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0"/>
  </p:notesMasterIdLst>
  <p:sldIdLst>
    <p:sldId id="276" r:id="rId3"/>
    <p:sldId id="266" r:id="rId4"/>
    <p:sldId id="267" r:id="rId5"/>
    <p:sldId id="260" r:id="rId6"/>
    <p:sldId id="268" r:id="rId7"/>
    <p:sldId id="273" r:id="rId8"/>
    <p:sldId id="27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A5D70-443C-4ACD-BF48-90A276055EC3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D7A2-6396-4556-B83F-415E6C8F4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68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EEF81-1678-493D-8369-3B16397B966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5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FD7A2-6396-4556-B83F-415E6C8F4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97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0828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0576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3166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4462" y="416512"/>
            <a:ext cx="2183076" cy="120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0333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 userDrawn="1"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7865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2019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8709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30293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74483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94798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3645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3206" y="274638"/>
            <a:ext cx="8989194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" y="274638"/>
            <a:ext cx="1983607" cy="109537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2" name="Straight Connector 11"/>
          <p:cNvCxnSpPr/>
          <p:nvPr/>
        </p:nvCxnSpPr>
        <p:spPr>
          <a:xfrm>
            <a:off x="158750" y="6356351"/>
            <a:ext cx="11874500" cy="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54447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54912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64035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E622B-F92B-4047-8313-49FEB62D7F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14102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717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15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1074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152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63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5869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15/02/2016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501043 - Data Structures and Algorithms I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311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2A0259B9-AE66-4003-A718-5C916BF16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8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ru-RU" dirty="0"/>
          </a:p>
          <a:p>
            <a:pPr lvl="1"/>
            <a:r>
              <a:rPr lang="en-US" dirty="0"/>
              <a:t>Click to edit Master title style</a:t>
            </a:r>
            <a:endParaRPr lang="ru-RU" dirty="0"/>
          </a:p>
          <a:p>
            <a:pPr lvl="2"/>
            <a:r>
              <a:rPr lang="en-US" dirty="0"/>
              <a:t>Click to edit Master title style</a:t>
            </a:r>
            <a:endParaRPr lang="ru-RU" dirty="0"/>
          </a:p>
          <a:p>
            <a:pPr lvl="3"/>
            <a:r>
              <a:rPr lang="en-US" dirty="0"/>
              <a:t>Click to edit Master title style</a:t>
            </a:r>
            <a:endParaRPr lang="ru-RU" dirty="0"/>
          </a:p>
          <a:p>
            <a:pPr lvl="4"/>
            <a:r>
              <a:rPr lang="en-US" dirty="0"/>
              <a:t>Click to edit Master title style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15/02/2016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US"/>
              <a:t>501043 - Data Structures and Algorithms I</a:t>
            </a:r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C00000"/>
                </a:solidFill>
              </a:defRPr>
            </a:lvl1pPr>
          </a:lstStyle>
          <a:p>
            <a:fld id="{D0BE622B-F92B-4047-8313-49FEB62D7F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28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639"/>
            <a:ext cx="10363200" cy="1115184"/>
          </a:xfrm>
        </p:spPr>
        <p:txBody>
          <a:bodyPr>
            <a:norm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Ton </a:t>
            </a:r>
            <a:r>
              <a:rPr lang="en-US" sz="2800" dirty="0" err="1">
                <a:cs typeface="Times New Roman" panose="02020603050405020304" pitchFamily="18" charset="0"/>
              </a:rPr>
              <a:t>Duc</a:t>
            </a:r>
            <a:r>
              <a:rPr lang="en-US" sz="2800" dirty="0"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cs typeface="Times New Roman" panose="02020603050405020304" pitchFamily="18" charset="0"/>
              </a:rPr>
              <a:t>Thang</a:t>
            </a:r>
            <a:r>
              <a:rPr lang="en-US" sz="2800" dirty="0">
                <a:cs typeface="Times New Roman" panose="02020603050405020304" pitchFamily="18" charset="0"/>
              </a:rPr>
              <a:t> University</a:t>
            </a:r>
            <a:br>
              <a:rPr lang="en-US" sz="2800" dirty="0">
                <a:cs typeface="Times New Roman" panose="02020603050405020304" pitchFamily="18" charset="0"/>
              </a:rPr>
            </a:br>
            <a:r>
              <a:rPr lang="en-US" sz="2800" dirty="0">
                <a:cs typeface="Times New Roman" panose="02020603050405020304" pitchFamily="18" charset="0"/>
              </a:rPr>
              <a:t>Faculty of Information Technology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25526" y="2761823"/>
            <a:ext cx="9340948" cy="277609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>
                <a:solidFill>
                  <a:prstClr val="white"/>
                </a:solidFill>
              </a:rPr>
              <a:t>OBJECT-ORIENTED PROGRAMMING</a:t>
            </a:r>
            <a:endParaRPr lang="en-US" sz="4000" dirty="0">
              <a:solidFill>
                <a:prstClr val="white"/>
              </a:solidFill>
            </a:endParaRPr>
          </a:p>
          <a:p>
            <a:r>
              <a:rPr lang="en-US" sz="4000">
                <a:solidFill>
                  <a:srgbClr val="C00000"/>
                </a:solidFill>
              </a:rPr>
              <a:t>INTRODUCTION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28800" y="3600451"/>
            <a:ext cx="8534400" cy="11880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744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Module’s name: </a:t>
            </a:r>
          </a:p>
          <a:p>
            <a:pPr marL="0" indent="0" algn="ctr">
              <a:buNone/>
            </a:pPr>
            <a:r>
              <a:rPr lang="en-US" dirty="0"/>
              <a:t>OBJECT-ORIENTED PROGRAMMING (503005)</a:t>
            </a:r>
          </a:p>
          <a:p>
            <a:r>
              <a:rPr lang="en-US" dirty="0"/>
              <a:t>Code:</a:t>
            </a:r>
          </a:p>
          <a:p>
            <a:r>
              <a:rPr lang="en-US" dirty="0"/>
              <a:t>Credits: 4 (3.1)</a:t>
            </a:r>
          </a:p>
          <a:p>
            <a:r>
              <a:rPr lang="en-US" dirty="0"/>
              <a:t>Prerequisite: Programming Methodology (501042)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37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691446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Java (Week 1 – 2)</a:t>
            </a:r>
          </a:p>
          <a:p>
            <a:r>
              <a:rPr lang="en-US" dirty="0"/>
              <a:t>Object, class, Encapsulation (Week 3 – 5)</a:t>
            </a:r>
          </a:p>
          <a:p>
            <a:r>
              <a:rPr lang="en-US" dirty="0"/>
              <a:t>Inheritance (Week 6)</a:t>
            </a:r>
          </a:p>
          <a:p>
            <a:r>
              <a:rPr lang="en-US" dirty="0"/>
              <a:t>Abstract (Week 7)</a:t>
            </a:r>
          </a:p>
          <a:p>
            <a:r>
              <a:rPr lang="en-US" dirty="0"/>
              <a:t>Polymorphism (Week 8)</a:t>
            </a:r>
          </a:p>
          <a:p>
            <a:r>
              <a:rPr lang="en-US" dirty="0"/>
              <a:t>Collection of Data (Week 10 - 11)</a:t>
            </a:r>
          </a:p>
          <a:p>
            <a:r>
              <a:rPr lang="en-US" dirty="0"/>
              <a:t>Exception (Week 12)</a:t>
            </a:r>
          </a:p>
          <a:p>
            <a:r>
              <a:rPr lang="en-US" dirty="0"/>
              <a:t>Class Diagram in UML (Week 13)</a:t>
            </a:r>
          </a:p>
          <a:p>
            <a:r>
              <a:rPr lang="en-US" dirty="0"/>
              <a:t>Nested class (Week 14)</a:t>
            </a:r>
          </a:p>
          <a:p>
            <a:r>
              <a:rPr lang="en-US" dirty="0"/>
              <a:t>Design pattern (Week 15)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05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[1] Janet J. Prichard, Frank M. Carrano, [2011], Data Abstraction and Problem Solving with JAVA: Walls &amp; Mirrors, 3rd Edition, Pearson Education, NJ.</a:t>
            </a:r>
          </a:p>
          <a:p>
            <a:pPr marL="0" indent="0">
              <a:buNone/>
            </a:pPr>
            <a:r>
              <a:rPr lang="en-US" dirty="0"/>
              <a:t>[2] Bruce Eckel, [2006], Thinking in Java, 4th Edition, Pearson Education, NJ.</a:t>
            </a:r>
            <a:br>
              <a:rPr lang="en-US" dirty="0"/>
            </a:br>
            <a:r>
              <a:rPr lang="en-US" dirty="0"/>
              <a:t>[3] Cay S. </a:t>
            </a:r>
            <a:r>
              <a:rPr lang="en-US" dirty="0" err="1"/>
              <a:t>Horstmann</a:t>
            </a:r>
            <a:r>
              <a:rPr lang="en-US" dirty="0"/>
              <a:t>, Gary Cornell, [2013], Core Java Volume I - Fundamentals, 9th Edition, Pearson Education, NJ. </a:t>
            </a:r>
          </a:p>
          <a:p>
            <a:pPr marL="0" indent="0">
              <a:buNone/>
            </a:pPr>
            <a:r>
              <a:rPr lang="en-US" dirty="0"/>
              <a:t>[4] Craig </a:t>
            </a:r>
            <a:r>
              <a:rPr lang="en-US" dirty="0" err="1"/>
              <a:t>Larman</a:t>
            </a:r>
            <a:r>
              <a:rPr lang="en-US" dirty="0"/>
              <a:t>, [2004], Applying UML and Patterns: An </a:t>
            </a:r>
            <a:r>
              <a:rPr lang="en-US" dirty="0" err="1"/>
              <a:t>Introdution</a:t>
            </a:r>
            <a:r>
              <a:rPr lang="en-US" dirty="0"/>
              <a:t> to Object-Oriented Analysis and Design and Iterative Development, 3rd Edition, Addison Wesley Professional, Boston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1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You can find all materials on </a:t>
            </a:r>
            <a:r>
              <a:rPr lang="en-US" dirty="0" err="1"/>
              <a:t>elearning</a:t>
            </a:r>
            <a:br>
              <a:rPr lang="en-US" dirty="0"/>
            </a:br>
            <a:r>
              <a:rPr lang="en-US" i="1" dirty="0"/>
              <a:t>elearning.tdtu.edu.vn</a:t>
            </a:r>
            <a:endParaRPr lang="en-US" sz="4800" i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259B9-AE66-4003-A718-5C916BF169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26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10% - Theory</a:t>
            </a:r>
          </a:p>
          <a:p>
            <a:pPr algn="just"/>
            <a:r>
              <a:rPr lang="en-US" dirty="0"/>
              <a:t>20% - Midterm test (Practice test)</a:t>
            </a:r>
          </a:p>
          <a:p>
            <a:pPr algn="just"/>
            <a:r>
              <a:rPr lang="en-US" dirty="0"/>
              <a:t>20% - Exercises + Assignments</a:t>
            </a:r>
          </a:p>
          <a:p>
            <a:pPr algn="just"/>
            <a:r>
              <a:rPr lang="en-US" dirty="0"/>
              <a:t>50% - Final exam (Multiple choice question)</a:t>
            </a:r>
          </a:p>
        </p:txBody>
      </p:sp>
    </p:spTree>
    <p:extLst>
      <p:ext uri="{BB962C8B-B14F-4D97-AF65-F5344CB8AC3E}">
        <p14:creationId xmlns:p14="http://schemas.microsoft.com/office/powerpoint/2010/main" val="380289495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577419"/>
            <a:ext cx="10515600" cy="1703163"/>
          </a:xfrm>
        </p:spPr>
        <p:txBody>
          <a:bodyPr/>
          <a:lstStyle/>
          <a:p>
            <a:pPr algn="ctr"/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6208079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Business-Intelligence-ch5</Template>
  <TotalTime>1831</TotalTime>
  <Words>285</Words>
  <Application>Microsoft Office PowerPoint</Application>
  <PresentationFormat>Widescreen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1_Тема Office</vt:lpstr>
      <vt:lpstr>2_Тема Office</vt:lpstr>
      <vt:lpstr>Ton Duc Thang University Faculty of Information Technology</vt:lpstr>
      <vt:lpstr>Course Description</vt:lpstr>
      <vt:lpstr>Syllabus Outline</vt:lpstr>
      <vt:lpstr>Textbooks</vt:lpstr>
      <vt:lpstr>Course Materials</vt:lpstr>
      <vt:lpstr>Assessment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System</dc:title>
  <dc:creator>user</dc:creator>
  <cp:lastModifiedBy>Cẩm Quang Dung</cp:lastModifiedBy>
  <cp:revision>81</cp:revision>
  <dcterms:created xsi:type="dcterms:W3CDTF">2016-06-18T07:50:57Z</dcterms:created>
  <dcterms:modified xsi:type="dcterms:W3CDTF">2024-01-13T21:23:08Z</dcterms:modified>
</cp:coreProperties>
</file>