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9"/>
  </p:notesMasterIdLst>
  <p:handoutMasterIdLst>
    <p:handoutMasterId r:id="rId60"/>
  </p:handoutMasterIdLst>
  <p:sldIdLst>
    <p:sldId id="331" r:id="rId2"/>
    <p:sldId id="332" r:id="rId3"/>
    <p:sldId id="333" r:id="rId4"/>
    <p:sldId id="293" r:id="rId5"/>
    <p:sldId id="320" r:id="rId6"/>
    <p:sldId id="294" r:id="rId7"/>
    <p:sldId id="321" r:id="rId8"/>
    <p:sldId id="260" r:id="rId9"/>
    <p:sldId id="302" r:id="rId10"/>
    <p:sldId id="262" r:id="rId11"/>
    <p:sldId id="261" r:id="rId12"/>
    <p:sldId id="263" r:id="rId13"/>
    <p:sldId id="264" r:id="rId14"/>
    <p:sldId id="265" r:id="rId15"/>
    <p:sldId id="266" r:id="rId16"/>
    <p:sldId id="279" r:id="rId17"/>
    <p:sldId id="290" r:id="rId18"/>
    <p:sldId id="326" r:id="rId19"/>
    <p:sldId id="327" r:id="rId20"/>
    <p:sldId id="267" r:id="rId21"/>
    <p:sldId id="269" r:id="rId22"/>
    <p:sldId id="272" r:id="rId23"/>
    <p:sldId id="298" r:id="rId24"/>
    <p:sldId id="270" r:id="rId25"/>
    <p:sldId id="271" r:id="rId26"/>
    <p:sldId id="274" r:id="rId27"/>
    <p:sldId id="277" r:id="rId28"/>
    <p:sldId id="289" r:id="rId29"/>
    <p:sldId id="304" r:id="rId30"/>
    <p:sldId id="275" r:id="rId31"/>
    <p:sldId id="276" r:id="rId32"/>
    <p:sldId id="303" r:id="rId33"/>
    <p:sldId id="278" r:id="rId34"/>
    <p:sldId id="273" r:id="rId35"/>
    <p:sldId id="280" r:id="rId36"/>
    <p:sldId id="281" r:id="rId37"/>
    <p:sldId id="282" r:id="rId38"/>
    <p:sldId id="323" r:id="rId39"/>
    <p:sldId id="283" r:id="rId40"/>
    <p:sldId id="284" r:id="rId41"/>
    <p:sldId id="286" r:id="rId42"/>
    <p:sldId id="285" r:id="rId43"/>
    <p:sldId id="335" r:id="rId44"/>
    <p:sldId id="295" r:id="rId45"/>
    <p:sldId id="306" r:id="rId46"/>
    <p:sldId id="324" r:id="rId47"/>
    <p:sldId id="305" r:id="rId48"/>
    <p:sldId id="308" r:id="rId49"/>
    <p:sldId id="311" r:id="rId50"/>
    <p:sldId id="316" r:id="rId51"/>
    <p:sldId id="317" r:id="rId52"/>
    <p:sldId id="307" r:id="rId53"/>
    <p:sldId id="296" r:id="rId54"/>
    <p:sldId id="297" r:id="rId55"/>
    <p:sldId id="334" r:id="rId56"/>
    <p:sldId id="287" r:id="rId57"/>
    <p:sldId id="299" r:id="rId5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9D06"/>
    <a:srgbClr val="F2EE98"/>
    <a:srgbClr val="008000"/>
    <a:srgbClr val="000099"/>
    <a:srgbClr val="FFCCFF"/>
    <a:srgbClr val="800080"/>
    <a:srgbClr val="FFFFCC"/>
    <a:srgbClr val="660066"/>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80541" autoAdjust="0"/>
  </p:normalViewPr>
  <p:slideViewPr>
    <p:cSldViewPr>
      <p:cViewPr varScale="1">
        <p:scale>
          <a:sx n="63" d="100"/>
          <a:sy n="63" d="100"/>
        </p:scale>
        <p:origin x="2117"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84"/>
    </p:cViewPr>
  </p:sorterViewPr>
  <p:notesViewPr>
    <p:cSldViewPr>
      <p:cViewPr varScale="1">
        <p:scale>
          <a:sx n="55" d="100"/>
          <a:sy n="55" d="100"/>
        </p:scale>
        <p:origin x="3307" y="58"/>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62E928-676D-428E-8E83-FEAED208C0F7}" type="doc">
      <dgm:prSet loTypeId="urn:microsoft.com/office/officeart/2005/8/layout/hList9"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dgm:spPr>
        <a:solidFill>
          <a:srgbClr val="81237A"/>
        </a:solidFill>
      </dgm:spPr>
      <dgm:t>
        <a:bodyPr/>
        <a:lstStyle/>
        <a:p>
          <a:r>
            <a:rPr lang="en-US"/>
            <a:t>Java</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dgm:t>
        <a:bodyPr/>
        <a:lstStyle/>
        <a:p>
          <a:r>
            <a:rPr lang="en-US" sz="3600">
              <a:latin typeface="+mn-lt"/>
            </a:rPr>
            <a:t>Basic Java features</a:t>
          </a: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15A46DDB-42AA-4BBF-AE75-5C9F19A8EE95}">
      <dgm:prSet phldrT="[Text]"/>
      <dgm:spPr>
        <a:solidFill>
          <a:srgbClr val="81237A"/>
        </a:solidFill>
      </dgm:spPr>
      <dgm:t>
        <a:bodyPr/>
        <a:lstStyle/>
        <a:p>
          <a:r>
            <a:rPr lang="en-US"/>
            <a:t>C </a:t>
          </a:r>
          <a:r>
            <a:rPr lang="en-US">
              <a:sym typeface="Wingdings" panose="05000000000000000000" pitchFamily="2" charset="2"/>
            </a:rPr>
            <a:t> Java</a:t>
          </a:r>
          <a:endParaRPr lang="en-US"/>
        </a:p>
      </dgm:t>
    </dgm:pt>
    <dgm:pt modelId="{1487AE3B-E410-4684-A690-44AC20879B64}" type="parTrans" cxnId="{35333C5F-1D81-4079-906C-3900D65FF27C}">
      <dgm:prSet/>
      <dgm:spPr/>
      <dgm:t>
        <a:bodyPr/>
        <a:lstStyle/>
        <a:p>
          <a:endParaRPr lang="en-US"/>
        </a:p>
      </dgm:t>
    </dgm:pt>
    <dgm:pt modelId="{00B4D831-1A32-4AD0-84AF-8AFC1A48E7F9}" type="sibTrans" cxnId="{35333C5F-1D81-4079-906C-3900D65FF27C}">
      <dgm:prSet/>
      <dgm:spPr/>
      <dgm:t>
        <a:bodyPr/>
        <a:lstStyle/>
        <a:p>
          <a:endParaRPr lang="en-US"/>
        </a:p>
      </dgm:t>
    </dgm:pt>
    <dgm:pt modelId="{6D3F791B-D2DD-426C-ACEF-4A7F889FA29F}">
      <dgm:prSet phldrT="[Text]" custT="1"/>
      <dgm:spPr/>
      <dgm:t>
        <a:bodyPr/>
        <a:lstStyle/>
        <a:p>
          <a:r>
            <a:rPr lang="en-US" sz="2800" dirty="0"/>
            <a:t>Translate C programs in 501042 into Java programs</a:t>
          </a:r>
        </a:p>
      </dgm:t>
    </dgm:pt>
    <dgm:pt modelId="{31C8CEE9-AAE9-4B4C-BEF9-E822E9ABD43E}" type="parTrans" cxnId="{2A2C85E8-EF86-4FE4-814F-631FB7B7A97B}">
      <dgm:prSet/>
      <dgm:spPr/>
      <dgm:t>
        <a:bodyPr/>
        <a:lstStyle/>
        <a:p>
          <a:endParaRPr lang="en-US"/>
        </a:p>
      </dgm:t>
    </dgm:pt>
    <dgm:pt modelId="{AF9012BD-7807-4957-B43C-821558493998}" type="sibTrans" cxnId="{2A2C85E8-EF86-4FE4-814F-631FB7B7A97B}">
      <dgm:prSet/>
      <dgm:spPr/>
      <dgm:t>
        <a:bodyPr/>
        <a:lstStyle/>
        <a:p>
          <a:endParaRPr lang="en-US"/>
        </a:p>
      </dgm:t>
    </dgm:pt>
    <dgm:pt modelId="{6B3A0965-C1A8-423B-9C56-F461E6F47919}" type="pres">
      <dgm:prSet presAssocID="{C862E928-676D-428E-8E83-FEAED208C0F7}" presName="list" presStyleCnt="0">
        <dgm:presLayoutVars>
          <dgm:dir/>
          <dgm:animLvl val="lvl"/>
        </dgm:presLayoutVars>
      </dgm:prSet>
      <dgm:spPr/>
    </dgm:pt>
    <dgm:pt modelId="{673A9441-3F6C-4BFC-9F84-430CB2956371}" type="pres">
      <dgm:prSet presAssocID="{0FE90267-9BC7-4679-8942-5FF3A3AB06ED}" presName="posSpace" presStyleCnt="0"/>
      <dgm:spPr/>
    </dgm:pt>
    <dgm:pt modelId="{BC139569-A72E-4C42-B4BB-684C8CFC9B0F}" type="pres">
      <dgm:prSet presAssocID="{0FE90267-9BC7-4679-8942-5FF3A3AB06ED}" presName="vertFlow" presStyleCnt="0"/>
      <dgm:spPr/>
    </dgm:pt>
    <dgm:pt modelId="{B8D67CB0-5159-42A8-A7B4-433EAAB02F19}" type="pres">
      <dgm:prSet presAssocID="{0FE90267-9BC7-4679-8942-5FF3A3AB06ED}" presName="topSpace" presStyleCnt="0"/>
      <dgm:spPr/>
    </dgm:pt>
    <dgm:pt modelId="{081BE53E-F190-4F9F-BA28-D103B507334F}" type="pres">
      <dgm:prSet presAssocID="{0FE90267-9BC7-4679-8942-5FF3A3AB06ED}" presName="firstComp" presStyleCnt="0"/>
      <dgm:spPr/>
    </dgm:pt>
    <dgm:pt modelId="{123D2256-2A23-4BC5-A7B1-8F7A8A069A4C}" type="pres">
      <dgm:prSet presAssocID="{0FE90267-9BC7-4679-8942-5FF3A3AB06ED}" presName="firstChild" presStyleLbl="bgAccFollowNode1" presStyleIdx="0" presStyleCnt="2"/>
      <dgm:spPr/>
    </dgm:pt>
    <dgm:pt modelId="{07D1DDC4-4B89-4CFE-A6E6-C9B3FC373A41}" type="pres">
      <dgm:prSet presAssocID="{0FE90267-9BC7-4679-8942-5FF3A3AB06ED}" presName="firstChildTx" presStyleLbl="bgAccFollowNode1" presStyleIdx="0" presStyleCnt="2">
        <dgm:presLayoutVars>
          <dgm:bulletEnabled val="1"/>
        </dgm:presLayoutVars>
      </dgm:prSet>
      <dgm:spPr/>
    </dgm:pt>
    <dgm:pt modelId="{7275309D-A636-4925-AC1A-70B3687A754D}" type="pres">
      <dgm:prSet presAssocID="{0FE90267-9BC7-4679-8942-5FF3A3AB06ED}" presName="negSpace" presStyleCnt="0"/>
      <dgm:spPr/>
    </dgm:pt>
    <dgm:pt modelId="{8689F2D3-C205-42CB-9D2F-7A1B07797ACC}" type="pres">
      <dgm:prSet presAssocID="{0FE90267-9BC7-4679-8942-5FF3A3AB06ED}" presName="circle" presStyleLbl="node1" presStyleIdx="0" presStyleCnt="2"/>
      <dgm:spPr/>
    </dgm:pt>
    <dgm:pt modelId="{5F6F4086-CFF6-4420-A85C-06CA5996803B}" type="pres">
      <dgm:prSet presAssocID="{D0E060C8-5E3E-490E-B807-583FB2F11816}" presName="transSpace" presStyleCnt="0"/>
      <dgm:spPr/>
    </dgm:pt>
    <dgm:pt modelId="{A0BBBB00-2CC5-4548-BE85-1606850B2F77}" type="pres">
      <dgm:prSet presAssocID="{15A46DDB-42AA-4BBF-AE75-5C9F19A8EE95}" presName="posSpace" presStyleCnt="0"/>
      <dgm:spPr/>
    </dgm:pt>
    <dgm:pt modelId="{C3047B58-35E8-4E3D-AA06-FC0FCA3E8130}" type="pres">
      <dgm:prSet presAssocID="{15A46DDB-42AA-4BBF-AE75-5C9F19A8EE95}" presName="vertFlow" presStyleCnt="0"/>
      <dgm:spPr/>
    </dgm:pt>
    <dgm:pt modelId="{65F36FBF-A552-4B08-887F-1C1CD4CEDC4D}" type="pres">
      <dgm:prSet presAssocID="{15A46DDB-42AA-4BBF-AE75-5C9F19A8EE95}" presName="topSpace" presStyleCnt="0"/>
      <dgm:spPr/>
    </dgm:pt>
    <dgm:pt modelId="{13AC1A66-588D-4FB6-A388-E3BE047F59ED}" type="pres">
      <dgm:prSet presAssocID="{15A46DDB-42AA-4BBF-AE75-5C9F19A8EE95}" presName="firstComp" presStyleCnt="0"/>
      <dgm:spPr/>
    </dgm:pt>
    <dgm:pt modelId="{11A8A298-BF22-42D9-9F8D-70F60A86469A}" type="pres">
      <dgm:prSet presAssocID="{15A46DDB-42AA-4BBF-AE75-5C9F19A8EE95}" presName="firstChild" presStyleLbl="bgAccFollowNode1" presStyleIdx="1" presStyleCnt="2" custScaleY="159998"/>
      <dgm:spPr/>
    </dgm:pt>
    <dgm:pt modelId="{9721D970-4C71-4575-8547-C22FD9D1FC6A}" type="pres">
      <dgm:prSet presAssocID="{15A46DDB-42AA-4BBF-AE75-5C9F19A8EE95}" presName="firstChildTx" presStyleLbl="bgAccFollowNode1" presStyleIdx="1" presStyleCnt="2">
        <dgm:presLayoutVars>
          <dgm:bulletEnabled val="1"/>
        </dgm:presLayoutVars>
      </dgm:prSet>
      <dgm:spPr/>
    </dgm:pt>
    <dgm:pt modelId="{DDA84D47-2AC7-45D3-A6DB-0414A8106167}" type="pres">
      <dgm:prSet presAssocID="{15A46DDB-42AA-4BBF-AE75-5C9F19A8EE95}" presName="negSpace" presStyleCnt="0"/>
      <dgm:spPr/>
    </dgm:pt>
    <dgm:pt modelId="{18D227BC-338B-4331-8D9A-98E87548134F}" type="pres">
      <dgm:prSet presAssocID="{15A46DDB-42AA-4BBF-AE75-5C9F19A8EE95}" presName="circle" presStyleLbl="node1" presStyleIdx="1" presStyleCnt="2"/>
      <dgm:spPr/>
    </dgm:pt>
  </dgm:ptLst>
  <dgm:cxnLst>
    <dgm:cxn modelId="{81776F30-3853-4FFD-87D1-2BF240EE4722}" type="presOf" srcId="{C862E928-676D-428E-8E83-FEAED208C0F7}" destId="{6B3A0965-C1A8-423B-9C56-F461E6F47919}" srcOrd="0" destOrd="0" presId="urn:microsoft.com/office/officeart/2005/8/layout/hList9"/>
    <dgm:cxn modelId="{1E92A731-E4CA-4E0E-89FD-40C0EDEBD179}" type="presOf" srcId="{C5CEBEED-CFB9-42A5-B5AD-5846D62AC459}" destId="{07D1DDC4-4B89-4CFE-A6E6-C9B3FC373A41}" srcOrd="1" destOrd="0" presId="urn:microsoft.com/office/officeart/2005/8/layout/hList9"/>
    <dgm:cxn modelId="{1BBC6133-45AD-4060-8C4A-0B1D02B70742}" srcId="{0FE90267-9BC7-4679-8942-5FF3A3AB06ED}" destId="{C5CEBEED-CFB9-42A5-B5AD-5846D62AC459}" srcOrd="0" destOrd="0" parTransId="{A0A2091F-B4A7-494A-8045-F1B6768BF68E}" sibTransId="{8F2732F5-0EE9-4592-B5B0-D7D7746865F9}"/>
    <dgm:cxn modelId="{35333C5F-1D81-4079-906C-3900D65FF27C}" srcId="{C862E928-676D-428E-8E83-FEAED208C0F7}" destId="{15A46DDB-42AA-4BBF-AE75-5C9F19A8EE95}" srcOrd="1" destOrd="0" parTransId="{1487AE3B-E410-4684-A690-44AC20879B64}" sibTransId="{00B4D831-1A32-4AD0-84AF-8AFC1A48E7F9}"/>
    <dgm:cxn modelId="{3A81E761-0CDD-4850-9901-91D588409036}" type="presOf" srcId="{15A46DDB-42AA-4BBF-AE75-5C9F19A8EE95}" destId="{18D227BC-338B-4331-8D9A-98E87548134F}" srcOrd="0" destOrd="0" presId="urn:microsoft.com/office/officeart/2005/8/layout/hList9"/>
    <dgm:cxn modelId="{A9A13656-47D5-4B08-A43F-643ACAC004FA}" type="presOf" srcId="{6D3F791B-D2DD-426C-ACEF-4A7F889FA29F}" destId="{9721D970-4C71-4575-8547-C22FD9D1FC6A}" srcOrd="1" destOrd="0" presId="urn:microsoft.com/office/officeart/2005/8/layout/hList9"/>
    <dgm:cxn modelId="{B604DC77-B775-4D1F-9129-68612B5F6BE5}" srcId="{C862E928-676D-428E-8E83-FEAED208C0F7}" destId="{0FE90267-9BC7-4679-8942-5FF3A3AB06ED}" srcOrd="0" destOrd="0" parTransId="{97FF8DFD-B26D-41C3-89BA-C7B95B7D90CB}" sibTransId="{D0E060C8-5E3E-490E-B807-583FB2F11816}"/>
    <dgm:cxn modelId="{62A5199C-5B82-4FCF-81DE-F94AF6380A26}" type="presOf" srcId="{C5CEBEED-CFB9-42A5-B5AD-5846D62AC459}" destId="{123D2256-2A23-4BC5-A7B1-8F7A8A069A4C}" srcOrd="0" destOrd="0" presId="urn:microsoft.com/office/officeart/2005/8/layout/hList9"/>
    <dgm:cxn modelId="{7F2C13C4-2EB8-4F4E-A9B8-8554F045B3D5}" type="presOf" srcId="{0FE90267-9BC7-4679-8942-5FF3A3AB06ED}" destId="{8689F2D3-C205-42CB-9D2F-7A1B07797ACC}" srcOrd="0" destOrd="0" presId="urn:microsoft.com/office/officeart/2005/8/layout/hList9"/>
    <dgm:cxn modelId="{BBE9EFD8-5F83-4980-8606-C8017C7C1430}" type="presOf" srcId="{6D3F791B-D2DD-426C-ACEF-4A7F889FA29F}" destId="{11A8A298-BF22-42D9-9F8D-70F60A86469A}" srcOrd="0" destOrd="0" presId="urn:microsoft.com/office/officeart/2005/8/layout/hList9"/>
    <dgm:cxn modelId="{2A2C85E8-EF86-4FE4-814F-631FB7B7A97B}" srcId="{15A46DDB-42AA-4BBF-AE75-5C9F19A8EE95}" destId="{6D3F791B-D2DD-426C-ACEF-4A7F889FA29F}" srcOrd="0" destOrd="0" parTransId="{31C8CEE9-AAE9-4B4C-BEF9-E822E9ABD43E}" sibTransId="{AF9012BD-7807-4957-B43C-821558493998}"/>
    <dgm:cxn modelId="{3F4C4130-A35E-48F7-B2CD-9FB525460C9A}" type="presParOf" srcId="{6B3A0965-C1A8-423B-9C56-F461E6F47919}" destId="{673A9441-3F6C-4BFC-9F84-430CB2956371}" srcOrd="0" destOrd="0" presId="urn:microsoft.com/office/officeart/2005/8/layout/hList9"/>
    <dgm:cxn modelId="{ABE7F543-866C-4A22-8A20-30643672609A}" type="presParOf" srcId="{6B3A0965-C1A8-423B-9C56-F461E6F47919}" destId="{BC139569-A72E-4C42-B4BB-684C8CFC9B0F}" srcOrd="1" destOrd="0" presId="urn:microsoft.com/office/officeart/2005/8/layout/hList9"/>
    <dgm:cxn modelId="{6A5925B9-76DA-43F7-85B4-D8D0FB08E1D6}" type="presParOf" srcId="{BC139569-A72E-4C42-B4BB-684C8CFC9B0F}" destId="{B8D67CB0-5159-42A8-A7B4-433EAAB02F19}" srcOrd="0" destOrd="0" presId="urn:microsoft.com/office/officeart/2005/8/layout/hList9"/>
    <dgm:cxn modelId="{108A88B7-E897-4F21-977F-B11AE12C5271}" type="presParOf" srcId="{BC139569-A72E-4C42-B4BB-684C8CFC9B0F}" destId="{081BE53E-F190-4F9F-BA28-D103B507334F}" srcOrd="1" destOrd="0" presId="urn:microsoft.com/office/officeart/2005/8/layout/hList9"/>
    <dgm:cxn modelId="{B4E5D0C1-7EE2-4A7A-BC25-603B31B18226}" type="presParOf" srcId="{081BE53E-F190-4F9F-BA28-D103B507334F}" destId="{123D2256-2A23-4BC5-A7B1-8F7A8A069A4C}" srcOrd="0" destOrd="0" presId="urn:microsoft.com/office/officeart/2005/8/layout/hList9"/>
    <dgm:cxn modelId="{725ACFD6-814B-497B-9C25-66B6D4A09713}" type="presParOf" srcId="{081BE53E-F190-4F9F-BA28-D103B507334F}" destId="{07D1DDC4-4B89-4CFE-A6E6-C9B3FC373A41}" srcOrd="1" destOrd="0" presId="urn:microsoft.com/office/officeart/2005/8/layout/hList9"/>
    <dgm:cxn modelId="{7F7F0819-A2F0-4734-8A1D-BE162C7BA706}" type="presParOf" srcId="{6B3A0965-C1A8-423B-9C56-F461E6F47919}" destId="{7275309D-A636-4925-AC1A-70B3687A754D}" srcOrd="2" destOrd="0" presId="urn:microsoft.com/office/officeart/2005/8/layout/hList9"/>
    <dgm:cxn modelId="{A97F0CA2-034D-47E4-857C-43771AC65AF8}" type="presParOf" srcId="{6B3A0965-C1A8-423B-9C56-F461E6F47919}" destId="{8689F2D3-C205-42CB-9D2F-7A1B07797ACC}" srcOrd="3" destOrd="0" presId="urn:microsoft.com/office/officeart/2005/8/layout/hList9"/>
    <dgm:cxn modelId="{3F2710F9-C89D-409E-9283-9714E1FF08BB}" type="presParOf" srcId="{6B3A0965-C1A8-423B-9C56-F461E6F47919}" destId="{5F6F4086-CFF6-4420-A85C-06CA5996803B}" srcOrd="4" destOrd="0" presId="urn:microsoft.com/office/officeart/2005/8/layout/hList9"/>
    <dgm:cxn modelId="{F796B511-7C44-446D-B4AD-12681408BA8B}" type="presParOf" srcId="{6B3A0965-C1A8-423B-9C56-F461E6F47919}" destId="{A0BBBB00-2CC5-4548-BE85-1606850B2F77}" srcOrd="5" destOrd="0" presId="urn:microsoft.com/office/officeart/2005/8/layout/hList9"/>
    <dgm:cxn modelId="{ABDE439E-97F2-4130-8307-54A5B50189B7}" type="presParOf" srcId="{6B3A0965-C1A8-423B-9C56-F461E6F47919}" destId="{C3047B58-35E8-4E3D-AA06-FC0FCA3E8130}" srcOrd="6" destOrd="0" presId="urn:microsoft.com/office/officeart/2005/8/layout/hList9"/>
    <dgm:cxn modelId="{7461A120-2FDC-443A-B820-8FD6A1CFA4FB}" type="presParOf" srcId="{C3047B58-35E8-4E3D-AA06-FC0FCA3E8130}" destId="{65F36FBF-A552-4B08-887F-1C1CD4CEDC4D}" srcOrd="0" destOrd="0" presId="urn:microsoft.com/office/officeart/2005/8/layout/hList9"/>
    <dgm:cxn modelId="{0FF761A5-0FEE-484C-B0C1-9E04232054D5}" type="presParOf" srcId="{C3047B58-35E8-4E3D-AA06-FC0FCA3E8130}" destId="{13AC1A66-588D-4FB6-A388-E3BE047F59ED}" srcOrd="1" destOrd="0" presId="urn:microsoft.com/office/officeart/2005/8/layout/hList9"/>
    <dgm:cxn modelId="{4D1C128A-E319-4DA8-964B-C9B1B18D2913}" type="presParOf" srcId="{13AC1A66-588D-4FB6-A388-E3BE047F59ED}" destId="{11A8A298-BF22-42D9-9F8D-70F60A86469A}" srcOrd="0" destOrd="0" presId="urn:microsoft.com/office/officeart/2005/8/layout/hList9"/>
    <dgm:cxn modelId="{5E0080B3-3261-4E32-BE89-AC9DD9180811}" type="presParOf" srcId="{13AC1A66-588D-4FB6-A388-E3BE047F59ED}" destId="{9721D970-4C71-4575-8547-C22FD9D1FC6A}" srcOrd="1" destOrd="0" presId="urn:microsoft.com/office/officeart/2005/8/layout/hList9"/>
    <dgm:cxn modelId="{A1A3B1C1-762D-4F23-8E87-D1330A99A783}" type="presParOf" srcId="{6B3A0965-C1A8-423B-9C56-F461E6F47919}" destId="{DDA84D47-2AC7-45D3-A6DB-0414A8106167}" srcOrd="7" destOrd="0" presId="urn:microsoft.com/office/officeart/2005/8/layout/hList9"/>
    <dgm:cxn modelId="{0698E873-EEE0-4B1D-ABEE-7100FED954FB}" type="presParOf" srcId="{6B3A0965-C1A8-423B-9C56-F461E6F47919}" destId="{18D227BC-338B-4331-8D9A-98E87548134F}"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862E928-676D-428E-8E83-FEAED208C0F7}" type="doc">
      <dgm:prSet loTypeId="urn:microsoft.com/office/officeart/2005/8/layout/vList3#1" loCatId="list" qsTypeId="urn:microsoft.com/office/officeart/2005/8/quickstyle/3d3" qsCatId="3D" csTypeId="urn:microsoft.com/office/officeart/2005/8/colors/accent1_2" csCatId="accent1" phldr="1"/>
      <dgm:spPr/>
      <dgm:t>
        <a:bodyPr/>
        <a:lstStyle/>
        <a:p>
          <a:endParaRPr lang="en-US"/>
        </a:p>
      </dgm:t>
    </dgm:pt>
    <dgm:pt modelId="{0FE90267-9BC7-4679-8942-5FF3A3AB06ED}">
      <dgm:prSet phldrT="[Text]" custT="1"/>
      <dgm:spPr>
        <a:solidFill>
          <a:srgbClr val="5BFB81"/>
        </a:solidFill>
      </dgm:spPr>
      <dgm:t>
        <a:bodyPr/>
        <a:lstStyle/>
        <a:p>
          <a:pPr marL="0" indent="0">
            <a:lnSpc>
              <a:spcPct val="90000"/>
            </a:lnSpc>
            <a:spcBef>
              <a:spcPct val="0"/>
            </a:spcBef>
            <a:spcAft>
              <a:spcPct val="35000"/>
            </a:spcAft>
          </a:pPr>
          <a:r>
            <a:rPr lang="en-US" sz="2800">
              <a:solidFill>
                <a:schemeClr val="tx1"/>
              </a:solidFill>
            </a:rPr>
            <a:t>Chapter 1</a:t>
          </a:r>
        </a:p>
      </dgm:t>
    </dgm:pt>
    <dgm:pt modelId="{97FF8DFD-B26D-41C3-89BA-C7B95B7D90CB}" type="parTrans" cxnId="{B604DC77-B775-4D1F-9129-68612B5F6BE5}">
      <dgm:prSet/>
      <dgm:spPr/>
      <dgm:t>
        <a:bodyPr/>
        <a:lstStyle/>
        <a:p>
          <a:endParaRPr lang="en-US"/>
        </a:p>
      </dgm:t>
    </dgm:pt>
    <dgm:pt modelId="{D0E060C8-5E3E-490E-B807-583FB2F11816}" type="sibTrans" cxnId="{B604DC77-B775-4D1F-9129-68612B5F6BE5}">
      <dgm:prSet/>
      <dgm:spPr/>
      <dgm:t>
        <a:bodyPr/>
        <a:lstStyle/>
        <a:p>
          <a:endParaRPr lang="en-US"/>
        </a:p>
      </dgm:t>
    </dgm:pt>
    <dgm:pt modelId="{C5CEBEED-CFB9-42A5-B5AD-5846D62AC459}">
      <dgm:prSet phldrT="[Text]" custT="1"/>
      <dgm:spPr>
        <a:solidFill>
          <a:srgbClr val="5BFB81"/>
        </a:solidFill>
      </dgm:spPr>
      <dgm:t>
        <a:bodyPr/>
        <a:lstStyle/>
        <a:p>
          <a:pPr marL="465138" indent="-293688">
            <a:lnSpc>
              <a:spcPct val="100000"/>
            </a:lnSpc>
            <a:spcBef>
              <a:spcPts val="0"/>
            </a:spcBef>
            <a:spcAft>
              <a:spcPts val="600"/>
            </a:spcAft>
          </a:pPr>
          <a:r>
            <a:rPr lang="en-US" sz="2200" baseline="0">
              <a:solidFill>
                <a:schemeClr val="tx1"/>
              </a:solidFill>
            </a:rPr>
            <a:t>Section 1.1 (excludes Arrays) to Section 1.5: pages 27 to 45</a:t>
          </a:r>
          <a:endParaRPr lang="en-US" sz="2200" baseline="0">
            <a:solidFill>
              <a:schemeClr val="tx1"/>
            </a:solidFill>
            <a:latin typeface="+mn-lt"/>
          </a:endParaRPr>
        </a:p>
      </dgm:t>
    </dgm:pt>
    <dgm:pt modelId="{A0A2091F-B4A7-494A-8045-F1B6768BF68E}" type="parTrans" cxnId="{1BBC6133-45AD-4060-8C4A-0B1D02B70742}">
      <dgm:prSet/>
      <dgm:spPr/>
      <dgm:t>
        <a:bodyPr/>
        <a:lstStyle/>
        <a:p>
          <a:endParaRPr lang="en-US"/>
        </a:p>
      </dgm:t>
    </dgm:pt>
    <dgm:pt modelId="{8F2732F5-0EE9-4592-B5B0-D7D7746865F9}" type="sibTrans" cxnId="{1BBC6133-45AD-4060-8C4A-0B1D02B70742}">
      <dgm:prSet/>
      <dgm:spPr/>
      <dgm:t>
        <a:bodyPr/>
        <a:lstStyle/>
        <a:p>
          <a:endParaRPr lang="en-US"/>
        </a:p>
      </dgm:t>
    </dgm:pt>
    <dgm:pt modelId="{68F8E47D-1FEC-474C-A93E-A633C0988D80}">
      <dgm:prSet phldrT="[Text]" custT="1"/>
      <dgm:spPr>
        <a:solidFill>
          <a:srgbClr val="5BFB81"/>
        </a:solidFill>
      </dgm:spPr>
      <dgm:t>
        <a:bodyPr/>
        <a:lstStyle/>
        <a:p>
          <a:pPr marL="465138" indent="-293688">
            <a:lnSpc>
              <a:spcPct val="100000"/>
            </a:lnSpc>
            <a:spcBef>
              <a:spcPts val="0"/>
            </a:spcBef>
            <a:spcAft>
              <a:spcPts val="0"/>
            </a:spcAft>
          </a:pPr>
          <a:r>
            <a:rPr lang="en-US" sz="2200" baseline="0">
              <a:solidFill>
                <a:schemeClr val="tx1"/>
              </a:solidFill>
            </a:rPr>
            <a:t>Section 1.7 (excludes Console class): pages 73 to 77</a:t>
          </a:r>
          <a:endParaRPr lang="en-US" sz="2200" baseline="0">
            <a:solidFill>
              <a:schemeClr val="tx1"/>
            </a:solidFill>
            <a:latin typeface="+mn-lt"/>
          </a:endParaRPr>
        </a:p>
      </dgm:t>
    </dgm:pt>
    <dgm:pt modelId="{4A264EE9-029A-48E2-8254-68568C580975}" type="parTrans" cxnId="{31FFA28F-2C74-47EF-958C-5B8895FC6D8B}">
      <dgm:prSet/>
      <dgm:spPr/>
      <dgm:t>
        <a:bodyPr/>
        <a:lstStyle/>
        <a:p>
          <a:endParaRPr lang="en-US"/>
        </a:p>
      </dgm:t>
    </dgm:pt>
    <dgm:pt modelId="{9630E148-49DA-4FCF-AF39-5A16A54FCE19}" type="sibTrans" cxnId="{31FFA28F-2C74-47EF-958C-5B8895FC6D8B}">
      <dgm:prSet/>
      <dgm:spPr/>
      <dgm:t>
        <a:bodyPr/>
        <a:lstStyle/>
        <a:p>
          <a:endParaRPr lang="en-US"/>
        </a:p>
      </dgm:t>
    </dgm:pt>
    <dgm:pt modelId="{92EE76E5-3762-43F0-B701-FDC1B9155319}" type="pres">
      <dgm:prSet presAssocID="{C862E928-676D-428E-8E83-FEAED208C0F7}" presName="linearFlow" presStyleCnt="0">
        <dgm:presLayoutVars>
          <dgm:dir/>
          <dgm:resizeHandles val="exact"/>
        </dgm:presLayoutVars>
      </dgm:prSet>
      <dgm:spPr/>
    </dgm:pt>
    <dgm:pt modelId="{BB6723CE-ADD8-4F40-BBA2-A73E76036D91}" type="pres">
      <dgm:prSet presAssocID="{0FE90267-9BC7-4679-8942-5FF3A3AB06ED}" presName="composite" presStyleCnt="0"/>
      <dgm:spPr/>
    </dgm:pt>
    <dgm:pt modelId="{E9C254D0-7C86-4675-AC1B-555179EDDE6F}" type="pres">
      <dgm:prSet presAssocID="{0FE90267-9BC7-4679-8942-5FF3A3AB06ED}" presName="imgShp" presStyleLbl="fgImgPlace1" presStyleIdx="0" presStyleCnt="1" custLinFactNeighborX="-17301"/>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gm:spPr>
    </dgm:pt>
    <dgm:pt modelId="{691D3C5E-B9A5-48E5-96D2-C74E4BC7C021}" type="pres">
      <dgm:prSet presAssocID="{0FE90267-9BC7-4679-8942-5FF3A3AB06ED}" presName="txShp" presStyleLbl="node1" presStyleIdx="0" presStyleCnt="1" custScaleX="120601" custScaleY="120928">
        <dgm:presLayoutVars>
          <dgm:bulletEnabled val="1"/>
        </dgm:presLayoutVars>
      </dgm:prSet>
      <dgm:spPr/>
    </dgm:pt>
  </dgm:ptLst>
  <dgm:cxnLst>
    <dgm:cxn modelId="{1D888718-513A-41AB-B30D-96183376886F}" type="presOf" srcId="{C862E928-676D-428E-8E83-FEAED208C0F7}" destId="{92EE76E5-3762-43F0-B701-FDC1B9155319}" srcOrd="0" destOrd="0" presId="urn:microsoft.com/office/officeart/2005/8/layout/vList3#1"/>
    <dgm:cxn modelId="{1BBC6133-45AD-4060-8C4A-0B1D02B70742}" srcId="{0FE90267-9BC7-4679-8942-5FF3A3AB06ED}" destId="{C5CEBEED-CFB9-42A5-B5AD-5846D62AC459}" srcOrd="0" destOrd="0" parTransId="{A0A2091F-B4A7-494A-8045-F1B6768BF68E}" sibTransId="{8F2732F5-0EE9-4592-B5B0-D7D7746865F9}"/>
    <dgm:cxn modelId="{813E7B69-C8DD-4184-917B-CC6A40ACFDCD}" type="presOf" srcId="{68F8E47D-1FEC-474C-A93E-A633C0988D80}" destId="{691D3C5E-B9A5-48E5-96D2-C74E4BC7C021}" srcOrd="0" destOrd="2" presId="urn:microsoft.com/office/officeart/2005/8/layout/vList3#1"/>
    <dgm:cxn modelId="{F7CD6273-9243-4E45-989A-FAD5AD803116}" type="presOf" srcId="{0FE90267-9BC7-4679-8942-5FF3A3AB06ED}" destId="{691D3C5E-B9A5-48E5-96D2-C74E4BC7C021}" srcOrd="0" destOrd="0" presId="urn:microsoft.com/office/officeart/2005/8/layout/vList3#1"/>
    <dgm:cxn modelId="{B604DC77-B775-4D1F-9129-68612B5F6BE5}" srcId="{C862E928-676D-428E-8E83-FEAED208C0F7}" destId="{0FE90267-9BC7-4679-8942-5FF3A3AB06ED}" srcOrd="0" destOrd="0" parTransId="{97FF8DFD-B26D-41C3-89BA-C7B95B7D90CB}" sibTransId="{D0E060C8-5E3E-490E-B807-583FB2F11816}"/>
    <dgm:cxn modelId="{31FFA28F-2C74-47EF-958C-5B8895FC6D8B}" srcId="{0FE90267-9BC7-4679-8942-5FF3A3AB06ED}" destId="{68F8E47D-1FEC-474C-A93E-A633C0988D80}" srcOrd="1" destOrd="0" parTransId="{4A264EE9-029A-48E2-8254-68568C580975}" sibTransId="{9630E148-49DA-4FCF-AF39-5A16A54FCE19}"/>
    <dgm:cxn modelId="{ED8321FC-8125-4F98-A957-CBFB6908D10D}" type="presOf" srcId="{C5CEBEED-CFB9-42A5-B5AD-5846D62AC459}" destId="{691D3C5E-B9A5-48E5-96D2-C74E4BC7C021}" srcOrd="0" destOrd="1" presId="urn:microsoft.com/office/officeart/2005/8/layout/vList3#1"/>
    <dgm:cxn modelId="{9CB3A6E9-C148-4D72-937E-8BE321EFDD3D}" type="presParOf" srcId="{92EE76E5-3762-43F0-B701-FDC1B9155319}" destId="{BB6723CE-ADD8-4F40-BBA2-A73E76036D91}" srcOrd="0" destOrd="0" presId="urn:microsoft.com/office/officeart/2005/8/layout/vList3#1"/>
    <dgm:cxn modelId="{17C9A261-7594-4521-81FD-DB8FF1D86E98}" type="presParOf" srcId="{BB6723CE-ADD8-4F40-BBA2-A73E76036D91}" destId="{E9C254D0-7C86-4675-AC1B-555179EDDE6F}" srcOrd="0" destOrd="0" presId="urn:microsoft.com/office/officeart/2005/8/layout/vList3#1"/>
    <dgm:cxn modelId="{42FB4362-3001-4A8E-B58F-B8D13BD1DE31}" type="presParOf" srcId="{BB6723CE-ADD8-4F40-BBA2-A73E76036D91}" destId="{691D3C5E-B9A5-48E5-96D2-C74E4BC7C021}" srcOrd="1" destOrd="0" presId="urn:microsoft.com/office/officeart/2005/8/layout/vList3#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825A8D-18FF-41B4-8B1F-B78037868EDC}"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D318E225-A410-4294-8B69-831B4BA71CFF}">
      <dgm:prSet phldrT="[Text]" custT="1"/>
      <dgm:spPr/>
      <dgm:t>
        <a:bodyPr/>
        <a:lstStyle/>
        <a:p>
          <a:pPr marL="231775" indent="-231775">
            <a:tabLst>
              <a:tab pos="231775" algn="l"/>
            </a:tabLst>
          </a:pPr>
          <a:r>
            <a:rPr lang="en-US" sz="2400">
              <a:sym typeface="Wingdings"/>
            </a:rPr>
            <a:t>	</a:t>
          </a:r>
          <a:r>
            <a:rPr lang="en-US" sz="2400">
              <a:solidFill>
                <a:srgbClr val="C00000"/>
              </a:solidFill>
            </a:rPr>
            <a:t>Write Once, Run Everywhere</a:t>
          </a:r>
          <a:r>
            <a:rPr lang="en-US" sz="2400" baseline="30000">
              <a:solidFill>
                <a:srgbClr val="C00000"/>
              </a:solidFill>
            </a:rPr>
            <a:t>TM</a:t>
          </a:r>
        </a:p>
        <a:p>
          <a:pPr marL="231775" indent="-231775">
            <a:tabLst>
              <a:tab pos="231775" algn="l"/>
            </a:tabLst>
          </a:pPr>
          <a:r>
            <a:rPr lang="en-US" sz="2400">
              <a:sym typeface="Wingdings"/>
            </a:rPr>
            <a:t>	</a:t>
          </a:r>
          <a:r>
            <a:rPr lang="en-US" sz="2400"/>
            <a:t>Extensive and well documented standard library</a:t>
          </a:r>
        </a:p>
      </dgm:t>
    </dgm:pt>
    <dgm:pt modelId="{FCB2A9AA-E3F6-4E98-A2DF-DE19453BA7B2}" type="parTrans" cxnId="{DB111CBA-473B-4C2D-9285-E42892ADDDAA}">
      <dgm:prSet/>
      <dgm:spPr/>
      <dgm:t>
        <a:bodyPr/>
        <a:lstStyle/>
        <a:p>
          <a:endParaRPr lang="en-US"/>
        </a:p>
      </dgm:t>
    </dgm:pt>
    <dgm:pt modelId="{69240B96-D259-4BD9-AD5A-DA672EB10B87}" type="sibTrans" cxnId="{DB111CBA-473B-4C2D-9285-E42892ADDDAA}">
      <dgm:prSet/>
      <dgm:spPr/>
      <dgm:t>
        <a:bodyPr/>
        <a:lstStyle/>
        <a:p>
          <a:endParaRPr lang="en-US"/>
        </a:p>
      </dgm:t>
    </dgm:pt>
    <dgm:pt modelId="{1C40D0E9-A0A7-419C-9D22-1299E82C8CBD}">
      <dgm:prSet phldrT="[Text]" custT="1"/>
      <dgm:spPr/>
      <dgm:t>
        <a:bodyPr/>
        <a:lstStyle/>
        <a:p>
          <a:pPr marL="231775" indent="-231775">
            <a:tabLst>
              <a:tab pos="231775" algn="l"/>
            </a:tabLst>
          </a:pPr>
          <a:r>
            <a:rPr lang="en-US" sz="2000">
              <a:sym typeface="Wingdings"/>
            </a:rPr>
            <a:t>	</a:t>
          </a:r>
          <a:r>
            <a:rPr lang="en-US" sz="2400"/>
            <a:t>Less efficient</a:t>
          </a:r>
        </a:p>
      </dgm:t>
    </dgm:pt>
    <dgm:pt modelId="{2AE8E758-B865-469C-81C8-6606ACB039F4}" type="parTrans" cxnId="{BDE5187B-861B-4004-BAE2-64B6FE1E7202}">
      <dgm:prSet/>
      <dgm:spPr/>
      <dgm:t>
        <a:bodyPr/>
        <a:lstStyle/>
        <a:p>
          <a:endParaRPr lang="en-US"/>
        </a:p>
      </dgm:t>
    </dgm:pt>
    <dgm:pt modelId="{6EC1B92D-9854-4BD3-8243-8976356B79FF}" type="sibTrans" cxnId="{BDE5187B-861B-4004-BAE2-64B6FE1E7202}">
      <dgm:prSet/>
      <dgm:spPr/>
      <dgm:t>
        <a:bodyPr/>
        <a:lstStyle/>
        <a:p>
          <a:endParaRPr lang="en-US"/>
        </a:p>
      </dgm:t>
    </dgm:pt>
    <dgm:pt modelId="{F16CA330-E627-468C-AFDF-2E8E2CB10BDA}" type="pres">
      <dgm:prSet presAssocID="{D2825A8D-18FF-41B4-8B1F-B78037868EDC}" presName="Name0" presStyleCnt="0">
        <dgm:presLayoutVars>
          <dgm:chMax val="2"/>
          <dgm:chPref val="2"/>
          <dgm:dir/>
          <dgm:animOne/>
          <dgm:resizeHandles val="exact"/>
        </dgm:presLayoutVars>
      </dgm:prSet>
      <dgm:spPr/>
    </dgm:pt>
    <dgm:pt modelId="{0D3B4E22-720F-4509-9F61-A2623E921EE7}" type="pres">
      <dgm:prSet presAssocID="{D2825A8D-18FF-41B4-8B1F-B78037868EDC}" presName="Background" presStyleLbl="bgImgPlace1" presStyleIdx="0" presStyleCnt="1" custScaleX="102197" custLinFactNeighborX="-510" custLinFactNeighborY="-1526"/>
      <dgm:spPr/>
    </dgm:pt>
    <dgm:pt modelId="{75A3310B-B804-4959-8D7C-CFA8713213A0}" type="pres">
      <dgm:prSet presAssocID="{D2825A8D-18FF-41B4-8B1F-B78037868EDC}" presName="ParentText1" presStyleLbl="revTx" presStyleIdx="0" presStyleCnt="2" custScaleX="119224" custScaleY="80895">
        <dgm:presLayoutVars>
          <dgm:chMax val="0"/>
          <dgm:chPref val="0"/>
          <dgm:bulletEnabled val="1"/>
        </dgm:presLayoutVars>
      </dgm:prSet>
      <dgm:spPr/>
    </dgm:pt>
    <dgm:pt modelId="{2249A01C-0DA7-41F7-9F43-E61592B7FF62}" type="pres">
      <dgm:prSet presAssocID="{D2825A8D-18FF-41B4-8B1F-B78037868EDC}" presName="ParentText2" presStyleLbl="revTx" presStyleIdx="1" presStyleCnt="2" custScaleX="78611" custScaleY="32219" custLinFactNeighborX="7880" custLinFactNeighborY="-19934">
        <dgm:presLayoutVars>
          <dgm:chMax val="0"/>
          <dgm:chPref val="0"/>
          <dgm:bulletEnabled val="1"/>
        </dgm:presLayoutVars>
      </dgm:prSet>
      <dgm:spPr/>
    </dgm:pt>
    <dgm:pt modelId="{F720EFC2-84E1-49E4-8C8B-5AE3B7080D88}" type="pres">
      <dgm:prSet presAssocID="{D2825A8D-18FF-41B4-8B1F-B78037868EDC}" presName="Plus" presStyleLbl="alignNode1" presStyleIdx="0" presStyleCnt="2"/>
      <dgm:spPr/>
    </dgm:pt>
    <dgm:pt modelId="{EB577B8B-936E-4CB3-8289-1F38F22E7F97}" type="pres">
      <dgm:prSet presAssocID="{D2825A8D-18FF-41B4-8B1F-B78037868EDC}" presName="Minus" presStyleLbl="alignNode1" presStyleIdx="1" presStyleCnt="2"/>
      <dgm:spPr/>
    </dgm:pt>
    <dgm:pt modelId="{42DF70FA-1A3D-4325-82C2-BB8E82CB333F}" type="pres">
      <dgm:prSet presAssocID="{D2825A8D-18FF-41B4-8B1F-B78037868EDC}" presName="Divider" presStyleLbl="parChTrans1D1" presStyleIdx="0" presStyleCnt="1" custLinFactX="26100000" custLinFactNeighborX="26193330" custLinFactNeighborY="-173"/>
      <dgm:spPr/>
    </dgm:pt>
  </dgm:ptLst>
  <dgm:cxnLst>
    <dgm:cxn modelId="{5D5F821B-3CD9-4BB3-8187-F3E4F2D68FFF}" type="presOf" srcId="{D318E225-A410-4294-8B69-831B4BA71CFF}" destId="{75A3310B-B804-4959-8D7C-CFA8713213A0}" srcOrd="0" destOrd="0" presId="urn:microsoft.com/office/officeart/2009/3/layout/PlusandMinus"/>
    <dgm:cxn modelId="{C646E129-2787-4D87-B51B-440AEB0D41CF}" type="presOf" srcId="{D2825A8D-18FF-41B4-8B1F-B78037868EDC}" destId="{F16CA330-E627-468C-AFDF-2E8E2CB10BDA}" srcOrd="0" destOrd="0" presId="urn:microsoft.com/office/officeart/2009/3/layout/PlusandMinus"/>
    <dgm:cxn modelId="{4648F75F-F0E4-491D-ADAD-7F208A8BB1E5}" type="presOf" srcId="{1C40D0E9-A0A7-419C-9D22-1299E82C8CBD}" destId="{2249A01C-0DA7-41F7-9F43-E61592B7FF62}" srcOrd="0" destOrd="0" presId="urn:microsoft.com/office/officeart/2009/3/layout/PlusandMinus"/>
    <dgm:cxn modelId="{BDE5187B-861B-4004-BAE2-64B6FE1E7202}" srcId="{D2825A8D-18FF-41B4-8B1F-B78037868EDC}" destId="{1C40D0E9-A0A7-419C-9D22-1299E82C8CBD}" srcOrd="1" destOrd="0" parTransId="{2AE8E758-B865-469C-81C8-6606ACB039F4}" sibTransId="{6EC1B92D-9854-4BD3-8243-8976356B79FF}"/>
    <dgm:cxn modelId="{DB111CBA-473B-4C2D-9285-E42892ADDDAA}" srcId="{D2825A8D-18FF-41B4-8B1F-B78037868EDC}" destId="{D318E225-A410-4294-8B69-831B4BA71CFF}" srcOrd="0" destOrd="0" parTransId="{FCB2A9AA-E3F6-4E98-A2DF-DE19453BA7B2}" sibTransId="{69240B96-D259-4BD9-AD5A-DA672EB10B87}"/>
    <dgm:cxn modelId="{E7F1DA54-ABC2-403F-B764-58A7054979B1}" type="presParOf" srcId="{F16CA330-E627-468C-AFDF-2E8E2CB10BDA}" destId="{0D3B4E22-720F-4509-9F61-A2623E921EE7}" srcOrd="0" destOrd="0" presId="urn:microsoft.com/office/officeart/2009/3/layout/PlusandMinus"/>
    <dgm:cxn modelId="{5785EBBE-6609-4398-A18C-5626426302ED}" type="presParOf" srcId="{F16CA330-E627-468C-AFDF-2E8E2CB10BDA}" destId="{75A3310B-B804-4959-8D7C-CFA8713213A0}" srcOrd="1" destOrd="0" presId="urn:microsoft.com/office/officeart/2009/3/layout/PlusandMinus"/>
    <dgm:cxn modelId="{C066EE84-08E7-4072-8885-0240C5206D53}" type="presParOf" srcId="{F16CA330-E627-468C-AFDF-2E8E2CB10BDA}" destId="{2249A01C-0DA7-41F7-9F43-E61592B7FF62}" srcOrd="2" destOrd="0" presId="urn:microsoft.com/office/officeart/2009/3/layout/PlusandMinus"/>
    <dgm:cxn modelId="{D66AFB8C-17F6-48AE-B66F-468000B0C1F5}" type="presParOf" srcId="{F16CA330-E627-468C-AFDF-2E8E2CB10BDA}" destId="{F720EFC2-84E1-49E4-8C8B-5AE3B7080D88}" srcOrd="3" destOrd="0" presId="urn:microsoft.com/office/officeart/2009/3/layout/PlusandMinus"/>
    <dgm:cxn modelId="{64ECEFD3-AC8F-4A5E-B66D-481C23394128}" type="presParOf" srcId="{F16CA330-E627-468C-AFDF-2E8E2CB10BDA}" destId="{EB577B8B-936E-4CB3-8289-1F38F22E7F97}" srcOrd="4" destOrd="0" presId="urn:microsoft.com/office/officeart/2009/3/layout/PlusandMinus"/>
    <dgm:cxn modelId="{A9479CD4-997B-4A32-956B-B09C74E65CA4}" type="presParOf" srcId="{F16CA330-E627-468C-AFDF-2E8E2CB10BDA}" destId="{42DF70FA-1A3D-4325-82C2-BB8E82CB333F}"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C455CF-6EE5-4655-B424-E1201BDA54E0}"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CCB133DE-CD9F-45B4-A66D-4FE49769D692}">
      <dgm:prSet phldrT="[Text]" custT="1"/>
      <dgm:spPr/>
      <dgm:t>
        <a:bodyPr/>
        <a:lstStyle/>
        <a:p>
          <a:r>
            <a:rPr lang="en-US" sz="2400" dirty="0"/>
            <a:t>Writing</a:t>
          </a:r>
        </a:p>
      </dgm:t>
    </dgm:pt>
    <dgm:pt modelId="{E4D14627-EEEC-4D6D-B881-FA85B1D7DEA4}" type="parTrans" cxnId="{A1196000-F4C1-43F2-B4A3-E06791D58159}">
      <dgm:prSet/>
      <dgm:spPr/>
      <dgm:t>
        <a:bodyPr/>
        <a:lstStyle/>
        <a:p>
          <a:endParaRPr lang="en-US"/>
        </a:p>
      </dgm:t>
    </dgm:pt>
    <dgm:pt modelId="{87212BF9-BDF2-4BC9-AD2F-CDCDDA6B66B2}" type="sibTrans" cxnId="{A1196000-F4C1-43F2-B4A3-E06791D58159}">
      <dgm:prSet/>
      <dgm:spPr/>
      <dgm:t>
        <a:bodyPr/>
        <a:lstStyle/>
        <a:p>
          <a:endParaRPr lang="en-US"/>
        </a:p>
      </dgm:t>
    </dgm:pt>
    <dgm:pt modelId="{8115BDA8-D45B-4DD1-B995-A25569EB75AE}">
      <dgm:prSet phldrT="[Text]" custT="1"/>
      <dgm:spPr/>
      <dgm:t>
        <a:bodyPr/>
        <a:lstStyle/>
        <a:p>
          <a:pPr>
            <a:lnSpc>
              <a:spcPct val="100000"/>
            </a:lnSpc>
            <a:spcAft>
              <a:spcPts val="1200"/>
            </a:spcAft>
          </a:pPr>
          <a:r>
            <a:rPr lang="en-US" sz="2000" dirty="0"/>
            <a:t>Tool: </a:t>
          </a:r>
          <a:r>
            <a:rPr lang="en-US" sz="2000" b="1" dirty="0"/>
            <a:t>Editor</a:t>
          </a:r>
          <a:endParaRPr lang="en-US" sz="2000" dirty="0"/>
        </a:p>
      </dgm:t>
    </dgm:pt>
    <dgm:pt modelId="{DFF70CA3-9655-4F61-944F-7ACCED20254A}" type="parTrans" cxnId="{3D99AA40-66C1-4A63-8BCB-7385C3978A78}">
      <dgm:prSet/>
      <dgm:spPr/>
      <dgm:t>
        <a:bodyPr/>
        <a:lstStyle/>
        <a:p>
          <a:endParaRPr lang="en-US"/>
        </a:p>
      </dgm:t>
    </dgm:pt>
    <dgm:pt modelId="{F2BFFBB4-8B58-4256-903C-ECB0D2818FC5}" type="sibTrans" cxnId="{3D99AA40-66C1-4A63-8BCB-7385C3978A78}">
      <dgm:prSet/>
      <dgm:spPr/>
      <dgm:t>
        <a:bodyPr/>
        <a:lstStyle/>
        <a:p>
          <a:endParaRPr lang="en-US"/>
        </a:p>
      </dgm:t>
    </dgm:pt>
    <dgm:pt modelId="{9A702010-B61A-41A5-8048-1184750A8AAA}">
      <dgm:prSet phldrT="[Text]" custT="1"/>
      <dgm:spPr/>
      <dgm:t>
        <a:bodyPr/>
        <a:lstStyle/>
        <a:p>
          <a:r>
            <a:rPr lang="en-US" sz="2400" dirty="0"/>
            <a:t>Compiling</a:t>
          </a:r>
        </a:p>
      </dgm:t>
    </dgm:pt>
    <dgm:pt modelId="{82F09FCB-F687-434B-BB71-D6532910F38E}" type="parTrans" cxnId="{9D8F1237-D242-4B79-8A32-9982A2ADEDA8}">
      <dgm:prSet/>
      <dgm:spPr/>
      <dgm:t>
        <a:bodyPr/>
        <a:lstStyle/>
        <a:p>
          <a:endParaRPr lang="en-US"/>
        </a:p>
      </dgm:t>
    </dgm:pt>
    <dgm:pt modelId="{FFFCB8C8-DBF9-47E3-A366-F3AAA1F2C28B}" type="sibTrans" cxnId="{9D8F1237-D242-4B79-8A32-9982A2ADEDA8}">
      <dgm:prSet/>
      <dgm:spPr/>
      <dgm:t>
        <a:bodyPr/>
        <a:lstStyle/>
        <a:p>
          <a:endParaRPr lang="en-US"/>
        </a:p>
      </dgm:t>
    </dgm:pt>
    <dgm:pt modelId="{1E57BBFA-026D-43DE-9ED4-95E52DB3E3B9}">
      <dgm:prSet phldrT="[Text]" custT="1"/>
      <dgm:spPr/>
      <dgm:t>
        <a:bodyPr/>
        <a:lstStyle/>
        <a:p>
          <a:pPr>
            <a:lnSpc>
              <a:spcPct val="100000"/>
            </a:lnSpc>
            <a:spcAft>
              <a:spcPts val="1200"/>
            </a:spcAft>
          </a:pPr>
          <a:r>
            <a:rPr lang="en-US" sz="2000" dirty="0"/>
            <a:t>Tool: </a:t>
          </a:r>
          <a:r>
            <a:rPr lang="en-US" sz="2000" b="1" dirty="0"/>
            <a:t>Compiler</a:t>
          </a:r>
        </a:p>
      </dgm:t>
    </dgm:pt>
    <dgm:pt modelId="{1CF5027E-F070-4335-9176-D70D8E8E3B1E}" type="parTrans" cxnId="{7954CF2F-83B4-47C5-96C3-7F7EB2428B65}">
      <dgm:prSet/>
      <dgm:spPr/>
      <dgm:t>
        <a:bodyPr/>
        <a:lstStyle/>
        <a:p>
          <a:endParaRPr lang="en-US"/>
        </a:p>
      </dgm:t>
    </dgm:pt>
    <dgm:pt modelId="{8811F869-3F9B-46C0-A642-B40BB2205869}" type="sibTrans" cxnId="{7954CF2F-83B4-47C5-96C3-7F7EB2428B65}">
      <dgm:prSet/>
      <dgm:spPr/>
      <dgm:t>
        <a:bodyPr/>
        <a:lstStyle/>
        <a:p>
          <a:endParaRPr lang="en-US"/>
        </a:p>
      </dgm:t>
    </dgm:pt>
    <dgm:pt modelId="{E3FCFBA2-2336-4B85-9503-BF751B88F0D3}">
      <dgm:prSet phldrT="[Text]" custT="1"/>
      <dgm:spPr/>
      <dgm:t>
        <a:bodyPr/>
        <a:lstStyle/>
        <a:p>
          <a:r>
            <a:rPr lang="en-US" sz="2400" dirty="0"/>
            <a:t>Executing</a:t>
          </a:r>
        </a:p>
      </dgm:t>
    </dgm:pt>
    <dgm:pt modelId="{C2E41CC1-0A97-479D-B26F-138F44835F27}" type="parTrans" cxnId="{0578E1E2-1F72-44A4-9C70-8881E8C8FE44}">
      <dgm:prSet/>
      <dgm:spPr/>
      <dgm:t>
        <a:bodyPr/>
        <a:lstStyle/>
        <a:p>
          <a:endParaRPr lang="en-US"/>
        </a:p>
      </dgm:t>
    </dgm:pt>
    <dgm:pt modelId="{39F8571C-3D2D-42D9-9A1F-7734755FC9E7}" type="sibTrans" cxnId="{0578E1E2-1F72-44A4-9C70-8881E8C8FE44}">
      <dgm:prSet/>
      <dgm:spPr/>
      <dgm:t>
        <a:bodyPr/>
        <a:lstStyle/>
        <a:p>
          <a:endParaRPr lang="en-US"/>
        </a:p>
      </dgm:t>
    </dgm:pt>
    <dgm:pt modelId="{7C6F63AA-76BB-4C90-A7AB-FEDF5FA396E0}">
      <dgm:prSet phldrT="[Text]" custT="1"/>
      <dgm:spPr/>
      <dgm:t>
        <a:bodyPr/>
        <a:lstStyle/>
        <a:p>
          <a:pPr>
            <a:lnSpc>
              <a:spcPct val="100000"/>
            </a:lnSpc>
            <a:spcAft>
              <a:spcPts val="1200"/>
            </a:spcAft>
          </a:pPr>
          <a:r>
            <a:rPr lang="en-US" sz="2000" dirty="0"/>
            <a:t>Tool: </a:t>
          </a:r>
          <a:r>
            <a:rPr lang="en-US" sz="2000" b="1" dirty="0"/>
            <a:t>None</a:t>
          </a:r>
        </a:p>
      </dgm:t>
    </dgm:pt>
    <dgm:pt modelId="{F7C6EA99-5981-4370-ACCD-D7FC4B4C3AA4}" type="parTrans" cxnId="{C9D5C8A6-9484-4CF2-897F-0CC269679AC0}">
      <dgm:prSet/>
      <dgm:spPr/>
      <dgm:t>
        <a:bodyPr/>
        <a:lstStyle/>
        <a:p>
          <a:endParaRPr lang="en-US"/>
        </a:p>
      </dgm:t>
    </dgm:pt>
    <dgm:pt modelId="{3B71B5CA-5870-4D40-B98E-A60A2C8586E8}" type="sibTrans" cxnId="{C9D5C8A6-9484-4CF2-897F-0CC269679AC0}">
      <dgm:prSet/>
      <dgm:spPr/>
      <dgm:t>
        <a:bodyPr/>
        <a:lstStyle/>
        <a:p>
          <a:endParaRPr lang="en-US"/>
        </a:p>
      </dgm:t>
    </dgm:pt>
    <dgm:pt modelId="{37CC6BF1-B60E-4D0A-9A7A-BC56847F1F79}">
      <dgm:prSet phldrT="[Text]" custT="1"/>
      <dgm:spPr/>
      <dgm:t>
        <a:bodyPr/>
        <a:lstStyle/>
        <a:p>
          <a:pPr>
            <a:lnSpc>
              <a:spcPct val="100000"/>
            </a:lnSpc>
            <a:spcAft>
              <a:spcPts val="1200"/>
            </a:spcAft>
          </a:pPr>
          <a:r>
            <a:rPr lang="en-US" sz="2000" dirty="0"/>
            <a:t>Produce: </a:t>
          </a:r>
          <a:r>
            <a:rPr lang="en-US" sz="2000" b="1" dirty="0"/>
            <a:t>Source Code</a:t>
          </a:r>
        </a:p>
      </dgm:t>
    </dgm:pt>
    <dgm:pt modelId="{DD7D9351-3EB1-4BE1-A335-2A0B57D4DF4F}" type="parTrans" cxnId="{D7AF8125-B6A5-434F-92FE-366D4D01D378}">
      <dgm:prSet/>
      <dgm:spPr/>
      <dgm:t>
        <a:bodyPr/>
        <a:lstStyle/>
        <a:p>
          <a:endParaRPr lang="en-US"/>
        </a:p>
      </dgm:t>
    </dgm:pt>
    <dgm:pt modelId="{EBD02E7F-5744-44BB-B178-78C88CF2CD91}" type="sibTrans" cxnId="{D7AF8125-B6A5-434F-92FE-366D4D01D378}">
      <dgm:prSet/>
      <dgm:spPr/>
      <dgm:t>
        <a:bodyPr/>
        <a:lstStyle/>
        <a:p>
          <a:endParaRPr lang="en-US"/>
        </a:p>
      </dgm:t>
    </dgm:pt>
    <dgm:pt modelId="{E1A05CC9-260D-457F-8391-8E2148F284CD}">
      <dgm:prSet phldrT="[Text]" custT="1"/>
      <dgm:spPr/>
      <dgm:t>
        <a:bodyPr/>
        <a:lstStyle/>
        <a:p>
          <a:pPr>
            <a:lnSpc>
              <a:spcPct val="100000"/>
            </a:lnSpc>
            <a:spcAft>
              <a:spcPts val="1200"/>
            </a:spcAft>
          </a:pPr>
          <a:r>
            <a:rPr lang="en-US" sz="2000" dirty="0"/>
            <a:t>Produce: </a:t>
          </a:r>
          <a:r>
            <a:rPr lang="en-US" sz="2000" b="1" dirty="0"/>
            <a:t>Executable </a:t>
          </a:r>
          <a:r>
            <a:rPr lang="en-US" sz="2000" b="1" dirty="0" err="1"/>
            <a:t>Bytecode</a:t>
          </a:r>
          <a:endParaRPr lang="en-US" sz="2000" b="1" dirty="0"/>
        </a:p>
      </dgm:t>
    </dgm:pt>
    <dgm:pt modelId="{6D97F11D-382C-4A80-B27C-B96FC0C209A7}" type="parTrans" cxnId="{7EE0D9DC-4192-4418-B912-9D6D42F20D9E}">
      <dgm:prSet/>
      <dgm:spPr/>
      <dgm:t>
        <a:bodyPr/>
        <a:lstStyle/>
        <a:p>
          <a:endParaRPr lang="en-US"/>
        </a:p>
      </dgm:t>
    </dgm:pt>
    <dgm:pt modelId="{E9F7D977-1D14-4019-840D-9FE45AB287C1}" type="sibTrans" cxnId="{7EE0D9DC-4192-4418-B912-9D6D42F20D9E}">
      <dgm:prSet/>
      <dgm:spPr/>
      <dgm:t>
        <a:bodyPr/>
        <a:lstStyle/>
        <a:p>
          <a:endParaRPr lang="en-US"/>
        </a:p>
      </dgm:t>
    </dgm:pt>
    <dgm:pt modelId="{07B15669-FD01-4061-A13D-91DAAA1AA5D5}">
      <dgm:prSet phldrT="[Text]" custT="1"/>
      <dgm:spPr/>
      <dgm:t>
        <a:bodyPr/>
        <a:lstStyle/>
        <a:p>
          <a:pPr>
            <a:lnSpc>
              <a:spcPct val="100000"/>
            </a:lnSpc>
            <a:spcAft>
              <a:spcPts val="1200"/>
            </a:spcAft>
          </a:pPr>
          <a:r>
            <a:rPr lang="en-US" sz="2000" dirty="0"/>
            <a:t>Produce: </a:t>
          </a:r>
          <a:r>
            <a:rPr lang="en-US" sz="2000" b="1" dirty="0"/>
            <a:t>Result</a:t>
          </a:r>
        </a:p>
      </dgm:t>
    </dgm:pt>
    <dgm:pt modelId="{3FE0AACF-AD06-4251-A52F-AB3B856398E4}" type="parTrans" cxnId="{C5A27CE0-EA1F-4D24-8419-2CB79CB4F1BE}">
      <dgm:prSet/>
      <dgm:spPr/>
      <dgm:t>
        <a:bodyPr/>
        <a:lstStyle/>
        <a:p>
          <a:endParaRPr lang="en-US"/>
        </a:p>
      </dgm:t>
    </dgm:pt>
    <dgm:pt modelId="{C81CF55F-2235-4976-87AC-83BD05657E89}" type="sibTrans" cxnId="{C5A27CE0-EA1F-4D24-8419-2CB79CB4F1BE}">
      <dgm:prSet/>
      <dgm:spPr/>
      <dgm:t>
        <a:bodyPr/>
        <a:lstStyle/>
        <a:p>
          <a:endParaRPr lang="en-US"/>
        </a:p>
      </dgm:t>
    </dgm:pt>
    <dgm:pt modelId="{8F025EF2-0733-4F3D-A961-0CC128F08B6F}" type="pres">
      <dgm:prSet presAssocID="{8BC455CF-6EE5-4655-B424-E1201BDA54E0}" presName="linearFlow" presStyleCnt="0">
        <dgm:presLayoutVars>
          <dgm:dir/>
          <dgm:animLvl val="lvl"/>
          <dgm:resizeHandles val="exact"/>
        </dgm:presLayoutVars>
      </dgm:prSet>
      <dgm:spPr/>
    </dgm:pt>
    <dgm:pt modelId="{E1792D36-5BDE-43AE-9C43-66EE0B9543B4}" type="pres">
      <dgm:prSet presAssocID="{CCB133DE-CD9F-45B4-A66D-4FE49769D692}" presName="composite" presStyleCnt="0"/>
      <dgm:spPr/>
    </dgm:pt>
    <dgm:pt modelId="{2C9B45EF-CF2F-42AC-8D84-2BE3619BAE9B}" type="pres">
      <dgm:prSet presAssocID="{CCB133DE-CD9F-45B4-A66D-4FE49769D692}" presName="parTx" presStyleLbl="node1" presStyleIdx="0" presStyleCnt="3">
        <dgm:presLayoutVars>
          <dgm:chMax val="0"/>
          <dgm:chPref val="0"/>
          <dgm:bulletEnabled val="1"/>
        </dgm:presLayoutVars>
      </dgm:prSet>
      <dgm:spPr/>
    </dgm:pt>
    <dgm:pt modelId="{F6E5133C-CA9F-4068-ACF8-9848B03930E8}" type="pres">
      <dgm:prSet presAssocID="{CCB133DE-CD9F-45B4-A66D-4FE49769D692}" presName="parSh" presStyleLbl="node1" presStyleIdx="0" presStyleCnt="3" custLinFactNeighborX="-593" custLinFactNeighborY="-14984"/>
      <dgm:spPr/>
    </dgm:pt>
    <dgm:pt modelId="{135104FC-8C69-4D82-B5D0-E8077EB7AE9C}" type="pres">
      <dgm:prSet presAssocID="{CCB133DE-CD9F-45B4-A66D-4FE49769D692}" presName="desTx" presStyleLbl="fgAcc1" presStyleIdx="0" presStyleCnt="3" custScaleX="127381" custScaleY="89732">
        <dgm:presLayoutVars>
          <dgm:bulletEnabled val="1"/>
        </dgm:presLayoutVars>
      </dgm:prSet>
      <dgm:spPr/>
    </dgm:pt>
    <dgm:pt modelId="{2C309E83-E52D-48A4-8197-155FB50E61AE}" type="pres">
      <dgm:prSet presAssocID="{87212BF9-BDF2-4BC9-AD2F-CDCDDA6B66B2}" presName="sibTrans" presStyleLbl="sibTrans2D1" presStyleIdx="0" presStyleCnt="2"/>
      <dgm:spPr/>
    </dgm:pt>
    <dgm:pt modelId="{ED95FB66-920F-41C7-BAEE-B3A188061237}" type="pres">
      <dgm:prSet presAssocID="{87212BF9-BDF2-4BC9-AD2F-CDCDDA6B66B2}" presName="connTx" presStyleLbl="sibTrans2D1" presStyleIdx="0" presStyleCnt="2"/>
      <dgm:spPr/>
    </dgm:pt>
    <dgm:pt modelId="{29639BDA-278B-41B2-8186-7F1804152312}" type="pres">
      <dgm:prSet presAssocID="{9A702010-B61A-41A5-8048-1184750A8AAA}" presName="composite" presStyleCnt="0"/>
      <dgm:spPr/>
    </dgm:pt>
    <dgm:pt modelId="{7D7A7D7F-BE19-4F7C-81FF-141B321895AB}" type="pres">
      <dgm:prSet presAssocID="{9A702010-B61A-41A5-8048-1184750A8AAA}" presName="parTx" presStyleLbl="node1" presStyleIdx="0" presStyleCnt="3">
        <dgm:presLayoutVars>
          <dgm:chMax val="0"/>
          <dgm:chPref val="0"/>
          <dgm:bulletEnabled val="1"/>
        </dgm:presLayoutVars>
      </dgm:prSet>
      <dgm:spPr/>
    </dgm:pt>
    <dgm:pt modelId="{E786DF33-04DA-4F50-9E0A-E9B4A37042EE}" type="pres">
      <dgm:prSet presAssocID="{9A702010-B61A-41A5-8048-1184750A8AAA}" presName="parSh" presStyleLbl="node1" presStyleIdx="1" presStyleCnt="3" custLinFactNeighborX="-7147" custLinFactNeighborY="185"/>
      <dgm:spPr/>
    </dgm:pt>
    <dgm:pt modelId="{DD6868FA-8733-4F27-B034-A6C802D2B76C}" type="pres">
      <dgm:prSet presAssocID="{9A702010-B61A-41A5-8048-1184750A8AAA}" presName="desTx" presStyleLbl="fgAcc1" presStyleIdx="1" presStyleCnt="3" custScaleX="118941" custScaleY="100000" custLinFactNeighborX="-7088">
        <dgm:presLayoutVars>
          <dgm:bulletEnabled val="1"/>
        </dgm:presLayoutVars>
      </dgm:prSet>
      <dgm:spPr/>
    </dgm:pt>
    <dgm:pt modelId="{67CD4FB2-E7D5-4821-9856-2C4A9AE90AB6}" type="pres">
      <dgm:prSet presAssocID="{FFFCB8C8-DBF9-47E3-A366-F3AAA1F2C28B}" presName="sibTrans" presStyleLbl="sibTrans2D1" presStyleIdx="1" presStyleCnt="2"/>
      <dgm:spPr/>
    </dgm:pt>
    <dgm:pt modelId="{1E1A7F7C-DF45-46C0-AEFF-2EF5059F97B8}" type="pres">
      <dgm:prSet presAssocID="{FFFCB8C8-DBF9-47E3-A366-F3AAA1F2C28B}" presName="connTx" presStyleLbl="sibTrans2D1" presStyleIdx="1" presStyleCnt="2"/>
      <dgm:spPr/>
    </dgm:pt>
    <dgm:pt modelId="{61476835-7042-43FE-9A35-7039FEDD91C3}" type="pres">
      <dgm:prSet presAssocID="{E3FCFBA2-2336-4B85-9503-BF751B88F0D3}" presName="composite" presStyleCnt="0"/>
      <dgm:spPr/>
    </dgm:pt>
    <dgm:pt modelId="{5A4ACD9B-01AE-4D5E-A3F0-00009564CD87}" type="pres">
      <dgm:prSet presAssocID="{E3FCFBA2-2336-4B85-9503-BF751B88F0D3}" presName="parTx" presStyleLbl="node1" presStyleIdx="1" presStyleCnt="3">
        <dgm:presLayoutVars>
          <dgm:chMax val="0"/>
          <dgm:chPref val="0"/>
          <dgm:bulletEnabled val="1"/>
        </dgm:presLayoutVars>
      </dgm:prSet>
      <dgm:spPr/>
    </dgm:pt>
    <dgm:pt modelId="{34BCA49A-149B-4E35-832C-E04D43952193}" type="pres">
      <dgm:prSet presAssocID="{E3FCFBA2-2336-4B85-9503-BF751B88F0D3}" presName="parSh" presStyleLbl="node1" presStyleIdx="2" presStyleCnt="3" custLinFactNeighborX="-5401"/>
      <dgm:spPr/>
    </dgm:pt>
    <dgm:pt modelId="{DBBBEA64-8F26-4E4F-B019-2EA458C997E3}" type="pres">
      <dgm:prSet presAssocID="{E3FCFBA2-2336-4B85-9503-BF751B88F0D3}" presName="desTx" presStyleLbl="fgAcc1" presStyleIdx="2" presStyleCnt="3" custScaleX="99820" custScaleY="100000" custLinFactNeighborX="-5449">
        <dgm:presLayoutVars>
          <dgm:bulletEnabled val="1"/>
        </dgm:presLayoutVars>
      </dgm:prSet>
      <dgm:spPr/>
    </dgm:pt>
  </dgm:ptLst>
  <dgm:cxnLst>
    <dgm:cxn modelId="{A1196000-F4C1-43F2-B4A3-E06791D58159}" srcId="{8BC455CF-6EE5-4655-B424-E1201BDA54E0}" destId="{CCB133DE-CD9F-45B4-A66D-4FE49769D692}" srcOrd="0" destOrd="0" parTransId="{E4D14627-EEEC-4D6D-B881-FA85B1D7DEA4}" sibTransId="{87212BF9-BDF2-4BC9-AD2F-CDCDDA6B66B2}"/>
    <dgm:cxn modelId="{48088C1E-0965-42C5-9C72-DE679EE5B301}" type="presOf" srcId="{37CC6BF1-B60E-4D0A-9A7A-BC56847F1F79}" destId="{135104FC-8C69-4D82-B5D0-E8077EB7AE9C}" srcOrd="0" destOrd="1" presId="urn:microsoft.com/office/officeart/2005/8/layout/process3"/>
    <dgm:cxn modelId="{AB42821F-D717-4B81-845C-CB9CDC2030B0}" type="presOf" srcId="{E3FCFBA2-2336-4B85-9503-BF751B88F0D3}" destId="{34BCA49A-149B-4E35-832C-E04D43952193}" srcOrd="1" destOrd="0" presId="urn:microsoft.com/office/officeart/2005/8/layout/process3"/>
    <dgm:cxn modelId="{2F924020-F607-45F1-BEC2-DE65F9AF1A0F}" type="presOf" srcId="{07B15669-FD01-4061-A13D-91DAAA1AA5D5}" destId="{DBBBEA64-8F26-4E4F-B019-2EA458C997E3}" srcOrd="0" destOrd="1" presId="urn:microsoft.com/office/officeart/2005/8/layout/process3"/>
    <dgm:cxn modelId="{D7AF8125-B6A5-434F-92FE-366D4D01D378}" srcId="{CCB133DE-CD9F-45B4-A66D-4FE49769D692}" destId="{37CC6BF1-B60E-4D0A-9A7A-BC56847F1F79}" srcOrd="1" destOrd="0" parTransId="{DD7D9351-3EB1-4BE1-A335-2A0B57D4DF4F}" sibTransId="{EBD02E7F-5744-44BB-B178-78C88CF2CD91}"/>
    <dgm:cxn modelId="{4D8EC028-CD1C-4A71-82C4-0057149C1BDE}" type="presOf" srcId="{8115BDA8-D45B-4DD1-B995-A25569EB75AE}" destId="{135104FC-8C69-4D82-B5D0-E8077EB7AE9C}" srcOrd="0" destOrd="0" presId="urn:microsoft.com/office/officeart/2005/8/layout/process3"/>
    <dgm:cxn modelId="{CA79E529-40BD-4790-B36D-358287FE50C8}" type="presOf" srcId="{FFFCB8C8-DBF9-47E3-A366-F3AAA1F2C28B}" destId="{67CD4FB2-E7D5-4821-9856-2C4A9AE90AB6}" srcOrd="0" destOrd="0" presId="urn:microsoft.com/office/officeart/2005/8/layout/process3"/>
    <dgm:cxn modelId="{1B5A982D-0CDB-4FF4-9753-6398BA24A4FF}" type="presOf" srcId="{87212BF9-BDF2-4BC9-AD2F-CDCDDA6B66B2}" destId="{2C309E83-E52D-48A4-8197-155FB50E61AE}" srcOrd="0" destOrd="0" presId="urn:microsoft.com/office/officeart/2005/8/layout/process3"/>
    <dgm:cxn modelId="{7954CF2F-83B4-47C5-96C3-7F7EB2428B65}" srcId="{9A702010-B61A-41A5-8048-1184750A8AAA}" destId="{1E57BBFA-026D-43DE-9ED4-95E52DB3E3B9}" srcOrd="0" destOrd="0" parTransId="{1CF5027E-F070-4335-9176-D70D8E8E3B1E}" sibTransId="{8811F869-3F9B-46C0-A642-B40BB2205869}"/>
    <dgm:cxn modelId="{9D8F1237-D242-4B79-8A32-9982A2ADEDA8}" srcId="{8BC455CF-6EE5-4655-B424-E1201BDA54E0}" destId="{9A702010-B61A-41A5-8048-1184750A8AAA}" srcOrd="1" destOrd="0" parTransId="{82F09FCB-F687-434B-BB71-D6532910F38E}" sibTransId="{FFFCB8C8-DBF9-47E3-A366-F3AAA1F2C28B}"/>
    <dgm:cxn modelId="{ABA35A39-6797-4214-A9B1-D97BA8D7E6A9}" type="presOf" srcId="{CCB133DE-CD9F-45B4-A66D-4FE49769D692}" destId="{F6E5133C-CA9F-4068-ACF8-9848B03930E8}" srcOrd="1" destOrd="0" presId="urn:microsoft.com/office/officeart/2005/8/layout/process3"/>
    <dgm:cxn modelId="{3D99AA40-66C1-4A63-8BCB-7385C3978A78}" srcId="{CCB133DE-CD9F-45B4-A66D-4FE49769D692}" destId="{8115BDA8-D45B-4DD1-B995-A25569EB75AE}" srcOrd="0" destOrd="0" parTransId="{DFF70CA3-9655-4F61-944F-7ACCED20254A}" sibTransId="{F2BFFBB4-8B58-4256-903C-ECB0D2818FC5}"/>
    <dgm:cxn modelId="{787F815C-FE2E-4DC3-BE85-8B1DE141A126}" type="presOf" srcId="{9A702010-B61A-41A5-8048-1184750A8AAA}" destId="{7D7A7D7F-BE19-4F7C-81FF-141B321895AB}" srcOrd="0" destOrd="0" presId="urn:microsoft.com/office/officeart/2005/8/layout/process3"/>
    <dgm:cxn modelId="{15A68C63-942A-4772-A0A8-F0BCC560A2BD}" type="presOf" srcId="{CCB133DE-CD9F-45B4-A66D-4FE49769D692}" destId="{2C9B45EF-CF2F-42AC-8D84-2BE3619BAE9B}" srcOrd="0" destOrd="0" presId="urn:microsoft.com/office/officeart/2005/8/layout/process3"/>
    <dgm:cxn modelId="{2745B26C-E638-4F82-9C23-A88C74B47491}" type="presOf" srcId="{E3FCFBA2-2336-4B85-9503-BF751B88F0D3}" destId="{5A4ACD9B-01AE-4D5E-A3F0-00009564CD87}" srcOrd="0" destOrd="0" presId="urn:microsoft.com/office/officeart/2005/8/layout/process3"/>
    <dgm:cxn modelId="{56E51454-9B56-4E76-927A-AD89BC79529F}" type="presOf" srcId="{FFFCB8C8-DBF9-47E3-A366-F3AAA1F2C28B}" destId="{1E1A7F7C-DF45-46C0-AEFF-2EF5059F97B8}" srcOrd="1" destOrd="0" presId="urn:microsoft.com/office/officeart/2005/8/layout/process3"/>
    <dgm:cxn modelId="{6A45F775-2ACA-4B42-B98C-53D0BB60F097}" type="presOf" srcId="{8BC455CF-6EE5-4655-B424-E1201BDA54E0}" destId="{8F025EF2-0733-4F3D-A961-0CC128F08B6F}" srcOrd="0" destOrd="0" presId="urn:microsoft.com/office/officeart/2005/8/layout/process3"/>
    <dgm:cxn modelId="{100D5C82-300D-4FC0-B6AA-955D4A9D3154}" type="presOf" srcId="{87212BF9-BDF2-4BC9-AD2F-CDCDDA6B66B2}" destId="{ED95FB66-920F-41C7-BAEE-B3A188061237}" srcOrd="1" destOrd="0" presId="urn:microsoft.com/office/officeart/2005/8/layout/process3"/>
    <dgm:cxn modelId="{C9D5C8A6-9484-4CF2-897F-0CC269679AC0}" srcId="{E3FCFBA2-2336-4B85-9503-BF751B88F0D3}" destId="{7C6F63AA-76BB-4C90-A7AB-FEDF5FA396E0}" srcOrd="0" destOrd="0" parTransId="{F7C6EA99-5981-4370-ACCD-D7FC4B4C3AA4}" sibTransId="{3B71B5CA-5870-4D40-B98E-A60A2C8586E8}"/>
    <dgm:cxn modelId="{A83CCDBC-3503-4331-A007-56D9CD5F4F5A}" type="presOf" srcId="{7C6F63AA-76BB-4C90-A7AB-FEDF5FA396E0}" destId="{DBBBEA64-8F26-4E4F-B019-2EA458C997E3}" srcOrd="0" destOrd="0" presId="urn:microsoft.com/office/officeart/2005/8/layout/process3"/>
    <dgm:cxn modelId="{1C6D34C1-ADD2-4518-8F51-30A16711C696}" type="presOf" srcId="{E1A05CC9-260D-457F-8391-8E2148F284CD}" destId="{DD6868FA-8733-4F27-B034-A6C802D2B76C}" srcOrd="0" destOrd="1" presId="urn:microsoft.com/office/officeart/2005/8/layout/process3"/>
    <dgm:cxn modelId="{7EE0D9DC-4192-4418-B912-9D6D42F20D9E}" srcId="{9A702010-B61A-41A5-8048-1184750A8AAA}" destId="{E1A05CC9-260D-457F-8391-8E2148F284CD}" srcOrd="1" destOrd="0" parTransId="{6D97F11D-382C-4A80-B27C-B96FC0C209A7}" sibTransId="{E9F7D977-1D14-4019-840D-9FE45AB287C1}"/>
    <dgm:cxn modelId="{C5A27CE0-EA1F-4D24-8419-2CB79CB4F1BE}" srcId="{E3FCFBA2-2336-4B85-9503-BF751B88F0D3}" destId="{07B15669-FD01-4061-A13D-91DAAA1AA5D5}" srcOrd="1" destOrd="0" parTransId="{3FE0AACF-AD06-4251-A52F-AB3B856398E4}" sibTransId="{C81CF55F-2235-4976-87AC-83BD05657E89}"/>
    <dgm:cxn modelId="{0578E1E2-1F72-44A4-9C70-8881E8C8FE44}" srcId="{8BC455CF-6EE5-4655-B424-E1201BDA54E0}" destId="{E3FCFBA2-2336-4B85-9503-BF751B88F0D3}" srcOrd="2" destOrd="0" parTransId="{C2E41CC1-0A97-479D-B26F-138F44835F27}" sibTransId="{39F8571C-3D2D-42D9-9A1F-7734755FC9E7}"/>
    <dgm:cxn modelId="{40C323E8-FF4C-46A1-86E2-71AEF64F20C3}" type="presOf" srcId="{1E57BBFA-026D-43DE-9ED4-95E52DB3E3B9}" destId="{DD6868FA-8733-4F27-B034-A6C802D2B76C}" srcOrd="0" destOrd="0" presId="urn:microsoft.com/office/officeart/2005/8/layout/process3"/>
    <dgm:cxn modelId="{1B7DA7F0-A7D1-4B78-ACB6-A412CD62C328}" type="presOf" srcId="{9A702010-B61A-41A5-8048-1184750A8AAA}" destId="{E786DF33-04DA-4F50-9E0A-E9B4A37042EE}" srcOrd="1" destOrd="0" presId="urn:microsoft.com/office/officeart/2005/8/layout/process3"/>
    <dgm:cxn modelId="{09447970-80C4-4B31-940C-8552DD2D3723}" type="presParOf" srcId="{8F025EF2-0733-4F3D-A961-0CC128F08B6F}" destId="{E1792D36-5BDE-43AE-9C43-66EE0B9543B4}" srcOrd="0" destOrd="0" presId="urn:microsoft.com/office/officeart/2005/8/layout/process3"/>
    <dgm:cxn modelId="{D4CA908B-1E9F-4EB1-A34B-5AD18B05EEA1}" type="presParOf" srcId="{E1792D36-5BDE-43AE-9C43-66EE0B9543B4}" destId="{2C9B45EF-CF2F-42AC-8D84-2BE3619BAE9B}" srcOrd="0" destOrd="0" presId="urn:microsoft.com/office/officeart/2005/8/layout/process3"/>
    <dgm:cxn modelId="{E03A538F-8A70-4568-B638-CB6B7C9E249B}" type="presParOf" srcId="{E1792D36-5BDE-43AE-9C43-66EE0B9543B4}" destId="{F6E5133C-CA9F-4068-ACF8-9848B03930E8}" srcOrd="1" destOrd="0" presId="urn:microsoft.com/office/officeart/2005/8/layout/process3"/>
    <dgm:cxn modelId="{B86690E4-9E14-47C6-A2DF-4CA16CA39057}" type="presParOf" srcId="{E1792D36-5BDE-43AE-9C43-66EE0B9543B4}" destId="{135104FC-8C69-4D82-B5D0-E8077EB7AE9C}" srcOrd="2" destOrd="0" presId="urn:microsoft.com/office/officeart/2005/8/layout/process3"/>
    <dgm:cxn modelId="{169DCA3A-AA8F-47FC-ACE1-6D99E6598F5A}" type="presParOf" srcId="{8F025EF2-0733-4F3D-A961-0CC128F08B6F}" destId="{2C309E83-E52D-48A4-8197-155FB50E61AE}" srcOrd="1" destOrd="0" presId="urn:microsoft.com/office/officeart/2005/8/layout/process3"/>
    <dgm:cxn modelId="{895137E4-3A12-454B-8285-3DECF98FB340}" type="presParOf" srcId="{2C309E83-E52D-48A4-8197-155FB50E61AE}" destId="{ED95FB66-920F-41C7-BAEE-B3A188061237}" srcOrd="0" destOrd="0" presId="urn:microsoft.com/office/officeart/2005/8/layout/process3"/>
    <dgm:cxn modelId="{42265E5E-5EDA-4542-A3AB-A634E0EB9118}" type="presParOf" srcId="{8F025EF2-0733-4F3D-A961-0CC128F08B6F}" destId="{29639BDA-278B-41B2-8186-7F1804152312}" srcOrd="2" destOrd="0" presId="urn:microsoft.com/office/officeart/2005/8/layout/process3"/>
    <dgm:cxn modelId="{B1DBA69B-1E8A-418C-96BC-84EB39E8C384}" type="presParOf" srcId="{29639BDA-278B-41B2-8186-7F1804152312}" destId="{7D7A7D7F-BE19-4F7C-81FF-141B321895AB}" srcOrd="0" destOrd="0" presId="urn:microsoft.com/office/officeart/2005/8/layout/process3"/>
    <dgm:cxn modelId="{EE2EE580-9F2E-407E-A6ED-767A4F20887E}" type="presParOf" srcId="{29639BDA-278B-41B2-8186-7F1804152312}" destId="{E786DF33-04DA-4F50-9E0A-E9B4A37042EE}" srcOrd="1" destOrd="0" presId="urn:microsoft.com/office/officeart/2005/8/layout/process3"/>
    <dgm:cxn modelId="{A83D31F6-8628-4F27-962F-E01E3E107FCE}" type="presParOf" srcId="{29639BDA-278B-41B2-8186-7F1804152312}" destId="{DD6868FA-8733-4F27-B034-A6C802D2B76C}" srcOrd="2" destOrd="0" presId="urn:microsoft.com/office/officeart/2005/8/layout/process3"/>
    <dgm:cxn modelId="{A3D4363B-3D13-4EB8-802F-B282D24FD457}" type="presParOf" srcId="{8F025EF2-0733-4F3D-A961-0CC128F08B6F}" destId="{67CD4FB2-E7D5-4821-9856-2C4A9AE90AB6}" srcOrd="3" destOrd="0" presId="urn:microsoft.com/office/officeart/2005/8/layout/process3"/>
    <dgm:cxn modelId="{E0ED3A84-D305-440A-93E7-EE8C7BDDA341}" type="presParOf" srcId="{67CD4FB2-E7D5-4821-9856-2C4A9AE90AB6}" destId="{1E1A7F7C-DF45-46C0-AEFF-2EF5059F97B8}" srcOrd="0" destOrd="0" presId="urn:microsoft.com/office/officeart/2005/8/layout/process3"/>
    <dgm:cxn modelId="{4E530FB2-55DB-49CF-8C1A-31FA145FB334}" type="presParOf" srcId="{8F025EF2-0733-4F3D-A961-0CC128F08B6F}" destId="{61476835-7042-43FE-9A35-7039FEDD91C3}" srcOrd="4" destOrd="0" presId="urn:microsoft.com/office/officeart/2005/8/layout/process3"/>
    <dgm:cxn modelId="{90A12D9C-6615-435F-8286-4ED8BC12257B}" type="presParOf" srcId="{61476835-7042-43FE-9A35-7039FEDD91C3}" destId="{5A4ACD9B-01AE-4D5E-A3F0-00009564CD87}" srcOrd="0" destOrd="0" presId="urn:microsoft.com/office/officeart/2005/8/layout/process3"/>
    <dgm:cxn modelId="{1C1B2671-EF7D-4A32-A386-BD837A8CAB9B}" type="presParOf" srcId="{61476835-7042-43FE-9A35-7039FEDD91C3}" destId="{34BCA49A-149B-4E35-832C-E04D43952193}" srcOrd="1" destOrd="0" presId="urn:microsoft.com/office/officeart/2005/8/layout/process3"/>
    <dgm:cxn modelId="{087F19F9-2256-4E04-8BD1-39AE80C34F0E}" type="presParOf" srcId="{61476835-7042-43FE-9A35-7039FEDD91C3}" destId="{DBBBEA64-8F26-4E4F-B019-2EA458C997E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D2256-2A23-4BC5-A7B1-8F7A8A069A4C}">
      <dsp:nvSpPr>
        <dsp:cNvPr id="0" name=""/>
        <dsp:cNvSpPr/>
      </dsp:nvSpPr>
      <dsp:spPr>
        <a:xfrm>
          <a:off x="1321831" y="1168143"/>
          <a:ext cx="2475532" cy="1651180"/>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latin typeface="+mn-lt"/>
            </a:rPr>
            <a:t>Basic Java features</a:t>
          </a:r>
        </a:p>
      </dsp:txBody>
      <dsp:txXfrm>
        <a:off x="1717917" y="1168143"/>
        <a:ext cx="2079447" cy="1651180"/>
      </dsp:txXfrm>
    </dsp:sp>
    <dsp:sp modelId="{8689F2D3-C205-42CB-9D2F-7A1B07797ACC}">
      <dsp:nvSpPr>
        <dsp:cNvPr id="0" name=""/>
        <dsp:cNvSpPr/>
      </dsp:nvSpPr>
      <dsp:spPr>
        <a:xfrm>
          <a:off x="1547" y="508001"/>
          <a:ext cx="1650355" cy="1650355"/>
        </a:xfrm>
        <a:prstGeom prst="ellipse">
          <a:avLst/>
        </a:prstGeom>
        <a:solidFill>
          <a:srgbClr val="81237A"/>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a:t>Java</a:t>
          </a:r>
        </a:p>
      </dsp:txBody>
      <dsp:txXfrm>
        <a:off x="243236" y="749690"/>
        <a:ext cx="1166977" cy="1166977"/>
      </dsp:txXfrm>
    </dsp:sp>
    <dsp:sp modelId="{11A8A298-BF22-42D9-9F8D-70F60A86469A}">
      <dsp:nvSpPr>
        <dsp:cNvPr id="0" name=""/>
        <dsp:cNvSpPr/>
      </dsp:nvSpPr>
      <dsp:spPr>
        <a:xfrm>
          <a:off x="5447719" y="1168143"/>
          <a:ext cx="2475532" cy="2641855"/>
        </a:xfrm>
        <a:prstGeom prst="rect">
          <a:avLst/>
        </a:prstGeom>
        <a:solidFill>
          <a:schemeClr val="accent1">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199136" rIns="199136" bIns="199136" numCol="1" spcCol="1270" anchor="ctr" anchorCtr="0">
          <a:noAutofit/>
        </a:bodyPr>
        <a:lstStyle/>
        <a:p>
          <a:pPr marL="0" lvl="0" indent="0" algn="l" defTabSz="1244600">
            <a:lnSpc>
              <a:spcPct val="90000"/>
            </a:lnSpc>
            <a:spcBef>
              <a:spcPct val="0"/>
            </a:spcBef>
            <a:spcAft>
              <a:spcPct val="35000"/>
            </a:spcAft>
            <a:buNone/>
          </a:pPr>
          <a:r>
            <a:rPr lang="en-US" sz="2800" kern="1200" dirty="0"/>
            <a:t>Translate C programs in 501042 into Java programs</a:t>
          </a:r>
        </a:p>
      </dsp:txBody>
      <dsp:txXfrm>
        <a:off x="5843804" y="1168143"/>
        <a:ext cx="2079447" cy="2641855"/>
      </dsp:txXfrm>
    </dsp:sp>
    <dsp:sp modelId="{18D227BC-338B-4331-8D9A-98E87548134F}">
      <dsp:nvSpPr>
        <dsp:cNvPr id="0" name=""/>
        <dsp:cNvSpPr/>
      </dsp:nvSpPr>
      <dsp:spPr>
        <a:xfrm>
          <a:off x="4127435" y="508001"/>
          <a:ext cx="1650355" cy="1650355"/>
        </a:xfrm>
        <a:prstGeom prst="ellipse">
          <a:avLst/>
        </a:prstGeom>
        <a:solidFill>
          <a:srgbClr val="81237A"/>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r>
            <a:rPr lang="en-US" sz="4300" kern="1200"/>
            <a:t>C </a:t>
          </a:r>
          <a:r>
            <a:rPr lang="en-US" sz="4300" kern="1200">
              <a:sym typeface="Wingdings" panose="05000000000000000000" pitchFamily="2" charset="2"/>
            </a:rPr>
            <a:t> Java</a:t>
          </a:r>
          <a:endParaRPr lang="en-US" sz="4300" kern="1200"/>
        </a:p>
      </dsp:txBody>
      <dsp:txXfrm>
        <a:off x="4369124" y="749690"/>
        <a:ext cx="1166977" cy="1166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3C5E-B9A5-48E5-96D2-C74E4BC7C021}">
      <dsp:nvSpPr>
        <dsp:cNvPr id="0" name=""/>
        <dsp:cNvSpPr/>
      </dsp:nvSpPr>
      <dsp:spPr>
        <a:xfrm rot="10800000">
          <a:off x="1176204" y="707764"/>
          <a:ext cx="6355663" cy="3207271"/>
        </a:xfrm>
        <a:prstGeom prst="homePlate">
          <a:avLst/>
        </a:prstGeom>
        <a:solidFill>
          <a:srgbClr val="5BFB81"/>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69553" tIns="106680" rIns="199136" bIns="106680" numCol="1" spcCol="1270" anchor="t" anchorCtr="0">
          <a:noAutofit/>
        </a:bodyPr>
        <a:lstStyle/>
        <a:p>
          <a:pPr marL="0" lvl="0" indent="0" algn="l" defTabSz="1244600">
            <a:lnSpc>
              <a:spcPct val="90000"/>
            </a:lnSpc>
            <a:spcBef>
              <a:spcPct val="0"/>
            </a:spcBef>
            <a:spcAft>
              <a:spcPct val="35000"/>
            </a:spcAft>
            <a:buNone/>
          </a:pPr>
          <a:r>
            <a:rPr lang="en-US" sz="2800" kern="1200">
              <a:solidFill>
                <a:schemeClr val="tx1"/>
              </a:solidFill>
            </a:rPr>
            <a:t>Chapter 1</a:t>
          </a:r>
        </a:p>
        <a:p>
          <a:pPr marL="465138" lvl="1" indent="-293688" algn="l" defTabSz="977900">
            <a:lnSpc>
              <a:spcPct val="100000"/>
            </a:lnSpc>
            <a:spcBef>
              <a:spcPct val="0"/>
            </a:spcBef>
            <a:spcAft>
              <a:spcPts val="600"/>
            </a:spcAft>
            <a:buChar char="•"/>
          </a:pPr>
          <a:r>
            <a:rPr lang="en-US" sz="2200" kern="1200" baseline="0">
              <a:solidFill>
                <a:schemeClr val="tx1"/>
              </a:solidFill>
            </a:rPr>
            <a:t>Section 1.1 (excludes Arrays) to Section 1.5: pages 27 to 45</a:t>
          </a:r>
          <a:endParaRPr lang="en-US" sz="2200" kern="1200" baseline="0">
            <a:solidFill>
              <a:schemeClr val="tx1"/>
            </a:solidFill>
            <a:latin typeface="+mn-lt"/>
          </a:endParaRPr>
        </a:p>
        <a:p>
          <a:pPr marL="465138" lvl="1" indent="-293688" algn="l" defTabSz="977900">
            <a:lnSpc>
              <a:spcPct val="100000"/>
            </a:lnSpc>
            <a:spcBef>
              <a:spcPct val="0"/>
            </a:spcBef>
            <a:spcAft>
              <a:spcPts val="0"/>
            </a:spcAft>
            <a:buChar char="•"/>
          </a:pPr>
          <a:r>
            <a:rPr lang="en-US" sz="2200" kern="1200" baseline="0">
              <a:solidFill>
                <a:schemeClr val="tx1"/>
              </a:solidFill>
            </a:rPr>
            <a:t>Section 1.7 (excludes Console class): pages 73 to 77</a:t>
          </a:r>
          <a:endParaRPr lang="en-US" sz="2200" kern="1200" baseline="0">
            <a:solidFill>
              <a:schemeClr val="tx1"/>
            </a:solidFill>
            <a:latin typeface="+mn-lt"/>
          </a:endParaRPr>
        </a:p>
      </dsp:txBody>
      <dsp:txXfrm rot="10800000">
        <a:off x="1978022" y="707764"/>
        <a:ext cx="5553845" cy="3207271"/>
      </dsp:txXfrm>
    </dsp:sp>
    <dsp:sp modelId="{E9C254D0-7C86-4675-AC1B-555179EDDE6F}">
      <dsp:nvSpPr>
        <dsp:cNvPr id="0" name=""/>
        <dsp:cNvSpPr/>
      </dsp:nvSpPr>
      <dsp:spPr>
        <a:xfrm>
          <a:off x="0" y="985292"/>
          <a:ext cx="2652215" cy="26522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scene3d>
          <a:camera prst="orthographicFront">
            <a:rot lat="0" lon="0" rev="0"/>
          </a:camera>
          <a:lightRig rig="contrasting" dir="t">
            <a:rot lat="0" lon="0" rev="7800000"/>
          </a:lightRig>
        </a:scene3d>
        <a:sp3d z="300000">
          <a:bevelT w="139700" h="139700"/>
        </a:sp3d>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B4E22-720F-4509-9F61-A2623E921EE7}">
      <dsp:nvSpPr>
        <dsp:cNvPr id="0" name=""/>
        <dsp:cNvSpPr/>
      </dsp:nvSpPr>
      <dsp:spPr>
        <a:xfrm>
          <a:off x="1051218" y="498424"/>
          <a:ext cx="5066096" cy="2561844"/>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A3310B-B804-4959-8D7C-CFA8713213A0}">
      <dsp:nvSpPr>
        <dsp:cNvPr id="0" name=""/>
        <dsp:cNvSpPr/>
      </dsp:nvSpPr>
      <dsp:spPr>
        <a:xfrm>
          <a:off x="1057836" y="1046484"/>
          <a:ext cx="2744486" cy="177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31775" lvl="0" indent="-231775" algn="l" defTabSz="1066800">
            <a:lnSpc>
              <a:spcPct val="90000"/>
            </a:lnSpc>
            <a:spcBef>
              <a:spcPct val="0"/>
            </a:spcBef>
            <a:spcAft>
              <a:spcPct val="35000"/>
            </a:spcAft>
            <a:buNone/>
            <a:tabLst>
              <a:tab pos="231775" algn="l"/>
            </a:tabLst>
          </a:pPr>
          <a:r>
            <a:rPr lang="en-US" sz="2400" kern="1200">
              <a:sym typeface="Wingdings"/>
            </a:rPr>
            <a:t>	</a:t>
          </a:r>
          <a:r>
            <a:rPr lang="en-US" sz="2400" kern="1200">
              <a:solidFill>
                <a:srgbClr val="C00000"/>
              </a:solidFill>
            </a:rPr>
            <a:t>Write Once, Run Everywhere</a:t>
          </a:r>
          <a:r>
            <a:rPr lang="en-US" sz="2400" kern="1200" baseline="30000">
              <a:solidFill>
                <a:srgbClr val="C00000"/>
              </a:solidFill>
            </a:rPr>
            <a:t>TM</a:t>
          </a:r>
        </a:p>
        <a:p>
          <a:pPr marL="231775" lvl="0" indent="-231775" algn="l" defTabSz="1066800">
            <a:lnSpc>
              <a:spcPct val="90000"/>
            </a:lnSpc>
            <a:spcBef>
              <a:spcPct val="0"/>
            </a:spcBef>
            <a:spcAft>
              <a:spcPct val="35000"/>
            </a:spcAft>
            <a:buNone/>
            <a:tabLst>
              <a:tab pos="231775" algn="l"/>
            </a:tabLst>
          </a:pPr>
          <a:r>
            <a:rPr lang="en-US" sz="2400" kern="1200">
              <a:sym typeface="Wingdings"/>
            </a:rPr>
            <a:t>	</a:t>
          </a:r>
          <a:r>
            <a:rPr lang="en-US" sz="2400" kern="1200"/>
            <a:t>Extensive and well documented standard library</a:t>
          </a:r>
        </a:p>
      </dsp:txBody>
      <dsp:txXfrm>
        <a:off x="1057836" y="1046484"/>
        <a:ext cx="2744486" cy="1772916"/>
      </dsp:txXfrm>
    </dsp:sp>
    <dsp:sp modelId="{2249A01C-0DA7-41F7-9F43-E61592B7FF62}">
      <dsp:nvSpPr>
        <dsp:cNvPr id="0" name=""/>
        <dsp:cNvSpPr/>
      </dsp:nvSpPr>
      <dsp:spPr>
        <a:xfrm>
          <a:off x="4059916" y="1143003"/>
          <a:ext cx="1809592" cy="70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231775" lvl="0" indent="-231775" algn="l" defTabSz="889000">
            <a:lnSpc>
              <a:spcPct val="90000"/>
            </a:lnSpc>
            <a:spcBef>
              <a:spcPct val="0"/>
            </a:spcBef>
            <a:spcAft>
              <a:spcPct val="35000"/>
            </a:spcAft>
            <a:buNone/>
            <a:tabLst>
              <a:tab pos="231775" algn="l"/>
            </a:tabLst>
          </a:pPr>
          <a:r>
            <a:rPr lang="en-US" sz="2000" kern="1200">
              <a:sym typeface="Wingdings"/>
            </a:rPr>
            <a:t>	</a:t>
          </a:r>
          <a:r>
            <a:rPr lang="en-US" sz="2400" kern="1200"/>
            <a:t>Less efficient</a:t>
          </a:r>
        </a:p>
      </dsp:txBody>
      <dsp:txXfrm>
        <a:off x="4059916" y="1143003"/>
        <a:ext cx="1809592" cy="706120"/>
      </dsp:txXfrm>
    </dsp:sp>
    <dsp:sp modelId="{F720EFC2-84E1-49E4-8C8B-5AE3B7080D88}">
      <dsp:nvSpPr>
        <dsp:cNvPr id="0" name=""/>
        <dsp:cNvSpPr/>
      </dsp:nvSpPr>
      <dsp:spPr>
        <a:xfrm>
          <a:off x="618142" y="24837"/>
          <a:ext cx="968645" cy="968645"/>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577B8B-936E-4CB3-8289-1F38F22E7F97}">
      <dsp:nvSpPr>
        <dsp:cNvPr id="0" name=""/>
        <dsp:cNvSpPr/>
      </dsp:nvSpPr>
      <dsp:spPr>
        <a:xfrm>
          <a:off x="5404391" y="373185"/>
          <a:ext cx="911666" cy="31242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DF70FA-1A3D-4325-82C2-BB8E82CB333F}">
      <dsp:nvSpPr>
        <dsp:cNvPr id="0" name=""/>
        <dsp:cNvSpPr/>
      </dsp:nvSpPr>
      <dsp:spPr>
        <a:xfrm>
          <a:off x="3907510" y="838194"/>
          <a:ext cx="569" cy="2093214"/>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E5133C-CA9F-4068-ACF8-9848B03930E8}">
      <dsp:nvSpPr>
        <dsp:cNvPr id="0" name=""/>
        <dsp:cNvSpPr/>
      </dsp:nvSpPr>
      <dsp:spPr>
        <a:xfrm>
          <a:off x="0" y="236871"/>
          <a:ext cx="1733247" cy="8862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Writing</a:t>
          </a:r>
        </a:p>
      </dsp:txBody>
      <dsp:txXfrm>
        <a:off x="0" y="236871"/>
        <a:ext cx="1733247" cy="590856"/>
      </dsp:txXfrm>
    </dsp:sp>
    <dsp:sp modelId="{135104FC-8C69-4D82-B5D0-E8077EB7AE9C}">
      <dsp:nvSpPr>
        <dsp:cNvPr id="0" name=""/>
        <dsp:cNvSpPr/>
      </dsp:nvSpPr>
      <dsp:spPr>
        <a:xfrm>
          <a:off x="127985" y="1053671"/>
          <a:ext cx="2207827" cy="162795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100000"/>
            </a:lnSpc>
            <a:spcBef>
              <a:spcPct val="0"/>
            </a:spcBef>
            <a:spcAft>
              <a:spcPts val="1200"/>
            </a:spcAft>
            <a:buChar char="•"/>
          </a:pPr>
          <a:r>
            <a:rPr lang="en-US" sz="2000" kern="1200" dirty="0"/>
            <a:t>Tool: </a:t>
          </a:r>
          <a:r>
            <a:rPr lang="en-US" sz="2000" b="1" kern="1200" dirty="0"/>
            <a:t>Editor</a:t>
          </a:r>
          <a:endParaRPr lang="en-US" sz="2000" kern="1200" dirty="0"/>
        </a:p>
        <a:p>
          <a:pPr marL="228600" lvl="1" indent="-228600" algn="l" defTabSz="889000">
            <a:lnSpc>
              <a:spcPct val="100000"/>
            </a:lnSpc>
            <a:spcBef>
              <a:spcPct val="0"/>
            </a:spcBef>
            <a:spcAft>
              <a:spcPts val="1200"/>
            </a:spcAft>
            <a:buChar char="•"/>
          </a:pPr>
          <a:r>
            <a:rPr lang="en-US" sz="2000" kern="1200" dirty="0"/>
            <a:t>Produce: </a:t>
          </a:r>
          <a:r>
            <a:rPr lang="en-US" sz="2000" b="1" kern="1200" dirty="0"/>
            <a:t>Source Code</a:t>
          </a:r>
        </a:p>
      </dsp:txBody>
      <dsp:txXfrm>
        <a:off x="175666" y="1101352"/>
        <a:ext cx="2112465" cy="1532594"/>
      </dsp:txXfrm>
    </dsp:sp>
    <dsp:sp modelId="{2C309E83-E52D-48A4-8197-155FB50E61AE}">
      <dsp:nvSpPr>
        <dsp:cNvPr id="0" name=""/>
        <dsp:cNvSpPr/>
      </dsp:nvSpPr>
      <dsp:spPr>
        <a:xfrm rot="21581165">
          <a:off x="2026918" y="308472"/>
          <a:ext cx="622602" cy="43152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2026919" y="395133"/>
        <a:ext cx="493144" cy="258916"/>
      </dsp:txXfrm>
    </dsp:sp>
    <dsp:sp modelId="{E786DF33-04DA-4F50-9E0A-E9B4A37042EE}">
      <dsp:nvSpPr>
        <dsp:cNvPr id="0" name=""/>
        <dsp:cNvSpPr/>
      </dsp:nvSpPr>
      <dsp:spPr>
        <a:xfrm>
          <a:off x="2907951" y="220938"/>
          <a:ext cx="1733247" cy="8862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Compiling</a:t>
          </a:r>
        </a:p>
      </dsp:txBody>
      <dsp:txXfrm>
        <a:off x="2907951" y="220938"/>
        <a:ext cx="1733247" cy="590856"/>
      </dsp:txXfrm>
    </dsp:sp>
    <dsp:sp modelId="{DD6868FA-8733-4F27-B034-A6C802D2B76C}">
      <dsp:nvSpPr>
        <dsp:cNvPr id="0" name=""/>
        <dsp:cNvSpPr/>
      </dsp:nvSpPr>
      <dsp:spPr>
        <a:xfrm>
          <a:off x="3099829" y="810154"/>
          <a:ext cx="2061541" cy="20218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100000"/>
            </a:lnSpc>
            <a:spcBef>
              <a:spcPct val="0"/>
            </a:spcBef>
            <a:spcAft>
              <a:spcPts val="1200"/>
            </a:spcAft>
            <a:buChar char="•"/>
          </a:pPr>
          <a:r>
            <a:rPr lang="en-US" sz="2000" kern="1200" dirty="0"/>
            <a:t>Tool: </a:t>
          </a:r>
          <a:r>
            <a:rPr lang="en-US" sz="2000" b="1" kern="1200" dirty="0"/>
            <a:t>Compiler</a:t>
          </a:r>
        </a:p>
        <a:p>
          <a:pPr marL="228600" lvl="1" indent="-228600" algn="l" defTabSz="889000">
            <a:lnSpc>
              <a:spcPct val="100000"/>
            </a:lnSpc>
            <a:spcBef>
              <a:spcPct val="0"/>
            </a:spcBef>
            <a:spcAft>
              <a:spcPts val="1200"/>
            </a:spcAft>
            <a:buChar char="•"/>
          </a:pPr>
          <a:r>
            <a:rPr lang="en-US" sz="2000" kern="1200" dirty="0"/>
            <a:t>Produce: </a:t>
          </a:r>
          <a:r>
            <a:rPr lang="en-US" sz="2000" b="1" kern="1200" dirty="0"/>
            <a:t>Executable </a:t>
          </a:r>
          <a:r>
            <a:rPr lang="en-US" sz="2000" b="1" kern="1200" dirty="0" err="1"/>
            <a:t>Bytecode</a:t>
          </a:r>
          <a:endParaRPr lang="en-US" sz="2000" b="1" kern="1200" dirty="0"/>
        </a:p>
      </dsp:txBody>
      <dsp:txXfrm>
        <a:off x="3159047" y="869372"/>
        <a:ext cx="1943105" cy="1903410"/>
      </dsp:txXfrm>
    </dsp:sp>
    <dsp:sp modelId="{67CD4FB2-E7D5-4821-9856-2C4A9AE90AB6}">
      <dsp:nvSpPr>
        <dsp:cNvPr id="0" name=""/>
        <dsp:cNvSpPr/>
      </dsp:nvSpPr>
      <dsp:spPr>
        <a:xfrm rot="21598108">
          <a:off x="4952555" y="299772"/>
          <a:ext cx="660075" cy="431528"/>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52555" y="386114"/>
        <a:ext cx="530617" cy="258916"/>
      </dsp:txXfrm>
    </dsp:sp>
    <dsp:sp modelId="{34BCA49A-149B-4E35-832C-E04D43952193}">
      <dsp:nvSpPr>
        <dsp:cNvPr id="0" name=""/>
        <dsp:cNvSpPr/>
      </dsp:nvSpPr>
      <dsp:spPr>
        <a:xfrm>
          <a:off x="5886624" y="219298"/>
          <a:ext cx="1733247" cy="88628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kern="1200" dirty="0"/>
            <a:t>Executing</a:t>
          </a:r>
        </a:p>
      </dsp:txBody>
      <dsp:txXfrm>
        <a:off x="5886624" y="219298"/>
        <a:ext cx="1733247" cy="590856"/>
      </dsp:txXfrm>
    </dsp:sp>
    <dsp:sp modelId="{DBBBEA64-8F26-4E4F-B019-2EA458C997E3}">
      <dsp:nvSpPr>
        <dsp:cNvPr id="0" name=""/>
        <dsp:cNvSpPr/>
      </dsp:nvSpPr>
      <dsp:spPr>
        <a:xfrm>
          <a:off x="6242354" y="810154"/>
          <a:ext cx="1730127" cy="202184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228600" lvl="1" indent="-228600" algn="l" defTabSz="889000">
            <a:lnSpc>
              <a:spcPct val="100000"/>
            </a:lnSpc>
            <a:spcBef>
              <a:spcPct val="0"/>
            </a:spcBef>
            <a:spcAft>
              <a:spcPts val="1200"/>
            </a:spcAft>
            <a:buChar char="•"/>
          </a:pPr>
          <a:r>
            <a:rPr lang="en-US" sz="2000" kern="1200" dirty="0"/>
            <a:t>Tool: </a:t>
          </a:r>
          <a:r>
            <a:rPr lang="en-US" sz="2000" b="1" kern="1200" dirty="0"/>
            <a:t>None</a:t>
          </a:r>
        </a:p>
        <a:p>
          <a:pPr marL="228600" lvl="1" indent="-228600" algn="l" defTabSz="889000">
            <a:lnSpc>
              <a:spcPct val="100000"/>
            </a:lnSpc>
            <a:spcBef>
              <a:spcPct val="0"/>
            </a:spcBef>
            <a:spcAft>
              <a:spcPts val="1200"/>
            </a:spcAft>
            <a:buChar char="•"/>
          </a:pPr>
          <a:r>
            <a:rPr lang="en-US" sz="2000" kern="1200" dirty="0"/>
            <a:t>Produce: </a:t>
          </a:r>
          <a:r>
            <a:rPr lang="en-US" sz="2000" b="1" kern="1200" dirty="0"/>
            <a:t>Result</a:t>
          </a:r>
        </a:p>
      </dsp:txBody>
      <dsp:txXfrm>
        <a:off x="6293028" y="860828"/>
        <a:ext cx="1628779" cy="1920498"/>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SG"/>
          </a:p>
        </p:txBody>
      </p:sp>
      <p:sp>
        <p:nvSpPr>
          <p:cNvPr id="3" name="Date Placeholder 2"/>
          <p:cNvSpPr>
            <a:spLocks noGrp="1"/>
          </p:cNvSpPr>
          <p:nvPr>
            <p:ph type="dt" sz="quarter" idx="1"/>
          </p:nvPr>
        </p:nvSpPr>
        <p:spPr>
          <a:xfrm>
            <a:off x="3850444" y="1"/>
            <a:ext cx="2945659" cy="496332"/>
          </a:xfrm>
          <a:prstGeom prst="rect">
            <a:avLst/>
          </a:prstGeom>
        </p:spPr>
        <p:txBody>
          <a:bodyPr vert="horz" lIns="92702" tIns="46351" rIns="92702" bIns="46351" rtlCol="0"/>
          <a:lstStyle>
            <a:lvl1pPr algn="r">
              <a:defRPr sz="1200"/>
            </a:lvl1pPr>
          </a:lstStyle>
          <a:p>
            <a:fld id="{461DAA9E-82D4-4007-928C-85AF3BC30F75}" type="datetimeFigureOut">
              <a:rPr lang="en-SG" smtClean="0"/>
              <a:pPr/>
              <a:t>15/1/2024</a:t>
            </a:fld>
            <a:endParaRPr lang="en-SG"/>
          </a:p>
        </p:txBody>
      </p:sp>
      <p:sp>
        <p:nvSpPr>
          <p:cNvPr id="4" name="Footer Placeholder 3"/>
          <p:cNvSpPr>
            <a:spLocks noGrp="1"/>
          </p:cNvSpPr>
          <p:nvPr>
            <p:ph type="ftr" sz="quarter" idx="2"/>
          </p:nvPr>
        </p:nvSpPr>
        <p:spPr>
          <a:xfrm>
            <a:off x="0" y="9428584"/>
            <a:ext cx="2945659" cy="496332"/>
          </a:xfrm>
          <a:prstGeom prst="rect">
            <a:avLst/>
          </a:prstGeom>
        </p:spPr>
        <p:txBody>
          <a:bodyPr vert="horz" lIns="92702" tIns="46351" rIns="92702" bIns="46351" rtlCol="0" anchor="b"/>
          <a:lstStyle>
            <a:lvl1pPr algn="l">
              <a:defRPr sz="1200"/>
            </a:lvl1pPr>
          </a:lstStyle>
          <a:p>
            <a:endParaRPr lang="en-SG"/>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2702" tIns="46351" rIns="92702" bIns="46351" rtlCol="0" anchor="b"/>
          <a:lstStyle>
            <a:lvl1pPr algn="r">
              <a:defRPr sz="1200"/>
            </a:lvl1pPr>
          </a:lstStyle>
          <a:p>
            <a:fld id="{CA1F0131-0B6F-469D-B90E-AAE0573CA752}" type="slidenum">
              <a:rPr lang="en-SG" smtClean="0"/>
              <a:pPr/>
              <a:t>‹#›</a:t>
            </a:fld>
            <a:endParaRPr lang="en-SG"/>
          </a:p>
        </p:txBody>
      </p:sp>
    </p:spTree>
    <p:extLst>
      <p:ext uri="{BB962C8B-B14F-4D97-AF65-F5344CB8AC3E}">
        <p14:creationId xmlns:p14="http://schemas.microsoft.com/office/powerpoint/2010/main" val="406929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US"/>
          </a:p>
        </p:txBody>
      </p:sp>
      <p:sp>
        <p:nvSpPr>
          <p:cNvPr id="3" name="Date Placeholder 2"/>
          <p:cNvSpPr>
            <a:spLocks noGrp="1"/>
          </p:cNvSpPr>
          <p:nvPr>
            <p:ph type="dt" idx="1"/>
          </p:nvPr>
        </p:nvSpPr>
        <p:spPr>
          <a:xfrm>
            <a:off x="3850444" y="1"/>
            <a:ext cx="2945659" cy="496332"/>
          </a:xfrm>
          <a:prstGeom prst="rect">
            <a:avLst/>
          </a:prstGeom>
        </p:spPr>
        <p:txBody>
          <a:bodyPr vert="horz" lIns="92702" tIns="46351" rIns="92702" bIns="46351" rtlCol="0"/>
          <a:lstStyle>
            <a:lvl1pPr algn="r">
              <a:defRPr sz="1200"/>
            </a:lvl1pPr>
          </a:lstStyle>
          <a:p>
            <a:fld id="{758DB548-F8C8-4D99-8ACC-73101D700ED8}" type="datetimeFigureOut">
              <a:rPr lang="en-US" smtClean="0"/>
              <a:pPr/>
              <a:t>1/15/2024</a:t>
            </a:fld>
            <a:endParaRPr lang="en-US"/>
          </a:p>
        </p:txBody>
      </p:sp>
      <p:sp>
        <p:nvSpPr>
          <p:cNvPr id="4" name="Slide Image Placeholder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702" tIns="46351" rIns="92702" bIns="46351"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702" tIns="46351" rIns="92702" bIns="463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6332"/>
          </a:xfrm>
          <a:prstGeom prst="rect">
            <a:avLst/>
          </a:prstGeom>
        </p:spPr>
        <p:txBody>
          <a:bodyPr vert="horz" lIns="92702" tIns="46351" rIns="92702" bIns="46351"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2702" tIns="46351" rIns="92702" bIns="46351" rtlCol="0" anchor="b"/>
          <a:lstStyle>
            <a:lvl1pPr algn="r">
              <a:defRPr sz="1200"/>
            </a:lvl1pPr>
          </a:lstStyle>
          <a:p>
            <a:fld id="{4064A34B-1A74-4CEE-BBDF-2018B7880538}" type="slidenum">
              <a:rPr lang="en-US" smtClean="0"/>
              <a:pPr/>
              <a:t>‹#›</a:t>
            </a:fld>
            <a:endParaRPr lang="en-US"/>
          </a:p>
        </p:txBody>
      </p:sp>
    </p:spTree>
    <p:extLst>
      <p:ext uri="{BB962C8B-B14F-4D97-AF65-F5344CB8AC3E}">
        <p14:creationId xmlns:p14="http://schemas.microsoft.com/office/powerpoint/2010/main" val="171466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4A34B-1A74-4CEE-BBDF-2018B7880538}" type="slidenum">
              <a:rPr lang="en-US" smtClean="0"/>
              <a:pPr/>
              <a:t>1</a:t>
            </a:fld>
            <a:endParaRPr lang="en-US"/>
          </a:p>
        </p:txBody>
      </p:sp>
    </p:spTree>
    <p:extLst>
      <p:ext uri="{BB962C8B-B14F-4D97-AF65-F5344CB8AC3E}">
        <p14:creationId xmlns:p14="http://schemas.microsoft.com/office/powerpoint/2010/main" val="3283677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defTabSz="927019">
              <a:buFont typeface="+mj-lt"/>
              <a:buNone/>
              <a:defRPr/>
            </a:pPr>
            <a:endParaRPr lang="en-US" dirty="0">
              <a:sym typeface="Wingdings 2" pitchFamily="18" charset="2"/>
            </a:endParaRPr>
          </a:p>
        </p:txBody>
      </p:sp>
      <p:sp>
        <p:nvSpPr>
          <p:cNvPr id="4" name="Slide Number Placeholder 3"/>
          <p:cNvSpPr>
            <a:spLocks noGrp="1"/>
          </p:cNvSpPr>
          <p:nvPr>
            <p:ph type="sldNum" sz="quarter" idx="10"/>
          </p:nvPr>
        </p:nvSpPr>
        <p:spPr/>
        <p:txBody>
          <a:bodyPr/>
          <a:lstStyle/>
          <a:p>
            <a:fld id="{4064A34B-1A74-4CEE-BBDF-2018B7880538}" type="slidenum">
              <a:rPr lang="en-US" smtClean="0"/>
              <a:pPr/>
              <a:t>11</a:t>
            </a:fld>
            <a:endParaRPr lang="en-US"/>
          </a:p>
        </p:txBody>
      </p:sp>
    </p:spTree>
    <p:extLst>
      <p:ext uri="{BB962C8B-B14F-4D97-AF65-F5344CB8AC3E}">
        <p14:creationId xmlns:p14="http://schemas.microsoft.com/office/powerpoint/2010/main" val="892173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12</a:t>
            </a:fld>
            <a:endParaRPr lang="en-US"/>
          </a:p>
        </p:txBody>
      </p:sp>
    </p:spTree>
    <p:extLst>
      <p:ext uri="{BB962C8B-B14F-4D97-AF65-F5344CB8AC3E}">
        <p14:creationId xmlns:p14="http://schemas.microsoft.com/office/powerpoint/2010/main" val="310341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13</a:t>
            </a:fld>
            <a:endParaRPr lang="en-US"/>
          </a:p>
        </p:txBody>
      </p:sp>
    </p:spTree>
    <p:extLst>
      <p:ext uri="{BB962C8B-B14F-4D97-AF65-F5344CB8AC3E}">
        <p14:creationId xmlns:p14="http://schemas.microsoft.com/office/powerpoint/2010/main" val="179591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14</a:t>
            </a:fld>
            <a:endParaRPr lang="en-US"/>
          </a:p>
        </p:txBody>
      </p:sp>
    </p:spTree>
    <p:extLst>
      <p:ext uri="{BB962C8B-B14F-4D97-AF65-F5344CB8AC3E}">
        <p14:creationId xmlns:p14="http://schemas.microsoft.com/office/powerpoint/2010/main" val="300863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SG"/>
              <a:t>Wildcard: ký</a:t>
            </a:r>
            <a:r>
              <a:rPr lang="en-SG" baseline="0"/>
              <a:t> tự đại diện</a:t>
            </a:r>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15</a:t>
            </a:fld>
            <a:endParaRPr lang="en-US"/>
          </a:p>
        </p:txBody>
      </p:sp>
    </p:spTree>
    <p:extLst>
      <p:ext uri="{BB962C8B-B14F-4D97-AF65-F5344CB8AC3E}">
        <p14:creationId xmlns:p14="http://schemas.microsoft.com/office/powerpoint/2010/main" val="370763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16</a:t>
            </a:fld>
            <a:endParaRPr lang="en-US"/>
          </a:p>
        </p:txBody>
      </p:sp>
    </p:spTree>
    <p:extLst>
      <p:ext uri="{BB962C8B-B14F-4D97-AF65-F5344CB8AC3E}">
        <p14:creationId xmlns:p14="http://schemas.microsoft.com/office/powerpoint/2010/main" val="4199539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17</a:t>
            </a:fld>
            <a:endParaRPr lang="en-US"/>
          </a:p>
        </p:txBody>
      </p:sp>
    </p:spTree>
    <p:extLst>
      <p:ext uri="{BB962C8B-B14F-4D97-AF65-F5344CB8AC3E}">
        <p14:creationId xmlns:p14="http://schemas.microsoft.com/office/powerpoint/2010/main" val="4023297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18</a:t>
            </a:fld>
            <a:endParaRPr lang="en-US"/>
          </a:p>
        </p:txBody>
      </p:sp>
    </p:spTree>
    <p:extLst>
      <p:ext uri="{BB962C8B-B14F-4D97-AF65-F5344CB8AC3E}">
        <p14:creationId xmlns:p14="http://schemas.microsoft.com/office/powerpoint/2010/main" val="1181350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19</a:t>
            </a:fld>
            <a:endParaRPr lang="en-US"/>
          </a:p>
        </p:txBody>
      </p:sp>
    </p:spTree>
    <p:extLst>
      <p:ext uri="{BB962C8B-B14F-4D97-AF65-F5344CB8AC3E}">
        <p14:creationId xmlns:p14="http://schemas.microsoft.com/office/powerpoint/2010/main" val="830430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20</a:t>
            </a:fld>
            <a:endParaRPr lang="en-US"/>
          </a:p>
        </p:txBody>
      </p:sp>
    </p:spTree>
    <p:extLst>
      <p:ext uri="{BB962C8B-B14F-4D97-AF65-F5344CB8AC3E}">
        <p14:creationId xmlns:p14="http://schemas.microsoft.com/office/powerpoint/2010/main" val="152355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a:p>
        </p:txBody>
      </p:sp>
    </p:spTree>
    <p:extLst>
      <p:ext uri="{BB962C8B-B14F-4D97-AF65-F5344CB8AC3E}">
        <p14:creationId xmlns:p14="http://schemas.microsoft.com/office/powerpoint/2010/main" val="907173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21</a:t>
            </a:fld>
            <a:endParaRPr lang="en-US"/>
          </a:p>
        </p:txBody>
      </p:sp>
    </p:spTree>
    <p:extLst>
      <p:ext uri="{BB962C8B-B14F-4D97-AF65-F5344CB8AC3E}">
        <p14:creationId xmlns:p14="http://schemas.microsoft.com/office/powerpoint/2010/main" val="1537549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22</a:t>
            </a:fld>
            <a:endParaRPr lang="en-US"/>
          </a:p>
        </p:txBody>
      </p:sp>
    </p:spTree>
    <p:extLst>
      <p:ext uri="{BB962C8B-B14F-4D97-AF65-F5344CB8AC3E}">
        <p14:creationId xmlns:p14="http://schemas.microsoft.com/office/powerpoint/2010/main" val="2214324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23</a:t>
            </a:fld>
            <a:endParaRPr lang="en-US"/>
          </a:p>
        </p:txBody>
      </p:sp>
    </p:spTree>
    <p:extLst>
      <p:ext uri="{BB962C8B-B14F-4D97-AF65-F5344CB8AC3E}">
        <p14:creationId xmlns:p14="http://schemas.microsoft.com/office/powerpoint/2010/main" val="3100031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24</a:t>
            </a:fld>
            <a:endParaRPr lang="en-US"/>
          </a:p>
        </p:txBody>
      </p:sp>
    </p:spTree>
    <p:extLst>
      <p:ext uri="{BB962C8B-B14F-4D97-AF65-F5344CB8AC3E}">
        <p14:creationId xmlns:p14="http://schemas.microsoft.com/office/powerpoint/2010/main" val="407770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25</a:t>
            </a:fld>
            <a:endParaRPr lang="en-US"/>
          </a:p>
        </p:txBody>
      </p:sp>
    </p:spTree>
    <p:extLst>
      <p:ext uri="{BB962C8B-B14F-4D97-AF65-F5344CB8AC3E}">
        <p14:creationId xmlns:p14="http://schemas.microsoft.com/office/powerpoint/2010/main" val="5667246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26</a:t>
            </a:fld>
            <a:endParaRPr lang="en-US"/>
          </a:p>
        </p:txBody>
      </p:sp>
    </p:spTree>
    <p:extLst>
      <p:ext uri="{BB962C8B-B14F-4D97-AF65-F5344CB8AC3E}">
        <p14:creationId xmlns:p14="http://schemas.microsoft.com/office/powerpoint/2010/main" val="1506833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27</a:t>
            </a:fld>
            <a:endParaRPr lang="en-US"/>
          </a:p>
        </p:txBody>
      </p:sp>
    </p:spTree>
    <p:extLst>
      <p:ext uri="{BB962C8B-B14F-4D97-AF65-F5344CB8AC3E}">
        <p14:creationId xmlns:p14="http://schemas.microsoft.com/office/powerpoint/2010/main" val="2699943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28</a:t>
            </a:fld>
            <a:endParaRPr lang="en-US"/>
          </a:p>
        </p:txBody>
      </p:sp>
    </p:spTree>
    <p:extLst>
      <p:ext uri="{BB962C8B-B14F-4D97-AF65-F5344CB8AC3E}">
        <p14:creationId xmlns:p14="http://schemas.microsoft.com/office/powerpoint/2010/main" val="1804028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29</a:t>
            </a:fld>
            <a:endParaRPr lang="en-US"/>
          </a:p>
        </p:txBody>
      </p:sp>
    </p:spTree>
    <p:extLst>
      <p:ext uri="{BB962C8B-B14F-4D97-AF65-F5344CB8AC3E}">
        <p14:creationId xmlns:p14="http://schemas.microsoft.com/office/powerpoint/2010/main" val="2111390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30</a:t>
            </a:fld>
            <a:endParaRPr lang="en-US"/>
          </a:p>
        </p:txBody>
      </p:sp>
    </p:spTree>
    <p:extLst>
      <p:ext uri="{BB962C8B-B14F-4D97-AF65-F5344CB8AC3E}">
        <p14:creationId xmlns:p14="http://schemas.microsoft.com/office/powerpoint/2010/main" val="1827917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2020399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31</a:t>
            </a:fld>
            <a:endParaRPr lang="en-US"/>
          </a:p>
        </p:txBody>
      </p:sp>
    </p:spTree>
    <p:extLst>
      <p:ext uri="{BB962C8B-B14F-4D97-AF65-F5344CB8AC3E}">
        <p14:creationId xmlns:p14="http://schemas.microsoft.com/office/powerpoint/2010/main" val="2730955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32</a:t>
            </a:fld>
            <a:endParaRPr lang="en-US"/>
          </a:p>
        </p:txBody>
      </p:sp>
    </p:spTree>
    <p:extLst>
      <p:ext uri="{BB962C8B-B14F-4D97-AF65-F5344CB8AC3E}">
        <p14:creationId xmlns:p14="http://schemas.microsoft.com/office/powerpoint/2010/main" val="3348125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33</a:t>
            </a:fld>
            <a:endParaRPr lang="en-US"/>
          </a:p>
        </p:txBody>
      </p:sp>
    </p:spTree>
    <p:extLst>
      <p:ext uri="{BB962C8B-B14F-4D97-AF65-F5344CB8AC3E}">
        <p14:creationId xmlns:p14="http://schemas.microsoft.com/office/powerpoint/2010/main" val="34980088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34</a:t>
            </a:fld>
            <a:endParaRPr lang="en-US"/>
          </a:p>
        </p:txBody>
      </p:sp>
    </p:spTree>
    <p:extLst>
      <p:ext uri="{BB962C8B-B14F-4D97-AF65-F5344CB8AC3E}">
        <p14:creationId xmlns:p14="http://schemas.microsoft.com/office/powerpoint/2010/main" val="82246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35</a:t>
            </a:fld>
            <a:endParaRPr lang="en-US"/>
          </a:p>
        </p:txBody>
      </p:sp>
    </p:spTree>
    <p:extLst>
      <p:ext uri="{BB962C8B-B14F-4D97-AF65-F5344CB8AC3E}">
        <p14:creationId xmlns:p14="http://schemas.microsoft.com/office/powerpoint/2010/main" val="2144659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36</a:t>
            </a:fld>
            <a:endParaRPr lang="en-US"/>
          </a:p>
        </p:txBody>
      </p:sp>
    </p:spTree>
    <p:extLst>
      <p:ext uri="{BB962C8B-B14F-4D97-AF65-F5344CB8AC3E}">
        <p14:creationId xmlns:p14="http://schemas.microsoft.com/office/powerpoint/2010/main" val="3762337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37</a:t>
            </a:fld>
            <a:endParaRPr lang="en-US"/>
          </a:p>
        </p:txBody>
      </p:sp>
    </p:spTree>
    <p:extLst>
      <p:ext uri="{BB962C8B-B14F-4D97-AF65-F5344CB8AC3E}">
        <p14:creationId xmlns:p14="http://schemas.microsoft.com/office/powerpoint/2010/main" val="17509888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38</a:t>
            </a:fld>
            <a:endParaRPr lang="en-US"/>
          </a:p>
        </p:txBody>
      </p:sp>
    </p:spTree>
    <p:extLst>
      <p:ext uri="{BB962C8B-B14F-4D97-AF65-F5344CB8AC3E}">
        <p14:creationId xmlns:p14="http://schemas.microsoft.com/office/powerpoint/2010/main" val="4188007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39</a:t>
            </a:fld>
            <a:endParaRPr lang="en-US"/>
          </a:p>
        </p:txBody>
      </p:sp>
    </p:spTree>
    <p:extLst>
      <p:ext uri="{BB962C8B-B14F-4D97-AF65-F5344CB8AC3E}">
        <p14:creationId xmlns:p14="http://schemas.microsoft.com/office/powerpoint/2010/main" val="2343798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40</a:t>
            </a:fld>
            <a:endParaRPr lang="en-US"/>
          </a:p>
        </p:txBody>
      </p:sp>
    </p:spTree>
    <p:extLst>
      <p:ext uri="{BB962C8B-B14F-4D97-AF65-F5344CB8AC3E}">
        <p14:creationId xmlns:p14="http://schemas.microsoft.com/office/powerpoint/2010/main" val="149223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a:p>
        </p:txBody>
      </p:sp>
    </p:spTree>
    <p:extLst>
      <p:ext uri="{BB962C8B-B14F-4D97-AF65-F5344CB8AC3E}">
        <p14:creationId xmlns:p14="http://schemas.microsoft.com/office/powerpoint/2010/main" val="14735132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41</a:t>
            </a:fld>
            <a:endParaRPr lang="en-US"/>
          </a:p>
        </p:txBody>
      </p:sp>
    </p:spTree>
    <p:extLst>
      <p:ext uri="{BB962C8B-B14F-4D97-AF65-F5344CB8AC3E}">
        <p14:creationId xmlns:p14="http://schemas.microsoft.com/office/powerpoint/2010/main" val="2607516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755" indent="-231755">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42</a:t>
            </a:fld>
            <a:endParaRPr lang="en-US"/>
          </a:p>
        </p:txBody>
      </p:sp>
    </p:spTree>
    <p:extLst>
      <p:ext uri="{BB962C8B-B14F-4D97-AF65-F5344CB8AC3E}">
        <p14:creationId xmlns:p14="http://schemas.microsoft.com/office/powerpoint/2010/main" val="1051749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44</a:t>
            </a:fld>
            <a:endParaRPr lang="en-US"/>
          </a:p>
        </p:txBody>
      </p:sp>
    </p:spTree>
    <p:extLst>
      <p:ext uri="{BB962C8B-B14F-4D97-AF65-F5344CB8AC3E}">
        <p14:creationId xmlns:p14="http://schemas.microsoft.com/office/powerpoint/2010/main" val="4340246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45</a:t>
            </a:fld>
            <a:endParaRPr lang="en-US"/>
          </a:p>
        </p:txBody>
      </p:sp>
    </p:spTree>
    <p:extLst>
      <p:ext uri="{BB962C8B-B14F-4D97-AF65-F5344CB8AC3E}">
        <p14:creationId xmlns:p14="http://schemas.microsoft.com/office/powerpoint/2010/main" val="21407812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46</a:t>
            </a:fld>
            <a:endParaRPr lang="en-US"/>
          </a:p>
        </p:txBody>
      </p:sp>
    </p:spTree>
    <p:extLst>
      <p:ext uri="{BB962C8B-B14F-4D97-AF65-F5344CB8AC3E}">
        <p14:creationId xmlns:p14="http://schemas.microsoft.com/office/powerpoint/2010/main" val="22890924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47</a:t>
            </a:fld>
            <a:endParaRPr lang="en-US"/>
          </a:p>
        </p:txBody>
      </p:sp>
    </p:spTree>
    <p:extLst>
      <p:ext uri="{BB962C8B-B14F-4D97-AF65-F5344CB8AC3E}">
        <p14:creationId xmlns:p14="http://schemas.microsoft.com/office/powerpoint/2010/main" val="761665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48</a:t>
            </a:fld>
            <a:endParaRPr lang="en-US"/>
          </a:p>
        </p:txBody>
      </p:sp>
    </p:spTree>
    <p:extLst>
      <p:ext uri="{BB962C8B-B14F-4D97-AF65-F5344CB8AC3E}">
        <p14:creationId xmlns:p14="http://schemas.microsoft.com/office/powerpoint/2010/main" val="401196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49</a:t>
            </a:fld>
            <a:endParaRPr lang="en-US"/>
          </a:p>
        </p:txBody>
      </p:sp>
    </p:spTree>
    <p:extLst>
      <p:ext uri="{BB962C8B-B14F-4D97-AF65-F5344CB8AC3E}">
        <p14:creationId xmlns:p14="http://schemas.microsoft.com/office/powerpoint/2010/main" val="3553233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50</a:t>
            </a:fld>
            <a:endParaRPr lang="en-US"/>
          </a:p>
        </p:txBody>
      </p:sp>
    </p:spTree>
    <p:extLst>
      <p:ext uri="{BB962C8B-B14F-4D97-AF65-F5344CB8AC3E}">
        <p14:creationId xmlns:p14="http://schemas.microsoft.com/office/powerpoint/2010/main" val="2125897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923812A-C3F2-42C5-9CE7-943DF570770D}" type="slidenum">
              <a:rPr lang="en-US" smtClean="0"/>
              <a:pPr>
                <a:defRPr/>
              </a:pPr>
              <a:t>51</a:t>
            </a:fld>
            <a:endParaRPr lang="en-US"/>
          </a:p>
        </p:txBody>
      </p:sp>
    </p:spTree>
    <p:extLst>
      <p:ext uri="{BB962C8B-B14F-4D97-AF65-F5344CB8AC3E}">
        <p14:creationId xmlns:p14="http://schemas.microsoft.com/office/powerpoint/2010/main" val="3990603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6</a:t>
            </a:fld>
            <a:endParaRPr lang="en-US"/>
          </a:p>
        </p:txBody>
      </p:sp>
    </p:spTree>
    <p:extLst>
      <p:ext uri="{BB962C8B-B14F-4D97-AF65-F5344CB8AC3E}">
        <p14:creationId xmlns:p14="http://schemas.microsoft.com/office/powerpoint/2010/main" val="23175283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52</a:t>
            </a:fld>
            <a:endParaRPr lang="en-US"/>
          </a:p>
        </p:txBody>
      </p:sp>
    </p:spTree>
    <p:extLst>
      <p:ext uri="{BB962C8B-B14F-4D97-AF65-F5344CB8AC3E}">
        <p14:creationId xmlns:p14="http://schemas.microsoft.com/office/powerpoint/2010/main" val="1211720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None/>
            </a:pPr>
            <a:endParaRPr lang="en-SG" dirty="0"/>
          </a:p>
        </p:txBody>
      </p:sp>
      <p:sp>
        <p:nvSpPr>
          <p:cNvPr id="4" name="Slide Number Placeholder 3"/>
          <p:cNvSpPr>
            <a:spLocks noGrp="1"/>
          </p:cNvSpPr>
          <p:nvPr>
            <p:ph type="sldNum" sz="quarter" idx="10"/>
          </p:nvPr>
        </p:nvSpPr>
        <p:spPr/>
        <p:txBody>
          <a:bodyPr/>
          <a:lstStyle/>
          <a:p>
            <a:fld id="{4064A34B-1A74-4CEE-BBDF-2018B7880538}" type="slidenum">
              <a:rPr lang="en-US" smtClean="0"/>
              <a:pPr/>
              <a:t>53</a:t>
            </a:fld>
            <a:endParaRPr lang="en-US"/>
          </a:p>
        </p:txBody>
      </p:sp>
    </p:spTree>
    <p:extLst>
      <p:ext uri="{BB962C8B-B14F-4D97-AF65-F5344CB8AC3E}">
        <p14:creationId xmlns:p14="http://schemas.microsoft.com/office/powerpoint/2010/main" val="3682951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54</a:t>
            </a:fld>
            <a:endParaRPr lang="en-US"/>
          </a:p>
        </p:txBody>
      </p:sp>
    </p:spTree>
    <p:extLst>
      <p:ext uri="{BB962C8B-B14F-4D97-AF65-F5344CB8AC3E}">
        <p14:creationId xmlns:p14="http://schemas.microsoft.com/office/powerpoint/2010/main" val="35421872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56</a:t>
            </a:fld>
            <a:endParaRPr lang="en-US"/>
          </a:p>
        </p:txBody>
      </p:sp>
    </p:spTree>
    <p:extLst>
      <p:ext uri="{BB962C8B-B14F-4D97-AF65-F5344CB8AC3E}">
        <p14:creationId xmlns:p14="http://schemas.microsoft.com/office/powerpoint/2010/main" val="12252562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4538"/>
            <a:ext cx="4960937" cy="3722687"/>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57</a:t>
            </a:fld>
            <a:endParaRPr lang="en-US"/>
          </a:p>
        </p:txBody>
      </p:sp>
    </p:spTree>
    <p:extLst>
      <p:ext uri="{BB962C8B-B14F-4D97-AF65-F5344CB8AC3E}">
        <p14:creationId xmlns:p14="http://schemas.microsoft.com/office/powerpoint/2010/main" val="425492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7</a:t>
            </a:fld>
            <a:endParaRPr lang="en-US"/>
          </a:p>
        </p:txBody>
      </p:sp>
    </p:spTree>
    <p:extLst>
      <p:ext uri="{BB962C8B-B14F-4D97-AF65-F5344CB8AC3E}">
        <p14:creationId xmlns:p14="http://schemas.microsoft.com/office/powerpoint/2010/main" val="545565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8</a:t>
            </a:fld>
            <a:endParaRPr lang="en-US"/>
          </a:p>
        </p:txBody>
      </p:sp>
    </p:spTree>
    <p:extLst>
      <p:ext uri="{BB962C8B-B14F-4D97-AF65-F5344CB8AC3E}">
        <p14:creationId xmlns:p14="http://schemas.microsoft.com/office/powerpoint/2010/main" val="1892775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9</a:t>
            </a:fld>
            <a:endParaRPr lang="en-US"/>
          </a:p>
        </p:txBody>
      </p:sp>
    </p:spTree>
    <p:extLst>
      <p:ext uri="{BB962C8B-B14F-4D97-AF65-F5344CB8AC3E}">
        <p14:creationId xmlns:p14="http://schemas.microsoft.com/office/powerpoint/2010/main" val="23944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10</a:t>
            </a:fld>
            <a:endParaRPr lang="en-US"/>
          </a:p>
        </p:txBody>
      </p:sp>
    </p:spTree>
    <p:extLst>
      <p:ext uri="{BB962C8B-B14F-4D97-AF65-F5344CB8AC3E}">
        <p14:creationId xmlns:p14="http://schemas.microsoft.com/office/powerpoint/2010/main" val="160342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r>
              <a:rPr lang="en-SG" dirty="0"/>
              <a:t>[503005 Lecture 1-2: Intro to Java]</a:t>
            </a:r>
            <a:endParaRPr lang="en-US" dirty="0"/>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docs.oracle.com/javase/7/docs/api/"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851775" cy="1752600"/>
          </a:xfrm>
        </p:spPr>
        <p:txBody>
          <a:bodyPr/>
          <a:lstStyle/>
          <a:p>
            <a:r>
              <a:rPr lang="en-US" sz="4400"/>
              <a:t>OBJECT-ORIENTED PROGRAMMING</a:t>
            </a:r>
            <a:endParaRPr lang="en-US" sz="4400" dirty="0"/>
          </a:p>
        </p:txBody>
      </p:sp>
      <p:sp>
        <p:nvSpPr>
          <p:cNvPr id="3" name="Subtitle 2"/>
          <p:cNvSpPr>
            <a:spLocks noGrp="1"/>
          </p:cNvSpPr>
          <p:nvPr>
            <p:ph type="subTitle" idx="1"/>
          </p:nvPr>
        </p:nvSpPr>
        <p:spPr/>
        <p:txBody>
          <a:bodyPr/>
          <a:lstStyle/>
          <a:p>
            <a:r>
              <a:rPr lang="en-US" sz="4400" dirty="0">
                <a:solidFill>
                  <a:srgbClr val="FF0000"/>
                </a:solidFill>
              </a:rPr>
              <a:t>Introduction to Java</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190649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305800" cy="788988"/>
          </a:xfrm>
        </p:spPr>
        <p:txBody>
          <a:bodyPr/>
          <a:lstStyle/>
          <a:p>
            <a:r>
              <a:rPr lang="en-US" sz="3600">
                <a:latin typeface="Britannic Bold" panose="020B0903060703020204" pitchFamily="34" charset="0"/>
              </a:rPr>
              <a:t>Java: Compile </a:t>
            </a:r>
            <a:r>
              <a:rPr lang="en-US" sz="3600" dirty="0">
                <a:latin typeface="Britannic Bold" panose="020B0903060703020204" pitchFamily="34" charset="0"/>
              </a:rPr>
              <a:t>Once, Run Anywhere</a:t>
            </a:r>
            <a:r>
              <a:rPr lang="en-US" sz="3600">
                <a:latin typeface="Britannic Bold" panose="020B0903060703020204" pitchFamily="34" charset="0"/>
              </a:rPr>
              <a:t>? </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1000" cy="5486400"/>
          </a:xfrm>
        </p:spPr>
        <p:txBody>
          <a:bodyPr>
            <a:normAutofit lnSpcReduction="10000"/>
          </a:bodyPr>
          <a:lstStyle/>
          <a:p>
            <a:pPr>
              <a:spcBef>
                <a:spcPts val="600"/>
              </a:spcBef>
            </a:pPr>
            <a:r>
              <a:rPr lang="en-US" sz="2800" dirty="0"/>
              <a:t>Normal executable files are directly dependent on the OS/Hardware</a:t>
            </a:r>
          </a:p>
          <a:p>
            <a:pPr lvl="1">
              <a:spcBef>
                <a:spcPts val="600"/>
              </a:spcBef>
            </a:pPr>
            <a:r>
              <a:rPr lang="en-US" sz="2400" dirty="0"/>
              <a:t>Hence, an executable file is usually </a:t>
            </a:r>
            <a:r>
              <a:rPr lang="en-US" sz="2400" u="sng" dirty="0"/>
              <a:t>not</a:t>
            </a:r>
            <a:r>
              <a:rPr lang="en-US" sz="2400" dirty="0"/>
              <a:t> executable on different platforms</a:t>
            </a:r>
          </a:p>
          <a:p>
            <a:pPr lvl="1">
              <a:spcBef>
                <a:spcPts val="600"/>
              </a:spcBef>
            </a:pPr>
            <a:r>
              <a:rPr lang="en-US" sz="2400" dirty="0" err="1"/>
              <a:t>E.g</a:t>
            </a:r>
            <a:r>
              <a:rPr lang="en-US" sz="2400" dirty="0"/>
              <a:t>: The </a:t>
            </a:r>
            <a:r>
              <a:rPr lang="en-US" sz="2400" dirty="0" err="1">
                <a:solidFill>
                  <a:srgbClr val="C00000"/>
                </a:solidFill>
              </a:rPr>
              <a:t>a.out</a:t>
            </a:r>
            <a:r>
              <a:rPr lang="en-US" sz="2400" dirty="0"/>
              <a:t> file compiled on </a:t>
            </a:r>
            <a:r>
              <a:rPr lang="en-US" sz="2400" dirty="0" err="1"/>
              <a:t>sunfire</a:t>
            </a:r>
            <a:r>
              <a:rPr lang="en-US" sz="2400" dirty="0"/>
              <a:t> is not executable on your Windows computer</a:t>
            </a:r>
          </a:p>
          <a:p>
            <a:pPr>
              <a:spcBef>
                <a:spcPts val="1200"/>
              </a:spcBef>
            </a:pPr>
            <a:r>
              <a:rPr lang="en-US" sz="2800" dirty="0"/>
              <a:t>Java overcomes this by running the executable on an </a:t>
            </a:r>
            <a:r>
              <a:rPr lang="en-US" sz="2800" dirty="0">
                <a:solidFill>
                  <a:srgbClr val="0000FF"/>
                </a:solidFill>
              </a:rPr>
              <a:t>uniform hardware environment </a:t>
            </a:r>
            <a:r>
              <a:rPr lang="en-US" sz="2800" u="sng" dirty="0"/>
              <a:t>simulated by software</a:t>
            </a:r>
          </a:p>
          <a:p>
            <a:pPr lvl="1">
              <a:spcBef>
                <a:spcPts val="600"/>
              </a:spcBef>
            </a:pPr>
            <a:r>
              <a:rPr lang="en-US" sz="2400" dirty="0"/>
              <a:t>The hardware environment is know as the </a:t>
            </a:r>
            <a:r>
              <a:rPr lang="en-US" sz="2400" dirty="0">
                <a:solidFill>
                  <a:srgbClr val="0000FF"/>
                </a:solidFill>
              </a:rPr>
              <a:t>Java Virtual Machine (JVM)</a:t>
            </a:r>
          </a:p>
          <a:p>
            <a:pPr lvl="1">
              <a:spcBef>
                <a:spcPts val="600"/>
              </a:spcBef>
            </a:pPr>
            <a:r>
              <a:rPr lang="en-US" sz="2400" dirty="0"/>
              <a:t>So, we only need a </a:t>
            </a:r>
            <a:r>
              <a:rPr lang="en-US" sz="2400" dirty="0">
                <a:solidFill>
                  <a:srgbClr val="0000FF"/>
                </a:solidFill>
              </a:rPr>
              <a:t>specific JVM </a:t>
            </a:r>
            <a:r>
              <a:rPr lang="en-US" sz="2400" dirty="0"/>
              <a:t>for a particular platform to execute all Java </a:t>
            </a:r>
            <a:r>
              <a:rPr lang="en-US" sz="2400" dirty="0" err="1"/>
              <a:t>bytecodes</a:t>
            </a:r>
            <a:r>
              <a:rPr lang="en-US" sz="2400" dirty="0"/>
              <a:t> </a:t>
            </a:r>
            <a:r>
              <a:rPr lang="en-US" sz="2400" u="sng" dirty="0"/>
              <a:t>without</a:t>
            </a:r>
            <a:r>
              <a:rPr lang="en-US" sz="2400" dirty="0"/>
              <a:t> recompilation</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10</a:t>
            </a:fld>
            <a:endParaRPr lang="en-US" sz="1600" dirty="0"/>
          </a:p>
        </p:txBody>
      </p:sp>
      <p:sp>
        <p:nvSpPr>
          <p:cNvPr id="8" name="TextBox 7"/>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2.</a:t>
            </a:r>
            <a:r>
              <a:rPr lang="en-US" sz="2800">
                <a:solidFill>
                  <a:srgbClr val="000099"/>
                </a:solidFill>
                <a:latin typeface="Britannic Bold" panose="020B0903060703020204" pitchFamily="34" charset="0"/>
              </a:rPr>
              <a:t> Run Cycle</a:t>
            </a:r>
          </a:p>
        </p:txBody>
      </p:sp>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a:latin typeface="Britannic Bold" panose="020B0903060703020204" pitchFamily="34" charset="0"/>
              </a:rPr>
              <a:t>Run </a:t>
            </a:r>
            <a:r>
              <a:rPr lang="en-US" sz="3600" dirty="0">
                <a:latin typeface="Britannic Bold" panose="020B0903060703020204" pitchFamily="34" charset="0"/>
              </a:rPr>
              <a:t>Cycle for Java Programs</a:t>
            </a:r>
          </a:p>
        </p:txBody>
      </p:sp>
      <p:sp>
        <p:nvSpPr>
          <p:cNvPr id="3" name="Content Placeholder 2"/>
          <p:cNvSpPr>
            <a:spLocks noGrp="1"/>
          </p:cNvSpPr>
          <p:nvPr>
            <p:ph idx="1"/>
          </p:nvPr>
        </p:nvSpPr>
        <p:spPr>
          <a:xfrm>
            <a:off x="685800" y="1066800"/>
            <a:ext cx="5943600" cy="5486400"/>
          </a:xfrm>
        </p:spPr>
        <p:txBody>
          <a:bodyPr>
            <a:noAutofit/>
          </a:bodyPr>
          <a:lstStyle/>
          <a:p>
            <a:pPr>
              <a:spcBef>
                <a:spcPts val="600"/>
              </a:spcBef>
            </a:pPr>
            <a:r>
              <a:rPr lang="en-US" sz="2400" dirty="0">
                <a:solidFill>
                  <a:srgbClr val="C00000"/>
                </a:solidFill>
              </a:rPr>
              <a:t>Writing/Editing Program</a:t>
            </a:r>
          </a:p>
          <a:p>
            <a:pPr lvl="1">
              <a:spcBef>
                <a:spcPts val="600"/>
              </a:spcBef>
            </a:pPr>
            <a:r>
              <a:rPr lang="en-US" sz="2000" dirty="0"/>
              <a:t>Use an text editor, </a:t>
            </a:r>
            <a:r>
              <a:rPr lang="en-US" sz="2000" dirty="0" err="1"/>
              <a:t>e.g</a:t>
            </a:r>
            <a:r>
              <a:rPr lang="en-US" sz="2000" dirty="0"/>
              <a:t>: vim</a:t>
            </a:r>
          </a:p>
          <a:p>
            <a:pPr lvl="1">
              <a:spcBef>
                <a:spcPts val="600"/>
              </a:spcBef>
            </a:pPr>
            <a:r>
              <a:rPr lang="en-US" sz="2000" dirty="0"/>
              <a:t>Source code must have </a:t>
            </a:r>
            <a:r>
              <a:rPr lang="en-US" sz="2000" b="1" dirty="0">
                <a:solidFill>
                  <a:srgbClr val="C00000"/>
                </a:solidFill>
                <a:latin typeface="Courier New" pitchFamily="49" charset="0"/>
                <a:cs typeface="Courier New" pitchFamily="49" charset="0"/>
              </a:rPr>
              <a:t>.java </a:t>
            </a:r>
            <a:r>
              <a:rPr lang="en-US" sz="2000" dirty="0"/>
              <a:t>extension</a:t>
            </a:r>
          </a:p>
          <a:p>
            <a:pPr>
              <a:spcBef>
                <a:spcPts val="1200"/>
              </a:spcBef>
            </a:pPr>
            <a:r>
              <a:rPr lang="en-US" sz="2400" dirty="0">
                <a:solidFill>
                  <a:srgbClr val="C00000"/>
                </a:solidFill>
              </a:rPr>
              <a:t>Compiling Program</a:t>
            </a:r>
          </a:p>
          <a:p>
            <a:pPr lvl="1">
              <a:spcBef>
                <a:spcPts val="600"/>
              </a:spcBef>
            </a:pPr>
            <a:r>
              <a:rPr lang="en-US" sz="2000" dirty="0"/>
              <a:t>Use a Java compiler, e.g.: </a:t>
            </a:r>
            <a:r>
              <a:rPr lang="en-US" sz="2000" b="1" dirty="0" err="1">
                <a:latin typeface="Courier New" pitchFamily="49" charset="0"/>
                <a:cs typeface="Courier New" pitchFamily="49" charset="0"/>
              </a:rPr>
              <a:t>javac</a:t>
            </a:r>
            <a:r>
              <a:rPr lang="en-US" sz="2000" b="1" dirty="0">
                <a:latin typeface="Courier New" pitchFamily="49" charset="0"/>
                <a:cs typeface="Courier New" pitchFamily="49" charset="0"/>
              </a:rPr>
              <a:t> </a:t>
            </a:r>
          </a:p>
          <a:p>
            <a:pPr lvl="1">
              <a:spcBef>
                <a:spcPts val="600"/>
              </a:spcBef>
            </a:pPr>
            <a:r>
              <a:rPr lang="en-US" sz="2000" dirty="0"/>
              <a:t>Compiled binary has </a:t>
            </a:r>
            <a:r>
              <a:rPr lang="en-US" sz="2000" b="1" dirty="0">
                <a:solidFill>
                  <a:srgbClr val="C00000"/>
                </a:solidFill>
                <a:latin typeface="Courier New" pitchFamily="49" charset="0"/>
                <a:cs typeface="Courier New" pitchFamily="49" charset="0"/>
              </a:rPr>
              <a:t>.class </a:t>
            </a:r>
            <a:r>
              <a:rPr lang="en-US" sz="2000" dirty="0"/>
              <a:t>extension</a:t>
            </a:r>
          </a:p>
          <a:p>
            <a:pPr lvl="1">
              <a:spcBef>
                <a:spcPts val="600"/>
              </a:spcBef>
            </a:pPr>
            <a:r>
              <a:rPr lang="en-US" sz="2000" dirty="0"/>
              <a:t>The binary is also known as </a:t>
            </a:r>
            <a:r>
              <a:rPr lang="en-US" sz="2000" b="1" dirty="0"/>
              <a:t>Java Executable </a:t>
            </a:r>
            <a:r>
              <a:rPr lang="en-US" sz="2000" b="1" dirty="0" err="1"/>
              <a:t>Bytecode</a:t>
            </a:r>
            <a:endParaRPr lang="en-US" sz="2000" b="1" dirty="0"/>
          </a:p>
          <a:p>
            <a:pPr>
              <a:spcBef>
                <a:spcPts val="1200"/>
              </a:spcBef>
            </a:pPr>
            <a:r>
              <a:rPr lang="en-US" sz="2400" dirty="0">
                <a:solidFill>
                  <a:srgbClr val="C00000"/>
                </a:solidFill>
              </a:rPr>
              <a:t>Executing Binary</a:t>
            </a:r>
          </a:p>
          <a:p>
            <a:pPr lvl="1">
              <a:spcBef>
                <a:spcPts val="600"/>
              </a:spcBef>
            </a:pPr>
            <a:r>
              <a:rPr lang="en-US" sz="2000" dirty="0"/>
              <a:t>Run on a </a:t>
            </a:r>
            <a:r>
              <a:rPr lang="en-US" sz="2000" b="1" i="1" dirty="0"/>
              <a:t>Java Virtual Machine (JVM)</a:t>
            </a:r>
          </a:p>
          <a:p>
            <a:pPr lvl="2">
              <a:spcBef>
                <a:spcPts val="0"/>
              </a:spcBef>
            </a:pPr>
            <a:r>
              <a:rPr lang="en-US" sz="1800" dirty="0"/>
              <a:t>e.g.: </a:t>
            </a:r>
            <a:r>
              <a:rPr lang="en-US" sz="1800" b="1" dirty="0">
                <a:solidFill>
                  <a:srgbClr val="0000FF"/>
                </a:solidFill>
                <a:latin typeface="Courier New" pitchFamily="49" charset="0"/>
                <a:cs typeface="Courier New" pitchFamily="49" charset="0"/>
              </a:rPr>
              <a:t>java </a:t>
            </a:r>
            <a:r>
              <a:rPr lang="en-US" sz="1800" b="1" dirty="0" err="1">
                <a:solidFill>
                  <a:srgbClr val="0000FF"/>
                </a:solidFill>
                <a:latin typeface="Courier New" pitchFamily="49" charset="0"/>
                <a:cs typeface="Courier New" pitchFamily="49" charset="0"/>
              </a:rPr>
              <a:t>HelloWorld</a:t>
            </a:r>
            <a:r>
              <a:rPr lang="en-US" sz="1800" dirty="0">
                <a:solidFill>
                  <a:srgbClr val="0000FF"/>
                </a:solidFill>
              </a:rPr>
              <a:t>   </a:t>
            </a:r>
            <a:br>
              <a:rPr lang="en-US" sz="1800" dirty="0">
                <a:solidFill>
                  <a:srgbClr val="0000FF"/>
                </a:solidFill>
              </a:rPr>
            </a:br>
            <a:r>
              <a:rPr lang="en-US" sz="1800" dirty="0"/>
              <a:t>(leave out the </a:t>
            </a:r>
            <a:r>
              <a:rPr lang="en-US" sz="1800" b="1" dirty="0"/>
              <a:t>.class </a:t>
            </a:r>
            <a:r>
              <a:rPr lang="en-US" sz="1800" dirty="0"/>
              <a:t>extension)</a:t>
            </a:r>
          </a:p>
          <a:p>
            <a:pPr lvl="1">
              <a:spcBef>
                <a:spcPts val="600"/>
              </a:spcBef>
            </a:pPr>
            <a:r>
              <a:rPr lang="en-US" sz="2000" dirty="0"/>
              <a:t>Note the difference here compared to C executable</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11</a:t>
            </a:fld>
            <a:endParaRPr lang="en-US" sz="1600" dirty="0"/>
          </a:p>
        </p:txBody>
      </p:sp>
      <p:grpSp>
        <p:nvGrpSpPr>
          <p:cNvPr id="30" name="Group 29"/>
          <p:cNvGrpSpPr/>
          <p:nvPr/>
        </p:nvGrpSpPr>
        <p:grpSpPr>
          <a:xfrm>
            <a:off x="6134101" y="1066800"/>
            <a:ext cx="2667002" cy="1447800"/>
            <a:chOff x="6134101" y="1066800"/>
            <a:chExt cx="2667002" cy="1447800"/>
          </a:xfrm>
        </p:grpSpPr>
        <p:grpSp>
          <p:nvGrpSpPr>
            <p:cNvPr id="27" name="Group 26"/>
            <p:cNvGrpSpPr/>
            <p:nvPr/>
          </p:nvGrpSpPr>
          <p:grpSpPr>
            <a:xfrm>
              <a:off x="6629400" y="1828800"/>
              <a:ext cx="1676400" cy="685800"/>
              <a:chOff x="6934200" y="2057400"/>
              <a:chExt cx="1676400" cy="685800"/>
            </a:xfrm>
          </p:grpSpPr>
          <p:sp>
            <p:nvSpPr>
              <p:cNvPr id="7" name="Flowchart: Document 6"/>
              <p:cNvSpPr/>
              <p:nvPr/>
            </p:nvSpPr>
            <p:spPr>
              <a:xfrm>
                <a:off x="6934200" y="2057400"/>
                <a:ext cx="16764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6934200" y="2133600"/>
                <a:ext cx="1676400" cy="338554"/>
              </a:xfrm>
              <a:prstGeom prst="rect">
                <a:avLst/>
              </a:prstGeom>
              <a:noFill/>
            </p:spPr>
            <p:txBody>
              <a:bodyPr wrap="square" rtlCol="0">
                <a:spAutoFit/>
              </a:bodyPr>
              <a:lstStyle/>
              <a:p>
                <a:pPr algn="ctr"/>
                <a:r>
                  <a:rPr lang="en-US" sz="1600"/>
                  <a:t>HelloWorld.java</a:t>
                </a:r>
                <a:endParaRPr lang="en-SG" sz="1600" dirty="0"/>
              </a:p>
            </p:txBody>
          </p:sp>
        </p:grpSp>
        <p:cxnSp>
          <p:nvCxnSpPr>
            <p:cNvPr id="14" name="Straight Arrow Connector 13"/>
            <p:cNvCxnSpPr/>
            <p:nvPr/>
          </p:nvCxnSpPr>
          <p:spPr>
            <a:xfrm>
              <a:off x="7467600" y="14478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6134101" y="1066800"/>
              <a:ext cx="2667002" cy="381000"/>
              <a:chOff x="7010399" y="457200"/>
              <a:chExt cx="1905001" cy="381000"/>
            </a:xfrm>
          </p:grpSpPr>
          <p:sp>
            <p:nvSpPr>
              <p:cNvPr id="18" name="Rectangle 17"/>
              <p:cNvSpPr/>
              <p:nvPr/>
            </p:nvSpPr>
            <p:spPr>
              <a:xfrm>
                <a:off x="7010399" y="4572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a:off x="7010400" y="457200"/>
                <a:ext cx="1905000" cy="338554"/>
              </a:xfrm>
              <a:prstGeom prst="rect">
                <a:avLst/>
              </a:prstGeom>
              <a:noFill/>
            </p:spPr>
            <p:txBody>
              <a:bodyPr wrap="square" rtlCol="0">
                <a:spAutoFit/>
              </a:bodyPr>
              <a:lstStyle/>
              <a:p>
                <a:pPr algn="ctr"/>
                <a:r>
                  <a:rPr lang="en-US" sz="1600">
                    <a:latin typeface="Lucida Console" pitchFamily="49" charset="0"/>
                  </a:rPr>
                  <a:t>vim HelloWorld.java</a:t>
                </a:r>
                <a:endParaRPr lang="en-SG" sz="1600" dirty="0">
                  <a:latin typeface="Lucida Console" pitchFamily="49" charset="0"/>
                </a:endParaRPr>
              </a:p>
            </p:txBody>
          </p:sp>
        </p:grpSp>
      </p:grpSp>
      <p:grpSp>
        <p:nvGrpSpPr>
          <p:cNvPr id="34" name="Group 33"/>
          <p:cNvGrpSpPr/>
          <p:nvPr/>
        </p:nvGrpSpPr>
        <p:grpSpPr>
          <a:xfrm>
            <a:off x="6019799" y="2514600"/>
            <a:ext cx="2895600" cy="1828800"/>
            <a:chOff x="6019799" y="2514600"/>
            <a:chExt cx="2895600" cy="1828800"/>
          </a:xfrm>
        </p:grpSpPr>
        <p:grpSp>
          <p:nvGrpSpPr>
            <p:cNvPr id="25" name="Group 24"/>
            <p:cNvGrpSpPr/>
            <p:nvPr/>
          </p:nvGrpSpPr>
          <p:grpSpPr>
            <a:xfrm>
              <a:off x="6019799" y="2895600"/>
              <a:ext cx="2895600" cy="381000"/>
              <a:chOff x="6882453" y="3048000"/>
              <a:chExt cx="2160896" cy="381000"/>
            </a:xfrm>
          </p:grpSpPr>
          <p:sp>
            <p:nvSpPr>
              <p:cNvPr id="15" name="Rectangle 14"/>
              <p:cNvSpPr/>
              <p:nvPr/>
            </p:nvSpPr>
            <p:spPr>
              <a:xfrm>
                <a:off x="6967753" y="3048000"/>
                <a:ext cx="19903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p:cNvSpPr txBox="1"/>
              <p:nvPr/>
            </p:nvSpPr>
            <p:spPr>
              <a:xfrm>
                <a:off x="6882453" y="3048000"/>
                <a:ext cx="2160896" cy="338554"/>
              </a:xfrm>
              <a:prstGeom prst="rect">
                <a:avLst/>
              </a:prstGeom>
              <a:noFill/>
            </p:spPr>
            <p:txBody>
              <a:bodyPr wrap="square" rtlCol="0">
                <a:spAutoFit/>
              </a:bodyPr>
              <a:lstStyle/>
              <a:p>
                <a:pPr algn="ctr"/>
                <a:r>
                  <a:rPr lang="en-US" sz="1600" err="1">
                    <a:latin typeface="Lucida Console" pitchFamily="49" charset="0"/>
                  </a:rPr>
                  <a:t>javac</a:t>
                </a:r>
                <a:r>
                  <a:rPr lang="en-US" sz="1600">
                    <a:latin typeface="Lucida Console" pitchFamily="49" charset="0"/>
                  </a:rPr>
                  <a:t> HelloWorld.java</a:t>
                </a:r>
                <a:endParaRPr lang="en-SG" sz="1600" dirty="0">
                  <a:latin typeface="Lucida Console" pitchFamily="49" charset="0"/>
                </a:endParaRPr>
              </a:p>
            </p:txBody>
          </p:sp>
        </p:grpSp>
        <p:grpSp>
          <p:nvGrpSpPr>
            <p:cNvPr id="28" name="Group 27"/>
            <p:cNvGrpSpPr/>
            <p:nvPr/>
          </p:nvGrpSpPr>
          <p:grpSpPr>
            <a:xfrm>
              <a:off x="6477000" y="3657600"/>
              <a:ext cx="1981200" cy="685800"/>
              <a:chOff x="4648200" y="2514600"/>
              <a:chExt cx="1981200" cy="685800"/>
            </a:xfrm>
          </p:grpSpPr>
          <p:sp>
            <p:nvSpPr>
              <p:cNvPr id="22" name="Flowchart: Document 21"/>
              <p:cNvSpPr/>
              <p:nvPr/>
            </p:nvSpPr>
            <p:spPr>
              <a:xfrm>
                <a:off x="4800600" y="2514600"/>
                <a:ext cx="16764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p:cNvSpPr txBox="1"/>
              <p:nvPr/>
            </p:nvSpPr>
            <p:spPr>
              <a:xfrm>
                <a:off x="4648200" y="2590800"/>
                <a:ext cx="1981200" cy="338554"/>
              </a:xfrm>
              <a:prstGeom prst="rect">
                <a:avLst/>
              </a:prstGeom>
              <a:noFill/>
            </p:spPr>
            <p:txBody>
              <a:bodyPr wrap="square" rtlCol="0">
                <a:spAutoFit/>
              </a:bodyPr>
              <a:lstStyle/>
              <a:p>
                <a:pPr algn="ctr"/>
                <a:r>
                  <a:rPr lang="en-US" sz="1600"/>
                  <a:t>HelloWorld.class</a:t>
                </a:r>
                <a:endParaRPr lang="en-SG" sz="1600" dirty="0"/>
              </a:p>
            </p:txBody>
          </p:sp>
        </p:grpSp>
        <p:cxnSp>
          <p:nvCxnSpPr>
            <p:cNvPr id="39" name="Straight Arrow Connector 38"/>
            <p:cNvCxnSpPr/>
            <p:nvPr/>
          </p:nvCxnSpPr>
          <p:spPr>
            <a:xfrm>
              <a:off x="7467600" y="25146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467600" y="32766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324600" y="4343400"/>
            <a:ext cx="2209800" cy="1676400"/>
            <a:chOff x="6324600" y="4343400"/>
            <a:chExt cx="2209800" cy="1676400"/>
          </a:xfrm>
        </p:grpSpPr>
        <p:grpSp>
          <p:nvGrpSpPr>
            <p:cNvPr id="24" name="Group 23"/>
            <p:cNvGrpSpPr/>
            <p:nvPr/>
          </p:nvGrpSpPr>
          <p:grpSpPr>
            <a:xfrm>
              <a:off x="6324600" y="4724400"/>
              <a:ext cx="2209800" cy="381000"/>
              <a:chOff x="6819900" y="3962400"/>
              <a:chExt cx="2209800" cy="381000"/>
            </a:xfrm>
          </p:grpSpPr>
          <p:sp>
            <p:nvSpPr>
              <p:cNvPr id="20" name="Rectangle 19"/>
              <p:cNvSpPr/>
              <p:nvPr/>
            </p:nvSpPr>
            <p:spPr>
              <a:xfrm>
                <a:off x="6819900" y="3962400"/>
                <a:ext cx="22098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p:cNvSpPr txBox="1"/>
              <p:nvPr/>
            </p:nvSpPr>
            <p:spPr>
              <a:xfrm>
                <a:off x="6819900" y="3962400"/>
                <a:ext cx="2209800" cy="338554"/>
              </a:xfrm>
              <a:prstGeom prst="rect">
                <a:avLst/>
              </a:prstGeom>
              <a:noFill/>
            </p:spPr>
            <p:txBody>
              <a:bodyPr wrap="square" rtlCol="0">
                <a:spAutoFit/>
              </a:bodyPr>
              <a:lstStyle/>
              <a:p>
                <a:pPr algn="ctr"/>
                <a:r>
                  <a:rPr lang="en-US" sz="1600">
                    <a:latin typeface="Lucida Console" pitchFamily="49" charset="0"/>
                  </a:rPr>
                  <a:t>java HelloWorld</a:t>
                </a:r>
                <a:endParaRPr lang="en-SG" sz="1600" dirty="0">
                  <a:latin typeface="Lucida Console" pitchFamily="49" charset="0"/>
                </a:endParaRPr>
              </a:p>
            </p:txBody>
          </p:sp>
        </p:grpSp>
        <p:grpSp>
          <p:nvGrpSpPr>
            <p:cNvPr id="33" name="Group 32"/>
            <p:cNvGrpSpPr/>
            <p:nvPr/>
          </p:nvGrpSpPr>
          <p:grpSpPr>
            <a:xfrm>
              <a:off x="6819900" y="5486400"/>
              <a:ext cx="1295400" cy="533400"/>
              <a:chOff x="5943600" y="4876800"/>
              <a:chExt cx="1295400" cy="533400"/>
            </a:xfrm>
          </p:grpSpPr>
          <p:sp>
            <p:nvSpPr>
              <p:cNvPr id="32" name="Flowchart: Alternate Process 31"/>
              <p:cNvSpPr/>
              <p:nvPr/>
            </p:nvSpPr>
            <p:spPr>
              <a:xfrm>
                <a:off x="5943600" y="4876800"/>
                <a:ext cx="1295400" cy="533400"/>
              </a:xfrm>
              <a:prstGeom prst="flowChartAlternateProcess">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p:cNvSpPr txBox="1"/>
              <p:nvPr/>
            </p:nvSpPr>
            <p:spPr>
              <a:xfrm>
                <a:off x="6057900" y="4974223"/>
                <a:ext cx="1066800" cy="338554"/>
              </a:xfrm>
              <a:prstGeom prst="rect">
                <a:avLst/>
              </a:prstGeom>
              <a:noFill/>
            </p:spPr>
            <p:txBody>
              <a:bodyPr wrap="square" rtlCol="0">
                <a:spAutoFit/>
              </a:bodyPr>
              <a:lstStyle/>
              <a:p>
                <a:pPr algn="ctr"/>
                <a:r>
                  <a:rPr lang="en-US" sz="1600" dirty="0"/>
                  <a:t>output</a:t>
                </a:r>
                <a:endParaRPr lang="en-SG" sz="1600" dirty="0"/>
              </a:p>
            </p:txBody>
          </p:sp>
        </p:grpSp>
        <p:cxnSp>
          <p:nvCxnSpPr>
            <p:cNvPr id="41" name="Straight Arrow Connector 40"/>
            <p:cNvCxnSpPr/>
            <p:nvPr/>
          </p:nvCxnSpPr>
          <p:spPr>
            <a:xfrm>
              <a:off x="7467600" y="4343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7467600" y="5105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2.</a:t>
            </a:r>
            <a:r>
              <a:rPr lang="en-US" sz="2800">
                <a:solidFill>
                  <a:srgbClr val="000099"/>
                </a:solidFill>
                <a:latin typeface="Britannic Bold" panose="020B0903060703020204" pitchFamily="34" charset="0"/>
              </a:rPr>
              <a:t> Run Cycle</a:t>
            </a:r>
          </a:p>
        </p:txBody>
      </p:sp>
      <p:sp>
        <p:nvSpPr>
          <p:cNvPr id="36"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up)">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par>
                          <p:cTn id="25" fill="hold">
                            <p:stCondLst>
                              <p:cond delay="0"/>
                            </p:stCondLst>
                            <p:childTnLst>
                              <p:par>
                                <p:cTn id="26" presetID="22" presetClass="entr" presetSubtype="1"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22" presetClass="entr" presetSubtype="1"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up)">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a:latin typeface="Britannic Bold" panose="020B0903060703020204" pitchFamily="34" charset="0"/>
              </a:rPr>
              <a:t>Java </a:t>
            </a:r>
            <a:r>
              <a:rPr lang="en-US" sz="3600" dirty="0">
                <a:latin typeface="Britannic Bold" panose="020B0903060703020204" pitchFamily="34" charset="0"/>
              </a:rPr>
              <a:t>Execution Illustration</a:t>
            </a:r>
          </a:p>
        </p:txBody>
      </p:sp>
      <p:sp>
        <p:nvSpPr>
          <p:cNvPr id="5" name="Rectangle 5"/>
          <p:cNvSpPr>
            <a:spLocks noChangeArrowheads="1"/>
          </p:cNvSpPr>
          <p:nvPr/>
        </p:nvSpPr>
        <p:spPr bwMode="auto">
          <a:xfrm>
            <a:off x="685800" y="18288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a:t>Windows 7 on Core 2 </a:t>
            </a:r>
            <a:endParaRPr lang="en-US" sz="2400" b="1" dirty="0"/>
          </a:p>
        </p:txBody>
      </p:sp>
      <p:sp>
        <p:nvSpPr>
          <p:cNvPr id="6" name="Rectangle 7"/>
          <p:cNvSpPr>
            <a:spLocks noChangeArrowheads="1"/>
          </p:cNvSpPr>
          <p:nvPr/>
        </p:nvSpPr>
        <p:spPr bwMode="auto">
          <a:xfrm>
            <a:off x="685800" y="12192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a:t>a.out</a:t>
            </a:r>
            <a:endParaRPr lang="en-US" sz="2400" b="1" dirty="0"/>
          </a:p>
        </p:txBody>
      </p:sp>
      <p:sp>
        <p:nvSpPr>
          <p:cNvPr id="7" name="Rectangle 6"/>
          <p:cNvSpPr/>
          <p:nvPr/>
        </p:nvSpPr>
        <p:spPr>
          <a:xfrm>
            <a:off x="4191000" y="1295400"/>
            <a:ext cx="4267200" cy="9906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Normal executable (e.g.: C programs) are tied to a specific platform (OS + Hardware)</a:t>
            </a:r>
          </a:p>
          <a:p>
            <a:pPr algn="ctr"/>
            <a:r>
              <a:rPr lang="en-US" sz="1600" dirty="0"/>
              <a:t>This </a:t>
            </a:r>
            <a:r>
              <a:rPr lang="en-US" sz="1600" dirty="0" err="1">
                <a:solidFill>
                  <a:srgbClr val="C00000"/>
                </a:solidFill>
              </a:rPr>
              <a:t>a.out</a:t>
            </a:r>
            <a:r>
              <a:rPr lang="en-US" sz="1600" dirty="0"/>
              <a:t> cannot work in a machine of different architecture.</a:t>
            </a:r>
          </a:p>
        </p:txBody>
      </p:sp>
      <p:cxnSp>
        <p:nvCxnSpPr>
          <p:cNvPr id="9" name="Straight Connector 8"/>
          <p:cNvCxnSpPr/>
          <p:nvPr/>
        </p:nvCxnSpPr>
        <p:spPr>
          <a:xfrm>
            <a:off x="304800" y="2514600"/>
            <a:ext cx="830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5"/>
          <p:cNvSpPr>
            <a:spLocks noChangeArrowheads="1"/>
          </p:cNvSpPr>
          <p:nvPr/>
        </p:nvSpPr>
        <p:spPr bwMode="auto">
          <a:xfrm>
            <a:off x="685800" y="38862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a:t>Windows 7 on Core 2 </a:t>
            </a:r>
            <a:endParaRPr lang="en-US" sz="2400" b="1" dirty="0"/>
          </a:p>
        </p:txBody>
      </p:sp>
      <p:sp>
        <p:nvSpPr>
          <p:cNvPr id="14" name="Rectangle 7"/>
          <p:cNvSpPr>
            <a:spLocks noChangeArrowheads="1"/>
          </p:cNvSpPr>
          <p:nvPr/>
        </p:nvSpPr>
        <p:spPr bwMode="auto">
          <a:xfrm>
            <a:off x="685800" y="26670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a:t>HelloWorld.class</a:t>
            </a:r>
            <a:endParaRPr lang="en-US" sz="2400" b="1" dirty="0"/>
          </a:p>
        </p:txBody>
      </p:sp>
      <p:sp>
        <p:nvSpPr>
          <p:cNvPr id="15" name="Rectangle 7"/>
          <p:cNvSpPr>
            <a:spLocks noChangeArrowheads="1"/>
          </p:cNvSpPr>
          <p:nvPr/>
        </p:nvSpPr>
        <p:spPr bwMode="auto">
          <a:xfrm>
            <a:off x="685800" y="3276600"/>
            <a:ext cx="3200400" cy="5334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sz="2400" dirty="0"/>
              <a:t>Java Virtual Machine</a:t>
            </a:r>
            <a:endParaRPr lang="en-US" sz="2400" b="1" dirty="0"/>
          </a:p>
        </p:txBody>
      </p:sp>
      <p:sp>
        <p:nvSpPr>
          <p:cNvPr id="16" name="Rectangle 5"/>
          <p:cNvSpPr>
            <a:spLocks noChangeArrowheads="1"/>
          </p:cNvSpPr>
          <p:nvPr/>
        </p:nvSpPr>
        <p:spPr bwMode="auto">
          <a:xfrm>
            <a:off x="685800" y="5943600"/>
            <a:ext cx="3200400" cy="533400"/>
          </a:xfrm>
          <a:prstGeom prst="rect">
            <a:avLst/>
          </a:prstGeom>
          <a:solidFill>
            <a:srgbClr val="FF99CC"/>
          </a:solidFill>
          <a:ln w="9525">
            <a:solidFill>
              <a:schemeClr val="tx1"/>
            </a:solidFill>
            <a:miter lim="800000"/>
            <a:headEnd/>
            <a:tailEnd/>
          </a:ln>
          <a:effectLst/>
        </p:spPr>
        <p:txBody>
          <a:bodyPr wrap="none" anchor="ctr"/>
          <a:lstStyle/>
          <a:p>
            <a:pPr algn="ctr"/>
            <a:r>
              <a:rPr lang="en-US" sz="2400" dirty="0" err="1"/>
              <a:t>MacOS</a:t>
            </a:r>
            <a:r>
              <a:rPr lang="en-US" sz="2400" dirty="0"/>
              <a:t> on PowerPC</a:t>
            </a:r>
            <a:endParaRPr lang="en-US" sz="2400" b="1" dirty="0"/>
          </a:p>
        </p:txBody>
      </p:sp>
      <p:sp>
        <p:nvSpPr>
          <p:cNvPr id="17" name="Rectangle 7"/>
          <p:cNvSpPr>
            <a:spLocks noChangeArrowheads="1"/>
          </p:cNvSpPr>
          <p:nvPr/>
        </p:nvSpPr>
        <p:spPr bwMode="auto">
          <a:xfrm>
            <a:off x="685800" y="4724400"/>
            <a:ext cx="3200400" cy="533400"/>
          </a:xfrm>
          <a:prstGeom prst="rect">
            <a:avLst/>
          </a:prstGeom>
          <a:solidFill>
            <a:srgbClr val="99CCFF"/>
          </a:solidFill>
          <a:ln w="9525">
            <a:solidFill>
              <a:schemeClr val="tx1"/>
            </a:solidFill>
            <a:miter lim="800000"/>
            <a:headEnd/>
            <a:tailEnd/>
          </a:ln>
          <a:effectLst/>
        </p:spPr>
        <p:txBody>
          <a:bodyPr wrap="none" anchor="ctr"/>
          <a:lstStyle/>
          <a:p>
            <a:pPr algn="ctr"/>
            <a:r>
              <a:rPr lang="en-US" sz="2400" dirty="0" err="1"/>
              <a:t>HelloWorld.class</a:t>
            </a:r>
            <a:endParaRPr lang="en-US" sz="2400" b="1" dirty="0"/>
          </a:p>
        </p:txBody>
      </p:sp>
      <p:sp>
        <p:nvSpPr>
          <p:cNvPr id="18" name="Rectangle 7"/>
          <p:cNvSpPr>
            <a:spLocks noChangeArrowheads="1"/>
          </p:cNvSpPr>
          <p:nvPr/>
        </p:nvSpPr>
        <p:spPr bwMode="auto">
          <a:xfrm>
            <a:off x="685800" y="5334000"/>
            <a:ext cx="3200400" cy="533400"/>
          </a:xfrm>
          <a:prstGeom prst="rect">
            <a:avLst/>
          </a:prstGeom>
          <a:solidFill>
            <a:schemeClr val="accent6">
              <a:lumMod val="20000"/>
              <a:lumOff val="80000"/>
            </a:schemeClr>
          </a:solidFill>
          <a:ln w="9525">
            <a:solidFill>
              <a:schemeClr val="tx1"/>
            </a:solidFill>
            <a:miter lim="800000"/>
            <a:headEnd/>
            <a:tailEnd/>
          </a:ln>
          <a:effectLst/>
        </p:spPr>
        <p:txBody>
          <a:bodyPr wrap="none" anchor="ctr"/>
          <a:lstStyle/>
          <a:p>
            <a:pPr algn="ctr"/>
            <a:r>
              <a:rPr lang="en-US" sz="2400" dirty="0"/>
              <a:t>Java Virtual Machine</a:t>
            </a:r>
            <a:endParaRPr lang="en-US" sz="2400" b="1" dirty="0"/>
          </a:p>
        </p:txBody>
      </p:sp>
      <p:sp>
        <p:nvSpPr>
          <p:cNvPr id="19" name="Rectangle 18"/>
          <p:cNvSpPr/>
          <p:nvPr/>
        </p:nvSpPr>
        <p:spPr>
          <a:xfrm>
            <a:off x="4343400" y="2743200"/>
            <a:ext cx="3886200" cy="9906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JVM provides a uniform environment for Java </a:t>
            </a:r>
            <a:r>
              <a:rPr lang="en-US" sz="1600" dirty="0" err="1"/>
              <a:t>bytecode</a:t>
            </a:r>
            <a:r>
              <a:rPr lang="en-US" sz="1600" dirty="0"/>
              <a:t> execution.</a:t>
            </a:r>
            <a:endParaRPr lang="en-US" sz="1600" dirty="0">
              <a:latin typeface="Courier New" pitchFamily="49" charset="0"/>
              <a:cs typeface="Courier New" pitchFamily="49" charset="0"/>
            </a:endParaRPr>
          </a:p>
        </p:txBody>
      </p:sp>
      <p:cxnSp>
        <p:nvCxnSpPr>
          <p:cNvPr id="20" name="Straight Connector 19"/>
          <p:cNvCxnSpPr/>
          <p:nvPr/>
        </p:nvCxnSpPr>
        <p:spPr>
          <a:xfrm>
            <a:off x="457200" y="4572000"/>
            <a:ext cx="381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4"/>
          </p:nvPr>
        </p:nvSpPr>
        <p:spPr/>
        <p:txBody>
          <a:bodyPr/>
          <a:lstStyle/>
          <a:p>
            <a:fld id="{9D84BA89-CC61-4F67-A868-148EFD8CC251}" type="slidenum">
              <a:rPr lang="en-US" sz="1600" smtClean="0"/>
              <a:pPr/>
              <a:t>12</a:t>
            </a:fld>
            <a:endParaRPr lang="en-US" sz="1600" dirty="0"/>
          </a:p>
        </p:txBody>
      </p:sp>
      <p:grpSp>
        <p:nvGrpSpPr>
          <p:cNvPr id="30" name="Group 29"/>
          <p:cNvGrpSpPr/>
          <p:nvPr/>
        </p:nvGrpSpPr>
        <p:grpSpPr>
          <a:xfrm>
            <a:off x="3886200" y="3124200"/>
            <a:ext cx="3048000" cy="2017931"/>
            <a:chOff x="3810000" y="3124200"/>
            <a:chExt cx="3048000" cy="2017931"/>
          </a:xfrm>
        </p:grpSpPr>
        <p:cxnSp>
          <p:nvCxnSpPr>
            <p:cNvPr id="24" name="Straight Arrow Connector 23"/>
            <p:cNvCxnSpPr/>
            <p:nvPr/>
          </p:nvCxnSpPr>
          <p:spPr>
            <a:xfrm flipH="1" flipV="1">
              <a:off x="3810000" y="3124200"/>
              <a:ext cx="990600" cy="1524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7" idx="1"/>
            </p:cNvCxnSpPr>
            <p:nvPr/>
          </p:nvCxnSpPr>
          <p:spPr>
            <a:xfrm flipH="1">
              <a:off x="3886200" y="4818966"/>
              <a:ext cx="762000" cy="2102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48200" y="4495800"/>
              <a:ext cx="2209800" cy="646331"/>
            </a:xfrm>
            <a:prstGeom prst="rect">
              <a:avLst/>
            </a:prstGeom>
            <a:solidFill>
              <a:srgbClr val="FFFFCC"/>
            </a:solidFill>
            <a:ln>
              <a:solidFill>
                <a:schemeClr val="tx1"/>
              </a:solidFill>
            </a:ln>
          </p:spPr>
          <p:txBody>
            <a:bodyPr wrap="square" rtlCol="0">
              <a:spAutoFit/>
            </a:bodyPr>
            <a:lstStyle/>
            <a:p>
              <a:r>
                <a:rPr lang="en-US" dirty="0"/>
                <a:t>They are the same portable file.</a:t>
              </a:r>
              <a:endParaRPr lang="en-SG" dirty="0"/>
            </a:p>
          </p:txBody>
        </p:sp>
      </p:grpSp>
      <p:sp>
        <p:nvSpPr>
          <p:cNvPr id="26" name="TextBox 25"/>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2.</a:t>
            </a:r>
            <a:r>
              <a:rPr lang="en-US" sz="2800">
                <a:solidFill>
                  <a:srgbClr val="000099"/>
                </a:solidFill>
                <a:latin typeface="Britannic Bold" panose="020B0903060703020204" pitchFamily="34" charset="0"/>
              </a:rPr>
              <a:t> Run Cycle</a:t>
            </a:r>
          </a:p>
        </p:txBody>
      </p:sp>
      <p:sp>
        <p:nvSpPr>
          <p:cNvPr id="2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696200" cy="788988"/>
          </a:xfrm>
          <a:solidFill>
            <a:srgbClr val="FFCCFF">
              <a:alpha val="40000"/>
            </a:srgbClr>
          </a:solidFill>
        </p:spPr>
        <p:txBody>
          <a:bodyPr/>
          <a:lstStyle/>
          <a:p>
            <a:r>
              <a:rPr lang="en-US" sz="4000" b="1">
                <a:solidFill>
                  <a:srgbClr val="C00000"/>
                </a:solidFill>
                <a:latin typeface="Britannic Bold" panose="020B0903060703020204" pitchFamily="34" charset="0"/>
              </a:rPr>
              <a:t>3. </a:t>
            </a:r>
            <a:r>
              <a:rPr lang="en-US" sz="4000" b="1">
                <a:latin typeface="Britannic Bold" panose="020B0903060703020204" pitchFamily="34" charset="0"/>
              </a:rPr>
              <a:t>Basic Java Program Structure</a:t>
            </a:r>
            <a:endParaRPr lang="en-US" sz="4000" dirty="0">
              <a:latin typeface="Britannic Bold" panose="020B0903060703020204" pitchFamily="34" charset="0"/>
            </a:endParaRPr>
          </a:p>
        </p:txBody>
      </p:sp>
      <p:sp>
        <p:nvSpPr>
          <p:cNvPr id="3" name="Content Placeholder 2"/>
          <p:cNvSpPr>
            <a:spLocks noGrp="1"/>
          </p:cNvSpPr>
          <p:nvPr>
            <p:ph idx="1"/>
          </p:nvPr>
        </p:nvSpPr>
        <p:spPr/>
        <p:txBody>
          <a:bodyPr>
            <a:normAutofit/>
          </a:bodyPr>
          <a:lstStyle/>
          <a:p>
            <a:pPr>
              <a:spcBef>
                <a:spcPts val="600"/>
              </a:spcBef>
            </a:pPr>
            <a:r>
              <a:rPr lang="en-US" sz="2800" dirty="0"/>
              <a:t>Today: just the basic language components:</a:t>
            </a:r>
          </a:p>
          <a:p>
            <a:pPr lvl="1">
              <a:spcBef>
                <a:spcPts val="600"/>
              </a:spcBef>
            </a:pPr>
            <a:r>
              <a:rPr lang="en-US" sz="2400" dirty="0"/>
              <a:t>Basic Program Structure</a:t>
            </a:r>
          </a:p>
          <a:p>
            <a:pPr lvl="1">
              <a:spcBef>
                <a:spcPts val="600"/>
              </a:spcBef>
            </a:pPr>
            <a:r>
              <a:rPr lang="en-US" sz="2400" dirty="0"/>
              <a:t>Primitive data types and simple variables</a:t>
            </a:r>
          </a:p>
          <a:p>
            <a:pPr lvl="1">
              <a:spcBef>
                <a:spcPts val="600"/>
              </a:spcBef>
            </a:pPr>
            <a:r>
              <a:rPr lang="en-US" sz="2400" dirty="0"/>
              <a:t>Control flow (selection and repetition statements)</a:t>
            </a:r>
          </a:p>
          <a:p>
            <a:pPr lvl="1">
              <a:spcBef>
                <a:spcPts val="600"/>
              </a:spcBef>
            </a:pPr>
            <a:r>
              <a:rPr lang="en-US" sz="2400" dirty="0"/>
              <a:t>Input/output statements</a:t>
            </a:r>
          </a:p>
          <a:p>
            <a:pPr>
              <a:spcBef>
                <a:spcPts val="1200"/>
              </a:spcBef>
            </a:pPr>
            <a:r>
              <a:rPr lang="en-US" sz="2800" dirty="0"/>
              <a:t>Purpose: ease you into the language</a:t>
            </a:r>
          </a:p>
          <a:p>
            <a:pPr lvl="1">
              <a:spcBef>
                <a:spcPts val="600"/>
              </a:spcBef>
            </a:pPr>
            <a:r>
              <a:rPr lang="en-US" sz="2400" dirty="0"/>
              <a:t>You can attempt to “translate” some simple C programs done in 501042 into Java</a:t>
            </a:r>
          </a:p>
          <a:p>
            <a:pPr>
              <a:spcBef>
                <a:spcPts val="1200"/>
              </a:spcBef>
            </a:pPr>
            <a:r>
              <a:rPr lang="en-US" sz="2400" dirty="0"/>
              <a:t>We will gradually cover many other Java features over the next few weeks</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13</a:t>
            </a:fld>
            <a:endParaRPr lang="en-US" sz="16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478436" y="2865099"/>
            <a:ext cx="6172200" cy="3119257"/>
            <a:chOff x="478436" y="2865099"/>
            <a:chExt cx="6172200" cy="3119257"/>
          </a:xfrm>
        </p:grpSpPr>
        <p:grpSp>
          <p:nvGrpSpPr>
            <p:cNvPr id="14" name="Group 13"/>
            <p:cNvGrpSpPr/>
            <p:nvPr/>
          </p:nvGrpSpPr>
          <p:grpSpPr>
            <a:xfrm>
              <a:off x="478436" y="3284824"/>
              <a:ext cx="6172200" cy="2699532"/>
              <a:chOff x="457200" y="3581400"/>
              <a:chExt cx="6172200" cy="2699532"/>
            </a:xfrm>
          </p:grpSpPr>
          <p:sp>
            <p:nvSpPr>
              <p:cNvPr id="7" name="Text Box 3"/>
              <p:cNvSpPr txBox="1">
                <a:spLocks noChangeArrowheads="1"/>
              </p:cNvSpPr>
              <p:nvPr/>
            </p:nvSpPr>
            <p:spPr bwMode="auto">
              <a:xfrm>
                <a:off x="457200" y="3581400"/>
                <a:ext cx="6096000" cy="2523768"/>
              </a:xfrm>
              <a:prstGeom prst="rect">
                <a:avLst/>
              </a:prstGeom>
              <a:solidFill>
                <a:srgbClr val="FFFFCC"/>
              </a:solidFill>
              <a:ln w="9525">
                <a:solidFill>
                  <a:srgbClr val="FF99CC"/>
                </a:solidFill>
                <a:miter lim="800000"/>
                <a:headEnd/>
                <a:tailEnd/>
              </a:ln>
            </p:spPr>
            <p:txBody>
              <a:bodyPr wrap="square">
                <a:spAutoFit/>
              </a:bodyPr>
              <a:lstStyle/>
              <a:p>
                <a:pPr eaLnBrk="0" hangingPunct="0"/>
                <a:r>
                  <a:rPr lang="en-US" b="1" dirty="0">
                    <a:solidFill>
                      <a:srgbClr val="660066"/>
                    </a:solidFill>
                    <a:latin typeface="Courier New" pitchFamily="49" charset="0"/>
                  </a:rPr>
                  <a:t>import </a:t>
                </a:r>
                <a:r>
                  <a:rPr lang="en-US" b="1" dirty="0" err="1">
                    <a:latin typeface="Courier New" pitchFamily="49" charset="0"/>
                  </a:rPr>
                  <a:t>java.lang</a:t>
                </a:r>
                <a:r>
                  <a:rPr lang="en-US" b="1">
                    <a:latin typeface="Courier New" pitchFamily="49" charset="0"/>
                  </a:rPr>
                  <a:t>.*;  </a:t>
                </a:r>
                <a:r>
                  <a:rPr lang="en-US" b="1">
                    <a:solidFill>
                      <a:srgbClr val="660066"/>
                    </a:solidFill>
                    <a:latin typeface="Courier New" pitchFamily="49" charset="0"/>
                  </a:rPr>
                  <a:t>// </a:t>
                </a:r>
                <a:r>
                  <a:rPr lang="en-US" b="1" dirty="0">
                    <a:solidFill>
                      <a:srgbClr val="660066"/>
                    </a:solidFill>
                    <a:latin typeface="Courier New" pitchFamily="49" charset="0"/>
                  </a:rPr>
                  <a:t>optional</a:t>
                </a:r>
              </a:p>
              <a:p>
                <a:pPr eaLnBrk="0" hangingPunct="0"/>
                <a:endParaRPr lang="en-US" sz="1000" b="1" dirty="0">
                  <a:solidFill>
                    <a:srgbClr val="660066"/>
                  </a:solidFill>
                  <a:latin typeface="Courier New" pitchFamily="49" charset="0"/>
                </a:endParaRPr>
              </a:p>
              <a:p>
                <a:pPr eaLnBrk="0" hangingPunct="0"/>
                <a:r>
                  <a:rPr lang="en-US" b="1">
                    <a:solidFill>
                      <a:srgbClr val="0000FF"/>
                    </a:solidFill>
                    <a:latin typeface="Courier New" pitchFamily="49" charset="0"/>
                  </a:rPr>
                  <a:t>public class</a:t>
                </a:r>
                <a:r>
                  <a:rPr lang="en-US" b="1">
                    <a:latin typeface="Courier New" pitchFamily="49" charset="0"/>
                  </a:rPr>
                  <a:t> </a:t>
                </a:r>
                <a:r>
                  <a:rPr lang="en-US" b="1" dirty="0" err="1">
                    <a:latin typeface="Courier New" pitchFamily="49" charset="0"/>
                  </a:rPr>
                  <a:t>HelloWorld</a:t>
                </a:r>
                <a:r>
                  <a:rPr lang="en-US" b="1" dirty="0">
                    <a:solidFill>
                      <a:srgbClr val="0070C0"/>
                    </a:solidFill>
                    <a:latin typeface="Courier New" pitchFamily="49" charset="0"/>
                  </a:rPr>
                  <a:t> </a:t>
                </a:r>
                <a:r>
                  <a:rPr lang="en-US" b="1" dirty="0">
                    <a:latin typeface="Courier New" pitchFamily="49" charset="0"/>
                  </a:rPr>
                  <a:t>{</a:t>
                </a:r>
              </a:p>
              <a:p>
                <a:pPr eaLnBrk="0" hangingPunct="0"/>
                <a:endParaRPr lang="en-US" sz="1000" b="1" dirty="0">
                  <a:latin typeface="Courier New" pitchFamily="49" charset="0"/>
                </a:endParaRPr>
              </a:p>
              <a:p>
                <a:pPr eaLnBrk="0" hangingPunct="0"/>
                <a:r>
                  <a:rPr lang="en-US" b="1" dirty="0">
                    <a:solidFill>
                      <a:srgbClr val="660066"/>
                    </a:solidFill>
                    <a:latin typeface="Courier New" pitchFamily="49" charset="0"/>
                  </a:rPr>
                  <a:t>  </a:t>
                </a:r>
                <a:r>
                  <a:rPr lang="en-US" b="1" dirty="0">
                    <a:solidFill>
                      <a:srgbClr val="0000FF"/>
                    </a:solidFill>
                    <a:latin typeface="Courier New" pitchFamily="49" charset="0"/>
                  </a:rPr>
                  <a:t>public static void </a:t>
                </a:r>
                <a:r>
                  <a:rPr lang="en-US" b="1" dirty="0">
                    <a:latin typeface="Courier New" pitchFamily="49" charset="0"/>
                  </a:rPr>
                  <a:t>main(String[] </a:t>
                </a:r>
                <a:r>
                  <a:rPr lang="en-US" b="1" dirty="0" err="1">
                    <a:latin typeface="Courier New" pitchFamily="49" charset="0"/>
                  </a:rPr>
                  <a:t>args</a:t>
                </a:r>
                <a:r>
                  <a:rPr lang="en-US" b="1" dirty="0">
                    <a:latin typeface="Courier New" pitchFamily="49" charset="0"/>
                  </a:rPr>
                  <a:t>) {</a:t>
                </a:r>
              </a:p>
              <a:p>
                <a:pPr eaLnBrk="0" hangingPunct="0"/>
                <a:endParaRPr lang="en-US" sz="1000" b="1" dirty="0">
                  <a:latin typeface="Courier New" pitchFamily="49" charset="0"/>
                </a:endParaRPr>
              </a:p>
              <a:p>
                <a:pPr eaLnBrk="0" hangingPunct="0"/>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a:t>
                </a:r>
                <a:r>
                  <a:rPr lang="en-US" b="1" dirty="0">
                    <a:solidFill>
                      <a:srgbClr val="006600"/>
                    </a:solidFill>
                    <a:latin typeface="Courier New" pitchFamily="49" charset="0"/>
                  </a:rPr>
                  <a:t>"Hello World!"</a:t>
                </a:r>
                <a:r>
                  <a:rPr lang="en-US" b="1" dirty="0">
                    <a:latin typeface="Courier New" pitchFamily="49" charset="0"/>
                  </a:rPr>
                  <a:t>);</a:t>
                </a:r>
              </a:p>
              <a:p>
                <a:pPr eaLnBrk="0" hangingPunct="0"/>
                <a:endParaRPr lang="en-US" sz="1000" b="1" dirty="0">
                  <a:latin typeface="Courier New" pitchFamily="49" charset="0"/>
                </a:endParaRPr>
              </a:p>
              <a:p>
                <a:pPr eaLnBrk="0" hangingPunct="0"/>
                <a:r>
                  <a:rPr lang="en-US" b="1" dirty="0">
                    <a:latin typeface="Courier New" pitchFamily="49" charset="0"/>
                  </a:rPr>
                  <a:t>  }</a:t>
                </a:r>
              </a:p>
              <a:p>
                <a:pPr eaLnBrk="0" hangingPunct="0"/>
                <a:endParaRPr lang="en-US" sz="1000" b="1" dirty="0">
                  <a:latin typeface="Courier New" pitchFamily="49" charset="0"/>
                </a:endParaRPr>
              </a:p>
              <a:p>
                <a:pPr eaLnBrk="0" hangingPunct="0"/>
                <a:r>
                  <a:rPr lang="en-US" b="1" dirty="0">
                    <a:latin typeface="Courier New" pitchFamily="49" charset="0"/>
                  </a:rPr>
                  <a:t>}</a:t>
                </a:r>
              </a:p>
            </p:txBody>
          </p:sp>
          <p:sp>
            <p:nvSpPr>
              <p:cNvPr id="8" name="Rectangle 7"/>
              <p:cNvSpPr/>
              <p:nvPr/>
            </p:nvSpPr>
            <p:spPr>
              <a:xfrm>
                <a:off x="4800600" y="5899932"/>
                <a:ext cx="18288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latin typeface="Calibri" panose="020F0502020204030204" pitchFamily="34" charset="0"/>
                    <a:cs typeface="Courier New" pitchFamily="49" charset="0"/>
                  </a:rPr>
                  <a:t>HelloWorld.java</a:t>
                </a:r>
              </a:p>
            </p:txBody>
          </p:sp>
        </p:grpSp>
        <p:sp>
          <p:nvSpPr>
            <p:cNvPr id="21" name="Oval 20"/>
            <p:cNvSpPr/>
            <p:nvPr/>
          </p:nvSpPr>
          <p:spPr>
            <a:xfrm>
              <a:off x="5181600" y="2865099"/>
              <a:ext cx="1219200" cy="1144211"/>
            </a:xfrm>
            <a:prstGeom prst="ellipse">
              <a:avLst/>
            </a:prstGeom>
            <a:solidFill>
              <a:srgbClr val="FF3A19"/>
            </a:solidFill>
            <a:ln>
              <a:solidFill>
                <a:srgbClr val="FFCCFF"/>
              </a:solidFill>
            </a:ln>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Java</a:t>
              </a:r>
            </a:p>
          </p:txBody>
        </p:sp>
      </p:grpSp>
      <p:sp>
        <p:nvSpPr>
          <p:cNvPr id="2" name="Title 1"/>
          <p:cNvSpPr>
            <a:spLocks noGrp="1"/>
          </p:cNvSpPr>
          <p:nvPr>
            <p:ph type="title"/>
          </p:nvPr>
        </p:nvSpPr>
        <p:spPr>
          <a:xfrm>
            <a:off x="685800" y="228600"/>
            <a:ext cx="8000999" cy="788988"/>
          </a:xfrm>
          <a:scene3d>
            <a:camera prst="orthographicFront"/>
            <a:lightRig rig="threePt" dir="t"/>
          </a:scene3d>
          <a:sp3d>
            <a:bevelT prst="angle"/>
          </a:sp3d>
        </p:spPr>
        <p:txBody>
          <a:bodyPr/>
          <a:lstStyle/>
          <a:p>
            <a:r>
              <a:rPr lang="en-US" sz="3600">
                <a:latin typeface="Britannic Bold" panose="020B0903060703020204" pitchFamily="34" charset="0"/>
              </a:rPr>
              <a:t>Hello </a:t>
            </a:r>
            <a:r>
              <a:rPr lang="en-US" sz="3600" dirty="0">
                <a:latin typeface="Britannic Bold" panose="020B0903060703020204" pitchFamily="34" charset="0"/>
              </a:rPr>
              <a:t>World!</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14</a:t>
            </a:fld>
            <a:endParaRPr lang="en-US" sz="1600" dirty="0"/>
          </a:p>
        </p:txBody>
      </p:sp>
      <p:cxnSp>
        <p:nvCxnSpPr>
          <p:cNvPr id="16" name="Straight Connector 15"/>
          <p:cNvCxnSpPr/>
          <p:nvPr/>
        </p:nvCxnSpPr>
        <p:spPr>
          <a:xfrm>
            <a:off x="1054308" y="2819400"/>
            <a:ext cx="7708692"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2286000" y="3712043"/>
            <a:ext cx="1524000" cy="3810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4903657" y="5670400"/>
            <a:ext cx="1185472" cy="27638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3.</a:t>
            </a:r>
            <a:r>
              <a:rPr lang="en-US" sz="2800">
                <a:solidFill>
                  <a:srgbClr val="000099"/>
                </a:solidFill>
                <a:latin typeface="Britannic Bold" panose="020B0903060703020204" pitchFamily="34" charset="0"/>
              </a:rPr>
              <a:t> Basic Structure</a:t>
            </a:r>
          </a:p>
        </p:txBody>
      </p:sp>
      <p:grpSp>
        <p:nvGrpSpPr>
          <p:cNvPr id="4" name="Group 3"/>
          <p:cNvGrpSpPr/>
          <p:nvPr/>
        </p:nvGrpSpPr>
        <p:grpSpPr>
          <a:xfrm>
            <a:off x="4114800" y="486130"/>
            <a:ext cx="4315918" cy="2153587"/>
            <a:chOff x="4114800" y="486130"/>
            <a:chExt cx="4315918" cy="2153587"/>
          </a:xfrm>
        </p:grpSpPr>
        <p:grpSp>
          <p:nvGrpSpPr>
            <p:cNvPr id="13" name="Group 12"/>
            <p:cNvGrpSpPr/>
            <p:nvPr/>
          </p:nvGrpSpPr>
          <p:grpSpPr>
            <a:xfrm>
              <a:off x="4114800" y="943330"/>
              <a:ext cx="4315918" cy="1696387"/>
              <a:chOff x="457200" y="1219200"/>
              <a:chExt cx="4315918" cy="1696387"/>
            </a:xfrm>
          </p:grpSpPr>
          <p:sp>
            <p:nvSpPr>
              <p:cNvPr id="5" name="Text Box 3"/>
              <p:cNvSpPr txBox="1">
                <a:spLocks noChangeArrowheads="1"/>
              </p:cNvSpPr>
              <p:nvPr/>
            </p:nvSpPr>
            <p:spPr bwMode="auto">
              <a:xfrm>
                <a:off x="457200" y="1219200"/>
                <a:ext cx="4038600" cy="1631216"/>
              </a:xfrm>
              <a:prstGeom prst="rect">
                <a:avLst/>
              </a:prstGeom>
              <a:solidFill>
                <a:schemeClr val="accent5">
                  <a:lumMod val="20000"/>
                  <a:lumOff val="80000"/>
                </a:schemeClr>
              </a:solidFill>
              <a:ln w="9525">
                <a:solidFill>
                  <a:schemeClr val="accent5">
                    <a:lumMod val="40000"/>
                    <a:lumOff val="60000"/>
                  </a:schemeClr>
                </a:solidFill>
                <a:miter lim="800000"/>
                <a:headEnd/>
                <a:tailEnd/>
              </a:ln>
            </p:spPr>
            <p:txBody>
              <a:bodyPr wrap="square">
                <a:spAutoFit/>
              </a:bodyPr>
              <a:lstStyle/>
              <a:p>
                <a:pPr eaLnBrk="0" hangingPunct="0"/>
                <a:r>
                  <a:rPr lang="en-US" sz="1600" b="1" dirty="0">
                    <a:solidFill>
                      <a:srgbClr val="7030A0"/>
                    </a:solidFill>
                    <a:latin typeface="Courier New" pitchFamily="49" charset="0"/>
                  </a:rPr>
                  <a:t>#include </a:t>
                </a:r>
                <a:r>
                  <a:rPr lang="en-US" sz="1600" b="1" dirty="0">
                    <a:solidFill>
                      <a:srgbClr val="006600"/>
                    </a:solidFill>
                    <a:latin typeface="Courier New" pitchFamily="49" charset="0"/>
                  </a:rPr>
                  <a:t>&lt;</a:t>
                </a:r>
                <a:r>
                  <a:rPr lang="en-US" sz="1600" b="1" dirty="0" err="1">
                    <a:solidFill>
                      <a:srgbClr val="006600"/>
                    </a:solidFill>
                    <a:latin typeface="Courier New" pitchFamily="49" charset="0"/>
                  </a:rPr>
                  <a:t>stdio.h</a:t>
                </a:r>
                <a:r>
                  <a:rPr lang="en-US" sz="1600" b="1" dirty="0">
                    <a:solidFill>
                      <a:srgbClr val="006600"/>
                    </a:solidFill>
                    <a:latin typeface="Courier New" pitchFamily="49" charset="0"/>
                  </a:rPr>
                  <a:t>&gt;</a:t>
                </a:r>
              </a:p>
              <a:p>
                <a:pPr eaLnBrk="0" hangingPunct="0"/>
                <a:endParaRPr lang="en-US" sz="1000" b="1" dirty="0">
                  <a:latin typeface="Courier New" pitchFamily="49" charset="0"/>
                </a:endParaRPr>
              </a:p>
              <a:p>
                <a:pPr eaLnBrk="0" hangingPunct="0"/>
                <a:r>
                  <a:rPr lang="en-US" sz="1600" b="1" dirty="0" err="1">
                    <a:solidFill>
                      <a:srgbClr val="0000FF"/>
                    </a:solidFill>
                    <a:latin typeface="Courier New" pitchFamily="49" charset="0"/>
                  </a:rPr>
                  <a:t>int</a:t>
                </a:r>
                <a:r>
                  <a:rPr lang="en-US" sz="1600" b="1" dirty="0">
                    <a:latin typeface="Courier New" pitchFamily="49" charset="0"/>
                  </a:rPr>
                  <a:t> main(</a:t>
                </a:r>
                <a:r>
                  <a:rPr lang="en-US" sz="1600" b="1" dirty="0">
                    <a:solidFill>
                      <a:srgbClr val="0000FF"/>
                    </a:solidFill>
                    <a:latin typeface="Courier New" pitchFamily="49" charset="0"/>
                  </a:rPr>
                  <a:t>void</a:t>
                </a:r>
                <a:r>
                  <a:rPr lang="en-US" sz="1600" b="1" dirty="0">
                    <a:latin typeface="Courier New" pitchFamily="49" charset="0"/>
                  </a:rPr>
                  <a:t>) {</a:t>
                </a:r>
              </a:p>
              <a:p>
                <a:pPr eaLnBrk="0" hangingPunct="0"/>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a:t>
                </a:r>
                <a:r>
                  <a:rPr lang="en-US" sz="1600" b="1" dirty="0">
                    <a:solidFill>
                      <a:srgbClr val="006600"/>
                    </a:solidFill>
                    <a:latin typeface="Courier New" pitchFamily="49" charset="0"/>
                  </a:rPr>
                  <a:t>"Hello World!</a:t>
                </a:r>
                <a:r>
                  <a:rPr lang="en-US" sz="1600" b="1" dirty="0">
                    <a:solidFill>
                      <a:srgbClr val="FF0000"/>
                    </a:solidFill>
                    <a:latin typeface="Courier New" pitchFamily="49" charset="0"/>
                  </a:rPr>
                  <a:t>\n</a:t>
                </a:r>
                <a:r>
                  <a:rPr lang="en-US" sz="1600" b="1" dirty="0">
                    <a:solidFill>
                      <a:srgbClr val="006600"/>
                    </a:solidFill>
                    <a:latin typeface="Courier New" pitchFamily="49" charset="0"/>
                  </a:rPr>
                  <a:t>"</a:t>
                </a:r>
                <a:r>
                  <a:rPr lang="en-US" sz="1600" b="1" dirty="0">
                    <a:latin typeface="Courier New" pitchFamily="49" charset="0"/>
                  </a:rPr>
                  <a:t>);</a:t>
                </a:r>
              </a:p>
              <a:p>
                <a:pPr eaLnBrk="0" hangingPunct="0"/>
                <a:endParaRPr lang="en-US" sz="1000" b="1" dirty="0">
                  <a:latin typeface="Courier New" pitchFamily="49" charset="0"/>
                </a:endParaRPr>
              </a:p>
              <a:p>
                <a:pPr eaLnBrk="0" hangingPunct="0"/>
                <a:r>
                  <a:rPr lang="en-US" sz="1600" b="1" dirty="0">
                    <a:latin typeface="Courier New" pitchFamily="49" charset="0"/>
                  </a:rPr>
                  <a:t>    </a:t>
                </a:r>
                <a:r>
                  <a:rPr lang="en-US" sz="1600" b="1" dirty="0">
                    <a:solidFill>
                      <a:srgbClr val="0000FF"/>
                    </a:solidFill>
                    <a:latin typeface="Courier New" pitchFamily="49" charset="0"/>
                  </a:rPr>
                  <a:t>return</a:t>
                </a:r>
                <a:r>
                  <a:rPr lang="en-US" sz="1600" b="1" dirty="0">
                    <a:latin typeface="Courier New" pitchFamily="49" charset="0"/>
                  </a:rPr>
                  <a:t> </a:t>
                </a:r>
                <a:r>
                  <a:rPr lang="en-US" sz="1600" b="1" dirty="0">
                    <a:solidFill>
                      <a:srgbClr val="006600"/>
                    </a:solidFill>
                    <a:latin typeface="Courier New" pitchFamily="49" charset="0"/>
                  </a:rPr>
                  <a:t>0</a:t>
                </a:r>
                <a:r>
                  <a:rPr lang="en-US" sz="1600" b="1" dirty="0">
                    <a:latin typeface="Courier New" pitchFamily="49" charset="0"/>
                  </a:rPr>
                  <a:t>;</a:t>
                </a:r>
              </a:p>
              <a:p>
                <a:pPr eaLnBrk="0" hangingPunct="0"/>
                <a:r>
                  <a:rPr lang="en-US" sz="1600" b="1" dirty="0">
                    <a:latin typeface="Courier New" pitchFamily="49" charset="0"/>
                  </a:rPr>
                  <a:t>}</a:t>
                </a:r>
              </a:p>
            </p:txBody>
          </p:sp>
          <p:sp>
            <p:nvSpPr>
              <p:cNvPr id="6" name="Rectangle 5"/>
              <p:cNvSpPr/>
              <p:nvPr/>
            </p:nvSpPr>
            <p:spPr>
              <a:xfrm>
                <a:off x="3276600" y="2534587"/>
                <a:ext cx="1496518"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err="1">
                    <a:latin typeface="Calibri" panose="020F0502020204030204" pitchFamily="34" charset="0"/>
                    <a:cs typeface="Courier New" pitchFamily="49" charset="0"/>
                  </a:rPr>
                  <a:t>HelloWorld.c</a:t>
                </a:r>
                <a:endParaRPr lang="en-US" dirty="0">
                  <a:latin typeface="Calibri" panose="020F0502020204030204" pitchFamily="34" charset="0"/>
                  <a:cs typeface="Courier New" pitchFamily="49" charset="0"/>
                </a:endParaRPr>
              </a:p>
            </p:txBody>
          </p:sp>
        </p:grpSp>
        <p:sp>
          <p:nvSpPr>
            <p:cNvPr id="3" name="Oval 2"/>
            <p:cNvSpPr/>
            <p:nvPr/>
          </p:nvSpPr>
          <p:spPr>
            <a:xfrm>
              <a:off x="7391400" y="486130"/>
              <a:ext cx="914400" cy="914400"/>
            </a:xfrm>
            <a:prstGeom prst="ellipse">
              <a:avLst/>
            </a:prstGeom>
            <a:solidFill>
              <a:srgbClr val="FF3A19"/>
            </a:solidFill>
            <a:ln>
              <a:solidFill>
                <a:srgbClr val="FFCCFF"/>
              </a:solidFill>
            </a:ln>
            <a:effectLst/>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rPr>
                <a:t>C</a:t>
              </a:r>
            </a:p>
          </p:txBody>
        </p:sp>
      </p:grpSp>
      <p:sp>
        <p:nvSpPr>
          <p:cNvPr id="15" name="TextBox 14"/>
          <p:cNvSpPr txBox="1"/>
          <p:nvPr/>
        </p:nvSpPr>
        <p:spPr>
          <a:xfrm>
            <a:off x="6463259" y="3712043"/>
            <a:ext cx="2438400" cy="1477328"/>
          </a:xfrm>
          <a:prstGeom prst="rect">
            <a:avLst/>
          </a:prstGeom>
          <a:solidFill>
            <a:srgbClr val="CCCCFF"/>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i="1" dirty="0">
                <a:solidFill>
                  <a:srgbClr val="C00000"/>
                </a:solidFill>
              </a:rPr>
              <a:t>Beginners’ common mistake:</a:t>
            </a:r>
          </a:p>
          <a:p>
            <a:r>
              <a:rPr lang="en-US"/>
              <a:t>Public class </a:t>
            </a:r>
            <a:r>
              <a:rPr lang="en-US" dirty="0"/>
              <a:t>name not identical to program’s file name.</a:t>
            </a:r>
          </a:p>
        </p:txBody>
      </p:sp>
      <p:sp>
        <p:nvSpPr>
          <p:cNvPr id="2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a:latin typeface="Britannic Bold" panose="020B0903060703020204" pitchFamily="34" charset="0"/>
              </a:rPr>
              <a:t>Key </a:t>
            </a:r>
            <a:r>
              <a:rPr lang="en-US" sz="3600" dirty="0">
                <a:latin typeface="Britannic Bold" panose="020B0903060703020204" pitchFamily="34" charset="0"/>
              </a:rPr>
              <a:t>Observations </a:t>
            </a:r>
            <a:r>
              <a:rPr lang="en-US" sz="3600">
                <a:latin typeface="Britannic Bold" panose="020B0903060703020204" pitchFamily="34" charset="0"/>
              </a:rPr>
              <a:t>(1/2)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0999" cy="5486400"/>
          </a:xfrm>
        </p:spPr>
        <p:txBody>
          <a:bodyPr>
            <a:normAutofit/>
          </a:bodyPr>
          <a:lstStyle/>
          <a:p>
            <a:pPr>
              <a:spcBef>
                <a:spcPts val="300"/>
              </a:spcBef>
            </a:pPr>
            <a:r>
              <a:rPr lang="en-US" sz="2400" dirty="0"/>
              <a:t>Library in Java is known as </a:t>
            </a:r>
            <a:r>
              <a:rPr lang="en-US" sz="2400" b="1" dirty="0">
                <a:solidFill>
                  <a:srgbClr val="660066"/>
                </a:solidFill>
              </a:rPr>
              <a:t>package</a:t>
            </a:r>
          </a:p>
          <a:p>
            <a:pPr lvl="1">
              <a:spcBef>
                <a:spcPts val="300"/>
              </a:spcBef>
            </a:pPr>
            <a:r>
              <a:rPr lang="en-US" sz="2200" dirty="0"/>
              <a:t>Packages are organized into hierarchical grouping</a:t>
            </a:r>
          </a:p>
          <a:p>
            <a:pPr lvl="1">
              <a:spcBef>
                <a:spcPts val="300"/>
              </a:spcBef>
            </a:pPr>
            <a:r>
              <a:rPr lang="en-US" sz="2200" dirty="0"/>
              <a:t>E.g., the “</a:t>
            </a:r>
            <a:r>
              <a:rPr lang="en-US" sz="2200" b="1" dirty="0" err="1">
                <a:latin typeface="Courier New" pitchFamily="49" charset="0"/>
                <a:cs typeface="Courier New" pitchFamily="49" charset="0"/>
              </a:rPr>
              <a:t>System.out.println</a:t>
            </a:r>
            <a:r>
              <a:rPr lang="en-US" sz="2200" b="1" dirty="0">
                <a:latin typeface="Courier New" pitchFamily="49" charset="0"/>
                <a:cs typeface="Courier New" pitchFamily="49" charset="0"/>
              </a:rPr>
              <a:t>()</a:t>
            </a:r>
            <a:r>
              <a:rPr lang="en-US" sz="2200" dirty="0"/>
              <a:t>” is defined in </a:t>
            </a:r>
            <a:r>
              <a:rPr lang="en-US" sz="2200"/>
              <a:t>the “</a:t>
            </a:r>
            <a:r>
              <a:rPr lang="en-US" sz="2200" b="1" dirty="0" err="1">
                <a:latin typeface="Courier New" pitchFamily="49" charset="0"/>
                <a:cs typeface="Courier New" pitchFamily="49" charset="0"/>
              </a:rPr>
              <a:t>java.lang.System</a:t>
            </a:r>
            <a:r>
              <a:rPr lang="en-US" sz="2200" dirty="0"/>
              <a:t>”</a:t>
            </a:r>
          </a:p>
          <a:p>
            <a:pPr lvl="2">
              <a:spcBef>
                <a:spcPts val="300"/>
              </a:spcBef>
            </a:pPr>
            <a:r>
              <a:rPr lang="en-US" dirty="0"/>
              <a:t>i.e. “</a:t>
            </a:r>
            <a:r>
              <a:rPr lang="en-US" b="1" dirty="0" err="1">
                <a:latin typeface="Courier New" pitchFamily="49" charset="0"/>
                <a:cs typeface="Courier New" pitchFamily="49" charset="0"/>
              </a:rPr>
              <a:t>lang</a:t>
            </a:r>
            <a:r>
              <a:rPr lang="en-US" dirty="0"/>
              <a:t>” (language) is </a:t>
            </a:r>
            <a:r>
              <a:rPr lang="en-US"/>
              <a:t>a package under </a:t>
            </a:r>
            <a:r>
              <a:rPr lang="en-US" dirty="0"/>
              <a:t>“</a:t>
            </a:r>
            <a:r>
              <a:rPr lang="en-US" b="1" dirty="0">
                <a:latin typeface="Courier New" pitchFamily="49" charset="0"/>
                <a:cs typeface="Courier New" pitchFamily="49" charset="0"/>
              </a:rPr>
              <a:t>java</a:t>
            </a:r>
            <a:r>
              <a:rPr lang="en-US" dirty="0"/>
              <a:t>” (the main category) and “</a:t>
            </a:r>
            <a:r>
              <a:rPr lang="en-US" b="1" dirty="0">
                <a:latin typeface="Courier New" pitchFamily="49" charset="0"/>
                <a:cs typeface="Courier New" pitchFamily="49" charset="0"/>
              </a:rPr>
              <a:t>System</a:t>
            </a:r>
            <a:r>
              <a:rPr lang="en-US" dirty="0"/>
              <a:t>” is </a:t>
            </a:r>
            <a:r>
              <a:rPr lang="en-US"/>
              <a:t>a class </a:t>
            </a:r>
            <a:r>
              <a:rPr lang="en-US" dirty="0"/>
              <a:t>under “</a:t>
            </a:r>
            <a:r>
              <a:rPr lang="en-US" b="1" dirty="0" err="1">
                <a:latin typeface="Courier New" pitchFamily="49" charset="0"/>
                <a:cs typeface="Courier New" pitchFamily="49" charset="0"/>
              </a:rPr>
              <a:t>lang</a:t>
            </a:r>
            <a:r>
              <a:rPr lang="en-US" dirty="0"/>
              <a:t>”</a:t>
            </a:r>
            <a:endParaRPr lang="en-US" sz="2400" dirty="0"/>
          </a:p>
          <a:p>
            <a:pPr>
              <a:spcBef>
                <a:spcPts val="600"/>
              </a:spcBef>
            </a:pPr>
            <a:r>
              <a:rPr lang="en-US" sz="2400" dirty="0"/>
              <a:t>To use a predefined library, the appropriate package should be </a:t>
            </a:r>
            <a:r>
              <a:rPr lang="en-US" sz="2400" b="1" dirty="0"/>
              <a:t>imported</a:t>
            </a:r>
            <a:r>
              <a:rPr lang="en-US" sz="2400" dirty="0"/>
              <a:t>:</a:t>
            </a:r>
          </a:p>
          <a:p>
            <a:pPr lvl="1">
              <a:spcBef>
                <a:spcPts val="300"/>
              </a:spcBef>
            </a:pPr>
            <a:r>
              <a:rPr lang="en-US" sz="2200" dirty="0"/>
              <a:t>Using the  “</a:t>
            </a:r>
            <a:r>
              <a:rPr lang="en-US" sz="2200" b="1" dirty="0">
                <a:solidFill>
                  <a:srgbClr val="660066"/>
                </a:solidFill>
                <a:latin typeface="Courier New" pitchFamily="49" charset="0"/>
                <a:cs typeface="Courier New" pitchFamily="49" charset="0"/>
              </a:rPr>
              <a:t>import</a:t>
            </a:r>
            <a:r>
              <a:rPr lang="en-US" sz="2200" b="1" dirty="0">
                <a:latin typeface="Courier New" pitchFamily="49" charset="0"/>
                <a:cs typeface="Courier New" pitchFamily="49" charset="0"/>
              </a:rPr>
              <a:t> </a:t>
            </a:r>
            <a:r>
              <a:rPr lang="en-US" sz="2200" b="1" dirty="0">
                <a:solidFill>
                  <a:srgbClr val="0070C0"/>
                </a:solidFill>
                <a:latin typeface="Courier New" pitchFamily="49" charset="0"/>
                <a:cs typeface="Courier New" pitchFamily="49" charset="0"/>
              </a:rPr>
              <a:t>XXXXXX</a:t>
            </a:r>
            <a:r>
              <a:rPr lang="en-US" sz="2200" dirty="0"/>
              <a:t>;” statement</a:t>
            </a:r>
          </a:p>
          <a:p>
            <a:pPr lvl="1">
              <a:spcBef>
                <a:spcPts val="300"/>
              </a:spcBef>
            </a:pPr>
            <a:r>
              <a:rPr lang="en-US" sz="2200" dirty="0"/>
              <a:t>All packages under a group can be imported with a “</a:t>
            </a:r>
            <a:r>
              <a:rPr lang="en-US" sz="2200" b="1" dirty="0">
                <a:latin typeface="Courier New" pitchFamily="49" charset="0"/>
                <a:cs typeface="Courier New" pitchFamily="49" charset="0"/>
              </a:rPr>
              <a:t>*</a:t>
            </a:r>
            <a:r>
              <a:rPr lang="en-US" sz="2200" dirty="0"/>
              <a:t>” (the wildcard character)</a:t>
            </a:r>
            <a:endParaRPr lang="en-US" sz="2400" dirty="0"/>
          </a:p>
          <a:p>
            <a:pPr>
              <a:spcBef>
                <a:spcPts val="600"/>
              </a:spcBef>
            </a:pPr>
            <a:r>
              <a:rPr lang="en-US" sz="2400" dirty="0"/>
              <a:t>Packages under “</a:t>
            </a:r>
            <a:r>
              <a:rPr lang="en-US" sz="2400" b="1" dirty="0" err="1">
                <a:latin typeface="Courier New" pitchFamily="49" charset="0"/>
                <a:cs typeface="Courier New" pitchFamily="49" charset="0"/>
              </a:rPr>
              <a:t>java.lang</a:t>
            </a:r>
            <a:r>
              <a:rPr lang="en-US" sz="2400" dirty="0"/>
              <a:t>” are imported </a:t>
            </a:r>
            <a:r>
              <a:rPr lang="en-US" sz="2400" b="1"/>
              <a:t>by default</a:t>
            </a:r>
            <a:endParaRPr lang="en-US" sz="2400" dirty="0"/>
          </a:p>
          <a:p>
            <a:pPr lvl="1">
              <a:spcBef>
                <a:spcPts val="300"/>
              </a:spcBef>
            </a:pPr>
            <a:r>
              <a:rPr lang="en-US" sz="2200"/>
              <a:t>Hence, the </a:t>
            </a:r>
            <a:r>
              <a:rPr lang="en-US" sz="2200" dirty="0">
                <a:solidFill>
                  <a:srgbClr val="660066"/>
                </a:solidFill>
              </a:rPr>
              <a:t>import</a:t>
            </a:r>
            <a:r>
              <a:rPr lang="en-US" sz="2200" dirty="0"/>
              <a:t> statement in this example is optional</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15</a:t>
            </a:fld>
            <a:endParaRPr lang="en-US" sz="1600" dirty="0"/>
          </a:p>
        </p:txBody>
      </p:sp>
      <p:sp>
        <p:nvSpPr>
          <p:cNvPr id="8" name="TextBox 7"/>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3.</a:t>
            </a:r>
            <a:r>
              <a:rPr lang="en-US" sz="2800">
                <a:solidFill>
                  <a:srgbClr val="000099"/>
                </a:solidFill>
                <a:latin typeface="Britannic Bold" panose="020B0903060703020204" pitchFamily="34" charset="0"/>
              </a:rPr>
              <a:t> Basic Structure</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1"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48600" cy="788988"/>
          </a:xfrm>
        </p:spPr>
        <p:txBody>
          <a:bodyPr/>
          <a:lstStyle/>
          <a:p>
            <a:r>
              <a:rPr lang="en-US" sz="3600">
                <a:latin typeface="Britannic Bold" panose="020B0903060703020204" pitchFamily="34" charset="0"/>
              </a:rPr>
              <a:t>Key </a:t>
            </a:r>
            <a:r>
              <a:rPr lang="en-US" sz="3600" dirty="0">
                <a:latin typeface="Britannic Bold" panose="020B0903060703020204" pitchFamily="34" charset="0"/>
              </a:rPr>
              <a:t>Observations </a:t>
            </a:r>
            <a:r>
              <a:rPr lang="en-US" sz="3600">
                <a:latin typeface="Britannic Bold" panose="020B0903060703020204" pitchFamily="34" charset="0"/>
              </a:rPr>
              <a:t>(2/2)</a:t>
            </a:r>
            <a:endParaRPr lang="en-US" sz="3600" dirty="0">
              <a:latin typeface="Britannic Bold" panose="020B0903060703020204" pitchFamily="34" charset="0"/>
            </a:endParaRPr>
          </a:p>
        </p:txBody>
      </p:sp>
      <p:sp>
        <p:nvSpPr>
          <p:cNvPr id="3" name="Content Placeholder 2"/>
          <p:cNvSpPr>
            <a:spLocks noGrp="1"/>
          </p:cNvSpPr>
          <p:nvPr>
            <p:ph idx="1"/>
          </p:nvPr>
        </p:nvSpPr>
        <p:spPr>
          <a:xfrm>
            <a:off x="685800" y="1066800"/>
            <a:ext cx="8000999" cy="5334000"/>
          </a:xfrm>
        </p:spPr>
        <p:txBody>
          <a:bodyPr>
            <a:normAutofit fontScale="92500" lnSpcReduction="10000"/>
          </a:bodyPr>
          <a:lstStyle/>
          <a:p>
            <a:pPr>
              <a:lnSpc>
                <a:spcPct val="110000"/>
              </a:lnSpc>
              <a:spcBef>
                <a:spcPts val="600"/>
              </a:spcBef>
            </a:pPr>
            <a:r>
              <a:rPr lang="en-US" sz="2800"/>
              <a:t>The main() </a:t>
            </a:r>
            <a:r>
              <a:rPr lang="en-US" sz="2800" dirty="0"/>
              <a:t>method (function) is now enclosed in </a:t>
            </a:r>
            <a:r>
              <a:rPr lang="en-US" sz="2800"/>
              <a:t>a “</a:t>
            </a:r>
            <a:r>
              <a:rPr lang="en-US" sz="2800" b="1">
                <a:solidFill>
                  <a:srgbClr val="660066"/>
                </a:solidFill>
              </a:rPr>
              <a:t>class</a:t>
            </a:r>
            <a:r>
              <a:rPr lang="en-US" sz="2800"/>
              <a:t>”</a:t>
            </a:r>
            <a:endParaRPr lang="en-US" sz="2800" dirty="0"/>
          </a:p>
          <a:p>
            <a:pPr lvl="1">
              <a:lnSpc>
                <a:spcPct val="110000"/>
              </a:lnSpc>
              <a:spcBef>
                <a:spcPts val="600"/>
              </a:spcBef>
            </a:pPr>
            <a:r>
              <a:rPr lang="en-US" sz="2400"/>
              <a:t>More about </a:t>
            </a:r>
            <a:r>
              <a:rPr lang="en-US" sz="2400" dirty="0"/>
              <a:t>class will be explained in lecture 2</a:t>
            </a:r>
          </a:p>
          <a:p>
            <a:pPr lvl="1">
              <a:lnSpc>
                <a:spcPct val="110000"/>
              </a:lnSpc>
              <a:spcBef>
                <a:spcPts val="600"/>
              </a:spcBef>
            </a:pPr>
            <a:r>
              <a:rPr lang="en-US" sz="2400" dirty="0"/>
              <a:t>There should be only </a:t>
            </a:r>
            <a:r>
              <a:rPr lang="en-US" sz="2400" u="sng"/>
              <a:t>one</a:t>
            </a:r>
            <a:r>
              <a:rPr lang="en-US" sz="2400"/>
              <a:t> </a:t>
            </a:r>
            <a:r>
              <a:rPr lang="en-US" sz="2400" b="1"/>
              <a:t>main() </a:t>
            </a:r>
            <a:r>
              <a:rPr lang="en-US" sz="2400" dirty="0"/>
              <a:t>method in a program, which serves as the execution starting point</a:t>
            </a:r>
          </a:p>
          <a:p>
            <a:pPr lvl="1">
              <a:lnSpc>
                <a:spcPct val="110000"/>
              </a:lnSpc>
              <a:spcBef>
                <a:spcPts val="600"/>
              </a:spcBef>
            </a:pPr>
            <a:r>
              <a:rPr lang="en-US" sz="2400">
                <a:solidFill>
                  <a:schemeClr val="tx1">
                    <a:lumMod val="65000"/>
                    <a:lumOff val="35000"/>
                  </a:schemeClr>
                </a:solidFill>
              </a:rPr>
              <a:t>A </a:t>
            </a:r>
            <a:r>
              <a:rPr lang="en-US" sz="2400" dirty="0">
                <a:solidFill>
                  <a:schemeClr val="tx1">
                    <a:lumMod val="65000"/>
                    <a:lumOff val="35000"/>
                  </a:schemeClr>
                </a:solidFill>
              </a:rPr>
              <a:t>source code </a:t>
            </a:r>
            <a:r>
              <a:rPr lang="en-US" sz="2400">
                <a:solidFill>
                  <a:schemeClr val="tx1">
                    <a:lumMod val="65000"/>
                    <a:lumOff val="35000"/>
                  </a:schemeClr>
                </a:solidFill>
              </a:rPr>
              <a:t>file may contain </a:t>
            </a:r>
            <a:r>
              <a:rPr lang="en-US" sz="2400" b="1" dirty="0">
                <a:solidFill>
                  <a:schemeClr val="tx1">
                    <a:lumMod val="65000"/>
                    <a:lumOff val="35000"/>
                  </a:schemeClr>
                </a:solidFill>
              </a:rPr>
              <a:t>one or more classes</a:t>
            </a:r>
          </a:p>
          <a:p>
            <a:pPr lvl="2">
              <a:lnSpc>
                <a:spcPct val="110000"/>
              </a:lnSpc>
              <a:spcBef>
                <a:spcPts val="600"/>
              </a:spcBef>
            </a:pPr>
            <a:r>
              <a:rPr lang="en-US" sz="2000" dirty="0">
                <a:solidFill>
                  <a:schemeClr val="tx1">
                    <a:lumMod val="65000"/>
                    <a:lumOff val="35000"/>
                  </a:schemeClr>
                </a:solidFill>
              </a:rPr>
              <a:t>There are restrictions which will be </a:t>
            </a:r>
            <a:r>
              <a:rPr lang="en-US" sz="2000">
                <a:solidFill>
                  <a:schemeClr val="tx1">
                    <a:lumMod val="65000"/>
                    <a:lumOff val="35000"/>
                  </a:schemeClr>
                </a:solidFill>
              </a:rPr>
              <a:t>explained later – this is a bit too advanced at this point</a:t>
            </a:r>
          </a:p>
          <a:p>
            <a:pPr lvl="2">
              <a:lnSpc>
                <a:spcPct val="110000"/>
              </a:lnSpc>
              <a:spcBef>
                <a:spcPts val="600"/>
              </a:spcBef>
            </a:pPr>
            <a:r>
              <a:rPr lang="en-US" sz="2000">
                <a:solidFill>
                  <a:schemeClr val="tx1">
                    <a:lumMod val="65000"/>
                    <a:lumOff val="35000"/>
                  </a:schemeClr>
                </a:solidFill>
              </a:rPr>
              <a:t>For the moment, we will restrict ourselves to one class per source code</a:t>
            </a:r>
            <a:endParaRPr lang="en-US" sz="2000" dirty="0">
              <a:solidFill>
                <a:schemeClr val="tx1">
                  <a:lumMod val="65000"/>
                  <a:lumOff val="35000"/>
                </a:schemeClr>
              </a:solidFill>
            </a:endParaRPr>
          </a:p>
          <a:p>
            <a:pPr lvl="1">
              <a:lnSpc>
                <a:spcPct val="110000"/>
              </a:lnSpc>
              <a:spcBef>
                <a:spcPts val="600"/>
              </a:spcBef>
            </a:pPr>
            <a:r>
              <a:rPr lang="en-US" sz="2400" dirty="0"/>
              <a:t>Each class will be compiled into a separate </a:t>
            </a:r>
            <a:r>
              <a:rPr lang="en-US" sz="2400" b="1" dirty="0" err="1">
                <a:latin typeface="Courier New" pitchFamily="49" charset="0"/>
                <a:cs typeface="Courier New" pitchFamily="49" charset="0"/>
              </a:rPr>
              <a:t>XXXX.class</a:t>
            </a:r>
            <a:r>
              <a:rPr lang="en-US" sz="2400" dirty="0"/>
              <a:t> </a:t>
            </a:r>
            <a:r>
              <a:rPr lang="en-US" sz="2400" dirty="0" err="1">
                <a:solidFill>
                  <a:srgbClr val="C00000"/>
                </a:solidFill>
              </a:rPr>
              <a:t>bytecode</a:t>
            </a:r>
            <a:endParaRPr lang="en-US" sz="2400" dirty="0">
              <a:solidFill>
                <a:srgbClr val="C00000"/>
              </a:solidFill>
            </a:endParaRPr>
          </a:p>
          <a:p>
            <a:pPr lvl="2">
              <a:lnSpc>
                <a:spcPct val="110000"/>
              </a:lnSpc>
              <a:spcBef>
                <a:spcPts val="600"/>
              </a:spcBef>
            </a:pPr>
            <a:r>
              <a:rPr lang="en-US" sz="2000" dirty="0"/>
              <a:t>The “</a:t>
            </a:r>
            <a:r>
              <a:rPr lang="en-US" sz="2000" b="1" dirty="0">
                <a:solidFill>
                  <a:srgbClr val="0000FF"/>
                </a:solidFill>
                <a:latin typeface="Courier New" pitchFamily="49" charset="0"/>
                <a:cs typeface="Courier New" pitchFamily="49" charset="0"/>
              </a:rPr>
              <a:t>XXXX</a:t>
            </a:r>
            <a:r>
              <a:rPr lang="en-US" sz="2000" dirty="0"/>
              <a:t>” is taken from the class name (“</a:t>
            </a:r>
            <a:r>
              <a:rPr lang="en-US" sz="2000" b="1" dirty="0" err="1">
                <a:solidFill>
                  <a:srgbClr val="0000FF"/>
                </a:solidFill>
                <a:latin typeface="Courier New" pitchFamily="49" charset="0"/>
                <a:cs typeface="Courier New" pitchFamily="49" charset="0"/>
              </a:rPr>
              <a:t>HelloWorld</a:t>
            </a:r>
            <a:r>
              <a:rPr lang="en-US" sz="2000" dirty="0"/>
              <a:t>” in this </a:t>
            </a:r>
            <a:r>
              <a:rPr lang="en-US" sz="2000"/>
              <a:t>example)</a:t>
            </a:r>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16</a:t>
            </a:fld>
            <a:endParaRPr lang="en-US" sz="1600" dirty="0"/>
          </a:p>
        </p:txBody>
      </p:sp>
      <p:sp>
        <p:nvSpPr>
          <p:cNvPr id="10" name="TextBox 9"/>
          <p:cNvSpPr txBox="1"/>
          <p:nvPr/>
        </p:nvSpPr>
        <p:spPr>
          <a:xfrm rot="16200000">
            <a:off x="-1124623" y="1474401"/>
            <a:ext cx="3097627"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3.</a:t>
            </a:r>
            <a:r>
              <a:rPr lang="en-US" sz="2800">
                <a:solidFill>
                  <a:srgbClr val="000099"/>
                </a:solidFill>
                <a:latin typeface="Britannic Bold" panose="020B0903060703020204" pitchFamily="34" charset="0"/>
              </a:rPr>
              <a:t> Basic Structure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a:solidFill>
                  <a:srgbClr val="C00000"/>
                </a:solidFill>
                <a:latin typeface="Britannic Bold" panose="020B0903060703020204" pitchFamily="34" charset="0"/>
              </a:rPr>
              <a:t>4.1</a:t>
            </a:r>
            <a:r>
              <a:rPr lang="en-US" sz="4400" dirty="0">
                <a:latin typeface="Britannic Bold" panose="020B0903060703020204" pitchFamily="34" charset="0"/>
              </a:rPr>
              <a:t> Arithmetic Expressions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a:solidFill>
                  <a:srgbClr val="C00000"/>
                </a:solidFill>
                <a:latin typeface="Britannic Bold" panose="020B0903060703020204" pitchFamily="34" charset="0"/>
              </a:rPr>
              <a:t>4.1</a:t>
            </a:r>
            <a:r>
              <a:rPr lang="en-US" sz="3400">
                <a:latin typeface="Britannic Bold" panose="020B0903060703020204" pitchFamily="34" charset="0"/>
              </a:rPr>
              <a:t> Identifier, Variable, Constant (1/2)</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410200"/>
          </a:xfrm>
        </p:spPr>
        <p:txBody>
          <a:bodyPr>
            <a:normAutofit/>
          </a:bodyPr>
          <a:lstStyle/>
          <a:p>
            <a:pPr>
              <a:spcBef>
                <a:spcPts val="600"/>
              </a:spcBef>
            </a:pPr>
            <a:r>
              <a:rPr lang="en-US" sz="2800" b="1" dirty="0">
                <a:solidFill>
                  <a:srgbClr val="660066"/>
                </a:solidFill>
              </a:rPr>
              <a:t>Identifier</a:t>
            </a:r>
            <a:r>
              <a:rPr lang="en-US" sz="2800" dirty="0"/>
              <a:t> is a </a:t>
            </a:r>
            <a:r>
              <a:rPr lang="en-US" sz="2800" b="1" dirty="0"/>
              <a:t>name </a:t>
            </a:r>
            <a:r>
              <a:rPr lang="en-US" sz="2800" dirty="0"/>
              <a:t>that we associate with some program entity </a:t>
            </a:r>
            <a:r>
              <a:rPr lang="en-US" sz="2400" dirty="0"/>
              <a:t>(class name, variable name, parameter name, etc.)</a:t>
            </a:r>
          </a:p>
          <a:p>
            <a:pPr>
              <a:spcBef>
                <a:spcPts val="1200"/>
              </a:spcBef>
            </a:pPr>
            <a:r>
              <a:rPr lang="en-US" sz="2800" dirty="0"/>
              <a:t>Java Identifier Rule:</a:t>
            </a:r>
          </a:p>
          <a:p>
            <a:pPr lvl="1">
              <a:spcBef>
                <a:spcPts val="600"/>
              </a:spcBef>
            </a:pPr>
            <a:r>
              <a:rPr lang="en-US" sz="2400" dirty="0"/>
              <a:t>May consist of letters (‘a’ – ‘z’, ‘A’ – ‘Z’), digit characters (‘0’ – ‘9’), underscore (</a:t>
            </a:r>
            <a:r>
              <a:rPr lang="en-US" sz="2400" dirty="0">
                <a:solidFill>
                  <a:srgbClr val="C00000"/>
                </a:solidFill>
              </a:rPr>
              <a:t>_</a:t>
            </a:r>
            <a:r>
              <a:rPr lang="en-US" sz="2400" dirty="0"/>
              <a:t>) and dollar sign (</a:t>
            </a:r>
            <a:r>
              <a:rPr lang="en-US" sz="2400" dirty="0">
                <a:solidFill>
                  <a:srgbClr val="C00000"/>
                </a:solidFill>
              </a:rPr>
              <a:t>$</a:t>
            </a:r>
            <a:r>
              <a:rPr lang="en-US" sz="2400" dirty="0"/>
              <a:t>)</a:t>
            </a:r>
          </a:p>
          <a:p>
            <a:pPr lvl="1">
              <a:spcBef>
                <a:spcPts val="600"/>
              </a:spcBef>
            </a:pPr>
            <a:r>
              <a:rPr lang="en-US" sz="2400" dirty="0"/>
              <a:t>Cannot begin with a digit character</a:t>
            </a:r>
            <a:endParaRPr lang="en-US" sz="2400" b="1" dirty="0">
              <a:solidFill>
                <a:srgbClr val="C00000"/>
              </a:solidFill>
            </a:endParaRPr>
          </a:p>
          <a:p>
            <a:pPr>
              <a:spcBef>
                <a:spcPts val="1200"/>
              </a:spcBef>
            </a:pPr>
            <a:r>
              <a:rPr lang="en-US" sz="2800" b="1" dirty="0">
                <a:solidFill>
                  <a:srgbClr val="660066"/>
                </a:solidFill>
              </a:rPr>
              <a:t>Variable</a:t>
            </a:r>
            <a:r>
              <a:rPr lang="en-US" sz="2800" dirty="0">
                <a:solidFill>
                  <a:srgbClr val="C00000"/>
                </a:solidFill>
              </a:rPr>
              <a:t> </a:t>
            </a:r>
            <a:r>
              <a:rPr lang="en-US" sz="2800" dirty="0"/>
              <a:t>is used to store data in a program</a:t>
            </a:r>
          </a:p>
          <a:p>
            <a:pPr lvl="1">
              <a:spcBef>
                <a:spcPts val="600"/>
              </a:spcBef>
            </a:pPr>
            <a:r>
              <a:rPr lang="en-US" sz="2400" dirty="0"/>
              <a:t>A variable must be declared with a specific data type</a:t>
            </a:r>
          </a:p>
          <a:p>
            <a:pPr lvl="1">
              <a:spcBef>
                <a:spcPts val="600"/>
              </a:spcBef>
            </a:pPr>
            <a:r>
              <a:rPr lang="en-US" sz="2400" dirty="0" err="1"/>
              <a:t>Eg</a:t>
            </a:r>
            <a:r>
              <a:rPr lang="en-US" sz="2400" dirty="0"/>
              <a:t>:</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18</a:t>
            </a:fld>
            <a:endParaRPr lang="en-US" sz="1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4" name="TextBox 3"/>
          <p:cNvSpPr txBox="1"/>
          <p:nvPr/>
        </p:nvSpPr>
        <p:spPr>
          <a:xfrm>
            <a:off x="1981200" y="5181600"/>
            <a:ext cx="3429000" cy="707886"/>
          </a:xfrm>
          <a:prstGeom prst="rect">
            <a:avLst/>
          </a:prstGeom>
          <a:solidFill>
            <a:srgbClr val="EEE87A"/>
          </a:solid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a:latin typeface="Courier New" panose="02070309020205020404" pitchFamily="49" charset="0"/>
                <a:cs typeface="Courier New" panose="02070309020205020404" pitchFamily="49" charset="0"/>
              </a:rPr>
              <a:t>int countDays;</a:t>
            </a:r>
          </a:p>
          <a:p>
            <a:r>
              <a:rPr lang="en-US" sz="2000" b="1">
                <a:latin typeface="Courier New" panose="02070309020205020404" pitchFamily="49" charset="0"/>
                <a:cs typeface="Courier New" panose="02070309020205020404" pitchFamily="49" charset="0"/>
              </a:rPr>
              <a:t>double priceOfItem;</a:t>
            </a: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extLst>
      <p:ext uri="{BB962C8B-B14F-4D97-AF65-F5344CB8AC3E}">
        <p14:creationId xmlns:p14="http://schemas.microsoft.com/office/powerpoint/2010/main" val="306516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a:solidFill>
                  <a:srgbClr val="C00000"/>
                </a:solidFill>
                <a:latin typeface="Britannic Bold" panose="020B0903060703020204" pitchFamily="34" charset="0"/>
              </a:rPr>
              <a:t>4.1</a:t>
            </a:r>
            <a:r>
              <a:rPr lang="en-US" sz="3400">
                <a:latin typeface="Britannic Bold" panose="020B0903060703020204" pitchFamily="34" charset="0"/>
              </a:rPr>
              <a:t> Identifier, Variable, Constant (2/2)</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90600"/>
            <a:ext cx="8229600" cy="5562600"/>
          </a:xfrm>
        </p:spPr>
        <p:txBody>
          <a:bodyPr>
            <a:normAutofit/>
          </a:bodyPr>
          <a:lstStyle/>
          <a:p>
            <a:pPr>
              <a:lnSpc>
                <a:spcPct val="110000"/>
              </a:lnSpc>
              <a:spcBef>
                <a:spcPts val="600"/>
              </a:spcBef>
            </a:pPr>
            <a:r>
              <a:rPr lang="en-US" sz="2800" b="1" dirty="0">
                <a:solidFill>
                  <a:srgbClr val="660066"/>
                </a:solidFill>
              </a:rPr>
              <a:t>Constant</a:t>
            </a:r>
            <a:r>
              <a:rPr lang="en-US" sz="2800" dirty="0">
                <a:solidFill>
                  <a:srgbClr val="C00000"/>
                </a:solidFill>
              </a:rPr>
              <a:t> </a:t>
            </a:r>
            <a:r>
              <a:rPr lang="en-US" sz="2800" dirty="0"/>
              <a:t>is used to represent a fixed value</a:t>
            </a:r>
          </a:p>
          <a:p>
            <a:pPr lvl="1">
              <a:lnSpc>
                <a:spcPct val="110000"/>
              </a:lnSpc>
              <a:spcBef>
                <a:spcPts val="600"/>
              </a:spcBef>
            </a:pPr>
            <a:r>
              <a:rPr lang="en-US" sz="2400" dirty="0" err="1"/>
              <a:t>Eg</a:t>
            </a:r>
            <a:r>
              <a:rPr lang="en-US" sz="2400" dirty="0"/>
              <a:t>: </a:t>
            </a:r>
            <a:endParaRPr lang="en-US" sz="2000" b="1" dirty="0">
              <a:latin typeface="Courier New" panose="02070309020205020404" pitchFamily="49" charset="0"/>
              <a:cs typeface="Courier New" panose="02070309020205020404" pitchFamily="49" charset="0"/>
            </a:endParaRPr>
          </a:p>
          <a:p>
            <a:pPr lvl="1">
              <a:lnSpc>
                <a:spcPct val="110000"/>
              </a:lnSpc>
              <a:spcBef>
                <a:spcPts val="600"/>
              </a:spcBef>
            </a:pPr>
            <a:r>
              <a:rPr lang="en-US" sz="2400" dirty="0"/>
              <a:t>Keyword </a:t>
            </a:r>
            <a:r>
              <a:rPr lang="en-US" sz="2000" b="1" dirty="0">
                <a:solidFill>
                  <a:srgbClr val="C00000"/>
                </a:solidFill>
                <a:latin typeface="Courier New" panose="02070309020205020404" pitchFamily="49" charset="0"/>
                <a:cs typeface="Courier New" panose="02070309020205020404" pitchFamily="49" charset="0"/>
              </a:rPr>
              <a:t>final</a:t>
            </a:r>
            <a:r>
              <a:rPr lang="en-US" sz="2400" dirty="0"/>
              <a:t> indicates that the value cannot change </a:t>
            </a:r>
          </a:p>
          <a:p>
            <a:pPr>
              <a:lnSpc>
                <a:spcPct val="110000"/>
              </a:lnSpc>
              <a:spcBef>
                <a:spcPts val="1200"/>
              </a:spcBef>
            </a:pPr>
            <a:r>
              <a:rPr lang="en-US" sz="2800" dirty="0"/>
              <a:t>Guidelines on how to name classes,  variables, and constants: </a:t>
            </a:r>
          </a:p>
          <a:p>
            <a:pPr lvl="1">
              <a:lnSpc>
                <a:spcPct val="110000"/>
              </a:lnSpc>
              <a:spcBef>
                <a:spcPts val="1200"/>
              </a:spcBef>
            </a:pPr>
            <a:r>
              <a:rPr lang="en-US" sz="2400" dirty="0"/>
              <a:t>Class name: </a:t>
            </a:r>
            <a:r>
              <a:rPr lang="en-US" sz="2400" dirty="0" err="1"/>
              <a:t>UpperCamelCase</a:t>
            </a:r>
            <a:endParaRPr lang="en-US" sz="2400" dirty="0"/>
          </a:p>
          <a:p>
            <a:pPr lvl="2">
              <a:lnSpc>
                <a:spcPct val="110000"/>
              </a:lnSpc>
              <a:spcBef>
                <a:spcPts val="0"/>
              </a:spcBef>
            </a:pPr>
            <a:r>
              <a:rPr lang="en-US" sz="2000" dirty="0" err="1"/>
              <a:t>Eg</a:t>
            </a:r>
            <a:r>
              <a:rPr lang="en-US" sz="2000" dirty="0"/>
              <a:t>: </a:t>
            </a:r>
            <a:r>
              <a:rPr lang="en-US" sz="2000" b="1" dirty="0">
                <a:latin typeface="Courier New" panose="02070309020205020404" pitchFamily="49" charset="0"/>
                <a:cs typeface="Courier New" panose="02070309020205020404" pitchFamily="49" charset="0"/>
              </a:rPr>
              <a:t>Math</a:t>
            </a:r>
            <a:r>
              <a:rPr lang="en-US" sz="2000" dirty="0"/>
              <a:t>, </a:t>
            </a:r>
            <a:r>
              <a:rPr lang="en-US" sz="2000" b="1" dirty="0">
                <a:latin typeface="Courier New" panose="02070309020205020404" pitchFamily="49" charset="0"/>
                <a:cs typeface="Courier New" panose="02070309020205020404" pitchFamily="49" charset="0"/>
              </a:rPr>
              <a:t>HelloWorld</a:t>
            </a:r>
            <a:r>
              <a:rPr lang="en-US" sz="2000" dirty="0"/>
              <a:t>, </a:t>
            </a:r>
            <a:r>
              <a:rPr lang="en-US" sz="2000" b="1" dirty="0" err="1">
                <a:latin typeface="Courier New" panose="02070309020205020404" pitchFamily="49" charset="0"/>
                <a:cs typeface="Courier New" panose="02070309020205020404" pitchFamily="49" charset="0"/>
              </a:rPr>
              <a:t>ConvexGeometricShape</a:t>
            </a:r>
            <a:endParaRPr lang="en-US" sz="2000" b="1" dirty="0">
              <a:latin typeface="Courier New" panose="02070309020205020404" pitchFamily="49" charset="0"/>
              <a:cs typeface="Courier New" panose="02070309020205020404" pitchFamily="49" charset="0"/>
            </a:endParaRPr>
          </a:p>
          <a:p>
            <a:pPr lvl="1">
              <a:lnSpc>
                <a:spcPct val="110000"/>
              </a:lnSpc>
              <a:spcBef>
                <a:spcPts val="600"/>
              </a:spcBef>
            </a:pPr>
            <a:r>
              <a:rPr lang="en-US" sz="2400" dirty="0"/>
              <a:t>Variable name: </a:t>
            </a:r>
            <a:r>
              <a:rPr lang="en-US" sz="2400" dirty="0" err="1"/>
              <a:t>LowerCamelCase</a:t>
            </a:r>
            <a:endParaRPr lang="en-US" sz="2400" dirty="0"/>
          </a:p>
          <a:p>
            <a:pPr lvl="2">
              <a:lnSpc>
                <a:spcPct val="110000"/>
              </a:lnSpc>
              <a:spcBef>
                <a:spcPts val="0"/>
              </a:spcBef>
            </a:pPr>
            <a:r>
              <a:rPr lang="en-US" sz="2000" dirty="0" err="1"/>
              <a:t>Eg</a:t>
            </a:r>
            <a:r>
              <a:rPr lang="en-US" sz="2000" dirty="0"/>
              <a:t>: </a:t>
            </a:r>
            <a:r>
              <a:rPr lang="en-US" sz="2000" b="1" dirty="0" err="1">
                <a:latin typeface="Courier New" panose="02070309020205020404" pitchFamily="49" charset="0"/>
                <a:cs typeface="Courier New" panose="02070309020205020404" pitchFamily="49" charset="0"/>
              </a:rPr>
              <a:t>countDays</a:t>
            </a:r>
            <a:r>
              <a:rPr lang="en-US" sz="2000" dirty="0"/>
              <a:t>, </a:t>
            </a:r>
            <a:r>
              <a:rPr lang="en-US" sz="2000" b="1" dirty="0" err="1">
                <a:latin typeface="Courier New" panose="02070309020205020404" pitchFamily="49" charset="0"/>
                <a:cs typeface="Courier New" panose="02070309020205020404" pitchFamily="49" charset="0"/>
              </a:rPr>
              <a:t>innerDiameter</a:t>
            </a:r>
            <a:r>
              <a:rPr lang="en-US" sz="2000" dirty="0"/>
              <a:t>, </a:t>
            </a:r>
            <a:r>
              <a:rPr lang="en-US" sz="2000" b="1" dirty="0" err="1">
                <a:latin typeface="Courier New" panose="02070309020205020404" pitchFamily="49" charset="0"/>
                <a:cs typeface="Courier New" panose="02070309020205020404" pitchFamily="49" charset="0"/>
              </a:rPr>
              <a:t>numOfCoins</a:t>
            </a:r>
            <a:endParaRPr lang="en-US" sz="2000" b="1" dirty="0">
              <a:latin typeface="Courier New" panose="02070309020205020404" pitchFamily="49" charset="0"/>
              <a:cs typeface="Courier New" panose="02070309020205020404" pitchFamily="49" charset="0"/>
            </a:endParaRPr>
          </a:p>
          <a:p>
            <a:pPr lvl="1">
              <a:lnSpc>
                <a:spcPct val="110000"/>
              </a:lnSpc>
              <a:spcBef>
                <a:spcPts val="600"/>
              </a:spcBef>
            </a:pPr>
            <a:r>
              <a:rPr lang="en-US" sz="2400" dirty="0"/>
              <a:t>Constant: All uppercase with underscore</a:t>
            </a:r>
          </a:p>
          <a:p>
            <a:pPr lvl="2">
              <a:lnSpc>
                <a:spcPct val="110000"/>
              </a:lnSpc>
              <a:spcBef>
                <a:spcPts val="0"/>
              </a:spcBef>
            </a:pPr>
            <a:r>
              <a:rPr lang="en-US" sz="2000" dirty="0" err="1"/>
              <a:t>Eg</a:t>
            </a:r>
            <a:r>
              <a:rPr lang="en-US" sz="2000" dirty="0"/>
              <a:t>: </a:t>
            </a:r>
            <a:r>
              <a:rPr lang="en-US" sz="2000" b="1" dirty="0">
                <a:latin typeface="Courier New" panose="02070309020205020404" pitchFamily="49" charset="0"/>
                <a:cs typeface="Courier New" panose="02070309020205020404" pitchFamily="49" charset="0"/>
              </a:rPr>
              <a:t>PI</a:t>
            </a:r>
            <a:r>
              <a:rPr lang="en-US" sz="2000" dirty="0"/>
              <a:t>, </a:t>
            </a:r>
            <a:r>
              <a:rPr lang="en-US" sz="2000" b="1" dirty="0">
                <a:latin typeface="Courier New" panose="02070309020205020404" pitchFamily="49" charset="0"/>
                <a:cs typeface="Courier New" panose="02070309020205020404" pitchFamily="49" charset="0"/>
              </a:rPr>
              <a:t>CONVERSION_RATE</a:t>
            </a:r>
            <a:r>
              <a:rPr lang="en-US" sz="2000" dirty="0"/>
              <a:t>, </a:t>
            </a:r>
            <a:r>
              <a:rPr lang="en-US" sz="2000" b="1" dirty="0">
                <a:latin typeface="Courier New" panose="02070309020205020404" pitchFamily="49" charset="0"/>
                <a:cs typeface="Courier New" panose="02070309020205020404" pitchFamily="49" charset="0"/>
              </a:rPr>
              <a:t>CM_PER_INCH</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19</a:t>
            </a:fld>
            <a:endParaRPr lang="en-US" sz="16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7" name="TextBox 6"/>
          <p:cNvSpPr txBox="1"/>
          <p:nvPr/>
        </p:nvSpPr>
        <p:spPr>
          <a:xfrm>
            <a:off x="1790075" y="1485779"/>
            <a:ext cx="6816908" cy="400110"/>
          </a:xfrm>
          <a:prstGeom prst="rect">
            <a:avLst/>
          </a:prstGeom>
          <a:solidFill>
            <a:srgbClr val="EEE87A"/>
          </a:solid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000" b="1">
                <a:latin typeface="Courier New" panose="02070309020205020404" pitchFamily="49" charset="0"/>
                <a:cs typeface="Courier New" panose="02070309020205020404" pitchFamily="49" charset="0"/>
              </a:rPr>
              <a:t>public static </a:t>
            </a:r>
            <a:r>
              <a:rPr lang="en-US" sz="2000" b="1">
                <a:solidFill>
                  <a:srgbClr val="C00000"/>
                </a:solidFill>
                <a:latin typeface="Courier New" panose="02070309020205020404" pitchFamily="49" charset="0"/>
                <a:cs typeface="Courier New" panose="02070309020205020404" pitchFamily="49" charset="0"/>
              </a:rPr>
              <a:t>final</a:t>
            </a:r>
            <a:r>
              <a:rPr lang="en-US" sz="2000" b="1">
                <a:latin typeface="Courier New" panose="02070309020205020404" pitchFamily="49" charset="0"/>
                <a:cs typeface="Courier New" panose="02070309020205020404" pitchFamily="49" charset="0"/>
              </a:rPr>
              <a:t> int PASSING_MARK = 65;</a:t>
            </a: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extLst>
      <p:ext uri="{BB962C8B-B14F-4D97-AF65-F5344CB8AC3E}">
        <p14:creationId xmlns:p14="http://schemas.microsoft.com/office/powerpoint/2010/main" val="214801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pPr algn="just"/>
            <a:r>
              <a:rPr lang="en-US" dirty="0"/>
              <a:t>The contents of these slides have origin from School of Computing, National University of Singapore.</a:t>
            </a:r>
          </a:p>
          <a:p>
            <a:pPr algn="just"/>
            <a:r>
              <a:rPr lang="en-US" dirty="0"/>
              <a:t>We greatly appreciate support from Mr. Aaron Tan Tuck Choy, and Dr. Low </a:t>
            </a:r>
            <a:r>
              <a:rPr lang="en-US" dirty="0" err="1"/>
              <a:t>Kok</a:t>
            </a:r>
            <a:r>
              <a:rPr lang="en-US" dirty="0"/>
              <a:t> Lim for kindly sharing these materials.</a:t>
            </a:r>
          </a:p>
        </p:txBody>
      </p:sp>
      <p:sp>
        <p:nvSpPr>
          <p:cNvPr id="4" name="Slide Number Placeholder 3"/>
          <p:cNvSpPr>
            <a:spLocks noGrp="1"/>
          </p:cNvSpPr>
          <p:nvPr>
            <p:ph type="sldNum" sz="quarter" idx="4"/>
          </p:nvPr>
        </p:nvSpPr>
        <p:spPr/>
        <p:txBody>
          <a:bodyPr/>
          <a:lstStyle/>
          <a:p>
            <a:fld id="{9D84BA89-CC61-4F67-A868-148EFD8CC251}" type="slidenum">
              <a:rPr/>
              <a:pPr/>
              <a:t>2</a:t>
            </a:fld>
            <a:endParaRPr dirty="0"/>
          </a:p>
        </p:txBody>
      </p:sp>
    </p:spTree>
    <p:extLst>
      <p:ext uri="{BB962C8B-B14F-4D97-AF65-F5344CB8AC3E}">
        <p14:creationId xmlns:p14="http://schemas.microsoft.com/office/powerpoint/2010/main" val="278582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a:t>
            </a:r>
            <a:r>
              <a:rPr lang="en-US" sz="3600" dirty="0">
                <a:latin typeface="Britannic Bold" panose="020B0903060703020204" pitchFamily="34" charset="0"/>
              </a:rPr>
              <a:t> Numeric Data Types</a:t>
            </a:r>
          </a:p>
        </p:txBody>
      </p:sp>
      <p:sp>
        <p:nvSpPr>
          <p:cNvPr id="3" name="Content Placeholder 2"/>
          <p:cNvSpPr>
            <a:spLocks noGrp="1"/>
          </p:cNvSpPr>
          <p:nvPr>
            <p:ph idx="1"/>
          </p:nvPr>
        </p:nvSpPr>
        <p:spPr>
          <a:xfrm>
            <a:off x="457200" y="990600"/>
            <a:ext cx="8229600" cy="609600"/>
          </a:xfrm>
        </p:spPr>
        <p:txBody>
          <a:bodyPr/>
          <a:lstStyle/>
          <a:p>
            <a:r>
              <a:rPr lang="en-US" dirty="0"/>
              <a:t>Summary of numeric data types in Java:</a:t>
            </a:r>
          </a:p>
        </p:txBody>
      </p:sp>
      <p:graphicFrame>
        <p:nvGraphicFramePr>
          <p:cNvPr id="4" name="Table 3"/>
          <p:cNvGraphicFramePr>
            <a:graphicFrameLocks noGrp="1"/>
          </p:cNvGraphicFramePr>
          <p:nvPr>
            <p:extLst>
              <p:ext uri="{D42A27DB-BD31-4B8C-83A1-F6EECF244321}">
                <p14:modId xmlns:p14="http://schemas.microsoft.com/office/powerpoint/2010/main" val="933442168"/>
              </p:ext>
            </p:extLst>
          </p:nvPr>
        </p:nvGraphicFramePr>
        <p:xfrm>
          <a:off x="1371600" y="1676400"/>
          <a:ext cx="7162802" cy="3342640"/>
        </p:xfrm>
        <a:graphic>
          <a:graphicData uri="http://schemas.openxmlformats.org/drawingml/2006/table">
            <a:tbl>
              <a:tblPr firstRow="1" bandRow="1">
                <a:tableStyleId>{22838BEF-8BB2-4498-84A7-C5851F593DF1}</a:tableStyleId>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5029202">
                  <a:extLst>
                    <a:ext uri="{9D8B030D-6E8A-4147-A177-3AD203B41FA5}">
                      <a16:colId xmlns:a16="http://schemas.microsoft.com/office/drawing/2014/main" val="20002"/>
                    </a:ext>
                  </a:extLst>
                </a:gridCol>
              </a:tblGrid>
              <a:tr h="370840">
                <a:tc>
                  <a:txBody>
                    <a:bodyPr/>
                    <a:lstStyle/>
                    <a:p>
                      <a:r>
                        <a:rPr lang="en-US"/>
                        <a:t>Type Name</a:t>
                      </a:r>
                      <a:endParaRPr lang="en-US" dirty="0"/>
                    </a:p>
                  </a:txBody>
                  <a:tcPr>
                    <a:solidFill>
                      <a:schemeClr val="tx2">
                        <a:lumMod val="40000"/>
                        <a:lumOff val="60000"/>
                      </a:schemeClr>
                    </a:solidFill>
                  </a:tcPr>
                </a:tc>
                <a:tc>
                  <a:txBody>
                    <a:bodyPr/>
                    <a:lstStyle/>
                    <a:p>
                      <a:r>
                        <a:rPr lang="en-US" dirty="0"/>
                        <a:t>Size (#bytes)</a:t>
                      </a:r>
                    </a:p>
                  </a:txBody>
                  <a:tcPr>
                    <a:solidFill>
                      <a:schemeClr val="tx2">
                        <a:lumMod val="40000"/>
                        <a:lumOff val="60000"/>
                      </a:schemeClr>
                    </a:solidFill>
                  </a:tcPr>
                </a:tc>
                <a:tc>
                  <a:txBody>
                    <a:bodyPr/>
                    <a:lstStyle/>
                    <a:p>
                      <a:r>
                        <a:rPr lang="en-US"/>
                        <a:t>Range</a:t>
                      </a:r>
                      <a:endParaRPr lang="en-US" dirty="0"/>
                    </a:p>
                  </a:txBody>
                  <a:tcPr>
                    <a:solidFill>
                      <a:schemeClr val="tx2">
                        <a:lumMod val="40000"/>
                        <a:lumOff val="60000"/>
                      </a:schemeClr>
                    </a:solidFill>
                  </a:tcPr>
                </a:tc>
                <a:extLst>
                  <a:ext uri="{0D108BD9-81ED-4DB2-BD59-A6C34878D82A}">
                    <a16:rowId xmlns:a16="http://schemas.microsoft.com/office/drawing/2014/main" val="10000"/>
                  </a:ext>
                </a:extLst>
              </a:tr>
              <a:tr h="370840">
                <a:tc>
                  <a:txBody>
                    <a:bodyPr/>
                    <a:lstStyle/>
                    <a:p>
                      <a:pPr algn="ctr"/>
                      <a:r>
                        <a:rPr lang="en-US" b="1" dirty="0">
                          <a:latin typeface="Courier New" pitchFamily="49" charset="0"/>
                          <a:cs typeface="Courier New" pitchFamily="49" charset="0"/>
                        </a:rPr>
                        <a:t>byte</a:t>
                      </a:r>
                    </a:p>
                  </a:txBody>
                  <a:tcPr>
                    <a:solidFill>
                      <a:srgbClr val="FFFFCC"/>
                    </a:solidFill>
                  </a:tcPr>
                </a:tc>
                <a:tc>
                  <a:txBody>
                    <a:bodyPr/>
                    <a:lstStyle/>
                    <a:p>
                      <a:pPr algn="ctr"/>
                      <a:r>
                        <a:rPr lang="en-US" b="1" dirty="0">
                          <a:latin typeface="Courier New" pitchFamily="49" charset="0"/>
                          <a:cs typeface="Courier New" pitchFamily="49" charset="0"/>
                        </a:rPr>
                        <a:t>1</a:t>
                      </a: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7</a:t>
                      </a:r>
                      <a:r>
                        <a:rPr lang="en-US" b="0" baseline="0" dirty="0">
                          <a:solidFill>
                            <a:schemeClr val="tx1"/>
                          </a:solidFill>
                        </a:rPr>
                        <a:t> to 2</a:t>
                      </a:r>
                      <a:r>
                        <a:rPr lang="en-US" sz="1800" b="0" kern="1200" baseline="30000" dirty="0">
                          <a:solidFill>
                            <a:schemeClr val="tx1"/>
                          </a:solidFill>
                          <a:latin typeface="+mn-lt"/>
                          <a:ea typeface="+mn-ea"/>
                          <a:cs typeface="+mn-cs"/>
                        </a:rPr>
                        <a:t>7</a:t>
                      </a:r>
                      <a:r>
                        <a:rPr lang="en-US" b="0" baseline="0" dirty="0">
                          <a:solidFill>
                            <a:schemeClr val="tx1"/>
                          </a:solidFill>
                        </a:rPr>
                        <a:t>-1</a:t>
                      </a:r>
                      <a:endParaRPr lang="en-US" b="0" dirty="0">
                        <a:solidFill>
                          <a:schemeClr val="tx1"/>
                        </a:solidFill>
                      </a:endParaRPr>
                    </a:p>
                  </a:txBody>
                  <a:tcPr>
                    <a:solidFill>
                      <a:srgbClr val="FFFFCC"/>
                    </a:solidFill>
                  </a:tcPr>
                </a:tc>
                <a:extLst>
                  <a:ext uri="{0D108BD9-81ED-4DB2-BD59-A6C34878D82A}">
                    <a16:rowId xmlns:a16="http://schemas.microsoft.com/office/drawing/2014/main" val="10001"/>
                  </a:ext>
                </a:extLst>
              </a:tr>
              <a:tr h="370840">
                <a:tc>
                  <a:txBody>
                    <a:bodyPr/>
                    <a:lstStyle/>
                    <a:p>
                      <a:pPr algn="ctr"/>
                      <a:r>
                        <a:rPr lang="en-US" b="1" dirty="0">
                          <a:latin typeface="Courier New" pitchFamily="49" charset="0"/>
                          <a:cs typeface="Courier New" pitchFamily="49" charset="0"/>
                        </a:rPr>
                        <a:t>short </a:t>
                      </a:r>
                    </a:p>
                  </a:txBody>
                  <a:tcPr>
                    <a:solidFill>
                      <a:srgbClr val="FFFFCC"/>
                    </a:solidFill>
                  </a:tcPr>
                </a:tc>
                <a:tc>
                  <a:txBody>
                    <a:bodyPr/>
                    <a:lstStyle/>
                    <a:p>
                      <a:pPr algn="ctr"/>
                      <a:r>
                        <a:rPr lang="en-US" b="1" dirty="0">
                          <a:latin typeface="Courier New" pitchFamily="49" charset="0"/>
                          <a:cs typeface="Courier New" pitchFamily="49" charset="0"/>
                        </a:rPr>
                        <a:t>2</a:t>
                      </a: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15</a:t>
                      </a:r>
                      <a:r>
                        <a:rPr lang="en-US" b="0" baseline="0" dirty="0">
                          <a:solidFill>
                            <a:schemeClr val="tx1"/>
                          </a:solidFill>
                        </a:rPr>
                        <a:t> to 2</a:t>
                      </a:r>
                      <a:r>
                        <a:rPr lang="en-US" sz="1800" b="0" kern="1200" baseline="30000" dirty="0">
                          <a:solidFill>
                            <a:schemeClr val="tx1"/>
                          </a:solidFill>
                          <a:latin typeface="+mn-lt"/>
                          <a:ea typeface="+mn-ea"/>
                          <a:cs typeface="+mn-cs"/>
                        </a:rPr>
                        <a:t>15</a:t>
                      </a:r>
                      <a:r>
                        <a:rPr lang="en-US" b="0" baseline="0" dirty="0">
                          <a:solidFill>
                            <a:schemeClr val="tx1"/>
                          </a:solidFill>
                        </a:rPr>
                        <a:t>-1</a:t>
                      </a:r>
                      <a:endParaRPr lang="en-US" b="0" dirty="0">
                        <a:solidFill>
                          <a:schemeClr val="tx1"/>
                        </a:solidFill>
                      </a:endParaRPr>
                    </a:p>
                  </a:txBody>
                  <a:tcPr>
                    <a:solidFill>
                      <a:srgbClr val="FFFFCC"/>
                    </a:solidFill>
                  </a:tcPr>
                </a:tc>
                <a:extLst>
                  <a:ext uri="{0D108BD9-81ED-4DB2-BD59-A6C34878D82A}">
                    <a16:rowId xmlns:a16="http://schemas.microsoft.com/office/drawing/2014/main" val="10002"/>
                  </a:ext>
                </a:extLst>
              </a:tr>
              <a:tr h="370840">
                <a:tc>
                  <a:txBody>
                    <a:bodyPr/>
                    <a:lstStyle/>
                    <a:p>
                      <a:pPr algn="ctr"/>
                      <a:r>
                        <a:rPr lang="en-US" b="1" dirty="0" err="1">
                          <a:solidFill>
                            <a:srgbClr val="C00000"/>
                          </a:solidFill>
                          <a:latin typeface="Courier New" pitchFamily="49" charset="0"/>
                          <a:cs typeface="Courier New" pitchFamily="49" charset="0"/>
                        </a:rPr>
                        <a:t>int</a:t>
                      </a:r>
                      <a:endParaRPr lang="en-US" b="1" dirty="0">
                        <a:solidFill>
                          <a:srgbClr val="C00000"/>
                        </a:solidFill>
                        <a:latin typeface="Courier New" pitchFamily="49" charset="0"/>
                        <a:cs typeface="Courier New" pitchFamily="49" charset="0"/>
                      </a:endParaRPr>
                    </a:p>
                  </a:txBody>
                  <a:tcPr>
                    <a:solidFill>
                      <a:srgbClr val="FFFFCC"/>
                    </a:solidFill>
                  </a:tcPr>
                </a:tc>
                <a:tc>
                  <a:txBody>
                    <a:bodyPr/>
                    <a:lstStyle/>
                    <a:p>
                      <a:pPr algn="ctr"/>
                      <a:r>
                        <a:rPr lang="en-US" b="1" dirty="0">
                          <a:solidFill>
                            <a:srgbClr val="C00000"/>
                          </a:solidFill>
                          <a:latin typeface="Courier New" pitchFamily="49" charset="0"/>
                          <a:cs typeface="Courier New" pitchFamily="49" charset="0"/>
                        </a:rPr>
                        <a:t>4</a:t>
                      </a:r>
                    </a:p>
                  </a:txBody>
                  <a:tcPr>
                    <a:solidFill>
                      <a:srgbClr val="FFFFCC"/>
                    </a:solidFill>
                  </a:tcPr>
                </a:tc>
                <a:tc>
                  <a:txBody>
                    <a:bodyPr/>
                    <a:lstStyle/>
                    <a:p>
                      <a:r>
                        <a:rPr lang="en-US" b="1" dirty="0">
                          <a:solidFill>
                            <a:srgbClr val="C00000"/>
                          </a:solidFill>
                        </a:rPr>
                        <a:t>-2</a:t>
                      </a:r>
                      <a:r>
                        <a:rPr lang="en-US" b="1" baseline="30000" dirty="0">
                          <a:solidFill>
                            <a:srgbClr val="C00000"/>
                          </a:solidFill>
                        </a:rPr>
                        <a:t>31</a:t>
                      </a:r>
                      <a:r>
                        <a:rPr lang="en-US" b="1" baseline="0" dirty="0">
                          <a:solidFill>
                            <a:srgbClr val="C00000"/>
                          </a:solidFill>
                        </a:rPr>
                        <a:t> to 2</a:t>
                      </a:r>
                      <a:r>
                        <a:rPr lang="en-US" sz="1800" b="1" kern="1200" baseline="30000" dirty="0">
                          <a:solidFill>
                            <a:srgbClr val="C00000"/>
                          </a:solidFill>
                          <a:latin typeface="+mn-lt"/>
                          <a:ea typeface="+mn-ea"/>
                          <a:cs typeface="+mn-cs"/>
                        </a:rPr>
                        <a:t>31</a:t>
                      </a:r>
                      <a:r>
                        <a:rPr lang="en-US" b="1" baseline="0" dirty="0">
                          <a:solidFill>
                            <a:srgbClr val="C00000"/>
                          </a:solidFill>
                        </a:rPr>
                        <a:t>-1</a:t>
                      </a:r>
                      <a:endParaRPr lang="en-US" b="1" dirty="0">
                        <a:solidFill>
                          <a:srgbClr val="C00000"/>
                        </a:solidFill>
                      </a:endParaRPr>
                    </a:p>
                  </a:txBody>
                  <a:tcPr>
                    <a:solidFill>
                      <a:srgbClr val="FFFFCC"/>
                    </a:solidFill>
                  </a:tcPr>
                </a:tc>
                <a:extLst>
                  <a:ext uri="{0D108BD9-81ED-4DB2-BD59-A6C34878D82A}">
                    <a16:rowId xmlns:a16="http://schemas.microsoft.com/office/drawing/2014/main" val="10003"/>
                  </a:ext>
                </a:extLst>
              </a:tr>
              <a:tr h="370840">
                <a:tc>
                  <a:txBody>
                    <a:bodyPr/>
                    <a:lstStyle/>
                    <a:p>
                      <a:pPr algn="ctr"/>
                      <a:r>
                        <a:rPr lang="en-US" b="1" dirty="0">
                          <a:latin typeface="Courier New" pitchFamily="49" charset="0"/>
                          <a:cs typeface="Courier New" pitchFamily="49" charset="0"/>
                        </a:rPr>
                        <a:t>long</a:t>
                      </a:r>
                    </a:p>
                  </a:txBody>
                  <a:tcPr>
                    <a:solidFill>
                      <a:srgbClr val="FFFFCC"/>
                    </a:solidFill>
                  </a:tcPr>
                </a:tc>
                <a:tc>
                  <a:txBody>
                    <a:bodyPr/>
                    <a:lstStyle/>
                    <a:p>
                      <a:pPr algn="ctr"/>
                      <a:r>
                        <a:rPr lang="en-US" b="1" dirty="0">
                          <a:latin typeface="Courier New" pitchFamily="49" charset="0"/>
                          <a:cs typeface="Courier New" pitchFamily="49" charset="0"/>
                        </a:rPr>
                        <a:t>8</a:t>
                      </a:r>
                    </a:p>
                  </a:txBody>
                  <a:tcPr>
                    <a:solidFill>
                      <a:srgbClr val="FFFF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-2</a:t>
                      </a:r>
                      <a:r>
                        <a:rPr lang="en-US" b="0" baseline="30000" dirty="0">
                          <a:solidFill>
                            <a:schemeClr val="tx1"/>
                          </a:solidFill>
                        </a:rPr>
                        <a:t>63</a:t>
                      </a:r>
                      <a:r>
                        <a:rPr lang="en-US" b="0" baseline="0" dirty="0">
                          <a:solidFill>
                            <a:schemeClr val="tx1"/>
                          </a:solidFill>
                        </a:rPr>
                        <a:t> to 2</a:t>
                      </a:r>
                      <a:r>
                        <a:rPr lang="en-US" sz="1800" b="0" kern="1200" baseline="30000" dirty="0">
                          <a:solidFill>
                            <a:schemeClr val="tx1"/>
                          </a:solidFill>
                          <a:latin typeface="+mn-lt"/>
                          <a:ea typeface="+mn-ea"/>
                          <a:cs typeface="+mn-cs"/>
                        </a:rPr>
                        <a:t>63</a:t>
                      </a:r>
                      <a:r>
                        <a:rPr lang="en-US" b="0" baseline="0" dirty="0">
                          <a:solidFill>
                            <a:schemeClr val="tx1"/>
                          </a:solidFill>
                        </a:rPr>
                        <a:t>-1</a:t>
                      </a:r>
                      <a:endParaRPr lang="en-US" b="0" dirty="0">
                        <a:solidFill>
                          <a:schemeClr val="tx1"/>
                        </a:solidFill>
                      </a:endParaRPr>
                    </a:p>
                  </a:txBody>
                  <a:tcPr>
                    <a:solidFill>
                      <a:srgbClr val="FFFFCC"/>
                    </a:solidFill>
                  </a:tcPr>
                </a:tc>
                <a:extLst>
                  <a:ext uri="{0D108BD9-81ED-4DB2-BD59-A6C34878D82A}">
                    <a16:rowId xmlns:a16="http://schemas.microsoft.com/office/drawing/2014/main" val="10004"/>
                  </a:ext>
                </a:extLst>
              </a:tr>
              <a:tr h="370840">
                <a:tc>
                  <a:txBody>
                    <a:bodyPr/>
                    <a:lstStyle/>
                    <a:p>
                      <a:pPr algn="ctr"/>
                      <a:r>
                        <a:rPr lang="en-US" b="1">
                          <a:latin typeface="Courier New" pitchFamily="49" charset="0"/>
                          <a:cs typeface="Courier New" pitchFamily="49" charset="0"/>
                        </a:rPr>
                        <a:t>float</a:t>
                      </a:r>
                      <a:endParaRPr lang="en-US" b="1" dirty="0">
                        <a:latin typeface="Courier New" pitchFamily="49" charset="0"/>
                        <a:cs typeface="Courier New" pitchFamily="49" charset="0"/>
                      </a:endParaRPr>
                    </a:p>
                  </a:txBody>
                  <a:tcPr>
                    <a:solidFill>
                      <a:srgbClr val="FFCCFF"/>
                    </a:solidFill>
                  </a:tcPr>
                </a:tc>
                <a:tc>
                  <a:txBody>
                    <a:bodyPr/>
                    <a:lstStyle/>
                    <a:p>
                      <a:pPr algn="ctr"/>
                      <a:r>
                        <a:rPr lang="en-US" b="1" dirty="0">
                          <a:latin typeface="Courier New" pitchFamily="49" charset="0"/>
                          <a:cs typeface="Courier New" pitchFamily="49" charset="0"/>
                        </a:rPr>
                        <a:t>4</a:t>
                      </a:r>
                    </a:p>
                  </a:txBody>
                  <a:tcP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Negative: -3.4028235E</a:t>
                      </a:r>
                      <a:r>
                        <a:rPr lang="en-US" b="0" baseline="0" dirty="0">
                          <a:solidFill>
                            <a:schemeClr val="tx1"/>
                          </a:solidFill>
                        </a:rPr>
                        <a:t>+38 to -1.4E-45</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a:solidFill>
                            <a:schemeClr val="tx1"/>
                          </a:solidFill>
                        </a:rPr>
                        <a:t>Positive:  1.4E-45 to 3.4028235E+38</a:t>
                      </a:r>
                      <a:endParaRPr lang="en-US" b="0" dirty="0">
                        <a:solidFill>
                          <a:schemeClr val="tx1"/>
                        </a:solidFill>
                      </a:endParaRPr>
                    </a:p>
                  </a:txBody>
                  <a:tcPr>
                    <a:solidFill>
                      <a:srgbClr val="FFCCFF"/>
                    </a:solidFill>
                  </a:tcPr>
                </a:tc>
                <a:extLst>
                  <a:ext uri="{0D108BD9-81ED-4DB2-BD59-A6C34878D82A}">
                    <a16:rowId xmlns:a16="http://schemas.microsoft.com/office/drawing/2014/main" val="10005"/>
                  </a:ext>
                </a:extLst>
              </a:tr>
              <a:tr h="370840">
                <a:tc>
                  <a:txBody>
                    <a:bodyPr/>
                    <a:lstStyle/>
                    <a:p>
                      <a:pPr algn="ctr"/>
                      <a:r>
                        <a:rPr lang="en-US" b="1" dirty="0">
                          <a:solidFill>
                            <a:srgbClr val="C00000"/>
                          </a:solidFill>
                          <a:latin typeface="Courier New" pitchFamily="49" charset="0"/>
                          <a:cs typeface="Courier New" pitchFamily="49" charset="0"/>
                        </a:rPr>
                        <a:t>double</a:t>
                      </a:r>
                    </a:p>
                  </a:txBody>
                  <a:tcPr>
                    <a:solidFill>
                      <a:srgbClr val="FFCCFF"/>
                    </a:solidFill>
                  </a:tcPr>
                </a:tc>
                <a:tc>
                  <a:txBody>
                    <a:bodyPr/>
                    <a:lstStyle/>
                    <a:p>
                      <a:pPr algn="ctr"/>
                      <a:r>
                        <a:rPr lang="en-US" b="1" dirty="0">
                          <a:solidFill>
                            <a:srgbClr val="C00000"/>
                          </a:solidFill>
                          <a:latin typeface="Courier New" pitchFamily="49" charset="0"/>
                          <a:cs typeface="Courier New" pitchFamily="49" charset="0"/>
                        </a:rPr>
                        <a:t>8</a:t>
                      </a:r>
                    </a:p>
                  </a:txBody>
                  <a:tcPr>
                    <a:solidFill>
                      <a:srgbClr val="FFC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a:solidFill>
                            <a:srgbClr val="C00000"/>
                          </a:solidFill>
                        </a:rPr>
                        <a:t>Negative: -1.7976931348623157E+308</a:t>
                      </a:r>
                      <a:r>
                        <a:rPr lang="en-US" sz="1600" b="1" baseline="0">
                          <a:solidFill>
                            <a:srgbClr val="C00000"/>
                          </a:solidFill>
                        </a:rPr>
                        <a:t> to -4.9E-324</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1" baseline="0">
                          <a:solidFill>
                            <a:srgbClr val="C00000"/>
                          </a:solidFill>
                        </a:rPr>
                        <a:t>Positive</a:t>
                      </a:r>
                      <a:r>
                        <a:rPr lang="en-US" sz="1600" b="1" baseline="0" dirty="0">
                          <a:solidFill>
                            <a:srgbClr val="C00000"/>
                          </a:solidFill>
                        </a:rPr>
                        <a:t>:  4.9E-324 to </a:t>
                      </a:r>
                      <a:r>
                        <a:rPr lang="en-US" sz="1600" b="1" dirty="0">
                          <a:solidFill>
                            <a:srgbClr val="C00000"/>
                          </a:solidFill>
                        </a:rPr>
                        <a:t>1.7976931348623157E+308</a:t>
                      </a:r>
                    </a:p>
                  </a:txBody>
                  <a:tcPr>
                    <a:solidFill>
                      <a:srgbClr val="FFCCFF"/>
                    </a:solidFill>
                  </a:tcPr>
                </a:tc>
                <a:extLst>
                  <a:ext uri="{0D108BD9-81ED-4DB2-BD59-A6C34878D82A}">
                    <a16:rowId xmlns:a16="http://schemas.microsoft.com/office/drawing/2014/main" val="10006"/>
                  </a:ext>
                </a:extLst>
              </a:tr>
            </a:tbl>
          </a:graphicData>
        </a:graphic>
      </p:graphicFrame>
      <p:sp>
        <p:nvSpPr>
          <p:cNvPr id="5" name="Content Placeholder 2"/>
          <p:cNvSpPr txBox="1">
            <a:spLocks/>
          </p:cNvSpPr>
          <p:nvPr/>
        </p:nvSpPr>
        <p:spPr bwMode="auto">
          <a:xfrm>
            <a:off x="457200" y="51816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lang="en-US" sz="2400" kern="0" dirty="0"/>
              <a:t>Unless otherwise stated, you are to use:</a:t>
            </a:r>
          </a:p>
          <a:p>
            <a:pPr marL="800100" lvl="1" indent="-342900" fontAlgn="base">
              <a:spcAft>
                <a:spcPct val="0"/>
              </a:spcAft>
              <a:buClr>
                <a:schemeClr val="accent1"/>
              </a:buClr>
              <a:buSzPct val="65000"/>
              <a:buFont typeface="Wingdings" pitchFamily="2" charset="2"/>
              <a:buChar char="n"/>
            </a:pPr>
            <a:r>
              <a:rPr kumimoji="0" lang="en-US" sz="2000" b="1" i="0" u="none" strike="noStrike" kern="0" cap="none" spc="0" normalizeH="0" baseline="0" noProof="0" dirty="0" err="1">
                <a:ln>
                  <a:noFill/>
                </a:ln>
                <a:solidFill>
                  <a:srgbClr val="0000FF"/>
                </a:solidFill>
                <a:effectLst/>
                <a:uLnTx/>
                <a:uFillTx/>
                <a:latin typeface="Courier New" pitchFamily="49" charset="0"/>
                <a:cs typeface="Courier New" pitchFamily="49" charset="0"/>
              </a:rPr>
              <a:t>int</a:t>
            </a:r>
            <a:r>
              <a:rPr kumimoji="0" lang="en-US" sz="2000" b="0" i="0" u="none" strike="noStrike" kern="0" cap="none" spc="0" normalizeH="0" noProof="0" dirty="0">
                <a:ln>
                  <a:noFill/>
                </a:ln>
                <a:solidFill>
                  <a:schemeClr val="tx1"/>
                </a:solidFill>
                <a:effectLst/>
                <a:uLnTx/>
                <a:uFillTx/>
                <a:latin typeface="+mn-lt"/>
                <a:ea typeface="+mn-ea"/>
                <a:cs typeface="+mn-cs"/>
              </a:rPr>
              <a:t> for integers</a:t>
            </a:r>
          </a:p>
          <a:p>
            <a:pPr marL="800100" lvl="1" indent="-342900" fontAlgn="base">
              <a:spcAft>
                <a:spcPct val="0"/>
              </a:spcAft>
              <a:buClr>
                <a:schemeClr val="accent1"/>
              </a:buClr>
              <a:buSzPct val="65000"/>
              <a:buFont typeface="Wingdings" pitchFamily="2" charset="2"/>
              <a:buChar char="n"/>
            </a:pPr>
            <a:r>
              <a:rPr lang="en-US" sz="2000" b="1" kern="0" dirty="0">
                <a:solidFill>
                  <a:srgbClr val="0000FF"/>
                </a:solidFill>
                <a:latin typeface="Courier New" pitchFamily="49" charset="0"/>
                <a:cs typeface="Courier New" pitchFamily="49" charset="0"/>
              </a:rPr>
              <a:t>double</a:t>
            </a:r>
            <a:r>
              <a:rPr lang="en-US" sz="2000" kern="0" dirty="0"/>
              <a:t> for floating-point numbers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8" name="Slide Number Placeholder 7"/>
          <p:cNvSpPr>
            <a:spLocks noGrp="1"/>
          </p:cNvSpPr>
          <p:nvPr>
            <p:ph type="sldNum" sz="quarter" idx="4"/>
          </p:nvPr>
        </p:nvSpPr>
        <p:spPr/>
        <p:txBody>
          <a:bodyPr/>
          <a:lstStyle/>
          <a:p>
            <a:fld id="{9D84BA89-CC61-4F67-A868-148EFD8CC251}" type="slidenum">
              <a:rPr lang="en-US" sz="1600" smtClean="0"/>
              <a:pPr/>
              <a:t>20</a:t>
            </a:fld>
            <a:endParaRPr lang="en-US" sz="1600" dirty="0"/>
          </a:p>
        </p:txBody>
      </p:sp>
      <p:sp>
        <p:nvSpPr>
          <p:cNvPr id="9" name="Left Brace 8"/>
          <p:cNvSpPr/>
          <p:nvPr/>
        </p:nvSpPr>
        <p:spPr>
          <a:xfrm>
            <a:off x="914401" y="2360951"/>
            <a:ext cx="304800" cy="13716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0" name="Rectangle 9"/>
          <p:cNvSpPr/>
          <p:nvPr/>
        </p:nvSpPr>
        <p:spPr>
          <a:xfrm rot="16200000">
            <a:off x="-114300" y="2707599"/>
            <a:ext cx="1371600" cy="685800"/>
          </a:xfrm>
          <a:prstGeom prst="rect">
            <a:avLst/>
          </a:prstGeom>
          <a:solidFill>
            <a:srgbClr val="F2EE98"/>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a:t>Integer Data Types</a:t>
            </a:r>
            <a:endParaRPr lang="en-US" sz="1600" b="1" dirty="0">
              <a:latin typeface="Courier New" pitchFamily="49" charset="0"/>
              <a:cs typeface="Courier New" pitchFamily="49" charset="0"/>
            </a:endParaRPr>
          </a:p>
        </p:txBody>
      </p:sp>
      <p:sp>
        <p:nvSpPr>
          <p:cNvPr id="11" name="Left Brace 10"/>
          <p:cNvSpPr/>
          <p:nvPr/>
        </p:nvSpPr>
        <p:spPr>
          <a:xfrm>
            <a:off x="990601" y="3762531"/>
            <a:ext cx="228600" cy="12192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2" name="Rectangle 11"/>
          <p:cNvSpPr/>
          <p:nvPr/>
        </p:nvSpPr>
        <p:spPr>
          <a:xfrm rot="16200000">
            <a:off x="-38099" y="4029231"/>
            <a:ext cx="1219200" cy="685800"/>
          </a:xfrm>
          <a:prstGeom prst="rect">
            <a:avLst/>
          </a:prstGeom>
          <a:solidFill>
            <a:srgbClr val="FFCCFF"/>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a:t>Floating- Point Data Types</a:t>
            </a:r>
            <a:endParaRPr lang="en-US" sz="1600" b="1" dirty="0">
              <a:latin typeface="Courier New" pitchFamily="49" charset="0"/>
              <a:cs typeface="Courier New"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5"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a:t>
            </a:r>
            <a:r>
              <a:rPr lang="en-US" sz="3600" dirty="0">
                <a:latin typeface="Britannic Bold" panose="020B0903060703020204" pitchFamily="34" charset="0"/>
              </a:rPr>
              <a:t> Numeric Operators</a:t>
            </a:r>
          </a:p>
        </p:txBody>
      </p:sp>
      <p:graphicFrame>
        <p:nvGraphicFramePr>
          <p:cNvPr id="4" name="Table 3"/>
          <p:cNvGraphicFramePr>
            <a:graphicFrameLocks noGrp="1"/>
          </p:cNvGraphicFramePr>
          <p:nvPr>
            <p:extLst>
              <p:ext uri="{D42A27DB-BD31-4B8C-83A1-F6EECF244321}">
                <p14:modId xmlns:p14="http://schemas.microsoft.com/office/powerpoint/2010/main" val="555553639"/>
              </p:ext>
            </p:extLst>
          </p:nvPr>
        </p:nvGraphicFramePr>
        <p:xfrm>
          <a:off x="990600" y="1143000"/>
          <a:ext cx="7620000" cy="3032760"/>
        </p:xfrm>
        <a:graphic>
          <a:graphicData uri="http://schemas.openxmlformats.org/drawingml/2006/table">
            <a:tbl>
              <a:tblPr bandRow="1">
                <a:tableStyleId>{5C22544A-7EE6-4342-B048-85BDC9FD1C3A}</a:tableStyleId>
              </a:tblPr>
              <a:tblGrid>
                <a:gridCol w="2286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70840">
                <a:tc>
                  <a:txBody>
                    <a:bodyPr/>
                    <a:lstStyle/>
                    <a:p>
                      <a:r>
                        <a:rPr lang="en-US" sz="1800" b="0" dirty="0">
                          <a:solidFill>
                            <a:schemeClr val="tx1"/>
                          </a:solidFill>
                          <a:latin typeface="Courier New" pitchFamily="49" charset="0"/>
                          <a:cs typeface="Courier New" pitchFamily="49" charset="0"/>
                        </a:rPr>
                        <a:t>()</a:t>
                      </a:r>
                    </a:p>
                  </a:txBody>
                  <a:tcPr/>
                </a:tc>
                <a:tc>
                  <a:txBody>
                    <a:bodyPr/>
                    <a:lstStyle/>
                    <a:p>
                      <a:r>
                        <a:rPr lang="en-US" sz="1800" b="0" dirty="0">
                          <a:solidFill>
                            <a:schemeClr val="tx1"/>
                          </a:solidFill>
                        </a:rPr>
                        <a:t>Parentheses Grouping</a:t>
                      </a:r>
                    </a:p>
                  </a:txBody>
                  <a:tcPr/>
                </a:tc>
                <a:tc>
                  <a:txBody>
                    <a:bodyPr/>
                    <a:lstStyle/>
                    <a:p>
                      <a:r>
                        <a:rPr lang="en-US" sz="1800" b="0" dirty="0">
                          <a:solidFill>
                            <a:schemeClr val="tx1"/>
                          </a:solidFill>
                        </a:rPr>
                        <a:t>Left-to-right</a:t>
                      </a:r>
                    </a:p>
                  </a:txBody>
                  <a:tcPr/>
                </a:tc>
                <a:extLst>
                  <a:ext uri="{0D108BD9-81ED-4DB2-BD59-A6C34878D82A}">
                    <a16:rowId xmlns:a16="http://schemas.microsoft.com/office/drawing/2014/main" val="10000"/>
                  </a:ext>
                </a:extLst>
              </a:tr>
              <a:tr h="370840">
                <a:tc>
                  <a:txBody>
                    <a:bodyPr/>
                    <a:lstStyle/>
                    <a:p>
                      <a:r>
                        <a:rPr lang="en-US" sz="1800" b="0" dirty="0">
                          <a:solidFill>
                            <a:schemeClr val="tx1"/>
                          </a:solidFill>
                          <a:latin typeface="Courier New" pitchFamily="49" charset="0"/>
                          <a:cs typeface="Courier New" pitchFamily="49" charset="0"/>
                        </a:rPr>
                        <a:t>++, --</a:t>
                      </a:r>
                    </a:p>
                  </a:txBody>
                  <a:tcPr/>
                </a:tc>
                <a:tc>
                  <a:txBody>
                    <a:bodyPr/>
                    <a:lstStyle/>
                    <a:p>
                      <a:r>
                        <a:rPr lang="en-US" sz="1800" b="0" dirty="0">
                          <a:solidFill>
                            <a:schemeClr val="tx1"/>
                          </a:solidFill>
                        </a:rPr>
                        <a:t>Postfix </a:t>
                      </a:r>
                      <a:r>
                        <a:rPr lang="en-US" sz="1800" b="0" dirty="0" err="1">
                          <a:solidFill>
                            <a:schemeClr val="tx1"/>
                          </a:solidFill>
                        </a:rPr>
                        <a:t>incrementor</a:t>
                      </a:r>
                      <a:r>
                        <a:rPr lang="en-US" sz="1800" b="0" dirty="0">
                          <a:solidFill>
                            <a:schemeClr val="tx1"/>
                          </a:solidFill>
                        </a:rPr>
                        <a:t>/</a:t>
                      </a:r>
                      <a:r>
                        <a:rPr lang="en-US" sz="1800" b="0" dirty="0" err="1">
                          <a:solidFill>
                            <a:schemeClr val="tx1"/>
                          </a:solidFill>
                        </a:rPr>
                        <a:t>decrementor</a:t>
                      </a:r>
                      <a:endParaRPr lang="en-US" sz="1800" b="0" dirty="0">
                        <a:solidFill>
                          <a:schemeClr val="tx1"/>
                        </a:solidFill>
                      </a:endParaRPr>
                    </a:p>
                  </a:txBody>
                  <a:tcPr/>
                </a:tc>
                <a:tc>
                  <a:txBody>
                    <a:bodyPr/>
                    <a:lstStyle/>
                    <a:p>
                      <a:r>
                        <a:rPr lang="en-US" sz="1800" b="0" dirty="0">
                          <a:solidFill>
                            <a:schemeClr val="tx1"/>
                          </a:solidFill>
                        </a:rPr>
                        <a:t>Right-to-left</a:t>
                      </a:r>
                    </a:p>
                  </a:txBody>
                  <a:tcPr/>
                </a:tc>
                <a:extLst>
                  <a:ext uri="{0D108BD9-81ED-4DB2-BD59-A6C34878D82A}">
                    <a16:rowId xmlns:a16="http://schemas.microsoft.com/office/drawing/2014/main" val="10001"/>
                  </a:ext>
                </a:extLst>
              </a:tr>
              <a:tr h="370840">
                <a:tc>
                  <a:txBody>
                    <a:bodyPr/>
                    <a:lstStyle/>
                    <a:p>
                      <a:r>
                        <a:rPr lang="en-US" sz="1800" b="0" dirty="0">
                          <a:solidFill>
                            <a:schemeClr val="tx1"/>
                          </a:solidFill>
                          <a:latin typeface="Courier New" pitchFamily="49" charset="0"/>
                          <a:cs typeface="Courier New" pitchFamily="49" charset="0"/>
                        </a:rPr>
                        <a:t>++, --</a:t>
                      </a:r>
                    </a:p>
                    <a:p>
                      <a:r>
                        <a:rPr lang="en-US" sz="1800" b="0" dirty="0">
                          <a:solidFill>
                            <a:schemeClr val="tx1"/>
                          </a:solidFill>
                          <a:latin typeface="Courier New" pitchFamily="49" charset="0"/>
                          <a:cs typeface="Courier New" pitchFamily="49" charset="0"/>
                        </a:rPr>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rPr>
                        <a:t>Prefix </a:t>
                      </a:r>
                      <a:r>
                        <a:rPr lang="en-US" sz="1800" b="0" dirty="0" err="1">
                          <a:solidFill>
                            <a:schemeClr val="tx1"/>
                          </a:solidFill>
                        </a:rPr>
                        <a:t>incrementor</a:t>
                      </a:r>
                      <a:r>
                        <a:rPr lang="en-US" sz="1800" b="0" dirty="0">
                          <a:solidFill>
                            <a:schemeClr val="tx1"/>
                          </a:solidFill>
                        </a:rPr>
                        <a:t>/</a:t>
                      </a:r>
                      <a:r>
                        <a:rPr lang="en-US" sz="1800" b="0" dirty="0" err="1">
                          <a:solidFill>
                            <a:schemeClr val="tx1"/>
                          </a:solidFill>
                        </a:rPr>
                        <a:t>decrementor</a:t>
                      </a:r>
                      <a:endParaRPr lang="en-US" sz="1800" b="0" dirty="0">
                        <a:solidFill>
                          <a:schemeClr val="tx1"/>
                        </a:solidFill>
                      </a:endParaRPr>
                    </a:p>
                    <a:p>
                      <a:r>
                        <a:rPr lang="en-US" sz="1800" b="0" dirty="0">
                          <a:solidFill>
                            <a:schemeClr val="tx1"/>
                          </a:solidFill>
                        </a:rPr>
                        <a:t>Unary +, -</a:t>
                      </a:r>
                    </a:p>
                  </a:txBody>
                  <a:tcPr/>
                </a:tc>
                <a:tc>
                  <a:txBody>
                    <a:bodyPr/>
                    <a:lstStyle/>
                    <a:p>
                      <a:r>
                        <a:rPr lang="en-US" sz="1800" b="0" dirty="0">
                          <a:solidFill>
                            <a:schemeClr val="tx1"/>
                          </a:solidFill>
                        </a:rPr>
                        <a:t>Right-to-left</a:t>
                      </a:r>
                    </a:p>
                  </a:txBody>
                  <a:tcPr/>
                </a:tc>
                <a:extLst>
                  <a:ext uri="{0D108BD9-81ED-4DB2-BD59-A6C34878D82A}">
                    <a16:rowId xmlns:a16="http://schemas.microsoft.com/office/drawing/2014/main" val="10002"/>
                  </a:ext>
                </a:extLst>
              </a:tr>
              <a:tr h="370840">
                <a:tc>
                  <a:txBody>
                    <a:bodyPr/>
                    <a:lstStyle/>
                    <a:p>
                      <a:r>
                        <a:rPr lang="en-US" sz="1800" b="0">
                          <a:solidFill>
                            <a:schemeClr val="tx1"/>
                          </a:solidFill>
                          <a:latin typeface="Courier New" pitchFamily="49" charset="0"/>
                          <a:cs typeface="Courier New" pitchFamily="49" charset="0"/>
                        </a:rPr>
                        <a:t>*, /, %</a:t>
                      </a:r>
                      <a:endParaRPr lang="en-US" sz="1800" b="0" dirty="0">
                        <a:solidFill>
                          <a:schemeClr val="tx1"/>
                        </a:solidFill>
                        <a:latin typeface="Courier New" pitchFamily="49" charset="0"/>
                        <a:cs typeface="Courier New" pitchFamily="49" charset="0"/>
                      </a:endParaRPr>
                    </a:p>
                  </a:txBody>
                  <a:tcPr/>
                </a:tc>
                <a:tc>
                  <a:txBody>
                    <a:bodyPr/>
                    <a:lstStyle/>
                    <a:p>
                      <a:r>
                        <a:rPr lang="en-US" sz="1800" b="0">
                          <a:solidFill>
                            <a:schemeClr val="tx1"/>
                          </a:solidFill>
                        </a:rPr>
                        <a:t>Multiplication, Division, Remainder of division</a:t>
                      </a:r>
                      <a:endParaRPr lang="en-US" sz="1800" b="0" dirty="0">
                        <a:solidFill>
                          <a:schemeClr val="tx1"/>
                        </a:solidFill>
                      </a:endParaRPr>
                    </a:p>
                  </a:txBody>
                  <a:tcPr/>
                </a:tc>
                <a:tc>
                  <a:txBody>
                    <a:bodyPr/>
                    <a:lstStyle/>
                    <a:p>
                      <a:r>
                        <a:rPr lang="en-US" sz="1800" b="0" dirty="0">
                          <a:solidFill>
                            <a:schemeClr val="tx1"/>
                          </a:solidFill>
                        </a:rPr>
                        <a:t>Left-to-right</a:t>
                      </a:r>
                    </a:p>
                  </a:txBody>
                  <a:tcPr/>
                </a:tc>
                <a:extLst>
                  <a:ext uri="{0D108BD9-81ED-4DB2-BD59-A6C34878D82A}">
                    <a16:rowId xmlns:a16="http://schemas.microsoft.com/office/drawing/2014/main" val="10003"/>
                  </a:ext>
                </a:extLst>
              </a:tr>
              <a:tr h="370840">
                <a:tc>
                  <a:txBody>
                    <a:bodyPr/>
                    <a:lstStyle/>
                    <a:p>
                      <a:r>
                        <a:rPr lang="en-US" sz="1800" b="0" dirty="0">
                          <a:solidFill>
                            <a:schemeClr val="tx1"/>
                          </a:solidFill>
                          <a:latin typeface="Courier New" pitchFamily="49" charset="0"/>
                          <a:cs typeface="Courier New" pitchFamily="49" charset="0"/>
                        </a:rPr>
                        <a:t>+, -</a:t>
                      </a:r>
                    </a:p>
                  </a:txBody>
                  <a:tcPr/>
                </a:tc>
                <a:tc>
                  <a:txBody>
                    <a:bodyPr/>
                    <a:lstStyle/>
                    <a:p>
                      <a:r>
                        <a:rPr lang="en-US" sz="1800" b="0" dirty="0">
                          <a:solidFill>
                            <a:schemeClr val="tx1"/>
                          </a:solidFill>
                        </a:rPr>
                        <a:t>Addition,</a:t>
                      </a:r>
                      <a:r>
                        <a:rPr lang="en-US" sz="1800" b="0" baseline="0" dirty="0">
                          <a:solidFill>
                            <a:schemeClr val="tx1"/>
                          </a:solidFill>
                        </a:rPr>
                        <a:t> Subtraction</a:t>
                      </a:r>
                      <a:endParaRPr lang="en-US" sz="1800" b="0" dirty="0">
                        <a:solidFill>
                          <a:schemeClr val="tx1"/>
                        </a:solidFill>
                      </a:endParaRPr>
                    </a:p>
                  </a:txBody>
                  <a:tcPr/>
                </a:tc>
                <a:tc>
                  <a:txBody>
                    <a:bodyPr/>
                    <a:lstStyle/>
                    <a:p>
                      <a:r>
                        <a:rPr lang="en-US" sz="1800" b="0" dirty="0">
                          <a:solidFill>
                            <a:schemeClr val="tx1"/>
                          </a:solidFill>
                        </a:rPr>
                        <a:t>Left-to-right</a:t>
                      </a:r>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US" sz="1800" b="0" kern="1200" dirty="0">
                          <a:solidFill>
                            <a:schemeClr val="tx1"/>
                          </a:solidFill>
                          <a:latin typeface="Courier New" pitchFamily="49" charset="0"/>
                          <a:ea typeface="+mn-ea"/>
                          <a:cs typeface="Courier New" pitchFamily="49" charset="0"/>
                        </a:rPr>
                        <a:t>= </a:t>
                      </a:r>
                    </a:p>
                    <a:p>
                      <a:pPr marL="0" algn="l" defTabSz="914400" rtl="0" eaLnBrk="1" latinLnBrk="0" hangingPunct="1"/>
                      <a:r>
                        <a:rPr lang="en-US" sz="1800" b="0" kern="1200" dirty="0">
                          <a:solidFill>
                            <a:schemeClr val="tx1"/>
                          </a:solidFill>
                          <a:latin typeface="Courier New" pitchFamily="49" charset="0"/>
                          <a:ea typeface="+mn-ea"/>
                          <a:cs typeface="Courier New" pitchFamily="49" charset="0"/>
                        </a:rPr>
                        <a:t>+= -= *= /= %=</a:t>
                      </a:r>
                    </a:p>
                  </a:txBody>
                  <a:tcPr/>
                </a:tc>
                <a:tc>
                  <a:txBody>
                    <a:bodyPr/>
                    <a:lstStyle/>
                    <a:p>
                      <a:pPr marL="0" algn="l" defTabSz="914400" rtl="0" eaLnBrk="1" latinLnBrk="0" hangingPunct="1"/>
                      <a:r>
                        <a:rPr lang="en-US" sz="1800" b="0" kern="1200" dirty="0">
                          <a:solidFill>
                            <a:schemeClr val="tx1"/>
                          </a:solidFill>
                          <a:latin typeface="+mn-lt"/>
                          <a:ea typeface="+mn-ea"/>
                          <a:cs typeface="+mn-cs"/>
                        </a:rPr>
                        <a:t>Assignment Operator</a:t>
                      </a:r>
                    </a:p>
                    <a:p>
                      <a:pPr marL="0" algn="l" defTabSz="914400" rtl="0" eaLnBrk="1" latinLnBrk="0" hangingPunct="1"/>
                      <a:r>
                        <a:rPr lang="en-US" sz="1800" b="0" kern="1200" dirty="0">
                          <a:solidFill>
                            <a:schemeClr val="tx1"/>
                          </a:solidFill>
                          <a:latin typeface="+mn-lt"/>
                          <a:ea typeface="+mn-ea"/>
                          <a:cs typeface="+mn-cs"/>
                        </a:rPr>
                        <a:t>Shorthand Operators</a:t>
                      </a:r>
                    </a:p>
                  </a:txBody>
                  <a:tcPr/>
                </a:tc>
                <a:tc>
                  <a:txBody>
                    <a:bodyPr/>
                    <a:lstStyle/>
                    <a:p>
                      <a:pPr marL="0" algn="l" defTabSz="914400" rtl="0" eaLnBrk="1" latinLnBrk="0" hangingPunct="1"/>
                      <a:r>
                        <a:rPr lang="en-US" sz="1800" b="0" kern="1200" dirty="0">
                          <a:solidFill>
                            <a:schemeClr val="tx1"/>
                          </a:solidFill>
                          <a:latin typeface="+mn-lt"/>
                          <a:ea typeface="+mn-ea"/>
                          <a:cs typeface="+mn-cs"/>
                        </a:rPr>
                        <a:t>Right-to-left</a:t>
                      </a:r>
                    </a:p>
                  </a:txBody>
                  <a:tcPr/>
                </a:tc>
                <a:extLst>
                  <a:ext uri="{0D108BD9-81ED-4DB2-BD59-A6C34878D82A}">
                    <a16:rowId xmlns:a16="http://schemas.microsoft.com/office/drawing/2014/main" val="10005"/>
                  </a:ext>
                </a:extLst>
              </a:tr>
            </a:tbl>
          </a:graphicData>
        </a:graphic>
      </p:graphicFrame>
      <p:grpSp>
        <p:nvGrpSpPr>
          <p:cNvPr id="5" name="Group 4"/>
          <p:cNvGrpSpPr/>
          <p:nvPr/>
        </p:nvGrpSpPr>
        <p:grpSpPr>
          <a:xfrm>
            <a:off x="381000" y="1066800"/>
            <a:ext cx="609600" cy="3352800"/>
            <a:chOff x="533400" y="2134394"/>
            <a:chExt cx="609600" cy="2286000"/>
          </a:xfrm>
        </p:grpSpPr>
        <p:cxnSp>
          <p:nvCxnSpPr>
            <p:cNvPr id="6" name="Straight Arrow Connector 5"/>
            <p:cNvCxnSpPr/>
            <p:nvPr/>
          </p:nvCxnSpPr>
          <p:spPr>
            <a:xfrm rot="5400000" flipH="1" flipV="1">
              <a:off x="-304800" y="3276600"/>
              <a:ext cx="2286000" cy="1588"/>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16200000">
              <a:off x="76200" y="2895600"/>
              <a:ext cx="1524000" cy="609600"/>
            </a:xfrm>
            <a:prstGeom prst="rect">
              <a:avLst/>
            </a:prstGeom>
            <a:solidFill>
              <a:schemeClr val="bg1">
                <a:alpha val="70000"/>
              </a:schemeClr>
            </a:solidFill>
            <a:ln w="222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b="1" dirty="0"/>
                <a:t>Higher Precedence</a:t>
              </a:r>
            </a:p>
          </p:txBody>
        </p:sp>
      </p:grpSp>
      <p:sp>
        <p:nvSpPr>
          <p:cNvPr id="8" name="Content Placeholder 2"/>
          <p:cNvSpPr>
            <a:spLocks noGrp="1"/>
          </p:cNvSpPr>
          <p:nvPr>
            <p:ph idx="1"/>
          </p:nvPr>
        </p:nvSpPr>
        <p:spPr>
          <a:xfrm>
            <a:off x="457200" y="4419600"/>
            <a:ext cx="8229600" cy="2133600"/>
          </a:xfrm>
        </p:spPr>
        <p:txBody>
          <a:bodyPr>
            <a:normAutofit fontScale="92500"/>
          </a:bodyPr>
          <a:lstStyle/>
          <a:p>
            <a:pPr>
              <a:lnSpc>
                <a:spcPct val="110000"/>
              </a:lnSpc>
            </a:pPr>
            <a:r>
              <a:rPr lang="en-US" sz="2600" dirty="0"/>
              <a:t>Evaluation of numeric expression:</a:t>
            </a:r>
          </a:p>
          <a:p>
            <a:pPr lvl="1">
              <a:lnSpc>
                <a:spcPct val="110000"/>
              </a:lnSpc>
              <a:spcBef>
                <a:spcPts val="0"/>
              </a:spcBef>
            </a:pPr>
            <a:r>
              <a:rPr lang="en-US" sz="2200" dirty="0"/>
              <a:t>Determine grouping using precedence</a:t>
            </a:r>
          </a:p>
          <a:p>
            <a:pPr lvl="1">
              <a:lnSpc>
                <a:spcPct val="110000"/>
              </a:lnSpc>
              <a:spcBef>
                <a:spcPts val="0"/>
              </a:spcBef>
            </a:pPr>
            <a:r>
              <a:rPr lang="en-US" sz="2200" dirty="0"/>
              <a:t>Use </a:t>
            </a:r>
            <a:r>
              <a:rPr lang="en-US" sz="2200" dirty="0" err="1"/>
              <a:t>associativity</a:t>
            </a:r>
            <a:r>
              <a:rPr lang="en-US" sz="2200" dirty="0"/>
              <a:t> to differentiate operators of same precedence </a:t>
            </a:r>
          </a:p>
          <a:p>
            <a:pPr lvl="1">
              <a:lnSpc>
                <a:spcPct val="110000"/>
              </a:lnSpc>
              <a:spcBef>
                <a:spcPts val="0"/>
              </a:spcBef>
            </a:pPr>
            <a:r>
              <a:rPr lang="en-US" sz="2200" dirty="0"/>
              <a:t>Data type conversion is performed for operands with different data type</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21</a:t>
            </a:fld>
            <a:endParaRPr lang="en-US" sz="160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a:t>
            </a:r>
            <a:r>
              <a:rPr lang="en-US" sz="3600" dirty="0">
                <a:latin typeface="Britannic Bold" panose="020B0903060703020204" pitchFamily="34" charset="0"/>
              </a:rPr>
              <a:t> Numeric Data Type Conversion</a:t>
            </a:r>
          </a:p>
        </p:txBody>
      </p:sp>
      <p:sp>
        <p:nvSpPr>
          <p:cNvPr id="3" name="Content Placeholder 2"/>
          <p:cNvSpPr>
            <a:spLocks noGrp="1"/>
          </p:cNvSpPr>
          <p:nvPr>
            <p:ph idx="1"/>
          </p:nvPr>
        </p:nvSpPr>
        <p:spPr>
          <a:xfrm>
            <a:off x="457200" y="1066800"/>
            <a:ext cx="8229600" cy="4724400"/>
          </a:xfrm>
        </p:spPr>
        <p:txBody>
          <a:bodyPr>
            <a:normAutofit fontScale="77500" lnSpcReduction="20000"/>
          </a:bodyPr>
          <a:lstStyle/>
          <a:p>
            <a:pPr>
              <a:lnSpc>
                <a:spcPct val="120000"/>
              </a:lnSpc>
            </a:pPr>
            <a:r>
              <a:rPr lang="en-US" sz="3100" dirty="0"/>
              <a:t>When operands of an operation have differing types:</a:t>
            </a:r>
          </a:p>
          <a:p>
            <a:pPr marL="841375" lvl="1" indent="-514350">
              <a:lnSpc>
                <a:spcPct val="120000"/>
              </a:lnSpc>
              <a:buClrTx/>
              <a:buSzPct val="100000"/>
              <a:buFont typeface="+mj-lt"/>
              <a:buAutoNum type="arabicPeriod"/>
            </a:pPr>
            <a:r>
              <a:rPr lang="en-US" dirty="0"/>
              <a:t>If one of the operands is </a:t>
            </a:r>
            <a:r>
              <a:rPr lang="en-US" b="1" dirty="0">
                <a:solidFill>
                  <a:srgbClr val="0000FF"/>
                </a:solidFill>
                <a:latin typeface="Courier New" pitchFamily="49" charset="0"/>
                <a:cs typeface="Courier New" pitchFamily="49" charset="0"/>
              </a:rPr>
              <a:t>double</a:t>
            </a:r>
            <a:r>
              <a:rPr lang="en-US" dirty="0"/>
              <a:t>, convert the other to </a:t>
            </a:r>
            <a:r>
              <a:rPr lang="en-US" b="1" dirty="0">
                <a:solidFill>
                  <a:srgbClr val="0000FF"/>
                </a:solidFill>
                <a:latin typeface="Courier New" pitchFamily="49" charset="0"/>
                <a:cs typeface="Courier New" pitchFamily="49" charset="0"/>
              </a:rPr>
              <a:t>double</a:t>
            </a:r>
          </a:p>
          <a:p>
            <a:pPr marL="841375" lvl="1" indent="-514350">
              <a:lnSpc>
                <a:spcPct val="120000"/>
              </a:lnSpc>
              <a:buClrTx/>
              <a:buSzPct val="100000"/>
              <a:buFont typeface="+mj-lt"/>
              <a:buAutoNum type="arabicPeriod"/>
            </a:pPr>
            <a:r>
              <a:rPr lang="en-US" dirty="0"/>
              <a:t>Otherwise, if one of them is </a:t>
            </a:r>
            <a:r>
              <a:rPr lang="en-US" b="1" dirty="0">
                <a:solidFill>
                  <a:srgbClr val="0000FF"/>
                </a:solidFill>
                <a:latin typeface="Courier New" pitchFamily="49" charset="0"/>
                <a:cs typeface="Courier New" pitchFamily="49" charset="0"/>
              </a:rPr>
              <a:t>float</a:t>
            </a:r>
            <a:r>
              <a:rPr lang="en-US" dirty="0"/>
              <a:t>, convert the other to </a:t>
            </a:r>
            <a:r>
              <a:rPr lang="en-US" b="1" dirty="0">
                <a:solidFill>
                  <a:srgbClr val="0000FF"/>
                </a:solidFill>
                <a:latin typeface="Courier New" pitchFamily="49" charset="0"/>
                <a:cs typeface="Courier New" pitchFamily="49" charset="0"/>
              </a:rPr>
              <a:t>float</a:t>
            </a:r>
          </a:p>
          <a:p>
            <a:pPr marL="841375" lvl="1" indent="-514350">
              <a:lnSpc>
                <a:spcPct val="120000"/>
              </a:lnSpc>
              <a:buClrTx/>
              <a:buSzPct val="100000"/>
              <a:buFont typeface="+mj-lt"/>
              <a:buAutoNum type="arabicPeriod"/>
            </a:pPr>
            <a:r>
              <a:rPr lang="en-US" dirty="0"/>
              <a:t>Otherwise, if one of them is </a:t>
            </a:r>
            <a:r>
              <a:rPr lang="en-US" b="1" dirty="0">
                <a:solidFill>
                  <a:srgbClr val="0000FF"/>
                </a:solidFill>
                <a:latin typeface="Courier New" pitchFamily="49" charset="0"/>
                <a:cs typeface="Courier New" pitchFamily="49" charset="0"/>
              </a:rPr>
              <a:t>long</a:t>
            </a:r>
            <a:r>
              <a:rPr lang="en-US" dirty="0"/>
              <a:t>, convert the other to </a:t>
            </a:r>
            <a:r>
              <a:rPr lang="en-US" b="1" dirty="0">
                <a:solidFill>
                  <a:srgbClr val="0000FF"/>
                </a:solidFill>
                <a:latin typeface="Courier New" pitchFamily="49" charset="0"/>
                <a:cs typeface="Courier New" pitchFamily="49" charset="0"/>
              </a:rPr>
              <a:t>long</a:t>
            </a:r>
          </a:p>
          <a:p>
            <a:pPr marL="841375" lvl="1" indent="-514350">
              <a:lnSpc>
                <a:spcPct val="120000"/>
              </a:lnSpc>
              <a:buClrTx/>
              <a:buSzPct val="100000"/>
              <a:buFont typeface="+mj-lt"/>
              <a:buAutoNum type="arabicPeriod"/>
            </a:pPr>
            <a:r>
              <a:rPr lang="en-US" dirty="0"/>
              <a:t>Otherwise, convert both into </a:t>
            </a:r>
            <a:r>
              <a:rPr lang="en-US" b="1" dirty="0" err="1">
                <a:solidFill>
                  <a:srgbClr val="0000FF"/>
                </a:solidFill>
                <a:latin typeface="Courier New" pitchFamily="49" charset="0"/>
                <a:cs typeface="Courier New" pitchFamily="49" charset="0"/>
              </a:rPr>
              <a:t>int</a:t>
            </a:r>
            <a:endParaRPr lang="en-US" dirty="0"/>
          </a:p>
          <a:p>
            <a:pPr marL="514350" indent="-514350">
              <a:lnSpc>
                <a:spcPct val="120000"/>
              </a:lnSpc>
              <a:spcBef>
                <a:spcPts val="1800"/>
              </a:spcBef>
            </a:pPr>
            <a:r>
              <a:rPr lang="en-US" sz="3100" dirty="0"/>
              <a:t>When value is assigned to a variable of differing types:</a:t>
            </a:r>
          </a:p>
          <a:p>
            <a:pPr marL="841375" lvl="1" indent="-514350">
              <a:lnSpc>
                <a:spcPct val="120000"/>
              </a:lnSpc>
              <a:spcBef>
                <a:spcPts val="600"/>
              </a:spcBef>
            </a:pPr>
            <a:r>
              <a:rPr lang="en-US" b="1" dirty="0"/>
              <a:t>Widening (Promotion): </a:t>
            </a:r>
          </a:p>
          <a:p>
            <a:pPr marL="1193800" lvl="2" indent="-514350">
              <a:lnSpc>
                <a:spcPct val="120000"/>
              </a:lnSpc>
              <a:spcBef>
                <a:spcPts val="0"/>
              </a:spcBef>
            </a:pPr>
            <a:r>
              <a:rPr lang="en-US" sz="2600" dirty="0"/>
              <a:t>Value has a smaller range compared to the variable</a:t>
            </a:r>
          </a:p>
          <a:p>
            <a:pPr marL="1193800" lvl="2" indent="-514350">
              <a:lnSpc>
                <a:spcPct val="120000"/>
              </a:lnSpc>
              <a:spcBef>
                <a:spcPts val="0"/>
              </a:spcBef>
            </a:pPr>
            <a:r>
              <a:rPr lang="en-US" sz="2600" dirty="0"/>
              <a:t>Converted automatically</a:t>
            </a:r>
          </a:p>
          <a:p>
            <a:pPr marL="841375" lvl="1" indent="-514350">
              <a:lnSpc>
                <a:spcPct val="120000"/>
              </a:lnSpc>
              <a:spcBef>
                <a:spcPts val="600"/>
              </a:spcBef>
            </a:pPr>
            <a:r>
              <a:rPr lang="en-US" b="1" dirty="0"/>
              <a:t>Narrowing (Demotion):</a:t>
            </a:r>
          </a:p>
          <a:p>
            <a:pPr marL="1193800" lvl="2" indent="-514350">
              <a:lnSpc>
                <a:spcPct val="120000"/>
              </a:lnSpc>
              <a:spcBef>
                <a:spcPts val="0"/>
              </a:spcBef>
            </a:pPr>
            <a:r>
              <a:rPr lang="en-US" sz="2600" dirty="0"/>
              <a:t>Value has a </a:t>
            </a:r>
            <a:r>
              <a:rPr lang="en-US" sz="2600" b="1" dirty="0"/>
              <a:t>larger range</a:t>
            </a:r>
            <a:r>
              <a:rPr lang="en-US" sz="2600" dirty="0"/>
              <a:t> compared to the variable</a:t>
            </a:r>
          </a:p>
          <a:p>
            <a:pPr marL="1193800" lvl="2" indent="-514350">
              <a:lnSpc>
                <a:spcPct val="120000"/>
              </a:lnSpc>
              <a:spcBef>
                <a:spcPts val="0"/>
              </a:spcBef>
            </a:pPr>
            <a:r>
              <a:rPr lang="en-US" sz="2600" b="1" dirty="0"/>
              <a:t>Explicit type </a:t>
            </a:r>
            <a:r>
              <a:rPr lang="en-US" sz="2600" b="1" dirty="0">
                <a:solidFill>
                  <a:srgbClr val="C00000"/>
                </a:solidFill>
              </a:rPr>
              <a:t>casting</a:t>
            </a:r>
            <a:r>
              <a:rPr lang="en-US" sz="2600" b="1" dirty="0"/>
              <a:t> is needed</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22</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a:t>
            </a:r>
            <a:r>
              <a:rPr lang="en-US" sz="3600" dirty="0">
                <a:latin typeface="Britannic Bold" panose="020B0903060703020204" pitchFamily="34" charset="0"/>
              </a:rPr>
              <a:t> Data Type Conversion</a:t>
            </a:r>
            <a:endParaRPr lang="en-SG"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2362200"/>
          </a:xfrm>
        </p:spPr>
        <p:txBody>
          <a:bodyPr/>
          <a:lstStyle/>
          <a:p>
            <a:r>
              <a:rPr lang="en-US" dirty="0"/>
              <a:t>Conversion mistake:</a:t>
            </a:r>
            <a:endParaRPr lang="en-SG"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23</a:t>
            </a:fld>
            <a:endParaRPr lang="en-US" sz="1600" dirty="0"/>
          </a:p>
        </p:txBody>
      </p:sp>
      <p:sp>
        <p:nvSpPr>
          <p:cNvPr id="6" name="Text Box 3"/>
          <p:cNvSpPr txBox="1">
            <a:spLocks noChangeArrowheads="1"/>
          </p:cNvSpPr>
          <p:nvPr/>
        </p:nvSpPr>
        <p:spPr bwMode="auto">
          <a:xfrm>
            <a:off x="609600" y="1676400"/>
            <a:ext cx="4724400" cy="1323439"/>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a:solidFill>
                  <a:srgbClr val="0000FF"/>
                </a:solidFill>
                <a:latin typeface="Courier New" pitchFamily="49" charset="0"/>
              </a:rPr>
              <a:t>double</a:t>
            </a:r>
            <a:r>
              <a:rPr lang="en-US" sz="1600" b="1" dirty="0">
                <a:latin typeface="Courier New" pitchFamily="49" charset="0"/>
              </a:rPr>
              <a:t> d;</a:t>
            </a:r>
          </a:p>
          <a:p>
            <a:pPr eaLnBrk="0" hangingPunct="0"/>
            <a:r>
              <a:rPr lang="en-US" sz="1600" b="1" dirty="0" err="1">
                <a:solidFill>
                  <a:srgbClr val="0000FF"/>
                </a:solidFill>
                <a:latin typeface="Courier New" pitchFamily="49" charset="0"/>
              </a:rPr>
              <a:t>int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a:t>
            </a:r>
          </a:p>
          <a:p>
            <a:pPr eaLnBrk="0" hangingPunct="0"/>
            <a:endParaRPr lang="en-US" sz="1600" b="1" dirty="0">
              <a:latin typeface="Courier New" pitchFamily="49" charset="0"/>
            </a:endParaRPr>
          </a:p>
          <a:p>
            <a:pPr eaLnBrk="0" hangingPunct="0"/>
            <a:r>
              <a:rPr lang="en-US" sz="1600" b="1" dirty="0" err="1">
                <a:latin typeface="Courier New" pitchFamily="49" charset="0"/>
              </a:rPr>
              <a:t>i</a:t>
            </a:r>
            <a:r>
              <a:rPr lang="en-US" sz="1600" b="1" dirty="0">
                <a:latin typeface="Courier New" pitchFamily="49" charset="0"/>
              </a:rPr>
              <a:t> = 31415;</a:t>
            </a:r>
          </a:p>
          <a:p>
            <a:pPr eaLnBrk="0" hangingPunct="0"/>
            <a:r>
              <a:rPr lang="en-US" sz="1600" b="1" dirty="0">
                <a:latin typeface="Courier New" pitchFamily="49" charset="0"/>
              </a:rPr>
              <a:t>d = </a:t>
            </a:r>
            <a:r>
              <a:rPr lang="en-US" sz="1600" b="1" dirty="0" err="1">
                <a:latin typeface="Courier New" pitchFamily="49" charset="0"/>
              </a:rPr>
              <a:t>i</a:t>
            </a:r>
            <a:r>
              <a:rPr lang="en-US" sz="1600" b="1" dirty="0">
                <a:latin typeface="Courier New" pitchFamily="49" charset="0"/>
              </a:rPr>
              <a:t> / 10000; </a:t>
            </a:r>
            <a:endParaRPr lang="en-US" sz="1600" b="1" i="1" dirty="0">
              <a:solidFill>
                <a:srgbClr val="C00000"/>
              </a:solidFill>
              <a:latin typeface="Courier New" pitchFamily="49" charset="0"/>
            </a:endParaRPr>
          </a:p>
        </p:txBody>
      </p:sp>
      <p:sp>
        <p:nvSpPr>
          <p:cNvPr id="7" name="Rectangle 6"/>
          <p:cNvSpPr/>
          <p:nvPr/>
        </p:nvSpPr>
        <p:spPr>
          <a:xfrm>
            <a:off x="5486400" y="1752600"/>
            <a:ext cx="3276600" cy="990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2000" dirty="0"/>
              <a:t>What’s the mistake? How do you correct it?</a:t>
            </a:r>
          </a:p>
        </p:txBody>
      </p:sp>
      <p:sp>
        <p:nvSpPr>
          <p:cNvPr id="8" name="Content Placeholder 2"/>
          <p:cNvSpPr txBox="1">
            <a:spLocks/>
          </p:cNvSpPr>
          <p:nvPr/>
        </p:nvSpPr>
        <p:spPr bwMode="auto">
          <a:xfrm>
            <a:off x="533400" y="3429000"/>
            <a:ext cx="8229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sz="3000" kern="0" dirty="0"/>
              <a:t>Type casting</a:t>
            </a:r>
            <a:r>
              <a:rPr kumimoji="0" lang="en-US" sz="3000" b="0" i="0" u="none" strike="noStrike" kern="0" cap="none" spc="0" normalizeH="0" baseline="0" noProof="0" dirty="0">
                <a:ln>
                  <a:noFill/>
                </a:ln>
                <a:solidFill>
                  <a:schemeClr val="tx1"/>
                </a:solidFill>
                <a:effectLst/>
                <a:uLnTx/>
                <a:uFillTx/>
                <a:latin typeface="+mn-lt"/>
                <a:ea typeface="+mn-ea"/>
                <a:cs typeface="+mn-cs"/>
              </a:rPr>
              <a:t>:</a:t>
            </a:r>
            <a:endParaRPr kumimoji="0" lang="en-SG" sz="3000" b="0" i="0" u="none" strike="noStrike" kern="0" cap="none" spc="0" normalizeH="0" baseline="0" noProof="0" dirty="0">
              <a:ln>
                <a:noFill/>
              </a:ln>
              <a:solidFill>
                <a:schemeClr val="tx1"/>
              </a:solidFill>
              <a:effectLst/>
              <a:uLnTx/>
              <a:uFillTx/>
              <a:latin typeface="+mn-lt"/>
              <a:ea typeface="+mn-ea"/>
              <a:cs typeface="+mn-cs"/>
            </a:endParaRPr>
          </a:p>
        </p:txBody>
      </p:sp>
      <p:sp>
        <p:nvSpPr>
          <p:cNvPr id="9" name="Text Box 3"/>
          <p:cNvSpPr txBox="1">
            <a:spLocks noChangeArrowheads="1"/>
          </p:cNvSpPr>
          <p:nvPr/>
        </p:nvSpPr>
        <p:spPr bwMode="auto">
          <a:xfrm>
            <a:off x="685800" y="4038600"/>
            <a:ext cx="4648200" cy="1323439"/>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a:solidFill>
                  <a:srgbClr val="0000FF"/>
                </a:solidFill>
                <a:latin typeface="Courier New" pitchFamily="49" charset="0"/>
              </a:rPr>
              <a:t>double</a:t>
            </a:r>
            <a:r>
              <a:rPr lang="en-US" sz="1600" b="1" dirty="0">
                <a:latin typeface="Courier New" pitchFamily="49" charset="0"/>
              </a:rPr>
              <a:t> d;</a:t>
            </a:r>
          </a:p>
          <a:p>
            <a:pPr eaLnBrk="0" hangingPunct="0"/>
            <a:r>
              <a:rPr lang="en-US" sz="1600" b="1" dirty="0" err="1">
                <a:solidFill>
                  <a:srgbClr val="0000FF"/>
                </a:solidFill>
                <a:latin typeface="Courier New" pitchFamily="49" charset="0"/>
              </a:rPr>
              <a:t>int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a:t>
            </a:r>
          </a:p>
          <a:p>
            <a:pPr eaLnBrk="0" hangingPunct="0"/>
            <a:endParaRPr lang="en-US" sz="1600" b="1" dirty="0">
              <a:latin typeface="Courier New" pitchFamily="49" charset="0"/>
            </a:endParaRPr>
          </a:p>
          <a:p>
            <a:pPr eaLnBrk="0" hangingPunct="0"/>
            <a:r>
              <a:rPr lang="en-US" sz="1600" b="1" dirty="0">
                <a:latin typeface="Courier New" pitchFamily="49" charset="0"/>
              </a:rPr>
              <a:t>d = 3.14159;</a:t>
            </a:r>
          </a:p>
          <a:p>
            <a:pPr eaLnBrk="0" hangingPunct="0"/>
            <a:r>
              <a:rPr lang="en-US" sz="1600" b="1" dirty="0" err="1">
                <a:latin typeface="Courier New" pitchFamily="49" charset="0"/>
              </a:rPr>
              <a:t>i</a:t>
            </a:r>
            <a:r>
              <a:rPr lang="en-US" sz="1600" b="1" dirty="0">
                <a:latin typeface="Courier New" pitchFamily="49" charset="0"/>
              </a:rPr>
              <a:t> = (</a:t>
            </a:r>
            <a:r>
              <a:rPr lang="en-US" sz="1600" b="1" dirty="0" err="1">
                <a:solidFill>
                  <a:srgbClr val="0000FF"/>
                </a:solidFill>
                <a:latin typeface="Courier New" pitchFamily="49" charset="0"/>
              </a:rPr>
              <a:t>int</a:t>
            </a:r>
            <a:r>
              <a:rPr lang="en-US" sz="1600" b="1" dirty="0">
                <a:latin typeface="Courier New" pitchFamily="49" charset="0"/>
              </a:rPr>
              <a:t>) d; </a:t>
            </a:r>
            <a:r>
              <a:rPr lang="en-US" sz="1600" b="1" dirty="0">
                <a:solidFill>
                  <a:srgbClr val="800000"/>
                </a:solidFill>
                <a:latin typeface="Courier New" pitchFamily="49" charset="0"/>
              </a:rPr>
              <a:t>// </a:t>
            </a:r>
            <a:r>
              <a:rPr lang="en-US" sz="1600" b="1" dirty="0" err="1">
                <a:solidFill>
                  <a:srgbClr val="800000"/>
                </a:solidFill>
                <a:latin typeface="Courier New" pitchFamily="49" charset="0"/>
              </a:rPr>
              <a:t>i</a:t>
            </a:r>
            <a:r>
              <a:rPr lang="en-US" sz="1600" b="1" dirty="0">
                <a:solidFill>
                  <a:srgbClr val="800000"/>
                </a:solidFill>
                <a:latin typeface="Courier New" pitchFamily="49" charset="0"/>
              </a:rPr>
              <a:t> is assigned 3   </a:t>
            </a:r>
            <a:endParaRPr lang="en-US" sz="1600" b="1" i="1" dirty="0">
              <a:solidFill>
                <a:srgbClr val="800000"/>
              </a:solidFill>
              <a:latin typeface="Courier New" pitchFamily="49" charset="0"/>
            </a:endParaRPr>
          </a:p>
        </p:txBody>
      </p:sp>
      <p:sp>
        <p:nvSpPr>
          <p:cNvPr id="11" name="Rectangle 10"/>
          <p:cNvSpPr/>
          <p:nvPr/>
        </p:nvSpPr>
        <p:spPr>
          <a:xfrm>
            <a:off x="5486400" y="3232665"/>
            <a:ext cx="3352800" cy="30202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spcBef>
                <a:spcPts val="600"/>
              </a:spcBef>
            </a:pPr>
            <a:r>
              <a:rPr lang="en-US" sz="2000" dirty="0"/>
              <a:t>The </a:t>
            </a:r>
            <a:r>
              <a:rPr lang="en-US" sz="2000" b="1" dirty="0">
                <a:solidFill>
                  <a:srgbClr val="000099"/>
                </a:solidFill>
                <a:latin typeface="Courier New" pitchFamily="49" charset="0"/>
                <a:cs typeface="Courier New" pitchFamily="49" charset="0"/>
              </a:rPr>
              <a:t>(</a:t>
            </a:r>
            <a:r>
              <a:rPr lang="en-US" sz="2000" b="1" dirty="0" err="1">
                <a:solidFill>
                  <a:srgbClr val="000099"/>
                </a:solidFill>
                <a:latin typeface="Courier New" pitchFamily="49" charset="0"/>
                <a:cs typeface="Courier New" pitchFamily="49" charset="0"/>
              </a:rPr>
              <a:t>int</a:t>
            </a:r>
            <a:r>
              <a:rPr lang="en-US" sz="2000" b="1" dirty="0">
                <a:solidFill>
                  <a:srgbClr val="000099"/>
                </a:solidFill>
                <a:latin typeface="Courier New" pitchFamily="49" charset="0"/>
                <a:cs typeface="Courier New" pitchFamily="49" charset="0"/>
              </a:rPr>
              <a:t>) d</a:t>
            </a:r>
            <a:r>
              <a:rPr lang="en-US" sz="2000" dirty="0">
                <a:solidFill>
                  <a:srgbClr val="000099"/>
                </a:solidFill>
              </a:rPr>
              <a:t> </a:t>
            </a:r>
            <a:r>
              <a:rPr lang="en-US" sz="2000" dirty="0"/>
              <a:t>expression is known as </a:t>
            </a:r>
            <a:r>
              <a:rPr lang="en-US" sz="2000" b="1" dirty="0">
                <a:solidFill>
                  <a:srgbClr val="660066"/>
                </a:solidFill>
              </a:rPr>
              <a:t>type casting</a:t>
            </a:r>
            <a:endParaRPr lang="en-US" sz="2000" dirty="0">
              <a:solidFill>
                <a:srgbClr val="660066"/>
              </a:solidFill>
            </a:endParaRPr>
          </a:p>
          <a:p>
            <a:endParaRPr lang="en-US" sz="1600" dirty="0"/>
          </a:p>
          <a:p>
            <a:r>
              <a:rPr lang="en-US" sz="2000" b="1" dirty="0"/>
              <a:t>Syntax:</a:t>
            </a:r>
          </a:p>
          <a:p>
            <a:endParaRPr lang="en-US" sz="1600" dirty="0"/>
          </a:p>
          <a:p>
            <a:r>
              <a:rPr lang="en-US" sz="2000" dirty="0">
                <a:latin typeface="Courier New" pitchFamily="49" charset="0"/>
                <a:cs typeface="Courier New" pitchFamily="49" charset="0"/>
              </a:rPr>
              <a:t>(</a:t>
            </a:r>
            <a:r>
              <a:rPr lang="en-US" sz="2000" b="1" dirty="0" err="1">
                <a:solidFill>
                  <a:srgbClr val="006600"/>
                </a:solidFill>
                <a:latin typeface="Courier New" pitchFamily="49" charset="0"/>
                <a:cs typeface="Courier New" pitchFamily="49" charset="0"/>
              </a:rPr>
              <a:t>datatype</a:t>
            </a:r>
            <a:r>
              <a:rPr lang="en-US" sz="2000" dirty="0">
                <a:latin typeface="Courier New" pitchFamily="49" charset="0"/>
                <a:cs typeface="Courier New" pitchFamily="49" charset="0"/>
              </a:rPr>
              <a:t>) </a:t>
            </a:r>
            <a:r>
              <a:rPr lang="en-US" sz="2000" b="1" dirty="0">
                <a:solidFill>
                  <a:srgbClr val="002060"/>
                </a:solidFill>
                <a:latin typeface="Courier New" pitchFamily="49" charset="0"/>
                <a:cs typeface="Courier New" pitchFamily="49" charset="0"/>
              </a:rPr>
              <a:t>value</a:t>
            </a:r>
          </a:p>
          <a:p>
            <a:endParaRPr lang="en-US" sz="1600" dirty="0"/>
          </a:p>
          <a:p>
            <a:r>
              <a:rPr lang="en-US" sz="2000" b="1" dirty="0"/>
              <a:t>Effect:</a:t>
            </a:r>
          </a:p>
          <a:p>
            <a:r>
              <a:rPr lang="en-US" b="1">
                <a:solidFill>
                  <a:srgbClr val="002060"/>
                </a:solidFill>
                <a:latin typeface="Courier New" pitchFamily="49" charset="0"/>
                <a:cs typeface="Courier New" pitchFamily="49" charset="0"/>
              </a:rPr>
              <a:t>value</a:t>
            </a:r>
            <a:r>
              <a:rPr lang="en-US"/>
              <a:t> </a:t>
            </a:r>
            <a:r>
              <a:rPr lang="en-US" dirty="0"/>
              <a:t>is converted explicitly to the data type stated if possible.</a:t>
            </a:r>
          </a:p>
          <a:p>
            <a:endParaRPr lang="en-US" sz="1600" dirty="0"/>
          </a:p>
        </p:txBody>
      </p:sp>
      <p:sp>
        <p:nvSpPr>
          <p:cNvPr id="15" name="TextBox 14"/>
          <p:cNvSpPr txBox="1"/>
          <p:nvPr/>
        </p:nvSpPr>
        <p:spPr>
          <a:xfrm>
            <a:off x="533400" y="5410200"/>
            <a:ext cx="4191000" cy="646331"/>
          </a:xfrm>
          <a:prstGeom prst="rect">
            <a:avLst/>
          </a:prstGeom>
          <a:solidFill>
            <a:srgbClr val="CCCCFF"/>
          </a:solidFill>
          <a:ln>
            <a:solidFill>
              <a:srgbClr val="006600"/>
            </a:solidFill>
          </a:ln>
        </p:spPr>
        <p:txBody>
          <a:bodyPr wrap="square" rtlCol="0">
            <a:spAutoFit/>
          </a:bodyPr>
          <a:lstStyle/>
          <a:p>
            <a:r>
              <a:rPr lang="en-US" dirty="0"/>
              <a:t>Q: What is assigned to </a:t>
            </a:r>
            <a:r>
              <a:rPr lang="en-US" b="1" dirty="0" err="1">
                <a:latin typeface="Courier New" pitchFamily="49" charset="0"/>
                <a:cs typeface="Courier New" pitchFamily="49" charset="0"/>
              </a:rPr>
              <a:t>i</a:t>
            </a:r>
            <a:r>
              <a:rPr lang="en-US" dirty="0"/>
              <a:t> if </a:t>
            </a:r>
            <a:r>
              <a:rPr lang="en-US" b="1" dirty="0">
                <a:latin typeface="Courier New" pitchFamily="49" charset="0"/>
                <a:cs typeface="Courier New" pitchFamily="49" charset="0"/>
              </a:rPr>
              <a:t>d</a:t>
            </a:r>
            <a:r>
              <a:rPr lang="en-US" dirty="0"/>
              <a:t> contains 3.987 instead?</a:t>
            </a:r>
            <a:endParaRPr lang="en-SG" dirty="0"/>
          </a:p>
        </p:txBody>
      </p:sp>
      <p:sp>
        <p:nvSpPr>
          <p:cNvPr id="17" name="TextBox 16"/>
          <p:cNvSpPr txBox="1"/>
          <p:nvPr/>
        </p:nvSpPr>
        <p:spPr>
          <a:xfrm>
            <a:off x="838200" y="3048000"/>
            <a:ext cx="3048000" cy="369332"/>
          </a:xfrm>
          <a:prstGeom prst="rect">
            <a:avLst/>
          </a:prstGeom>
          <a:solidFill>
            <a:srgbClr val="CCCCFF"/>
          </a:solidFill>
          <a:ln>
            <a:solidFill>
              <a:srgbClr val="006600"/>
            </a:solidFill>
          </a:ln>
        </p:spPr>
        <p:txBody>
          <a:bodyPr wrap="square" rtlCol="0">
            <a:spAutoFit/>
          </a:bodyPr>
          <a:lstStyle/>
          <a:p>
            <a:r>
              <a:rPr lang="en-US" dirty="0"/>
              <a:t>Q: What is assigned to </a:t>
            </a:r>
            <a:r>
              <a:rPr lang="en-US" b="1" dirty="0">
                <a:latin typeface="Courier New" pitchFamily="49" charset="0"/>
                <a:cs typeface="Courier New" pitchFamily="49" charset="0"/>
              </a:rPr>
              <a:t>d</a:t>
            </a:r>
            <a:r>
              <a:rPr lang="en-US" dirty="0"/>
              <a:t>?</a:t>
            </a:r>
            <a:endParaRPr lang="en-SG" dirty="0"/>
          </a:p>
        </p:txBody>
      </p:sp>
      <p:sp>
        <p:nvSpPr>
          <p:cNvPr id="10" name="TextBox 9"/>
          <p:cNvSpPr txBox="1"/>
          <p:nvPr/>
        </p:nvSpPr>
        <p:spPr>
          <a:xfrm>
            <a:off x="214859" y="6324600"/>
            <a:ext cx="304800" cy="369332"/>
          </a:xfrm>
          <a:prstGeom prst="rect">
            <a:avLst/>
          </a:prstGeom>
          <a:noFill/>
          <a:ln>
            <a:noFill/>
          </a:ln>
        </p:spPr>
        <p:txBody>
          <a:bodyPr wrap="square" rtlCol="0">
            <a:spAutoFit/>
          </a:bodyPr>
          <a:lstStyle/>
          <a:p>
            <a:pPr algn="ctr"/>
            <a:r>
              <a:rPr lang="en-US">
                <a:sym typeface="Wingdings"/>
              </a:rPr>
              <a:t></a:t>
            </a:r>
            <a:endParaRPr lang="en-US"/>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5"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a:t>
            </a:r>
            <a:r>
              <a:rPr lang="en-US" sz="3600" dirty="0">
                <a:latin typeface="Britannic Bold" panose="020B0903060703020204" pitchFamily="34" charset="0"/>
              </a:rPr>
              <a:t> Problem: </a:t>
            </a:r>
            <a:r>
              <a:rPr lang="en-US" sz="3600" b="1" dirty="0">
                <a:latin typeface="Britannic Bold" panose="020B0903060703020204" pitchFamily="34" charset="0"/>
              </a:rPr>
              <a:t>Fahrenheit to Celsius</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334000"/>
          </a:xfrm>
        </p:spPr>
        <p:txBody>
          <a:bodyPr/>
          <a:lstStyle/>
          <a:p>
            <a:pPr>
              <a:spcBef>
                <a:spcPts val="600"/>
              </a:spcBef>
            </a:pPr>
            <a:r>
              <a:rPr lang="en-US" sz="2800" dirty="0"/>
              <a:t>Write a simple Java program </a:t>
            </a:r>
            <a:r>
              <a:rPr lang="en-US" sz="2800" dirty="0" err="1">
                <a:solidFill>
                  <a:srgbClr val="0000FF"/>
                </a:solidFill>
              </a:rPr>
              <a:t>Temperature.Java</a:t>
            </a:r>
            <a:r>
              <a:rPr lang="en-US" sz="2800" dirty="0"/>
              <a:t>:</a:t>
            </a:r>
          </a:p>
          <a:p>
            <a:pPr lvl="1">
              <a:spcBef>
                <a:spcPts val="600"/>
              </a:spcBef>
            </a:pPr>
            <a:r>
              <a:rPr lang="en-US" sz="2400" dirty="0"/>
              <a:t>To convert a temperature reading in Fahrenheit, a real number, to Celsius degree using the following formula:</a:t>
            </a:r>
          </a:p>
          <a:p>
            <a:pPr lvl="1">
              <a:spcBef>
                <a:spcPts val="600"/>
              </a:spcBef>
              <a:buNone/>
            </a:pPr>
            <a:r>
              <a:rPr lang="en-US" dirty="0"/>
              <a:t>	</a:t>
            </a:r>
          </a:p>
          <a:p>
            <a:pPr lvl="1">
              <a:spcBef>
                <a:spcPts val="600"/>
              </a:spcBef>
              <a:buNone/>
            </a:pPr>
            <a:endParaRPr lang="en-US" dirty="0"/>
          </a:p>
          <a:p>
            <a:pPr lvl="1">
              <a:spcBef>
                <a:spcPts val="1200"/>
              </a:spcBef>
            </a:pPr>
            <a:r>
              <a:rPr lang="en-US" sz="2400" dirty="0"/>
              <a:t>Print out the result</a:t>
            </a:r>
          </a:p>
          <a:p>
            <a:pPr>
              <a:spcBef>
                <a:spcPts val="1800"/>
              </a:spcBef>
            </a:pPr>
            <a:r>
              <a:rPr lang="en-US" sz="2800" dirty="0"/>
              <a:t>For the time being, you can hard code a value for the temperature in Fahrenheit instead of reading it from user</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24</a:t>
            </a:fld>
            <a:endParaRPr lang="en-US" sz="1600" dirty="0"/>
          </a:p>
        </p:txBody>
      </p:sp>
      <p:graphicFrame>
        <p:nvGraphicFramePr>
          <p:cNvPr id="7" name="Object 6"/>
          <p:cNvGraphicFramePr>
            <a:graphicFrameLocks noChangeAspect="1"/>
          </p:cNvGraphicFramePr>
          <p:nvPr>
            <p:extLst>
              <p:ext uri="{D42A27DB-BD31-4B8C-83A1-F6EECF244321}">
                <p14:modId xmlns:p14="http://schemas.microsoft.com/office/powerpoint/2010/main" val="3123417175"/>
              </p:ext>
            </p:extLst>
          </p:nvPr>
        </p:nvGraphicFramePr>
        <p:xfrm>
          <a:off x="2438400" y="2438400"/>
          <a:ext cx="4365523" cy="914400"/>
        </p:xfrm>
        <a:graphic>
          <a:graphicData uri="http://schemas.openxmlformats.org/presentationml/2006/ole">
            <mc:AlternateContent xmlns:mc="http://schemas.openxmlformats.org/markup-compatibility/2006">
              <mc:Choice xmlns:v="urn:schemas-microsoft-com:vml" Requires="v">
                <p:oleObj name="Equation" r:id="rId3" imgW="1879600" imgH="393700" progId="Equation.3">
                  <p:embed/>
                </p:oleObj>
              </mc:Choice>
              <mc:Fallback>
                <p:oleObj name="Equation" r:id="rId3" imgW="1879600" imgH="393700" progId="Equation.3">
                  <p:embed/>
                  <p:pic>
                    <p:nvPicPr>
                      <p:cNvPr id="0" name="Picture 1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38400"/>
                        <a:ext cx="4365523" cy="914400"/>
                      </a:xfrm>
                      <a:prstGeom prst="rect">
                        <a:avLst/>
                      </a:prstGeom>
                      <a:solidFill>
                        <a:srgbClr val="FFFF99"/>
                      </a:solidFill>
                      <a:ln w="9525">
                        <a:solidFill>
                          <a:schemeClr val="tx1"/>
                        </a:solidFill>
                        <a:prstDash val="dash"/>
                        <a:miter lim="800000"/>
                        <a:headEnd/>
                        <a:tailEnd/>
                      </a:ln>
                    </p:spPr>
                  </p:pic>
                </p:oleObj>
              </mc:Fallback>
            </mc:AlternateContent>
          </a:graphicData>
        </a:graphic>
      </p:graphicFrame>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4.1</a:t>
            </a:r>
            <a:r>
              <a:rPr lang="en-US" sz="3600" dirty="0">
                <a:latin typeface="Britannic Bold" panose="020B0903060703020204" pitchFamily="34" charset="0"/>
              </a:rPr>
              <a:t> Solution: </a:t>
            </a:r>
            <a:r>
              <a:rPr lang="en-US" sz="3600" b="1" dirty="0">
                <a:latin typeface="Britannic Bold" panose="020B0903060703020204" pitchFamily="34" charset="0"/>
              </a:rPr>
              <a:t>Fahrenheit to Celsius</a:t>
            </a:r>
            <a:r>
              <a:rPr lang="en-US" sz="3600" dirty="0">
                <a:latin typeface="Britannic Bold" panose="020B0903060703020204" pitchFamily="34" charset="0"/>
              </a:rPr>
              <a:t> </a:t>
            </a:r>
          </a:p>
        </p:txBody>
      </p:sp>
      <p:sp>
        <p:nvSpPr>
          <p:cNvPr id="6" name="Text Box 3"/>
          <p:cNvSpPr txBox="1">
            <a:spLocks noChangeArrowheads="1"/>
          </p:cNvSpPr>
          <p:nvPr/>
        </p:nvSpPr>
        <p:spPr bwMode="auto">
          <a:xfrm>
            <a:off x="533400" y="990600"/>
            <a:ext cx="6019800" cy="2677656"/>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a:solidFill>
                  <a:srgbClr val="0000FF"/>
                </a:solidFill>
                <a:latin typeface="Courier New" pitchFamily="49" charset="0"/>
              </a:rPr>
              <a:t>public class</a:t>
            </a:r>
            <a:r>
              <a:rPr lang="en-US" sz="1600" b="1">
                <a:latin typeface="Courier New" pitchFamily="49" charset="0"/>
              </a:rPr>
              <a:t> </a:t>
            </a:r>
            <a:r>
              <a:rPr lang="en-US" sz="1600" b="1" dirty="0">
                <a:latin typeface="Courier New" pitchFamily="49" charset="0"/>
              </a:rPr>
              <a:t>Temperature</a:t>
            </a:r>
            <a:r>
              <a:rPr lang="en-US" sz="1600" b="1" dirty="0">
                <a:solidFill>
                  <a:srgbClr val="0070C0"/>
                </a:solidFill>
                <a:latin typeface="Courier New" pitchFamily="49" charset="0"/>
              </a:rPr>
              <a:t> </a:t>
            </a:r>
            <a:r>
              <a:rPr lang="en-US" sz="1600" b="1" dirty="0">
                <a:latin typeface="Courier New" pitchFamily="49" charset="0"/>
              </a:rPr>
              <a:t>{</a:t>
            </a:r>
          </a:p>
          <a:p>
            <a:pPr eaLnBrk="0" hangingPunct="0"/>
            <a:endParaRPr lang="en-US" sz="1000" b="1" dirty="0">
              <a:latin typeface="Courier New" pitchFamily="49" charset="0"/>
            </a:endParaRPr>
          </a:p>
          <a:p>
            <a:pPr eaLnBrk="0" hangingPunct="0"/>
            <a:r>
              <a:rPr lang="en-US" sz="1600" b="1" dirty="0">
                <a:solidFill>
                  <a:srgbClr val="660066"/>
                </a:solidFill>
                <a:latin typeface="Courier New" pitchFamily="49" charset="0"/>
              </a:rPr>
              <a:t>  </a:t>
            </a:r>
            <a:r>
              <a:rPr lang="en-US" sz="1600" b="1" dirty="0">
                <a:solidFill>
                  <a:srgbClr val="0000FF"/>
                </a:solidFill>
                <a:latin typeface="Courier New" pitchFamily="49" charset="0"/>
              </a:rPr>
              <a:t>public static void </a:t>
            </a:r>
            <a:r>
              <a:rPr lang="en-US" sz="1600" b="1" dirty="0">
                <a:latin typeface="Courier New" pitchFamily="49" charset="0"/>
              </a:rPr>
              <a:t>main(String[] </a:t>
            </a:r>
            <a:r>
              <a:rPr lang="en-US" sz="1600" b="1" dirty="0" err="1">
                <a:latin typeface="Courier New" pitchFamily="49" charset="0"/>
              </a:rPr>
              <a:t>args</a:t>
            </a:r>
            <a:r>
              <a:rPr lang="en-US" sz="1600" b="1" dirty="0">
                <a:latin typeface="Courier New" pitchFamily="49" charset="0"/>
              </a:rPr>
              <a:t>) {</a:t>
            </a:r>
          </a:p>
          <a:p>
            <a:pPr eaLnBrk="0" hangingPunct="0"/>
            <a:endParaRPr lang="en-US" sz="1000" b="1" dirty="0">
              <a:latin typeface="Courier New" pitchFamily="49" charset="0"/>
            </a:endParaRPr>
          </a:p>
          <a:p>
            <a:pPr eaLnBrk="0" hangingPunct="0"/>
            <a:r>
              <a:rPr lang="en-US" sz="1600" b="1" dirty="0">
                <a:latin typeface="Courier New" pitchFamily="49" charset="0"/>
              </a:rPr>
              <a:t>     </a:t>
            </a:r>
            <a:r>
              <a:rPr lang="en-US" sz="1600" b="1" dirty="0">
                <a:solidFill>
                  <a:srgbClr val="0000FF"/>
                </a:solidFill>
                <a:latin typeface="Courier New" pitchFamily="49" charset="0"/>
              </a:rPr>
              <a:t>double</a:t>
            </a:r>
            <a:r>
              <a:rPr lang="en-US" sz="1600" b="1" dirty="0">
                <a:latin typeface="Courier New" pitchFamily="49" charset="0"/>
              </a:rPr>
              <a:t> </a:t>
            </a:r>
            <a:r>
              <a:rPr lang="en-US" sz="1600" b="1" dirty="0" err="1">
                <a:latin typeface="Courier New" pitchFamily="49" charset="0"/>
              </a:rPr>
              <a:t>fahrenheit</a:t>
            </a:r>
            <a:r>
              <a:rPr lang="en-US" sz="1600" b="1" dirty="0">
                <a:latin typeface="Courier New" pitchFamily="49" charset="0"/>
              </a:rPr>
              <a:t>, </a:t>
            </a:r>
            <a:r>
              <a:rPr lang="en-US" sz="1600" b="1" dirty="0" err="1">
                <a:latin typeface="Courier New" pitchFamily="49" charset="0"/>
              </a:rPr>
              <a:t>celsius</a:t>
            </a:r>
            <a:r>
              <a:rPr lang="en-US" sz="1600" b="1" dirty="0">
                <a:latin typeface="Courier New" pitchFamily="49" charset="0"/>
              </a:rPr>
              <a:t>;</a:t>
            </a:r>
          </a:p>
          <a:p>
            <a:pPr eaLnBrk="0" hangingPunct="0"/>
            <a:endParaRPr lang="en-US" sz="1000" b="1" dirty="0">
              <a:latin typeface="Courier New" pitchFamily="49" charset="0"/>
            </a:endParaRPr>
          </a:p>
          <a:p>
            <a:pPr eaLnBrk="0" hangingPunct="0"/>
            <a:r>
              <a:rPr lang="en-US" sz="1600" b="1" dirty="0">
                <a:latin typeface="Courier New" pitchFamily="49" charset="0"/>
              </a:rPr>
              <a:t>     </a:t>
            </a:r>
            <a:r>
              <a:rPr lang="en-US" sz="1600" b="1" dirty="0" err="1">
                <a:latin typeface="Courier New" pitchFamily="49" charset="0"/>
              </a:rPr>
              <a:t>fahrenheit</a:t>
            </a:r>
            <a:r>
              <a:rPr lang="en-US" sz="1600" b="1" dirty="0">
                <a:latin typeface="Courier New" pitchFamily="49" charset="0"/>
              </a:rPr>
              <a:t> = </a:t>
            </a:r>
            <a:r>
              <a:rPr lang="en-US" sz="1600" b="1" dirty="0">
                <a:solidFill>
                  <a:srgbClr val="006600"/>
                </a:solidFill>
                <a:latin typeface="Courier New" pitchFamily="49" charset="0"/>
              </a:rPr>
              <a:t>123.5</a:t>
            </a:r>
            <a:r>
              <a:rPr lang="en-US" sz="1600" b="1" dirty="0">
                <a:latin typeface="Courier New" pitchFamily="49" charset="0"/>
              </a:rPr>
              <a:t>;</a:t>
            </a:r>
          </a:p>
          <a:p>
            <a:pPr eaLnBrk="0" hangingPunct="0"/>
            <a:r>
              <a:rPr lang="en-US" sz="1600" b="1" dirty="0">
                <a:latin typeface="Courier New" pitchFamily="49" charset="0"/>
              </a:rPr>
              <a:t>     </a:t>
            </a:r>
            <a:r>
              <a:rPr lang="en-US" sz="1600" b="1" dirty="0" err="1">
                <a:latin typeface="Courier New" pitchFamily="49" charset="0"/>
              </a:rPr>
              <a:t>celsius</a:t>
            </a:r>
            <a:r>
              <a:rPr lang="en-US" sz="1600" b="1" dirty="0">
                <a:latin typeface="Courier New" pitchFamily="49" charset="0"/>
              </a:rPr>
              <a:t> = (</a:t>
            </a:r>
            <a:r>
              <a:rPr lang="en-US" sz="1600" b="1" dirty="0">
                <a:solidFill>
                  <a:srgbClr val="006600"/>
                </a:solidFill>
                <a:latin typeface="Courier New" pitchFamily="49" charset="0"/>
              </a:rPr>
              <a:t>5.0</a:t>
            </a:r>
            <a:r>
              <a:rPr lang="en-US" sz="1600" b="1" dirty="0">
                <a:latin typeface="Courier New" pitchFamily="49" charset="0"/>
              </a:rPr>
              <a:t>/</a:t>
            </a:r>
            <a:r>
              <a:rPr lang="en-US" sz="1600" b="1" dirty="0">
                <a:solidFill>
                  <a:srgbClr val="006600"/>
                </a:solidFill>
                <a:latin typeface="Courier New" pitchFamily="49" charset="0"/>
              </a:rPr>
              <a:t>9</a:t>
            </a:r>
            <a:r>
              <a:rPr lang="en-US" sz="1600" b="1" dirty="0">
                <a:latin typeface="Courier New" pitchFamily="49" charset="0"/>
              </a:rPr>
              <a:t>) * (</a:t>
            </a:r>
            <a:r>
              <a:rPr lang="en-US" sz="1600" b="1" dirty="0" err="1">
                <a:latin typeface="Courier New" pitchFamily="49" charset="0"/>
              </a:rPr>
              <a:t>fahrenheit</a:t>
            </a:r>
            <a:r>
              <a:rPr lang="en-US" sz="1600" b="1" dirty="0">
                <a:latin typeface="Courier New" pitchFamily="49" charset="0"/>
              </a:rPr>
              <a:t> – </a:t>
            </a:r>
            <a:r>
              <a:rPr lang="en-US" sz="1600" b="1" dirty="0">
                <a:solidFill>
                  <a:srgbClr val="006600"/>
                </a:solidFill>
                <a:latin typeface="Courier New" pitchFamily="49" charset="0"/>
              </a:rPr>
              <a:t>32</a:t>
            </a:r>
            <a:r>
              <a:rPr lang="en-US" sz="1600" b="1" dirty="0">
                <a:latin typeface="Courier New" pitchFamily="49" charset="0"/>
              </a:rPr>
              <a:t>);</a:t>
            </a:r>
          </a:p>
          <a:p>
            <a:pPr eaLnBrk="0" hangingPunct="0"/>
            <a:r>
              <a:rPr lang="en-US" sz="1600" b="1" dirty="0">
                <a:latin typeface="Courier New" pitchFamily="49" charset="0"/>
              </a:rPr>
              <a:t>     </a:t>
            </a:r>
            <a:r>
              <a:rPr lang="en-US" sz="1600" b="1" i="1" dirty="0" err="1">
                <a:latin typeface="Courier New" pitchFamily="49" charset="0"/>
              </a:rPr>
              <a:t>System.out.println</a:t>
            </a:r>
            <a:r>
              <a:rPr lang="en-US" sz="1600" b="1" dirty="0">
                <a:latin typeface="Courier New" pitchFamily="49" charset="0"/>
              </a:rPr>
              <a:t>(</a:t>
            </a:r>
            <a:r>
              <a:rPr lang="en-US" sz="1600" b="1" dirty="0">
                <a:solidFill>
                  <a:srgbClr val="006600"/>
                </a:solidFill>
                <a:latin typeface="Courier New" pitchFamily="49" charset="0"/>
              </a:rPr>
              <a:t>"Celsius: " </a:t>
            </a:r>
            <a:r>
              <a:rPr lang="en-US" sz="1600" b="1" dirty="0">
                <a:latin typeface="Courier New" pitchFamily="49" charset="0"/>
              </a:rPr>
              <a:t>+ </a:t>
            </a:r>
            <a:r>
              <a:rPr lang="en-US" sz="1600" b="1" dirty="0" err="1">
                <a:latin typeface="Courier New" pitchFamily="49" charset="0"/>
              </a:rPr>
              <a:t>celsius</a:t>
            </a:r>
            <a:r>
              <a:rPr lang="en-US" sz="1600" b="1" dirty="0">
                <a:latin typeface="Courier New" pitchFamily="49" charset="0"/>
              </a:rPr>
              <a:t>);</a:t>
            </a:r>
          </a:p>
          <a:p>
            <a:pPr eaLnBrk="0" hangingPunct="0"/>
            <a:endParaRPr lang="en-US" sz="1000" b="1" dirty="0">
              <a:latin typeface="Courier New" pitchFamily="49" charset="0"/>
            </a:endParaRPr>
          </a:p>
          <a:p>
            <a:pPr eaLnBrk="0" hangingPunct="0"/>
            <a:r>
              <a:rPr lang="en-US" sz="1600" b="1" dirty="0">
                <a:latin typeface="Courier New" pitchFamily="49" charset="0"/>
              </a:rPr>
              <a:t>  }</a:t>
            </a:r>
          </a:p>
          <a:p>
            <a:pPr eaLnBrk="0" hangingPunct="0"/>
            <a:r>
              <a:rPr lang="en-US" sz="1600" b="1" dirty="0">
                <a:latin typeface="Courier New" pitchFamily="49" charset="0"/>
              </a:rPr>
              <a:t>}</a:t>
            </a:r>
          </a:p>
        </p:txBody>
      </p:sp>
      <p:sp>
        <p:nvSpPr>
          <p:cNvPr id="7" name="Content Placeholder 2"/>
          <p:cNvSpPr>
            <a:spLocks noGrp="1"/>
          </p:cNvSpPr>
          <p:nvPr>
            <p:ph idx="1"/>
          </p:nvPr>
        </p:nvSpPr>
        <p:spPr>
          <a:xfrm>
            <a:off x="457200" y="3886200"/>
            <a:ext cx="8534400" cy="2362200"/>
          </a:xfrm>
        </p:spPr>
        <p:txBody>
          <a:bodyPr>
            <a:normAutofit/>
          </a:bodyPr>
          <a:lstStyle/>
          <a:p>
            <a:pPr>
              <a:spcBef>
                <a:spcPts val="0"/>
              </a:spcBef>
            </a:pPr>
            <a:r>
              <a:rPr lang="en-US" sz="2000" dirty="0"/>
              <a:t>Notes:</a:t>
            </a:r>
          </a:p>
          <a:p>
            <a:pPr lvl="1">
              <a:spcBef>
                <a:spcPts val="600"/>
              </a:spcBef>
            </a:pPr>
            <a:r>
              <a:rPr lang="en-US" sz="1800" b="1" dirty="0">
                <a:solidFill>
                  <a:srgbClr val="0000FF"/>
                </a:solidFill>
              </a:rPr>
              <a:t>5.0/9</a:t>
            </a:r>
            <a:r>
              <a:rPr lang="en-US" sz="1800" dirty="0"/>
              <a:t> is necessary to get the correct result (what will 5/9 give?) </a:t>
            </a:r>
          </a:p>
          <a:p>
            <a:pPr lvl="1">
              <a:spcBef>
                <a:spcPts val="600"/>
              </a:spcBef>
            </a:pPr>
            <a:r>
              <a:rPr lang="en-US" sz="1800" dirty="0"/>
              <a:t>“</a:t>
            </a:r>
            <a:r>
              <a:rPr lang="en-US" sz="1800" b="1" dirty="0">
                <a:solidFill>
                  <a:srgbClr val="0000FF"/>
                </a:solidFill>
              </a:rPr>
              <a:t>+</a:t>
            </a:r>
            <a:r>
              <a:rPr lang="en-US" sz="1800" dirty="0"/>
              <a:t>” in the printing statement</a:t>
            </a:r>
          </a:p>
          <a:p>
            <a:pPr lvl="2">
              <a:spcBef>
                <a:spcPts val="0"/>
              </a:spcBef>
            </a:pPr>
            <a:r>
              <a:rPr lang="en-US" sz="1800" dirty="0">
                <a:solidFill>
                  <a:srgbClr val="000099"/>
                </a:solidFill>
              </a:rPr>
              <a:t>Concatenate</a:t>
            </a:r>
            <a:r>
              <a:rPr lang="en-US" sz="1800" dirty="0"/>
              <a:t> operator, to combine strings into a single string</a:t>
            </a:r>
          </a:p>
          <a:p>
            <a:pPr lvl="2">
              <a:spcBef>
                <a:spcPts val="0"/>
              </a:spcBef>
            </a:pPr>
            <a:r>
              <a:rPr lang="en-US" sz="1800" dirty="0"/>
              <a:t>Variable values will be converted to string automatically</a:t>
            </a:r>
          </a:p>
          <a:p>
            <a:pPr lvl="1">
              <a:spcBef>
                <a:spcPts val="600"/>
              </a:spcBef>
            </a:pPr>
            <a:r>
              <a:rPr lang="en-US" sz="1800" dirty="0"/>
              <a:t>There is another printing statement, </a:t>
            </a:r>
            <a:r>
              <a:rPr lang="en-US" sz="1800" b="1" dirty="0" err="1">
                <a:solidFill>
                  <a:srgbClr val="0000FF"/>
                </a:solidFill>
                <a:latin typeface="Courier New" pitchFamily="49" charset="0"/>
                <a:cs typeface="Courier New" pitchFamily="49" charset="0"/>
              </a:rPr>
              <a:t>System.out.print</a:t>
            </a:r>
            <a:r>
              <a:rPr lang="en-US" sz="1800" b="1" dirty="0">
                <a:solidFill>
                  <a:srgbClr val="0000FF"/>
                </a:solidFill>
                <a:latin typeface="Courier New" pitchFamily="49" charset="0"/>
                <a:cs typeface="Courier New" pitchFamily="49" charset="0"/>
              </a:rPr>
              <a:t>()</a:t>
            </a:r>
            <a:r>
              <a:rPr lang="en-US" sz="1800" dirty="0"/>
              <a:t>, which does not include newline at the end of line (more in section 4.3)</a:t>
            </a:r>
          </a:p>
        </p:txBody>
      </p:sp>
      <p:sp>
        <p:nvSpPr>
          <p:cNvPr id="8" name="Rectangle 7"/>
          <p:cNvSpPr/>
          <p:nvPr/>
        </p:nvSpPr>
        <p:spPr>
          <a:xfrm>
            <a:off x="4800600" y="914400"/>
            <a:ext cx="19050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latin typeface="Calibri" panose="020F0502020204030204" pitchFamily="34" charset="0"/>
                <a:cs typeface="Courier New" pitchFamily="49" charset="0"/>
              </a:rPr>
              <a:t>Temperature.java</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25</a:t>
            </a:fld>
            <a:endParaRPr lang="en-US" sz="1600" dirty="0"/>
          </a:p>
        </p:txBody>
      </p:sp>
      <p:grpSp>
        <p:nvGrpSpPr>
          <p:cNvPr id="17" name="Group 16"/>
          <p:cNvGrpSpPr/>
          <p:nvPr/>
        </p:nvGrpSpPr>
        <p:grpSpPr>
          <a:xfrm>
            <a:off x="2286000" y="2971800"/>
            <a:ext cx="6324600" cy="902732"/>
            <a:chOff x="2362200" y="2971800"/>
            <a:chExt cx="6324600" cy="902732"/>
          </a:xfrm>
        </p:grpSpPr>
        <p:sp>
          <p:nvSpPr>
            <p:cNvPr id="12" name="TextBox 11"/>
            <p:cNvSpPr txBox="1"/>
            <p:nvPr/>
          </p:nvSpPr>
          <p:spPr>
            <a:xfrm>
              <a:off x="2362200" y="3505200"/>
              <a:ext cx="1981200" cy="369332"/>
            </a:xfrm>
            <a:prstGeom prst="rect">
              <a:avLst/>
            </a:prstGeom>
            <a:noFill/>
          </p:spPr>
          <p:txBody>
            <a:bodyPr wrap="square" rtlCol="0">
              <a:spAutoFit/>
            </a:bodyPr>
            <a:lstStyle/>
            <a:p>
              <a:r>
                <a:rPr lang="en-US" dirty="0">
                  <a:solidFill>
                    <a:srgbClr val="C00000"/>
                  </a:solidFill>
                </a:rPr>
                <a:t>Compare with C:</a:t>
              </a:r>
            </a:p>
          </p:txBody>
        </p:sp>
        <p:cxnSp>
          <p:nvCxnSpPr>
            <p:cNvPr id="16" name="Straight Arrow Connector 15"/>
            <p:cNvCxnSpPr>
              <a:stCxn id="13" idx="0"/>
            </p:cNvCxnSpPr>
            <p:nvPr/>
          </p:nvCxnSpPr>
          <p:spPr>
            <a:xfrm flipH="1" flipV="1">
              <a:off x="3505200" y="2971800"/>
              <a:ext cx="3048000" cy="533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19600" y="3505200"/>
              <a:ext cx="4267200" cy="338554"/>
            </a:xfrm>
            <a:prstGeom prst="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a:t>
              </a:r>
              <a:r>
                <a:rPr lang="en-US" sz="1600" b="1" dirty="0">
                  <a:solidFill>
                    <a:srgbClr val="006600"/>
                  </a:solidFill>
                  <a:latin typeface="Courier New" pitchFamily="49" charset="0"/>
                  <a:cs typeface="Courier New" pitchFamily="49" charset="0"/>
                </a:rPr>
                <a:t>"Celsius: </a:t>
              </a:r>
              <a:r>
                <a:rPr lang="en-US" sz="1600" b="1" dirty="0">
                  <a:solidFill>
                    <a:srgbClr val="FF0000"/>
                  </a:solidFill>
                  <a:latin typeface="Courier New" pitchFamily="49" charset="0"/>
                  <a:cs typeface="Courier New" pitchFamily="49" charset="0"/>
                </a:rPr>
                <a:t>%f\n</a:t>
              </a:r>
              <a:r>
                <a:rPr lang="en-US" sz="1600" b="1" dirty="0">
                  <a:solidFill>
                    <a:srgbClr val="006600"/>
                  </a:solidFill>
                  <a:latin typeface="Courier New" pitchFamily="49" charset="0"/>
                  <a:cs typeface="Courier New" pitchFamily="49" charset="0"/>
                </a:rPr>
                <a: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celsius</a:t>
              </a:r>
              <a:r>
                <a:rPr lang="en-US" sz="1600" b="1" dirty="0">
                  <a:latin typeface="Courier New" pitchFamily="49" charset="0"/>
                  <a:cs typeface="Courier New" pitchFamily="49" charset="0"/>
                </a:rPr>
                <a:t>);</a:t>
              </a:r>
            </a:p>
          </p:txBody>
        </p:sp>
      </p:grpSp>
      <p:sp>
        <p:nvSpPr>
          <p:cNvPr id="15" name="TextBox 14"/>
          <p:cNvSpPr txBox="1"/>
          <p:nvPr/>
        </p:nvSpPr>
        <p:spPr>
          <a:xfrm>
            <a:off x="5004216" y="1732160"/>
            <a:ext cx="3911184" cy="646331"/>
          </a:xfrm>
          <a:prstGeom prst="rect">
            <a:avLst/>
          </a:prstGeom>
          <a:solidFill>
            <a:srgbClr val="EEE87A"/>
          </a:solidFill>
          <a:ln>
            <a:solidFill>
              <a:srgbClr val="F6B922"/>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i="1">
                <a:solidFill>
                  <a:srgbClr val="000099"/>
                </a:solidFill>
              </a:rPr>
              <a:t>Output:</a:t>
            </a:r>
          </a:p>
          <a:p>
            <a:r>
              <a:rPr lang="en-US" b="1">
                <a:latin typeface="Courier New" panose="02070309020205020404" pitchFamily="49" charset="0"/>
                <a:cs typeface="Courier New" panose="02070309020205020404" pitchFamily="49" charset="0"/>
              </a:rPr>
              <a:t>Celsius: 50.833333333333336</a:t>
            </a:r>
          </a:p>
        </p:txBody>
      </p:sp>
      <p:sp>
        <p:nvSpPr>
          <p:cNvPr id="1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wipe(up)">
                                      <p:cBhvr>
                                        <p:cTn id="16" dur="500"/>
                                        <p:tgtEl>
                                          <p:spTgt spid="7">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up)">
                                      <p:cBhvr>
                                        <p:cTn id="20" dur="500"/>
                                        <p:tgtEl>
                                          <p:spTgt spid="7">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up)">
                                      <p:cBhvr>
                                        <p:cTn id="24" dur="500"/>
                                        <p:tgtEl>
                                          <p:spTgt spid="7">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wipe(up)">
                                      <p:cBhvr>
                                        <p:cTn id="28" dur="500"/>
                                        <p:tgtEl>
                                          <p:spTgt spid="7">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up)">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p:txBody>
          <a:bodyPr/>
          <a:lstStyle/>
          <a:p>
            <a:pPr eaLnBrk="1" hangingPunct="1"/>
            <a:r>
              <a:rPr lang="en-US" sz="4400" dirty="0">
                <a:solidFill>
                  <a:srgbClr val="C00000"/>
                </a:solidFill>
                <a:latin typeface="Britannic Bold" panose="020B0903060703020204" pitchFamily="34" charset="0"/>
              </a:rPr>
              <a:t>4.2</a:t>
            </a:r>
            <a:r>
              <a:rPr lang="en-US" sz="4400" dirty="0">
                <a:latin typeface="Britannic Bold" panose="020B0903060703020204" pitchFamily="34" charset="0"/>
              </a:rPr>
              <a:t> Control Statements</a:t>
            </a:r>
          </a:p>
        </p:txBody>
      </p:sp>
      <p:sp>
        <p:nvSpPr>
          <p:cNvPr id="13315" name="Rectangle 5"/>
          <p:cNvSpPr>
            <a:spLocks noGrp="1" noChangeArrowheads="1"/>
          </p:cNvSpPr>
          <p:nvPr>
            <p:ph type="subTitle" idx="1"/>
          </p:nvPr>
        </p:nvSpPr>
        <p:spPr/>
        <p:txBody>
          <a:bodyPr/>
          <a:lstStyle/>
          <a:p>
            <a:pPr eaLnBrk="1" hangingPunct="1"/>
            <a:r>
              <a:rPr lang="en-US" sz="3200" dirty="0">
                <a:latin typeface="Calibri" pitchFamily="34" charset="0"/>
              </a:rPr>
              <a:t>Program Execution Flow</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a:t>
            </a:r>
            <a:r>
              <a:rPr lang="en-US" sz="3600" dirty="0">
                <a:latin typeface="Britannic Bold" panose="020B0903060703020204" pitchFamily="34" charset="0"/>
              </a:rPr>
              <a:t> Boolean Data Type </a:t>
            </a:r>
            <a:r>
              <a:rPr lang="en-US" sz="3600" b="1" dirty="0">
                <a:solidFill>
                  <a:srgbClr val="C00000"/>
                </a:solidFill>
                <a:latin typeface="Britannic Bold" panose="020B0903060703020204" pitchFamily="34" charset="0"/>
              </a:rPr>
              <a:t>[new in Java]</a:t>
            </a:r>
            <a:endParaRPr lang="en-US" sz="3600" dirty="0">
              <a:solidFill>
                <a:srgbClr val="C00000"/>
              </a:solidFill>
              <a:latin typeface="Britannic Bold" panose="020B0903060703020204" pitchFamily="34" charset="0"/>
            </a:endParaRPr>
          </a:p>
        </p:txBody>
      </p:sp>
      <p:sp>
        <p:nvSpPr>
          <p:cNvPr id="3" name="Content Placeholder 2"/>
          <p:cNvSpPr>
            <a:spLocks noGrp="1"/>
          </p:cNvSpPr>
          <p:nvPr>
            <p:ph idx="1"/>
          </p:nvPr>
        </p:nvSpPr>
        <p:spPr>
          <a:xfrm>
            <a:off x="457200" y="990600"/>
            <a:ext cx="8229600" cy="1524000"/>
          </a:xfrm>
        </p:spPr>
        <p:txBody>
          <a:bodyPr>
            <a:normAutofit fontScale="92500" lnSpcReduction="20000"/>
          </a:bodyPr>
          <a:lstStyle/>
          <a:p>
            <a:pPr>
              <a:spcBef>
                <a:spcPts val="600"/>
              </a:spcBef>
            </a:pPr>
            <a:r>
              <a:rPr lang="en-US" dirty="0"/>
              <a:t>Java provides an actual </a:t>
            </a:r>
            <a:r>
              <a:rPr lang="en-US" b="1" dirty="0" err="1">
                <a:solidFill>
                  <a:srgbClr val="660066"/>
                </a:solidFill>
              </a:rPr>
              <a:t>boolean</a:t>
            </a:r>
            <a:r>
              <a:rPr lang="en-US" dirty="0"/>
              <a:t> data type</a:t>
            </a:r>
          </a:p>
          <a:p>
            <a:pPr lvl="1">
              <a:spcBef>
                <a:spcPts val="600"/>
              </a:spcBef>
            </a:pPr>
            <a:r>
              <a:rPr lang="en-US" dirty="0"/>
              <a:t>Store </a:t>
            </a:r>
            <a:r>
              <a:rPr lang="en-US" dirty="0" err="1"/>
              <a:t>boolean</a:t>
            </a:r>
            <a:r>
              <a:rPr lang="en-US" dirty="0"/>
              <a:t> value </a:t>
            </a:r>
            <a:r>
              <a:rPr lang="en-US" b="1" i="1" dirty="0">
                <a:solidFill>
                  <a:srgbClr val="006600"/>
                </a:solidFill>
              </a:rPr>
              <a:t>true</a:t>
            </a:r>
            <a:r>
              <a:rPr lang="en-US" b="1" i="1" dirty="0"/>
              <a:t> </a:t>
            </a:r>
            <a:r>
              <a:rPr lang="en-US" dirty="0"/>
              <a:t>or </a:t>
            </a:r>
            <a:r>
              <a:rPr lang="en-US" b="1" i="1" dirty="0">
                <a:solidFill>
                  <a:srgbClr val="C00000"/>
                </a:solidFill>
              </a:rPr>
              <a:t>false</a:t>
            </a:r>
            <a:r>
              <a:rPr lang="en-US" dirty="0"/>
              <a:t>, which are keywords in Java</a:t>
            </a:r>
          </a:p>
          <a:p>
            <a:pPr lvl="1">
              <a:spcBef>
                <a:spcPts val="600"/>
              </a:spcBef>
            </a:pPr>
            <a:r>
              <a:rPr lang="en-US" dirty="0"/>
              <a:t>Boolean expression evaluates to either </a:t>
            </a:r>
            <a:r>
              <a:rPr lang="en-US" b="1" i="1" dirty="0">
                <a:solidFill>
                  <a:srgbClr val="006600"/>
                </a:solidFill>
              </a:rPr>
              <a:t>true</a:t>
            </a:r>
            <a:r>
              <a:rPr lang="en-US" dirty="0"/>
              <a:t> or </a:t>
            </a:r>
            <a:r>
              <a:rPr lang="en-US" b="1" i="1" dirty="0">
                <a:solidFill>
                  <a:srgbClr val="C00000"/>
                </a:solidFill>
              </a:rPr>
              <a:t>false</a:t>
            </a:r>
          </a:p>
        </p:txBody>
      </p:sp>
      <p:grpSp>
        <p:nvGrpSpPr>
          <p:cNvPr id="4" name="Group 3"/>
          <p:cNvGrpSpPr/>
          <p:nvPr/>
        </p:nvGrpSpPr>
        <p:grpSpPr>
          <a:xfrm>
            <a:off x="838200" y="2514600"/>
            <a:ext cx="7391400" cy="1066800"/>
            <a:chOff x="914400" y="2133600"/>
            <a:chExt cx="5486400" cy="1524000"/>
          </a:xfrm>
        </p:grpSpPr>
        <p:sp>
          <p:nvSpPr>
            <p:cNvPr id="5" name="Rectangle 4"/>
            <p:cNvSpPr/>
            <p:nvPr/>
          </p:nvSpPr>
          <p:spPr>
            <a:xfrm>
              <a:off x="914400" y="2133600"/>
              <a:ext cx="339365"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a:t>SYNTAX</a:t>
              </a:r>
            </a:p>
          </p:txBody>
        </p:sp>
        <p:sp>
          <p:nvSpPr>
            <p:cNvPr id="6" name="Rectangle 5"/>
            <p:cNvSpPr/>
            <p:nvPr/>
          </p:nvSpPr>
          <p:spPr>
            <a:xfrm>
              <a:off x="1253765" y="2133600"/>
              <a:ext cx="5147035"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a:t> </a:t>
              </a:r>
              <a:r>
                <a:rPr lang="en-US" sz="2000" dirty="0">
                  <a:solidFill>
                    <a:srgbClr val="0000FF"/>
                  </a:solidFill>
                </a:rPr>
                <a:t> </a:t>
              </a:r>
              <a:r>
                <a:rPr lang="en-US" sz="2000" b="1" dirty="0" err="1">
                  <a:solidFill>
                    <a:srgbClr val="0000FF"/>
                  </a:solidFill>
                  <a:latin typeface="Courier New" pitchFamily="49" charset="0"/>
                  <a:cs typeface="Courier New" pitchFamily="49" charset="0"/>
                </a:rPr>
                <a:t>boolean</a:t>
              </a:r>
              <a:r>
                <a:rPr lang="en-US" sz="2000" b="1" dirty="0">
                  <a:solidFill>
                    <a:srgbClr val="0000FF"/>
                  </a:solidFill>
                  <a:latin typeface="Courier New" pitchFamily="49" charset="0"/>
                  <a:cs typeface="Courier New" pitchFamily="49" charset="0"/>
                </a:rPr>
                <a:t> </a:t>
              </a:r>
              <a:r>
                <a:rPr lang="en-US" sz="2000" b="1" i="1" dirty="0">
                  <a:latin typeface="Courier New" pitchFamily="49" charset="0"/>
                  <a:cs typeface="Courier New" pitchFamily="49" charset="0"/>
                </a:rPr>
                <a:t>variable</a:t>
              </a:r>
              <a:r>
                <a:rPr lang="en-US" sz="2000" b="1" dirty="0">
                  <a:latin typeface="Courier New" pitchFamily="49" charset="0"/>
                  <a:cs typeface="Courier New" pitchFamily="49" charset="0"/>
                </a:rPr>
                <a:t>;</a:t>
              </a:r>
            </a:p>
          </p:txBody>
        </p:sp>
      </p:grpSp>
      <p:grpSp>
        <p:nvGrpSpPr>
          <p:cNvPr id="7" name="Group 6"/>
          <p:cNvGrpSpPr/>
          <p:nvPr/>
        </p:nvGrpSpPr>
        <p:grpSpPr>
          <a:xfrm>
            <a:off x="838200" y="3657600"/>
            <a:ext cx="7391400" cy="2819400"/>
            <a:chOff x="914400" y="2133600"/>
            <a:chExt cx="6629400" cy="1524000"/>
          </a:xfrm>
        </p:grpSpPr>
        <p:sp>
          <p:nvSpPr>
            <p:cNvPr id="8" name="Rectangle 7"/>
            <p:cNvSpPr/>
            <p:nvPr/>
          </p:nvSpPr>
          <p:spPr>
            <a:xfrm>
              <a:off x="914400" y="2133600"/>
              <a:ext cx="410066" cy="1524000"/>
            </a:xfrm>
            <a:prstGeom prst="rect">
              <a:avLst/>
            </a:prstGeom>
            <a:solidFill>
              <a:srgbClr val="FFCCCC"/>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a:t>Example</a:t>
              </a:r>
            </a:p>
          </p:txBody>
        </p:sp>
        <p:sp>
          <p:nvSpPr>
            <p:cNvPr id="9" name="Rectangle 8"/>
            <p:cNvSpPr/>
            <p:nvPr/>
          </p:nvSpPr>
          <p:spPr>
            <a:xfrm>
              <a:off x="1324466" y="2133600"/>
              <a:ext cx="6219334"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dirty="0">
                  <a:latin typeface="Courier New" pitchFamily="49" charset="0"/>
                  <a:cs typeface="Courier New" pitchFamily="49" charset="0"/>
                </a:rPr>
                <a:t> </a:t>
              </a:r>
              <a:r>
                <a:rPr lang="en-US" b="1" dirty="0">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boolean</a:t>
              </a:r>
              <a:r>
                <a:rPr lang="en-US" b="1" dirty="0">
                  <a:solidFill>
                    <a:srgbClr val="002060"/>
                  </a:solidFill>
                  <a:latin typeface="Courier New" pitchFamily="49" charset="0"/>
                  <a:cs typeface="Courier New" pitchFamily="49" charset="0"/>
                </a:rPr>
                <a:t> </a:t>
              </a:r>
              <a:r>
                <a:rPr lang="en-US" b="1" dirty="0" err="1">
                  <a:latin typeface="Courier New" pitchFamily="49" charset="0"/>
                  <a:cs typeface="Courier New" pitchFamily="49" charset="0"/>
                </a:rPr>
                <a:t>isEven</a:t>
              </a:r>
              <a:r>
                <a:rPr lang="en-US" b="1" dirty="0">
                  <a:latin typeface="Courier New" pitchFamily="49" charset="0"/>
                  <a:cs typeface="Courier New" pitchFamily="49" charset="0"/>
                </a:rPr>
                <a:t>;</a:t>
              </a:r>
            </a:p>
            <a:p>
              <a:r>
                <a:rPr lang="en-US" b="1" dirty="0">
                  <a:solidFill>
                    <a:srgbClr val="002060"/>
                  </a:solidFill>
                  <a:latin typeface="Courier New" pitchFamily="49" charset="0"/>
                  <a:cs typeface="Courier New" pitchFamily="49" charset="0"/>
                </a:rPr>
                <a:t>  </a:t>
              </a:r>
              <a:r>
                <a:rPr lang="en-US" b="1" dirty="0" err="1">
                  <a:solidFill>
                    <a:srgbClr val="0000FF"/>
                  </a:solidFill>
                  <a:latin typeface="Courier New" pitchFamily="49" charset="0"/>
                  <a:cs typeface="Courier New" pitchFamily="49" charset="0"/>
                </a:rPr>
                <a:t>int</a:t>
              </a:r>
              <a:r>
                <a:rPr lang="en-US" b="1" dirty="0">
                  <a:solidFill>
                    <a:srgbClr val="0000FF"/>
                  </a:solidFill>
                  <a:latin typeface="Courier New" pitchFamily="49" charset="0"/>
                  <a:cs typeface="Courier New" pitchFamily="49" charset="0"/>
                </a:rPr>
                <a:t> </a:t>
              </a:r>
              <a:r>
                <a:rPr lang="en-US" b="1" dirty="0">
                  <a:latin typeface="Courier New" pitchFamily="49" charset="0"/>
                  <a:cs typeface="Courier New" pitchFamily="49" charset="0"/>
                </a:rPr>
                <a:t>input;</a:t>
              </a:r>
            </a:p>
            <a:p>
              <a:r>
                <a:rPr lang="en-US" b="1" dirty="0">
                  <a:solidFill>
                    <a:srgbClr val="002060"/>
                  </a:solidFill>
                  <a:latin typeface="Courier New" pitchFamily="49" charset="0"/>
                  <a:cs typeface="Courier New" pitchFamily="49" charset="0"/>
                </a:rPr>
                <a:t>  </a:t>
              </a:r>
              <a:r>
                <a:rPr lang="en-US" b="1" i="1" dirty="0">
                  <a:solidFill>
                    <a:srgbClr val="C00000"/>
                  </a:solidFill>
                  <a:latin typeface="Courier New" pitchFamily="49" charset="0"/>
                  <a:cs typeface="Courier New" pitchFamily="49" charset="0"/>
                </a:rPr>
                <a:t>// code to read input from user omitted</a:t>
              </a:r>
            </a:p>
            <a:p>
              <a:r>
                <a:rPr lang="en-US" b="1" dirty="0">
                  <a:solidFill>
                    <a:srgbClr val="002060"/>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if </a:t>
              </a:r>
              <a:r>
                <a:rPr lang="en-US" b="1" dirty="0">
                  <a:latin typeface="Courier New" pitchFamily="49" charset="0"/>
                  <a:cs typeface="Courier New" pitchFamily="49" charset="0"/>
                </a:rPr>
                <a:t>(input % </a:t>
              </a:r>
              <a:r>
                <a:rPr lang="en-US" b="1" dirty="0">
                  <a:solidFill>
                    <a:srgbClr val="006600"/>
                  </a:solidFill>
                  <a:latin typeface="Courier New" pitchFamily="49" charset="0"/>
                  <a:cs typeface="Courier New" pitchFamily="49" charset="0"/>
                </a:rPr>
                <a:t>2</a:t>
              </a:r>
              <a:r>
                <a:rPr lang="en-US" b="1" dirty="0">
                  <a:latin typeface="Courier New" pitchFamily="49" charset="0"/>
                  <a:cs typeface="Courier New" pitchFamily="49" charset="0"/>
                </a:rPr>
                <a:t> == 0)</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isEven</a:t>
              </a:r>
              <a:r>
                <a:rPr lang="en-US" b="1" dirty="0">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true</a:t>
              </a:r>
              <a:r>
                <a:rPr lang="en-US" b="1" dirty="0">
                  <a:solidFill>
                    <a:srgbClr val="002060"/>
                  </a:solidFill>
                  <a:latin typeface="Courier New" pitchFamily="49" charset="0"/>
                  <a:cs typeface="Courier New" pitchFamily="49" charset="0"/>
                </a:rPr>
                <a:t>;</a:t>
              </a:r>
            </a:p>
            <a:p>
              <a:r>
                <a:rPr lang="en-US" b="1" dirty="0">
                  <a:solidFill>
                    <a:srgbClr val="002060"/>
                  </a:solidFill>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 else</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isEven</a:t>
              </a:r>
              <a:r>
                <a:rPr lang="en-US" b="1" dirty="0">
                  <a:latin typeface="Courier New" pitchFamily="49" charset="0"/>
                  <a:cs typeface="Courier New" pitchFamily="49" charset="0"/>
                </a:rPr>
                <a:t> = </a:t>
              </a:r>
              <a:r>
                <a:rPr lang="en-US" b="1" dirty="0">
                  <a:solidFill>
                    <a:srgbClr val="006600"/>
                  </a:solidFill>
                  <a:latin typeface="Courier New" pitchFamily="49" charset="0"/>
                  <a:cs typeface="Courier New" pitchFamily="49" charset="0"/>
                </a:rPr>
                <a:t>false</a:t>
              </a:r>
              <a:r>
                <a:rPr lang="en-US" b="1" dirty="0">
                  <a:solidFill>
                    <a:srgbClr val="002060"/>
                  </a:solidFill>
                  <a:latin typeface="Courier New" pitchFamily="49" charset="0"/>
                  <a:cs typeface="Courier New" pitchFamily="49" charset="0"/>
                </a:rPr>
                <a:t>;</a:t>
              </a:r>
            </a:p>
            <a:p>
              <a:r>
                <a:rPr lang="en-US" b="1" dirty="0">
                  <a:solidFill>
                    <a:srgbClr val="0000FF"/>
                  </a:solidFill>
                  <a:latin typeface="Courier New" pitchFamily="49" charset="0"/>
                  <a:cs typeface="Courier New" pitchFamily="49" charset="0"/>
                </a:rPr>
                <a:t>  if</a:t>
              </a:r>
              <a:r>
                <a:rPr lang="en-US" b="1" dirty="0">
                  <a:solidFill>
                    <a:srgbClr val="002060"/>
                  </a:solidFill>
                  <a:latin typeface="Courier New" pitchFamily="49" charset="0"/>
                  <a:cs typeface="Courier New" pitchFamily="49" charset="0"/>
                </a:rPr>
                <a:t>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isEven</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i="1" dirty="0" err="1">
                  <a:latin typeface="Courier New" pitchFamily="49" charset="0"/>
                  <a:cs typeface="Courier New" pitchFamily="49" charset="0"/>
                </a:rPr>
                <a:t>System.out.println</a:t>
              </a:r>
              <a:r>
                <a:rPr lang="en-US" b="1" dirty="0">
                  <a:latin typeface="Courier New" pitchFamily="49" charset="0"/>
                  <a:cs typeface="Courier New" pitchFamily="49" charset="0"/>
                </a:rPr>
                <a:t>(</a:t>
              </a:r>
              <a:r>
                <a:rPr lang="en-US" b="1" dirty="0">
                  <a:solidFill>
                    <a:srgbClr val="006600"/>
                  </a:solidFill>
                  <a:latin typeface="Courier New" pitchFamily="49" charset="0"/>
                  <a:cs typeface="Courier New" pitchFamily="49" charset="0"/>
                </a:rPr>
                <a:t>"Input is even!"</a:t>
              </a:r>
              <a:r>
                <a:rPr lang="en-US" b="1" dirty="0">
                  <a:latin typeface="Courier New" pitchFamily="49" charset="0"/>
                  <a:cs typeface="Courier New" pitchFamily="49" charset="0"/>
                </a:rPr>
                <a:t>);</a:t>
              </a:r>
            </a:p>
            <a:p>
              <a:r>
                <a:rPr lang="en-US" b="1" dirty="0">
                  <a:solidFill>
                    <a:srgbClr val="002060"/>
                  </a:solidFill>
                  <a:latin typeface="Courier New" pitchFamily="49" charset="0"/>
                  <a:cs typeface="Courier New" pitchFamily="49" charset="0"/>
                </a:rPr>
                <a:t>  </a:t>
              </a:r>
              <a:endParaRPr lang="en-US" b="1" dirty="0">
                <a:latin typeface="Courier New" pitchFamily="49" charset="0"/>
                <a:cs typeface="Courier New" pitchFamily="49" charset="0"/>
              </a:endParaRPr>
            </a:p>
          </p:txBody>
        </p:sp>
      </p:grpSp>
      <p:sp>
        <p:nvSpPr>
          <p:cNvPr id="13" name="Slide Number Placeholder 12"/>
          <p:cNvSpPr>
            <a:spLocks noGrp="1"/>
          </p:cNvSpPr>
          <p:nvPr>
            <p:ph type="sldNum" sz="quarter" idx="4"/>
          </p:nvPr>
        </p:nvSpPr>
        <p:spPr/>
        <p:txBody>
          <a:bodyPr/>
          <a:lstStyle/>
          <a:p>
            <a:fld id="{9D84BA89-CC61-4F67-A868-148EFD8CC251}" type="slidenum">
              <a:rPr lang="en-US" sz="1600" smtClean="0"/>
              <a:pPr/>
              <a:t>27</a:t>
            </a:fld>
            <a:endParaRPr lang="en-US" sz="1600" dirty="0"/>
          </a:p>
        </p:txBody>
      </p:sp>
      <p:grpSp>
        <p:nvGrpSpPr>
          <p:cNvPr id="15" name="Group 14"/>
          <p:cNvGrpSpPr/>
          <p:nvPr/>
        </p:nvGrpSpPr>
        <p:grpSpPr>
          <a:xfrm>
            <a:off x="4419600" y="4572000"/>
            <a:ext cx="4038600" cy="1066800"/>
            <a:chOff x="4419600" y="4572000"/>
            <a:chExt cx="4038600" cy="1066800"/>
          </a:xfrm>
        </p:grpSpPr>
        <p:sp>
          <p:nvSpPr>
            <p:cNvPr id="10" name="Rectangle 9"/>
            <p:cNvSpPr/>
            <p:nvPr/>
          </p:nvSpPr>
          <p:spPr>
            <a:xfrm>
              <a:off x="4800600" y="4724400"/>
              <a:ext cx="3657600" cy="685800"/>
            </a:xfrm>
            <a:prstGeom prst="rect">
              <a:avLst/>
            </a:prstGeom>
            <a:solidFill>
              <a:srgbClr val="FFFFCC"/>
            </a:solidFill>
            <a:ln w="12700">
              <a:solidFill>
                <a:schemeClr val="accent6">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r>
                <a:rPr lang="en-US" sz="1600" b="1" dirty="0"/>
                <a:t>Equivalent:</a:t>
              </a:r>
            </a:p>
            <a:p>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isEven</a:t>
              </a:r>
              <a:r>
                <a:rPr lang="en-US" sz="1600" b="1" dirty="0">
                  <a:latin typeface="Courier New" pitchFamily="49" charset="0"/>
                  <a:cs typeface="Courier New" pitchFamily="49" charset="0"/>
                </a:rPr>
                <a:t> = (input % </a:t>
              </a:r>
              <a:r>
                <a:rPr lang="en-US" sz="1600" b="1" dirty="0">
                  <a:solidFill>
                    <a:srgbClr val="006600"/>
                  </a:solidFill>
                  <a:latin typeface="Courier New" pitchFamily="49" charset="0"/>
                  <a:cs typeface="Courier New" pitchFamily="49" charset="0"/>
                </a:rPr>
                <a:t>2</a:t>
              </a:r>
              <a:r>
                <a:rPr lang="en-US" sz="1600" b="1" dirty="0">
                  <a:latin typeface="Courier New" pitchFamily="49" charset="0"/>
                  <a:cs typeface="Courier New" pitchFamily="49" charset="0"/>
                </a:rPr>
                <a:t> == </a:t>
              </a:r>
              <a:r>
                <a:rPr lang="en-US" sz="1600" b="1" dirty="0">
                  <a:solidFill>
                    <a:srgbClr val="006600"/>
                  </a:solidFill>
                  <a:latin typeface="Courier New" pitchFamily="49" charset="0"/>
                  <a:cs typeface="Courier New" pitchFamily="49" charset="0"/>
                </a:rPr>
                <a:t>0</a:t>
              </a:r>
              <a:r>
                <a:rPr lang="en-US" sz="1600" b="1" dirty="0">
                  <a:latin typeface="Courier New" pitchFamily="49" charset="0"/>
                  <a:cs typeface="Courier New" pitchFamily="49" charset="0"/>
                </a:rPr>
                <a:t>);</a:t>
              </a:r>
            </a:p>
          </p:txBody>
        </p:sp>
        <p:sp>
          <p:nvSpPr>
            <p:cNvPr id="14" name="Right Brace 13"/>
            <p:cNvSpPr/>
            <p:nvPr/>
          </p:nvSpPr>
          <p:spPr>
            <a:xfrm>
              <a:off x="4419600" y="4572000"/>
              <a:ext cx="228600" cy="1066800"/>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pSp>
      <p:sp>
        <p:nvSpPr>
          <p:cNvPr id="1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a:t>
            </a:r>
            <a:r>
              <a:rPr lang="en-US" sz="3600" dirty="0">
                <a:latin typeface="Britannic Bold" panose="020B0903060703020204" pitchFamily="34" charset="0"/>
              </a:rPr>
              <a:t> Boolean Operators</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28</a:t>
            </a:fld>
            <a:endParaRPr lang="en-US" sz="1600" dirty="0"/>
          </a:p>
        </p:txBody>
      </p:sp>
      <p:graphicFrame>
        <p:nvGraphicFramePr>
          <p:cNvPr id="6" name="Table 5"/>
          <p:cNvGraphicFramePr>
            <a:graphicFrameLocks noGrp="1"/>
          </p:cNvGraphicFramePr>
          <p:nvPr/>
        </p:nvGraphicFramePr>
        <p:xfrm>
          <a:off x="609600" y="1436919"/>
          <a:ext cx="4953000" cy="4547321"/>
        </p:xfrm>
        <a:graphic>
          <a:graphicData uri="http://schemas.openxmlformats.org/drawingml/2006/table">
            <a:tbl>
              <a:tblPr firstRow="1" bandRow="1">
                <a:tableStyleId>{16D9F66E-5EB9-4882-86FB-DCBF35E3C3E4}</a:tableStyleId>
              </a:tblPr>
              <a:tblGrid>
                <a:gridCol w="864810">
                  <a:extLst>
                    <a:ext uri="{9D8B030D-6E8A-4147-A177-3AD203B41FA5}">
                      <a16:colId xmlns:a16="http://schemas.microsoft.com/office/drawing/2014/main" val="20000"/>
                    </a:ext>
                  </a:extLst>
                </a:gridCol>
                <a:gridCol w="149739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402771">
                <a:tc>
                  <a:txBody>
                    <a:bodyPr/>
                    <a:lstStyle/>
                    <a:p>
                      <a:pPr algn="ctr"/>
                      <a:endParaRPr lang="en-US" sz="2000" dirty="0"/>
                    </a:p>
                  </a:txBody>
                  <a:tcPr>
                    <a:solidFill>
                      <a:schemeClr val="bg1"/>
                    </a:solidFill>
                  </a:tcPr>
                </a:tc>
                <a:tc>
                  <a:txBody>
                    <a:bodyPr/>
                    <a:lstStyle/>
                    <a:p>
                      <a:pPr algn="ctr"/>
                      <a:r>
                        <a:rPr lang="en-US" sz="2000" dirty="0"/>
                        <a:t>Operators</a:t>
                      </a:r>
                    </a:p>
                  </a:txBody>
                  <a:tcPr>
                    <a:solidFill>
                      <a:srgbClr val="FFFFCC"/>
                    </a:solidFill>
                  </a:tcPr>
                </a:tc>
                <a:tc>
                  <a:txBody>
                    <a:bodyPr/>
                    <a:lstStyle/>
                    <a:p>
                      <a:r>
                        <a:rPr lang="en-US" sz="2000" dirty="0"/>
                        <a:t>Description</a:t>
                      </a:r>
                      <a:r>
                        <a:rPr lang="en-US" sz="2000" baseline="0" dirty="0"/>
                        <a:t> </a:t>
                      </a:r>
                      <a:endParaRPr lang="en-US" sz="2000" dirty="0"/>
                    </a:p>
                  </a:txBody>
                  <a:tcPr>
                    <a:solidFill>
                      <a:srgbClr val="FFFFCC"/>
                    </a:solidFill>
                  </a:tcPr>
                </a:tc>
                <a:extLst>
                  <a:ext uri="{0D108BD9-81ED-4DB2-BD59-A6C34878D82A}">
                    <a16:rowId xmlns:a16="http://schemas.microsoft.com/office/drawing/2014/main" val="10000"/>
                  </a:ext>
                </a:extLst>
              </a:tr>
              <a:tr h="402771">
                <a:tc rowSpan="6">
                  <a:txBody>
                    <a:bodyPr/>
                    <a:lstStyle/>
                    <a:p>
                      <a:pPr algn="ctr"/>
                      <a:r>
                        <a:rPr lang="en-US" sz="2000" b="1" dirty="0">
                          <a:solidFill>
                            <a:srgbClr val="660066"/>
                          </a:solidFill>
                          <a:latin typeface="+mn-lt"/>
                          <a:cs typeface="Courier New" pitchFamily="49" charset="0"/>
                        </a:rPr>
                        <a:t>Relational Operators</a:t>
                      </a:r>
                    </a:p>
                  </a:txBody>
                  <a:tcPr vert="vert270">
                    <a:solidFill>
                      <a:schemeClr val="accent5">
                        <a:lumMod val="40000"/>
                        <a:lumOff val="60000"/>
                      </a:schemeClr>
                    </a:solidFill>
                  </a:tcPr>
                </a:tc>
                <a:tc>
                  <a:txBody>
                    <a:bodyPr/>
                    <a:lstStyle/>
                    <a:p>
                      <a:pPr algn="ctr"/>
                      <a:r>
                        <a:rPr lang="en-US" sz="2000" b="1" dirty="0">
                          <a:solidFill>
                            <a:srgbClr val="C00000"/>
                          </a:solidFill>
                          <a:latin typeface="Courier New" pitchFamily="49" charset="0"/>
                          <a:cs typeface="Courier New" pitchFamily="49" charset="0"/>
                        </a:rPr>
                        <a:t>&lt;</a:t>
                      </a:r>
                    </a:p>
                  </a:txBody>
                  <a:tcPr/>
                </a:tc>
                <a:tc>
                  <a:txBody>
                    <a:bodyPr/>
                    <a:lstStyle/>
                    <a:p>
                      <a:r>
                        <a:rPr lang="en-US" sz="2000" dirty="0"/>
                        <a:t>less than</a:t>
                      </a:r>
                    </a:p>
                  </a:txBody>
                  <a:tcPr/>
                </a:tc>
                <a:extLst>
                  <a:ext uri="{0D108BD9-81ED-4DB2-BD59-A6C34878D82A}">
                    <a16:rowId xmlns:a16="http://schemas.microsoft.com/office/drawing/2014/main" val="10001"/>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a:solidFill>
                            <a:srgbClr val="C00000"/>
                          </a:solidFill>
                          <a:latin typeface="Courier New" pitchFamily="49" charset="0"/>
                          <a:cs typeface="Courier New" pitchFamily="49" charset="0"/>
                        </a:rPr>
                        <a:t>&gt;</a:t>
                      </a:r>
                    </a:p>
                  </a:txBody>
                  <a:tcPr/>
                </a:tc>
                <a:tc>
                  <a:txBody>
                    <a:bodyPr/>
                    <a:lstStyle/>
                    <a:p>
                      <a:r>
                        <a:rPr lang="en-US" sz="2000" dirty="0"/>
                        <a:t>larger than</a:t>
                      </a:r>
                    </a:p>
                  </a:txBody>
                  <a:tcPr/>
                </a:tc>
                <a:extLst>
                  <a:ext uri="{0D108BD9-81ED-4DB2-BD59-A6C34878D82A}">
                    <a16:rowId xmlns:a16="http://schemas.microsoft.com/office/drawing/2014/main" val="10002"/>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a:solidFill>
                            <a:srgbClr val="C00000"/>
                          </a:solidFill>
                          <a:latin typeface="Courier New" pitchFamily="49" charset="0"/>
                          <a:cs typeface="Courier New" pitchFamily="49" charset="0"/>
                        </a:rPr>
                        <a:t>&lt;=</a:t>
                      </a:r>
                    </a:p>
                  </a:txBody>
                  <a:tcPr/>
                </a:tc>
                <a:tc>
                  <a:txBody>
                    <a:bodyPr/>
                    <a:lstStyle/>
                    <a:p>
                      <a:r>
                        <a:rPr lang="en-US" sz="2000" dirty="0"/>
                        <a:t>less</a:t>
                      </a:r>
                      <a:r>
                        <a:rPr lang="en-US" sz="2000" baseline="0" dirty="0"/>
                        <a:t> than</a:t>
                      </a:r>
                      <a:r>
                        <a:rPr lang="en-US" sz="2000" dirty="0"/>
                        <a:t> </a:t>
                      </a:r>
                      <a:r>
                        <a:rPr lang="en-US" sz="2000" b="0" baseline="0" dirty="0"/>
                        <a:t>or equal</a:t>
                      </a:r>
                      <a:endParaRPr lang="en-US" sz="2000" b="0" dirty="0"/>
                    </a:p>
                  </a:txBody>
                  <a:tcPr/>
                </a:tc>
                <a:extLst>
                  <a:ext uri="{0D108BD9-81ED-4DB2-BD59-A6C34878D82A}">
                    <a16:rowId xmlns:a16="http://schemas.microsoft.com/office/drawing/2014/main" val="10003"/>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a:solidFill>
                            <a:srgbClr val="C00000"/>
                          </a:solidFill>
                          <a:latin typeface="Courier New" pitchFamily="49" charset="0"/>
                          <a:cs typeface="Courier New" pitchFamily="49" charset="0"/>
                        </a:rPr>
                        <a:t>&gt;=</a:t>
                      </a:r>
                    </a:p>
                  </a:txBody>
                  <a:tcPr/>
                </a:tc>
                <a:tc>
                  <a:txBody>
                    <a:bodyPr/>
                    <a:lstStyle/>
                    <a:p>
                      <a:r>
                        <a:rPr lang="en-US" sz="2000" dirty="0"/>
                        <a:t>larger than or</a:t>
                      </a:r>
                      <a:r>
                        <a:rPr lang="en-US" sz="2000" baseline="0" dirty="0"/>
                        <a:t> equal</a:t>
                      </a:r>
                      <a:endParaRPr lang="en-US" sz="2000" dirty="0"/>
                    </a:p>
                  </a:txBody>
                  <a:tcPr/>
                </a:tc>
                <a:extLst>
                  <a:ext uri="{0D108BD9-81ED-4DB2-BD59-A6C34878D82A}">
                    <a16:rowId xmlns:a16="http://schemas.microsoft.com/office/drawing/2014/main" val="10004"/>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a:solidFill>
                            <a:srgbClr val="C00000"/>
                          </a:solidFill>
                          <a:latin typeface="Courier New" pitchFamily="49" charset="0"/>
                          <a:cs typeface="Courier New" pitchFamily="49" charset="0"/>
                        </a:rPr>
                        <a:t>==</a:t>
                      </a:r>
                    </a:p>
                  </a:txBody>
                  <a:tcPr/>
                </a:tc>
                <a:tc>
                  <a:txBody>
                    <a:bodyPr/>
                    <a:lstStyle/>
                    <a:p>
                      <a:r>
                        <a:rPr lang="en-US" sz="2000" dirty="0"/>
                        <a:t>Equal</a:t>
                      </a:r>
                    </a:p>
                  </a:txBody>
                  <a:tcPr/>
                </a:tc>
                <a:extLst>
                  <a:ext uri="{0D108BD9-81ED-4DB2-BD59-A6C34878D82A}">
                    <a16:rowId xmlns:a16="http://schemas.microsoft.com/office/drawing/2014/main" val="10005"/>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a:tc>
                <a:tc>
                  <a:txBody>
                    <a:bodyPr/>
                    <a:lstStyle/>
                    <a:p>
                      <a:pPr algn="ctr"/>
                      <a:r>
                        <a:rPr lang="en-US" sz="2000" b="1" dirty="0">
                          <a:solidFill>
                            <a:srgbClr val="C00000"/>
                          </a:solidFill>
                          <a:latin typeface="Courier New" pitchFamily="49" charset="0"/>
                          <a:cs typeface="Courier New" pitchFamily="49" charset="0"/>
                        </a:rPr>
                        <a:t>!=</a:t>
                      </a:r>
                    </a:p>
                  </a:txBody>
                  <a:tcPr/>
                </a:tc>
                <a:tc>
                  <a:txBody>
                    <a:bodyPr/>
                    <a:lstStyle/>
                    <a:p>
                      <a:r>
                        <a:rPr lang="en-US" sz="2000" dirty="0"/>
                        <a:t>not equal</a:t>
                      </a:r>
                    </a:p>
                  </a:txBody>
                  <a:tcPr/>
                </a:tc>
                <a:extLst>
                  <a:ext uri="{0D108BD9-81ED-4DB2-BD59-A6C34878D82A}">
                    <a16:rowId xmlns:a16="http://schemas.microsoft.com/office/drawing/2014/main" val="10006"/>
                  </a:ext>
                </a:extLst>
              </a:tr>
              <a:tr h="0">
                <a:tc gridSpan="3">
                  <a:txBody>
                    <a:bodyPr/>
                    <a:lstStyle/>
                    <a:p>
                      <a:pPr algn="ctr"/>
                      <a:endParaRPr lang="en-US" sz="2000" b="1" dirty="0">
                        <a:solidFill>
                          <a:srgbClr val="660066"/>
                        </a:solidFill>
                        <a:latin typeface="+mn-lt"/>
                        <a:cs typeface="Courier New" pitchFamily="49" charset="0"/>
                      </a:endParaRPr>
                    </a:p>
                  </a:txBody>
                  <a:tcPr vert="vert270">
                    <a:solidFill>
                      <a:schemeClr val="bg1">
                        <a:lumMod val="85000"/>
                      </a:schemeClr>
                    </a:solidFill>
                  </a:tcPr>
                </a:tc>
                <a:tc hMerge="1">
                  <a:txBody>
                    <a:bodyPr/>
                    <a:lstStyle/>
                    <a:p>
                      <a:pPr algn="ctr"/>
                      <a:endParaRPr lang="en-US" sz="1800" b="1" dirty="0">
                        <a:solidFill>
                          <a:srgbClr val="C00000"/>
                        </a:solidFill>
                        <a:latin typeface="Courier New" pitchFamily="49" charset="0"/>
                        <a:cs typeface="Courier New" pitchFamily="49" charset="0"/>
                      </a:endParaRPr>
                    </a:p>
                  </a:txBody>
                  <a:tcPr/>
                </a:tc>
                <a:tc hMerge="1">
                  <a:txBody>
                    <a:bodyPr/>
                    <a:lstStyle/>
                    <a:p>
                      <a:endParaRPr lang="en-US"/>
                    </a:p>
                  </a:txBody>
                  <a:tcPr/>
                </a:tc>
                <a:extLst>
                  <a:ext uri="{0D108BD9-81ED-4DB2-BD59-A6C34878D82A}">
                    <a16:rowId xmlns:a16="http://schemas.microsoft.com/office/drawing/2014/main" val="10007"/>
                  </a:ext>
                </a:extLst>
              </a:tr>
              <a:tr h="402771">
                <a:tc rowSpan="4">
                  <a:txBody>
                    <a:bodyPr/>
                    <a:lstStyle/>
                    <a:p>
                      <a:pPr algn="ctr"/>
                      <a:r>
                        <a:rPr lang="en-US" sz="2000" b="1" dirty="0">
                          <a:solidFill>
                            <a:srgbClr val="660066"/>
                          </a:solidFill>
                          <a:latin typeface="+mn-lt"/>
                          <a:cs typeface="Courier New" pitchFamily="49" charset="0"/>
                        </a:rPr>
                        <a:t>Logical</a:t>
                      </a:r>
                      <a:r>
                        <a:rPr lang="en-US" sz="2000" b="1" baseline="0" dirty="0">
                          <a:solidFill>
                            <a:srgbClr val="660066"/>
                          </a:solidFill>
                          <a:latin typeface="+mn-lt"/>
                          <a:cs typeface="Courier New" pitchFamily="49" charset="0"/>
                        </a:rPr>
                        <a:t> Operators</a:t>
                      </a:r>
                      <a:endParaRPr lang="en-US" sz="2000" b="1" dirty="0">
                        <a:solidFill>
                          <a:srgbClr val="660066"/>
                        </a:solidFill>
                        <a:latin typeface="+mn-lt"/>
                        <a:cs typeface="Courier New" pitchFamily="49" charset="0"/>
                      </a:endParaRPr>
                    </a:p>
                  </a:txBody>
                  <a:tcPr vert="vert270">
                    <a:solidFill>
                      <a:schemeClr val="accent5">
                        <a:lumMod val="40000"/>
                        <a:lumOff val="60000"/>
                      </a:schemeClr>
                    </a:solidFill>
                  </a:tcPr>
                </a:tc>
                <a:tc>
                  <a:txBody>
                    <a:bodyPr/>
                    <a:lstStyle/>
                    <a:p>
                      <a:pPr algn="ctr"/>
                      <a:r>
                        <a:rPr lang="en-US" sz="1800" b="1" dirty="0">
                          <a:solidFill>
                            <a:srgbClr val="C00000"/>
                          </a:solidFill>
                          <a:latin typeface="Courier New" pitchFamily="49" charset="0"/>
                          <a:cs typeface="Courier New" pitchFamily="49" charset="0"/>
                        </a:rPr>
                        <a:t>&amp;&amp;</a:t>
                      </a:r>
                    </a:p>
                  </a:txBody>
                  <a:tcPr/>
                </a:tc>
                <a:tc>
                  <a:txBody>
                    <a:bodyPr/>
                    <a:lstStyle/>
                    <a:p>
                      <a:r>
                        <a:rPr lang="en-US" sz="2000" dirty="0"/>
                        <a:t>and</a:t>
                      </a:r>
                    </a:p>
                  </a:txBody>
                  <a:tcPr/>
                </a:tc>
                <a:extLst>
                  <a:ext uri="{0D108BD9-81ED-4DB2-BD59-A6C34878D82A}">
                    <a16:rowId xmlns:a16="http://schemas.microsoft.com/office/drawing/2014/main" val="10008"/>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algn="ctr"/>
                      <a:r>
                        <a:rPr lang="en-US" sz="1800" b="1" kern="1200" dirty="0">
                          <a:solidFill>
                            <a:srgbClr val="C00000"/>
                          </a:solidFill>
                          <a:latin typeface="Courier New" pitchFamily="49" charset="0"/>
                          <a:ea typeface="+mn-ea"/>
                          <a:cs typeface="Courier New" pitchFamily="49" charset="0"/>
                        </a:rPr>
                        <a:t>||</a:t>
                      </a:r>
                    </a:p>
                  </a:txBody>
                  <a:tcPr/>
                </a:tc>
                <a:tc>
                  <a:txBody>
                    <a:bodyPr/>
                    <a:lstStyle/>
                    <a:p>
                      <a:r>
                        <a:rPr lang="en-US" sz="2000" dirty="0"/>
                        <a:t>or</a:t>
                      </a:r>
                    </a:p>
                  </a:txBody>
                  <a:tcPr/>
                </a:tc>
                <a:extLst>
                  <a:ext uri="{0D108BD9-81ED-4DB2-BD59-A6C34878D82A}">
                    <a16:rowId xmlns:a16="http://schemas.microsoft.com/office/drawing/2014/main" val="10009"/>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marL="0" algn="ctr" defTabSz="914400" rtl="0" eaLnBrk="1" latinLnBrk="0" hangingPunct="1"/>
                      <a:r>
                        <a:rPr lang="en-US" sz="1800" b="1" kern="1200" dirty="0">
                          <a:solidFill>
                            <a:srgbClr val="C00000"/>
                          </a:solidFill>
                          <a:latin typeface="Courier New" pitchFamily="49" charset="0"/>
                          <a:ea typeface="+mn-ea"/>
                          <a:cs typeface="Courier New" pitchFamily="49" charset="0"/>
                        </a:rPr>
                        <a:t>!</a:t>
                      </a:r>
                    </a:p>
                  </a:txBody>
                  <a:tcPr/>
                </a:tc>
                <a:tc>
                  <a:txBody>
                    <a:bodyPr/>
                    <a:lstStyle/>
                    <a:p>
                      <a:r>
                        <a:rPr lang="en-US" sz="2000" dirty="0"/>
                        <a:t>not</a:t>
                      </a:r>
                    </a:p>
                  </a:txBody>
                  <a:tcPr/>
                </a:tc>
                <a:extLst>
                  <a:ext uri="{0D108BD9-81ED-4DB2-BD59-A6C34878D82A}">
                    <a16:rowId xmlns:a16="http://schemas.microsoft.com/office/drawing/2014/main" val="10010"/>
                  </a:ext>
                </a:extLst>
              </a:tr>
              <a:tr h="402771">
                <a:tc vMerge="1">
                  <a:txBody>
                    <a:bodyPr/>
                    <a:lstStyle/>
                    <a:p>
                      <a:pPr algn="ctr"/>
                      <a:endParaRPr lang="en-US" sz="2000" b="1" dirty="0">
                        <a:solidFill>
                          <a:srgbClr val="006600"/>
                        </a:solidFill>
                        <a:latin typeface="Courier New" pitchFamily="49" charset="0"/>
                        <a:cs typeface="Courier New" pitchFamily="49" charset="0"/>
                      </a:endParaRPr>
                    </a:p>
                  </a:txBody>
                  <a:tcPr vert="vert270"/>
                </a:tc>
                <a:tc>
                  <a:txBody>
                    <a:bodyPr/>
                    <a:lstStyle/>
                    <a:p>
                      <a:pPr marL="0" algn="ctr" defTabSz="914400" rtl="0" eaLnBrk="1" latinLnBrk="0" hangingPunct="1"/>
                      <a:r>
                        <a:rPr lang="en-US" sz="1800" b="1" kern="1200" dirty="0">
                          <a:solidFill>
                            <a:srgbClr val="C00000"/>
                          </a:solidFill>
                          <a:latin typeface="Courier New" pitchFamily="49" charset="0"/>
                          <a:ea typeface="+mn-ea"/>
                          <a:cs typeface="Courier New" pitchFamily="49" charset="0"/>
                        </a:rPr>
                        <a:t>^</a:t>
                      </a:r>
                    </a:p>
                  </a:txBody>
                  <a:tcPr/>
                </a:tc>
                <a:tc>
                  <a:txBody>
                    <a:bodyPr/>
                    <a:lstStyle/>
                    <a:p>
                      <a:r>
                        <a:rPr lang="en-US" sz="2000" dirty="0"/>
                        <a:t>exclusive-or</a:t>
                      </a:r>
                    </a:p>
                  </a:txBody>
                  <a:tcPr/>
                </a:tc>
                <a:extLst>
                  <a:ext uri="{0D108BD9-81ED-4DB2-BD59-A6C34878D82A}">
                    <a16:rowId xmlns:a16="http://schemas.microsoft.com/office/drawing/2014/main" val="10011"/>
                  </a:ext>
                </a:extLst>
              </a:tr>
            </a:tbl>
          </a:graphicData>
        </a:graphic>
      </p:graphicFrame>
      <p:sp>
        <p:nvSpPr>
          <p:cNvPr id="7" name="Right Brace 6"/>
          <p:cNvSpPr/>
          <p:nvPr/>
        </p:nvSpPr>
        <p:spPr>
          <a:xfrm>
            <a:off x="5638800" y="1856282"/>
            <a:ext cx="228600" cy="2410918"/>
          </a:xfrm>
          <a:prstGeom prst="rightBrace">
            <a:avLst>
              <a:gd name="adj1" fmla="val 5505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6054908" y="1981200"/>
            <a:ext cx="2784292" cy="2112364"/>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a:t>Operands are variables / values that can be compared directly.</a:t>
            </a:r>
          </a:p>
          <a:p>
            <a:endParaRPr lang="en-US" sz="1600" dirty="0"/>
          </a:p>
          <a:p>
            <a:r>
              <a:rPr lang="en-US" sz="1600" dirty="0"/>
              <a:t>Examples:</a:t>
            </a:r>
          </a:p>
          <a:p>
            <a:endParaRPr lang="en-US" sz="1000" dirty="0"/>
          </a:p>
          <a:p>
            <a:r>
              <a:rPr lang="en-US" sz="1600" b="1">
                <a:latin typeface="Courier New" pitchFamily="49" charset="0"/>
                <a:cs typeface="Courier New" pitchFamily="49" charset="0"/>
              </a:rPr>
              <a:t>  X </a:t>
            </a:r>
            <a:r>
              <a:rPr lang="en-US" sz="1600" b="1" dirty="0">
                <a:solidFill>
                  <a:srgbClr val="C00000"/>
                </a:solidFill>
                <a:latin typeface="Courier New" pitchFamily="49" charset="0"/>
                <a:cs typeface="Courier New" pitchFamily="49" charset="0"/>
              </a:rPr>
              <a:t>&lt;</a:t>
            </a:r>
            <a:r>
              <a:rPr lang="en-US" sz="1600" b="1" dirty="0">
                <a:latin typeface="Courier New" pitchFamily="49" charset="0"/>
                <a:cs typeface="Courier New" pitchFamily="49" charset="0"/>
              </a:rPr>
              <a:t> Y</a:t>
            </a:r>
          </a:p>
          <a:p>
            <a:r>
              <a:rPr lang="en-US" sz="1600" b="1">
                <a:latin typeface="Courier New" pitchFamily="49" charset="0"/>
                <a:cs typeface="Courier New" pitchFamily="49" charset="0"/>
              </a:rPr>
              <a:t>  1 </a:t>
            </a:r>
            <a:r>
              <a:rPr lang="en-US" sz="1600" b="1" dirty="0">
                <a:solidFill>
                  <a:srgbClr val="C00000"/>
                </a:solidFill>
                <a:latin typeface="Courier New" pitchFamily="49" charset="0"/>
                <a:cs typeface="Courier New" pitchFamily="49" charset="0"/>
              </a:rPr>
              <a:t>&gt;=</a:t>
            </a:r>
            <a:r>
              <a:rPr lang="en-US" sz="1600" b="1" dirty="0">
                <a:latin typeface="Courier New" pitchFamily="49" charset="0"/>
                <a:cs typeface="Courier New" pitchFamily="49" charset="0"/>
              </a:rPr>
              <a:t> 4</a:t>
            </a:r>
          </a:p>
        </p:txBody>
      </p:sp>
      <p:sp>
        <p:nvSpPr>
          <p:cNvPr id="9" name="Right Brace 8"/>
          <p:cNvSpPr/>
          <p:nvPr/>
        </p:nvSpPr>
        <p:spPr>
          <a:xfrm>
            <a:off x="5638800" y="4419600"/>
            <a:ext cx="228600" cy="1576466"/>
          </a:xfrm>
          <a:prstGeom prst="rightBrace">
            <a:avLst>
              <a:gd name="adj1" fmla="val 3456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tangle 9"/>
          <p:cNvSpPr/>
          <p:nvPr/>
        </p:nvSpPr>
        <p:spPr>
          <a:xfrm>
            <a:off x="6054908" y="4331533"/>
            <a:ext cx="2784292" cy="1752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r>
              <a:rPr lang="en-US" sz="1600" dirty="0"/>
              <a:t>Operands are </a:t>
            </a:r>
            <a:r>
              <a:rPr lang="en-US" sz="1600" dirty="0" err="1"/>
              <a:t>boolean</a:t>
            </a:r>
            <a:r>
              <a:rPr lang="en-US" sz="1600" dirty="0"/>
              <a:t> variables/expressions.</a:t>
            </a:r>
          </a:p>
          <a:p>
            <a:endParaRPr lang="en-US" sz="1600" dirty="0"/>
          </a:p>
          <a:p>
            <a:r>
              <a:rPr lang="en-US" sz="1600" dirty="0"/>
              <a:t>Examples:</a:t>
            </a:r>
          </a:p>
          <a:p>
            <a:endParaRPr lang="en-US" sz="1000" dirty="0"/>
          </a:p>
          <a:p>
            <a:r>
              <a:rPr lang="en-US" sz="1600" b="1">
                <a:latin typeface="Courier New" pitchFamily="49" charset="0"/>
                <a:cs typeface="Courier New" pitchFamily="49" charset="0"/>
              </a:rPr>
              <a:t>  (</a:t>
            </a:r>
            <a:r>
              <a:rPr lang="en-US" sz="1600" b="1" dirty="0">
                <a:latin typeface="Courier New" pitchFamily="49" charset="0"/>
                <a:cs typeface="Courier New" pitchFamily="49" charset="0"/>
              </a:rPr>
              <a:t>X &lt; Y) </a:t>
            </a:r>
            <a:r>
              <a:rPr lang="en-US" sz="1600" b="1" dirty="0">
                <a:solidFill>
                  <a:srgbClr val="C00000"/>
                </a:solidFill>
                <a:latin typeface="Courier New" pitchFamily="49" charset="0"/>
                <a:cs typeface="Courier New" pitchFamily="49" charset="0"/>
              </a:rPr>
              <a:t>&amp;&amp;</a:t>
            </a:r>
            <a:r>
              <a:rPr lang="en-US" sz="1600" b="1" dirty="0">
                <a:latin typeface="Courier New" pitchFamily="49" charset="0"/>
                <a:cs typeface="Courier New" pitchFamily="49" charset="0"/>
              </a:rPr>
              <a:t> (Y &lt; Z)</a:t>
            </a:r>
          </a:p>
          <a:p>
            <a:r>
              <a:rPr lang="en-US" sz="1600" b="1">
                <a:latin typeface="Courier New" pitchFamily="49" charset="0"/>
                <a:cs typeface="Courier New" pitchFamily="49" charset="0"/>
              </a:rPr>
              <a:t>  (</a:t>
            </a:r>
            <a:r>
              <a:rPr lang="en-US" sz="1600" b="1">
                <a:solidFill>
                  <a:srgbClr val="C00000"/>
                </a:solidFill>
                <a:latin typeface="Courier New" pitchFamily="49" charset="0"/>
                <a:cs typeface="Courier New" pitchFamily="49" charset="0"/>
              </a:rPr>
              <a:t>!</a:t>
            </a:r>
            <a:r>
              <a:rPr lang="en-US" sz="1600" b="1" dirty="0" err="1">
                <a:latin typeface="Courier New" pitchFamily="49" charset="0"/>
                <a:cs typeface="Courier New" pitchFamily="49" charset="0"/>
              </a:rPr>
              <a:t>isEven</a:t>
            </a:r>
            <a:r>
              <a:rPr lang="en-US" sz="1600" b="1" dirty="0">
                <a:latin typeface="Courier New" pitchFamily="49" charset="0"/>
                <a:cs typeface="Courier New" pitchFamily="49"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3649" y="155967"/>
            <a:ext cx="944118" cy="987033"/>
          </a:xfrm>
          <a:prstGeom prst="rect">
            <a:avLst/>
          </a:prstGeom>
        </p:spPr>
      </p:pic>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4.2</a:t>
            </a:r>
            <a:r>
              <a:rPr lang="en-US" sz="3600" dirty="0">
                <a:latin typeface="Britannic Bold" panose="020B0903060703020204" pitchFamily="34" charset="0"/>
              </a:rPr>
              <a:t> Comparison with C</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29</a:t>
            </a:fld>
            <a:endParaRPr lang="en-US" sz="1600" dirty="0"/>
          </a:p>
        </p:txBody>
      </p:sp>
      <p:sp>
        <p:nvSpPr>
          <p:cNvPr id="11" name="Content Placeholder 2"/>
          <p:cNvSpPr>
            <a:spLocks noGrp="1"/>
          </p:cNvSpPr>
          <p:nvPr>
            <p:ph idx="1"/>
          </p:nvPr>
        </p:nvSpPr>
        <p:spPr>
          <a:xfrm>
            <a:off x="457200" y="990600"/>
            <a:ext cx="8229600" cy="1143000"/>
          </a:xfrm>
        </p:spPr>
        <p:txBody>
          <a:bodyPr>
            <a:normAutofit/>
          </a:bodyPr>
          <a:lstStyle/>
          <a:p>
            <a:pPr>
              <a:spcBef>
                <a:spcPts val="600"/>
              </a:spcBef>
            </a:pPr>
            <a:r>
              <a:rPr lang="en-US" sz="2400" dirty="0"/>
              <a:t>In ANSI C, there is no </a:t>
            </a:r>
            <a:r>
              <a:rPr lang="en-US" sz="2400" dirty="0" err="1"/>
              <a:t>boolean</a:t>
            </a:r>
            <a:r>
              <a:rPr lang="en-US" sz="2400" dirty="0"/>
              <a:t> type. </a:t>
            </a:r>
          </a:p>
          <a:p>
            <a:pPr lvl="1">
              <a:spcBef>
                <a:spcPts val="0"/>
              </a:spcBef>
            </a:pPr>
            <a:r>
              <a:rPr lang="en-US" sz="2000" dirty="0"/>
              <a:t>Zero means ‘false’ and any other value means ‘true’</a:t>
            </a:r>
            <a:endParaRPr lang="en-US" sz="2000" b="1" i="1" dirty="0">
              <a:solidFill>
                <a:srgbClr val="C00000"/>
              </a:solidFill>
            </a:endParaRPr>
          </a:p>
        </p:txBody>
      </p:sp>
      <p:sp>
        <p:nvSpPr>
          <p:cNvPr id="12" name="Text Box 5"/>
          <p:cNvSpPr txBox="1">
            <a:spLocks noChangeArrowheads="1"/>
          </p:cNvSpPr>
          <p:nvPr/>
        </p:nvSpPr>
        <p:spPr bwMode="auto">
          <a:xfrm>
            <a:off x="914400" y="1752600"/>
            <a:ext cx="7620000" cy="1754326"/>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b="1" dirty="0" err="1">
                <a:solidFill>
                  <a:srgbClr val="0000FF"/>
                </a:solidFill>
                <a:latin typeface="Courier New" pitchFamily="49" charset="0"/>
              </a:rPr>
              <a:t>int</a:t>
            </a:r>
            <a:r>
              <a:rPr lang="en-US" b="1" dirty="0">
                <a:solidFill>
                  <a:srgbClr val="0000FF"/>
                </a:solidFill>
                <a:latin typeface="Courier New" pitchFamily="49" charset="0"/>
              </a:rPr>
              <a:t> </a:t>
            </a:r>
            <a:r>
              <a:rPr lang="en-US" b="1" dirty="0">
                <a:latin typeface="Courier New" pitchFamily="49" charset="0"/>
              </a:rPr>
              <a:t>x;</a:t>
            </a:r>
          </a:p>
          <a:p>
            <a:pPr eaLnBrk="0" hangingPunct="0"/>
            <a:r>
              <a:rPr lang="en-US" b="1" dirty="0">
                <a:latin typeface="Courier New" pitchFamily="49" charset="0"/>
              </a:rPr>
              <a:t>... </a:t>
            </a:r>
            <a:r>
              <a:rPr lang="en-US" b="1" dirty="0">
                <a:solidFill>
                  <a:srgbClr val="800000"/>
                </a:solidFill>
                <a:latin typeface="Courier New" pitchFamily="49" charset="0"/>
              </a:rPr>
              <a:t>// assume x is assigned a non-negative value</a:t>
            </a:r>
          </a:p>
          <a:p>
            <a:pPr eaLnBrk="0" hangingPunct="0"/>
            <a:r>
              <a:rPr lang="en-US" b="1" dirty="0">
                <a:solidFill>
                  <a:srgbClr val="0000FF"/>
                </a:solidFill>
                <a:latin typeface="Courier New" pitchFamily="49" charset="0"/>
              </a:rPr>
              <a:t>if</a:t>
            </a:r>
            <a:r>
              <a:rPr lang="en-US" b="1" dirty="0">
                <a:latin typeface="Courier New" pitchFamily="49" charset="0"/>
              </a:rPr>
              <a:t> (x%</a:t>
            </a:r>
            <a:r>
              <a:rPr lang="en-US" b="1" dirty="0">
                <a:solidFill>
                  <a:srgbClr val="006600"/>
                </a:solidFill>
                <a:latin typeface="Courier New" pitchFamily="49" charset="0"/>
              </a:rPr>
              <a:t>3</a:t>
            </a:r>
            <a:r>
              <a:rPr lang="en-US" b="1" dirty="0">
                <a:latin typeface="Courier New" pitchFamily="49" charset="0"/>
              </a:rPr>
              <a:t>) </a:t>
            </a:r>
          </a:p>
          <a:p>
            <a:pPr eaLnBrk="0" hangingPunct="0"/>
            <a:r>
              <a:rPr lang="en-US" b="1" dirty="0">
                <a:latin typeface="Courier New" pitchFamily="49" charset="0"/>
              </a:rPr>
              <a:t>   </a:t>
            </a:r>
            <a:r>
              <a:rPr lang="en-US" b="1" dirty="0" err="1">
                <a:latin typeface="Courier New" pitchFamily="49" charset="0"/>
              </a:rPr>
              <a:t>printf</a:t>
            </a:r>
            <a:r>
              <a:rPr lang="en-US" b="1" dirty="0">
                <a:latin typeface="Courier New" pitchFamily="49" charset="0"/>
              </a:rPr>
              <a:t>(</a:t>
            </a:r>
            <a:r>
              <a:rPr lang="en-US" b="1" dirty="0">
                <a:solidFill>
                  <a:srgbClr val="006600"/>
                </a:solidFill>
                <a:latin typeface="Courier New" pitchFamily="49" charset="0"/>
              </a:rPr>
              <a:t>"</a:t>
            </a:r>
            <a:r>
              <a:rPr lang="en-US" b="1" dirty="0">
                <a:solidFill>
                  <a:srgbClr val="FF0000"/>
                </a:solidFill>
                <a:latin typeface="Courier New" pitchFamily="49" charset="0"/>
              </a:rPr>
              <a:t>%d </a:t>
            </a:r>
            <a:r>
              <a:rPr lang="en-US" b="1" dirty="0">
                <a:solidFill>
                  <a:srgbClr val="006600"/>
                </a:solidFill>
                <a:latin typeface="Courier New" pitchFamily="49" charset="0"/>
              </a:rPr>
              <a:t>is not divisible by 3.</a:t>
            </a:r>
            <a:r>
              <a:rPr lang="en-US" b="1" dirty="0">
                <a:solidFill>
                  <a:srgbClr val="FF0000"/>
                </a:solidFill>
                <a:latin typeface="Courier New" pitchFamily="49" charset="0"/>
              </a:rPr>
              <a:t>\n</a:t>
            </a:r>
            <a:r>
              <a:rPr lang="en-US" b="1" dirty="0">
                <a:solidFill>
                  <a:srgbClr val="006600"/>
                </a:solidFill>
                <a:latin typeface="Courier New" pitchFamily="49" charset="0"/>
              </a:rPr>
              <a:t>"</a:t>
            </a:r>
            <a:r>
              <a:rPr lang="en-US" b="1" dirty="0">
                <a:latin typeface="Courier New" pitchFamily="49" charset="0"/>
              </a:rPr>
              <a:t>, x);</a:t>
            </a:r>
          </a:p>
          <a:p>
            <a:pPr eaLnBrk="0" hangingPunct="0"/>
            <a:r>
              <a:rPr lang="en-US" b="1" dirty="0">
                <a:solidFill>
                  <a:srgbClr val="0000FF"/>
                </a:solidFill>
                <a:latin typeface="Courier New" pitchFamily="49" charset="0"/>
              </a:rPr>
              <a:t>else</a:t>
            </a:r>
            <a:r>
              <a:rPr lang="en-US" b="1" dirty="0">
                <a:latin typeface="Courier New" pitchFamily="49" charset="0"/>
              </a:rPr>
              <a:t> </a:t>
            </a:r>
          </a:p>
          <a:p>
            <a:pPr eaLnBrk="0" hangingPunct="0"/>
            <a:r>
              <a:rPr lang="en-US" b="1" dirty="0">
                <a:latin typeface="Courier New" pitchFamily="49" charset="0"/>
              </a:rPr>
              <a:t>   </a:t>
            </a:r>
            <a:r>
              <a:rPr lang="en-US" b="1" dirty="0" err="1">
                <a:latin typeface="Courier New" pitchFamily="49" charset="0"/>
              </a:rPr>
              <a:t>printf</a:t>
            </a:r>
            <a:r>
              <a:rPr lang="en-US" b="1" dirty="0">
                <a:latin typeface="Courier New" pitchFamily="49" charset="0"/>
              </a:rPr>
              <a:t>(</a:t>
            </a:r>
            <a:r>
              <a:rPr lang="en-US" b="1" dirty="0">
                <a:solidFill>
                  <a:srgbClr val="006600"/>
                </a:solidFill>
                <a:latin typeface="Courier New" pitchFamily="49" charset="0"/>
              </a:rPr>
              <a:t>"</a:t>
            </a:r>
            <a:r>
              <a:rPr lang="en-US" b="1" dirty="0">
                <a:solidFill>
                  <a:srgbClr val="FF0000"/>
                </a:solidFill>
                <a:latin typeface="Courier New" pitchFamily="49" charset="0"/>
              </a:rPr>
              <a:t>%d </a:t>
            </a:r>
            <a:r>
              <a:rPr lang="en-US" b="1" dirty="0">
                <a:solidFill>
                  <a:srgbClr val="006600"/>
                </a:solidFill>
                <a:latin typeface="Courier New" pitchFamily="49" charset="0"/>
              </a:rPr>
              <a:t>is divisible by 3.</a:t>
            </a:r>
            <a:r>
              <a:rPr lang="en-US" b="1" dirty="0">
                <a:solidFill>
                  <a:srgbClr val="FF0000"/>
                </a:solidFill>
                <a:latin typeface="Courier New" pitchFamily="49" charset="0"/>
              </a:rPr>
              <a:t>\n</a:t>
            </a:r>
            <a:r>
              <a:rPr lang="en-US" b="1" dirty="0">
                <a:solidFill>
                  <a:srgbClr val="006600"/>
                </a:solidFill>
                <a:latin typeface="Courier New" pitchFamily="49" charset="0"/>
              </a:rPr>
              <a:t>"</a:t>
            </a:r>
            <a:r>
              <a:rPr lang="en-US" b="1" dirty="0">
                <a:latin typeface="Courier New" pitchFamily="49" charset="0"/>
              </a:rPr>
              <a:t>, x);</a:t>
            </a:r>
          </a:p>
        </p:txBody>
      </p:sp>
      <p:sp>
        <p:nvSpPr>
          <p:cNvPr id="13" name="Content Placeholder 2"/>
          <p:cNvSpPr txBox="1">
            <a:spLocks/>
          </p:cNvSpPr>
          <p:nvPr/>
        </p:nvSpPr>
        <p:spPr bwMode="auto">
          <a:xfrm>
            <a:off x="533400" y="35814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In Java, the</a:t>
            </a:r>
            <a:r>
              <a:rPr kumimoji="0" lang="en-US" sz="2400" b="0" i="0" u="none" strike="noStrike" kern="0" cap="none" spc="0" normalizeH="0" noProof="0" dirty="0">
                <a:ln>
                  <a:noFill/>
                </a:ln>
                <a:solidFill>
                  <a:schemeClr val="tx1"/>
                </a:solidFill>
                <a:effectLst/>
                <a:uLnTx/>
                <a:uFillTx/>
                <a:latin typeface="+mn-lt"/>
                <a:ea typeface="+mn-ea"/>
                <a:cs typeface="+mn-cs"/>
              </a:rPr>
              <a:t> above</a:t>
            </a:r>
            <a:r>
              <a:rPr kumimoji="0" lang="en-US" sz="2400" b="0" i="0" u="none" strike="noStrike" kern="0" cap="none" spc="0" normalizeH="0" baseline="0" noProof="0" dirty="0">
                <a:ln>
                  <a:noFill/>
                </a:ln>
                <a:solidFill>
                  <a:schemeClr val="tx1"/>
                </a:solidFill>
                <a:effectLst/>
                <a:uLnTx/>
                <a:uFillTx/>
                <a:latin typeface="+mn-lt"/>
                <a:ea typeface="+mn-ea"/>
                <a:cs typeface="+mn-cs"/>
              </a:rPr>
              <a:t> is </a:t>
            </a:r>
            <a:r>
              <a:rPr kumimoji="0" lang="en-US" sz="2400" b="0" i="0" u="sng" strike="noStrike" kern="0" cap="none" spc="0" normalizeH="0" baseline="0" noProof="0" dirty="0">
                <a:ln>
                  <a:noFill/>
                </a:ln>
                <a:solidFill>
                  <a:srgbClr val="C00000"/>
                </a:solidFill>
                <a:effectLst/>
                <a:uLnTx/>
                <a:uFillTx/>
                <a:latin typeface="+mn-lt"/>
                <a:ea typeface="+mn-ea"/>
                <a:cs typeface="+mn-cs"/>
              </a:rPr>
              <a:t>invalid</a:t>
            </a:r>
          </a:p>
          <a:p>
            <a:pPr marL="342900" marR="0" lvl="0" indent="-342900" algn="l" defTabSz="914400" rtl="0" eaLnBrk="1" fontAlgn="base" latinLnBrk="0" hangingPunct="1">
              <a:lnSpc>
                <a:spcPct val="100000"/>
              </a:lnSpc>
              <a:spcAft>
                <a:spcPct val="0"/>
              </a:spcAft>
              <a:buClr>
                <a:schemeClr val="accent1"/>
              </a:buClr>
              <a:buSzPct val="65000"/>
              <a:buFont typeface="Wingdings" pitchFamily="2" charset="2"/>
              <a:buChar char="n"/>
              <a:tabLst/>
              <a:defRPr/>
            </a:pPr>
            <a:r>
              <a:rPr lang="en-US" sz="2400" kern="0" dirty="0"/>
              <a:t>Java code: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14" name="Text Box 5"/>
          <p:cNvSpPr txBox="1">
            <a:spLocks noChangeArrowheads="1"/>
          </p:cNvSpPr>
          <p:nvPr/>
        </p:nvSpPr>
        <p:spPr bwMode="auto">
          <a:xfrm>
            <a:off x="914400" y="4419600"/>
            <a:ext cx="7620000" cy="1754326"/>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b="1" dirty="0" err="1">
                <a:solidFill>
                  <a:srgbClr val="0000FF"/>
                </a:solidFill>
                <a:latin typeface="Courier New" pitchFamily="49" charset="0"/>
              </a:rPr>
              <a:t>int</a:t>
            </a:r>
            <a:r>
              <a:rPr lang="en-US" b="1" dirty="0">
                <a:solidFill>
                  <a:srgbClr val="0000FF"/>
                </a:solidFill>
                <a:latin typeface="Courier New" pitchFamily="49" charset="0"/>
              </a:rPr>
              <a:t> </a:t>
            </a:r>
            <a:r>
              <a:rPr lang="en-US" b="1" dirty="0">
                <a:latin typeface="Courier New" pitchFamily="49" charset="0"/>
              </a:rPr>
              <a:t>x;</a:t>
            </a:r>
          </a:p>
          <a:p>
            <a:pPr eaLnBrk="0" hangingPunct="0"/>
            <a:r>
              <a:rPr lang="en-US" b="1" dirty="0">
                <a:latin typeface="Courier New" pitchFamily="49" charset="0"/>
              </a:rPr>
              <a:t>... </a:t>
            </a:r>
            <a:r>
              <a:rPr lang="en-US" b="1" dirty="0">
                <a:solidFill>
                  <a:srgbClr val="800000"/>
                </a:solidFill>
                <a:latin typeface="Courier New" pitchFamily="49" charset="0"/>
              </a:rPr>
              <a:t>// assume x is assigned a non-negative value</a:t>
            </a:r>
          </a:p>
          <a:p>
            <a:pPr eaLnBrk="0" hangingPunct="0"/>
            <a:r>
              <a:rPr lang="en-US" b="1" dirty="0">
                <a:solidFill>
                  <a:srgbClr val="0000FF"/>
                </a:solidFill>
                <a:latin typeface="Courier New" pitchFamily="49" charset="0"/>
              </a:rPr>
              <a:t>if</a:t>
            </a:r>
            <a:r>
              <a:rPr lang="en-US" b="1" dirty="0">
                <a:latin typeface="Courier New" pitchFamily="49" charset="0"/>
              </a:rPr>
              <a:t> (x%</a:t>
            </a:r>
            <a:r>
              <a:rPr lang="en-US" b="1" dirty="0">
                <a:solidFill>
                  <a:srgbClr val="006600"/>
                </a:solidFill>
                <a:latin typeface="Courier New" pitchFamily="49" charset="0"/>
              </a:rPr>
              <a:t>3</a:t>
            </a:r>
            <a:r>
              <a:rPr lang="en-US" b="1" dirty="0">
                <a:latin typeface="Courier New" pitchFamily="49" charset="0"/>
              </a:rPr>
              <a:t> != </a:t>
            </a:r>
            <a:r>
              <a:rPr lang="en-US" b="1" dirty="0">
                <a:solidFill>
                  <a:srgbClr val="006600"/>
                </a:solidFill>
                <a:latin typeface="Courier New" pitchFamily="49" charset="0"/>
              </a:rPr>
              <a:t>0</a:t>
            </a:r>
            <a:r>
              <a:rPr lang="en-US" b="1" dirty="0">
                <a:latin typeface="Courier New" pitchFamily="49" charset="0"/>
              </a:rPr>
              <a:t>) </a:t>
            </a:r>
          </a:p>
          <a:p>
            <a:pPr eaLnBrk="0" hangingPunct="0"/>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(x +</a:t>
            </a:r>
            <a:r>
              <a:rPr lang="en-US" b="1" dirty="0">
                <a:solidFill>
                  <a:srgbClr val="FF0000"/>
                </a:solidFill>
                <a:latin typeface="Courier New" pitchFamily="49" charset="0"/>
              </a:rPr>
              <a:t> </a:t>
            </a:r>
            <a:r>
              <a:rPr lang="en-US" b="1" dirty="0">
                <a:solidFill>
                  <a:srgbClr val="006600"/>
                </a:solidFill>
                <a:latin typeface="Courier New" pitchFamily="49" charset="0"/>
              </a:rPr>
              <a:t>"</a:t>
            </a:r>
            <a:r>
              <a:rPr lang="en-US" b="1" dirty="0">
                <a:solidFill>
                  <a:srgbClr val="FF0000"/>
                </a:solidFill>
                <a:latin typeface="Courier New" pitchFamily="49" charset="0"/>
              </a:rPr>
              <a:t> </a:t>
            </a:r>
            <a:r>
              <a:rPr lang="en-US" b="1" dirty="0">
                <a:solidFill>
                  <a:srgbClr val="006600"/>
                </a:solidFill>
                <a:latin typeface="Courier New" pitchFamily="49" charset="0"/>
              </a:rPr>
              <a:t>is not divisible by 3."</a:t>
            </a:r>
            <a:r>
              <a:rPr lang="en-US" b="1" dirty="0">
                <a:latin typeface="Courier New" pitchFamily="49" charset="0"/>
              </a:rPr>
              <a:t>);</a:t>
            </a:r>
          </a:p>
          <a:p>
            <a:pPr eaLnBrk="0" hangingPunct="0"/>
            <a:r>
              <a:rPr lang="en-US" b="1" dirty="0">
                <a:solidFill>
                  <a:srgbClr val="0000FF"/>
                </a:solidFill>
                <a:latin typeface="Courier New" pitchFamily="49" charset="0"/>
              </a:rPr>
              <a:t>else</a:t>
            </a:r>
            <a:endParaRPr lang="en-US" b="1" dirty="0">
              <a:latin typeface="Courier New" pitchFamily="49" charset="0"/>
            </a:endParaRPr>
          </a:p>
          <a:p>
            <a:pPr eaLnBrk="0" hangingPunct="0"/>
            <a:r>
              <a:rPr lang="en-US" b="1" dirty="0">
                <a:latin typeface="Courier New" pitchFamily="49" charset="0"/>
              </a:rPr>
              <a:t>   </a:t>
            </a:r>
            <a:r>
              <a:rPr lang="en-US" b="1" dirty="0" err="1">
                <a:latin typeface="Courier New" pitchFamily="49" charset="0"/>
              </a:rPr>
              <a:t>System.out.println</a:t>
            </a:r>
            <a:r>
              <a:rPr lang="en-US" b="1" dirty="0">
                <a:latin typeface="Courier New" pitchFamily="49" charset="0"/>
              </a:rPr>
              <a:t>(x +</a:t>
            </a:r>
            <a:r>
              <a:rPr lang="en-US" b="1" dirty="0">
                <a:solidFill>
                  <a:srgbClr val="FF0000"/>
                </a:solidFill>
                <a:latin typeface="Courier New" pitchFamily="49" charset="0"/>
              </a:rPr>
              <a:t> </a:t>
            </a:r>
            <a:r>
              <a:rPr lang="en-US" b="1" dirty="0">
                <a:solidFill>
                  <a:srgbClr val="006600"/>
                </a:solidFill>
                <a:latin typeface="Courier New" pitchFamily="49" charset="0"/>
              </a:rPr>
              <a:t>"</a:t>
            </a:r>
            <a:r>
              <a:rPr lang="en-US" b="1" dirty="0">
                <a:solidFill>
                  <a:srgbClr val="FF0000"/>
                </a:solidFill>
                <a:latin typeface="Courier New" pitchFamily="49" charset="0"/>
              </a:rPr>
              <a:t> </a:t>
            </a:r>
            <a:r>
              <a:rPr lang="en-US" b="1" dirty="0">
                <a:solidFill>
                  <a:srgbClr val="006600"/>
                </a:solidFill>
                <a:latin typeface="Courier New" pitchFamily="49" charset="0"/>
              </a:rPr>
              <a:t>is divisible by 3."</a:t>
            </a:r>
            <a:r>
              <a:rPr lang="en-US" b="1" dirty="0">
                <a:latin typeface="Courier New" pitchFamily="49" charset="0"/>
              </a:rPr>
              <a:t>);</a:t>
            </a: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Policies for students</a:t>
            </a:r>
          </a:p>
        </p:txBody>
      </p:sp>
      <p:sp>
        <p:nvSpPr>
          <p:cNvPr id="3" name="Content Placeholder 2"/>
          <p:cNvSpPr>
            <a:spLocks noGrp="1"/>
          </p:cNvSpPr>
          <p:nvPr>
            <p:ph idx="1"/>
          </p:nvPr>
        </p:nvSpPr>
        <p:spPr/>
        <p:txBody>
          <a:bodyPr/>
          <a:lstStyle/>
          <a:p>
            <a:pPr algn="just"/>
            <a:r>
              <a:rPr lang="en-US" dirty="0"/>
              <a:t>These contents are only used for students PERSONALLY.</a:t>
            </a:r>
          </a:p>
          <a:p>
            <a:pPr algn="just"/>
            <a:r>
              <a:rPr lang="en-US" dirty="0"/>
              <a:t>Students are NOT allowed to modify or deliver these contents to anywhere or anyone for any purpose.</a:t>
            </a:r>
          </a:p>
          <a:p>
            <a:endParaRPr lang="en-US" dirty="0"/>
          </a:p>
        </p:txBody>
      </p:sp>
      <p:sp>
        <p:nvSpPr>
          <p:cNvPr id="4" name="Slide Number Placeholder 3"/>
          <p:cNvSpPr>
            <a:spLocks noGrp="1"/>
          </p:cNvSpPr>
          <p:nvPr>
            <p:ph type="sldNum" sz="quarter" idx="4"/>
          </p:nvPr>
        </p:nvSpPr>
        <p:spPr/>
        <p:txBody>
          <a:bodyPr/>
          <a:lstStyle/>
          <a:p>
            <a:fld id="{9D84BA89-CC61-4F67-A868-148EFD8CC251}" type="slidenum">
              <a:rPr/>
              <a:pPr/>
              <a:t>3</a:t>
            </a:fld>
            <a:endParaRPr dirty="0"/>
          </a:p>
        </p:txBody>
      </p:sp>
    </p:spTree>
    <p:extLst>
      <p:ext uri="{BB962C8B-B14F-4D97-AF65-F5344CB8AC3E}">
        <p14:creationId xmlns:p14="http://schemas.microsoft.com/office/powerpoint/2010/main" val="207297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sz="3600" dirty="0">
                <a:solidFill>
                  <a:srgbClr val="C00000"/>
                </a:solidFill>
                <a:latin typeface="Britannic Bold" panose="020B0903060703020204" pitchFamily="34" charset="0"/>
              </a:rPr>
              <a:t>4.2</a:t>
            </a:r>
            <a:r>
              <a:rPr lang="en-US" sz="3600" dirty="0">
                <a:latin typeface="Britannic Bold" panose="020B0903060703020204" pitchFamily="34" charset="0"/>
              </a:rPr>
              <a:t> Selection Statements</a:t>
            </a:r>
          </a:p>
        </p:txBody>
      </p:sp>
      <p:sp>
        <p:nvSpPr>
          <p:cNvPr id="14340" name="Rectangle 7"/>
          <p:cNvSpPr>
            <a:spLocks noGrp="1" noChangeArrowheads="1"/>
          </p:cNvSpPr>
          <p:nvPr>
            <p:ph type="body" sz="half" idx="2"/>
          </p:nvPr>
        </p:nvSpPr>
        <p:spPr>
          <a:xfrm>
            <a:off x="3276600" y="1143000"/>
            <a:ext cx="5562600" cy="1905000"/>
          </a:xfrm>
        </p:spPr>
        <p:txBody>
          <a:bodyPr/>
          <a:lstStyle/>
          <a:p>
            <a:pPr eaLnBrk="1" hangingPunct="1"/>
            <a:r>
              <a:rPr lang="en-US" sz="2000" b="1" dirty="0">
                <a:solidFill>
                  <a:srgbClr val="660066"/>
                </a:solidFill>
                <a:latin typeface="Courier New" pitchFamily="49" charset="0"/>
              </a:rPr>
              <a:t>if-else</a:t>
            </a:r>
            <a:r>
              <a:rPr lang="en-US" sz="2000" dirty="0">
                <a:latin typeface="Courier New" pitchFamily="49" charset="0"/>
              </a:rPr>
              <a:t> </a:t>
            </a:r>
            <a:r>
              <a:rPr lang="en-US" sz="2200" dirty="0"/>
              <a:t>statement</a:t>
            </a:r>
          </a:p>
          <a:p>
            <a:pPr lvl="1"/>
            <a:r>
              <a:rPr lang="en-US" sz="1800" dirty="0"/>
              <a:t>else-part is optional</a:t>
            </a:r>
          </a:p>
          <a:p>
            <a:pPr eaLnBrk="1" hangingPunct="1"/>
            <a:r>
              <a:rPr lang="en-US" sz="2200" dirty="0"/>
              <a:t>Condition:</a:t>
            </a:r>
          </a:p>
          <a:p>
            <a:pPr lvl="1" eaLnBrk="1" hangingPunct="1"/>
            <a:r>
              <a:rPr lang="en-US" sz="2000" b="1" dirty="0"/>
              <a:t>Must be a </a:t>
            </a:r>
            <a:r>
              <a:rPr lang="en-US" sz="2000" b="1" i="1" dirty="0" err="1">
                <a:solidFill>
                  <a:srgbClr val="0000FF"/>
                </a:solidFill>
              </a:rPr>
              <a:t>boolean</a:t>
            </a:r>
            <a:r>
              <a:rPr lang="en-US" sz="2000" b="1" dirty="0"/>
              <a:t> expression</a:t>
            </a:r>
          </a:p>
          <a:p>
            <a:pPr lvl="1" eaLnBrk="1" hangingPunct="1"/>
            <a:r>
              <a:rPr lang="en-US" sz="2000" b="1" dirty="0">
                <a:solidFill>
                  <a:srgbClr val="C00000"/>
                </a:solidFill>
              </a:rPr>
              <a:t>Unlike C, integer values are NOT valid</a:t>
            </a:r>
          </a:p>
          <a:p>
            <a:pPr lvl="1" eaLnBrk="1" hangingPunct="1">
              <a:buNone/>
            </a:pPr>
            <a:endParaRPr lang="en-US" sz="2000" dirty="0"/>
          </a:p>
        </p:txBody>
      </p:sp>
      <p:sp>
        <p:nvSpPr>
          <p:cNvPr id="14341" name="Text Box 4"/>
          <p:cNvSpPr txBox="1">
            <a:spLocks noChangeArrowheads="1"/>
          </p:cNvSpPr>
          <p:nvPr/>
        </p:nvSpPr>
        <p:spPr bwMode="auto">
          <a:xfrm>
            <a:off x="609600" y="1143000"/>
            <a:ext cx="2362200" cy="1938992"/>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if </a:t>
            </a:r>
            <a:r>
              <a:rPr lang="en-US" sz="2000" b="1" dirty="0">
                <a:latin typeface="Courier New" pitchFamily="49" charset="0"/>
              </a:rPr>
              <a:t>(a &gt; b) {</a:t>
            </a:r>
          </a:p>
          <a:p>
            <a:pPr eaLnBrk="0" hangingPunct="0"/>
            <a:r>
              <a:rPr lang="en-US" sz="2000" b="1" dirty="0">
                <a:latin typeface="Courier New" pitchFamily="49" charset="0"/>
              </a:rPr>
              <a:t>   ...</a:t>
            </a:r>
          </a:p>
          <a:p>
            <a:pPr eaLnBrk="0" hangingPunct="0"/>
            <a:r>
              <a:rPr lang="en-US" sz="2000" b="1" dirty="0">
                <a:latin typeface="Courier New" pitchFamily="49" charset="0"/>
              </a:rPr>
              <a:t>}</a:t>
            </a:r>
          </a:p>
          <a:p>
            <a:pPr eaLnBrk="0" hangingPunct="0"/>
            <a:r>
              <a:rPr lang="en-US" sz="2000" b="1" dirty="0">
                <a:solidFill>
                  <a:srgbClr val="0000FF"/>
                </a:solidFill>
                <a:latin typeface="Courier New" pitchFamily="49" charset="0"/>
              </a:rPr>
              <a:t>else</a:t>
            </a:r>
            <a:r>
              <a:rPr lang="en-US" sz="2000" b="1" dirty="0">
                <a:latin typeface="Courier New" pitchFamily="49" charset="0"/>
              </a:rPr>
              <a:t> {</a:t>
            </a:r>
          </a:p>
          <a:p>
            <a:pPr eaLnBrk="0" hangingPunct="0"/>
            <a:r>
              <a:rPr lang="en-US" sz="2000" b="1" dirty="0">
                <a:latin typeface="Courier New" pitchFamily="49" charset="0"/>
              </a:rPr>
              <a:t>   ...</a:t>
            </a:r>
          </a:p>
          <a:p>
            <a:pPr eaLnBrk="0" hangingPunct="0"/>
            <a:r>
              <a:rPr lang="en-US" sz="2000" b="1" dirty="0">
                <a:latin typeface="Courier New" pitchFamily="49" charset="0"/>
              </a:rPr>
              <a:t>}</a:t>
            </a:r>
          </a:p>
        </p:txBody>
      </p:sp>
      <p:grpSp>
        <p:nvGrpSpPr>
          <p:cNvPr id="11" name="Group 10"/>
          <p:cNvGrpSpPr/>
          <p:nvPr/>
        </p:nvGrpSpPr>
        <p:grpSpPr>
          <a:xfrm>
            <a:off x="609600" y="3276600"/>
            <a:ext cx="8153400" cy="2835275"/>
            <a:chOff x="609600" y="3276600"/>
            <a:chExt cx="8153400" cy="2835275"/>
          </a:xfrm>
        </p:grpSpPr>
        <p:sp>
          <p:nvSpPr>
            <p:cNvPr id="14342" name="Rectangle 8"/>
            <p:cNvSpPr>
              <a:spLocks noChangeArrowheads="1"/>
            </p:cNvSpPr>
            <p:nvPr/>
          </p:nvSpPr>
          <p:spPr bwMode="auto">
            <a:xfrm>
              <a:off x="3276600" y="3276600"/>
              <a:ext cx="5486400" cy="2743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000" b="1" dirty="0">
                  <a:solidFill>
                    <a:srgbClr val="660066"/>
                  </a:solidFill>
                  <a:latin typeface="Courier New" pitchFamily="49" charset="0"/>
                </a:rPr>
                <a:t>switch-case</a:t>
              </a:r>
              <a:r>
                <a:rPr lang="en-US" sz="2000" dirty="0">
                  <a:latin typeface="Courier New" pitchFamily="49" charset="0"/>
                </a:rPr>
                <a:t> </a:t>
              </a:r>
              <a:r>
                <a:rPr lang="en-US" sz="2200" dirty="0"/>
                <a:t>statement</a:t>
              </a:r>
            </a:p>
            <a:p>
              <a:pPr marL="342900" indent="-342900">
                <a:spcBef>
                  <a:spcPct val="20000"/>
                </a:spcBef>
                <a:buClr>
                  <a:schemeClr val="accent1"/>
                </a:buClr>
                <a:buSzPct val="65000"/>
                <a:buFont typeface="Wingdings" pitchFamily="2" charset="2"/>
                <a:buChar char="n"/>
              </a:pPr>
              <a:r>
                <a:rPr lang="en-US" sz="2200" dirty="0"/>
                <a:t>Expression in </a:t>
              </a:r>
              <a:r>
                <a:rPr lang="en-US" sz="2000" b="1" dirty="0">
                  <a:solidFill>
                    <a:srgbClr val="660066"/>
                  </a:solidFill>
                  <a:latin typeface="Courier New" pitchFamily="49" charset="0"/>
                </a:rPr>
                <a:t>switch()</a:t>
              </a:r>
              <a:r>
                <a:rPr lang="en-US" sz="2200" dirty="0"/>
                <a:t> must evaluate to a value of </a:t>
              </a:r>
              <a:r>
                <a:rPr lang="en-US" sz="2200" b="1" dirty="0">
                  <a:solidFill>
                    <a:srgbClr val="006600"/>
                  </a:solidFill>
                  <a:latin typeface="Courier New" pitchFamily="49" charset="0"/>
                  <a:cs typeface="Courier New" pitchFamily="49" charset="0"/>
                </a:rPr>
                <a:t>char</a:t>
              </a:r>
              <a:r>
                <a:rPr lang="en-US" sz="2200" dirty="0"/>
                <a:t>, </a:t>
              </a:r>
              <a:r>
                <a:rPr lang="en-US" sz="2200" b="1" dirty="0">
                  <a:solidFill>
                    <a:srgbClr val="006600"/>
                  </a:solidFill>
                  <a:latin typeface="Courier New" pitchFamily="49" charset="0"/>
                  <a:cs typeface="Courier New" pitchFamily="49" charset="0"/>
                </a:rPr>
                <a:t>byte</a:t>
              </a:r>
              <a:r>
                <a:rPr lang="en-US" sz="2200" dirty="0"/>
                <a:t>, </a:t>
              </a:r>
              <a:r>
                <a:rPr lang="en-US" sz="2200" b="1" dirty="0">
                  <a:solidFill>
                    <a:srgbClr val="006600"/>
                  </a:solidFill>
                  <a:latin typeface="Courier New" pitchFamily="49" charset="0"/>
                  <a:cs typeface="Courier New" pitchFamily="49" charset="0"/>
                </a:rPr>
                <a:t>short</a:t>
              </a:r>
              <a:r>
                <a:rPr lang="en-US" sz="2200" dirty="0"/>
                <a:t> or </a:t>
              </a:r>
              <a:r>
                <a:rPr lang="en-US" sz="2200" b="1" dirty="0" err="1">
                  <a:solidFill>
                    <a:srgbClr val="006600"/>
                  </a:solidFill>
                  <a:latin typeface="Courier New" pitchFamily="49" charset="0"/>
                  <a:cs typeface="Courier New" pitchFamily="49" charset="0"/>
                </a:rPr>
                <a:t>int</a:t>
              </a:r>
              <a:r>
                <a:rPr lang="en-US" sz="2200" b="1" dirty="0"/>
                <a:t> </a:t>
              </a:r>
              <a:r>
                <a:rPr lang="en-US" sz="2200" dirty="0"/>
                <a:t>type</a:t>
              </a:r>
            </a:p>
            <a:p>
              <a:pPr marL="342900" indent="-342900">
                <a:spcBef>
                  <a:spcPct val="20000"/>
                </a:spcBef>
                <a:buClr>
                  <a:schemeClr val="accent1"/>
                </a:buClr>
                <a:buSzPct val="65000"/>
                <a:buFont typeface="Wingdings" pitchFamily="2" charset="2"/>
                <a:buChar char="n"/>
              </a:pPr>
              <a:r>
                <a:rPr lang="en-US" sz="2000" b="1" dirty="0">
                  <a:solidFill>
                    <a:srgbClr val="660066"/>
                  </a:solidFill>
                  <a:latin typeface="Courier New" pitchFamily="49" charset="0"/>
                </a:rPr>
                <a:t>break</a:t>
              </a:r>
              <a:r>
                <a:rPr lang="en-US" sz="2200" dirty="0"/>
                <a:t>: stop the fall-through execution</a:t>
              </a:r>
            </a:p>
            <a:p>
              <a:pPr marL="342900" indent="-342900">
                <a:spcBef>
                  <a:spcPct val="20000"/>
                </a:spcBef>
                <a:buClr>
                  <a:schemeClr val="accent1"/>
                </a:buClr>
                <a:buSzPct val="65000"/>
                <a:buFont typeface="Wingdings" pitchFamily="2" charset="2"/>
                <a:buChar char="n"/>
              </a:pPr>
              <a:r>
                <a:rPr lang="en-US" sz="2000" b="1" dirty="0">
                  <a:solidFill>
                    <a:srgbClr val="660066"/>
                  </a:solidFill>
                  <a:latin typeface="Courier New" pitchFamily="49" charset="0"/>
                </a:rPr>
                <a:t>default</a:t>
              </a:r>
              <a:r>
                <a:rPr lang="en-US" sz="2200" dirty="0"/>
                <a:t>: catch all </a:t>
              </a:r>
              <a:r>
                <a:rPr lang="en-US" sz="2200"/>
                <a:t>unmatched cases; may be optional</a:t>
              </a:r>
              <a:endParaRPr lang="en-US" sz="2200" dirty="0"/>
            </a:p>
          </p:txBody>
        </p:sp>
        <p:sp>
          <p:nvSpPr>
            <p:cNvPr id="14343" name="Text Box 9"/>
            <p:cNvSpPr txBox="1">
              <a:spLocks noChangeArrowheads="1"/>
            </p:cNvSpPr>
            <p:nvPr/>
          </p:nvSpPr>
          <p:spPr bwMode="auto">
            <a:xfrm>
              <a:off x="609600" y="3276600"/>
              <a:ext cx="2362200" cy="28352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switch</a:t>
              </a:r>
              <a:r>
                <a:rPr lang="en-US" sz="2000" b="1" dirty="0">
                  <a:latin typeface="Courier New" pitchFamily="49" charset="0"/>
                </a:rPr>
                <a:t> (a) {</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1:</a:t>
              </a:r>
            </a:p>
            <a:p>
              <a:pPr eaLnBrk="0" hangingPunct="0"/>
              <a:r>
                <a:rPr lang="en-US" sz="2000" b="1" dirty="0">
                  <a:latin typeface="Courier New" pitchFamily="49" charset="0"/>
                </a:rPr>
                <a:t>       ...</a:t>
              </a:r>
              <a:br>
                <a:rPr lang="en-US" sz="2000" b="1" dirty="0">
                  <a:latin typeface="Courier New" pitchFamily="49" charset="0"/>
                </a:rPr>
              </a:br>
              <a:r>
                <a:rPr lang="en-US" sz="2000" b="1" dirty="0">
                  <a:latin typeface="Courier New" pitchFamily="49" charset="0"/>
                </a:rPr>
                <a:t>       </a:t>
              </a:r>
              <a:r>
                <a:rPr lang="en-US" sz="2000" b="1" dirty="0">
                  <a:solidFill>
                    <a:srgbClr val="0000FF"/>
                  </a:solidFill>
                  <a:latin typeface="Courier New" pitchFamily="49" charset="0"/>
                </a:rPr>
                <a:t>break</a:t>
              </a:r>
              <a:r>
                <a:rPr lang="en-US" sz="2000" b="1" dirty="0">
                  <a:latin typeface="Courier New" pitchFamily="49" charset="0"/>
                </a:rPr>
                <a:t>;</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2:</a:t>
              </a:r>
            </a:p>
            <a:p>
              <a:pPr eaLnBrk="0" hangingPunct="0"/>
              <a:r>
                <a:rPr lang="en-US" sz="2000" b="1" dirty="0">
                  <a:latin typeface="Courier New" pitchFamily="49" charset="0"/>
                </a:rPr>
                <a:t>   </a:t>
              </a:r>
              <a:r>
                <a:rPr lang="en-US" sz="2000" b="1" dirty="0">
                  <a:solidFill>
                    <a:srgbClr val="0000FF"/>
                  </a:solidFill>
                  <a:latin typeface="Courier New" pitchFamily="49" charset="0"/>
                </a:rPr>
                <a:t>case</a:t>
              </a:r>
              <a:r>
                <a:rPr lang="en-US" sz="2000" b="1" dirty="0">
                  <a:latin typeface="Courier New" pitchFamily="49" charset="0"/>
                </a:rPr>
                <a:t> 3:</a:t>
              </a:r>
            </a:p>
            <a:p>
              <a:pPr eaLnBrk="0" hangingPunct="0"/>
              <a:r>
                <a:rPr lang="en-US" sz="2000" b="1" dirty="0">
                  <a:latin typeface="Courier New" pitchFamily="49" charset="0"/>
                </a:rPr>
                <a:t>       ...</a:t>
              </a:r>
            </a:p>
            <a:p>
              <a:pPr eaLnBrk="0" hangingPunct="0"/>
              <a:r>
                <a:rPr lang="en-US" sz="2000" b="1" dirty="0">
                  <a:latin typeface="Courier New" pitchFamily="49" charset="0"/>
                </a:rPr>
                <a:t>   </a:t>
              </a:r>
              <a:r>
                <a:rPr lang="en-US" sz="2000" b="1" dirty="0">
                  <a:solidFill>
                    <a:srgbClr val="0000FF"/>
                  </a:solidFill>
                  <a:latin typeface="Courier New" pitchFamily="49" charset="0"/>
                </a:rPr>
                <a:t>default</a:t>
              </a:r>
              <a:r>
                <a:rPr lang="en-US" sz="2000" b="1" dirty="0">
                  <a:latin typeface="Courier New" pitchFamily="49" charset="0"/>
                </a:rPr>
                <a:t>:</a:t>
              </a:r>
            </a:p>
            <a:p>
              <a:pPr eaLnBrk="0" hangingPunct="0"/>
              <a:r>
                <a:rPr lang="en-US" sz="2000" b="1" dirty="0">
                  <a:latin typeface="Courier New" pitchFamily="49" charset="0"/>
                </a:rPr>
                <a:t>}</a:t>
              </a:r>
            </a:p>
          </p:txBody>
        </p:sp>
      </p:grpSp>
      <p:sp>
        <p:nvSpPr>
          <p:cNvPr id="14344" name="Line 10"/>
          <p:cNvSpPr>
            <a:spLocks noChangeShapeType="1"/>
          </p:cNvSpPr>
          <p:nvPr/>
        </p:nvSpPr>
        <p:spPr bwMode="auto">
          <a:xfrm>
            <a:off x="457200" y="3200400"/>
            <a:ext cx="8229600" cy="0"/>
          </a:xfrm>
          <a:prstGeom prst="line">
            <a:avLst/>
          </a:prstGeom>
          <a:noFill/>
          <a:ln w="12700">
            <a:solidFill>
              <a:schemeClr val="accent1"/>
            </a:solidFill>
            <a:prstDash val="dash"/>
            <a:round/>
            <a:headEnd/>
            <a:tailEnd/>
          </a:ln>
        </p:spPr>
        <p:txBody>
          <a:bodyPr/>
          <a:lstStyle/>
          <a:p>
            <a:endParaRPr lang="en-US"/>
          </a:p>
        </p:txBody>
      </p:sp>
      <p:sp>
        <p:nvSpPr>
          <p:cNvPr id="9" name="Slide Number Placeholder 10"/>
          <p:cNvSpPr txBox="1">
            <a:spLocks/>
          </p:cNvSpPr>
          <p:nvPr/>
        </p:nvSpPr>
        <p:spPr>
          <a:xfrm>
            <a:off x="8534400" y="6492875"/>
            <a:ext cx="609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84BA89-CC61-4F67-A868-148EFD8CC251}" type="slidenum">
              <a:rPr kumimoji="0" lang="en-US" sz="1600" b="1" i="1" u="none" strike="noStrike" kern="1200" cap="none" spc="0" normalizeH="0" baseline="0" noProof="0" smtClean="0">
                <a:ln>
                  <a:noFill/>
                </a:ln>
                <a:solidFill>
                  <a:srgbClr val="C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600" b="1" i="1" u="none" strike="noStrike" kern="1200" cap="none" spc="0" normalizeH="0" baseline="0" noProof="0" dirty="0">
              <a:ln>
                <a:noFill/>
              </a:ln>
              <a:solidFill>
                <a:srgbClr val="C00000"/>
              </a:solidFill>
              <a:effectLst/>
              <a:uLnTx/>
              <a:uFillTx/>
              <a:latin typeface="+mn-lt"/>
              <a:ea typeface="+mn-ea"/>
              <a:cs typeface="+mn-cs"/>
            </a:endParaRPr>
          </a:p>
        </p:txBody>
      </p:sp>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dirty="0">
                <a:solidFill>
                  <a:srgbClr val="C00000"/>
                </a:solidFill>
                <a:latin typeface="Britannic Bold" panose="020B0903060703020204" pitchFamily="34" charset="0"/>
              </a:rPr>
              <a:t>4.2</a:t>
            </a:r>
            <a:r>
              <a:rPr lang="en-US" sz="3600" dirty="0">
                <a:latin typeface="Britannic Bold" panose="020B0903060703020204" pitchFamily="34" charset="0"/>
              </a:rPr>
              <a:t> Repetition Statements (1/2)</a:t>
            </a:r>
          </a:p>
        </p:txBody>
      </p:sp>
      <p:sp>
        <p:nvSpPr>
          <p:cNvPr id="15364" name="Rectangle 4"/>
          <p:cNvSpPr>
            <a:spLocks noChangeArrowheads="1"/>
          </p:cNvSpPr>
          <p:nvPr/>
        </p:nvSpPr>
        <p:spPr bwMode="auto">
          <a:xfrm>
            <a:off x="3200400" y="990600"/>
            <a:ext cx="5410200" cy="27432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a:t>Valid conditions:</a:t>
            </a:r>
          </a:p>
          <a:p>
            <a:pPr marL="669925" lvl="1" indent="-325438">
              <a:spcBef>
                <a:spcPct val="20000"/>
              </a:spcBef>
              <a:buClr>
                <a:schemeClr val="accent2"/>
              </a:buClr>
              <a:buSzPct val="60000"/>
              <a:buFont typeface="Wingdings" pitchFamily="2" charset="2"/>
              <a:buChar char="q"/>
            </a:pPr>
            <a:r>
              <a:rPr lang="en-US" sz="2000" b="1" dirty="0"/>
              <a:t>Must be a </a:t>
            </a:r>
            <a:r>
              <a:rPr lang="en-US" sz="2000" b="1" i="1" dirty="0" err="1">
                <a:solidFill>
                  <a:srgbClr val="0000FF"/>
                </a:solidFill>
              </a:rPr>
              <a:t>boolean</a:t>
            </a:r>
            <a:r>
              <a:rPr lang="en-US" sz="2000" b="1" dirty="0"/>
              <a:t> expression</a:t>
            </a:r>
          </a:p>
          <a:p>
            <a:pPr marL="342900" indent="-342900">
              <a:spcBef>
                <a:spcPct val="20000"/>
              </a:spcBef>
              <a:buClr>
                <a:schemeClr val="accent1"/>
              </a:buClr>
              <a:buSzPct val="65000"/>
              <a:buFont typeface="Wingdings" pitchFamily="2" charset="2"/>
              <a:buChar char="n"/>
            </a:pPr>
            <a:r>
              <a:rPr lang="en-US" sz="2200" b="1" dirty="0">
                <a:solidFill>
                  <a:srgbClr val="660066"/>
                </a:solidFill>
                <a:latin typeface="Courier New" pitchFamily="49" charset="0"/>
              </a:rPr>
              <a:t>while</a:t>
            </a:r>
            <a:r>
              <a:rPr lang="en-US" sz="2400" dirty="0"/>
              <a:t> : check condition before executing body</a:t>
            </a:r>
          </a:p>
          <a:p>
            <a:pPr marL="342900" indent="-342900">
              <a:spcBef>
                <a:spcPct val="20000"/>
              </a:spcBef>
              <a:buClr>
                <a:schemeClr val="accent1"/>
              </a:buClr>
              <a:buSzPct val="65000"/>
              <a:buFont typeface="Wingdings" pitchFamily="2" charset="2"/>
              <a:buChar char="n"/>
            </a:pPr>
            <a:r>
              <a:rPr lang="en-US" sz="2200" b="1" dirty="0">
                <a:solidFill>
                  <a:srgbClr val="660066"/>
                </a:solidFill>
                <a:latin typeface="Courier New" pitchFamily="49" charset="0"/>
              </a:rPr>
              <a:t>do-while</a:t>
            </a:r>
            <a:r>
              <a:rPr lang="en-US" sz="2400" dirty="0"/>
              <a:t>: execute body before condition checking</a:t>
            </a:r>
          </a:p>
        </p:txBody>
      </p:sp>
      <p:sp>
        <p:nvSpPr>
          <p:cNvPr id="15365" name="Text Box 5"/>
          <p:cNvSpPr txBox="1">
            <a:spLocks noChangeArrowheads="1"/>
          </p:cNvSpPr>
          <p:nvPr/>
        </p:nvSpPr>
        <p:spPr bwMode="auto">
          <a:xfrm>
            <a:off x="457200" y="1219200"/>
            <a:ext cx="25908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while</a:t>
            </a:r>
            <a:r>
              <a:rPr lang="en-US" sz="2000" b="1" dirty="0">
                <a:latin typeface="Courier New" pitchFamily="49" charset="0"/>
              </a:rPr>
              <a:t> (a &gt; b) {</a:t>
            </a:r>
          </a:p>
          <a:p>
            <a:pPr eaLnBrk="0" hangingPunct="0"/>
            <a:r>
              <a:rPr lang="en-US" sz="2000" b="1" dirty="0">
                <a:latin typeface="Courier New" pitchFamily="49" charset="0"/>
              </a:rPr>
              <a:t>   ... //body</a:t>
            </a:r>
          </a:p>
          <a:p>
            <a:pPr eaLnBrk="0" hangingPunct="0"/>
            <a:r>
              <a:rPr lang="en-US" sz="2000" b="1" dirty="0">
                <a:latin typeface="Courier New" pitchFamily="49" charset="0"/>
              </a:rPr>
              <a:t>} </a:t>
            </a:r>
          </a:p>
        </p:txBody>
      </p:sp>
      <p:sp>
        <p:nvSpPr>
          <p:cNvPr id="15366" name="Text Box 6"/>
          <p:cNvSpPr txBox="1">
            <a:spLocks noChangeArrowheads="1"/>
          </p:cNvSpPr>
          <p:nvPr/>
        </p:nvSpPr>
        <p:spPr bwMode="auto">
          <a:xfrm>
            <a:off x="457200" y="2590800"/>
            <a:ext cx="26670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do</a:t>
            </a:r>
            <a:r>
              <a:rPr lang="en-US" sz="2000" b="1" dirty="0">
                <a:latin typeface="Courier New" pitchFamily="49" charset="0"/>
              </a:rPr>
              <a:t> {</a:t>
            </a:r>
          </a:p>
          <a:p>
            <a:pPr eaLnBrk="0" hangingPunct="0"/>
            <a:r>
              <a:rPr lang="en-US" sz="2000" b="1" dirty="0">
                <a:latin typeface="Courier New" pitchFamily="49" charset="0"/>
              </a:rPr>
              <a:t>   ... //body</a:t>
            </a:r>
          </a:p>
          <a:p>
            <a:pPr eaLnBrk="0" hangingPunct="0"/>
            <a:r>
              <a:rPr lang="en-US" sz="2000" b="1" dirty="0">
                <a:latin typeface="Courier New" pitchFamily="49" charset="0"/>
              </a:rPr>
              <a:t>} </a:t>
            </a:r>
            <a:r>
              <a:rPr lang="en-US" sz="2000" b="1" dirty="0">
                <a:solidFill>
                  <a:srgbClr val="0000FF"/>
                </a:solidFill>
                <a:latin typeface="Courier New" pitchFamily="49" charset="0"/>
              </a:rPr>
              <a:t>while</a:t>
            </a:r>
            <a:r>
              <a:rPr lang="en-US" sz="2000" b="1" dirty="0">
                <a:latin typeface="Courier New" pitchFamily="49" charset="0"/>
              </a:rPr>
              <a:t> (a &gt; b);</a:t>
            </a:r>
          </a:p>
        </p:txBody>
      </p:sp>
      <p:grpSp>
        <p:nvGrpSpPr>
          <p:cNvPr id="12" name="Group 11"/>
          <p:cNvGrpSpPr/>
          <p:nvPr/>
        </p:nvGrpSpPr>
        <p:grpSpPr>
          <a:xfrm>
            <a:off x="457200" y="3962400"/>
            <a:ext cx="8458200" cy="2514600"/>
            <a:chOff x="457200" y="3962400"/>
            <a:chExt cx="8458200" cy="2514600"/>
          </a:xfrm>
        </p:grpSpPr>
        <p:sp>
          <p:nvSpPr>
            <p:cNvPr id="15367" name="Rectangle 7"/>
            <p:cNvSpPr>
              <a:spLocks noChangeArrowheads="1"/>
            </p:cNvSpPr>
            <p:nvPr/>
          </p:nvSpPr>
          <p:spPr bwMode="auto">
            <a:xfrm>
              <a:off x="3200400" y="3962400"/>
              <a:ext cx="5715000" cy="25146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b="1" dirty="0">
                  <a:solidFill>
                    <a:srgbClr val="0070C0"/>
                  </a:solidFill>
                  <a:latin typeface="Courier New" pitchFamily="49" charset="0"/>
                </a:rPr>
                <a:t>A</a:t>
              </a:r>
              <a:r>
                <a:rPr lang="en-US" sz="2400" dirty="0"/>
                <a:t>: initialization (e.g. </a:t>
              </a:r>
              <a:r>
                <a:rPr lang="en-US" sz="2200" b="1" dirty="0" err="1">
                  <a:latin typeface="Courier New" pitchFamily="49" charset="0"/>
                </a:rPr>
                <a:t>i</a:t>
              </a:r>
              <a:r>
                <a:rPr lang="en-US" sz="2200" b="1" dirty="0">
                  <a:latin typeface="Courier New" pitchFamily="49" charset="0"/>
                </a:rPr>
                <a:t> = 0</a:t>
              </a:r>
              <a:r>
                <a:rPr lang="en-US" sz="2400" dirty="0"/>
                <a:t>)</a:t>
              </a:r>
            </a:p>
            <a:p>
              <a:pPr marL="342900" indent="-342900">
                <a:spcBef>
                  <a:spcPct val="20000"/>
                </a:spcBef>
                <a:buClr>
                  <a:schemeClr val="accent1"/>
                </a:buClr>
                <a:buSzPct val="65000"/>
                <a:buFont typeface="Wingdings" pitchFamily="2" charset="2"/>
                <a:buChar char="n"/>
              </a:pPr>
              <a:r>
                <a:rPr lang="en-US" sz="2200" b="1" dirty="0">
                  <a:solidFill>
                    <a:srgbClr val="006600"/>
                  </a:solidFill>
                  <a:latin typeface="Courier New" pitchFamily="49" charset="0"/>
                </a:rPr>
                <a:t>B</a:t>
              </a:r>
              <a:r>
                <a:rPr lang="en-US" sz="2400" dirty="0"/>
                <a:t>: condition (e.g. </a:t>
              </a:r>
              <a:r>
                <a:rPr lang="en-US" sz="2200" b="1" dirty="0" err="1">
                  <a:latin typeface="Courier New" pitchFamily="49" charset="0"/>
                </a:rPr>
                <a:t>i</a:t>
              </a:r>
              <a:r>
                <a:rPr lang="en-US" sz="2200" b="1" dirty="0">
                  <a:latin typeface="Courier New" pitchFamily="49" charset="0"/>
                </a:rPr>
                <a:t> &lt; 10</a:t>
              </a:r>
              <a:r>
                <a:rPr lang="en-US" sz="2400" dirty="0"/>
                <a:t>)</a:t>
              </a:r>
            </a:p>
            <a:p>
              <a:pPr marL="342900" indent="-342900">
                <a:spcBef>
                  <a:spcPct val="20000"/>
                </a:spcBef>
                <a:buClr>
                  <a:schemeClr val="accent1"/>
                </a:buClr>
                <a:buSzPct val="65000"/>
                <a:buFont typeface="Wingdings" pitchFamily="2" charset="2"/>
                <a:buChar char="n"/>
              </a:pPr>
              <a:r>
                <a:rPr lang="en-US" sz="2200" b="1" dirty="0">
                  <a:solidFill>
                    <a:srgbClr val="FF0000"/>
                  </a:solidFill>
                  <a:latin typeface="Courier New" pitchFamily="49" charset="0"/>
                </a:rPr>
                <a:t>C</a:t>
              </a:r>
              <a:r>
                <a:rPr lang="en-US" sz="2400" dirty="0"/>
                <a:t>: update (e.g. </a:t>
              </a:r>
              <a:r>
                <a:rPr lang="en-US" sz="2200" b="1" dirty="0" err="1">
                  <a:latin typeface="Courier New" pitchFamily="49" charset="0"/>
                </a:rPr>
                <a:t>i</a:t>
              </a:r>
              <a:r>
                <a:rPr lang="en-US" sz="2200" b="1" dirty="0">
                  <a:latin typeface="Courier New" pitchFamily="49" charset="0"/>
                </a:rPr>
                <a:t>++</a:t>
              </a:r>
              <a:r>
                <a:rPr lang="en-US" sz="2400" dirty="0"/>
                <a:t>)</a:t>
              </a:r>
            </a:p>
            <a:p>
              <a:pPr marL="342900" indent="-342900">
                <a:spcBef>
                  <a:spcPct val="20000"/>
                </a:spcBef>
                <a:buClr>
                  <a:schemeClr val="accent1"/>
                </a:buClr>
                <a:buSzPct val="65000"/>
                <a:buFont typeface="Wingdings" pitchFamily="2" charset="2"/>
                <a:buChar char="n"/>
              </a:pPr>
              <a:r>
                <a:rPr lang="en-US" sz="2400" dirty="0"/>
                <a:t>Any of the above can be empty</a:t>
              </a:r>
            </a:p>
            <a:p>
              <a:pPr marL="342900" indent="-342900">
                <a:spcBef>
                  <a:spcPct val="20000"/>
                </a:spcBef>
                <a:buClr>
                  <a:schemeClr val="accent1"/>
                </a:buClr>
                <a:buSzPct val="65000"/>
                <a:buFont typeface="Wingdings" pitchFamily="2" charset="2"/>
                <a:buChar char="n"/>
              </a:pPr>
              <a:r>
                <a:rPr lang="en-US" sz="2400" dirty="0"/>
                <a:t>Execution order:</a:t>
              </a:r>
            </a:p>
            <a:p>
              <a:pPr marL="669925" lvl="1" indent="-325438">
                <a:buClr>
                  <a:schemeClr val="accent2"/>
                </a:buClr>
                <a:buSzPct val="60000"/>
                <a:buFont typeface="Wingdings" pitchFamily="2" charset="2"/>
                <a:buChar char="q"/>
              </a:pPr>
              <a:r>
                <a:rPr lang="en-US" sz="2000" b="1" dirty="0">
                  <a:solidFill>
                    <a:srgbClr val="0070C0"/>
                  </a:solidFill>
                  <a:latin typeface="Courier New" pitchFamily="49" charset="0"/>
                </a:rPr>
                <a:t>A</a:t>
              </a:r>
              <a:r>
                <a:rPr lang="en-US" sz="2000" b="1" dirty="0">
                  <a:latin typeface="Courier New" pitchFamily="49" charset="0"/>
                </a:rPr>
                <a:t>, </a:t>
              </a:r>
              <a:r>
                <a:rPr lang="en-US" sz="2000" b="1" dirty="0">
                  <a:solidFill>
                    <a:srgbClr val="006600"/>
                  </a:solidFill>
                  <a:latin typeface="Courier New" pitchFamily="49" charset="0"/>
                </a:rPr>
                <a:t>B</a:t>
              </a:r>
              <a:r>
                <a:rPr lang="en-US" sz="2000" b="1" dirty="0">
                  <a:latin typeface="Courier New" pitchFamily="49" charset="0"/>
                </a:rPr>
                <a:t>, body, </a:t>
              </a:r>
              <a:r>
                <a:rPr lang="en-US" sz="2000" b="1" dirty="0">
                  <a:solidFill>
                    <a:srgbClr val="FF0000"/>
                  </a:solidFill>
                  <a:latin typeface="Courier New" pitchFamily="49" charset="0"/>
                </a:rPr>
                <a:t>C</a:t>
              </a:r>
              <a:r>
                <a:rPr lang="en-US" sz="2000" b="1" dirty="0">
                  <a:latin typeface="Courier New" pitchFamily="49" charset="0"/>
                </a:rPr>
                <a:t>, </a:t>
              </a:r>
              <a:r>
                <a:rPr lang="en-US" sz="2000" b="1" dirty="0">
                  <a:solidFill>
                    <a:srgbClr val="006600"/>
                  </a:solidFill>
                  <a:latin typeface="Courier New" pitchFamily="49" charset="0"/>
                </a:rPr>
                <a:t>B</a:t>
              </a:r>
              <a:r>
                <a:rPr lang="en-US" sz="2000" b="1" dirty="0">
                  <a:latin typeface="Courier New" pitchFamily="49" charset="0"/>
                </a:rPr>
                <a:t>, body, </a:t>
              </a:r>
              <a:r>
                <a:rPr lang="en-US" sz="2000" b="1" dirty="0">
                  <a:solidFill>
                    <a:srgbClr val="FF0000"/>
                  </a:solidFill>
                  <a:latin typeface="Courier New" pitchFamily="49" charset="0"/>
                </a:rPr>
                <a:t>C</a:t>
              </a:r>
              <a:r>
                <a:rPr lang="en-US" sz="2000" b="1" dirty="0">
                  <a:latin typeface="Courier New" pitchFamily="49" charset="0"/>
                </a:rPr>
                <a:t>, …</a:t>
              </a:r>
            </a:p>
          </p:txBody>
        </p:sp>
        <p:sp>
          <p:nvSpPr>
            <p:cNvPr id="15368" name="Text Box 8"/>
            <p:cNvSpPr txBox="1">
              <a:spLocks noChangeArrowheads="1"/>
            </p:cNvSpPr>
            <p:nvPr/>
          </p:nvSpPr>
          <p:spPr bwMode="auto">
            <a:xfrm>
              <a:off x="457200" y="4572000"/>
              <a:ext cx="2590800" cy="1006475"/>
            </a:xfrm>
            <a:prstGeom prst="rect">
              <a:avLst/>
            </a:prstGeom>
            <a:solidFill>
              <a:srgbClr val="FFFFCC"/>
            </a:solidFill>
            <a:ln w="9525">
              <a:solidFill>
                <a:schemeClr val="accent6">
                  <a:lumMod val="60000"/>
                  <a:lumOff val="40000"/>
                </a:schemeClr>
              </a:solidFill>
              <a:miter lim="800000"/>
              <a:headEnd/>
              <a:tailEnd/>
            </a:ln>
          </p:spPr>
          <p:txBody>
            <a:bodyPr>
              <a:spAutoFit/>
            </a:bodyPr>
            <a:lstStyle/>
            <a:p>
              <a:pPr eaLnBrk="0" hangingPunct="0"/>
              <a:r>
                <a:rPr lang="en-US" sz="2000" b="1" dirty="0">
                  <a:solidFill>
                    <a:srgbClr val="0000FF"/>
                  </a:solidFill>
                  <a:latin typeface="Courier New" pitchFamily="49" charset="0"/>
                </a:rPr>
                <a:t>for</a:t>
              </a:r>
              <a:r>
                <a:rPr lang="en-US" sz="2000" b="1" dirty="0">
                  <a:latin typeface="Courier New" pitchFamily="49" charset="0"/>
                </a:rPr>
                <a:t> (</a:t>
              </a:r>
              <a:r>
                <a:rPr lang="en-US" sz="2000" b="1" dirty="0">
                  <a:solidFill>
                    <a:srgbClr val="0070C0"/>
                  </a:solidFill>
                  <a:latin typeface="Courier New" pitchFamily="49" charset="0"/>
                </a:rPr>
                <a:t>A</a:t>
              </a:r>
              <a:r>
                <a:rPr lang="en-US" sz="2000" b="1" dirty="0">
                  <a:latin typeface="Courier New" pitchFamily="49" charset="0"/>
                </a:rPr>
                <a:t>; </a:t>
              </a:r>
              <a:r>
                <a:rPr lang="en-US" sz="2000" b="1" dirty="0">
                  <a:solidFill>
                    <a:srgbClr val="006600"/>
                  </a:solidFill>
                  <a:latin typeface="Courier New" pitchFamily="49" charset="0"/>
                </a:rPr>
                <a:t>B</a:t>
              </a:r>
              <a:r>
                <a:rPr lang="en-US" sz="2000" b="1" dirty="0">
                  <a:latin typeface="Courier New" pitchFamily="49" charset="0"/>
                </a:rPr>
                <a:t>; </a:t>
              </a:r>
              <a:r>
                <a:rPr lang="en-US" sz="2000" b="1" dirty="0">
                  <a:solidFill>
                    <a:srgbClr val="FF0000"/>
                  </a:solidFill>
                  <a:latin typeface="Courier New" pitchFamily="49" charset="0"/>
                </a:rPr>
                <a:t>C</a:t>
              </a:r>
              <a:r>
                <a:rPr lang="en-US" sz="2000" b="1" dirty="0">
                  <a:latin typeface="Courier New" pitchFamily="49" charset="0"/>
                </a:rPr>
                <a:t>) {</a:t>
              </a:r>
            </a:p>
            <a:p>
              <a:pPr eaLnBrk="0" hangingPunct="0"/>
              <a:r>
                <a:rPr lang="en-US" sz="2000" b="1" dirty="0">
                  <a:latin typeface="Courier New" pitchFamily="49" charset="0"/>
                </a:rPr>
                <a:t>   ... //body</a:t>
              </a:r>
            </a:p>
            <a:p>
              <a:pPr eaLnBrk="0" hangingPunct="0"/>
              <a:r>
                <a:rPr lang="en-US" sz="2000" b="1" dirty="0">
                  <a:latin typeface="Courier New" pitchFamily="49" charset="0"/>
                </a:rPr>
                <a:t>} </a:t>
              </a:r>
            </a:p>
          </p:txBody>
        </p:sp>
      </p:grpSp>
      <p:sp>
        <p:nvSpPr>
          <p:cNvPr id="15369" name="Line 9"/>
          <p:cNvSpPr>
            <a:spLocks noChangeShapeType="1"/>
          </p:cNvSpPr>
          <p:nvPr/>
        </p:nvSpPr>
        <p:spPr bwMode="auto">
          <a:xfrm>
            <a:off x="457200" y="3886200"/>
            <a:ext cx="8229600" cy="0"/>
          </a:xfrm>
          <a:prstGeom prst="line">
            <a:avLst/>
          </a:prstGeom>
          <a:noFill/>
          <a:ln w="12700">
            <a:solidFill>
              <a:schemeClr val="accent1"/>
            </a:solidFill>
            <a:prstDash val="dash"/>
            <a:round/>
            <a:headEnd/>
            <a:tailEnd/>
          </a:ln>
        </p:spPr>
        <p:txBody>
          <a:bodyPr/>
          <a:lstStyle/>
          <a:p>
            <a:endParaRPr lang="en-US"/>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31</a:t>
            </a:fld>
            <a:endParaRPr lang="en-US" sz="1600" dirty="0"/>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z="3600" dirty="0">
                <a:solidFill>
                  <a:srgbClr val="C00000"/>
                </a:solidFill>
                <a:latin typeface="Britannic Bold" panose="020B0903060703020204" pitchFamily="34" charset="0"/>
              </a:rPr>
              <a:t>4.2</a:t>
            </a:r>
            <a:r>
              <a:rPr lang="en-US" sz="3600" dirty="0">
                <a:latin typeface="Britannic Bold" panose="020B0903060703020204" pitchFamily="34" charset="0"/>
              </a:rPr>
              <a:t> Repetition Statements (2/2)</a:t>
            </a:r>
          </a:p>
        </p:txBody>
      </p:sp>
      <p:sp>
        <p:nvSpPr>
          <p:cNvPr id="15364" name="Rectangle 4"/>
          <p:cNvSpPr>
            <a:spLocks noChangeArrowheads="1"/>
          </p:cNvSpPr>
          <p:nvPr/>
        </p:nvSpPr>
        <p:spPr bwMode="auto">
          <a:xfrm>
            <a:off x="533400" y="1143000"/>
            <a:ext cx="8077200" cy="9144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a:t>In ANSI C, the loop variable must be declared before it is used in a ‘for’ loop</a:t>
            </a:r>
          </a:p>
        </p:txBody>
      </p:sp>
      <p:sp>
        <p:nvSpPr>
          <p:cNvPr id="15365" name="Text Box 5"/>
          <p:cNvSpPr txBox="1">
            <a:spLocks noChangeArrowheads="1"/>
          </p:cNvSpPr>
          <p:nvPr/>
        </p:nvSpPr>
        <p:spPr bwMode="auto">
          <a:xfrm>
            <a:off x="2438400" y="1981200"/>
            <a:ext cx="4267200" cy="1323439"/>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sz="2000" b="1" dirty="0" err="1">
                <a:solidFill>
                  <a:srgbClr val="0000FF"/>
                </a:solidFill>
                <a:latin typeface="Courier New" pitchFamily="49" charset="0"/>
              </a:rPr>
              <a:t>int</a:t>
            </a:r>
            <a:r>
              <a:rPr lang="en-US" sz="2000" b="1" dirty="0">
                <a:solidFill>
                  <a:srgbClr val="0000FF"/>
                </a:solidFill>
                <a:latin typeface="Courier New" pitchFamily="49" charset="0"/>
              </a:rPr>
              <a:t> </a:t>
            </a:r>
            <a:r>
              <a:rPr lang="en-US" sz="2000" b="1" dirty="0" err="1">
                <a:latin typeface="Courier New" pitchFamily="49" charset="0"/>
              </a:rPr>
              <a:t>i</a:t>
            </a:r>
            <a:r>
              <a:rPr lang="en-US" sz="2000" b="1" dirty="0">
                <a:latin typeface="Courier New" pitchFamily="49" charset="0"/>
              </a:rPr>
              <a:t>;</a:t>
            </a:r>
            <a:endParaRPr lang="en-US" sz="2000" b="1" dirty="0">
              <a:solidFill>
                <a:srgbClr val="660066"/>
              </a:solidFill>
              <a:latin typeface="Courier New" pitchFamily="49" charset="0"/>
            </a:endParaRPr>
          </a:p>
          <a:p>
            <a:pPr eaLnBrk="0" hangingPunct="0"/>
            <a:r>
              <a:rPr lang="en-US" sz="2000" b="1" dirty="0">
                <a:solidFill>
                  <a:srgbClr val="0000FF"/>
                </a:solidFill>
                <a:latin typeface="Courier New" pitchFamily="49" charset="0"/>
              </a:rPr>
              <a:t>for</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a:t>
            </a:r>
            <a:r>
              <a:rPr lang="en-US" sz="2000" b="1" dirty="0">
                <a:solidFill>
                  <a:srgbClr val="006600"/>
                </a:solidFill>
                <a:latin typeface="Courier New" pitchFamily="49" charset="0"/>
              </a:rPr>
              <a:t>0</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&lt;</a:t>
            </a:r>
            <a:r>
              <a:rPr lang="en-US" sz="2000" b="1" dirty="0">
                <a:solidFill>
                  <a:srgbClr val="006600"/>
                </a:solidFill>
                <a:latin typeface="Courier New" pitchFamily="49" charset="0"/>
              </a:rPr>
              <a:t>10</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 {</a:t>
            </a:r>
          </a:p>
          <a:p>
            <a:pPr eaLnBrk="0" hangingPunct="0"/>
            <a:r>
              <a:rPr lang="en-US" sz="2000" b="1" dirty="0">
                <a:latin typeface="Courier New" pitchFamily="49" charset="0"/>
              </a:rPr>
              <a:t>   ... </a:t>
            </a:r>
          </a:p>
          <a:p>
            <a:pPr eaLnBrk="0" hangingPunct="0"/>
            <a:r>
              <a:rPr lang="en-US" sz="2000" b="1" dirty="0">
                <a:latin typeface="Courier New" pitchFamily="49" charset="0"/>
              </a:rPr>
              <a:t>} </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32</a:t>
            </a:fld>
            <a:endParaRPr lang="en-US" sz="1600" dirty="0"/>
          </a:p>
        </p:txBody>
      </p:sp>
      <p:sp>
        <p:nvSpPr>
          <p:cNvPr id="12" name="Rectangle 4"/>
          <p:cNvSpPr>
            <a:spLocks noChangeArrowheads="1"/>
          </p:cNvSpPr>
          <p:nvPr/>
        </p:nvSpPr>
        <p:spPr bwMode="auto">
          <a:xfrm>
            <a:off x="533400" y="3581400"/>
            <a:ext cx="8077200" cy="1524000"/>
          </a:xfrm>
          <a:prstGeom prst="rect">
            <a:avLst/>
          </a:prstGeom>
          <a:noFill/>
          <a:ln w="9525">
            <a:noFill/>
            <a:miter lim="800000"/>
            <a:headEnd/>
            <a:tailEnd/>
          </a:ln>
        </p:spPr>
        <p:txBody>
          <a:bodyPr/>
          <a:lstStyle/>
          <a:p>
            <a:pPr marL="342900" indent="-342900">
              <a:spcBef>
                <a:spcPct val="20000"/>
              </a:spcBef>
              <a:buClr>
                <a:schemeClr val="accent1"/>
              </a:buClr>
              <a:buSzPct val="65000"/>
              <a:buFont typeface="Wingdings" pitchFamily="2" charset="2"/>
              <a:buChar char="n"/>
            </a:pPr>
            <a:r>
              <a:rPr lang="en-US" sz="2200" dirty="0"/>
              <a:t>In Java, the loop variable may be declared in </a:t>
            </a:r>
            <a:r>
              <a:rPr lang="en-US" sz="2200"/>
              <a:t>the initialization </a:t>
            </a:r>
            <a:r>
              <a:rPr lang="en-US" sz="2200" dirty="0"/>
              <a:t>part of the ‘for’ loop</a:t>
            </a:r>
          </a:p>
          <a:p>
            <a:pPr marL="342900" indent="-342900">
              <a:spcBef>
                <a:spcPct val="20000"/>
              </a:spcBef>
              <a:buClr>
                <a:schemeClr val="accent1"/>
              </a:buClr>
              <a:buSzPct val="65000"/>
              <a:buFont typeface="Wingdings" pitchFamily="2" charset="2"/>
              <a:buChar char="n"/>
            </a:pPr>
            <a:r>
              <a:rPr lang="en-US" sz="2200" dirty="0"/>
              <a:t>In example below, the scope of variable </a:t>
            </a:r>
            <a:r>
              <a:rPr lang="en-US" sz="2200" b="1" dirty="0" err="1">
                <a:latin typeface="Courier New" pitchFamily="49" charset="0"/>
                <a:cs typeface="Courier New" pitchFamily="49" charset="0"/>
              </a:rPr>
              <a:t>i</a:t>
            </a:r>
            <a:r>
              <a:rPr lang="en-US" sz="2200" dirty="0"/>
              <a:t> is within the ‘for’ loop only</a:t>
            </a:r>
          </a:p>
        </p:txBody>
      </p:sp>
      <p:sp>
        <p:nvSpPr>
          <p:cNvPr id="13" name="Text Box 5"/>
          <p:cNvSpPr txBox="1">
            <a:spLocks noChangeArrowheads="1"/>
          </p:cNvSpPr>
          <p:nvPr/>
        </p:nvSpPr>
        <p:spPr bwMode="auto">
          <a:xfrm>
            <a:off x="2438400" y="5105400"/>
            <a:ext cx="4267200" cy="1015663"/>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r>
              <a:rPr lang="en-US" sz="2000" b="1" dirty="0">
                <a:solidFill>
                  <a:srgbClr val="0000FF"/>
                </a:solidFill>
                <a:latin typeface="Courier New" pitchFamily="49" charset="0"/>
              </a:rPr>
              <a:t>for</a:t>
            </a:r>
            <a:r>
              <a:rPr lang="en-US" sz="2000" b="1" dirty="0">
                <a:latin typeface="Courier New" pitchFamily="49" charset="0"/>
              </a:rPr>
              <a:t> (</a:t>
            </a:r>
            <a:r>
              <a:rPr lang="en-US" sz="2000" b="1" dirty="0" err="1">
                <a:solidFill>
                  <a:srgbClr val="0000FF"/>
                </a:solidFill>
                <a:latin typeface="Courier New" pitchFamily="49" charset="0"/>
              </a:rPr>
              <a:t>int</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a:t>
            </a:r>
            <a:r>
              <a:rPr lang="en-US" sz="2000" b="1" dirty="0">
                <a:solidFill>
                  <a:srgbClr val="006600"/>
                </a:solidFill>
                <a:latin typeface="Courier New" pitchFamily="49" charset="0"/>
              </a:rPr>
              <a:t>0</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&lt;</a:t>
            </a:r>
            <a:r>
              <a:rPr lang="en-US" sz="2000" b="1" dirty="0">
                <a:solidFill>
                  <a:srgbClr val="006600"/>
                </a:solidFill>
                <a:latin typeface="Courier New" pitchFamily="49" charset="0"/>
              </a:rPr>
              <a:t>10</a:t>
            </a:r>
            <a:r>
              <a:rPr lang="en-US" sz="2000" b="1" dirty="0">
                <a:latin typeface="Courier New" pitchFamily="49" charset="0"/>
              </a:rPr>
              <a:t>; </a:t>
            </a:r>
            <a:r>
              <a:rPr lang="en-US" sz="2000" b="1" dirty="0" err="1">
                <a:latin typeface="Courier New" pitchFamily="49" charset="0"/>
              </a:rPr>
              <a:t>i</a:t>
            </a:r>
            <a:r>
              <a:rPr lang="en-US" sz="2000" b="1" dirty="0">
                <a:latin typeface="Courier New" pitchFamily="49" charset="0"/>
              </a:rPr>
              <a:t>++) {</a:t>
            </a:r>
          </a:p>
          <a:p>
            <a:pPr eaLnBrk="0" hangingPunct="0"/>
            <a:r>
              <a:rPr lang="en-US" sz="2000" b="1" dirty="0">
                <a:latin typeface="Courier New" pitchFamily="49" charset="0"/>
              </a:rPr>
              <a:t>   ... </a:t>
            </a:r>
          </a:p>
          <a:p>
            <a:pPr eaLnBrk="0" hangingPunct="0"/>
            <a:r>
              <a:rPr lang="en-US" sz="2000" b="1" dirty="0">
                <a:latin typeface="Courier New" pitchFamily="49" charset="0"/>
              </a:rPr>
              <a:t>} </a:t>
            </a: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solidFill>
                  <a:srgbClr val="C00000"/>
                </a:solidFill>
                <a:latin typeface="Britannic Bold" panose="020B0903060703020204" pitchFamily="34" charset="0"/>
              </a:rPr>
              <a:t>4.3</a:t>
            </a:r>
            <a:r>
              <a:rPr lang="en-US" sz="4400" dirty="0">
                <a:latin typeface="Britannic Bold" panose="020B0903060703020204" pitchFamily="34" charset="0"/>
              </a:rPr>
              <a:t> </a:t>
            </a:r>
            <a:r>
              <a:rPr lang="en-US" sz="4400">
                <a:latin typeface="Britannic Bold" panose="020B0903060703020204" pitchFamily="34" charset="0"/>
              </a:rPr>
              <a:t>Basic Input/Output</a:t>
            </a:r>
            <a:endParaRPr lang="en-US" sz="4400" dirty="0">
              <a:latin typeface="Britannic Bold" panose="020B0903060703020204" pitchFamily="34" charset="0"/>
            </a:endParaRPr>
          </a:p>
        </p:txBody>
      </p:sp>
      <p:sp>
        <p:nvSpPr>
          <p:cNvPr id="5" name="Subtitle 4"/>
          <p:cNvSpPr>
            <a:spLocks noGrp="1"/>
          </p:cNvSpPr>
          <p:nvPr>
            <p:ph type="subTitle" idx="1"/>
          </p:nvPr>
        </p:nvSpPr>
        <p:spPr/>
        <p:txBody>
          <a:bodyPr/>
          <a:lstStyle/>
          <a:p>
            <a:r>
              <a:rPr lang="en-US" sz="3200" dirty="0">
                <a:latin typeface="Calibri" pitchFamily="34" charset="0"/>
              </a:rPr>
              <a:t>Interacting with the outside world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4.3</a:t>
            </a:r>
            <a:r>
              <a:rPr lang="en-US" sz="3600" dirty="0">
                <a:latin typeface="Britannic Bold" panose="020B0903060703020204" pitchFamily="34" charset="0"/>
              </a:rPr>
              <a:t> Reading input: The </a:t>
            </a:r>
            <a:r>
              <a:rPr lang="en-US" sz="3600" b="1" dirty="0">
                <a:latin typeface="Britannic Bold" panose="020B0903060703020204" pitchFamily="34" charset="0"/>
              </a:rPr>
              <a:t>Scanner </a:t>
            </a:r>
            <a:r>
              <a:rPr lang="en-US" sz="3600" dirty="0">
                <a:latin typeface="Britannic Bold" panose="020B0903060703020204" pitchFamily="34" charset="0"/>
              </a:rPr>
              <a:t>Class</a:t>
            </a:r>
          </a:p>
        </p:txBody>
      </p:sp>
      <p:grpSp>
        <p:nvGrpSpPr>
          <p:cNvPr id="5" name="Group 3"/>
          <p:cNvGrpSpPr/>
          <p:nvPr/>
        </p:nvGrpSpPr>
        <p:grpSpPr>
          <a:xfrm>
            <a:off x="685800" y="2514600"/>
            <a:ext cx="7391399" cy="3733800"/>
            <a:chOff x="914401" y="2133600"/>
            <a:chExt cx="3124199" cy="1524001"/>
          </a:xfrm>
        </p:grpSpPr>
        <p:sp>
          <p:nvSpPr>
            <p:cNvPr id="9" name="Rectangle 8"/>
            <p:cNvSpPr/>
            <p:nvPr/>
          </p:nvSpPr>
          <p:spPr>
            <a:xfrm>
              <a:off x="914401" y="2133600"/>
              <a:ext cx="24299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a:t>SYNTAX</a:t>
              </a:r>
            </a:p>
          </p:txBody>
        </p:sp>
        <p:sp>
          <p:nvSpPr>
            <p:cNvPr id="10" name="Rectangle 9"/>
            <p:cNvSpPr/>
            <p:nvPr/>
          </p:nvSpPr>
          <p:spPr>
            <a:xfrm>
              <a:off x="1157394" y="2133601"/>
              <a:ext cx="288120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a:t>    </a:t>
              </a:r>
            </a:p>
            <a:p>
              <a:endParaRPr lang="en-US" sz="2000" b="1" i="1" dirty="0">
                <a:latin typeface="Courier New" pitchFamily="49" charset="0"/>
                <a:cs typeface="Courier New" pitchFamily="49" charset="0"/>
              </a:endParaRPr>
            </a:p>
            <a:p>
              <a:r>
                <a:rPr lang="en-US" sz="2000" b="1" i="1" dirty="0">
                  <a:latin typeface="Courier New" pitchFamily="49" charset="0"/>
                  <a:cs typeface="Courier New" pitchFamily="49" charset="0"/>
                </a:rPr>
                <a:t>  </a:t>
              </a:r>
            </a:p>
            <a:p>
              <a:r>
                <a:rPr lang="en-US" sz="2000" b="1" i="1" dirty="0">
                  <a:latin typeface="Courier New" pitchFamily="49" charset="0"/>
                  <a:cs typeface="Courier New" pitchFamily="49" charset="0"/>
                </a:rPr>
                <a:t>  </a:t>
              </a:r>
              <a:r>
                <a:rPr lang="en-US" sz="2000" b="1" i="1" dirty="0">
                  <a:solidFill>
                    <a:srgbClr val="C00000"/>
                  </a:solidFill>
                  <a:latin typeface="Courier New" pitchFamily="49" charset="0"/>
                  <a:cs typeface="Courier New" pitchFamily="49" charset="0"/>
                </a:rPr>
                <a:t>//Declaration of Scanner "variable"</a:t>
              </a:r>
            </a:p>
            <a:p>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Scanner</a:t>
              </a:r>
              <a:r>
                <a:rPr lang="en-US" sz="2000" b="1" dirty="0">
                  <a:latin typeface="Courier New" pitchFamily="49" charset="0"/>
                  <a:cs typeface="Courier New" pitchFamily="49" charset="0"/>
                </a:rPr>
                <a:t> </a:t>
              </a:r>
              <a:r>
                <a:rPr lang="en-US" sz="2000" b="1" i="1" dirty="0" err="1">
                  <a:solidFill>
                    <a:srgbClr val="002060"/>
                  </a:solidFill>
                  <a:latin typeface="Courier New" pitchFamily="49" charset="0"/>
                  <a:cs typeface="Courier New" pitchFamily="49" charset="0"/>
                </a:rPr>
                <a:t>scVar</a:t>
              </a:r>
              <a:r>
                <a:rPr lang="en-US" sz="2000" b="1" i="1" dirty="0">
                  <a:latin typeface="Courier New" pitchFamily="49" charset="0"/>
                  <a:cs typeface="Courier New" pitchFamily="49" charset="0"/>
                </a:rPr>
                <a:t> </a:t>
              </a:r>
              <a:r>
                <a:rPr lang="en-US" sz="2000" b="1" dirty="0">
                  <a:latin typeface="Courier New" pitchFamily="49" charset="0"/>
                  <a:cs typeface="Courier New" pitchFamily="49" charset="0"/>
                </a:rPr>
                <a:t>= new Scanner(</a:t>
              </a:r>
              <a:r>
                <a:rPr lang="en-US" sz="2000" b="1" dirty="0" err="1">
                  <a:latin typeface="Courier New" pitchFamily="49" charset="0"/>
                  <a:cs typeface="Courier New" pitchFamily="49" charset="0"/>
                </a:rPr>
                <a:t>System.in</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i="1" dirty="0">
                  <a:solidFill>
                    <a:srgbClr val="C00000"/>
                  </a:solidFill>
                  <a:latin typeface="Courier New" pitchFamily="49" charset="0"/>
                  <a:cs typeface="Courier New" pitchFamily="49" charset="0"/>
                </a:rPr>
                <a:t>//Functionality provided</a:t>
              </a:r>
            </a:p>
            <a:p>
              <a:r>
                <a:rPr lang="en-US" sz="2000" b="1" dirty="0">
                  <a:latin typeface="Courier New" pitchFamily="49" charset="0"/>
                  <a:cs typeface="Courier New" pitchFamily="49" charset="0"/>
                </a:rPr>
                <a:t>  </a:t>
              </a:r>
              <a:r>
                <a:rPr lang="en-US" sz="2000" b="1" i="1" dirty="0" err="1">
                  <a:solidFill>
                    <a:srgbClr val="002060"/>
                  </a:solidFill>
                  <a:latin typeface="Courier New" pitchFamily="49" charset="0"/>
                  <a:cs typeface="Courier New" pitchFamily="49" charset="0"/>
                </a:rPr>
                <a:t>scVar.</a:t>
              </a:r>
              <a:r>
                <a:rPr lang="en-US" sz="2000" b="1" i="1" dirty="0" err="1">
                  <a:latin typeface="Courier New" pitchFamily="49" charset="0"/>
                  <a:cs typeface="Courier New" pitchFamily="49" charset="0"/>
                </a:rPr>
                <a:t>nextInt</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p>
            <a:p>
              <a:r>
                <a:rPr lang="en-US" sz="2000" b="1" i="1" dirty="0">
                  <a:solidFill>
                    <a:srgbClr val="002060"/>
                  </a:solidFill>
                  <a:latin typeface="Courier New" pitchFamily="49" charset="0"/>
                  <a:cs typeface="Courier New" pitchFamily="49" charset="0"/>
                </a:rPr>
                <a:t>  </a:t>
              </a:r>
              <a:r>
                <a:rPr lang="en-US" sz="2000" b="1" i="1" dirty="0" err="1">
                  <a:solidFill>
                    <a:srgbClr val="002060"/>
                  </a:solidFill>
                  <a:latin typeface="Courier New" pitchFamily="49" charset="0"/>
                  <a:cs typeface="Courier New" pitchFamily="49" charset="0"/>
                </a:rPr>
                <a:t>scVar.</a:t>
              </a:r>
              <a:r>
                <a:rPr lang="en-US" sz="2000" b="1" i="1" dirty="0" err="1">
                  <a:latin typeface="Courier New" pitchFamily="49" charset="0"/>
                  <a:cs typeface="Courier New" pitchFamily="49" charset="0"/>
                </a:rPr>
                <a:t>nextDouble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p>
            <a:p>
              <a:r>
                <a:rPr lang="en-US" sz="2000" b="1" dirty="0">
                  <a:latin typeface="Courier New" pitchFamily="49" charset="0"/>
                  <a:cs typeface="Courier New" pitchFamily="49" charset="0"/>
                </a:rPr>
                <a:t>   ......</a:t>
              </a:r>
            </a:p>
            <a:p>
              <a:endParaRPr lang="en-US" sz="2000" b="1" dirty="0">
                <a:latin typeface="Courier New" pitchFamily="49" charset="0"/>
                <a:cs typeface="Courier New" pitchFamily="49" charset="0"/>
              </a:endParaRPr>
            </a:p>
            <a:p>
              <a:r>
                <a:rPr lang="en-US" sz="2000" b="1" i="1" dirty="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grpSp>
        <p:nvGrpSpPr>
          <p:cNvPr id="6" name="Group 6"/>
          <p:cNvGrpSpPr/>
          <p:nvPr/>
        </p:nvGrpSpPr>
        <p:grpSpPr>
          <a:xfrm>
            <a:off x="685800" y="1219200"/>
            <a:ext cx="7391399" cy="1219200"/>
            <a:chOff x="914401" y="2133600"/>
            <a:chExt cx="3124199" cy="1524001"/>
          </a:xfrm>
        </p:grpSpPr>
        <p:sp>
          <p:nvSpPr>
            <p:cNvPr id="7" name="Rectangle 6"/>
            <p:cNvSpPr/>
            <p:nvPr/>
          </p:nvSpPr>
          <p:spPr>
            <a:xfrm>
              <a:off x="914401" y="2133600"/>
              <a:ext cx="242993" cy="1524000"/>
            </a:xfrm>
            <a:prstGeom prst="rect">
              <a:avLst/>
            </a:prstGeom>
            <a:solidFill>
              <a:srgbClr val="FFCCCC"/>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a:t>PACKAGE</a:t>
              </a:r>
            </a:p>
          </p:txBody>
        </p:sp>
        <p:sp>
          <p:nvSpPr>
            <p:cNvPr id="8" name="Rectangle 7"/>
            <p:cNvSpPr/>
            <p:nvPr/>
          </p:nvSpPr>
          <p:spPr>
            <a:xfrm>
              <a:off x="1157394" y="2133601"/>
              <a:ext cx="288120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a:t>    </a:t>
              </a:r>
            </a:p>
            <a:p>
              <a:endParaRPr lang="en-US" sz="2000" b="1" i="1" dirty="0">
                <a:latin typeface="Courier New" pitchFamily="49" charset="0"/>
                <a:cs typeface="Courier New" pitchFamily="49" charset="0"/>
              </a:endParaRPr>
            </a:p>
            <a:p>
              <a:r>
                <a:rPr lang="en-US" sz="2000" b="1" i="1" dirty="0">
                  <a:latin typeface="Courier New" pitchFamily="49" charset="0"/>
                  <a:cs typeface="Courier New" pitchFamily="49" charset="0"/>
                </a:rPr>
                <a:t>  </a:t>
              </a:r>
            </a:p>
            <a:p>
              <a:r>
                <a:rPr lang="en-US" sz="2000" b="1" i="1" dirty="0">
                  <a:latin typeface="Courier New" pitchFamily="49" charset="0"/>
                  <a:cs typeface="Courier New" pitchFamily="49" charset="0"/>
                </a:rPr>
                <a:t>  </a:t>
              </a:r>
              <a:r>
                <a:rPr lang="en-US" sz="2000" b="1" dirty="0">
                  <a:solidFill>
                    <a:srgbClr val="660066"/>
                  </a:solidFill>
                  <a:latin typeface="Courier New" pitchFamily="49" charset="0"/>
                  <a:cs typeface="Courier New" pitchFamily="49" charset="0"/>
                </a:rPr>
                <a:t>import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java.util.Scanner</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endParaRPr lang="en-US" sz="2000" dirty="0">
                <a:cs typeface="Courier New" pitchFamily="49" charset="0"/>
              </a:endParaRPr>
            </a:p>
            <a:p>
              <a:r>
                <a:rPr lang="en-US" sz="2000" b="1" i="1" dirty="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14" name="Rectangle 13"/>
          <p:cNvSpPr/>
          <p:nvPr/>
        </p:nvSpPr>
        <p:spPr>
          <a:xfrm>
            <a:off x="4648200" y="38862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Read an integer value from source </a:t>
            </a:r>
            <a:r>
              <a:rPr lang="en-US" sz="1600" dirty="0" err="1"/>
              <a:t>System.in</a:t>
            </a:r>
            <a:endParaRPr lang="en-US" sz="1600" dirty="0">
              <a:latin typeface="Courier New" pitchFamily="49" charset="0"/>
              <a:cs typeface="Courier New" pitchFamily="49" charset="0"/>
            </a:endParaRPr>
          </a:p>
        </p:txBody>
      </p:sp>
      <p:sp>
        <p:nvSpPr>
          <p:cNvPr id="15" name="Rectangle 14"/>
          <p:cNvSpPr/>
          <p:nvPr/>
        </p:nvSpPr>
        <p:spPr>
          <a:xfrm>
            <a:off x="4648200" y="47244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Read a double value from source </a:t>
            </a:r>
            <a:r>
              <a:rPr lang="en-US" sz="1600" dirty="0" err="1"/>
              <a:t>System.in</a:t>
            </a:r>
            <a:endParaRPr lang="en-US" sz="1600" dirty="0">
              <a:latin typeface="Courier New" pitchFamily="49" charset="0"/>
              <a:cs typeface="Courier New" pitchFamily="49" charset="0"/>
            </a:endParaRPr>
          </a:p>
        </p:txBody>
      </p:sp>
      <p:sp>
        <p:nvSpPr>
          <p:cNvPr id="16" name="Rectangle 15"/>
          <p:cNvSpPr/>
          <p:nvPr/>
        </p:nvSpPr>
        <p:spPr>
          <a:xfrm>
            <a:off x="4648200" y="5486400"/>
            <a:ext cx="3124200" cy="533400"/>
          </a:xfrm>
          <a:prstGeom prst="rect">
            <a:avLst/>
          </a:prstGeom>
          <a:solidFill>
            <a:schemeClr val="accent3"/>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dirty="0"/>
              <a:t>Other </a:t>
            </a:r>
            <a:r>
              <a:rPr lang="en-US" sz="1600"/>
              <a:t>data types, </a:t>
            </a:r>
            <a:r>
              <a:rPr lang="en-US" sz="1600" dirty="0"/>
              <a:t>to be covered later</a:t>
            </a:r>
            <a:endParaRPr lang="en-US" sz="1600" dirty="0">
              <a:latin typeface="Courier New" pitchFamily="49" charset="0"/>
              <a:cs typeface="Courier New" pitchFamily="49" charset="0"/>
            </a:endParaRPr>
          </a:p>
        </p:txBody>
      </p:sp>
      <p:sp>
        <p:nvSpPr>
          <p:cNvPr id="19" name="Slide Number Placeholder 18"/>
          <p:cNvSpPr>
            <a:spLocks noGrp="1"/>
          </p:cNvSpPr>
          <p:nvPr>
            <p:ph type="sldNum" sz="quarter" idx="4"/>
          </p:nvPr>
        </p:nvSpPr>
        <p:spPr/>
        <p:txBody>
          <a:bodyPr/>
          <a:lstStyle/>
          <a:p>
            <a:fld id="{9D84BA89-CC61-4F67-A868-148EFD8CC251}" type="slidenum">
              <a:rPr lang="en-US" sz="1600" smtClean="0"/>
              <a:pPr/>
              <a:t>34</a:t>
            </a:fld>
            <a:endParaRPr lang="en-US" sz="1600" dirty="0"/>
          </a:p>
        </p:txBody>
      </p:sp>
      <p:sp>
        <p:nvSpPr>
          <p:cNvPr id="1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88988"/>
          </a:xfrm>
        </p:spPr>
        <p:txBody>
          <a:bodyPr/>
          <a:lstStyle/>
          <a:p>
            <a:r>
              <a:rPr lang="en-US" sz="3600" dirty="0">
                <a:solidFill>
                  <a:srgbClr val="C00000"/>
                </a:solidFill>
                <a:latin typeface="Britannic Bold" panose="020B0903060703020204" pitchFamily="34" charset="0"/>
              </a:rPr>
              <a:t>4.3 </a:t>
            </a:r>
            <a:r>
              <a:rPr lang="en-US" sz="3600" dirty="0">
                <a:latin typeface="Britannic Bold" panose="020B0903060703020204" pitchFamily="34" charset="0"/>
              </a:rPr>
              <a:t>Reading Input: </a:t>
            </a:r>
            <a:r>
              <a:rPr lang="en-US" sz="3600" b="1" dirty="0">
                <a:latin typeface="Britannic Bold" panose="020B0903060703020204" pitchFamily="34" charset="0"/>
              </a:rPr>
              <a:t>Fahrenheit </a:t>
            </a:r>
            <a:r>
              <a:rPr lang="en-US" sz="3600" b="1" err="1">
                <a:latin typeface="Britannic Bold" panose="020B0903060703020204" pitchFamily="34" charset="0"/>
              </a:rPr>
              <a:t>Ver</a:t>
            </a:r>
            <a:r>
              <a:rPr lang="en-US" sz="3600" b="1">
                <a:latin typeface="Britannic Bold" panose="020B0903060703020204" pitchFamily="34" charset="0"/>
              </a:rPr>
              <a:t> 2</a:t>
            </a:r>
            <a:endParaRPr lang="en-US" sz="3600" dirty="0">
              <a:latin typeface="Britannic Bold" panose="020B0903060703020204" pitchFamily="34" charset="0"/>
            </a:endParaRPr>
          </a:p>
        </p:txBody>
      </p:sp>
      <p:sp>
        <p:nvSpPr>
          <p:cNvPr id="4" name="Text Box 3"/>
          <p:cNvSpPr txBox="1">
            <a:spLocks noChangeArrowheads="1"/>
          </p:cNvSpPr>
          <p:nvPr/>
        </p:nvSpPr>
        <p:spPr bwMode="auto">
          <a:xfrm>
            <a:off x="554636" y="1166842"/>
            <a:ext cx="7924800" cy="4524315"/>
          </a:xfrm>
          <a:prstGeom prst="rect">
            <a:avLst/>
          </a:prstGeom>
          <a:solidFill>
            <a:srgbClr val="FFFFCC"/>
          </a:solidFill>
          <a:ln w="9525">
            <a:solidFill>
              <a:srgbClr val="800080"/>
            </a:solidFill>
            <a:miter lim="800000"/>
            <a:headEnd/>
            <a:tailEnd/>
          </a:ln>
        </p:spPr>
        <p:txBody>
          <a:bodyPr wrap="square">
            <a:spAutoFit/>
          </a:bodyPr>
          <a:lstStyle/>
          <a:p>
            <a:pPr eaLnBrk="0" hangingPunct="0"/>
            <a:r>
              <a:rPr lang="en-US" sz="1600" b="1" dirty="0">
                <a:solidFill>
                  <a:srgbClr val="660066"/>
                </a:solidFill>
                <a:latin typeface="Courier New" pitchFamily="49" charset="0"/>
              </a:rPr>
              <a:t>import </a:t>
            </a:r>
            <a:r>
              <a:rPr lang="en-US" sz="1600" b="1" dirty="0" err="1">
                <a:latin typeface="Courier New" pitchFamily="49" charset="0"/>
              </a:rPr>
              <a:t>java.util.Scanner</a:t>
            </a:r>
            <a:r>
              <a:rPr lang="en-US" sz="1600" b="1" dirty="0">
                <a:latin typeface="Courier New" pitchFamily="49" charset="0"/>
              </a:rPr>
              <a:t>;   </a:t>
            </a:r>
            <a:r>
              <a:rPr lang="en-US" sz="1600" b="1" dirty="0">
                <a:solidFill>
                  <a:srgbClr val="800000"/>
                </a:solidFill>
                <a:latin typeface="Courier New" pitchFamily="49" charset="0"/>
              </a:rPr>
              <a:t>// or import </a:t>
            </a:r>
            <a:r>
              <a:rPr lang="en-US" sz="1600" b="1" dirty="0" err="1">
                <a:solidFill>
                  <a:srgbClr val="800000"/>
                </a:solidFill>
                <a:latin typeface="Courier New" pitchFamily="49" charset="0"/>
              </a:rPr>
              <a:t>java.util</a:t>
            </a:r>
            <a:r>
              <a:rPr lang="en-US" sz="1600" b="1" dirty="0">
                <a:solidFill>
                  <a:srgbClr val="800000"/>
                </a:solidFill>
                <a:latin typeface="Courier New" pitchFamily="49" charset="0"/>
              </a:rPr>
              <a:t>.*;</a:t>
            </a:r>
            <a:endParaRPr lang="en-US" sz="1600" b="1" i="1" dirty="0">
              <a:solidFill>
                <a:srgbClr val="800000"/>
              </a:solidFill>
              <a:latin typeface="Courier New" pitchFamily="49" charset="0"/>
            </a:endParaRPr>
          </a:p>
          <a:p>
            <a:pPr eaLnBrk="0" hangingPunct="0"/>
            <a:endParaRPr lang="en-US" sz="1600" b="1" dirty="0">
              <a:solidFill>
                <a:srgbClr val="660066"/>
              </a:solidFill>
              <a:latin typeface="Courier New" pitchFamily="49" charset="0"/>
            </a:endParaRPr>
          </a:p>
          <a:p>
            <a:pPr eaLnBrk="0" hangingPunct="0"/>
            <a:r>
              <a:rPr lang="en-US" sz="1600" b="1">
                <a:solidFill>
                  <a:srgbClr val="0000FF"/>
                </a:solidFill>
                <a:latin typeface="Courier New" pitchFamily="49" charset="0"/>
              </a:rPr>
              <a:t>public class</a:t>
            </a:r>
            <a:r>
              <a:rPr lang="en-US" sz="1600" b="1">
                <a:latin typeface="Courier New" pitchFamily="49" charset="0"/>
              </a:rPr>
              <a:t> </a:t>
            </a:r>
            <a:r>
              <a:rPr lang="en-US" sz="1600" b="1" dirty="0" err="1">
                <a:latin typeface="Courier New" pitchFamily="49" charset="0"/>
              </a:rPr>
              <a:t>TemperatureInteractive</a:t>
            </a:r>
            <a:r>
              <a:rPr lang="en-US" sz="1600" b="1" dirty="0">
                <a:latin typeface="Courier New" pitchFamily="49" charset="0"/>
              </a:rPr>
              <a:t> {</a:t>
            </a:r>
          </a:p>
          <a:p>
            <a:pPr eaLnBrk="0" hangingPunct="0"/>
            <a:endParaRPr lang="en-US" sz="1600" b="1" dirty="0">
              <a:latin typeface="Courier New" pitchFamily="49" charset="0"/>
            </a:endParaRPr>
          </a:p>
          <a:p>
            <a:pPr eaLnBrk="0" hangingPunct="0"/>
            <a:r>
              <a:rPr lang="en-US" sz="1600" b="1" dirty="0">
                <a:solidFill>
                  <a:srgbClr val="660066"/>
                </a:solidFill>
                <a:latin typeface="Courier New" pitchFamily="49" charset="0"/>
              </a:rPr>
              <a:t>  </a:t>
            </a:r>
            <a:r>
              <a:rPr lang="en-US" sz="1600" b="1" dirty="0">
                <a:solidFill>
                  <a:srgbClr val="0000FF"/>
                </a:solidFill>
                <a:latin typeface="Courier New" pitchFamily="49" charset="0"/>
              </a:rPr>
              <a:t>public static void </a:t>
            </a:r>
            <a:r>
              <a:rPr lang="en-US" sz="1600" b="1" dirty="0">
                <a:latin typeface="Courier New" pitchFamily="49" charset="0"/>
              </a:rPr>
              <a:t>main(String[] </a:t>
            </a:r>
            <a:r>
              <a:rPr lang="en-US" sz="1600" b="1" dirty="0" err="1">
                <a:latin typeface="Courier New" pitchFamily="49" charset="0"/>
              </a:rPr>
              <a:t>args</a:t>
            </a:r>
            <a:r>
              <a:rPr lang="en-US" sz="1600" b="1" dirty="0">
                <a:latin typeface="Courier New" pitchFamily="49" charset="0"/>
              </a:rPr>
              <a:t>) {</a:t>
            </a:r>
          </a:p>
          <a:p>
            <a:pPr eaLnBrk="0" hangingPunct="0"/>
            <a:r>
              <a:rPr lang="en-US" sz="1600" b="1" dirty="0">
                <a:latin typeface="Courier New" pitchFamily="49" charset="0"/>
              </a:rPr>
              <a:t>     </a:t>
            </a:r>
          </a:p>
          <a:p>
            <a:pPr eaLnBrk="0" hangingPunct="0"/>
            <a:r>
              <a:rPr lang="en-US" sz="1600" b="1" dirty="0">
                <a:latin typeface="Courier New" pitchFamily="49" charset="0"/>
              </a:rPr>
              <a:t>     </a:t>
            </a:r>
            <a:r>
              <a:rPr lang="en-US" sz="1600" b="1" dirty="0">
                <a:solidFill>
                  <a:srgbClr val="0000FF"/>
                </a:solidFill>
                <a:latin typeface="Courier New" pitchFamily="49" charset="0"/>
              </a:rPr>
              <a:t>double</a:t>
            </a:r>
            <a:r>
              <a:rPr lang="en-US" sz="1600" b="1" dirty="0">
                <a:latin typeface="Courier New" pitchFamily="49" charset="0"/>
              </a:rPr>
              <a:t> </a:t>
            </a:r>
            <a:r>
              <a:rPr lang="en-US" sz="1600" b="1" dirty="0" err="1">
                <a:latin typeface="Courier New" pitchFamily="49" charset="0"/>
              </a:rPr>
              <a:t>fahrenheit</a:t>
            </a:r>
            <a:r>
              <a:rPr lang="en-US" sz="1600" b="1" dirty="0">
                <a:latin typeface="Courier New" pitchFamily="49" charset="0"/>
              </a:rPr>
              <a:t>, </a:t>
            </a:r>
            <a:r>
              <a:rPr lang="en-US" sz="1600" b="1" dirty="0" err="1">
                <a:latin typeface="Courier New" pitchFamily="49" charset="0"/>
              </a:rPr>
              <a:t>celsius</a:t>
            </a:r>
            <a:r>
              <a:rPr lang="en-US" sz="1600" b="1" dirty="0">
                <a:latin typeface="Courier New" pitchFamily="49" charset="0"/>
              </a:rPr>
              <a:t>;</a:t>
            </a:r>
          </a:p>
          <a:p>
            <a:pPr eaLnBrk="0" hangingPunct="0"/>
            <a:r>
              <a:rPr lang="en-US" sz="1600" b="1" dirty="0">
                <a:latin typeface="Courier New" pitchFamily="49" charset="0"/>
              </a:rPr>
              <a:t>     Scanner sc = </a:t>
            </a:r>
            <a:r>
              <a:rPr lang="en-US" sz="1600" b="1" dirty="0">
                <a:solidFill>
                  <a:srgbClr val="0000FF"/>
                </a:solidFill>
                <a:latin typeface="Courier New" pitchFamily="49" charset="0"/>
              </a:rPr>
              <a:t>new</a:t>
            </a:r>
            <a:r>
              <a:rPr lang="en-US" sz="1600" b="1" dirty="0">
                <a:latin typeface="Courier New" pitchFamily="49" charset="0"/>
              </a:rPr>
              <a:t> Scanner(</a:t>
            </a:r>
            <a:r>
              <a:rPr lang="en-US" sz="1600" b="1" dirty="0" err="1">
                <a:latin typeface="Courier New" pitchFamily="49" charset="0"/>
              </a:rPr>
              <a:t>System.in</a:t>
            </a:r>
            <a:r>
              <a:rPr lang="en-US" sz="1600" b="1" dirty="0">
                <a:latin typeface="Courier New" pitchFamily="49" charset="0"/>
              </a:rPr>
              <a:t>);</a:t>
            </a:r>
          </a:p>
          <a:p>
            <a:pPr eaLnBrk="0" hangingPunct="0"/>
            <a:endParaRPr lang="en-US" sz="1600" b="1" dirty="0">
              <a:latin typeface="Courier New" pitchFamily="49" charset="0"/>
            </a:endParaRPr>
          </a:p>
          <a:p>
            <a:pPr eaLnBrk="0" hangingPunct="0"/>
            <a:r>
              <a:rPr lang="en-US" sz="1600" b="1" dirty="0">
                <a:latin typeface="Courier New" pitchFamily="49" charset="0"/>
              </a:rPr>
              <a:t>     </a:t>
            </a:r>
            <a:r>
              <a:rPr lang="en-US" sz="1600" b="1" i="1" dirty="0" err="1">
                <a:latin typeface="Courier New" pitchFamily="49" charset="0"/>
              </a:rPr>
              <a:t>System.out.print</a:t>
            </a:r>
            <a:r>
              <a:rPr lang="en-US" sz="1600" b="1" dirty="0">
                <a:latin typeface="Courier New" pitchFamily="49" charset="0"/>
              </a:rPr>
              <a:t>(</a:t>
            </a:r>
            <a:r>
              <a:rPr lang="en-US" sz="1600" b="1" dirty="0">
                <a:solidFill>
                  <a:srgbClr val="006600"/>
                </a:solidFill>
                <a:latin typeface="Courier New" pitchFamily="49" charset="0"/>
              </a:rPr>
              <a:t>"Enter temperature in Fahrenheit: "</a:t>
            </a:r>
            <a:r>
              <a:rPr lang="en-US" sz="1600" b="1" dirty="0">
                <a:latin typeface="Courier New" pitchFamily="49" charset="0"/>
              </a:rPr>
              <a:t>);</a:t>
            </a:r>
          </a:p>
          <a:p>
            <a:pPr eaLnBrk="0" hangingPunct="0"/>
            <a:r>
              <a:rPr lang="en-US" sz="1600" b="1" dirty="0">
                <a:latin typeface="Courier New" pitchFamily="49" charset="0"/>
              </a:rPr>
              <a:t>     </a:t>
            </a:r>
            <a:r>
              <a:rPr lang="en-US" sz="1600" b="1" dirty="0" err="1">
                <a:latin typeface="Courier New" pitchFamily="49" charset="0"/>
              </a:rPr>
              <a:t>fahrenheit</a:t>
            </a:r>
            <a:r>
              <a:rPr lang="en-US" sz="1600" b="1" dirty="0">
                <a:latin typeface="Courier New" pitchFamily="49" charset="0"/>
              </a:rPr>
              <a:t> = </a:t>
            </a:r>
            <a:r>
              <a:rPr lang="en-US" sz="1600" b="1" dirty="0" err="1">
                <a:latin typeface="Courier New" pitchFamily="49" charset="0"/>
              </a:rPr>
              <a:t>sc.</a:t>
            </a:r>
            <a:r>
              <a:rPr lang="en-US" sz="1600" b="1" i="1" dirty="0" err="1">
                <a:latin typeface="Courier New" pitchFamily="49" charset="0"/>
              </a:rPr>
              <a:t>nextDouble</a:t>
            </a:r>
            <a:r>
              <a:rPr lang="en-US" sz="1600" b="1" dirty="0">
                <a:latin typeface="Courier New" pitchFamily="49" charset="0"/>
              </a:rPr>
              <a:t>();</a:t>
            </a:r>
          </a:p>
          <a:p>
            <a:pPr eaLnBrk="0" hangingPunct="0"/>
            <a:r>
              <a:rPr lang="en-US" sz="1600" b="1" dirty="0">
                <a:latin typeface="Courier New" pitchFamily="49" charset="0"/>
              </a:rPr>
              <a:t>     </a:t>
            </a:r>
          </a:p>
          <a:p>
            <a:pPr eaLnBrk="0" hangingPunct="0"/>
            <a:r>
              <a:rPr lang="en-US" sz="1600" b="1" dirty="0">
                <a:latin typeface="Courier New" pitchFamily="49" charset="0"/>
              </a:rPr>
              <a:t>     </a:t>
            </a:r>
            <a:r>
              <a:rPr lang="en-US" sz="1600" b="1" dirty="0" err="1">
                <a:latin typeface="Courier New" pitchFamily="49" charset="0"/>
              </a:rPr>
              <a:t>celsius</a:t>
            </a:r>
            <a:r>
              <a:rPr lang="en-US" sz="1600" b="1" dirty="0">
                <a:latin typeface="Courier New" pitchFamily="49" charset="0"/>
              </a:rPr>
              <a:t> = (</a:t>
            </a:r>
            <a:r>
              <a:rPr lang="en-US" sz="1600" b="1" dirty="0">
                <a:solidFill>
                  <a:srgbClr val="006600"/>
                </a:solidFill>
                <a:latin typeface="Courier New" pitchFamily="49" charset="0"/>
              </a:rPr>
              <a:t>5.0</a:t>
            </a:r>
            <a:r>
              <a:rPr lang="en-US" sz="1600" b="1" dirty="0">
                <a:latin typeface="Courier New" pitchFamily="49" charset="0"/>
              </a:rPr>
              <a:t>/</a:t>
            </a:r>
            <a:r>
              <a:rPr lang="en-US" sz="1600" b="1" dirty="0">
                <a:solidFill>
                  <a:srgbClr val="006600"/>
                </a:solidFill>
                <a:latin typeface="Courier New" pitchFamily="49" charset="0"/>
              </a:rPr>
              <a:t>9</a:t>
            </a:r>
            <a:r>
              <a:rPr lang="en-US" sz="1600" b="1" dirty="0">
                <a:latin typeface="Courier New" pitchFamily="49" charset="0"/>
              </a:rPr>
              <a:t>) * (</a:t>
            </a:r>
            <a:r>
              <a:rPr lang="en-US" sz="1600" b="1" dirty="0" err="1">
                <a:latin typeface="Courier New" pitchFamily="49" charset="0"/>
              </a:rPr>
              <a:t>fahrenheit</a:t>
            </a:r>
            <a:r>
              <a:rPr lang="en-US" sz="1600" b="1" dirty="0">
                <a:latin typeface="Courier New" pitchFamily="49" charset="0"/>
              </a:rPr>
              <a:t> – </a:t>
            </a:r>
            <a:r>
              <a:rPr lang="en-US" sz="1600" b="1" dirty="0">
                <a:solidFill>
                  <a:srgbClr val="006600"/>
                </a:solidFill>
                <a:latin typeface="Courier New" pitchFamily="49" charset="0"/>
              </a:rPr>
              <a:t>32</a:t>
            </a:r>
            <a:r>
              <a:rPr lang="en-US" sz="1600" b="1" dirty="0">
                <a:latin typeface="Courier New" pitchFamily="49" charset="0"/>
              </a:rPr>
              <a:t>);</a:t>
            </a:r>
          </a:p>
          <a:p>
            <a:pPr eaLnBrk="0" hangingPunct="0"/>
            <a:r>
              <a:rPr lang="en-US" sz="1600" b="1" dirty="0">
                <a:latin typeface="Courier New" pitchFamily="49" charset="0"/>
              </a:rPr>
              <a:t>     </a:t>
            </a:r>
            <a:r>
              <a:rPr lang="en-US" sz="1600" b="1" i="1" dirty="0" err="1">
                <a:latin typeface="Courier New" pitchFamily="49" charset="0"/>
              </a:rPr>
              <a:t>System.out.println</a:t>
            </a:r>
            <a:r>
              <a:rPr lang="en-US" sz="1600" b="1" dirty="0">
                <a:latin typeface="Courier New" pitchFamily="49" charset="0"/>
              </a:rPr>
              <a:t>(</a:t>
            </a:r>
            <a:r>
              <a:rPr lang="en-US" sz="1600" b="1" dirty="0">
                <a:solidFill>
                  <a:srgbClr val="006600"/>
                </a:solidFill>
                <a:latin typeface="Courier New" pitchFamily="49" charset="0"/>
              </a:rPr>
              <a:t>"Celsius: " </a:t>
            </a:r>
            <a:r>
              <a:rPr lang="en-US" sz="1600" b="1" dirty="0">
                <a:latin typeface="Courier New" pitchFamily="49" charset="0"/>
              </a:rPr>
              <a:t>+ </a:t>
            </a:r>
            <a:r>
              <a:rPr lang="en-US" sz="1600" b="1" dirty="0" err="1">
                <a:latin typeface="Courier New" pitchFamily="49" charset="0"/>
              </a:rPr>
              <a:t>celsius</a:t>
            </a:r>
            <a:r>
              <a:rPr lang="en-US" sz="1600" b="1" dirty="0">
                <a:latin typeface="Courier New" pitchFamily="49" charset="0"/>
              </a:rPr>
              <a:t>);</a:t>
            </a:r>
          </a:p>
          <a:p>
            <a:pPr eaLnBrk="0" hangingPunct="0"/>
            <a:endParaRPr lang="en-US" sz="1600" b="1" dirty="0">
              <a:latin typeface="Courier New" pitchFamily="49" charset="0"/>
            </a:endParaRPr>
          </a:p>
          <a:p>
            <a:pPr eaLnBrk="0" hangingPunct="0"/>
            <a:r>
              <a:rPr lang="en-US" sz="1600" b="1" dirty="0">
                <a:latin typeface="Courier New" pitchFamily="49" charset="0"/>
              </a:rPr>
              <a:t>  }</a:t>
            </a:r>
          </a:p>
          <a:p>
            <a:pPr eaLnBrk="0" hangingPunct="0"/>
            <a:endParaRPr lang="en-US" sz="1600" b="1" dirty="0">
              <a:latin typeface="Courier New" pitchFamily="49" charset="0"/>
            </a:endParaRPr>
          </a:p>
          <a:p>
            <a:pPr eaLnBrk="0" hangingPunct="0"/>
            <a:r>
              <a:rPr lang="en-US" sz="1600" b="1" dirty="0">
                <a:latin typeface="Courier New" pitchFamily="49" charset="0"/>
              </a:rPr>
              <a:t>}</a:t>
            </a:r>
          </a:p>
        </p:txBody>
      </p:sp>
      <p:sp>
        <p:nvSpPr>
          <p:cNvPr id="6" name="Rectangle 5"/>
          <p:cNvSpPr/>
          <p:nvPr/>
        </p:nvSpPr>
        <p:spPr>
          <a:xfrm>
            <a:off x="1011836" y="2919442"/>
            <a:ext cx="7162800" cy="304800"/>
          </a:xfrm>
          <a:prstGeom prst="rect">
            <a:avLst/>
          </a:prstGeom>
          <a:solidFill>
            <a:srgbClr val="CCCCFF">
              <a:alpha val="3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83836" y="5434042"/>
            <a:ext cx="29718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latin typeface="Calibri" panose="020F0502020204030204" pitchFamily="34" charset="0"/>
                <a:cs typeface="Courier New" pitchFamily="49" charset="0"/>
              </a:rPr>
              <a:t>TemperatureInteractive.java</a:t>
            </a:r>
          </a:p>
        </p:txBody>
      </p:sp>
      <p:sp>
        <p:nvSpPr>
          <p:cNvPr id="10" name="Slide Number Placeholder 9"/>
          <p:cNvSpPr>
            <a:spLocks noGrp="1"/>
          </p:cNvSpPr>
          <p:nvPr>
            <p:ph type="sldNum" sz="quarter" idx="4"/>
          </p:nvPr>
        </p:nvSpPr>
        <p:spPr/>
        <p:txBody>
          <a:bodyPr/>
          <a:lstStyle/>
          <a:p>
            <a:fld id="{9D84BA89-CC61-4F67-A868-148EFD8CC251}" type="slidenum">
              <a:rPr lang="en-US" sz="1600" smtClean="0"/>
              <a:pPr/>
              <a:t>35</a:t>
            </a:fld>
            <a:endParaRPr lang="en-US" sz="1600" dirty="0"/>
          </a:p>
        </p:txBody>
      </p:sp>
      <p:sp>
        <p:nvSpPr>
          <p:cNvPr id="11" name="Rectangle 10"/>
          <p:cNvSpPr/>
          <p:nvPr/>
        </p:nvSpPr>
        <p:spPr>
          <a:xfrm>
            <a:off x="1011836" y="3605242"/>
            <a:ext cx="7162800" cy="304800"/>
          </a:xfrm>
          <a:prstGeom prst="rect">
            <a:avLst/>
          </a:prstGeom>
          <a:solidFill>
            <a:srgbClr val="CCCCFF">
              <a:alpha val="3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02236" y="1090642"/>
            <a:ext cx="3505200" cy="457200"/>
          </a:xfrm>
          <a:prstGeom prst="rect">
            <a:avLst/>
          </a:prstGeom>
          <a:solidFill>
            <a:srgbClr val="CCCCFF">
              <a:alpha val="29804"/>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4.3</a:t>
            </a:r>
            <a:r>
              <a:rPr lang="en-US" sz="3600" dirty="0">
                <a:latin typeface="Britannic Bold" panose="020B0903060703020204" pitchFamily="34" charset="0"/>
              </a:rPr>
              <a:t> Reading Input: </a:t>
            </a:r>
            <a:r>
              <a:rPr lang="en-US" sz="3600" b="1" dirty="0">
                <a:latin typeface="Britannic Bold" panose="020B0903060703020204" pitchFamily="34" charset="0"/>
              </a:rPr>
              <a:t>Key Points </a:t>
            </a:r>
            <a:r>
              <a:rPr lang="en-US" sz="3600" b="1">
                <a:latin typeface="Britannic Bold" panose="020B0903060703020204" pitchFamily="34" charset="0"/>
              </a:rPr>
              <a:t>(1/3)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r>
              <a:rPr lang="en-US" dirty="0"/>
              <a:t>The statement</a:t>
            </a:r>
          </a:p>
          <a:p>
            <a:pPr lvl="1">
              <a:buNone/>
            </a:pPr>
            <a:r>
              <a:rPr lang="en-US" sz="2000" b="1" dirty="0">
                <a:solidFill>
                  <a:srgbClr val="00B050"/>
                </a:solidFill>
                <a:latin typeface="Courier New" pitchFamily="49" charset="0"/>
              </a:rPr>
              <a:t>	</a:t>
            </a:r>
            <a:r>
              <a:rPr lang="en-US" sz="2000" b="1" dirty="0">
                <a:solidFill>
                  <a:srgbClr val="660066"/>
                </a:solidFill>
                <a:latin typeface="Courier New" pitchFamily="49" charset="0"/>
              </a:rPr>
              <a:t>Scanner</a:t>
            </a:r>
            <a:r>
              <a:rPr lang="en-US" sz="2000" b="1" dirty="0">
                <a:latin typeface="Courier New" pitchFamily="49" charset="0"/>
              </a:rPr>
              <a:t> </a:t>
            </a:r>
            <a:r>
              <a:rPr lang="en-US" sz="2000" b="1" dirty="0">
                <a:solidFill>
                  <a:srgbClr val="002060"/>
                </a:solidFill>
                <a:latin typeface="Courier New" pitchFamily="49" charset="0"/>
              </a:rPr>
              <a:t>sc</a:t>
            </a:r>
            <a:r>
              <a:rPr lang="en-US" sz="2000" b="1" dirty="0">
                <a:latin typeface="Courier New" pitchFamily="49" charset="0"/>
              </a:rPr>
              <a:t> = </a:t>
            </a:r>
            <a:r>
              <a:rPr lang="en-US" sz="2000" b="1" dirty="0">
                <a:solidFill>
                  <a:srgbClr val="0000FF"/>
                </a:solidFill>
                <a:latin typeface="Courier New" pitchFamily="49" charset="0"/>
              </a:rPr>
              <a:t>new</a:t>
            </a:r>
            <a:r>
              <a:rPr lang="en-US" sz="2000" b="1" dirty="0">
                <a:latin typeface="Courier New" pitchFamily="49" charset="0"/>
              </a:rPr>
              <a:t> </a:t>
            </a:r>
            <a:r>
              <a:rPr lang="en-US" sz="2000" b="1" dirty="0">
                <a:solidFill>
                  <a:srgbClr val="660066"/>
                </a:solidFill>
                <a:latin typeface="Courier New" pitchFamily="49" charset="0"/>
              </a:rPr>
              <a:t>Scanner</a:t>
            </a:r>
            <a:r>
              <a:rPr lang="en-US" sz="2000" b="1" dirty="0">
                <a:latin typeface="Courier New" pitchFamily="49" charset="0"/>
              </a:rPr>
              <a:t>(</a:t>
            </a:r>
            <a:r>
              <a:rPr lang="en-US" sz="2000" b="1" dirty="0" err="1">
                <a:latin typeface="Courier New" pitchFamily="49" charset="0"/>
              </a:rPr>
              <a:t>System.in</a:t>
            </a:r>
            <a:r>
              <a:rPr lang="en-US" sz="2000" b="1" dirty="0">
                <a:latin typeface="Courier New" pitchFamily="49" charset="0"/>
              </a:rPr>
              <a:t>);</a:t>
            </a:r>
            <a:endParaRPr lang="en-US" sz="2000" dirty="0"/>
          </a:p>
          <a:p>
            <a:pPr lvl="1"/>
            <a:r>
              <a:rPr lang="en-US" dirty="0"/>
              <a:t>Declares a variable “</a:t>
            </a:r>
            <a:r>
              <a:rPr lang="en-US" b="1" dirty="0">
                <a:solidFill>
                  <a:srgbClr val="002060"/>
                </a:solidFill>
                <a:latin typeface="Courier New" pitchFamily="49" charset="0"/>
                <a:cs typeface="Courier New" pitchFamily="49" charset="0"/>
              </a:rPr>
              <a:t>sc</a:t>
            </a:r>
            <a:r>
              <a:rPr lang="en-US" dirty="0"/>
              <a:t>” of </a:t>
            </a:r>
            <a:r>
              <a:rPr lang="en-US" b="1" dirty="0">
                <a:solidFill>
                  <a:srgbClr val="660066"/>
                </a:solidFill>
                <a:latin typeface="Courier New" pitchFamily="49" charset="0"/>
                <a:cs typeface="Courier New" pitchFamily="49" charset="0"/>
              </a:rPr>
              <a:t>Scanner</a:t>
            </a:r>
            <a:r>
              <a:rPr lang="en-US" dirty="0"/>
              <a:t> type</a:t>
            </a:r>
          </a:p>
          <a:p>
            <a:pPr lvl="1"/>
            <a:r>
              <a:rPr lang="en-US" dirty="0"/>
              <a:t>The initialization “</a:t>
            </a:r>
            <a:r>
              <a:rPr lang="en-US" sz="2400" b="1" dirty="0">
                <a:solidFill>
                  <a:srgbClr val="0000FF"/>
                </a:solidFill>
                <a:latin typeface="Courier New" pitchFamily="49" charset="0"/>
                <a:cs typeface="Courier New" pitchFamily="49" charset="0"/>
              </a:rPr>
              <a:t>new</a:t>
            </a:r>
            <a:r>
              <a:rPr lang="en-US" sz="2400" b="1" dirty="0">
                <a:latin typeface="Courier New" pitchFamily="49" charset="0"/>
                <a:cs typeface="Courier New" pitchFamily="49" charset="0"/>
              </a:rPr>
              <a:t> </a:t>
            </a:r>
            <a:r>
              <a:rPr lang="en-US" sz="2400" b="1" dirty="0">
                <a:solidFill>
                  <a:srgbClr val="660066"/>
                </a:solidFill>
                <a:latin typeface="Courier New" pitchFamily="49" charset="0"/>
                <a:cs typeface="Courier New" pitchFamily="49" charset="0"/>
              </a:rPr>
              <a:t>Scanner</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System.in</a:t>
            </a:r>
            <a:r>
              <a:rPr lang="en-US" sz="2400" b="1" dirty="0">
                <a:latin typeface="Courier New" pitchFamily="49" charset="0"/>
                <a:cs typeface="Courier New" pitchFamily="49" charset="0"/>
              </a:rPr>
              <a:t>)</a:t>
            </a:r>
            <a:r>
              <a:rPr lang="en-US" dirty="0"/>
              <a:t>”</a:t>
            </a:r>
          </a:p>
          <a:p>
            <a:pPr lvl="2"/>
            <a:r>
              <a:rPr lang="en-US" dirty="0"/>
              <a:t>Constructs a </a:t>
            </a:r>
            <a:r>
              <a:rPr lang="en-US" b="1" dirty="0">
                <a:solidFill>
                  <a:srgbClr val="660066"/>
                </a:solidFill>
                <a:latin typeface="Courier New" pitchFamily="49" charset="0"/>
                <a:cs typeface="Courier New" pitchFamily="49" charset="0"/>
              </a:rPr>
              <a:t>Scanner</a:t>
            </a:r>
            <a:r>
              <a:rPr lang="en-US" dirty="0"/>
              <a:t> object </a:t>
            </a:r>
          </a:p>
          <a:p>
            <a:pPr lvl="3"/>
            <a:r>
              <a:rPr lang="en-US" dirty="0"/>
              <a:t>We will discuss more about object later </a:t>
            </a:r>
          </a:p>
          <a:p>
            <a:pPr lvl="2"/>
            <a:r>
              <a:rPr lang="en-US" dirty="0"/>
              <a:t>Attaches it to the standard input “</a:t>
            </a:r>
            <a:r>
              <a:rPr lang="en-US" b="1" dirty="0" err="1">
                <a:latin typeface="Courier New" pitchFamily="49" charset="0"/>
                <a:cs typeface="Courier New" pitchFamily="49" charset="0"/>
              </a:rPr>
              <a:t>System.in</a:t>
            </a:r>
            <a:r>
              <a:rPr lang="en-US" dirty="0"/>
              <a:t>” (which is the keyboard)</a:t>
            </a:r>
          </a:p>
          <a:p>
            <a:pPr lvl="3"/>
            <a:r>
              <a:rPr lang="en-US" dirty="0"/>
              <a:t>This Scanner object </a:t>
            </a:r>
            <a:r>
              <a:rPr lang="en-US" b="1" dirty="0">
                <a:solidFill>
                  <a:srgbClr val="C00000"/>
                </a:solidFill>
              </a:rPr>
              <a:t>sc</a:t>
            </a:r>
            <a:r>
              <a:rPr lang="en-US" dirty="0"/>
              <a:t> will receive input from this source</a:t>
            </a:r>
          </a:p>
          <a:p>
            <a:pPr lvl="2"/>
            <a:r>
              <a:rPr lang="en-US" dirty="0"/>
              <a:t>Scanner can attach to a variety of input sources; this is just a typical usage</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36</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4.3</a:t>
            </a:r>
            <a:r>
              <a:rPr lang="en-US" sz="3600" dirty="0">
                <a:latin typeface="Britannic Bold" panose="020B0903060703020204" pitchFamily="34" charset="0"/>
              </a:rPr>
              <a:t> Reading Input: </a:t>
            </a:r>
            <a:r>
              <a:rPr lang="en-US" sz="3600" b="1" dirty="0">
                <a:latin typeface="Britannic Bold" panose="020B0903060703020204" pitchFamily="34" charset="0"/>
              </a:rPr>
              <a:t>Key Points </a:t>
            </a:r>
            <a:r>
              <a:rPr lang="en-US" sz="3600" b="1">
                <a:latin typeface="Britannic Bold" panose="020B0903060703020204" pitchFamily="34" charset="0"/>
              </a:rPr>
              <a:t>(2/3)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pPr>
              <a:spcBef>
                <a:spcPts val="600"/>
              </a:spcBef>
            </a:pPr>
            <a:r>
              <a:rPr lang="en-US" dirty="0"/>
              <a:t>After proper initialization, a Scanner object provides functionality to read value of various types from the input source</a:t>
            </a:r>
          </a:p>
          <a:p>
            <a:pPr>
              <a:spcBef>
                <a:spcPts val="1800"/>
              </a:spcBef>
            </a:pPr>
            <a:r>
              <a:rPr lang="en-US" dirty="0"/>
              <a:t>The statement</a:t>
            </a:r>
          </a:p>
          <a:p>
            <a:pPr lvl="1">
              <a:spcBef>
                <a:spcPts val="600"/>
              </a:spcBef>
              <a:buNone/>
            </a:pPr>
            <a:r>
              <a:rPr lang="en-US" sz="2400" b="1" dirty="0" err="1">
                <a:latin typeface="Courier New" pitchFamily="49" charset="0"/>
              </a:rPr>
              <a:t>fahrenheit</a:t>
            </a:r>
            <a:r>
              <a:rPr lang="en-US" sz="2400" b="1" dirty="0">
                <a:latin typeface="Courier New" pitchFamily="49" charset="0"/>
              </a:rPr>
              <a:t> = </a:t>
            </a:r>
            <a:r>
              <a:rPr lang="en-US" sz="2400" b="1" dirty="0" err="1">
                <a:solidFill>
                  <a:srgbClr val="002060"/>
                </a:solidFill>
                <a:latin typeface="Courier New" pitchFamily="49" charset="0"/>
              </a:rPr>
              <a:t>sc</a:t>
            </a:r>
            <a:r>
              <a:rPr lang="en-US" sz="2400" b="1" dirty="0" err="1">
                <a:latin typeface="Courier New" pitchFamily="49" charset="0"/>
              </a:rPr>
              <a:t>.</a:t>
            </a:r>
            <a:r>
              <a:rPr lang="en-US" sz="2400" b="1" i="1" dirty="0" err="1">
                <a:latin typeface="Courier New" pitchFamily="49" charset="0"/>
              </a:rPr>
              <a:t>nextDouble</a:t>
            </a:r>
            <a:r>
              <a:rPr lang="en-US" sz="2400" b="1" dirty="0">
                <a:latin typeface="Courier New" pitchFamily="49" charset="0"/>
              </a:rPr>
              <a:t>();</a:t>
            </a:r>
          </a:p>
          <a:p>
            <a:pPr lvl="1">
              <a:spcBef>
                <a:spcPts val="600"/>
              </a:spcBef>
            </a:pPr>
            <a:r>
              <a:rPr lang="en-US" sz="2400" b="1" i="1" dirty="0" err="1">
                <a:latin typeface="Courier New" pitchFamily="49" charset="0"/>
              </a:rPr>
              <a:t>nextDouble</a:t>
            </a:r>
            <a:r>
              <a:rPr lang="en-US" sz="2400" b="1" i="1" dirty="0">
                <a:latin typeface="Courier New" pitchFamily="49" charset="0"/>
              </a:rPr>
              <a:t>() </a:t>
            </a:r>
            <a:r>
              <a:rPr lang="en-US" sz="2400" dirty="0"/>
              <a:t>works like a function (called </a:t>
            </a:r>
            <a:r>
              <a:rPr lang="en-US" sz="2400" dirty="0">
                <a:solidFill>
                  <a:srgbClr val="C00000"/>
                </a:solidFill>
              </a:rPr>
              <a:t>method</a:t>
            </a:r>
            <a:r>
              <a:rPr lang="en-US" sz="2400" dirty="0"/>
              <a:t> in Java) that returns a double value read interactively</a:t>
            </a:r>
          </a:p>
          <a:p>
            <a:pPr lvl="1">
              <a:spcBef>
                <a:spcPts val="600"/>
              </a:spcBef>
            </a:pPr>
            <a:r>
              <a:rPr lang="en-US" sz="2400" dirty="0"/>
              <a:t>The Scanner object </a:t>
            </a:r>
            <a:r>
              <a:rPr lang="en-US" sz="2400" b="1" dirty="0">
                <a:solidFill>
                  <a:srgbClr val="C00000"/>
                </a:solidFill>
              </a:rPr>
              <a:t>sc</a:t>
            </a:r>
            <a:r>
              <a:rPr lang="en-US" sz="2400" dirty="0"/>
              <a:t> converts the input into the appropriate data type and returns it</a:t>
            </a:r>
          </a:p>
          <a:p>
            <a:pPr lvl="2">
              <a:spcBef>
                <a:spcPts val="600"/>
              </a:spcBef>
            </a:pPr>
            <a:r>
              <a:rPr lang="en-US" sz="2000" dirty="0"/>
              <a:t>in this case, user input from the keyboard is converted </a:t>
            </a:r>
            <a:r>
              <a:rPr lang="en-US" sz="2000"/>
              <a:t>into a double </a:t>
            </a:r>
            <a:r>
              <a:rPr lang="en-US" sz="2000" dirty="0"/>
              <a:t>value</a:t>
            </a:r>
          </a:p>
          <a:p>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37</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4.3</a:t>
            </a:r>
            <a:r>
              <a:rPr lang="en-US" sz="3600" dirty="0">
                <a:latin typeface="Britannic Bold" panose="020B0903060703020204" pitchFamily="34" charset="0"/>
              </a:rPr>
              <a:t> Reading Input: </a:t>
            </a:r>
            <a:r>
              <a:rPr lang="en-US" sz="3600" b="1" dirty="0">
                <a:latin typeface="Britannic Bold" panose="020B0903060703020204" pitchFamily="34" charset="0"/>
              </a:rPr>
              <a:t>Key </a:t>
            </a:r>
            <a:r>
              <a:rPr lang="en-US" sz="3600" b="1">
                <a:latin typeface="Britannic Bold" panose="020B0903060703020204" pitchFamily="34" charset="0"/>
              </a:rPr>
              <a:t>Points (3/3)</a:t>
            </a:r>
            <a:endParaRPr lang="en-US" sz="3600" dirty="0">
              <a:latin typeface="Britannic Bold" panose="020B0903060703020204" pitchFamily="34" charset="0"/>
            </a:endParaRPr>
          </a:p>
        </p:txBody>
      </p:sp>
      <p:sp>
        <p:nvSpPr>
          <p:cNvPr id="3" name="Content Placeholder 2"/>
          <p:cNvSpPr>
            <a:spLocks noGrp="1"/>
          </p:cNvSpPr>
          <p:nvPr>
            <p:ph idx="1"/>
          </p:nvPr>
        </p:nvSpPr>
        <p:spPr/>
        <p:txBody>
          <a:bodyPr/>
          <a:lstStyle/>
          <a:p>
            <a:pPr>
              <a:spcBef>
                <a:spcPts val="600"/>
              </a:spcBef>
            </a:pPr>
            <a:r>
              <a:rPr lang="en-US"/>
              <a:t>Typically, only one Scanner object is needed, even if many input values are to be read. </a:t>
            </a:r>
          </a:p>
          <a:p>
            <a:pPr lvl="1">
              <a:spcBef>
                <a:spcPts val="600"/>
              </a:spcBef>
            </a:pPr>
            <a:r>
              <a:rPr lang="en-US"/>
              <a:t>The same Scanner object can be used to call the relevant methods to read input values</a:t>
            </a:r>
            <a:endParaRPr lang="en-US" dirty="0"/>
          </a:p>
          <a:p>
            <a:pPr>
              <a:spcBef>
                <a:spcPts val="1800"/>
              </a:spcBef>
            </a:pPr>
            <a:r>
              <a:rPr lang="en-US">
                <a:solidFill>
                  <a:srgbClr val="C00000"/>
                </a:solidFill>
              </a:rPr>
              <a:t>Note:</a:t>
            </a:r>
            <a:r>
              <a:rPr lang="en-US"/>
              <a:t> In CodeCrunch, your program will </a:t>
            </a:r>
            <a:r>
              <a:rPr lang="en-US">
                <a:solidFill>
                  <a:srgbClr val="C00000"/>
                </a:solidFill>
              </a:rPr>
              <a:t>NOT</a:t>
            </a:r>
            <a:r>
              <a:rPr lang="en-US"/>
              <a:t> work if you use </a:t>
            </a:r>
            <a:r>
              <a:rPr lang="en-US" u="sng"/>
              <a:t>more than one Scanner object</a:t>
            </a:r>
            <a:r>
              <a:rPr lang="en-US"/>
              <a:t> in your program. </a:t>
            </a:r>
            <a:endParaRPr lang="en-US" sz="2000" dirty="0"/>
          </a:p>
          <a:p>
            <a:endParaRPr lang="en-US" dirty="0"/>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38</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extLst>
      <p:ext uri="{BB962C8B-B14F-4D97-AF65-F5344CB8AC3E}">
        <p14:creationId xmlns:p14="http://schemas.microsoft.com/office/powerpoint/2010/main" val="110059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88988"/>
          </a:xfrm>
        </p:spPr>
        <p:txBody>
          <a:bodyPr/>
          <a:lstStyle/>
          <a:p>
            <a:r>
              <a:rPr lang="en-US" sz="3400" dirty="0">
                <a:solidFill>
                  <a:srgbClr val="C00000"/>
                </a:solidFill>
                <a:latin typeface="Britannic Bold" panose="020B0903060703020204" pitchFamily="34" charset="0"/>
              </a:rPr>
              <a:t>4.3</a:t>
            </a:r>
            <a:r>
              <a:rPr lang="en-US" sz="3400" dirty="0">
                <a:latin typeface="Britannic Bold" panose="020B0903060703020204" pitchFamily="34" charset="0"/>
              </a:rPr>
              <a:t> Writing Output: </a:t>
            </a:r>
            <a:r>
              <a:rPr lang="en-US" sz="3400" b="1" dirty="0">
                <a:latin typeface="Britannic Bold" panose="020B0903060703020204" pitchFamily="34" charset="0"/>
              </a:rPr>
              <a:t>The Standard Output</a:t>
            </a:r>
            <a:endParaRPr lang="en-US" sz="3400" dirty="0">
              <a:latin typeface="Britannic Bold" panose="020B0903060703020204" pitchFamily="34" charset="0"/>
            </a:endParaRPr>
          </a:p>
        </p:txBody>
      </p:sp>
      <p:sp>
        <p:nvSpPr>
          <p:cNvPr id="3" name="Content Placeholder 2"/>
          <p:cNvSpPr>
            <a:spLocks noGrp="1"/>
          </p:cNvSpPr>
          <p:nvPr>
            <p:ph idx="1"/>
          </p:nvPr>
        </p:nvSpPr>
        <p:spPr>
          <a:xfrm>
            <a:off x="457200" y="914400"/>
            <a:ext cx="8229600" cy="762000"/>
          </a:xfrm>
        </p:spPr>
        <p:txBody>
          <a:bodyPr>
            <a:normAutofit fontScale="85000" lnSpcReduction="20000"/>
          </a:bodyPr>
          <a:lstStyle/>
          <a:p>
            <a:r>
              <a:rPr lang="en-US" b="1" dirty="0" err="1">
                <a:solidFill>
                  <a:srgbClr val="C00000"/>
                </a:solidFill>
                <a:latin typeface="Courier New" pitchFamily="49" charset="0"/>
                <a:cs typeface="Courier New" pitchFamily="49" charset="0"/>
              </a:rPr>
              <a:t>System.out</a:t>
            </a:r>
            <a:r>
              <a:rPr lang="en-US" dirty="0"/>
              <a:t> is the predefined output device</a:t>
            </a:r>
          </a:p>
          <a:p>
            <a:pPr lvl="1"/>
            <a:r>
              <a:rPr lang="en-US" dirty="0"/>
              <a:t>Refers to the monitor/screen of your computer</a:t>
            </a:r>
          </a:p>
        </p:txBody>
      </p:sp>
      <p:grpSp>
        <p:nvGrpSpPr>
          <p:cNvPr id="4" name="Group 3"/>
          <p:cNvGrpSpPr/>
          <p:nvPr/>
        </p:nvGrpSpPr>
        <p:grpSpPr>
          <a:xfrm>
            <a:off x="533400" y="1752600"/>
            <a:ext cx="7924800" cy="2286000"/>
            <a:chOff x="914401" y="2133600"/>
            <a:chExt cx="3124199" cy="1524001"/>
          </a:xfrm>
        </p:grpSpPr>
        <p:sp>
          <p:nvSpPr>
            <p:cNvPr id="5" name="Rectangle 4"/>
            <p:cNvSpPr/>
            <p:nvPr/>
          </p:nvSpPr>
          <p:spPr>
            <a:xfrm>
              <a:off x="914401" y="2133600"/>
              <a:ext cx="21028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a:t>SYNTAX</a:t>
              </a:r>
            </a:p>
          </p:txBody>
        </p:sp>
        <p:sp>
          <p:nvSpPr>
            <p:cNvPr id="6" name="Rectangle 5"/>
            <p:cNvSpPr/>
            <p:nvPr/>
          </p:nvSpPr>
          <p:spPr>
            <a:xfrm>
              <a:off x="1124684" y="2133601"/>
              <a:ext cx="2913916"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a:t>    </a:t>
              </a:r>
            </a:p>
            <a:p>
              <a:endParaRPr lang="en-US" sz="2000" b="1" i="1" dirty="0">
                <a:latin typeface="Courier New" pitchFamily="49" charset="0"/>
                <a:cs typeface="Courier New" pitchFamily="49" charset="0"/>
              </a:endParaRPr>
            </a:p>
            <a:p>
              <a:r>
                <a:rPr lang="en-US" sz="2000" b="1" i="1" dirty="0">
                  <a:latin typeface="Courier New" pitchFamily="49" charset="0"/>
                  <a:cs typeface="Courier New" pitchFamily="49" charset="0"/>
                </a:rPr>
                <a:t> </a:t>
              </a:r>
              <a:r>
                <a:rPr lang="en-US" sz="2000" b="1" i="1" dirty="0">
                  <a:solidFill>
                    <a:schemeClr val="tx1">
                      <a:lumMod val="65000"/>
                      <a:lumOff val="35000"/>
                    </a:schemeClr>
                  </a:solidFill>
                  <a:latin typeface="Courier New" pitchFamily="49" charset="0"/>
                  <a:cs typeface="Courier New" pitchFamily="49" charset="0"/>
                </a:rPr>
                <a:t>//Functionality provided</a:t>
              </a:r>
            </a:p>
            <a:p>
              <a:r>
                <a:rPr lang="en-US" sz="2000" b="1" i="1" dirty="0">
                  <a:solidFill>
                    <a:schemeClr val="tx1">
                      <a:lumMod val="65000"/>
                      <a:lumOff val="35000"/>
                    </a:schemeClr>
                  </a:solidFill>
                  <a:latin typeface="Courier New" pitchFamily="49" charset="0"/>
                  <a:cs typeface="Courier New" pitchFamily="49" charset="0"/>
                </a:rPr>
                <a:t> </a:t>
              </a:r>
              <a:r>
                <a:rPr lang="en-US" sz="2000" b="1" i="1" dirty="0" err="1">
                  <a:latin typeface="Courier New" pitchFamily="49" charset="0"/>
                  <a:cs typeface="Courier New" pitchFamily="49" charset="0"/>
                </a:rPr>
                <a:t>System.out.print</a:t>
              </a:r>
              <a:r>
                <a:rPr lang="en-US" sz="2000" b="1" dirty="0">
                  <a:latin typeface="Courier New" pitchFamily="49" charset="0"/>
                  <a:cs typeface="Courier New" pitchFamily="49" charset="0"/>
                </a:rPr>
                <a:t>( </a:t>
              </a:r>
              <a:r>
                <a:rPr lang="en-US" sz="2000" b="1" i="1" dirty="0" err="1">
                  <a:latin typeface="Courier New" pitchFamily="49" charset="0"/>
                  <a:cs typeface="Courier New" pitchFamily="49" charset="0"/>
                </a:rPr>
                <a:t>output_string</a:t>
              </a:r>
              <a:r>
                <a:rPr lang="en-US" sz="2000" b="1" i="1" dirty="0">
                  <a:latin typeface="Courier New" pitchFamily="49" charset="0"/>
                  <a:cs typeface="Courier New" pitchFamily="49" charset="0"/>
                </a:rPr>
                <a:t> </a:t>
              </a:r>
              <a:r>
                <a:rPr lang="en-US" sz="2000" b="1" dirty="0">
                  <a:latin typeface="Courier New" pitchFamily="49" charset="0"/>
                  <a:cs typeface="Courier New" pitchFamily="49" charset="0"/>
                </a:rPr>
                <a:t>);</a:t>
              </a:r>
            </a:p>
            <a:p>
              <a:endParaRPr lang="en-US" sz="2000" b="1" i="1" dirty="0">
                <a:solidFill>
                  <a:schemeClr val="tx1">
                    <a:lumMod val="65000"/>
                    <a:lumOff val="35000"/>
                  </a:schemeClr>
                </a:solidFill>
                <a:latin typeface="Courier New" pitchFamily="49" charset="0"/>
                <a:cs typeface="Courier New" pitchFamily="49" charset="0"/>
              </a:endParaRPr>
            </a:p>
            <a:p>
              <a:r>
                <a:rPr lang="en-US" sz="2000" b="1" i="1" dirty="0">
                  <a:latin typeface="Courier New" pitchFamily="49" charset="0"/>
                  <a:cs typeface="Courier New" pitchFamily="49" charset="0"/>
                </a:rPr>
                <a:t> </a:t>
              </a:r>
              <a:r>
                <a:rPr lang="en-US" sz="2000" b="1" i="1" dirty="0" err="1">
                  <a:latin typeface="Courier New" pitchFamily="49" charset="0"/>
                  <a:cs typeface="Courier New" pitchFamily="49" charset="0"/>
                </a:rPr>
                <a:t>System.out.println</a:t>
              </a:r>
              <a:r>
                <a:rPr lang="en-US" sz="2000" b="1" dirty="0">
                  <a:latin typeface="Courier New" pitchFamily="49" charset="0"/>
                  <a:cs typeface="Courier New" pitchFamily="49" charset="0"/>
                </a:rPr>
                <a:t>( </a:t>
              </a:r>
              <a:r>
                <a:rPr lang="en-US" sz="2000" b="1" i="1" dirty="0" err="1">
                  <a:latin typeface="Courier New" pitchFamily="49" charset="0"/>
                  <a:cs typeface="Courier New" pitchFamily="49" charset="0"/>
                </a:rPr>
                <a:t>output_string</a:t>
              </a:r>
              <a:r>
                <a:rPr lang="en-US" sz="2000" b="1" i="1" dirty="0">
                  <a:latin typeface="Courier New" pitchFamily="49" charset="0"/>
                  <a:cs typeface="Courier New" pitchFamily="49" charset="0"/>
                </a:rPr>
                <a:t> </a:t>
              </a:r>
              <a:r>
                <a:rPr lang="en-US" sz="2000" b="1" dirty="0">
                  <a:latin typeface="Courier New" pitchFamily="49" charset="0"/>
                  <a:cs typeface="Courier New" pitchFamily="49" charset="0"/>
                </a:rPr>
                <a:t>);</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b="1" i="1" dirty="0" err="1">
                  <a:latin typeface="Courier New" pitchFamily="49" charset="0"/>
                  <a:cs typeface="Courier New" pitchFamily="49" charset="0"/>
                </a:rPr>
                <a:t>System.out.printf</a:t>
              </a:r>
              <a:r>
                <a:rPr lang="en-US" sz="2000" b="1" dirty="0">
                  <a:latin typeface="Courier New" pitchFamily="49" charset="0"/>
                  <a:cs typeface="Courier New" pitchFamily="49" charset="0"/>
                </a:rPr>
                <a:t>( </a:t>
              </a:r>
              <a:r>
                <a:rPr lang="en-US" sz="2000" b="1" i="1" dirty="0" err="1">
                  <a:latin typeface="Courier New" pitchFamily="49" charset="0"/>
                  <a:cs typeface="Courier New" pitchFamily="49" charset="0"/>
                </a:rPr>
                <a:t>format_string</a:t>
              </a:r>
              <a:r>
                <a:rPr lang="en-US" sz="2000" b="1" i="1" dirty="0">
                  <a:latin typeface="Courier New" pitchFamily="49" charset="0"/>
                  <a:cs typeface="Courier New" pitchFamily="49" charset="0"/>
                </a:rPr>
                <a:t>, [items] </a:t>
              </a:r>
              <a:r>
                <a:rPr lang="en-US" sz="2000" b="1" dirty="0">
                  <a:latin typeface="Courier New" pitchFamily="49" charset="0"/>
                  <a:cs typeface="Courier New" pitchFamily="49" charset="0"/>
                </a:rPr>
                <a:t>);</a:t>
              </a:r>
              <a:r>
                <a:rPr lang="en-US" sz="2000" b="1" i="1" dirty="0">
                  <a:solidFill>
                    <a:srgbClr val="002060"/>
                  </a:solidFill>
                  <a:latin typeface="Courier New" pitchFamily="49" charset="0"/>
                  <a:cs typeface="Courier New" pitchFamily="49" charset="0"/>
                </a:rPr>
                <a:t>  </a:t>
              </a:r>
              <a:r>
                <a:rPr lang="en-US" sz="2000" b="1" i="1" dirty="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7" name="Text Box 6"/>
          <p:cNvSpPr txBox="1">
            <a:spLocks noChangeArrowheads="1"/>
          </p:cNvSpPr>
          <p:nvPr/>
        </p:nvSpPr>
        <p:spPr bwMode="auto">
          <a:xfrm>
            <a:off x="533400" y="4114800"/>
            <a:ext cx="7924800" cy="2031325"/>
          </a:xfrm>
          <a:prstGeom prst="rect">
            <a:avLst/>
          </a:prstGeom>
          <a:solidFill>
            <a:srgbClr val="FFFFCC"/>
          </a:solidFill>
          <a:ln w="9525">
            <a:solidFill>
              <a:schemeClr val="accent6">
                <a:lumMod val="60000"/>
                <a:lumOff val="40000"/>
              </a:schemeClr>
            </a:solidFill>
            <a:miter lim="800000"/>
            <a:headEnd/>
            <a:tailEnd/>
          </a:ln>
        </p:spPr>
        <p:txBody>
          <a:bodyPr wrap="square">
            <a:spAutoFit/>
          </a:bodyPr>
          <a:lstStyle/>
          <a:p>
            <a:pPr eaLnBrk="0" hangingPunct="0"/>
            <a:endParaRPr lang="en-US" b="1" dirty="0">
              <a:latin typeface="Courier New" pitchFamily="49" charset="0"/>
            </a:endParaRPr>
          </a:p>
          <a:p>
            <a:pPr eaLnBrk="0" hangingPunct="0"/>
            <a:r>
              <a:rPr lang="en-US" b="1" dirty="0" err="1">
                <a:latin typeface="Courier New" pitchFamily="49" charset="0"/>
              </a:rPr>
              <a:t>System.out.print</a:t>
            </a:r>
            <a:r>
              <a:rPr lang="en-US" b="1" dirty="0">
                <a:latin typeface="Courier New" pitchFamily="49" charset="0"/>
              </a:rPr>
              <a:t>(</a:t>
            </a:r>
            <a:r>
              <a:rPr lang="en-US" b="1" dirty="0">
                <a:solidFill>
                  <a:srgbClr val="006600"/>
                </a:solidFill>
                <a:latin typeface="Courier New" pitchFamily="49" charset="0"/>
              </a:rPr>
              <a:t>"ABC"</a:t>
            </a:r>
            <a:r>
              <a:rPr lang="en-US" b="1" dirty="0">
                <a:latin typeface="Courier New" pitchFamily="49" charset="0"/>
              </a:rPr>
              <a:t>);</a:t>
            </a:r>
          </a:p>
          <a:p>
            <a:pPr eaLnBrk="0" hangingPunct="0"/>
            <a:r>
              <a:rPr lang="en-US" b="1" dirty="0" err="1">
                <a:latin typeface="Courier New" pitchFamily="49" charset="0"/>
              </a:rPr>
              <a:t>System.out.println</a:t>
            </a:r>
            <a:r>
              <a:rPr lang="en-US" b="1" dirty="0">
                <a:latin typeface="Courier New" pitchFamily="49" charset="0"/>
              </a:rPr>
              <a:t>(</a:t>
            </a:r>
            <a:r>
              <a:rPr lang="en-US" b="1" dirty="0">
                <a:solidFill>
                  <a:srgbClr val="006600"/>
                </a:solidFill>
                <a:latin typeface="Courier New" pitchFamily="49" charset="0"/>
              </a:rPr>
              <a:t>"DEF"</a:t>
            </a:r>
            <a:r>
              <a:rPr lang="en-US" b="1" dirty="0">
                <a:latin typeface="Courier New" pitchFamily="49" charset="0"/>
              </a:rPr>
              <a:t>);</a:t>
            </a:r>
          </a:p>
          <a:p>
            <a:pPr eaLnBrk="0" hangingPunct="0"/>
            <a:r>
              <a:rPr lang="en-US" b="1" dirty="0" err="1">
                <a:latin typeface="Courier New" pitchFamily="49" charset="0"/>
              </a:rPr>
              <a:t>System.out.println</a:t>
            </a:r>
            <a:r>
              <a:rPr lang="en-US" b="1" dirty="0">
                <a:latin typeface="Courier New" pitchFamily="49" charset="0"/>
              </a:rPr>
              <a:t>(</a:t>
            </a:r>
            <a:r>
              <a:rPr lang="en-US" b="1" dirty="0">
                <a:solidFill>
                  <a:srgbClr val="006600"/>
                </a:solidFill>
                <a:latin typeface="Courier New" pitchFamily="49" charset="0"/>
              </a:rPr>
              <a:t>"GHI"</a:t>
            </a:r>
            <a:r>
              <a:rPr lang="en-US" b="1" dirty="0">
                <a:latin typeface="Courier New" pitchFamily="49" charset="0"/>
              </a:rPr>
              <a:t>);</a:t>
            </a:r>
          </a:p>
          <a:p>
            <a:pPr eaLnBrk="0" hangingPunct="0"/>
            <a:endParaRPr lang="en-US" b="1" dirty="0">
              <a:latin typeface="Courier New" pitchFamily="49" charset="0"/>
            </a:endParaRPr>
          </a:p>
          <a:p>
            <a:pPr eaLnBrk="0" hangingPunct="0"/>
            <a:r>
              <a:rPr lang="en-US" b="1" dirty="0" err="1">
                <a:latin typeface="Courier New" pitchFamily="49" charset="0"/>
              </a:rPr>
              <a:t>System.out.printf</a:t>
            </a:r>
            <a:r>
              <a:rPr lang="en-US" b="1" dirty="0">
                <a:latin typeface="Courier New" pitchFamily="49" charset="0"/>
              </a:rPr>
              <a:t>(</a:t>
            </a:r>
            <a:r>
              <a:rPr lang="en-US" b="1" dirty="0">
                <a:solidFill>
                  <a:srgbClr val="006600"/>
                </a:solidFill>
                <a:latin typeface="Courier New" pitchFamily="49" charset="0"/>
              </a:rPr>
              <a:t>"Very C-like </a:t>
            </a:r>
            <a:r>
              <a:rPr lang="en-US" b="1" dirty="0">
                <a:solidFill>
                  <a:srgbClr val="FF0000"/>
                </a:solidFill>
                <a:latin typeface="Courier New" pitchFamily="49" charset="0"/>
              </a:rPr>
              <a:t>%.3f\n</a:t>
            </a:r>
            <a:r>
              <a:rPr lang="en-US" b="1" dirty="0">
                <a:solidFill>
                  <a:srgbClr val="006600"/>
                </a:solidFill>
                <a:latin typeface="Courier New" pitchFamily="49" charset="0"/>
              </a:rPr>
              <a:t>"</a:t>
            </a:r>
            <a:r>
              <a:rPr lang="en-US" b="1" dirty="0">
                <a:latin typeface="Courier New" pitchFamily="49" charset="0"/>
              </a:rPr>
              <a:t>, </a:t>
            </a:r>
            <a:r>
              <a:rPr lang="en-US" b="1" dirty="0">
                <a:solidFill>
                  <a:srgbClr val="006600"/>
                </a:solidFill>
                <a:latin typeface="Courier New" pitchFamily="49" charset="0"/>
              </a:rPr>
              <a:t>3.14159</a:t>
            </a:r>
            <a:r>
              <a:rPr lang="en-US" b="1" dirty="0">
                <a:latin typeface="Courier New" pitchFamily="49" charset="0"/>
              </a:rPr>
              <a:t>);</a:t>
            </a:r>
          </a:p>
          <a:p>
            <a:pPr eaLnBrk="0" hangingPunct="0"/>
            <a:endParaRPr lang="en-US" b="1" dirty="0">
              <a:latin typeface="Courier New" pitchFamily="49" charset="0"/>
            </a:endParaRPr>
          </a:p>
        </p:txBody>
      </p:sp>
      <p:sp>
        <p:nvSpPr>
          <p:cNvPr id="8" name="Rectangle 7"/>
          <p:cNvSpPr/>
          <p:nvPr/>
        </p:nvSpPr>
        <p:spPr>
          <a:xfrm>
            <a:off x="5791200" y="4191000"/>
            <a:ext cx="2590800" cy="1066800"/>
          </a:xfrm>
          <a:prstGeom prst="rect">
            <a:avLst/>
          </a:prstGeom>
          <a:solidFill>
            <a:srgbClr val="CCFFCC"/>
          </a:solidFill>
          <a:ln w="95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spcAft>
                <a:spcPts val="600"/>
              </a:spcAft>
            </a:pPr>
            <a:r>
              <a:rPr lang="en-US" sz="1600" i="1" dirty="0">
                <a:solidFill>
                  <a:srgbClr val="0000FF"/>
                </a:solidFill>
                <a:cs typeface="Courier New" pitchFamily="49" charset="0"/>
              </a:rPr>
              <a:t>Output:</a:t>
            </a:r>
            <a:endParaRPr lang="en-US" sz="1600" i="1" dirty="0">
              <a:solidFill>
                <a:srgbClr val="0000FF"/>
              </a:solidFill>
              <a:latin typeface="Courier New" pitchFamily="49" charset="0"/>
              <a:cs typeface="Courier New" pitchFamily="49" charset="0"/>
            </a:endParaRPr>
          </a:p>
          <a:p>
            <a:r>
              <a:rPr lang="en-US" sz="1600" b="1" dirty="0">
                <a:latin typeface="Courier New" pitchFamily="49" charset="0"/>
                <a:cs typeface="Courier New" pitchFamily="49" charset="0"/>
              </a:rPr>
              <a:t>ABCDEF</a:t>
            </a:r>
          </a:p>
          <a:p>
            <a:r>
              <a:rPr lang="en-US" sz="1600" b="1" dirty="0">
                <a:latin typeface="Courier New" pitchFamily="49" charset="0"/>
                <a:cs typeface="Courier New" pitchFamily="49" charset="0"/>
              </a:rPr>
              <a:t>GHI</a:t>
            </a:r>
          </a:p>
          <a:p>
            <a:r>
              <a:rPr lang="en-US" sz="1600" b="1" dirty="0">
                <a:latin typeface="Courier New" pitchFamily="49" charset="0"/>
                <a:cs typeface="Courier New" pitchFamily="49" charset="0"/>
              </a:rPr>
              <a:t>Very C-like 3.142</a:t>
            </a:r>
          </a:p>
        </p:txBody>
      </p:sp>
      <p:sp>
        <p:nvSpPr>
          <p:cNvPr id="11" name="Slide Number Placeholder 10"/>
          <p:cNvSpPr>
            <a:spLocks noGrp="1"/>
          </p:cNvSpPr>
          <p:nvPr>
            <p:ph type="sldNum" sz="quarter" idx="4"/>
          </p:nvPr>
        </p:nvSpPr>
        <p:spPr/>
        <p:txBody>
          <a:bodyPr/>
          <a:lstStyle/>
          <a:p>
            <a:fld id="{9D84BA89-CC61-4F67-A868-148EFD8CC251}" type="slidenum">
              <a:rPr lang="en-US" sz="1600" smtClean="0"/>
              <a:pPr/>
              <a:t>39</a:t>
            </a:fld>
            <a:endParaRPr lang="en-US" sz="1600" dirty="0"/>
          </a:p>
        </p:txBody>
      </p:sp>
      <p:sp>
        <p:nvSpPr>
          <p:cNvPr id="13"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Objectives</a:t>
            </a:r>
            <a:endParaRPr lang="en-US" sz="4000" dirty="0">
              <a:latin typeface="Britannic Bold" panose="020B0903060703020204" pitchFamily="34" charset="0"/>
            </a:endParaRPr>
          </a:p>
        </p:txBody>
      </p:sp>
      <p:sp>
        <p:nvSpPr>
          <p:cNvPr id="4" name="Footer Placeholder 3"/>
          <p:cNvSpPr>
            <a:spLocks noGrp="1"/>
          </p:cNvSpPr>
          <p:nvPr>
            <p:ph type="ftr" sz="quarter" idx="4294967295"/>
          </p:nvPr>
        </p:nvSpPr>
        <p:spPr>
          <a:xfrm>
            <a:off x="533400" y="6553200"/>
            <a:ext cx="2133600" cy="152400"/>
          </a:xfrm>
        </p:spPr>
        <p:txBody>
          <a:bodyPr/>
          <a:lstStyle/>
          <a:p>
            <a:r>
              <a:rPr lang="en-SG" dirty="0"/>
              <a:t>[503005 Lecture 1-2: Intro to Java]</a:t>
            </a:r>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a:t>
            </a:fld>
            <a:endParaRPr lang="en-US" sz="1600" dirty="0"/>
          </a:p>
        </p:txBody>
      </p:sp>
      <p:graphicFrame>
        <p:nvGraphicFramePr>
          <p:cNvPr id="9" name="Diagram 8"/>
          <p:cNvGraphicFramePr/>
          <p:nvPr>
            <p:extLst>
              <p:ext uri="{D42A27DB-BD31-4B8C-83A1-F6EECF244321}">
                <p14:modId xmlns:p14="http://schemas.microsoft.com/office/powerpoint/2010/main" val="1504202212"/>
              </p:ext>
            </p:extLst>
          </p:nvPr>
        </p:nvGraphicFramePr>
        <p:xfrm>
          <a:off x="533400" y="1143000"/>
          <a:ext cx="7924800" cy="431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4.3</a:t>
            </a:r>
            <a:r>
              <a:rPr lang="en-US" sz="3600" dirty="0">
                <a:latin typeface="Britannic Bold" panose="020B0903060703020204" pitchFamily="34" charset="0"/>
              </a:rPr>
              <a:t> Writing Output: </a:t>
            </a:r>
            <a:r>
              <a:rPr lang="en-US" sz="3600" b="1" dirty="0" err="1">
                <a:latin typeface="Britannic Bold" panose="020B0903060703020204" pitchFamily="34" charset="0"/>
                <a:cs typeface="Courier New" pitchFamily="49" charset="0"/>
              </a:rPr>
              <a:t>printf</a:t>
            </a:r>
            <a:r>
              <a:rPr lang="en-US" sz="3600" b="1" dirty="0">
                <a:latin typeface="Britannic Bold" panose="020B0903060703020204" pitchFamily="34" charset="0"/>
                <a:cs typeface="Courier New" pitchFamily="49" charset="0"/>
              </a:rPr>
              <a:t>()</a:t>
            </a:r>
            <a:endParaRPr lang="en-US" sz="3600" dirty="0">
              <a:latin typeface="Britannic Bold" panose="020B0903060703020204" pitchFamily="34" charset="0"/>
              <a:cs typeface="Courier New" pitchFamily="49" charset="0"/>
            </a:endParaRPr>
          </a:p>
        </p:txBody>
      </p:sp>
      <p:sp>
        <p:nvSpPr>
          <p:cNvPr id="3" name="Content Placeholder 2"/>
          <p:cNvSpPr>
            <a:spLocks noGrp="1"/>
          </p:cNvSpPr>
          <p:nvPr>
            <p:ph idx="1"/>
          </p:nvPr>
        </p:nvSpPr>
        <p:spPr>
          <a:xfrm>
            <a:off x="457200" y="1066800"/>
            <a:ext cx="8229600" cy="3048000"/>
          </a:xfrm>
        </p:spPr>
        <p:txBody>
          <a:bodyPr>
            <a:normAutofit fontScale="77500" lnSpcReduction="20000"/>
          </a:bodyPr>
          <a:lstStyle/>
          <a:p>
            <a:pPr>
              <a:lnSpc>
                <a:spcPct val="120000"/>
              </a:lnSpc>
              <a:spcBef>
                <a:spcPts val="600"/>
              </a:spcBef>
            </a:pPr>
            <a:r>
              <a:rPr lang="en-US" sz="3100" dirty="0"/>
              <a:t>Java introduces </a:t>
            </a:r>
            <a:r>
              <a:rPr lang="en-US" sz="3100" b="1" dirty="0" err="1">
                <a:latin typeface="Courier New" pitchFamily="49" charset="0"/>
                <a:cs typeface="Courier New" pitchFamily="49" charset="0"/>
              </a:rPr>
              <a:t>printf</a:t>
            </a:r>
            <a:r>
              <a:rPr lang="en-US" sz="3100" b="1" dirty="0">
                <a:latin typeface="Courier New" pitchFamily="49" charset="0"/>
                <a:cs typeface="Courier New" pitchFamily="49" charset="0"/>
              </a:rPr>
              <a:t>()</a:t>
            </a:r>
            <a:r>
              <a:rPr lang="en-US" sz="3100" dirty="0"/>
              <a:t> in Java 1.5</a:t>
            </a:r>
          </a:p>
          <a:p>
            <a:pPr lvl="1">
              <a:lnSpc>
                <a:spcPct val="120000"/>
              </a:lnSpc>
              <a:spcBef>
                <a:spcPts val="0"/>
              </a:spcBef>
            </a:pPr>
            <a:r>
              <a:rPr lang="en-US" dirty="0"/>
              <a:t>Very similar to the C version</a:t>
            </a:r>
          </a:p>
          <a:p>
            <a:pPr>
              <a:lnSpc>
                <a:spcPct val="120000"/>
              </a:lnSpc>
              <a:spcBef>
                <a:spcPts val="1200"/>
              </a:spcBef>
            </a:pPr>
            <a:r>
              <a:rPr lang="en-US" sz="3100" dirty="0"/>
              <a:t>The format string contains normal characters and a number of </a:t>
            </a:r>
            <a:r>
              <a:rPr lang="en-US" sz="3100" dirty="0" err="1"/>
              <a:t>specifiers</a:t>
            </a:r>
            <a:endParaRPr lang="en-US" sz="3100" dirty="0"/>
          </a:p>
          <a:p>
            <a:pPr lvl="1">
              <a:lnSpc>
                <a:spcPct val="120000"/>
              </a:lnSpc>
              <a:spcBef>
                <a:spcPts val="0"/>
              </a:spcBef>
            </a:pPr>
            <a:r>
              <a:rPr lang="en-US" dirty="0" err="1"/>
              <a:t>Specifier</a:t>
            </a:r>
            <a:r>
              <a:rPr lang="en-US" dirty="0"/>
              <a:t> starts with a percent sign (%)</a:t>
            </a:r>
          </a:p>
          <a:p>
            <a:pPr lvl="1">
              <a:lnSpc>
                <a:spcPct val="120000"/>
              </a:lnSpc>
              <a:spcBef>
                <a:spcPts val="0"/>
              </a:spcBef>
            </a:pPr>
            <a:r>
              <a:rPr lang="en-US" dirty="0"/>
              <a:t>Value of the appropriate type must be supplied for each </a:t>
            </a:r>
            <a:r>
              <a:rPr lang="en-US" dirty="0" err="1"/>
              <a:t>specifier</a:t>
            </a:r>
            <a:endParaRPr lang="en-US" dirty="0"/>
          </a:p>
          <a:p>
            <a:pPr>
              <a:lnSpc>
                <a:spcPct val="120000"/>
              </a:lnSpc>
              <a:spcBef>
                <a:spcPts val="1200"/>
              </a:spcBef>
            </a:pPr>
            <a:r>
              <a:rPr lang="en-US" sz="3100" dirty="0"/>
              <a:t>Common </a:t>
            </a:r>
            <a:r>
              <a:rPr lang="en-US" sz="3100" dirty="0" err="1"/>
              <a:t>specifiers</a:t>
            </a:r>
            <a:r>
              <a:rPr lang="en-US" sz="3100" dirty="0"/>
              <a:t> and modifiers: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87076668"/>
              </p:ext>
            </p:extLst>
          </p:nvPr>
        </p:nvGraphicFramePr>
        <p:xfrm>
          <a:off x="609600" y="4038600"/>
          <a:ext cx="4038600" cy="1854200"/>
        </p:xfrm>
        <a:graphic>
          <a:graphicData uri="http://schemas.openxmlformats.org/drawingml/2006/table">
            <a:tbl>
              <a:tblPr bandRow="1">
                <a:tableStyleId>{5C22544A-7EE6-4342-B048-85BDC9FD1C3A}</a:tableStyleId>
              </a:tblPr>
              <a:tblGrid>
                <a:gridCol w="706755">
                  <a:extLst>
                    <a:ext uri="{9D8B030D-6E8A-4147-A177-3AD203B41FA5}">
                      <a16:colId xmlns:a16="http://schemas.microsoft.com/office/drawing/2014/main" val="20000"/>
                    </a:ext>
                  </a:extLst>
                </a:gridCol>
                <a:gridCol w="3331845">
                  <a:extLst>
                    <a:ext uri="{9D8B030D-6E8A-4147-A177-3AD203B41FA5}">
                      <a16:colId xmlns:a16="http://schemas.microsoft.com/office/drawing/2014/main" val="20001"/>
                    </a:ext>
                  </a:extLst>
                </a:gridCol>
              </a:tblGrid>
              <a:tr h="370840">
                <a:tc>
                  <a:txBody>
                    <a:bodyPr/>
                    <a:lstStyle/>
                    <a:p>
                      <a:r>
                        <a:rPr lang="en-US" b="1" dirty="0">
                          <a:latin typeface="Courier New" pitchFamily="49" charset="0"/>
                          <a:cs typeface="Courier New" pitchFamily="49" charset="0"/>
                        </a:rPr>
                        <a:t>%d</a:t>
                      </a:r>
                    </a:p>
                  </a:txBody>
                  <a:tcPr/>
                </a:tc>
                <a:tc>
                  <a:txBody>
                    <a:bodyPr/>
                    <a:lstStyle/>
                    <a:p>
                      <a:r>
                        <a:rPr lang="en-US" dirty="0"/>
                        <a:t>for</a:t>
                      </a:r>
                      <a:r>
                        <a:rPr lang="en-US" baseline="0" dirty="0"/>
                        <a:t> integer value</a:t>
                      </a:r>
                      <a:endParaRPr lang="en-US"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US" sz="1800" b="1" kern="1200" dirty="0">
                          <a:solidFill>
                            <a:schemeClr val="dk1"/>
                          </a:solidFill>
                          <a:latin typeface="Courier New" pitchFamily="49" charset="0"/>
                          <a:ea typeface="+mn-ea"/>
                          <a:cs typeface="Courier New" pitchFamily="49" charset="0"/>
                        </a:rPr>
                        <a:t>%f</a:t>
                      </a:r>
                    </a:p>
                  </a:txBody>
                  <a:tcPr/>
                </a:tc>
                <a:tc>
                  <a:txBody>
                    <a:bodyPr/>
                    <a:lstStyle/>
                    <a:p>
                      <a:r>
                        <a:rPr lang="en-US" dirty="0"/>
                        <a:t>for </a:t>
                      </a:r>
                      <a:r>
                        <a:rPr lang="en-US"/>
                        <a:t>double floating</a:t>
                      </a:r>
                      <a:r>
                        <a:rPr lang="en-US" baseline="0" dirty="0"/>
                        <a:t>-</a:t>
                      </a:r>
                      <a:r>
                        <a:rPr lang="en-US" baseline="0"/>
                        <a:t>point </a:t>
                      </a:r>
                      <a:r>
                        <a:rPr lang="en-US" dirty="0"/>
                        <a:t>value</a:t>
                      </a: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US" sz="1800" b="1" kern="1200" dirty="0">
                          <a:solidFill>
                            <a:schemeClr val="dk1"/>
                          </a:solidFill>
                          <a:latin typeface="Courier New" pitchFamily="49" charset="0"/>
                          <a:ea typeface="+mn-ea"/>
                          <a:cs typeface="Courier New" pitchFamily="49" charset="0"/>
                        </a:rPr>
                        <a:t>%s</a:t>
                      </a:r>
                    </a:p>
                  </a:txBody>
                  <a:tcPr/>
                </a:tc>
                <a:tc>
                  <a:txBody>
                    <a:bodyPr/>
                    <a:lstStyle/>
                    <a:p>
                      <a:r>
                        <a:rPr lang="en-US" dirty="0"/>
                        <a:t>for string</a:t>
                      </a: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US" sz="1800" b="1" kern="1200" dirty="0">
                          <a:solidFill>
                            <a:schemeClr val="dk1"/>
                          </a:solidFill>
                          <a:latin typeface="Courier New" pitchFamily="49" charset="0"/>
                          <a:ea typeface="+mn-ea"/>
                          <a:cs typeface="Courier New" pitchFamily="49" charset="0"/>
                        </a:rPr>
                        <a:t>%b</a:t>
                      </a:r>
                    </a:p>
                  </a:txBody>
                  <a:tcPr/>
                </a:tc>
                <a:tc>
                  <a:txBody>
                    <a:bodyPr/>
                    <a:lstStyle/>
                    <a:p>
                      <a:r>
                        <a:rPr lang="en-US" dirty="0"/>
                        <a:t>for </a:t>
                      </a:r>
                      <a:r>
                        <a:rPr lang="en-US" dirty="0" err="1"/>
                        <a:t>boolean</a:t>
                      </a:r>
                      <a:r>
                        <a:rPr lang="en-US" baseline="0" dirty="0"/>
                        <a:t> value</a:t>
                      </a:r>
                      <a:endParaRPr lang="en-US" dirty="0"/>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US" sz="1800" b="1" kern="1200" dirty="0">
                          <a:solidFill>
                            <a:schemeClr val="dk1"/>
                          </a:solidFill>
                          <a:latin typeface="Courier New" pitchFamily="49" charset="0"/>
                          <a:ea typeface="+mn-ea"/>
                          <a:cs typeface="Courier New" pitchFamily="49" charset="0"/>
                        </a:rPr>
                        <a:t>%c</a:t>
                      </a:r>
                    </a:p>
                  </a:txBody>
                  <a:tcPr/>
                </a:tc>
                <a:tc>
                  <a:txBody>
                    <a:bodyPr/>
                    <a:lstStyle/>
                    <a:p>
                      <a:r>
                        <a:rPr lang="en-US" dirty="0"/>
                        <a:t>for</a:t>
                      </a:r>
                      <a:r>
                        <a:rPr lang="en-US" baseline="0" dirty="0"/>
                        <a:t> character value</a:t>
                      </a:r>
                      <a:endParaRPr lang="en-US" dirty="0"/>
                    </a:p>
                  </a:txBody>
                  <a:tcPr/>
                </a:tc>
                <a:extLst>
                  <a:ext uri="{0D108BD9-81ED-4DB2-BD59-A6C34878D82A}">
                    <a16:rowId xmlns:a16="http://schemas.microsoft.com/office/drawing/2014/main" val="10004"/>
                  </a:ext>
                </a:extLst>
              </a:tr>
            </a:tbl>
          </a:graphicData>
        </a:graphic>
      </p:graphicFrame>
      <p:grpSp>
        <p:nvGrpSpPr>
          <p:cNvPr id="6" name="Group 5"/>
          <p:cNvGrpSpPr/>
          <p:nvPr/>
        </p:nvGrpSpPr>
        <p:grpSpPr>
          <a:xfrm>
            <a:off x="4876800" y="4038600"/>
            <a:ext cx="3810000" cy="1905000"/>
            <a:chOff x="914401" y="2133600"/>
            <a:chExt cx="3124199" cy="1524001"/>
          </a:xfrm>
        </p:grpSpPr>
        <p:sp>
          <p:nvSpPr>
            <p:cNvPr id="7" name="Rectangle 6"/>
            <p:cNvSpPr/>
            <p:nvPr/>
          </p:nvSpPr>
          <p:spPr>
            <a:xfrm>
              <a:off x="914401" y="2133600"/>
              <a:ext cx="332362"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a:t>SYNTAX</a:t>
              </a:r>
            </a:p>
          </p:txBody>
        </p:sp>
        <p:sp>
          <p:nvSpPr>
            <p:cNvPr id="8" name="Rectangle 7"/>
            <p:cNvSpPr/>
            <p:nvPr/>
          </p:nvSpPr>
          <p:spPr>
            <a:xfrm>
              <a:off x="1246763" y="2133601"/>
              <a:ext cx="2791837" cy="1524000"/>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a:t>    </a:t>
              </a:r>
            </a:p>
            <a:p>
              <a:endParaRPr lang="en-US" sz="2000" b="1" i="1" dirty="0">
                <a:latin typeface="Courier New" pitchFamily="49" charset="0"/>
                <a:cs typeface="Courier New" pitchFamily="49" charset="0"/>
              </a:endParaRPr>
            </a:p>
            <a:p>
              <a:r>
                <a:rPr lang="en-US" sz="2000" b="1" i="1" dirty="0">
                  <a:latin typeface="Courier New" pitchFamily="49" charset="0"/>
                  <a:cs typeface="Courier New" pitchFamily="49" charset="0"/>
                </a:rPr>
                <a:t> %[-][W].[P]</a:t>
              </a:r>
              <a:r>
                <a:rPr lang="en-US" sz="2000" b="1" dirty="0">
                  <a:latin typeface="Courier New" pitchFamily="49" charset="0"/>
                  <a:cs typeface="Courier New" pitchFamily="49" charset="0"/>
                </a:rPr>
                <a:t>type</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 </a:t>
              </a:r>
              <a:r>
                <a:rPr lang="en-US" sz="2000" dirty="0">
                  <a:cs typeface="Courier New" pitchFamily="49" charset="0"/>
                </a:rPr>
                <a:t>For left alignment</a:t>
              </a:r>
            </a:p>
            <a:p>
              <a:r>
                <a:rPr lang="en-US" sz="2000" b="1" dirty="0">
                  <a:latin typeface="Courier New" pitchFamily="49" charset="0"/>
                  <a:cs typeface="Courier New" pitchFamily="49" charset="0"/>
                </a:rPr>
                <a:t>W: </a:t>
              </a:r>
              <a:r>
                <a:rPr lang="en-US" sz="2000" dirty="0">
                  <a:cs typeface="Courier New" pitchFamily="49" charset="0"/>
                </a:rPr>
                <a:t>For width</a:t>
              </a:r>
            </a:p>
            <a:p>
              <a:r>
                <a:rPr lang="en-US" sz="2000" b="1" dirty="0">
                  <a:latin typeface="Courier New" pitchFamily="49" charset="0"/>
                  <a:cs typeface="Courier New" pitchFamily="49" charset="0"/>
                </a:rPr>
                <a:t>P: </a:t>
              </a:r>
              <a:r>
                <a:rPr lang="en-US" sz="2000" dirty="0">
                  <a:cs typeface="Courier New" pitchFamily="49" charset="0"/>
                </a:rPr>
                <a:t>For precision</a:t>
              </a:r>
            </a:p>
            <a:p>
              <a:endParaRPr lang="en-US" sz="2000" b="1" dirty="0">
                <a:latin typeface="Courier New" pitchFamily="49" charset="0"/>
                <a:cs typeface="Courier New" pitchFamily="49" charset="0"/>
              </a:endParaRPr>
            </a:p>
          </p:txBody>
        </p:sp>
      </p:grpSp>
      <p:sp>
        <p:nvSpPr>
          <p:cNvPr id="11" name="Slide Number Placeholder 10"/>
          <p:cNvSpPr>
            <a:spLocks noGrp="1"/>
          </p:cNvSpPr>
          <p:nvPr>
            <p:ph type="sldNum" sz="quarter" idx="4"/>
          </p:nvPr>
        </p:nvSpPr>
        <p:spPr/>
        <p:txBody>
          <a:bodyPr/>
          <a:lstStyle/>
          <a:p>
            <a:fld id="{9D84BA89-CC61-4F67-A868-148EFD8CC251}" type="slidenum">
              <a:rPr lang="en-US" sz="1600" smtClean="0"/>
              <a:pPr/>
              <a:t>40</a:t>
            </a:fld>
            <a:endParaRPr lang="en-US" sz="1600" dirty="0"/>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4.3</a:t>
            </a:r>
            <a:r>
              <a:rPr lang="en-US" sz="3600" dirty="0">
                <a:latin typeface="Britannic Bold" panose="020B0903060703020204" pitchFamily="34" charset="0"/>
              </a:rPr>
              <a:t> Problem: </a:t>
            </a:r>
            <a:r>
              <a:rPr lang="en-US" sz="3600" b="1" dirty="0">
                <a:latin typeface="Britannic Bold" panose="020B0903060703020204" pitchFamily="34" charset="0"/>
              </a:rPr>
              <a:t>Approximating PI</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685800"/>
          </a:xfrm>
        </p:spPr>
        <p:txBody>
          <a:bodyPr/>
          <a:lstStyle/>
          <a:p>
            <a:r>
              <a:rPr lang="en-US" dirty="0"/>
              <a:t>One way to calculate the PI (</a:t>
            </a:r>
            <a:r>
              <a:rPr lang="el-GR" dirty="0">
                <a:sym typeface="Symbol"/>
              </a:rPr>
              <a:t></a:t>
            </a:r>
            <a:r>
              <a:rPr lang="en-US" dirty="0"/>
              <a:t>) constant:</a:t>
            </a:r>
          </a:p>
        </p:txBody>
      </p:sp>
      <p:graphicFrame>
        <p:nvGraphicFramePr>
          <p:cNvPr id="5" name="Object 4"/>
          <p:cNvGraphicFramePr>
            <a:graphicFrameLocks noChangeAspect="1"/>
          </p:cNvGraphicFramePr>
          <p:nvPr/>
        </p:nvGraphicFramePr>
        <p:xfrm>
          <a:off x="1752600" y="1752600"/>
          <a:ext cx="4648200" cy="1014748"/>
        </p:xfrm>
        <a:graphic>
          <a:graphicData uri="http://schemas.openxmlformats.org/presentationml/2006/ole">
            <mc:AlternateContent xmlns:mc="http://schemas.openxmlformats.org/markup-compatibility/2006">
              <mc:Choice xmlns:v="urn:schemas-microsoft-com:vml" Requires="v">
                <p:oleObj name="Equation" r:id="rId3" imgW="1803400" imgH="393700" progId="Equation.3">
                  <p:embed/>
                </p:oleObj>
              </mc:Choice>
              <mc:Fallback>
                <p:oleObj name="Equation" r:id="rId3" imgW="1803400" imgH="393700" progId="Equation.3">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752600"/>
                        <a:ext cx="4648200" cy="1014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2"/>
          <p:cNvSpPr txBox="1">
            <a:spLocks/>
          </p:cNvSpPr>
          <p:nvPr/>
        </p:nvSpPr>
        <p:spPr bwMode="auto">
          <a:xfrm>
            <a:off x="533400" y="29718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a:pPr>
            <a:r>
              <a:rPr lang="en-US" sz="3000" kern="0" dirty="0"/>
              <a:t>Write </a:t>
            </a:r>
            <a:r>
              <a:rPr lang="en-US" sz="3000" kern="0" dirty="0">
                <a:solidFill>
                  <a:srgbClr val="0000FF"/>
                </a:solidFill>
              </a:rPr>
              <a:t>ApproximatePI.java</a:t>
            </a:r>
            <a:r>
              <a:rPr lang="en-US" sz="3000" kern="0" dirty="0"/>
              <a:t> to:</a:t>
            </a:r>
          </a:p>
          <a:p>
            <a:pPr marL="971550" lvl="1" indent="-514350" fontAlgn="base">
              <a:spcBef>
                <a:spcPct val="20000"/>
              </a:spcBef>
              <a:spcAft>
                <a:spcPct val="0"/>
              </a:spcAft>
              <a:buSzPct val="100000"/>
              <a:buFont typeface="+mj-lt"/>
              <a:buAutoNum type="arabicPeriod"/>
              <a:defRPr/>
            </a:pPr>
            <a:r>
              <a:rPr kumimoji="0" lang="en-US" sz="2800" b="0" i="0" u="none" strike="noStrike" kern="0" cap="none" spc="0" normalizeH="0" baseline="0" noProof="0" dirty="0">
                <a:ln>
                  <a:noFill/>
                </a:ln>
                <a:solidFill>
                  <a:schemeClr val="tx1"/>
                </a:solidFill>
                <a:effectLst/>
                <a:uLnTx/>
                <a:uFillTx/>
                <a:latin typeface="+mn-lt"/>
                <a:ea typeface="+mn-ea"/>
                <a:cs typeface="+mn-cs"/>
              </a:rPr>
              <a:t>Ask</a:t>
            </a:r>
            <a:r>
              <a:rPr kumimoji="0" lang="en-US" sz="2800" b="0" i="0" u="none" strike="noStrike" kern="0" cap="none" spc="0" normalizeH="0" noProof="0" dirty="0">
                <a:ln>
                  <a:noFill/>
                </a:ln>
                <a:solidFill>
                  <a:schemeClr val="tx1"/>
                </a:solidFill>
                <a:effectLst/>
                <a:uLnTx/>
                <a:uFillTx/>
                <a:latin typeface="+mn-lt"/>
                <a:ea typeface="+mn-ea"/>
                <a:cs typeface="+mn-cs"/>
              </a:rPr>
              <a:t> the user for the </a:t>
            </a:r>
            <a:r>
              <a:rPr kumimoji="0" lang="en-US" sz="2800" b="0" i="0" u="none" strike="noStrike" kern="0" cap="none" spc="0" normalizeH="0" noProof="0" dirty="0">
                <a:ln>
                  <a:noFill/>
                </a:ln>
                <a:solidFill>
                  <a:srgbClr val="0000FF"/>
                </a:solidFill>
                <a:effectLst/>
                <a:uLnTx/>
                <a:uFillTx/>
                <a:latin typeface="+mn-lt"/>
                <a:ea typeface="+mn-ea"/>
                <a:cs typeface="+mn-cs"/>
              </a:rPr>
              <a:t>number of terms </a:t>
            </a:r>
            <a:r>
              <a:rPr kumimoji="0" lang="en-US" sz="2800" b="0" i="0" u="none" strike="noStrike" kern="0" cap="none" spc="0" normalizeH="0" noProof="0" dirty="0">
                <a:ln>
                  <a:noFill/>
                </a:ln>
                <a:solidFill>
                  <a:schemeClr val="tx1"/>
                </a:solidFill>
                <a:effectLst/>
                <a:uLnTx/>
                <a:uFillTx/>
                <a:latin typeface="+mn-lt"/>
                <a:ea typeface="+mn-ea"/>
                <a:cs typeface="+mn-cs"/>
              </a:rPr>
              <a:t>to use for approximation</a:t>
            </a:r>
          </a:p>
          <a:p>
            <a:pPr marL="971550" lvl="1" indent="-514350" fontAlgn="base">
              <a:spcBef>
                <a:spcPct val="20000"/>
              </a:spcBef>
              <a:spcAft>
                <a:spcPct val="0"/>
              </a:spcAft>
              <a:buSzPct val="100000"/>
              <a:buFont typeface="+mj-lt"/>
              <a:buAutoNum type="arabicPeriod"/>
              <a:defRPr/>
            </a:pPr>
            <a:r>
              <a:rPr lang="en-US" sz="2800" kern="0" noProof="0" dirty="0"/>
              <a:t>Calculate </a:t>
            </a:r>
            <a:r>
              <a:rPr lang="el-GR" sz="2800" dirty="0">
                <a:sym typeface="Symbol"/>
              </a:rPr>
              <a:t> </a:t>
            </a:r>
            <a:r>
              <a:rPr lang="en-US" sz="2800" kern="0" noProof="0" dirty="0"/>
              <a:t>with the given number of terms</a:t>
            </a:r>
          </a:p>
          <a:p>
            <a:pPr marL="971550" lvl="1" indent="-514350" fontAlgn="base">
              <a:spcBef>
                <a:spcPct val="20000"/>
              </a:spcBef>
              <a:spcAft>
                <a:spcPct val="0"/>
              </a:spcAft>
              <a:buSzPct val="100000"/>
              <a:buFont typeface="+mj-lt"/>
              <a:buAutoNum type="arabicPeriod"/>
              <a:defRPr/>
            </a:pPr>
            <a:r>
              <a:rPr lang="en-US" sz="2800" kern="0" noProof="0" dirty="0"/>
              <a:t>Output the approximation in 6 decimal places</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0" name="Slide Number Placeholder 9"/>
          <p:cNvSpPr>
            <a:spLocks noGrp="1"/>
          </p:cNvSpPr>
          <p:nvPr>
            <p:ph type="sldNum" sz="quarter" idx="4"/>
          </p:nvPr>
        </p:nvSpPr>
        <p:spPr/>
        <p:txBody>
          <a:bodyPr/>
          <a:lstStyle/>
          <a:p>
            <a:fld id="{9D84BA89-CC61-4F67-A868-148EFD8CC251}" type="slidenum">
              <a:rPr lang="en-US" sz="1600" smtClean="0"/>
              <a:pPr/>
              <a:t>41</a:t>
            </a:fld>
            <a:endParaRPr lang="en-US" sz="1600" dirty="0"/>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4.3</a:t>
            </a:r>
            <a:r>
              <a:rPr lang="en-US" sz="3600" dirty="0">
                <a:latin typeface="Britannic Bold" panose="020B0903060703020204" pitchFamily="34" charset="0"/>
              </a:rPr>
              <a:t> Solution: </a:t>
            </a:r>
            <a:r>
              <a:rPr lang="en-US" sz="3600" b="1" dirty="0">
                <a:latin typeface="Britannic Bold" panose="020B0903060703020204" pitchFamily="34" charset="0"/>
              </a:rPr>
              <a:t>Approximating PI</a:t>
            </a:r>
            <a:r>
              <a:rPr lang="en-US" sz="3600" dirty="0">
                <a:latin typeface="Britannic Bold" panose="020B0903060703020204" pitchFamily="34" charset="0"/>
              </a:rPr>
              <a:t> </a:t>
            </a:r>
          </a:p>
        </p:txBody>
      </p:sp>
      <p:sp>
        <p:nvSpPr>
          <p:cNvPr id="5" name="Text Box 3"/>
          <p:cNvSpPr txBox="1">
            <a:spLocks noChangeArrowheads="1"/>
          </p:cNvSpPr>
          <p:nvPr/>
        </p:nvSpPr>
        <p:spPr bwMode="auto">
          <a:xfrm>
            <a:off x="533400" y="990600"/>
            <a:ext cx="8077200" cy="5509200"/>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a:solidFill>
                  <a:srgbClr val="660066"/>
                </a:solidFill>
                <a:latin typeface="Courier New" pitchFamily="49" charset="0"/>
              </a:rPr>
              <a:t>import </a:t>
            </a:r>
            <a:r>
              <a:rPr lang="en-US" sz="1600" b="1" dirty="0" err="1">
                <a:latin typeface="Courier New" pitchFamily="49" charset="0"/>
              </a:rPr>
              <a:t>java.util</a:t>
            </a:r>
            <a:r>
              <a:rPr lang="en-US" sz="1600" b="1" dirty="0">
                <a:latin typeface="Courier New" pitchFamily="49" charset="0"/>
              </a:rPr>
              <a:t>.*; </a:t>
            </a:r>
            <a:r>
              <a:rPr lang="en-US" sz="1600" b="1" dirty="0">
                <a:solidFill>
                  <a:srgbClr val="800000"/>
                </a:solidFill>
                <a:latin typeface="Courier New" pitchFamily="49" charset="0"/>
              </a:rPr>
              <a:t>// using * in import statement</a:t>
            </a:r>
          </a:p>
          <a:p>
            <a:pPr eaLnBrk="0" hangingPunct="0"/>
            <a:endParaRPr lang="en-US" sz="1600" b="1" dirty="0">
              <a:solidFill>
                <a:srgbClr val="660066"/>
              </a:solidFill>
              <a:latin typeface="Courier New" pitchFamily="49" charset="0"/>
            </a:endParaRPr>
          </a:p>
          <a:p>
            <a:pPr eaLnBrk="0" hangingPunct="0"/>
            <a:r>
              <a:rPr lang="en-US" sz="1600" b="1">
                <a:solidFill>
                  <a:srgbClr val="0000FF"/>
                </a:solidFill>
                <a:latin typeface="Courier New" pitchFamily="49" charset="0"/>
              </a:rPr>
              <a:t>public class </a:t>
            </a:r>
            <a:r>
              <a:rPr lang="en-US" sz="1600" b="1" dirty="0" err="1">
                <a:latin typeface="Courier New" pitchFamily="49" charset="0"/>
              </a:rPr>
              <a:t>ApproximatePI</a:t>
            </a:r>
            <a:r>
              <a:rPr lang="en-US" sz="1600" b="1" dirty="0">
                <a:latin typeface="Courier New" pitchFamily="49" charset="0"/>
              </a:rPr>
              <a:t> {</a:t>
            </a:r>
          </a:p>
          <a:p>
            <a:pPr eaLnBrk="0" hangingPunct="0"/>
            <a:endParaRPr lang="en-US" sz="1600" b="1" dirty="0">
              <a:latin typeface="Courier New" pitchFamily="49" charset="0"/>
            </a:endParaRPr>
          </a:p>
          <a:p>
            <a:pPr eaLnBrk="0" hangingPunct="0"/>
            <a:r>
              <a:rPr lang="en-US" sz="1600" b="1" dirty="0">
                <a:solidFill>
                  <a:srgbClr val="660066"/>
                </a:solidFill>
                <a:latin typeface="Courier New" pitchFamily="49" charset="0"/>
              </a:rPr>
              <a:t>  </a:t>
            </a:r>
            <a:r>
              <a:rPr lang="en-US" sz="1600" b="1" dirty="0">
                <a:solidFill>
                  <a:srgbClr val="0000FF"/>
                </a:solidFill>
                <a:latin typeface="Courier New" pitchFamily="49" charset="0"/>
              </a:rPr>
              <a:t>public static void </a:t>
            </a:r>
            <a:r>
              <a:rPr lang="en-US" sz="1600" b="1" dirty="0">
                <a:latin typeface="Courier New" pitchFamily="49" charset="0"/>
              </a:rPr>
              <a:t>main(String[] </a:t>
            </a:r>
            <a:r>
              <a:rPr lang="en-US" sz="1600" b="1" dirty="0" err="1">
                <a:latin typeface="Courier New" pitchFamily="49" charset="0"/>
              </a:rPr>
              <a:t>args</a:t>
            </a:r>
            <a:r>
              <a:rPr lang="en-US" sz="1600" b="1" dirty="0">
                <a:latin typeface="Courier New" pitchFamily="49" charset="0"/>
              </a:rPr>
              <a:t>) {</a:t>
            </a:r>
          </a:p>
          <a:p>
            <a:pPr eaLnBrk="0" hangingPunct="0"/>
            <a:r>
              <a:rPr lang="en-US" sz="1600" b="1" dirty="0">
                <a:latin typeface="Courier New" pitchFamily="49" charset="0"/>
              </a:rPr>
              <a:t>     </a:t>
            </a:r>
          </a:p>
          <a:p>
            <a:pPr eaLnBrk="0" hangingPunct="0"/>
            <a:r>
              <a:rPr lang="en-US" sz="1600" b="1" dirty="0">
                <a:latin typeface="Courier New" pitchFamily="49" charset="0"/>
              </a:rPr>
              <a:t>     </a:t>
            </a:r>
            <a:r>
              <a:rPr lang="en-US" sz="1600" b="1" err="1">
                <a:solidFill>
                  <a:srgbClr val="0000FF"/>
                </a:solidFill>
                <a:latin typeface="Courier New" pitchFamily="49" charset="0"/>
              </a:rPr>
              <a:t>int</a:t>
            </a:r>
            <a:r>
              <a:rPr lang="en-US" sz="1600" b="1">
                <a:solidFill>
                  <a:srgbClr val="0000FF"/>
                </a:solidFill>
                <a:latin typeface="Courier New" pitchFamily="49" charset="0"/>
              </a:rPr>
              <a:t> </a:t>
            </a:r>
            <a:r>
              <a:rPr lang="en-US" sz="1600" b="1">
                <a:latin typeface="Courier New" pitchFamily="49" charset="0"/>
              </a:rPr>
              <a:t>nTerms</a:t>
            </a:r>
            <a:r>
              <a:rPr lang="en-US" sz="1600" b="1" dirty="0">
                <a:latin typeface="Courier New" pitchFamily="49" charset="0"/>
              </a:rPr>
              <a:t>, sign = </a:t>
            </a:r>
            <a:r>
              <a:rPr lang="en-US" sz="1600" b="1" dirty="0">
                <a:solidFill>
                  <a:srgbClr val="006600"/>
                </a:solidFill>
                <a:latin typeface="Courier New" pitchFamily="49" charset="0"/>
              </a:rPr>
              <a:t>1</a:t>
            </a:r>
            <a:r>
              <a:rPr lang="en-US" sz="1600" b="1" dirty="0">
                <a:latin typeface="Courier New" pitchFamily="49" charset="0"/>
              </a:rPr>
              <a:t>, </a:t>
            </a:r>
            <a:r>
              <a:rPr lang="en-US" sz="1600" b="1" dirty="0" err="1">
                <a:latin typeface="Courier New" pitchFamily="49" charset="0"/>
              </a:rPr>
              <a:t>denom</a:t>
            </a:r>
            <a:r>
              <a:rPr lang="en-US" sz="1600" b="1" dirty="0">
                <a:latin typeface="Courier New" pitchFamily="49" charset="0"/>
              </a:rPr>
              <a:t> = </a:t>
            </a:r>
            <a:r>
              <a:rPr lang="en-US" sz="1600" b="1" dirty="0">
                <a:solidFill>
                  <a:srgbClr val="006600"/>
                </a:solidFill>
                <a:latin typeface="Courier New" pitchFamily="49" charset="0"/>
              </a:rPr>
              <a:t>1</a:t>
            </a:r>
            <a:r>
              <a:rPr lang="en-US" sz="1600" b="1" dirty="0">
                <a:latin typeface="Courier New" pitchFamily="49" charset="0"/>
              </a:rPr>
              <a:t>;</a:t>
            </a:r>
          </a:p>
          <a:p>
            <a:pPr eaLnBrk="0" hangingPunct="0"/>
            <a:r>
              <a:rPr lang="en-US" sz="1600" b="1" dirty="0">
                <a:latin typeface="Courier New" pitchFamily="49" charset="0"/>
              </a:rPr>
              <a:t>     </a:t>
            </a:r>
            <a:r>
              <a:rPr lang="en-US" sz="1600" b="1">
                <a:solidFill>
                  <a:srgbClr val="0000FF"/>
                </a:solidFill>
                <a:latin typeface="Courier New" pitchFamily="49" charset="0"/>
              </a:rPr>
              <a:t>double</a:t>
            </a:r>
            <a:r>
              <a:rPr lang="en-US" sz="1600" b="1">
                <a:latin typeface="Courier New" pitchFamily="49" charset="0"/>
              </a:rPr>
              <a:t> pi = </a:t>
            </a:r>
            <a:r>
              <a:rPr lang="en-US" sz="1600" b="1">
                <a:solidFill>
                  <a:srgbClr val="006600"/>
                </a:solidFill>
                <a:latin typeface="Courier New" pitchFamily="49" charset="0"/>
              </a:rPr>
              <a:t>0.0</a:t>
            </a:r>
            <a:r>
              <a:rPr lang="en-US" sz="1600" b="1">
                <a:latin typeface="Courier New" pitchFamily="49" charset="0"/>
              </a:rPr>
              <a:t>;</a:t>
            </a:r>
            <a:endParaRPr lang="en-US" sz="1600" b="1" dirty="0">
              <a:latin typeface="Courier New" pitchFamily="49" charset="0"/>
            </a:endParaRPr>
          </a:p>
          <a:p>
            <a:pPr eaLnBrk="0" hangingPunct="0"/>
            <a:endParaRPr lang="en-US" sz="1600" b="1" dirty="0">
              <a:latin typeface="Courier New" pitchFamily="49" charset="0"/>
            </a:endParaRPr>
          </a:p>
          <a:p>
            <a:pPr eaLnBrk="0" hangingPunct="0"/>
            <a:r>
              <a:rPr lang="en-US" sz="1600" b="1" dirty="0">
                <a:latin typeface="Courier New" pitchFamily="49" charset="0"/>
              </a:rPr>
              <a:t>     Scanner </a:t>
            </a:r>
            <a:r>
              <a:rPr lang="en-US" sz="1600" b="1" dirty="0">
                <a:solidFill>
                  <a:srgbClr val="002060"/>
                </a:solidFill>
                <a:latin typeface="Courier New" pitchFamily="49" charset="0"/>
              </a:rPr>
              <a:t>sc</a:t>
            </a:r>
            <a:r>
              <a:rPr lang="en-US" sz="1600" b="1" dirty="0">
                <a:latin typeface="Courier New" pitchFamily="49" charset="0"/>
              </a:rPr>
              <a:t> = </a:t>
            </a:r>
            <a:r>
              <a:rPr lang="en-US" sz="1600" b="1" dirty="0">
                <a:solidFill>
                  <a:srgbClr val="0000FF"/>
                </a:solidFill>
                <a:latin typeface="Courier New" pitchFamily="49" charset="0"/>
              </a:rPr>
              <a:t>new</a:t>
            </a:r>
            <a:r>
              <a:rPr lang="en-US" sz="1600" b="1" dirty="0">
                <a:latin typeface="Courier New" pitchFamily="49" charset="0"/>
              </a:rPr>
              <a:t> Scanner(</a:t>
            </a:r>
            <a:r>
              <a:rPr lang="en-US" sz="1600" b="1" dirty="0" err="1">
                <a:latin typeface="Courier New" pitchFamily="49" charset="0"/>
              </a:rPr>
              <a:t>System.in</a:t>
            </a:r>
            <a:r>
              <a:rPr lang="en-US" sz="1600" b="1" dirty="0">
                <a:latin typeface="Courier New" pitchFamily="49" charset="0"/>
              </a:rPr>
              <a:t>);</a:t>
            </a:r>
          </a:p>
          <a:p>
            <a:pPr eaLnBrk="0" hangingPunct="0"/>
            <a:endParaRPr lang="en-US" sz="1600" b="1" dirty="0">
              <a:latin typeface="Courier New" pitchFamily="49" charset="0"/>
            </a:endParaRPr>
          </a:p>
          <a:p>
            <a:pPr eaLnBrk="0" hangingPunct="0"/>
            <a:r>
              <a:rPr lang="en-US" sz="1600" b="1" dirty="0">
                <a:latin typeface="Courier New" pitchFamily="49" charset="0"/>
              </a:rPr>
              <a:t>     </a:t>
            </a:r>
            <a:r>
              <a:rPr lang="en-US" sz="1600" b="1" i="1" dirty="0" err="1">
                <a:latin typeface="Courier New" pitchFamily="49" charset="0"/>
              </a:rPr>
              <a:t>System.out.print</a:t>
            </a:r>
            <a:r>
              <a:rPr lang="en-US" sz="1600" b="1" dirty="0">
                <a:latin typeface="Courier New" pitchFamily="49" charset="0"/>
              </a:rPr>
              <a:t>(</a:t>
            </a:r>
            <a:r>
              <a:rPr lang="en-US" sz="1600" b="1" dirty="0">
                <a:solidFill>
                  <a:srgbClr val="006600"/>
                </a:solidFill>
                <a:latin typeface="Courier New" pitchFamily="49" charset="0"/>
              </a:rPr>
              <a:t>"Enter number of terms:</a:t>
            </a:r>
            <a:r>
              <a:rPr lang="en-US" sz="1600" b="1" dirty="0">
                <a:solidFill>
                  <a:srgbClr val="FF0000"/>
                </a:solidFill>
                <a:latin typeface="Courier New" pitchFamily="49" charset="0"/>
              </a:rPr>
              <a:t> </a:t>
            </a:r>
            <a:r>
              <a:rPr lang="en-US" sz="1600" b="1" dirty="0">
                <a:solidFill>
                  <a:srgbClr val="006600"/>
                </a:solidFill>
                <a:latin typeface="Courier New" pitchFamily="49" charset="0"/>
              </a:rPr>
              <a:t>"</a:t>
            </a:r>
            <a:r>
              <a:rPr lang="en-US" sz="1600" b="1" dirty="0">
                <a:latin typeface="Courier New" pitchFamily="49" charset="0"/>
              </a:rPr>
              <a:t>);</a:t>
            </a:r>
          </a:p>
          <a:p>
            <a:pPr eaLnBrk="0" hangingPunct="0"/>
            <a:r>
              <a:rPr lang="en-US" sz="1600" b="1" dirty="0">
                <a:latin typeface="Courier New" pitchFamily="49" charset="0"/>
              </a:rPr>
              <a:t>     </a:t>
            </a:r>
            <a:r>
              <a:rPr lang="en-US" sz="1600" b="1" dirty="0" err="1">
                <a:latin typeface="Courier New" pitchFamily="49" charset="0"/>
              </a:rPr>
              <a:t>nTerms</a:t>
            </a:r>
            <a:r>
              <a:rPr lang="en-US" sz="1600" b="1" dirty="0">
                <a:latin typeface="Courier New" pitchFamily="49" charset="0"/>
              </a:rPr>
              <a:t> = </a:t>
            </a:r>
            <a:r>
              <a:rPr lang="en-US" sz="1600" b="1" dirty="0" err="1">
                <a:solidFill>
                  <a:srgbClr val="002060"/>
                </a:solidFill>
                <a:latin typeface="Courier New" pitchFamily="49" charset="0"/>
              </a:rPr>
              <a:t>sc</a:t>
            </a:r>
            <a:r>
              <a:rPr lang="en-US" sz="1600" b="1" dirty="0" err="1">
                <a:latin typeface="Courier New" pitchFamily="49" charset="0"/>
              </a:rPr>
              <a:t>.</a:t>
            </a:r>
            <a:r>
              <a:rPr lang="en-US" sz="1600" b="1" i="1" dirty="0" err="1">
                <a:latin typeface="Courier New" pitchFamily="49" charset="0"/>
              </a:rPr>
              <a:t>nextInt</a:t>
            </a:r>
            <a:r>
              <a:rPr lang="en-US" sz="1600" b="1" dirty="0">
                <a:latin typeface="Courier New" pitchFamily="49" charset="0"/>
              </a:rPr>
              <a:t>();</a:t>
            </a:r>
          </a:p>
          <a:p>
            <a:pPr eaLnBrk="0" hangingPunct="0"/>
            <a:endParaRPr lang="en-US" sz="1600" b="1" dirty="0">
              <a:latin typeface="Courier New" pitchFamily="49" charset="0"/>
            </a:endParaRPr>
          </a:p>
          <a:p>
            <a:pPr eaLnBrk="0" hangingPunct="0"/>
            <a:r>
              <a:rPr lang="en-US" sz="1600" b="1" dirty="0">
                <a:latin typeface="Courier New" pitchFamily="49" charset="0"/>
              </a:rPr>
              <a:t>     </a:t>
            </a:r>
            <a:r>
              <a:rPr lang="en-US" sz="1600" b="1">
                <a:solidFill>
                  <a:srgbClr val="0000FF"/>
                </a:solidFill>
                <a:latin typeface="Courier New" pitchFamily="49" charset="0"/>
              </a:rPr>
              <a:t>for </a:t>
            </a:r>
            <a:r>
              <a:rPr lang="en-US" sz="1600" b="1">
                <a:latin typeface="Courier New" pitchFamily="49" charset="0"/>
              </a:rPr>
              <a:t>(</a:t>
            </a:r>
            <a:r>
              <a:rPr lang="en-US" sz="1600" b="1">
                <a:solidFill>
                  <a:srgbClr val="0000FF"/>
                </a:solidFill>
                <a:latin typeface="Courier New" pitchFamily="49" charset="0"/>
              </a:rPr>
              <a:t>int</a:t>
            </a:r>
            <a:r>
              <a:rPr lang="en-US" sz="1600" b="1">
                <a:latin typeface="Courier New" pitchFamily="49" charset="0"/>
              </a:rPr>
              <a:t> i </a:t>
            </a:r>
            <a:r>
              <a:rPr lang="en-US" sz="1600" b="1" dirty="0">
                <a:latin typeface="Courier New" pitchFamily="49" charset="0"/>
              </a:rPr>
              <a:t>= </a:t>
            </a:r>
            <a:r>
              <a:rPr lang="en-US" sz="1600" b="1" dirty="0">
                <a:solidFill>
                  <a:srgbClr val="006600"/>
                </a:solidFill>
                <a:latin typeface="Courier New" pitchFamily="49" charset="0"/>
              </a:rPr>
              <a:t>0</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 &lt; </a:t>
            </a:r>
            <a:r>
              <a:rPr lang="en-US" sz="1600" b="1" dirty="0" err="1">
                <a:latin typeface="Courier New" pitchFamily="49" charset="0"/>
              </a:rPr>
              <a:t>nTerms</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 {</a:t>
            </a:r>
          </a:p>
          <a:p>
            <a:pPr eaLnBrk="0" hangingPunct="0"/>
            <a:r>
              <a:rPr lang="en-US" sz="1600" b="1">
                <a:latin typeface="Courier New" pitchFamily="49" charset="0"/>
              </a:rPr>
              <a:t>          pi </a:t>
            </a:r>
            <a:r>
              <a:rPr lang="en-US" sz="1600" b="1" dirty="0">
                <a:latin typeface="Courier New" pitchFamily="49" charset="0"/>
              </a:rPr>
              <a:t>+= </a:t>
            </a:r>
            <a:r>
              <a:rPr lang="en-US" sz="1600" b="1" dirty="0">
                <a:solidFill>
                  <a:srgbClr val="006600"/>
                </a:solidFill>
                <a:latin typeface="Courier New" pitchFamily="49" charset="0"/>
              </a:rPr>
              <a:t>4.0</a:t>
            </a:r>
            <a:r>
              <a:rPr lang="en-US" sz="1600" b="1" dirty="0">
                <a:latin typeface="Courier New" pitchFamily="49" charset="0"/>
              </a:rPr>
              <a:t> / </a:t>
            </a:r>
            <a:r>
              <a:rPr lang="en-US" sz="1600" b="1" dirty="0" err="1">
                <a:latin typeface="Courier New" pitchFamily="49" charset="0"/>
              </a:rPr>
              <a:t>denom</a:t>
            </a:r>
            <a:r>
              <a:rPr lang="en-US" sz="1600" b="1" dirty="0">
                <a:latin typeface="Courier New" pitchFamily="49" charset="0"/>
              </a:rPr>
              <a:t> * sign;</a:t>
            </a:r>
          </a:p>
          <a:p>
            <a:pPr eaLnBrk="0" hangingPunct="0"/>
            <a:r>
              <a:rPr lang="en-US" sz="1600" b="1" dirty="0">
                <a:latin typeface="Courier New" pitchFamily="49" charset="0"/>
              </a:rPr>
              <a:t>          sign *= -</a:t>
            </a:r>
            <a:r>
              <a:rPr lang="en-US" sz="1600" b="1" dirty="0">
                <a:solidFill>
                  <a:srgbClr val="006600"/>
                </a:solidFill>
                <a:latin typeface="Courier New" pitchFamily="49" charset="0"/>
              </a:rPr>
              <a:t>1</a:t>
            </a:r>
            <a:r>
              <a:rPr lang="en-US" sz="1600" b="1" dirty="0">
                <a:latin typeface="Courier New" pitchFamily="49" charset="0"/>
              </a:rPr>
              <a:t>;</a:t>
            </a:r>
          </a:p>
          <a:p>
            <a:pPr eaLnBrk="0" hangingPunct="0"/>
            <a:r>
              <a:rPr lang="en-US" sz="1600" b="1" dirty="0">
                <a:latin typeface="Courier New" pitchFamily="49" charset="0"/>
              </a:rPr>
              <a:t>          </a:t>
            </a:r>
            <a:r>
              <a:rPr lang="en-US" sz="1600" b="1" dirty="0" err="1">
                <a:latin typeface="Courier New" pitchFamily="49" charset="0"/>
              </a:rPr>
              <a:t>denom</a:t>
            </a:r>
            <a:r>
              <a:rPr lang="en-US" sz="1600" b="1" dirty="0">
                <a:latin typeface="Courier New" pitchFamily="49" charset="0"/>
              </a:rPr>
              <a:t> += </a:t>
            </a:r>
            <a:r>
              <a:rPr lang="en-US" sz="1600" b="1" dirty="0">
                <a:solidFill>
                  <a:srgbClr val="006600"/>
                </a:solidFill>
                <a:latin typeface="Courier New" pitchFamily="49" charset="0"/>
              </a:rPr>
              <a:t>2</a:t>
            </a:r>
            <a:r>
              <a:rPr lang="en-US" sz="1600" b="1" dirty="0">
                <a:latin typeface="Courier New" pitchFamily="49" charset="0"/>
              </a:rPr>
              <a:t>;</a:t>
            </a:r>
          </a:p>
          <a:p>
            <a:pPr eaLnBrk="0" hangingPunct="0"/>
            <a:r>
              <a:rPr lang="en-US" sz="1600" b="1" dirty="0">
                <a:latin typeface="Courier New" pitchFamily="49" charset="0"/>
              </a:rPr>
              <a:t>     }</a:t>
            </a:r>
          </a:p>
          <a:p>
            <a:pPr eaLnBrk="0" hangingPunct="0"/>
            <a:r>
              <a:rPr lang="en-US" sz="1600" b="1" i="1" dirty="0">
                <a:latin typeface="Courier New" pitchFamily="49" charset="0"/>
              </a:rPr>
              <a:t>     </a:t>
            </a:r>
            <a:r>
              <a:rPr lang="en-US" sz="1600" b="1" i="1" dirty="0" err="1">
                <a:latin typeface="Courier New" pitchFamily="49" charset="0"/>
              </a:rPr>
              <a:t>System.out.printf</a:t>
            </a:r>
            <a:r>
              <a:rPr lang="en-US" sz="1600" b="1" dirty="0">
                <a:latin typeface="Courier New" pitchFamily="49" charset="0"/>
              </a:rPr>
              <a:t>(</a:t>
            </a:r>
            <a:r>
              <a:rPr lang="en-US" sz="1600" b="1" dirty="0">
                <a:solidFill>
                  <a:srgbClr val="006600"/>
                </a:solidFill>
                <a:latin typeface="Courier New" pitchFamily="49" charset="0"/>
              </a:rPr>
              <a:t>"PI = %.6f</a:t>
            </a:r>
            <a:r>
              <a:rPr lang="en-US" sz="1600" b="1" dirty="0">
                <a:solidFill>
                  <a:srgbClr val="FF0000"/>
                </a:solidFill>
                <a:latin typeface="Courier New" pitchFamily="49" charset="0"/>
              </a:rPr>
              <a:t>\n</a:t>
            </a:r>
            <a:r>
              <a:rPr lang="en-US" sz="1600" b="1">
                <a:solidFill>
                  <a:srgbClr val="006600"/>
                </a:solidFill>
                <a:latin typeface="Courier New" pitchFamily="49" charset="0"/>
              </a:rPr>
              <a:t>"</a:t>
            </a:r>
            <a:r>
              <a:rPr lang="en-US" sz="1600" b="1">
                <a:latin typeface="Courier New" pitchFamily="49" charset="0"/>
              </a:rPr>
              <a:t>, pi);</a:t>
            </a:r>
            <a:endParaRPr lang="en-US" sz="1600" b="1" dirty="0">
              <a:latin typeface="Courier New" pitchFamily="49" charset="0"/>
            </a:endParaRPr>
          </a:p>
          <a:p>
            <a:pPr eaLnBrk="0" hangingPunct="0"/>
            <a:r>
              <a:rPr lang="en-US" sz="1600" b="1" dirty="0">
                <a:latin typeface="Courier New" pitchFamily="49" charset="0"/>
              </a:rPr>
              <a:t>  }</a:t>
            </a:r>
          </a:p>
          <a:p>
            <a:pPr eaLnBrk="0" hangingPunct="0"/>
            <a:r>
              <a:rPr lang="en-US" sz="1600" b="1" dirty="0">
                <a:latin typeface="Courier New" pitchFamily="49" charset="0"/>
              </a:rPr>
              <a:t>}</a:t>
            </a:r>
          </a:p>
        </p:txBody>
      </p:sp>
      <p:sp>
        <p:nvSpPr>
          <p:cNvPr id="8" name="Slide Number Placeholder 7"/>
          <p:cNvSpPr>
            <a:spLocks noGrp="1"/>
          </p:cNvSpPr>
          <p:nvPr>
            <p:ph type="sldNum" sz="quarter" idx="4"/>
          </p:nvPr>
        </p:nvSpPr>
        <p:spPr/>
        <p:txBody>
          <a:bodyPr/>
          <a:lstStyle/>
          <a:p>
            <a:fld id="{9D84BA89-CC61-4F67-A868-148EFD8CC251}" type="slidenum">
              <a:rPr lang="en-US" sz="1600" smtClean="0"/>
              <a:pPr/>
              <a:t>42</a:t>
            </a:fld>
            <a:endParaRPr lang="en-US" sz="1600" dirty="0"/>
          </a:p>
        </p:txBody>
      </p:sp>
      <p:sp>
        <p:nvSpPr>
          <p:cNvPr id="10" name="Rectangle 9"/>
          <p:cNvSpPr/>
          <p:nvPr/>
        </p:nvSpPr>
        <p:spPr>
          <a:xfrm>
            <a:off x="6324600" y="6096000"/>
            <a:ext cx="23622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latin typeface="Calibri" panose="020F0502020204030204" pitchFamily="34" charset="0"/>
                <a:cs typeface="Courier New" pitchFamily="49" charset="0"/>
              </a:rPr>
              <a:t>ApproximatePI.java</a:t>
            </a:r>
          </a:p>
        </p:txBody>
      </p:sp>
      <p:graphicFrame>
        <p:nvGraphicFramePr>
          <p:cNvPr id="3" name="Object 2"/>
          <p:cNvGraphicFramePr>
            <a:graphicFrameLocks noChangeAspect="1"/>
          </p:cNvGraphicFramePr>
          <p:nvPr>
            <p:extLst>
              <p:ext uri="{D42A27DB-BD31-4B8C-83A1-F6EECF244321}">
                <p14:modId xmlns:p14="http://schemas.microsoft.com/office/powerpoint/2010/main" val="2977843058"/>
              </p:ext>
            </p:extLst>
          </p:nvPr>
        </p:nvGraphicFramePr>
        <p:xfrm>
          <a:off x="5638800" y="4114800"/>
          <a:ext cx="3048000" cy="665188"/>
        </p:xfrm>
        <a:graphic>
          <a:graphicData uri="http://schemas.openxmlformats.org/presentationml/2006/ole">
            <mc:AlternateContent xmlns:mc="http://schemas.openxmlformats.org/markup-compatibility/2006">
              <mc:Choice xmlns:v="urn:schemas-microsoft-com:vml" Requires="v">
                <p:oleObj name="Equation" r:id="rId3" imgW="1803400" imgH="393700" progId="Equation.3">
                  <p:embed/>
                </p:oleObj>
              </mc:Choice>
              <mc:Fallback>
                <p:oleObj name="Equation" r:id="rId3" imgW="1803400" imgH="3937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114800"/>
                        <a:ext cx="3048000" cy="665188"/>
                      </a:xfrm>
                      <a:prstGeom prst="rect">
                        <a:avLst/>
                      </a:prstGeom>
                      <a:solidFill>
                        <a:srgbClr val="70A0FF"/>
                      </a:solidFill>
                    </p:spPr>
                  </p:pic>
                </p:oleObj>
              </mc:Fallback>
            </mc:AlternateContent>
          </a:graphicData>
        </a:graphic>
      </p:graphicFrame>
      <p:sp>
        <p:nvSpPr>
          <p:cNvPr id="11"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C0A43-054E-6FDD-F07B-FBB5A8C70465}"/>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1C060CFA-D439-ACCE-369F-E2A8EEBFD81E}"/>
              </a:ext>
            </a:extLst>
          </p:cNvPr>
          <p:cNvSpPr>
            <a:spLocks noGrp="1"/>
          </p:cNvSpPr>
          <p:nvPr>
            <p:ph idx="1"/>
          </p:nvPr>
        </p:nvSpPr>
        <p:spPr/>
        <p:txBody>
          <a:bodyPr anchor="ctr"/>
          <a:lstStyle/>
          <a:p>
            <a:pPr marL="0" indent="0" algn="just">
              <a:buNone/>
            </a:pPr>
            <a:r>
              <a:rPr lang="en-US" dirty="0"/>
              <a:t>Write a program to check whether a number entered by the user from the keyboard is prime or not and print out the result.</a:t>
            </a:r>
          </a:p>
        </p:txBody>
      </p:sp>
      <p:sp>
        <p:nvSpPr>
          <p:cNvPr id="4" name="Slide Number Placeholder 3">
            <a:extLst>
              <a:ext uri="{FF2B5EF4-FFF2-40B4-BE49-F238E27FC236}">
                <a16:creationId xmlns:a16="http://schemas.microsoft.com/office/drawing/2014/main" id="{46EBC8FB-92AD-BD75-D430-08DE5E3096E0}"/>
              </a:ext>
            </a:extLst>
          </p:cNvPr>
          <p:cNvSpPr>
            <a:spLocks noGrp="1"/>
          </p:cNvSpPr>
          <p:nvPr>
            <p:ph type="sldNum" sz="quarter" idx="4"/>
          </p:nvPr>
        </p:nvSpPr>
        <p:spPr/>
        <p:txBody>
          <a:bodyPr/>
          <a:lstStyle/>
          <a:p>
            <a:fld id="{9D84BA89-CC61-4F67-A868-148EFD8CC251}" type="slidenum">
              <a:rPr lang="en-US" smtClean="0"/>
              <a:pPr/>
              <a:t>43</a:t>
            </a:fld>
            <a:endParaRPr lang="en-US" dirty="0"/>
          </a:p>
        </p:txBody>
      </p:sp>
    </p:spTree>
    <p:extLst>
      <p:ext uri="{BB962C8B-B14F-4D97-AF65-F5344CB8AC3E}">
        <p14:creationId xmlns:p14="http://schemas.microsoft.com/office/powerpoint/2010/main" val="286382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a:solidFill>
                  <a:srgbClr val="C00000"/>
                </a:solidFill>
                <a:latin typeface="Britannic Bold" panose="020B0903060703020204" pitchFamily="34" charset="0"/>
              </a:rPr>
              <a:t>4.4</a:t>
            </a:r>
            <a:r>
              <a:rPr lang="en-US" sz="4400" dirty="0">
                <a:latin typeface="Britannic Bold" panose="020B0903060703020204" pitchFamily="34" charset="0"/>
              </a:rPr>
              <a:t> API</a:t>
            </a:r>
          </a:p>
        </p:txBody>
      </p:sp>
      <p:sp>
        <p:nvSpPr>
          <p:cNvPr id="7" name="Subtitle 6"/>
          <p:cNvSpPr>
            <a:spLocks noGrp="1"/>
          </p:cNvSpPr>
          <p:nvPr>
            <p:ph type="subTitle" idx="1"/>
          </p:nvPr>
        </p:nvSpPr>
        <p:spPr/>
        <p:txBody>
          <a:bodyPr/>
          <a:lstStyle/>
          <a:p>
            <a:r>
              <a:rPr lang="en-US" sz="3200" dirty="0">
                <a:latin typeface="Calibri" pitchFamily="34" charset="0"/>
              </a:rPr>
              <a:t>Application Programming Interface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C00000"/>
                </a:solidFill>
                <a:latin typeface="Britannic Bold" panose="020B0903060703020204" pitchFamily="34" charset="0"/>
              </a:rPr>
              <a:t>4.4</a:t>
            </a:r>
            <a:r>
              <a:rPr lang="en-US" sz="3600">
                <a:latin typeface="Britannic Bold" panose="020B0903060703020204" pitchFamily="34" charset="0"/>
              </a:rPr>
              <a:t> API (1/2)</a:t>
            </a:r>
            <a:endParaRPr lang="en-US" sz="3600" dirty="0">
              <a:latin typeface="Britannic Bold" panose="020B0903060703020204" pitchFamily="34" charset="0"/>
            </a:endParaRPr>
          </a:p>
        </p:txBody>
      </p:sp>
      <p:sp>
        <p:nvSpPr>
          <p:cNvPr id="3" name="Content Placeholder 2"/>
          <p:cNvSpPr>
            <a:spLocks noGrp="1"/>
          </p:cNvSpPr>
          <p:nvPr>
            <p:ph idx="1"/>
          </p:nvPr>
        </p:nvSpPr>
        <p:spPr>
          <a:xfrm>
            <a:off x="457200" y="1066800"/>
            <a:ext cx="8229600" cy="5257800"/>
          </a:xfrm>
        </p:spPr>
        <p:txBody>
          <a:bodyPr>
            <a:normAutofit/>
          </a:bodyPr>
          <a:lstStyle/>
          <a:p>
            <a:pPr>
              <a:spcBef>
                <a:spcPts val="600"/>
              </a:spcBef>
            </a:pPr>
            <a:r>
              <a:rPr lang="en-US" sz="2400" dirty="0"/>
              <a:t>The </a:t>
            </a:r>
            <a:r>
              <a:rPr lang="en-US" sz="2400" dirty="0">
                <a:solidFill>
                  <a:srgbClr val="C00000"/>
                </a:solidFill>
              </a:rPr>
              <a:t>Scanner</a:t>
            </a:r>
            <a:r>
              <a:rPr lang="en-US" sz="2400" dirty="0"/>
              <a:t> class you have seen is part of the Java API</a:t>
            </a:r>
          </a:p>
          <a:p>
            <a:pPr lvl="1">
              <a:spcBef>
                <a:spcPts val="600"/>
              </a:spcBef>
            </a:pPr>
            <a:r>
              <a:rPr lang="en-SG" sz="2000" dirty="0">
                <a:solidFill>
                  <a:srgbClr val="0000FF"/>
                </a:solidFill>
              </a:rPr>
              <a:t>API</a:t>
            </a:r>
            <a:r>
              <a:rPr lang="en-SG" sz="2000" dirty="0"/>
              <a:t>: an interface for other programs to interact with a program without having direct access to the internal data of the program</a:t>
            </a:r>
          </a:p>
          <a:p>
            <a:pPr lvl="1">
              <a:spcBef>
                <a:spcPts val="600"/>
              </a:spcBef>
            </a:pPr>
            <a:r>
              <a:rPr lang="en-US" sz="2000" dirty="0"/>
              <a:t>Documentation, SE7: </a:t>
            </a:r>
            <a:r>
              <a:rPr lang="en-US" sz="2000" dirty="0">
                <a:hlinkClick r:id="rId3"/>
              </a:rPr>
              <a:t>http://docs.oracle.com/javase/7/docs/api/</a:t>
            </a:r>
            <a:endParaRPr lang="en-US" sz="2000" dirty="0"/>
          </a:p>
          <a:p>
            <a:pPr lvl="1">
              <a:spcBef>
                <a:spcPts val="600"/>
              </a:spcBef>
            </a:pPr>
            <a:r>
              <a:rPr lang="en-US" sz="2000"/>
              <a:t>For </a:t>
            </a:r>
            <a:r>
              <a:rPr lang="en-US" sz="2000" dirty="0"/>
              <a:t>Java programmers, it is </a:t>
            </a:r>
            <a:r>
              <a:rPr lang="en-US" sz="2000" dirty="0">
                <a:solidFill>
                  <a:srgbClr val="C00000"/>
                </a:solidFill>
              </a:rPr>
              <a:t>very important </a:t>
            </a:r>
            <a:r>
              <a:rPr lang="en-US" sz="2000" dirty="0"/>
              <a:t>to refer to the API documentation regularly!</a:t>
            </a:r>
          </a:p>
          <a:p>
            <a:pPr>
              <a:spcBef>
                <a:spcPts val="1800"/>
              </a:spcBef>
            </a:pPr>
            <a:r>
              <a:rPr lang="en-US" sz="2400" dirty="0"/>
              <a:t>The API consists of many classes</a:t>
            </a:r>
          </a:p>
          <a:p>
            <a:pPr lvl="1">
              <a:spcBef>
                <a:spcPts val="600"/>
              </a:spcBef>
            </a:pPr>
            <a:r>
              <a:rPr lang="en-US" sz="2000" dirty="0"/>
              <a:t>You do not need to know all the classes (there are easily a few thousand classes altogether!)</a:t>
            </a:r>
          </a:p>
          <a:p>
            <a:pPr lvl="1">
              <a:spcBef>
                <a:spcPts val="600"/>
              </a:spcBef>
            </a:pPr>
            <a:r>
              <a:rPr lang="en-US" sz="2000" dirty="0"/>
              <a:t>You will learn some more classes in this course</a:t>
            </a:r>
          </a:p>
          <a:p>
            <a:pPr>
              <a:spcBef>
                <a:spcPts val="1800"/>
              </a:spcBef>
            </a:pPr>
            <a:r>
              <a:rPr lang="en-US" sz="2400" dirty="0">
                <a:solidFill>
                  <a:srgbClr val="000099"/>
                </a:solidFill>
              </a:rPr>
              <a:t>This week reading assignment</a:t>
            </a:r>
          </a:p>
          <a:p>
            <a:pPr lvl="1">
              <a:spcBef>
                <a:spcPts val="600"/>
              </a:spcBef>
            </a:pPr>
            <a:r>
              <a:rPr lang="en-US" sz="2000" dirty="0"/>
              <a:t>Read up </a:t>
            </a:r>
            <a:r>
              <a:rPr lang="en-US" sz="2000" dirty="0">
                <a:solidFill>
                  <a:srgbClr val="C00000"/>
                </a:solidFill>
              </a:rPr>
              <a:t>Scanner </a:t>
            </a:r>
            <a:r>
              <a:rPr lang="en-US" sz="2000" dirty="0"/>
              <a:t>class in the API documentation</a:t>
            </a:r>
          </a:p>
          <a:p>
            <a:pPr lvl="1">
              <a:spcBef>
                <a:spcPts val="600"/>
              </a:spcBef>
            </a:pPr>
            <a:endParaRPr lang="en-US" sz="20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45</a:t>
            </a:fld>
            <a:endParaRPr lang="en-US" sz="1600" dirty="0"/>
          </a:p>
        </p:txBody>
      </p:sp>
      <p:pic>
        <p:nvPicPr>
          <p:cNvPr id="6" name="Picture 6" descr="youngboyreading.jpg"/>
          <p:cNvPicPr>
            <a:picLocks noChangeAspect="1"/>
          </p:cNvPicPr>
          <p:nvPr/>
        </p:nvPicPr>
        <p:blipFill>
          <a:blip r:embed="rId4" cstate="print"/>
          <a:srcRect/>
          <a:stretch>
            <a:fillRect/>
          </a:stretch>
        </p:blipFill>
        <p:spPr bwMode="auto">
          <a:xfrm>
            <a:off x="7543800" y="5257800"/>
            <a:ext cx="1031875" cy="1193610"/>
          </a:xfrm>
          <a:prstGeom prst="rect">
            <a:avLst/>
          </a:prstGeom>
          <a:noFill/>
          <a:ln w="9525">
            <a:noFill/>
            <a:miter lim="800000"/>
            <a:headEnd/>
            <a:tailEnd/>
          </a:ln>
        </p:spPr>
      </p:pic>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C00000"/>
                </a:solidFill>
                <a:latin typeface="Britannic Bold" panose="020B0903060703020204" pitchFamily="34" charset="0"/>
              </a:rPr>
              <a:t>4.4</a:t>
            </a:r>
            <a:r>
              <a:rPr lang="en-US" sz="3600">
                <a:latin typeface="Britannic Bold" panose="020B0903060703020204" pitchFamily="34" charset="0"/>
              </a:rPr>
              <a:t> API (2/2)</a:t>
            </a:r>
            <a:endParaRPr lang="en-US" sz="36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46</a:t>
            </a:fld>
            <a:endParaRPr lang="en-US" sz="1600" dirty="0"/>
          </a:p>
        </p:txBody>
      </p:sp>
      <p:pic>
        <p:nvPicPr>
          <p:cNvPr id="358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562" y="1143000"/>
            <a:ext cx="852487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a:xfrm>
            <a:off x="294573" y="4191000"/>
            <a:ext cx="681038" cy="304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extLst>
      <p:ext uri="{BB962C8B-B14F-4D97-AF65-F5344CB8AC3E}">
        <p14:creationId xmlns:p14="http://schemas.microsoft.com/office/powerpoint/2010/main" val="3620518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000" dirty="0">
                <a:solidFill>
                  <a:srgbClr val="C00000"/>
                </a:solidFill>
                <a:latin typeface="Britannic Bold" panose="020B0903060703020204" pitchFamily="34" charset="0"/>
              </a:rPr>
              <a:t>4.5</a:t>
            </a:r>
            <a:r>
              <a:rPr lang="en-US" sz="4000" dirty="0">
                <a:latin typeface="Britannic Bold" panose="020B0903060703020204" pitchFamily="34" charset="0"/>
              </a:rPr>
              <a:t> Math class</a:t>
            </a:r>
            <a:r>
              <a:rPr lang="en-US" sz="4000">
                <a:latin typeface="Britannic Bold" panose="020B0903060703020204" pitchFamily="34" charset="0"/>
              </a:rPr>
              <a:t>, Class </a:t>
            </a:r>
            <a:r>
              <a:rPr lang="en-US" sz="4000" dirty="0">
                <a:latin typeface="Britannic Bold" panose="020B0903060703020204" pitchFamily="34" charset="0"/>
              </a:rPr>
              <a:t>Attributes</a:t>
            </a:r>
          </a:p>
        </p:txBody>
      </p:sp>
      <p:sp>
        <p:nvSpPr>
          <p:cNvPr id="7" name="Subtitle 6"/>
          <p:cNvSpPr>
            <a:spLocks noGrp="1"/>
          </p:cNvSpPr>
          <p:nvPr>
            <p:ph type="subTitle" idx="1"/>
          </p:nvPr>
        </p:nvSpPr>
        <p:spPr/>
        <p:txBody>
          <a:bodyPr/>
          <a:lstStyle/>
          <a:p>
            <a:r>
              <a:rPr lang="en-US" sz="3200" dirty="0">
                <a:latin typeface="Calibri" pitchFamily="34" charset="0"/>
              </a:rPr>
              <a:t>Using the Math class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4.5</a:t>
            </a:r>
            <a:r>
              <a:rPr lang="en-US" sz="3600" dirty="0">
                <a:latin typeface="Britannic Bold" panose="020B0903060703020204" pitchFamily="34" charset="0"/>
              </a:rPr>
              <a:t> The </a:t>
            </a:r>
            <a:r>
              <a:rPr lang="en-US" sz="3600" b="1" dirty="0">
                <a:latin typeface="Britannic Bold" panose="020B0903060703020204" pitchFamily="34" charset="0"/>
              </a:rPr>
              <a:t>Math</a:t>
            </a:r>
            <a:r>
              <a:rPr lang="en-US" sz="3600" dirty="0">
                <a:latin typeface="Britannic Bold" panose="020B0903060703020204" pitchFamily="34" charset="0"/>
              </a:rPr>
              <a:t> class (1/2)</a:t>
            </a:r>
          </a:p>
        </p:txBody>
      </p:sp>
      <p:sp>
        <p:nvSpPr>
          <p:cNvPr id="3" name="Content Placeholder 2"/>
          <p:cNvSpPr>
            <a:spLocks noGrp="1"/>
          </p:cNvSpPr>
          <p:nvPr>
            <p:ph idx="1"/>
          </p:nvPr>
        </p:nvSpPr>
        <p:spPr>
          <a:xfrm>
            <a:off x="457200" y="1066800"/>
            <a:ext cx="8229600" cy="533400"/>
          </a:xfrm>
        </p:spPr>
        <p:txBody>
          <a:bodyPr>
            <a:normAutofit/>
          </a:bodyPr>
          <a:lstStyle/>
          <a:p>
            <a:pPr>
              <a:spcBef>
                <a:spcPts val="600"/>
              </a:spcBef>
            </a:pPr>
            <a:r>
              <a:rPr lang="en-US" sz="2400" dirty="0"/>
              <a:t>From the API documentation</a:t>
            </a:r>
            <a:endParaRPr lang="en-US" sz="2000" dirty="0"/>
          </a:p>
          <a:p>
            <a:pPr lvl="1">
              <a:spcBef>
                <a:spcPts val="600"/>
              </a:spcBef>
            </a:pPr>
            <a:endParaRPr lang="en-US" sz="2000"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48</a:t>
            </a:fld>
            <a:endParaRPr lang="en-US" sz="1600" dirty="0"/>
          </a:p>
        </p:txBody>
      </p:sp>
      <p:pic>
        <p:nvPicPr>
          <p:cNvPr id="7" name="Picture 2"/>
          <p:cNvPicPr>
            <a:picLocks noChangeAspect="1" noChangeArrowheads="1"/>
          </p:cNvPicPr>
          <p:nvPr/>
        </p:nvPicPr>
        <p:blipFill>
          <a:blip r:embed="rId3" cstate="print"/>
          <a:srcRect r="3306"/>
          <a:stretch>
            <a:fillRect/>
          </a:stretch>
        </p:blipFill>
        <p:spPr bwMode="auto">
          <a:xfrm>
            <a:off x="228600" y="1600200"/>
            <a:ext cx="8686800" cy="4542514"/>
          </a:xfrm>
          <a:prstGeom prst="rect">
            <a:avLst/>
          </a:prstGeom>
          <a:noFill/>
          <a:ln w="9525">
            <a:noFill/>
            <a:miter lim="800000"/>
            <a:headEnd/>
            <a:tailEnd/>
          </a:ln>
        </p:spPr>
      </p:pic>
      <p:sp>
        <p:nvSpPr>
          <p:cNvPr id="10" name="Oval 9"/>
          <p:cNvSpPr/>
          <p:nvPr/>
        </p:nvSpPr>
        <p:spPr>
          <a:xfrm>
            <a:off x="167391" y="3871457"/>
            <a:ext cx="473439" cy="20586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4.5 </a:t>
            </a:r>
            <a:r>
              <a:rPr lang="en-US" sz="3600" dirty="0">
                <a:latin typeface="Britannic Bold" panose="020B0903060703020204" pitchFamily="34" charset="0"/>
              </a:rPr>
              <a:t>The </a:t>
            </a:r>
            <a:r>
              <a:rPr lang="en-US" sz="3600" b="1" dirty="0">
                <a:latin typeface="Britannic Bold" panose="020B0903060703020204" pitchFamily="34" charset="0"/>
              </a:rPr>
              <a:t>Math</a:t>
            </a:r>
            <a:r>
              <a:rPr lang="en-US" sz="3600" dirty="0">
                <a:latin typeface="Britannic Bold" panose="020B0903060703020204" pitchFamily="34" charset="0"/>
              </a:rPr>
              <a:t> class (2/2) </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49</a:t>
            </a:fld>
            <a:endParaRPr lang="en-US" sz="1600" dirty="0"/>
          </a:p>
        </p:txBody>
      </p:sp>
      <p:sp>
        <p:nvSpPr>
          <p:cNvPr id="17" name="Content Placeholder 2"/>
          <p:cNvSpPr>
            <a:spLocks noGrp="1"/>
          </p:cNvSpPr>
          <p:nvPr>
            <p:ph idx="1"/>
          </p:nvPr>
        </p:nvSpPr>
        <p:spPr>
          <a:xfrm>
            <a:off x="457200" y="990600"/>
            <a:ext cx="8229600" cy="4343400"/>
          </a:xfrm>
        </p:spPr>
        <p:txBody>
          <a:bodyPr>
            <a:normAutofit/>
          </a:bodyPr>
          <a:lstStyle/>
          <a:p>
            <a:pPr>
              <a:spcBef>
                <a:spcPts val="1200"/>
              </a:spcBef>
            </a:pPr>
            <a:r>
              <a:rPr lang="en-US" sz="2800" dirty="0"/>
              <a:t>Package: </a:t>
            </a:r>
            <a:r>
              <a:rPr lang="en-US" sz="2800" dirty="0" err="1"/>
              <a:t>java.lang</a:t>
            </a:r>
            <a:r>
              <a:rPr lang="en-US" sz="2800" dirty="0"/>
              <a:t> (default)</a:t>
            </a:r>
          </a:p>
          <a:p>
            <a:pPr>
              <a:spcBef>
                <a:spcPts val="1200"/>
              </a:spcBef>
            </a:pPr>
            <a:r>
              <a:rPr lang="en-US" sz="2800" dirty="0"/>
              <a:t>Some useful </a:t>
            </a:r>
            <a:r>
              <a:rPr lang="en-US" sz="2800" b="1" dirty="0">
                <a:latin typeface="Courier New" pitchFamily="49" charset="0"/>
                <a:cs typeface="Courier New" pitchFamily="49" charset="0"/>
              </a:rPr>
              <a:t>Math</a:t>
            </a:r>
            <a:r>
              <a:rPr lang="en-US" sz="2800" dirty="0"/>
              <a:t> methods:</a:t>
            </a:r>
          </a:p>
          <a:p>
            <a:pPr lvl="1">
              <a:spcBef>
                <a:spcPts val="0"/>
              </a:spcBef>
            </a:pPr>
            <a:r>
              <a:rPr lang="en-US" sz="2400" b="1" dirty="0">
                <a:solidFill>
                  <a:srgbClr val="C00000"/>
                </a:solidFill>
                <a:latin typeface="Courier New" pitchFamily="49" charset="0"/>
                <a:cs typeface="Courier New" pitchFamily="49" charset="0"/>
              </a:rPr>
              <a:t>abs()</a:t>
            </a:r>
          </a:p>
          <a:p>
            <a:pPr lvl="1">
              <a:spcBef>
                <a:spcPts val="0"/>
              </a:spcBef>
            </a:pPr>
            <a:r>
              <a:rPr lang="en-US" sz="2400" b="1" dirty="0">
                <a:solidFill>
                  <a:srgbClr val="C00000"/>
                </a:solidFill>
                <a:latin typeface="Courier New" pitchFamily="49" charset="0"/>
                <a:cs typeface="Courier New" pitchFamily="49" charset="0"/>
              </a:rPr>
              <a:t>ceil()</a:t>
            </a:r>
          </a:p>
          <a:p>
            <a:pPr lvl="1">
              <a:spcBef>
                <a:spcPts val="0"/>
              </a:spcBef>
            </a:pPr>
            <a:r>
              <a:rPr lang="en-US" sz="2400" b="1" dirty="0">
                <a:solidFill>
                  <a:srgbClr val="C00000"/>
                </a:solidFill>
                <a:latin typeface="Courier New" pitchFamily="49" charset="0"/>
                <a:cs typeface="Courier New" pitchFamily="49" charset="0"/>
              </a:rPr>
              <a:t>floor()</a:t>
            </a:r>
          </a:p>
          <a:p>
            <a:pPr lvl="1">
              <a:spcBef>
                <a:spcPts val="0"/>
              </a:spcBef>
            </a:pPr>
            <a:r>
              <a:rPr lang="en-US" sz="2400" b="1" dirty="0">
                <a:solidFill>
                  <a:srgbClr val="C00000"/>
                </a:solidFill>
                <a:latin typeface="Courier New" pitchFamily="49" charset="0"/>
                <a:cs typeface="Courier New" pitchFamily="49" charset="0"/>
              </a:rPr>
              <a:t>max()</a:t>
            </a:r>
          </a:p>
          <a:p>
            <a:pPr lvl="1">
              <a:spcBef>
                <a:spcPts val="0"/>
              </a:spcBef>
            </a:pPr>
            <a:r>
              <a:rPr lang="en-US" sz="2400" b="1" dirty="0">
                <a:solidFill>
                  <a:srgbClr val="C00000"/>
                </a:solidFill>
                <a:latin typeface="Courier New" pitchFamily="49" charset="0"/>
                <a:cs typeface="Courier New" pitchFamily="49" charset="0"/>
              </a:rPr>
              <a:t>min()</a:t>
            </a:r>
          </a:p>
          <a:p>
            <a:pPr lvl="1">
              <a:spcBef>
                <a:spcPts val="0"/>
              </a:spcBef>
            </a:pPr>
            <a:r>
              <a:rPr lang="en-US" sz="2400" b="1" dirty="0" err="1">
                <a:solidFill>
                  <a:srgbClr val="C00000"/>
                </a:solidFill>
                <a:latin typeface="Courier New" pitchFamily="49" charset="0"/>
                <a:cs typeface="Courier New" pitchFamily="49" charset="0"/>
              </a:rPr>
              <a:t>pow</a:t>
            </a:r>
            <a:r>
              <a:rPr lang="en-US" sz="2400" b="1" dirty="0">
                <a:solidFill>
                  <a:srgbClr val="C00000"/>
                </a:solidFill>
                <a:latin typeface="Courier New" pitchFamily="49" charset="0"/>
                <a:cs typeface="Courier New" pitchFamily="49" charset="0"/>
              </a:rPr>
              <a:t>()</a:t>
            </a:r>
          </a:p>
          <a:p>
            <a:pPr lvl="1">
              <a:spcBef>
                <a:spcPts val="0"/>
              </a:spcBef>
            </a:pPr>
            <a:r>
              <a:rPr lang="en-US" sz="2400" b="1" dirty="0">
                <a:solidFill>
                  <a:srgbClr val="C00000"/>
                </a:solidFill>
                <a:latin typeface="Courier New" pitchFamily="49" charset="0"/>
                <a:cs typeface="Courier New" pitchFamily="49" charset="0"/>
              </a:rPr>
              <a:t>random()</a:t>
            </a:r>
          </a:p>
          <a:p>
            <a:pPr lvl="1">
              <a:spcBef>
                <a:spcPts val="0"/>
              </a:spcBef>
            </a:pPr>
            <a:r>
              <a:rPr lang="en-US" sz="2400" b="1" dirty="0" err="1">
                <a:solidFill>
                  <a:srgbClr val="C00000"/>
                </a:solidFill>
                <a:latin typeface="Courier New" pitchFamily="49" charset="0"/>
                <a:cs typeface="Courier New" pitchFamily="49" charset="0"/>
              </a:rPr>
              <a:t>sqrt</a:t>
            </a:r>
            <a:r>
              <a:rPr lang="en-US" sz="2400" b="1" dirty="0">
                <a:solidFill>
                  <a:srgbClr val="C00000"/>
                </a:solidFill>
                <a:latin typeface="Courier New" pitchFamily="49" charset="0"/>
                <a:cs typeface="Courier New" pitchFamily="49" charset="0"/>
              </a:rPr>
              <a:t>()</a:t>
            </a:r>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References</a:t>
            </a:r>
            <a:endParaRPr lang="en-US" sz="4000" dirty="0">
              <a:latin typeface="Britannic Bold" panose="020B0903060703020204" pitchFamily="34" charset="0"/>
            </a:endParaRP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a:t>
            </a:fld>
            <a:endParaRPr lang="en-US" sz="1600" dirty="0"/>
          </a:p>
        </p:txBody>
      </p:sp>
      <p:graphicFrame>
        <p:nvGraphicFramePr>
          <p:cNvPr id="9" name="Diagram 8"/>
          <p:cNvGraphicFramePr/>
          <p:nvPr>
            <p:extLst>
              <p:ext uri="{D42A27DB-BD31-4B8C-83A1-F6EECF244321}">
                <p14:modId xmlns:p14="http://schemas.microsoft.com/office/powerpoint/2010/main" val="3633677610"/>
              </p:ext>
            </p:extLst>
          </p:nvPr>
        </p:nvGraphicFramePr>
        <p:xfrm>
          <a:off x="533400" y="1066800"/>
          <a:ext cx="7924800" cy="462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extLst>
      <p:ext uri="{BB962C8B-B14F-4D97-AF65-F5344CB8AC3E}">
        <p14:creationId xmlns:p14="http://schemas.microsoft.com/office/powerpoint/2010/main" val="87536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4.5 </a:t>
            </a:r>
            <a:r>
              <a:rPr lang="en-US" sz="3600" dirty="0">
                <a:latin typeface="Britannic Bold" panose="020B0903060703020204" pitchFamily="34" charset="0"/>
              </a:rPr>
              <a:t>Class Attributes</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50</a:t>
            </a:fld>
            <a:endParaRPr lang="en-US" sz="1600" dirty="0"/>
          </a:p>
        </p:txBody>
      </p:sp>
      <p:sp>
        <p:nvSpPr>
          <p:cNvPr id="17" name="Content Placeholder 2"/>
          <p:cNvSpPr>
            <a:spLocks noGrp="1"/>
          </p:cNvSpPr>
          <p:nvPr>
            <p:ph idx="1"/>
          </p:nvPr>
        </p:nvSpPr>
        <p:spPr>
          <a:xfrm>
            <a:off x="457200" y="990600"/>
            <a:ext cx="8229600" cy="685800"/>
          </a:xfrm>
        </p:spPr>
        <p:txBody>
          <a:bodyPr>
            <a:normAutofit/>
          </a:bodyPr>
          <a:lstStyle/>
          <a:p>
            <a:pPr>
              <a:spcBef>
                <a:spcPts val="1200"/>
              </a:spcBef>
            </a:pPr>
            <a:r>
              <a:rPr lang="en-US" sz="2800" dirty="0"/>
              <a:t>The </a:t>
            </a:r>
            <a:r>
              <a:rPr lang="en-US" sz="2800" b="1" dirty="0">
                <a:latin typeface="Courier New" pitchFamily="49" charset="0"/>
                <a:cs typeface="Courier New" pitchFamily="49" charset="0"/>
              </a:rPr>
              <a:t>Math</a:t>
            </a:r>
            <a:r>
              <a:rPr lang="en-US" sz="2800" dirty="0"/>
              <a:t> </a:t>
            </a:r>
            <a:r>
              <a:rPr lang="en-US" sz="2800"/>
              <a:t>class has </a:t>
            </a:r>
            <a:r>
              <a:rPr lang="en-US" sz="2800" dirty="0"/>
              <a:t>two </a:t>
            </a:r>
            <a:r>
              <a:rPr lang="en-US" sz="2800" dirty="0">
                <a:solidFill>
                  <a:srgbClr val="C00000"/>
                </a:solidFill>
              </a:rPr>
              <a:t>class attributes</a:t>
            </a:r>
          </a:p>
          <a:p>
            <a:pPr lvl="1">
              <a:spcBef>
                <a:spcPts val="600"/>
              </a:spcBef>
            </a:pPr>
            <a:endParaRPr lang="en-US" dirty="0"/>
          </a:p>
        </p:txBody>
      </p:sp>
      <p:sp>
        <p:nvSpPr>
          <p:cNvPr id="10" name="Content Placeholder 2"/>
          <p:cNvSpPr txBox="1">
            <a:spLocks/>
          </p:cNvSpPr>
          <p:nvPr/>
        </p:nvSpPr>
        <p:spPr bwMode="auto">
          <a:xfrm>
            <a:off x="457200" y="2667000"/>
            <a:ext cx="82296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p>
            <a:pPr marL="342900" lvl="0" indent="-342900">
              <a:spcBef>
                <a:spcPts val="1200"/>
              </a:spcBef>
              <a:buClr>
                <a:schemeClr val="accent1"/>
              </a:buClr>
              <a:buSzPct val="65000"/>
              <a:buFont typeface="Wingdings" pitchFamily="2" charset="2"/>
              <a:buChar char="n"/>
              <a:defRPr/>
            </a:pPr>
            <a:r>
              <a:rPr lang="en-US" sz="2800" kern="0" dirty="0"/>
              <a:t>A </a:t>
            </a:r>
            <a:r>
              <a:rPr lang="en-US" sz="2800" kern="0" dirty="0">
                <a:solidFill>
                  <a:srgbClr val="C00000"/>
                </a:solidFill>
              </a:rPr>
              <a:t>class attribute </a:t>
            </a:r>
            <a:r>
              <a:rPr lang="en-US" sz="2800" kern="0" dirty="0"/>
              <a:t>(or </a:t>
            </a:r>
            <a:r>
              <a:rPr lang="en-US" sz="2800" kern="0" dirty="0">
                <a:solidFill>
                  <a:srgbClr val="C00000"/>
                </a:solidFill>
              </a:rPr>
              <a:t>class member</a:t>
            </a:r>
            <a:r>
              <a:rPr lang="en-US" sz="2800" kern="0" dirty="0"/>
              <a:t>) is associated with the class, not the individual instances (objects). Every instance of a class shares the class attribute.</a:t>
            </a:r>
          </a:p>
          <a:p>
            <a:pPr marL="800100" lvl="1" indent="-342900">
              <a:buClr>
                <a:schemeClr val="accent1"/>
              </a:buClr>
              <a:buSzPct val="65000"/>
              <a:buFont typeface="Wingdings" pitchFamily="2" charset="2"/>
              <a:buChar char="n"/>
              <a:defRPr/>
            </a:pPr>
            <a:r>
              <a:rPr lang="en-US" sz="2400" kern="0" dirty="0"/>
              <a:t>We will explain about “objects” later.</a:t>
            </a:r>
          </a:p>
          <a:p>
            <a:pPr marL="342900" marR="0" lvl="0" indent="-342900" algn="l" defTabSz="914400" rtl="0" eaLnBrk="1" fontAlgn="base" latinLnBrk="0" hangingPunct="1">
              <a:lnSpc>
                <a:spcPct val="100000"/>
              </a:lnSpc>
              <a:spcBef>
                <a:spcPts val="1200"/>
              </a:spcBef>
              <a:spcAft>
                <a:spcPct val="0"/>
              </a:spcAft>
              <a:buClr>
                <a:schemeClr val="accent1"/>
              </a:buClr>
              <a:buSzPct val="65000"/>
              <a:buFont typeface="Wingdings" pitchFamily="2" charset="2"/>
              <a:buChar char="n"/>
              <a:tabLst/>
              <a:defRPr/>
            </a:pPr>
            <a:r>
              <a:rPr lang="en-US" sz="2800" kern="0" dirty="0">
                <a:latin typeface="+mn-lt"/>
                <a:cs typeface="+mn-cs"/>
              </a:rPr>
              <a:t>How to use it?</a:t>
            </a:r>
          </a:p>
          <a:p>
            <a:pPr marL="800100" lvl="1" indent="-342900">
              <a:spcBef>
                <a:spcPts val="600"/>
              </a:spcBef>
              <a:buClr>
                <a:schemeClr val="accent1"/>
              </a:buClr>
              <a:buSzPct val="65000"/>
              <a:buFont typeface="Wingdings" pitchFamily="2" charset="2"/>
              <a:buChar char="n"/>
            </a:pPr>
            <a:r>
              <a:rPr lang="en-US" sz="2400" kern="0" dirty="0">
                <a:latin typeface="+mn-lt"/>
                <a:cs typeface="+mn-cs"/>
              </a:rPr>
              <a:t>Example: </a:t>
            </a:r>
            <a:br>
              <a:rPr lang="en-US" sz="2400" kern="0" dirty="0">
                <a:latin typeface="+mn-lt"/>
                <a:cs typeface="+mn-cs"/>
              </a:rPr>
            </a:br>
            <a:r>
              <a:rPr lang="en-US" sz="2400" kern="0" dirty="0">
                <a:latin typeface="+mn-lt"/>
                <a:cs typeface="+mn-cs"/>
              </a:rPr>
              <a:t>	</a:t>
            </a:r>
            <a:r>
              <a:rPr lang="en-US" sz="2200" b="1" kern="0" dirty="0">
                <a:latin typeface="Courier New" pitchFamily="49" charset="0"/>
                <a:cs typeface="Courier New" pitchFamily="49" charset="0"/>
              </a:rPr>
              <a:t>double area = </a:t>
            </a:r>
            <a:r>
              <a:rPr lang="en-US" sz="2200" b="1" kern="0" dirty="0" err="1">
                <a:solidFill>
                  <a:srgbClr val="000099"/>
                </a:solidFill>
                <a:latin typeface="Courier New" pitchFamily="49" charset="0"/>
                <a:cs typeface="Courier New" pitchFamily="49" charset="0"/>
              </a:rPr>
              <a:t>Math.PI</a:t>
            </a:r>
            <a:r>
              <a:rPr lang="en-US" sz="2200" b="1" kern="0" dirty="0">
                <a:solidFill>
                  <a:srgbClr val="000099"/>
                </a:solidFill>
                <a:latin typeface="Courier New" pitchFamily="49" charset="0"/>
                <a:cs typeface="Courier New" pitchFamily="49" charset="0"/>
              </a:rPr>
              <a:t> </a:t>
            </a:r>
            <a:r>
              <a:rPr lang="en-US" sz="2200" b="1" kern="0" dirty="0">
                <a:latin typeface="Courier New" pitchFamily="49" charset="0"/>
                <a:cs typeface="Courier New" pitchFamily="49" charset="0"/>
              </a:rPr>
              <a:t>* Math.pow(radius,2);</a:t>
            </a:r>
          </a:p>
          <a:p>
            <a:pPr marL="800100" lvl="1" indent="-342900">
              <a:spcBef>
                <a:spcPts val="600"/>
              </a:spcBef>
              <a:buClr>
                <a:schemeClr val="accent1"/>
              </a:buClr>
              <a:buSzPct val="65000"/>
              <a:buFont typeface="Wingdings" pitchFamily="2" charset="2"/>
              <a:buChar char="n"/>
            </a:pPr>
            <a:r>
              <a:rPr lang="en-US" sz="2400" kern="0" dirty="0"/>
              <a:t>Here, </a:t>
            </a:r>
            <a:r>
              <a:rPr lang="en-US" sz="2400" b="1" kern="0" dirty="0" err="1">
                <a:solidFill>
                  <a:srgbClr val="000099"/>
                </a:solidFill>
                <a:latin typeface="Courier New" pitchFamily="49" charset="0"/>
                <a:cs typeface="Courier New" pitchFamily="49" charset="0"/>
              </a:rPr>
              <a:t>Math.PI</a:t>
            </a:r>
            <a:r>
              <a:rPr lang="en-US" sz="2400" kern="0" dirty="0"/>
              <a:t> is used as the constant </a:t>
            </a:r>
            <a:r>
              <a:rPr lang="en-US" sz="2400" kern="0" dirty="0">
                <a:latin typeface="Symbol" pitchFamily="18" charset="2"/>
              </a:rPr>
              <a:t>p</a:t>
            </a:r>
            <a:endParaRPr lang="en-US" sz="2600" kern="0" dirty="0">
              <a:latin typeface="Symbol" pitchFamily="18" charset="2"/>
            </a:endParaRPr>
          </a:p>
        </p:txBody>
      </p:sp>
      <p:pic>
        <p:nvPicPr>
          <p:cNvPr id="120834" name="Picture 2"/>
          <p:cNvPicPr>
            <a:picLocks noChangeAspect="1" noChangeArrowheads="1"/>
          </p:cNvPicPr>
          <p:nvPr/>
        </p:nvPicPr>
        <p:blipFill>
          <a:blip r:embed="rId3" cstate="print"/>
          <a:srcRect/>
          <a:stretch>
            <a:fillRect/>
          </a:stretch>
        </p:blipFill>
        <p:spPr bwMode="auto">
          <a:xfrm>
            <a:off x="228600" y="1524001"/>
            <a:ext cx="8763000" cy="953050"/>
          </a:xfrm>
          <a:prstGeom prst="rect">
            <a:avLst/>
          </a:prstGeom>
          <a:noFill/>
          <a:ln w="9525">
            <a:noFill/>
            <a:miter lim="800000"/>
            <a:headEnd/>
            <a:tailEnd/>
          </a:ln>
        </p:spPr>
      </p:pic>
      <p:sp>
        <p:nvSpPr>
          <p:cNvPr id="12" name="Oval 11"/>
          <p:cNvSpPr/>
          <p:nvPr/>
        </p:nvSpPr>
        <p:spPr>
          <a:xfrm>
            <a:off x="2768184" y="1524001"/>
            <a:ext cx="457200" cy="304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p:cNvSpPr/>
          <p:nvPr/>
        </p:nvSpPr>
        <p:spPr>
          <a:xfrm>
            <a:off x="2768184" y="1985537"/>
            <a:ext cx="457200" cy="3048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4.5 </a:t>
            </a:r>
            <a:r>
              <a:rPr lang="en-US" sz="3600" dirty="0">
                <a:latin typeface="Britannic Bold" panose="020B0903060703020204" pitchFamily="34" charset="0"/>
              </a:rPr>
              <a:t>The </a:t>
            </a:r>
            <a:r>
              <a:rPr lang="en-US" sz="3600" b="1" dirty="0">
                <a:latin typeface="Britannic Bold" panose="020B0903060703020204" pitchFamily="34" charset="0"/>
              </a:rPr>
              <a:t>Math</a:t>
            </a:r>
            <a:r>
              <a:rPr lang="en-US" sz="3600" dirty="0">
                <a:latin typeface="Britannic Bold" panose="020B0903060703020204" pitchFamily="34" charset="0"/>
              </a:rPr>
              <a:t> class: Demo</a:t>
            </a:r>
          </a:p>
        </p:txBody>
      </p:sp>
      <p:sp>
        <p:nvSpPr>
          <p:cNvPr id="8" name="Slide Number Placeholder 7"/>
          <p:cNvSpPr>
            <a:spLocks noGrp="1"/>
          </p:cNvSpPr>
          <p:nvPr>
            <p:ph type="sldNum" sz="quarter" idx="4"/>
          </p:nvPr>
        </p:nvSpPr>
        <p:spPr/>
        <p:txBody>
          <a:bodyPr/>
          <a:lstStyle/>
          <a:p>
            <a:pPr>
              <a:defRPr/>
            </a:pPr>
            <a:fld id="{54A2F9D0-0111-4C85-A5D2-98D05839D6A6}" type="slidenum">
              <a:rPr lang="en-US" sz="1600" smtClean="0"/>
              <a:pPr>
                <a:defRPr/>
              </a:pPr>
              <a:t>51</a:t>
            </a:fld>
            <a:endParaRPr lang="en-US" sz="1600" dirty="0"/>
          </a:p>
        </p:txBody>
      </p:sp>
      <p:sp>
        <p:nvSpPr>
          <p:cNvPr id="14" name="TextBox 13"/>
          <p:cNvSpPr txBox="1"/>
          <p:nvPr/>
        </p:nvSpPr>
        <p:spPr>
          <a:xfrm>
            <a:off x="609600" y="990600"/>
            <a:ext cx="7924800" cy="5293757"/>
          </a:xfrm>
          <a:prstGeom prst="rect">
            <a:avLst/>
          </a:prstGeom>
          <a:solidFill>
            <a:srgbClr val="FFFFCC"/>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tabLst>
                <a:tab pos="271463" algn="l"/>
                <a:tab pos="533400" algn="l"/>
              </a:tabLst>
            </a:pPr>
            <a:r>
              <a:rPr lang="en-SG" sz="1600" b="1">
                <a:latin typeface="Courier New" pitchFamily="49" charset="0"/>
                <a:cs typeface="Courier New" pitchFamily="49" charset="0"/>
              </a:rPr>
              <a:t>// </a:t>
            </a:r>
            <a:r>
              <a:rPr lang="en-SG" sz="1600" b="1" dirty="0">
                <a:latin typeface="Courier New" pitchFamily="49" charset="0"/>
                <a:cs typeface="Courier New" pitchFamily="49" charset="0"/>
              </a:rPr>
              <a:t>To find the area of the largest circle inscribed</a:t>
            </a:r>
          </a:p>
          <a:p>
            <a:pPr>
              <a:tabLst>
                <a:tab pos="271463" algn="l"/>
                <a:tab pos="533400" algn="l"/>
              </a:tabLst>
            </a:pPr>
            <a:r>
              <a:rPr lang="en-SG" sz="1600" b="1" dirty="0">
                <a:latin typeface="Courier New" pitchFamily="49" charset="0"/>
                <a:cs typeface="Courier New" pitchFamily="49" charset="0"/>
              </a:rPr>
              <a:t>// inside a square, given the area of the square.</a:t>
            </a:r>
          </a:p>
          <a:p>
            <a:pPr>
              <a:tabLst>
                <a:tab pos="271463" algn="l"/>
                <a:tab pos="533400" algn="l"/>
              </a:tabLst>
            </a:pPr>
            <a:r>
              <a:rPr lang="en-SG" b="1">
                <a:latin typeface="Courier New" pitchFamily="49" charset="0"/>
                <a:cs typeface="Courier New" pitchFamily="49" charset="0"/>
              </a:rPr>
              <a:t>import java.util.*; </a:t>
            </a:r>
          </a:p>
          <a:p>
            <a:pPr>
              <a:tabLst>
                <a:tab pos="271463" algn="l"/>
                <a:tab pos="533400" algn="l"/>
              </a:tabLst>
            </a:pPr>
            <a:endParaRPr lang="en-SG" b="1" dirty="0">
              <a:latin typeface="Courier New" pitchFamily="49" charset="0"/>
              <a:cs typeface="Courier New" pitchFamily="49" charset="0"/>
            </a:endParaRPr>
          </a:p>
          <a:p>
            <a:pPr>
              <a:tabLst>
                <a:tab pos="271463" algn="l"/>
                <a:tab pos="533400" algn="l"/>
              </a:tabLst>
            </a:pPr>
            <a:r>
              <a:rPr lang="en-SG" b="1" dirty="0">
                <a:solidFill>
                  <a:srgbClr val="0000FF"/>
                </a:solidFill>
                <a:latin typeface="Courier New" pitchFamily="49" charset="0"/>
                <a:cs typeface="Courier New" pitchFamily="49" charset="0"/>
              </a:rPr>
              <a:t>public class </a:t>
            </a:r>
            <a:r>
              <a:rPr lang="en-SG" b="1" dirty="0" err="1">
                <a:latin typeface="Courier New" pitchFamily="49" charset="0"/>
                <a:cs typeface="Courier New" pitchFamily="49" charset="0"/>
              </a:rPr>
              <a:t>TestMath</a:t>
            </a:r>
            <a:r>
              <a:rPr lang="en-SG" b="1" dirty="0">
                <a:latin typeface="Courier New" pitchFamily="49" charset="0"/>
                <a:cs typeface="Courier New" pitchFamily="49" charset="0"/>
              </a:rPr>
              <a:t> {</a:t>
            </a:r>
          </a:p>
          <a:p>
            <a:pPr>
              <a:tabLst>
                <a:tab pos="271463" algn="l"/>
                <a:tab pos="533400" algn="l"/>
              </a:tabLst>
            </a:pPr>
            <a:endParaRPr lang="en-SG" b="1" dirty="0">
              <a:latin typeface="Courier New" pitchFamily="49" charset="0"/>
              <a:cs typeface="Courier New" pitchFamily="49" charset="0"/>
            </a:endParaRPr>
          </a:p>
          <a:p>
            <a:pPr>
              <a:tabLst>
                <a:tab pos="271463" algn="l"/>
                <a:tab pos="533400" algn="l"/>
              </a:tabLst>
            </a:pPr>
            <a:r>
              <a:rPr lang="en-SG" b="1" dirty="0">
                <a:latin typeface="Courier New" pitchFamily="49" charset="0"/>
                <a:cs typeface="Courier New" pitchFamily="49" charset="0"/>
              </a:rPr>
              <a:t>	</a:t>
            </a:r>
            <a:r>
              <a:rPr lang="en-SG" b="1" dirty="0">
                <a:solidFill>
                  <a:srgbClr val="0000FF"/>
                </a:solidFill>
                <a:latin typeface="Courier New" pitchFamily="49" charset="0"/>
                <a:cs typeface="Courier New" pitchFamily="49" charset="0"/>
              </a:rPr>
              <a:t>public static void </a:t>
            </a:r>
            <a:r>
              <a:rPr lang="en-SG" b="1" dirty="0">
                <a:latin typeface="Courier New" pitchFamily="49" charset="0"/>
                <a:cs typeface="Courier New" pitchFamily="49" charset="0"/>
              </a:rPr>
              <a:t>main(String[] </a:t>
            </a:r>
            <a:r>
              <a:rPr lang="en-SG" b="1" dirty="0" err="1">
                <a:latin typeface="Courier New" pitchFamily="49" charset="0"/>
                <a:cs typeface="Courier New" pitchFamily="49" charset="0"/>
              </a:rPr>
              <a:t>args</a:t>
            </a:r>
            <a:r>
              <a:rPr lang="en-SG" b="1">
                <a:latin typeface="Courier New" pitchFamily="49" charset="0"/>
                <a:cs typeface="Courier New" pitchFamily="49" charset="0"/>
              </a:rPr>
              <a:t>) {</a:t>
            </a:r>
            <a:endParaRPr lang="en-SG" b="1" dirty="0">
              <a:latin typeface="Courier New" pitchFamily="49" charset="0"/>
              <a:cs typeface="Courier New" pitchFamily="49" charset="0"/>
            </a:endParaRPr>
          </a:p>
          <a:p>
            <a:pPr>
              <a:tabLst>
                <a:tab pos="271463" algn="l"/>
                <a:tab pos="533400" algn="l"/>
              </a:tabLst>
            </a:pPr>
            <a:r>
              <a:rPr lang="en-SG" b="1" dirty="0">
                <a:latin typeface="Courier New" pitchFamily="49" charset="0"/>
                <a:cs typeface="Courier New" pitchFamily="49" charset="0"/>
              </a:rPr>
              <a:t>		Scanner sc = new Scanner(</a:t>
            </a:r>
            <a:r>
              <a:rPr lang="en-SG" b="1" dirty="0" err="1">
                <a:latin typeface="Courier New" pitchFamily="49" charset="0"/>
                <a:cs typeface="Courier New" pitchFamily="49" charset="0"/>
              </a:rPr>
              <a:t>System.in</a:t>
            </a:r>
            <a:r>
              <a:rPr lang="en-SG" b="1" dirty="0">
                <a:latin typeface="Courier New" pitchFamily="49" charset="0"/>
                <a:cs typeface="Courier New" pitchFamily="49" charset="0"/>
              </a:rPr>
              <a:t>);</a:t>
            </a:r>
          </a:p>
          <a:p>
            <a:pPr>
              <a:tabLst>
                <a:tab pos="271463" algn="l"/>
                <a:tab pos="533400" algn="l"/>
              </a:tabLst>
            </a:pPr>
            <a:endParaRPr lang="en-SG" b="1" dirty="0">
              <a:latin typeface="Courier New" pitchFamily="49" charset="0"/>
              <a:cs typeface="Courier New" pitchFamily="49" charset="0"/>
            </a:endParaRPr>
          </a:p>
          <a:p>
            <a:pPr>
              <a:tabLst>
                <a:tab pos="271463" algn="l"/>
                <a:tab pos="533400"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System.out.print</a:t>
            </a:r>
            <a:r>
              <a:rPr lang="en-SG" b="1" dirty="0">
                <a:latin typeface="Courier New" pitchFamily="49" charset="0"/>
                <a:cs typeface="Courier New" pitchFamily="49" charset="0"/>
              </a:rPr>
              <a:t>("Enter area of a square: ");</a:t>
            </a:r>
          </a:p>
          <a:p>
            <a:pPr>
              <a:tabLst>
                <a:tab pos="271463" algn="l"/>
                <a:tab pos="533400" algn="l"/>
              </a:tabLst>
            </a:pPr>
            <a:r>
              <a:rPr lang="en-SG" b="1" dirty="0">
                <a:latin typeface="Courier New" pitchFamily="49" charset="0"/>
                <a:cs typeface="Courier New" pitchFamily="49" charset="0"/>
              </a:rPr>
              <a:t>	</a:t>
            </a:r>
            <a:r>
              <a:rPr lang="en-SG" b="1">
                <a:latin typeface="Courier New" pitchFamily="49" charset="0"/>
                <a:cs typeface="Courier New" pitchFamily="49" charset="0"/>
              </a:rPr>
              <a:t>	</a:t>
            </a:r>
            <a:r>
              <a:rPr lang="en-SG" b="1">
                <a:solidFill>
                  <a:srgbClr val="0000FF"/>
                </a:solidFill>
                <a:latin typeface="Courier New" pitchFamily="49" charset="0"/>
                <a:cs typeface="Courier New" pitchFamily="49" charset="0"/>
              </a:rPr>
              <a:t>double</a:t>
            </a:r>
            <a:r>
              <a:rPr lang="en-SG" b="1">
                <a:latin typeface="Courier New" pitchFamily="49" charset="0"/>
                <a:cs typeface="Courier New" pitchFamily="49" charset="0"/>
              </a:rPr>
              <a:t> areaSquare </a:t>
            </a:r>
            <a:r>
              <a:rPr lang="en-SG" b="1" dirty="0">
                <a:latin typeface="Courier New" pitchFamily="49" charset="0"/>
                <a:cs typeface="Courier New" pitchFamily="49" charset="0"/>
              </a:rPr>
              <a:t>= </a:t>
            </a:r>
            <a:r>
              <a:rPr lang="en-SG" b="1" i="1" dirty="0" err="1">
                <a:solidFill>
                  <a:srgbClr val="6600CC"/>
                </a:solidFill>
                <a:latin typeface="Courier New" pitchFamily="49" charset="0"/>
                <a:cs typeface="Courier New" pitchFamily="49" charset="0"/>
              </a:rPr>
              <a:t>sc.nextDouble</a:t>
            </a:r>
            <a:r>
              <a:rPr lang="en-SG" b="1" dirty="0">
                <a:solidFill>
                  <a:srgbClr val="6600CC"/>
                </a:solidFill>
                <a:latin typeface="Courier New" pitchFamily="49" charset="0"/>
                <a:cs typeface="Courier New" pitchFamily="49" charset="0"/>
              </a:rPr>
              <a:t>()</a:t>
            </a:r>
            <a:r>
              <a:rPr lang="en-SG" b="1" dirty="0">
                <a:latin typeface="Courier New" pitchFamily="49" charset="0"/>
                <a:cs typeface="Courier New" pitchFamily="49" charset="0"/>
              </a:rPr>
              <a:t>;</a:t>
            </a:r>
          </a:p>
          <a:p>
            <a:pPr>
              <a:tabLst>
                <a:tab pos="271463" algn="l"/>
                <a:tab pos="533400" algn="l"/>
              </a:tabLst>
            </a:pPr>
            <a:endParaRPr lang="en-SG" b="1" dirty="0">
              <a:latin typeface="Courier New" pitchFamily="49" charset="0"/>
              <a:cs typeface="Courier New" pitchFamily="49" charset="0"/>
            </a:endParaRPr>
          </a:p>
          <a:p>
            <a:pPr>
              <a:tabLst>
                <a:tab pos="271463" algn="l"/>
                <a:tab pos="533400" algn="l"/>
              </a:tabLst>
            </a:pPr>
            <a:r>
              <a:rPr lang="en-SG" b="1" dirty="0">
                <a:latin typeface="Courier New" pitchFamily="49" charset="0"/>
                <a:cs typeface="Courier New" pitchFamily="49" charset="0"/>
              </a:rPr>
              <a:t>	</a:t>
            </a:r>
            <a:r>
              <a:rPr lang="en-SG" b="1">
                <a:latin typeface="Courier New" pitchFamily="49" charset="0"/>
                <a:cs typeface="Courier New" pitchFamily="49" charset="0"/>
              </a:rPr>
              <a:t>	</a:t>
            </a:r>
            <a:r>
              <a:rPr lang="en-SG" b="1">
                <a:solidFill>
                  <a:srgbClr val="0000FF"/>
                </a:solidFill>
                <a:latin typeface="Courier New" pitchFamily="49" charset="0"/>
                <a:cs typeface="Courier New" pitchFamily="49" charset="0"/>
              </a:rPr>
              <a:t>double</a:t>
            </a:r>
            <a:r>
              <a:rPr lang="en-SG" b="1">
                <a:latin typeface="Courier New" pitchFamily="49" charset="0"/>
                <a:cs typeface="Courier New" pitchFamily="49" charset="0"/>
              </a:rPr>
              <a:t> radius </a:t>
            </a:r>
            <a:r>
              <a:rPr lang="en-SG" b="1" dirty="0">
                <a:latin typeface="Courier New" pitchFamily="49" charset="0"/>
                <a:cs typeface="Courier New" pitchFamily="49" charset="0"/>
              </a:rPr>
              <a:t>= </a:t>
            </a:r>
            <a:r>
              <a:rPr lang="en-SG" b="1" dirty="0" err="1">
                <a:solidFill>
                  <a:srgbClr val="C00000"/>
                </a:solidFill>
                <a:latin typeface="Courier New" pitchFamily="49" charset="0"/>
                <a:cs typeface="Courier New" pitchFamily="49" charset="0"/>
              </a:rPr>
              <a:t>Math.sqrt</a:t>
            </a:r>
            <a:r>
              <a:rPr lang="en-SG" b="1" dirty="0">
                <a:solidFill>
                  <a:schemeClr val="tx1"/>
                </a:solidFill>
                <a:latin typeface="Courier New" pitchFamily="49" charset="0"/>
                <a:cs typeface="Courier New" pitchFamily="49" charset="0"/>
              </a:rPr>
              <a:t>(</a:t>
            </a:r>
            <a:r>
              <a:rPr lang="en-SG" b="1" dirty="0" err="1">
                <a:solidFill>
                  <a:schemeClr val="tx1"/>
                </a:solidFill>
                <a:latin typeface="Courier New" pitchFamily="49" charset="0"/>
                <a:cs typeface="Courier New" pitchFamily="49" charset="0"/>
              </a:rPr>
              <a:t>areaSquare</a:t>
            </a:r>
            <a:r>
              <a:rPr lang="en-SG" b="1" dirty="0">
                <a:solidFill>
                  <a:schemeClr val="tx1"/>
                </a:solidFill>
                <a:latin typeface="Courier New" pitchFamily="49" charset="0"/>
                <a:cs typeface="Courier New" pitchFamily="49" charset="0"/>
              </a:rPr>
              <a:t>)</a:t>
            </a:r>
            <a:r>
              <a:rPr lang="en-SG" b="1" dirty="0">
                <a:latin typeface="Courier New" pitchFamily="49" charset="0"/>
                <a:cs typeface="Courier New" pitchFamily="49" charset="0"/>
              </a:rPr>
              <a:t>/</a:t>
            </a:r>
            <a:r>
              <a:rPr lang="en-SG" b="1" dirty="0">
                <a:solidFill>
                  <a:srgbClr val="008000"/>
                </a:solidFill>
                <a:latin typeface="Courier New" pitchFamily="49" charset="0"/>
                <a:cs typeface="Courier New" pitchFamily="49" charset="0"/>
              </a:rPr>
              <a:t>2</a:t>
            </a:r>
            <a:r>
              <a:rPr lang="en-SG" b="1" dirty="0">
                <a:latin typeface="Courier New" pitchFamily="49" charset="0"/>
                <a:cs typeface="Courier New" pitchFamily="49" charset="0"/>
              </a:rPr>
              <a:t>;</a:t>
            </a:r>
          </a:p>
          <a:p>
            <a:pPr>
              <a:tabLst>
                <a:tab pos="271463" algn="l"/>
                <a:tab pos="533400" algn="l"/>
              </a:tabLst>
            </a:pPr>
            <a:r>
              <a:rPr lang="en-SG" b="1" dirty="0">
                <a:latin typeface="Courier New" pitchFamily="49" charset="0"/>
                <a:cs typeface="Courier New" pitchFamily="49" charset="0"/>
              </a:rPr>
              <a:t>	</a:t>
            </a:r>
            <a:r>
              <a:rPr lang="en-SG" b="1">
                <a:latin typeface="Courier New" pitchFamily="49" charset="0"/>
                <a:cs typeface="Courier New" pitchFamily="49" charset="0"/>
              </a:rPr>
              <a:t>	</a:t>
            </a:r>
            <a:r>
              <a:rPr lang="en-SG" b="1">
                <a:solidFill>
                  <a:srgbClr val="0000FF"/>
                </a:solidFill>
                <a:latin typeface="Courier New" pitchFamily="49" charset="0"/>
                <a:cs typeface="Courier New" pitchFamily="49" charset="0"/>
              </a:rPr>
              <a:t>double</a:t>
            </a:r>
            <a:r>
              <a:rPr lang="en-SG" b="1">
                <a:latin typeface="Courier New" pitchFamily="49" charset="0"/>
                <a:cs typeface="Courier New" pitchFamily="49" charset="0"/>
              </a:rPr>
              <a:t> areaCircle </a:t>
            </a:r>
            <a:r>
              <a:rPr lang="en-SG" b="1" dirty="0">
                <a:latin typeface="Courier New" pitchFamily="49" charset="0"/>
                <a:cs typeface="Courier New" pitchFamily="49" charset="0"/>
              </a:rPr>
              <a:t>= </a:t>
            </a:r>
            <a:r>
              <a:rPr lang="en-SG" b="1" dirty="0" err="1">
                <a:solidFill>
                  <a:srgbClr val="C00000"/>
                </a:solidFill>
                <a:latin typeface="Courier New" pitchFamily="49" charset="0"/>
                <a:cs typeface="Courier New" pitchFamily="49" charset="0"/>
              </a:rPr>
              <a:t>Math.PI</a:t>
            </a:r>
            <a:r>
              <a:rPr lang="en-SG" b="1" dirty="0">
                <a:latin typeface="Courier New" pitchFamily="49" charset="0"/>
                <a:cs typeface="Courier New" pitchFamily="49" charset="0"/>
              </a:rPr>
              <a:t> * </a:t>
            </a:r>
            <a:r>
              <a:rPr lang="en-SG" b="1">
                <a:solidFill>
                  <a:srgbClr val="C00000"/>
                </a:solidFill>
                <a:latin typeface="Courier New" pitchFamily="49" charset="0"/>
                <a:cs typeface="Courier New" pitchFamily="49" charset="0"/>
              </a:rPr>
              <a:t>Math.pow</a:t>
            </a:r>
            <a:r>
              <a:rPr lang="en-SG" b="1">
                <a:solidFill>
                  <a:schemeClr val="tx1"/>
                </a:solidFill>
                <a:latin typeface="Courier New" pitchFamily="49" charset="0"/>
                <a:cs typeface="Courier New" pitchFamily="49" charset="0"/>
              </a:rPr>
              <a:t>(radius, </a:t>
            </a:r>
            <a:r>
              <a:rPr lang="en-SG" b="1">
                <a:solidFill>
                  <a:srgbClr val="008000"/>
                </a:solidFill>
                <a:latin typeface="Courier New" pitchFamily="49" charset="0"/>
                <a:cs typeface="Courier New" pitchFamily="49" charset="0"/>
              </a:rPr>
              <a:t>2</a:t>
            </a:r>
            <a:r>
              <a:rPr lang="en-SG" b="1" dirty="0">
                <a:solidFill>
                  <a:schemeClr val="tx1"/>
                </a:solidFill>
                <a:latin typeface="Courier New" pitchFamily="49" charset="0"/>
                <a:cs typeface="Courier New" pitchFamily="49" charset="0"/>
              </a:rPr>
              <a:t>)</a:t>
            </a:r>
            <a:r>
              <a:rPr lang="en-SG" b="1" dirty="0">
                <a:latin typeface="Courier New" pitchFamily="49" charset="0"/>
                <a:cs typeface="Courier New" pitchFamily="49" charset="0"/>
              </a:rPr>
              <a:t>;</a:t>
            </a:r>
          </a:p>
          <a:p>
            <a:pPr>
              <a:tabLst>
                <a:tab pos="271463" algn="l"/>
                <a:tab pos="533400" algn="l"/>
              </a:tabLst>
            </a:pPr>
            <a:endParaRPr lang="en-SG" b="1" dirty="0">
              <a:latin typeface="Courier New" pitchFamily="49" charset="0"/>
              <a:cs typeface="Courier New" pitchFamily="49" charset="0"/>
            </a:endParaRPr>
          </a:p>
          <a:p>
            <a:pPr>
              <a:tabLst>
                <a:tab pos="271463" algn="l"/>
                <a:tab pos="533400" algn="l"/>
              </a:tabLst>
            </a:pPr>
            <a:r>
              <a:rPr lang="en-SG" b="1" dirty="0">
                <a:latin typeface="Courier New" pitchFamily="49" charset="0"/>
                <a:cs typeface="Courier New" pitchFamily="49" charset="0"/>
              </a:rPr>
              <a:t>		</a:t>
            </a:r>
            <a:r>
              <a:rPr lang="en-SG" b="1" dirty="0" err="1">
                <a:latin typeface="Courier New" pitchFamily="49" charset="0"/>
                <a:cs typeface="Courier New" pitchFamily="49" charset="0"/>
              </a:rPr>
              <a:t>System.out.printf</a:t>
            </a:r>
            <a:r>
              <a:rPr lang="en-SG" b="1" dirty="0">
                <a:latin typeface="Courier New" pitchFamily="49" charset="0"/>
                <a:cs typeface="Courier New" pitchFamily="49" charset="0"/>
              </a:rPr>
              <a:t>("Area of circle = %.</a:t>
            </a:r>
            <a:r>
              <a:rPr lang="en-SG" b="1">
                <a:latin typeface="Courier New" pitchFamily="49" charset="0"/>
                <a:cs typeface="Courier New" pitchFamily="49" charset="0"/>
              </a:rPr>
              <a:t>4f\n",</a:t>
            </a:r>
          </a:p>
          <a:p>
            <a:pPr>
              <a:tabLst>
                <a:tab pos="271463" algn="l"/>
                <a:tab pos="533400" algn="l"/>
              </a:tabLst>
            </a:pPr>
            <a:r>
              <a:rPr lang="en-SG" b="1">
                <a:latin typeface="Courier New" pitchFamily="49" charset="0"/>
                <a:cs typeface="Courier New" pitchFamily="49" charset="0"/>
              </a:rPr>
              <a:t>		                  areaCircle</a:t>
            </a:r>
            <a:r>
              <a:rPr lang="en-SG" b="1" dirty="0">
                <a:latin typeface="Courier New" pitchFamily="49" charset="0"/>
                <a:cs typeface="Courier New" pitchFamily="49" charset="0"/>
              </a:rPr>
              <a:t>);</a:t>
            </a:r>
          </a:p>
          <a:p>
            <a:pPr>
              <a:tabLst>
                <a:tab pos="271463" algn="l"/>
                <a:tab pos="533400" algn="l"/>
              </a:tabLst>
            </a:pPr>
            <a:r>
              <a:rPr lang="en-SG" b="1" dirty="0">
                <a:latin typeface="Courier New" pitchFamily="49" charset="0"/>
                <a:cs typeface="Courier New" pitchFamily="49" charset="0"/>
              </a:rPr>
              <a:t>	}</a:t>
            </a:r>
          </a:p>
          <a:p>
            <a:pPr>
              <a:tabLst>
                <a:tab pos="271463" algn="l"/>
                <a:tab pos="533400" algn="l"/>
              </a:tabLst>
            </a:pPr>
            <a:r>
              <a:rPr lang="en-SG" b="1" dirty="0">
                <a:latin typeface="Courier New" pitchFamily="49" charset="0"/>
                <a:cs typeface="Courier New" pitchFamily="49" charset="0"/>
              </a:rPr>
              <a:t>}</a:t>
            </a:r>
          </a:p>
        </p:txBody>
      </p:sp>
      <p:sp>
        <p:nvSpPr>
          <p:cNvPr id="15" name="Rectangle 14"/>
          <p:cNvSpPr/>
          <p:nvPr/>
        </p:nvSpPr>
        <p:spPr>
          <a:xfrm>
            <a:off x="7016646" y="774492"/>
            <a:ext cx="1752600" cy="3048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latin typeface="Calibri" panose="020F0502020204030204" pitchFamily="34" charset="0"/>
                <a:cs typeface="Courier New" pitchFamily="49" charset="0"/>
              </a:rPr>
              <a:t>TestMath.java</a:t>
            </a:r>
          </a:p>
        </p:txBody>
      </p:sp>
      <p:grpSp>
        <p:nvGrpSpPr>
          <p:cNvPr id="11" name="Group 10"/>
          <p:cNvGrpSpPr/>
          <p:nvPr/>
        </p:nvGrpSpPr>
        <p:grpSpPr>
          <a:xfrm>
            <a:off x="6629400" y="1676399"/>
            <a:ext cx="1524000" cy="1391588"/>
            <a:chOff x="6629400" y="1676399"/>
            <a:chExt cx="1524000" cy="1391588"/>
          </a:xfrm>
        </p:grpSpPr>
        <p:sp>
          <p:nvSpPr>
            <p:cNvPr id="3" name="Rectangle 2"/>
            <p:cNvSpPr/>
            <p:nvPr/>
          </p:nvSpPr>
          <p:spPr>
            <a:xfrm>
              <a:off x="6629400" y="1676399"/>
              <a:ext cx="1524000" cy="1391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6629400" y="1696387"/>
              <a:ext cx="1524000" cy="1371600"/>
            </a:xfrm>
            <a:prstGeom prst="ellipse">
              <a:avLst/>
            </a:prstGeom>
            <a:solidFill>
              <a:srgbClr val="F2EE98"/>
            </a:solidFill>
            <a:ln>
              <a:solidFill>
                <a:srgbClr val="E89D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4" idx="6"/>
            </p:cNvCxnSpPr>
            <p:nvPr/>
          </p:nvCxnSpPr>
          <p:spPr>
            <a:xfrm>
              <a:off x="7391400" y="2382187"/>
              <a:ext cx="762000"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315200" y="2064415"/>
              <a:ext cx="838200" cy="307777"/>
            </a:xfrm>
            <a:prstGeom prst="rect">
              <a:avLst/>
            </a:prstGeom>
            <a:noFill/>
          </p:spPr>
          <p:txBody>
            <a:bodyPr wrap="square" rtlCol="0">
              <a:spAutoFit/>
            </a:bodyPr>
            <a:lstStyle/>
            <a:p>
              <a:pPr algn="ctr"/>
              <a:r>
                <a:rPr lang="en-US" sz="1400"/>
                <a:t>radius</a:t>
              </a:r>
            </a:p>
          </p:txBody>
        </p:sp>
      </p:grpSp>
      <p:sp>
        <p:nvSpPr>
          <p:cNvPr id="12"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4400" dirty="0">
                <a:solidFill>
                  <a:srgbClr val="C00000"/>
                </a:solidFill>
                <a:latin typeface="Britannic Bold" panose="020B0903060703020204" pitchFamily="34" charset="0"/>
              </a:rPr>
              <a:t>4.6</a:t>
            </a:r>
            <a:r>
              <a:rPr lang="en-US" sz="4400" dirty="0">
                <a:latin typeface="Britannic Bold" panose="020B0903060703020204" pitchFamily="34" charset="0"/>
              </a:rPr>
              <a:t> User-defined Functions</a:t>
            </a:r>
          </a:p>
        </p:txBody>
      </p:sp>
      <p:sp>
        <p:nvSpPr>
          <p:cNvPr id="7" name="Subtitle 6"/>
          <p:cNvSpPr>
            <a:spLocks noGrp="1"/>
          </p:cNvSpPr>
          <p:nvPr>
            <p:ph type="subTitle" idx="1"/>
          </p:nvPr>
        </p:nvSpPr>
        <p:spPr/>
        <p:txBody>
          <a:bodyPr/>
          <a:lstStyle/>
          <a:p>
            <a:r>
              <a:rPr lang="en-US" sz="3200" dirty="0">
                <a:latin typeface="Calibri" pitchFamily="34" charset="0"/>
              </a:rPr>
              <a:t>Reusable and independent code units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4.6</a:t>
            </a:r>
            <a:r>
              <a:rPr lang="en-US" sz="3600" dirty="0">
                <a:latin typeface="Britannic Bold" panose="020B0903060703020204" pitchFamily="34" charset="0"/>
              </a:rPr>
              <a:t> Function with a new name</a:t>
            </a:r>
          </a:p>
        </p:txBody>
      </p:sp>
      <p:sp>
        <p:nvSpPr>
          <p:cNvPr id="3" name="Content Placeholder 2"/>
          <p:cNvSpPr>
            <a:spLocks noGrp="1"/>
          </p:cNvSpPr>
          <p:nvPr>
            <p:ph idx="1"/>
          </p:nvPr>
        </p:nvSpPr>
        <p:spPr>
          <a:xfrm>
            <a:off x="457200" y="1066800"/>
            <a:ext cx="8229600" cy="1524000"/>
          </a:xfrm>
        </p:spPr>
        <p:txBody>
          <a:bodyPr>
            <a:normAutofit fontScale="77500" lnSpcReduction="20000"/>
          </a:bodyPr>
          <a:lstStyle/>
          <a:p>
            <a:pPr>
              <a:lnSpc>
                <a:spcPct val="120000"/>
              </a:lnSpc>
              <a:spcBef>
                <a:spcPts val="0"/>
              </a:spcBef>
            </a:pPr>
            <a:r>
              <a:rPr lang="en-US" sz="3100" dirty="0"/>
              <a:t>In Java, C-like function is known as </a:t>
            </a:r>
            <a:r>
              <a:rPr lang="en-US" sz="3100" b="1" dirty="0"/>
              <a:t>static/class method</a:t>
            </a:r>
            <a:endParaRPr lang="en-US" sz="3100" dirty="0"/>
          </a:p>
          <a:p>
            <a:pPr lvl="1">
              <a:lnSpc>
                <a:spcPct val="120000"/>
              </a:lnSpc>
              <a:spcBef>
                <a:spcPts val="0"/>
              </a:spcBef>
            </a:pPr>
            <a:r>
              <a:rPr lang="en-US" dirty="0"/>
              <a:t>Denoted by the “</a:t>
            </a:r>
            <a:r>
              <a:rPr lang="en-US" b="1" dirty="0">
                <a:solidFill>
                  <a:srgbClr val="660066"/>
                </a:solidFill>
                <a:latin typeface="Courier New" pitchFamily="49" charset="0"/>
                <a:cs typeface="Courier New" pitchFamily="49" charset="0"/>
              </a:rPr>
              <a:t>static</a:t>
            </a:r>
            <a:r>
              <a:rPr lang="en-US" dirty="0"/>
              <a:t>” keyword before return data type</a:t>
            </a:r>
          </a:p>
          <a:p>
            <a:pPr lvl="1">
              <a:lnSpc>
                <a:spcPct val="120000"/>
              </a:lnSpc>
              <a:spcBef>
                <a:spcPts val="0"/>
              </a:spcBef>
            </a:pPr>
            <a:r>
              <a:rPr lang="en-US" dirty="0"/>
              <a:t>Another type of method, known as </a:t>
            </a:r>
            <a:r>
              <a:rPr lang="en-US" b="1" dirty="0"/>
              <a:t>instance method </a:t>
            </a:r>
            <a:r>
              <a:rPr lang="en-US" dirty="0"/>
              <a:t>will be covered later</a:t>
            </a:r>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53</a:t>
            </a:fld>
            <a:endParaRPr lang="en-US" sz="1600" dirty="0"/>
          </a:p>
        </p:txBody>
      </p:sp>
      <p:sp>
        <p:nvSpPr>
          <p:cNvPr id="6" name="Text Box 3"/>
          <p:cNvSpPr txBox="1">
            <a:spLocks noChangeArrowheads="1"/>
          </p:cNvSpPr>
          <p:nvPr/>
        </p:nvSpPr>
        <p:spPr bwMode="auto">
          <a:xfrm>
            <a:off x="381000" y="2514601"/>
            <a:ext cx="8305800" cy="3733800"/>
          </a:xfrm>
          <a:prstGeom prst="rect">
            <a:avLst/>
          </a:prstGeom>
          <a:solidFill>
            <a:srgbClr val="FFFFCC"/>
          </a:solidFill>
          <a:ln w="9525">
            <a:solidFill>
              <a:schemeClr val="accent5">
                <a:lumMod val="40000"/>
                <a:lumOff val="60000"/>
              </a:schemeClr>
            </a:solidFill>
            <a:miter lim="800000"/>
            <a:headEnd/>
            <a:tailEnd/>
          </a:ln>
        </p:spPr>
        <p:txBody>
          <a:bodyPr wrap="square">
            <a:spAutoFit/>
          </a:bodyPr>
          <a:lstStyle/>
          <a:p>
            <a:pPr eaLnBrk="0" hangingPunct="0"/>
            <a:r>
              <a:rPr lang="en-US" sz="1600" b="1" dirty="0">
                <a:solidFill>
                  <a:srgbClr val="0000FF"/>
                </a:solidFill>
                <a:latin typeface="Courier New" pitchFamily="49" charset="0"/>
              </a:rPr>
              <a:t>public class</a:t>
            </a:r>
            <a:r>
              <a:rPr lang="en-US" sz="1600" b="1" dirty="0">
                <a:latin typeface="Courier New" pitchFamily="49" charset="0"/>
              </a:rPr>
              <a:t> Factorial</a:t>
            </a:r>
            <a:r>
              <a:rPr lang="en-US" sz="1600" b="1" dirty="0">
                <a:solidFill>
                  <a:srgbClr val="0070C0"/>
                </a:solidFill>
                <a:latin typeface="Courier New" pitchFamily="49" charset="0"/>
              </a:rPr>
              <a:t> </a:t>
            </a:r>
            <a:r>
              <a:rPr lang="en-US" sz="1600" b="1" dirty="0">
                <a:latin typeface="Courier New" pitchFamily="49" charset="0"/>
              </a:rPr>
              <a:t>{</a:t>
            </a:r>
          </a:p>
          <a:p>
            <a:pPr eaLnBrk="0" hangingPunct="0"/>
            <a:endParaRPr lang="en-US" sz="1000" b="1" dirty="0">
              <a:latin typeface="Courier New" pitchFamily="49" charset="0"/>
            </a:endParaRPr>
          </a:p>
          <a:p>
            <a:pPr eaLnBrk="0" hangingPunct="0"/>
            <a:r>
              <a:rPr lang="en-US" sz="1600" b="1" dirty="0">
                <a:solidFill>
                  <a:srgbClr val="800000"/>
                </a:solidFill>
                <a:latin typeface="Courier New" pitchFamily="49" charset="0"/>
              </a:rPr>
              <a:t>  // Returns n!</a:t>
            </a:r>
          </a:p>
          <a:p>
            <a:pPr eaLnBrk="0" hangingPunct="0"/>
            <a:r>
              <a:rPr lang="en-US" sz="1600" b="1" dirty="0">
                <a:solidFill>
                  <a:srgbClr val="800000"/>
                </a:solidFill>
                <a:latin typeface="Courier New" pitchFamily="49" charset="0"/>
              </a:rPr>
              <a:t>  // Pre-</a:t>
            </a:r>
            <a:r>
              <a:rPr lang="en-US" sz="1600" b="1" dirty="0" err="1">
                <a:solidFill>
                  <a:srgbClr val="800000"/>
                </a:solidFill>
                <a:latin typeface="Courier New" pitchFamily="49" charset="0"/>
              </a:rPr>
              <a:t>cond</a:t>
            </a:r>
            <a:r>
              <a:rPr lang="en-US" sz="1600" b="1" dirty="0">
                <a:solidFill>
                  <a:srgbClr val="800000"/>
                </a:solidFill>
                <a:latin typeface="Courier New" pitchFamily="49" charset="0"/>
              </a:rPr>
              <a:t>: n &gt;= 0</a:t>
            </a:r>
          </a:p>
          <a:p>
            <a:pPr eaLnBrk="0" hangingPunct="0"/>
            <a:r>
              <a:rPr lang="en-US" sz="1600" b="1" dirty="0">
                <a:solidFill>
                  <a:srgbClr val="0000FF"/>
                </a:solidFill>
                <a:latin typeface="Courier New" pitchFamily="49" charset="0"/>
              </a:rPr>
              <a:t>  public static </a:t>
            </a:r>
            <a:r>
              <a:rPr lang="en-US" sz="1600" b="1" dirty="0" err="1">
                <a:solidFill>
                  <a:srgbClr val="0000FF"/>
                </a:solidFill>
                <a:latin typeface="Courier New" pitchFamily="49" charset="0"/>
              </a:rPr>
              <a:t>int</a:t>
            </a:r>
            <a:r>
              <a:rPr lang="en-US" sz="1600" b="1" dirty="0">
                <a:solidFill>
                  <a:srgbClr val="0000FF"/>
                </a:solidFill>
                <a:latin typeface="Courier New" pitchFamily="49" charset="0"/>
              </a:rPr>
              <a:t> </a:t>
            </a:r>
            <a:r>
              <a:rPr lang="en-US" sz="1600" b="1" dirty="0">
                <a:latin typeface="Courier New" pitchFamily="49" charset="0"/>
              </a:rPr>
              <a:t>factorial (</a:t>
            </a:r>
            <a:r>
              <a:rPr lang="en-US" sz="1600" b="1" dirty="0" err="1">
                <a:solidFill>
                  <a:srgbClr val="0000FF"/>
                </a:solidFill>
                <a:latin typeface="Courier New" pitchFamily="49" charset="0"/>
              </a:rPr>
              <a:t>int</a:t>
            </a:r>
            <a:r>
              <a:rPr lang="en-US" sz="1600" b="1" dirty="0">
                <a:latin typeface="Courier New" pitchFamily="49" charset="0"/>
              </a:rPr>
              <a:t> n) {</a:t>
            </a:r>
          </a:p>
          <a:p>
            <a:pPr eaLnBrk="0" hangingPunct="0"/>
            <a:r>
              <a:rPr lang="en-US" sz="1600" b="1" dirty="0">
                <a:latin typeface="Courier New" pitchFamily="49" charset="0"/>
              </a:rPr>
              <a:t>       </a:t>
            </a:r>
            <a:r>
              <a:rPr lang="en-US" sz="1600" b="1" dirty="0">
                <a:solidFill>
                  <a:srgbClr val="0000FF"/>
                </a:solidFill>
                <a:latin typeface="Courier New" pitchFamily="49" charset="0"/>
              </a:rPr>
              <a:t>if</a:t>
            </a:r>
            <a:r>
              <a:rPr lang="en-US" sz="1600" b="1" dirty="0">
                <a:latin typeface="Courier New" pitchFamily="49" charset="0"/>
              </a:rPr>
              <a:t> (n == </a:t>
            </a:r>
            <a:r>
              <a:rPr lang="en-US" sz="1600" b="1" dirty="0">
                <a:solidFill>
                  <a:srgbClr val="006600"/>
                </a:solidFill>
                <a:latin typeface="Courier New" pitchFamily="49" charset="0"/>
              </a:rPr>
              <a:t>0</a:t>
            </a:r>
            <a:r>
              <a:rPr lang="en-US" sz="1600" b="1" dirty="0">
                <a:latin typeface="Courier New" pitchFamily="49" charset="0"/>
              </a:rPr>
              <a:t>) </a:t>
            </a:r>
            <a:r>
              <a:rPr lang="en-US" sz="1600" b="1" dirty="0">
                <a:solidFill>
                  <a:srgbClr val="0000FF"/>
                </a:solidFill>
                <a:latin typeface="Courier New" pitchFamily="49" charset="0"/>
              </a:rPr>
              <a:t>return</a:t>
            </a:r>
            <a:r>
              <a:rPr lang="en-US" sz="1600" b="1" dirty="0">
                <a:latin typeface="Courier New" pitchFamily="49" charset="0"/>
              </a:rPr>
              <a:t> </a:t>
            </a:r>
            <a:r>
              <a:rPr lang="en-US" sz="1600" b="1" dirty="0">
                <a:solidFill>
                  <a:srgbClr val="006600"/>
                </a:solidFill>
                <a:latin typeface="Courier New" pitchFamily="49" charset="0"/>
              </a:rPr>
              <a:t>1</a:t>
            </a:r>
            <a:r>
              <a:rPr lang="en-US" sz="1600" b="1" dirty="0">
                <a:latin typeface="Courier New" pitchFamily="49" charset="0"/>
              </a:rPr>
              <a:t>;</a:t>
            </a:r>
          </a:p>
          <a:p>
            <a:pPr eaLnBrk="0" hangingPunct="0"/>
            <a:r>
              <a:rPr lang="en-US" sz="1600" b="1" dirty="0">
                <a:latin typeface="Courier New" pitchFamily="49" charset="0"/>
              </a:rPr>
              <a:t>       </a:t>
            </a:r>
            <a:r>
              <a:rPr lang="en-US" sz="1600" b="1" dirty="0">
                <a:solidFill>
                  <a:srgbClr val="0000FF"/>
                </a:solidFill>
                <a:latin typeface="Courier New" pitchFamily="49" charset="0"/>
              </a:rPr>
              <a:t>else return</a:t>
            </a:r>
            <a:r>
              <a:rPr lang="en-US" sz="1600" b="1" dirty="0">
                <a:latin typeface="Courier New" pitchFamily="49" charset="0"/>
              </a:rPr>
              <a:t> n * factorial(n-</a:t>
            </a:r>
            <a:r>
              <a:rPr lang="en-US" sz="1600" b="1" dirty="0">
                <a:solidFill>
                  <a:srgbClr val="006600"/>
                </a:solidFill>
                <a:latin typeface="Courier New" pitchFamily="49" charset="0"/>
              </a:rPr>
              <a:t>1</a:t>
            </a:r>
            <a:r>
              <a:rPr lang="en-US" sz="1600" b="1" dirty="0">
                <a:latin typeface="Courier New" pitchFamily="49" charset="0"/>
              </a:rPr>
              <a:t>);</a:t>
            </a:r>
          </a:p>
          <a:p>
            <a:pPr eaLnBrk="0" hangingPunct="0"/>
            <a:r>
              <a:rPr lang="en-US" sz="1600" b="1" dirty="0">
                <a:latin typeface="Courier New" pitchFamily="49" charset="0"/>
              </a:rPr>
              <a:t>  }</a:t>
            </a:r>
          </a:p>
          <a:p>
            <a:pPr eaLnBrk="0" hangingPunct="0"/>
            <a:endParaRPr lang="en-US" sz="1600" b="1" dirty="0">
              <a:latin typeface="Courier New" pitchFamily="49" charset="0"/>
            </a:endParaRPr>
          </a:p>
          <a:p>
            <a:pPr eaLnBrk="0" hangingPunct="0"/>
            <a:r>
              <a:rPr lang="en-US" sz="1600" b="1" dirty="0">
                <a:solidFill>
                  <a:srgbClr val="660066"/>
                </a:solidFill>
                <a:latin typeface="Courier New" pitchFamily="49" charset="0"/>
              </a:rPr>
              <a:t>  </a:t>
            </a:r>
            <a:r>
              <a:rPr lang="en-US" sz="1600" b="1" dirty="0">
                <a:solidFill>
                  <a:srgbClr val="0000FF"/>
                </a:solidFill>
                <a:latin typeface="Courier New" pitchFamily="49" charset="0"/>
              </a:rPr>
              <a:t>public static void </a:t>
            </a:r>
            <a:r>
              <a:rPr lang="en-US" sz="1600" b="1" dirty="0">
                <a:latin typeface="Courier New" pitchFamily="49" charset="0"/>
              </a:rPr>
              <a:t>main(String[] </a:t>
            </a:r>
            <a:r>
              <a:rPr lang="en-US" sz="1600" b="1" dirty="0" err="1">
                <a:latin typeface="Courier New" pitchFamily="49" charset="0"/>
              </a:rPr>
              <a:t>args</a:t>
            </a:r>
            <a:r>
              <a:rPr lang="en-US" sz="1600" b="1" dirty="0">
                <a:latin typeface="Courier New" pitchFamily="49" charset="0"/>
              </a:rPr>
              <a:t>) {</a:t>
            </a:r>
          </a:p>
          <a:p>
            <a:pPr eaLnBrk="0" hangingPunct="0"/>
            <a:endParaRPr lang="en-US" sz="1000" b="1" dirty="0">
              <a:latin typeface="Courier New" pitchFamily="49" charset="0"/>
            </a:endParaRPr>
          </a:p>
          <a:p>
            <a:pPr eaLnBrk="0" hangingPunct="0"/>
            <a:r>
              <a:rPr lang="en-US" sz="1600" b="1" dirty="0">
                <a:latin typeface="Courier New" pitchFamily="49" charset="0"/>
              </a:rPr>
              <a:t>     </a:t>
            </a:r>
            <a:r>
              <a:rPr lang="en-US" sz="1600" b="1" dirty="0">
                <a:solidFill>
                  <a:srgbClr val="0000FF"/>
                </a:solidFill>
                <a:latin typeface="Courier New" pitchFamily="49" charset="0"/>
              </a:rPr>
              <a:t>int</a:t>
            </a:r>
            <a:r>
              <a:rPr lang="en-US" sz="1600" b="1" dirty="0">
                <a:latin typeface="Courier New" pitchFamily="49" charset="0"/>
              </a:rPr>
              <a:t> n = </a:t>
            </a:r>
            <a:r>
              <a:rPr lang="en-US" sz="1600" b="1" dirty="0">
                <a:solidFill>
                  <a:srgbClr val="006600"/>
                </a:solidFill>
                <a:latin typeface="Courier New" pitchFamily="49" charset="0"/>
              </a:rPr>
              <a:t>5</a:t>
            </a:r>
            <a:r>
              <a:rPr lang="en-US" sz="1600" b="1" dirty="0">
                <a:latin typeface="Courier New" pitchFamily="49" charset="0"/>
              </a:rPr>
              <a:t>;   </a:t>
            </a:r>
            <a:r>
              <a:rPr lang="en-US" sz="1600" b="1" dirty="0">
                <a:solidFill>
                  <a:srgbClr val="800000"/>
                </a:solidFill>
                <a:latin typeface="Courier New" pitchFamily="49" charset="0"/>
              </a:rPr>
              <a:t>// You can change it to interactive input</a:t>
            </a:r>
          </a:p>
          <a:p>
            <a:pPr eaLnBrk="0" hangingPunct="0"/>
            <a:endParaRPr lang="en-US" sz="1000" b="1" dirty="0">
              <a:latin typeface="Courier New" pitchFamily="49" charset="0"/>
            </a:endParaRPr>
          </a:p>
          <a:p>
            <a:pPr eaLnBrk="0" hangingPunct="0"/>
            <a:r>
              <a:rPr lang="en-US" sz="1600" b="1" dirty="0">
                <a:latin typeface="Courier New" pitchFamily="49" charset="0"/>
              </a:rPr>
              <a:t>     </a:t>
            </a:r>
            <a:r>
              <a:rPr lang="en-US" sz="1600" b="1" i="1" dirty="0" err="1">
                <a:latin typeface="Courier New" pitchFamily="49" charset="0"/>
              </a:rPr>
              <a:t>System.out.printf</a:t>
            </a:r>
            <a:r>
              <a:rPr lang="en-US" sz="1600" b="1" dirty="0">
                <a:latin typeface="Courier New" pitchFamily="49" charset="0"/>
              </a:rPr>
              <a:t>(</a:t>
            </a:r>
            <a:r>
              <a:rPr lang="en-US" sz="1600" b="1" dirty="0">
                <a:solidFill>
                  <a:srgbClr val="006600"/>
                </a:solidFill>
                <a:latin typeface="Courier New" pitchFamily="49" charset="0"/>
              </a:rPr>
              <a:t>"Factorial(%d)</a:t>
            </a:r>
            <a:r>
              <a:rPr lang="en-US" sz="1600" b="1" dirty="0">
                <a:solidFill>
                  <a:srgbClr val="FF0000"/>
                </a:solidFill>
                <a:latin typeface="Courier New" pitchFamily="49" charset="0"/>
              </a:rPr>
              <a:t> </a:t>
            </a:r>
            <a:r>
              <a:rPr lang="en-US" sz="1600" b="1" dirty="0">
                <a:solidFill>
                  <a:srgbClr val="006600"/>
                </a:solidFill>
                <a:latin typeface="Courier New" pitchFamily="49" charset="0"/>
              </a:rPr>
              <a:t>= %d</a:t>
            </a:r>
            <a:r>
              <a:rPr lang="en-US" sz="1600" b="1" dirty="0">
                <a:solidFill>
                  <a:srgbClr val="FF0000"/>
                </a:solidFill>
                <a:latin typeface="Courier New" pitchFamily="49" charset="0"/>
              </a:rPr>
              <a:t>\n</a:t>
            </a:r>
            <a:r>
              <a:rPr lang="en-US" sz="1600" b="1" dirty="0">
                <a:solidFill>
                  <a:srgbClr val="006600"/>
                </a:solidFill>
                <a:latin typeface="Courier New" pitchFamily="49" charset="0"/>
              </a:rPr>
              <a:t>"</a:t>
            </a:r>
            <a:r>
              <a:rPr lang="en-US" sz="1600" b="1" dirty="0">
                <a:latin typeface="Courier New" pitchFamily="49" charset="0"/>
              </a:rPr>
              <a:t>, n, factorial(n));</a:t>
            </a:r>
          </a:p>
          <a:p>
            <a:pPr eaLnBrk="0" hangingPunct="0"/>
            <a:r>
              <a:rPr lang="en-US" sz="1600" b="1" dirty="0">
                <a:latin typeface="Courier New" pitchFamily="49" charset="0"/>
              </a:rPr>
              <a:t>  }</a:t>
            </a:r>
          </a:p>
          <a:p>
            <a:pPr eaLnBrk="0" hangingPunct="0"/>
            <a:r>
              <a:rPr lang="en-US" sz="1600" b="1" dirty="0">
                <a:latin typeface="Courier New" pitchFamily="49" charset="0"/>
              </a:rPr>
              <a:t>}</a:t>
            </a:r>
          </a:p>
        </p:txBody>
      </p:sp>
      <p:sp>
        <p:nvSpPr>
          <p:cNvPr id="7" name="Rectangle 6"/>
          <p:cNvSpPr/>
          <p:nvPr/>
        </p:nvSpPr>
        <p:spPr>
          <a:xfrm>
            <a:off x="685800" y="2895600"/>
            <a:ext cx="4953000" cy="1524000"/>
          </a:xfrm>
          <a:prstGeom prst="rect">
            <a:avLst/>
          </a:prstGeom>
          <a:solidFill>
            <a:srgbClr val="FFC000">
              <a:alpha val="20000"/>
            </a:srgbClr>
          </a:solid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05600" y="2362200"/>
            <a:ext cx="1905000" cy="381000"/>
          </a:xfrm>
          <a:prstGeom prst="rect">
            <a:avLst/>
          </a:prstGeom>
          <a:solidFill>
            <a:schemeClr val="accent1">
              <a:lumMod val="20000"/>
              <a:lumOff val="80000"/>
            </a:schemeClr>
          </a:solidFill>
          <a:ln w="127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b="1" dirty="0">
                <a:latin typeface="Calibri" panose="020F0502020204030204" pitchFamily="34" charset="0"/>
              </a:rPr>
              <a:t>Factorial.java</a:t>
            </a:r>
            <a:endParaRPr lang="en-US" b="1" dirty="0">
              <a:latin typeface="Calibri" panose="020F0502020204030204" pitchFamily="34" charset="0"/>
              <a:cs typeface="Courier New" pitchFamily="49" charset="0"/>
            </a:endParaRPr>
          </a:p>
        </p:txBody>
      </p:sp>
      <p:sp>
        <p:nvSpPr>
          <p:cNvPr id="10" name="TextBox 9"/>
          <p:cNvSpPr txBox="1"/>
          <p:nvPr/>
        </p:nvSpPr>
        <p:spPr>
          <a:xfrm>
            <a:off x="6019800" y="3200400"/>
            <a:ext cx="2743200" cy="120032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400" dirty="0"/>
              <a:t>If </a:t>
            </a:r>
            <a:r>
              <a:rPr lang="en-US" sz="2400" i="1" dirty="0"/>
              <a:t>n</a:t>
            </a:r>
            <a:r>
              <a:rPr lang="en-US" sz="2400" dirty="0"/>
              <a:t> is too big, say 40, what will happen? Why?</a:t>
            </a:r>
          </a:p>
        </p:txBody>
      </p:sp>
      <p:sp>
        <p:nvSpPr>
          <p:cNvPr id="11"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C00000"/>
                </a:solidFill>
                <a:latin typeface="Britannic Bold" panose="020B0903060703020204" pitchFamily="34" charset="0"/>
              </a:rPr>
              <a:t>4.6</a:t>
            </a:r>
            <a:r>
              <a:rPr lang="en-US" sz="3600" dirty="0">
                <a:latin typeface="Britannic Bold" panose="020B0903060703020204" pitchFamily="34" charset="0"/>
              </a:rPr>
              <a:t> Method Parameter Passing</a:t>
            </a:r>
          </a:p>
        </p:txBody>
      </p:sp>
      <p:sp>
        <p:nvSpPr>
          <p:cNvPr id="3" name="Content Placeholder 2"/>
          <p:cNvSpPr>
            <a:spLocks noGrp="1"/>
          </p:cNvSpPr>
          <p:nvPr>
            <p:ph idx="1"/>
          </p:nvPr>
        </p:nvSpPr>
        <p:spPr>
          <a:xfrm>
            <a:off x="457200" y="1066800"/>
            <a:ext cx="8229600" cy="5181600"/>
          </a:xfrm>
        </p:spPr>
        <p:txBody>
          <a:bodyPr/>
          <a:lstStyle/>
          <a:p>
            <a:pPr>
              <a:spcBef>
                <a:spcPts val="600"/>
              </a:spcBef>
            </a:pPr>
            <a:r>
              <a:rPr lang="en-US" sz="2800" dirty="0"/>
              <a:t>All</a:t>
            </a:r>
            <a:r>
              <a:rPr lang="en-US" sz="2800" b="1" dirty="0"/>
              <a:t> </a:t>
            </a:r>
            <a:r>
              <a:rPr lang="en-US" sz="2800" dirty="0"/>
              <a:t>parameters in Java are </a:t>
            </a:r>
            <a:r>
              <a:rPr lang="en-US" sz="2800" dirty="0">
                <a:solidFill>
                  <a:srgbClr val="C00000"/>
                </a:solidFill>
              </a:rPr>
              <a:t>passed by value </a:t>
            </a:r>
            <a:r>
              <a:rPr lang="en-US" sz="2800" dirty="0"/>
              <a:t>(as in C):</a:t>
            </a:r>
          </a:p>
          <a:p>
            <a:pPr lvl="1">
              <a:spcBef>
                <a:spcPts val="600"/>
              </a:spcBef>
            </a:pPr>
            <a:r>
              <a:rPr lang="en-US" sz="2400" dirty="0"/>
              <a:t>A copy of the actual argument is created upon method invocation</a:t>
            </a:r>
          </a:p>
          <a:p>
            <a:pPr lvl="1">
              <a:spcBef>
                <a:spcPts val="600"/>
              </a:spcBef>
            </a:pPr>
            <a:r>
              <a:rPr lang="en-US" sz="2400" dirty="0"/>
              <a:t>The method parameter and its corresponding actual parameter are two independent variables</a:t>
            </a:r>
          </a:p>
          <a:p>
            <a:pPr>
              <a:spcBef>
                <a:spcPts val="1800"/>
              </a:spcBef>
            </a:pPr>
            <a:r>
              <a:rPr lang="en-US" sz="2800" dirty="0"/>
              <a:t>In order to let a method modify the actual argument:</a:t>
            </a:r>
          </a:p>
          <a:p>
            <a:pPr lvl="1">
              <a:spcBef>
                <a:spcPts val="600"/>
              </a:spcBef>
            </a:pPr>
            <a:r>
              <a:rPr lang="en-US" sz="2400" dirty="0"/>
              <a:t>An </a:t>
            </a:r>
            <a:r>
              <a:rPr lang="en-US" sz="2400" b="1" dirty="0"/>
              <a:t>object reference data type </a:t>
            </a:r>
            <a:r>
              <a:rPr lang="en-US" sz="2400" dirty="0"/>
              <a:t>is needed (similar to pointer in C)</a:t>
            </a:r>
          </a:p>
          <a:p>
            <a:pPr lvl="1">
              <a:spcBef>
                <a:spcPts val="600"/>
              </a:spcBef>
            </a:pPr>
            <a:r>
              <a:rPr lang="en-US" sz="2400" dirty="0"/>
              <a:t>Will be covered later</a:t>
            </a:r>
          </a:p>
          <a:p>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54</a:t>
            </a:fld>
            <a:endParaRPr lang="en-US" sz="16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020-12D2-4F92-14AB-F966C9F4649F}"/>
              </a:ext>
            </a:extLst>
          </p:cNvPr>
          <p:cNvSpPr>
            <a:spLocks noGrp="1"/>
          </p:cNvSpPr>
          <p:nvPr>
            <p:ph type="title"/>
          </p:nvPr>
        </p:nvSpPr>
        <p:spPr/>
        <p:txBody>
          <a:bodyPr/>
          <a:lstStyle/>
          <a:p>
            <a:r>
              <a:rPr lang="en-US" dirty="0"/>
              <a:t>Exercise (score management)</a:t>
            </a:r>
          </a:p>
        </p:txBody>
      </p:sp>
      <p:sp>
        <p:nvSpPr>
          <p:cNvPr id="3" name="Content Placeholder 2">
            <a:extLst>
              <a:ext uri="{FF2B5EF4-FFF2-40B4-BE49-F238E27FC236}">
                <a16:creationId xmlns:a16="http://schemas.microsoft.com/office/drawing/2014/main" id="{303CABF7-172B-75AD-4DCD-98086DC426EF}"/>
              </a:ext>
            </a:extLst>
          </p:cNvPr>
          <p:cNvSpPr>
            <a:spLocks noGrp="1"/>
          </p:cNvSpPr>
          <p:nvPr>
            <p:ph idx="1"/>
          </p:nvPr>
        </p:nvSpPr>
        <p:spPr>
          <a:xfrm>
            <a:off x="457200" y="1066800"/>
            <a:ext cx="8534400" cy="5486400"/>
          </a:xfrm>
        </p:spPr>
        <p:txBody>
          <a:bodyPr anchor="ctr"/>
          <a:lstStyle/>
          <a:p>
            <a:pPr marL="0" indent="0" algn="just">
              <a:buNone/>
            </a:pPr>
            <a:r>
              <a:rPr lang="en-US" dirty="0"/>
              <a:t>Write the program to enter the score of 3 subjects: Math, Literature, and English. To calculate the average score, the Math score will multiply by 2, and sum it with the Literature score and English score, all divided by 4. Print out the ranks A, B, or C. Given that, if the average score is greater than or equal to 8.0, the rank will be A. If the average score is smaller than 8.0 and greater than or equal to 5.0, the rank will be B. And in other cases, the rank will be C. Students must define at least 02 functions to solve this program.</a:t>
            </a:r>
          </a:p>
        </p:txBody>
      </p:sp>
      <p:sp>
        <p:nvSpPr>
          <p:cNvPr id="4" name="Slide Number Placeholder 3">
            <a:extLst>
              <a:ext uri="{FF2B5EF4-FFF2-40B4-BE49-F238E27FC236}">
                <a16:creationId xmlns:a16="http://schemas.microsoft.com/office/drawing/2014/main" id="{C0D42B73-E236-A4E8-D552-D2A80AE2D9A6}"/>
              </a:ext>
            </a:extLst>
          </p:cNvPr>
          <p:cNvSpPr>
            <a:spLocks noGrp="1"/>
          </p:cNvSpPr>
          <p:nvPr>
            <p:ph type="sldNum" sz="quarter" idx="4"/>
          </p:nvPr>
        </p:nvSpPr>
        <p:spPr/>
        <p:txBody>
          <a:bodyPr/>
          <a:lstStyle/>
          <a:p>
            <a:fld id="{9D84BA89-CC61-4F67-A868-148EFD8CC251}" type="slidenum">
              <a:rPr lang="en-US" smtClean="0"/>
              <a:pPr/>
              <a:t>55</a:t>
            </a:fld>
            <a:endParaRPr lang="en-US" dirty="0"/>
          </a:p>
        </p:txBody>
      </p:sp>
    </p:spTree>
    <p:extLst>
      <p:ext uri="{BB962C8B-B14F-4D97-AF65-F5344CB8AC3E}">
        <p14:creationId xmlns:p14="http://schemas.microsoft.com/office/powerpoint/2010/main" val="4202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Summary</a:t>
            </a:r>
          </a:p>
        </p:txBody>
      </p:sp>
      <p:grpSp>
        <p:nvGrpSpPr>
          <p:cNvPr id="3" name="Group 3"/>
          <p:cNvGrpSpPr/>
          <p:nvPr/>
        </p:nvGrpSpPr>
        <p:grpSpPr>
          <a:xfrm>
            <a:off x="533400" y="914400"/>
            <a:ext cx="8001000" cy="5486400"/>
            <a:chOff x="914401" y="2133600"/>
            <a:chExt cx="3124199" cy="1524002"/>
          </a:xfrm>
        </p:grpSpPr>
        <p:sp>
          <p:nvSpPr>
            <p:cNvPr id="5" name="Rectangle 4"/>
            <p:cNvSpPr/>
            <p:nvPr/>
          </p:nvSpPr>
          <p:spPr>
            <a:xfrm>
              <a:off x="914401" y="2133600"/>
              <a:ext cx="242993" cy="1524000"/>
            </a:xfrm>
            <a:prstGeom prst="rect">
              <a:avLst/>
            </a:prstGeom>
            <a:solidFill>
              <a:srgbClr val="FFCCFF"/>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vert="vert270" rtlCol="0" anchor="ctr"/>
            <a:lstStyle/>
            <a:p>
              <a:pPr algn="ctr"/>
              <a:r>
                <a:rPr lang="en-US" b="1" dirty="0"/>
                <a:t>Java Elements</a:t>
              </a:r>
            </a:p>
          </p:txBody>
        </p:sp>
        <p:sp>
          <p:nvSpPr>
            <p:cNvPr id="6" name="Rectangle 5"/>
            <p:cNvSpPr/>
            <p:nvPr/>
          </p:nvSpPr>
          <p:spPr>
            <a:xfrm>
              <a:off x="1157394" y="2133601"/>
              <a:ext cx="2881206" cy="1524001"/>
            </a:xfrm>
            <a:prstGeom prst="rec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2000" dirty="0"/>
                <a:t>    </a:t>
              </a:r>
            </a:p>
            <a:p>
              <a:endParaRPr lang="en-US" sz="2000" b="1" i="1" dirty="0">
                <a:latin typeface="Courier New" pitchFamily="49" charset="0"/>
                <a:cs typeface="Courier New" pitchFamily="49" charset="0"/>
              </a:endParaRPr>
            </a:p>
            <a:p>
              <a:r>
                <a:rPr lang="en-US" sz="2000" b="1" i="1" dirty="0">
                  <a:latin typeface="Courier New" pitchFamily="49" charset="0"/>
                  <a:cs typeface="Courier New" pitchFamily="49" charset="0"/>
                </a:rPr>
                <a:t>  </a:t>
              </a:r>
            </a:p>
            <a:p>
              <a:r>
                <a:rPr lang="en-US" sz="2000" b="1" i="1" dirty="0">
                  <a:latin typeface="Courier New" pitchFamily="49" charset="0"/>
                  <a:cs typeface="Courier New" pitchFamily="49" charset="0"/>
                </a:rPr>
                <a:t>Data Types:</a:t>
              </a:r>
            </a:p>
            <a:p>
              <a:r>
                <a:rPr lang="en-US" sz="2000" b="1" i="1" dirty="0">
                  <a:latin typeface="Courier New" pitchFamily="49" charset="0"/>
                  <a:cs typeface="Courier New" pitchFamily="49" charset="0"/>
                </a:rPr>
                <a:t>  - Numeric Data Types:</a:t>
              </a:r>
            </a:p>
            <a:p>
              <a:r>
                <a:rPr lang="en-US" sz="2000" b="1" i="1" dirty="0">
                  <a:latin typeface="Courier New" pitchFamily="49" charset="0"/>
                  <a:cs typeface="Courier New" pitchFamily="49" charset="0"/>
                </a:rPr>
                <a:t>      </a:t>
              </a:r>
              <a:r>
                <a:rPr lang="en-US" sz="2000" b="1" i="1" dirty="0">
                  <a:solidFill>
                    <a:srgbClr val="0000FF"/>
                  </a:solidFill>
                  <a:latin typeface="Courier New" pitchFamily="49" charset="0"/>
                  <a:cs typeface="Courier New" pitchFamily="49" charset="0"/>
                </a:rPr>
                <a:t>byte</a:t>
              </a:r>
              <a:r>
                <a:rPr lang="en-US" sz="2000" b="1" i="1" dirty="0">
                  <a:solidFill>
                    <a:srgbClr val="006600"/>
                  </a:solidFill>
                  <a:latin typeface="Courier New" pitchFamily="49" charset="0"/>
                  <a:cs typeface="Courier New" pitchFamily="49" charset="0"/>
                </a:rPr>
                <a:t>, </a:t>
              </a:r>
              <a:r>
                <a:rPr lang="en-US" sz="2000" b="1" i="1" dirty="0">
                  <a:solidFill>
                    <a:srgbClr val="0000FF"/>
                  </a:solidFill>
                  <a:latin typeface="Courier New" pitchFamily="49" charset="0"/>
                  <a:cs typeface="Courier New" pitchFamily="49" charset="0"/>
                </a:rPr>
                <a:t>short</a:t>
              </a:r>
              <a:r>
                <a:rPr lang="en-US" sz="2000" b="1" i="1" dirty="0">
                  <a:solidFill>
                    <a:srgbClr val="006600"/>
                  </a:solidFill>
                  <a:latin typeface="Courier New" pitchFamily="49" charset="0"/>
                  <a:cs typeface="Courier New" pitchFamily="49" charset="0"/>
                </a:rPr>
                <a:t>, </a:t>
              </a:r>
              <a:r>
                <a:rPr lang="en-US" sz="2000" b="1" i="1" dirty="0" err="1">
                  <a:solidFill>
                    <a:srgbClr val="0000FF"/>
                  </a:solidFill>
                  <a:latin typeface="Courier New" pitchFamily="49" charset="0"/>
                  <a:cs typeface="Courier New" pitchFamily="49" charset="0"/>
                </a:rPr>
                <a:t>int</a:t>
              </a:r>
              <a:r>
                <a:rPr lang="en-US" sz="2000" b="1" i="1" dirty="0">
                  <a:solidFill>
                    <a:srgbClr val="006600"/>
                  </a:solidFill>
                  <a:latin typeface="Courier New" pitchFamily="49" charset="0"/>
                  <a:cs typeface="Courier New" pitchFamily="49" charset="0"/>
                </a:rPr>
                <a:t>, </a:t>
              </a:r>
              <a:r>
                <a:rPr lang="en-US" sz="2000" b="1" i="1" dirty="0">
                  <a:solidFill>
                    <a:srgbClr val="0000FF"/>
                  </a:solidFill>
                  <a:latin typeface="Courier New" pitchFamily="49" charset="0"/>
                  <a:cs typeface="Courier New" pitchFamily="49" charset="0"/>
                </a:rPr>
                <a:t>float</a:t>
              </a:r>
              <a:r>
                <a:rPr lang="en-US" sz="2000" b="1" i="1" dirty="0">
                  <a:solidFill>
                    <a:srgbClr val="006600"/>
                  </a:solidFill>
                  <a:latin typeface="Courier New" pitchFamily="49" charset="0"/>
                  <a:cs typeface="Courier New" pitchFamily="49" charset="0"/>
                </a:rPr>
                <a:t>, </a:t>
              </a:r>
              <a:r>
                <a:rPr lang="en-US" sz="2000" b="1" i="1" dirty="0">
                  <a:solidFill>
                    <a:srgbClr val="0000FF"/>
                  </a:solidFill>
                  <a:latin typeface="Courier New" pitchFamily="49" charset="0"/>
                  <a:cs typeface="Courier New" pitchFamily="49" charset="0"/>
                </a:rPr>
                <a:t>double</a:t>
              </a:r>
            </a:p>
            <a:p>
              <a:r>
                <a:rPr lang="en-US" sz="2000" b="1" i="1" dirty="0">
                  <a:latin typeface="Courier New" pitchFamily="49" charset="0"/>
                  <a:cs typeface="Courier New" pitchFamily="49" charset="0"/>
                </a:rPr>
                <a:t>  - Boolean Data Type:</a:t>
              </a:r>
            </a:p>
            <a:p>
              <a:r>
                <a:rPr lang="en-US" sz="2000" b="1" i="1" dirty="0">
                  <a:solidFill>
                    <a:srgbClr val="0000FF"/>
                  </a:solidFill>
                  <a:latin typeface="Courier New" pitchFamily="49" charset="0"/>
                  <a:cs typeface="Courier New" pitchFamily="49" charset="0"/>
                </a:rPr>
                <a:t>	</a:t>
              </a:r>
              <a:r>
                <a:rPr lang="en-US" sz="2000" b="1" i="1" dirty="0" err="1">
                  <a:solidFill>
                    <a:srgbClr val="0000FF"/>
                  </a:solidFill>
                  <a:latin typeface="Courier New" pitchFamily="49" charset="0"/>
                  <a:cs typeface="Courier New" pitchFamily="49" charset="0"/>
                </a:rPr>
                <a:t>boolean</a:t>
              </a:r>
              <a:endParaRPr lang="en-US" sz="2000" b="1" i="1" dirty="0">
                <a:latin typeface="Courier New" pitchFamily="49" charset="0"/>
                <a:cs typeface="Courier New" pitchFamily="49" charset="0"/>
              </a:endParaRPr>
            </a:p>
            <a:p>
              <a:pPr>
                <a:spcBef>
                  <a:spcPts val="1200"/>
                </a:spcBef>
              </a:pPr>
              <a:r>
                <a:rPr lang="en-US" sz="2000" b="1" i="1" dirty="0">
                  <a:latin typeface="Courier New" pitchFamily="49" charset="0"/>
                  <a:cs typeface="Courier New" pitchFamily="49" charset="0"/>
                </a:rPr>
                <a:t>Expressions:</a:t>
              </a:r>
            </a:p>
            <a:p>
              <a:r>
                <a:rPr lang="en-US" sz="2000" b="1" i="1" dirty="0">
                  <a:latin typeface="Courier New" pitchFamily="49" charset="0"/>
                  <a:cs typeface="Courier New" pitchFamily="49" charset="0"/>
                </a:rPr>
                <a:t>  - Arithmetic Expression</a:t>
              </a:r>
            </a:p>
            <a:p>
              <a:r>
                <a:rPr lang="en-US" sz="2000" b="1" i="1" dirty="0">
                  <a:latin typeface="Courier New" pitchFamily="49" charset="0"/>
                  <a:cs typeface="Courier New" pitchFamily="49" charset="0"/>
                </a:rPr>
                <a:t>  - Boolean Expression</a:t>
              </a:r>
            </a:p>
            <a:p>
              <a:pPr>
                <a:spcBef>
                  <a:spcPts val="1200"/>
                </a:spcBef>
              </a:pPr>
              <a:r>
                <a:rPr lang="en-US" sz="2000" b="1" i="1" dirty="0">
                  <a:latin typeface="Courier New" pitchFamily="49" charset="0"/>
                  <a:cs typeface="Courier New" pitchFamily="49" charset="0"/>
                </a:rPr>
                <a:t>Control Flow Statements:</a:t>
              </a:r>
            </a:p>
            <a:p>
              <a:r>
                <a:rPr lang="en-US" sz="2000" b="1" i="1" dirty="0">
                  <a:latin typeface="Courier New" pitchFamily="49" charset="0"/>
                  <a:cs typeface="Courier New" pitchFamily="49" charset="0"/>
                </a:rPr>
                <a:t>  - Selection Statements: </a:t>
              </a:r>
              <a:r>
                <a:rPr lang="en-US" sz="2000" b="1" i="1" dirty="0">
                  <a:solidFill>
                    <a:srgbClr val="660066"/>
                  </a:solidFill>
                  <a:latin typeface="Courier New" pitchFamily="49" charset="0"/>
                  <a:cs typeface="Courier New" pitchFamily="49" charset="0"/>
                </a:rPr>
                <a:t>if-else, switch-case</a:t>
              </a:r>
            </a:p>
            <a:p>
              <a:r>
                <a:rPr lang="en-US" sz="2000" b="1" i="1" dirty="0">
                  <a:latin typeface="Courier New" pitchFamily="49" charset="0"/>
                  <a:cs typeface="Courier New" pitchFamily="49" charset="0"/>
                </a:rPr>
                <a:t>  - Repetition Statements: </a:t>
              </a:r>
              <a:r>
                <a:rPr lang="en-US" sz="2000" b="1" i="1" dirty="0">
                  <a:solidFill>
                    <a:srgbClr val="660066"/>
                  </a:solidFill>
                  <a:latin typeface="Courier New" pitchFamily="49" charset="0"/>
                  <a:cs typeface="Courier New" pitchFamily="49" charset="0"/>
                </a:rPr>
                <a:t>while, do-while, for</a:t>
              </a:r>
              <a:endParaRPr lang="en-US" sz="2000" b="1" i="1" dirty="0">
                <a:latin typeface="Courier New" pitchFamily="49" charset="0"/>
                <a:cs typeface="Courier New" pitchFamily="49" charset="0"/>
              </a:endParaRPr>
            </a:p>
            <a:p>
              <a:pPr>
                <a:spcBef>
                  <a:spcPts val="1200"/>
                </a:spcBef>
              </a:pPr>
              <a:r>
                <a:rPr lang="en-US" sz="2000" b="1" i="1" dirty="0">
                  <a:latin typeface="Courier New" pitchFamily="49" charset="0"/>
                  <a:cs typeface="Courier New" pitchFamily="49" charset="0"/>
                </a:rPr>
                <a:t>Classes:</a:t>
              </a:r>
            </a:p>
            <a:p>
              <a:r>
                <a:rPr lang="en-US" sz="2000" b="1" i="1" dirty="0">
                  <a:latin typeface="Courier New" pitchFamily="49" charset="0"/>
                  <a:cs typeface="Courier New" pitchFamily="49" charset="0"/>
                </a:rPr>
                <a:t>  - </a:t>
              </a:r>
              <a:r>
                <a:rPr lang="en-US" sz="2000" b="1" i="1" dirty="0">
                  <a:solidFill>
                    <a:srgbClr val="C00000"/>
                  </a:solidFill>
                  <a:latin typeface="Courier New" pitchFamily="49" charset="0"/>
                  <a:cs typeface="Courier New" pitchFamily="49" charset="0"/>
                </a:rPr>
                <a:t>Scanner</a:t>
              </a:r>
            </a:p>
            <a:p>
              <a:r>
                <a:rPr lang="en-US" sz="2000" b="1" i="1" dirty="0">
                  <a:latin typeface="Courier New" pitchFamily="49" charset="0"/>
                  <a:cs typeface="Courier New" pitchFamily="49" charset="0"/>
                </a:rPr>
                <a:t>  - </a:t>
              </a:r>
              <a:r>
                <a:rPr lang="en-US" sz="2000" b="1" i="1" dirty="0">
                  <a:solidFill>
                    <a:srgbClr val="C00000"/>
                  </a:solidFill>
                  <a:latin typeface="Courier New" pitchFamily="49" charset="0"/>
                  <a:cs typeface="Courier New" pitchFamily="49" charset="0"/>
                </a:rPr>
                <a:t>Math</a:t>
              </a:r>
              <a:endParaRPr lang="en-US" sz="2000" b="1" dirty="0">
                <a:solidFill>
                  <a:srgbClr val="C00000"/>
                </a:solidFill>
                <a:latin typeface="Courier New" pitchFamily="49" charset="0"/>
                <a:cs typeface="Courier New" pitchFamily="49" charset="0"/>
              </a:endParaRPr>
            </a:p>
            <a:p>
              <a:r>
                <a:rPr lang="en-US" sz="2000" b="1" i="1" dirty="0">
                  <a:latin typeface="Courier New" pitchFamily="49" charset="0"/>
                  <a:cs typeface="Courier New" pitchFamily="49" charset="0"/>
                </a:rPr>
                <a:t>  </a:t>
              </a:r>
            </a:p>
            <a:p>
              <a:r>
                <a:rPr lang="en-US" sz="2000" b="1" i="1" dirty="0">
                  <a:latin typeface="Courier New" pitchFamily="49" charset="0"/>
                  <a:cs typeface="Courier New" pitchFamily="49" charset="0"/>
                </a:rPr>
                <a:t> </a:t>
              </a:r>
              <a:endParaRPr lang="en-US" sz="2000" b="1" dirty="0">
                <a:latin typeface="Courier New" pitchFamily="49" charset="0"/>
                <a:cs typeface="Courier New" pitchFamily="49" charset="0"/>
              </a:endParaRPr>
            </a:p>
            <a:p>
              <a:endParaRPr lang="en-US" sz="2000" b="1" dirty="0">
                <a:latin typeface="Courier New" pitchFamily="49" charset="0"/>
                <a:cs typeface="Courier New" pitchFamily="49" charset="0"/>
              </a:endParaRPr>
            </a:p>
          </p:txBody>
        </p:sp>
      </p:grpSp>
      <p:sp>
        <p:nvSpPr>
          <p:cNvPr id="12" name="Slide Number Placeholder 11"/>
          <p:cNvSpPr>
            <a:spLocks noGrp="1"/>
          </p:cNvSpPr>
          <p:nvPr>
            <p:ph type="sldNum" sz="quarter" idx="4"/>
          </p:nvPr>
        </p:nvSpPr>
        <p:spPr/>
        <p:txBody>
          <a:bodyPr/>
          <a:lstStyle/>
          <a:p>
            <a:fld id="{9D84BA89-CC61-4F67-A868-148EFD8CC251}" type="slidenum">
              <a:rPr lang="en-US" sz="1600" smtClean="0"/>
              <a:pPr/>
              <a:t>56</a:t>
            </a:fld>
            <a:endParaRPr lang="en-US" sz="1600" dirty="0"/>
          </a:p>
        </p:txBody>
      </p:sp>
      <p:sp>
        <p:nvSpPr>
          <p:cNvPr id="9"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a:t>End of file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dirty="0">
                <a:latin typeface="Britannic Bold" panose="020B0903060703020204" pitchFamily="34" charset="0"/>
              </a:rPr>
              <a:t>Outline</a:t>
            </a:r>
          </a:p>
        </p:txBody>
      </p:sp>
      <p:sp>
        <p:nvSpPr>
          <p:cNvPr id="3" name="Content Placeholder 2"/>
          <p:cNvSpPr>
            <a:spLocks noGrp="1"/>
          </p:cNvSpPr>
          <p:nvPr>
            <p:ph idx="1"/>
          </p:nvPr>
        </p:nvSpPr>
        <p:spPr/>
        <p:txBody>
          <a:bodyPr/>
          <a:lstStyle/>
          <a:p>
            <a:pPr marL="514350" indent="-514350">
              <a:buClr>
                <a:srgbClr val="C00000"/>
              </a:buClr>
              <a:buSzPct val="100000"/>
              <a:buFont typeface="+mj-lt"/>
              <a:buAutoNum type="arabicPeriod"/>
            </a:pPr>
            <a:r>
              <a:rPr lang="en-US" dirty="0"/>
              <a:t>Java: Brief history and background</a:t>
            </a:r>
          </a:p>
          <a:p>
            <a:pPr marL="514350" indent="-514350">
              <a:buClr>
                <a:srgbClr val="C00000"/>
              </a:buClr>
              <a:buSzPct val="100000"/>
              <a:buFont typeface="+mj-lt"/>
              <a:buAutoNum type="arabicPeriod"/>
            </a:pPr>
            <a:r>
              <a:rPr lang="en-US" dirty="0"/>
              <a:t>Run cycle</a:t>
            </a:r>
          </a:p>
          <a:p>
            <a:pPr marL="514350" indent="-514350">
              <a:buClr>
                <a:srgbClr val="C00000"/>
              </a:buClr>
              <a:buSzPct val="100000"/>
              <a:buFont typeface="+mj-lt"/>
              <a:buAutoNum type="arabicPeriod"/>
            </a:pPr>
            <a:r>
              <a:rPr lang="en-US" dirty="0"/>
              <a:t>Basic program structure</a:t>
            </a:r>
          </a:p>
          <a:p>
            <a:pPr marL="514350" indent="-514350">
              <a:buClr>
                <a:srgbClr val="C00000"/>
              </a:buClr>
              <a:buSzPct val="100000"/>
              <a:buFont typeface="+mj-lt"/>
              <a:buAutoNum type="arabicPeriod"/>
            </a:pPr>
            <a:r>
              <a:rPr lang="en-US" dirty="0"/>
              <a:t>Basic Java elements</a:t>
            </a:r>
          </a:p>
          <a:p>
            <a:pPr marL="1201738" lvl="1" indent="-627063">
              <a:buClrTx/>
              <a:buNone/>
            </a:pPr>
            <a:r>
              <a:rPr lang="en-US" sz="2400" dirty="0">
                <a:solidFill>
                  <a:srgbClr val="C00000"/>
                </a:solidFill>
              </a:rPr>
              <a:t>4.1</a:t>
            </a:r>
            <a:r>
              <a:rPr lang="en-US" sz="2400" dirty="0"/>
              <a:t>	Arithmetic Expressions</a:t>
            </a:r>
          </a:p>
          <a:p>
            <a:pPr marL="1201738" lvl="1" indent="-627063">
              <a:buClrTx/>
              <a:buNone/>
            </a:pPr>
            <a:r>
              <a:rPr lang="en-US" sz="2400" dirty="0">
                <a:solidFill>
                  <a:srgbClr val="C00000"/>
                </a:solidFill>
              </a:rPr>
              <a:t>4.2</a:t>
            </a:r>
            <a:r>
              <a:rPr lang="en-US" sz="2400" dirty="0"/>
              <a:t>	Control Flow Statements and Logical Expressions</a:t>
            </a:r>
          </a:p>
          <a:p>
            <a:pPr marL="1201738" lvl="1" indent="-627063">
              <a:buClrTx/>
              <a:buNone/>
            </a:pPr>
            <a:r>
              <a:rPr lang="en-US" sz="2400" dirty="0">
                <a:solidFill>
                  <a:srgbClr val="C00000"/>
                </a:solidFill>
              </a:rPr>
              <a:t>4.3</a:t>
            </a:r>
            <a:r>
              <a:rPr lang="en-US" sz="2400" dirty="0"/>
              <a:t>	Basic </a:t>
            </a:r>
            <a:r>
              <a:rPr lang="en-US" sz="2400"/>
              <a:t>Input (</a:t>
            </a:r>
            <a:r>
              <a:rPr lang="en-US" sz="2400" dirty="0"/>
              <a:t>Scanner class) and Output</a:t>
            </a:r>
          </a:p>
          <a:p>
            <a:pPr marL="1201738" lvl="1" indent="-627063">
              <a:buClrTx/>
              <a:buSzPct val="100000"/>
              <a:buNone/>
            </a:pPr>
            <a:r>
              <a:rPr lang="en-US" sz="2400" dirty="0">
                <a:solidFill>
                  <a:srgbClr val="C00000"/>
                </a:solidFill>
                <a:ea typeface="+mn-ea"/>
              </a:rPr>
              <a:t>4.4</a:t>
            </a:r>
            <a:r>
              <a:rPr lang="en-US" sz="2400" dirty="0">
                <a:ea typeface="+mn-ea"/>
              </a:rPr>
              <a:t>	API</a:t>
            </a:r>
          </a:p>
          <a:p>
            <a:pPr marL="1201738" lvl="1" indent="-627063">
              <a:buClrTx/>
              <a:buSzPct val="100000"/>
              <a:buNone/>
            </a:pPr>
            <a:r>
              <a:rPr lang="en-US" sz="2400" dirty="0">
                <a:solidFill>
                  <a:srgbClr val="C00000"/>
                </a:solidFill>
                <a:ea typeface="+mn-ea"/>
              </a:rPr>
              <a:t>4.5</a:t>
            </a:r>
            <a:r>
              <a:rPr lang="en-US" sz="2400" dirty="0">
                <a:ea typeface="+mn-ea"/>
              </a:rPr>
              <a:t>	Math class</a:t>
            </a:r>
            <a:r>
              <a:rPr lang="en-US" sz="2400">
                <a:ea typeface="+mn-ea"/>
              </a:rPr>
              <a:t>, Class Attributes</a:t>
            </a:r>
            <a:endParaRPr lang="en-US" sz="2400" dirty="0">
              <a:ea typeface="+mn-ea"/>
            </a:endParaRPr>
          </a:p>
          <a:p>
            <a:pPr marL="1201738" lvl="1" indent="-627063">
              <a:buClrTx/>
              <a:buSzPct val="100000"/>
              <a:buNone/>
            </a:pPr>
            <a:r>
              <a:rPr lang="en-US" sz="2400" dirty="0">
                <a:solidFill>
                  <a:srgbClr val="C00000"/>
                </a:solidFill>
                <a:ea typeface="+mn-ea"/>
              </a:rPr>
              <a:t>4.6</a:t>
            </a:r>
            <a:r>
              <a:rPr lang="en-US" sz="2400" dirty="0">
                <a:ea typeface="+mn-ea"/>
              </a:rPr>
              <a:t>	User-defined Functions</a:t>
            </a:r>
            <a:endParaRPr lang="en-US" sz="2400" dirty="0"/>
          </a:p>
          <a:p>
            <a:pPr marL="514350" indent="-514350">
              <a:buFont typeface="+mj-lt"/>
              <a:buAutoNum type="arabicPeriod"/>
            </a:pPr>
            <a:endParaRPr lang="en-US" dirty="0"/>
          </a:p>
        </p:txBody>
      </p:sp>
      <p:sp>
        <p:nvSpPr>
          <p:cNvPr id="5" name="Slide Number Placeholder 4"/>
          <p:cNvSpPr>
            <a:spLocks noGrp="1"/>
          </p:cNvSpPr>
          <p:nvPr>
            <p:ph type="sldNum" sz="quarter" idx="4"/>
          </p:nvPr>
        </p:nvSpPr>
        <p:spPr/>
        <p:txBody>
          <a:bodyPr/>
          <a:lstStyle/>
          <a:p>
            <a:fld id="{9D84BA89-CC61-4F67-A868-148EFD8CC251}" type="slidenum">
              <a:rPr lang="en-US" sz="1600" smtClean="0"/>
              <a:pPr/>
              <a:t>6</a:t>
            </a:fld>
            <a:endParaRPr lang="en-US" sz="1600" dirty="0"/>
          </a:p>
        </p:txBody>
      </p:sp>
      <p:sp>
        <p:nvSpPr>
          <p:cNvPr id="6"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458200" cy="788988"/>
          </a:xfrm>
          <a:solidFill>
            <a:srgbClr val="FFCCFF">
              <a:alpha val="40000"/>
            </a:srgbClr>
          </a:solidFill>
        </p:spPr>
        <p:txBody>
          <a:bodyPr/>
          <a:lstStyle/>
          <a:p>
            <a:r>
              <a:rPr lang="en-US" sz="4000">
                <a:solidFill>
                  <a:srgbClr val="C00000"/>
                </a:solidFill>
                <a:latin typeface="Britannic Bold" panose="020B0903060703020204" pitchFamily="34" charset="0"/>
              </a:rPr>
              <a:t>1. </a:t>
            </a:r>
            <a:r>
              <a:rPr lang="en-US" sz="4000">
                <a:latin typeface="Britannic Bold" panose="020B0903060703020204" pitchFamily="34" charset="0"/>
              </a:rPr>
              <a:t>Java: Brief </a:t>
            </a:r>
            <a:r>
              <a:rPr lang="en-US" sz="4000" dirty="0">
                <a:latin typeface="Britannic Bold" panose="020B0903060703020204" pitchFamily="34" charset="0"/>
              </a:rPr>
              <a:t>History &amp; Background</a:t>
            </a:r>
          </a:p>
        </p:txBody>
      </p:sp>
      <p:sp>
        <p:nvSpPr>
          <p:cNvPr id="6" name="Slide Number Placeholder 5"/>
          <p:cNvSpPr>
            <a:spLocks noGrp="1"/>
          </p:cNvSpPr>
          <p:nvPr>
            <p:ph type="sldNum" sz="quarter" idx="4"/>
          </p:nvPr>
        </p:nvSpPr>
        <p:spPr/>
        <p:txBody>
          <a:bodyPr/>
          <a:lstStyle/>
          <a:p>
            <a:fld id="{9D84BA89-CC61-4F67-A868-148EFD8CC251}" type="slidenum">
              <a:rPr lang="en-US" sz="1600" smtClean="0"/>
              <a:pPr/>
              <a:t>7</a:t>
            </a:fld>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181746"/>
            <a:ext cx="2438400" cy="1828800"/>
          </a:xfrm>
          <a:prstGeom prst="rect">
            <a:avLst/>
          </a:prstGeom>
        </p:spPr>
      </p:pic>
      <p:sp>
        <p:nvSpPr>
          <p:cNvPr id="7" name="TextBox 6"/>
          <p:cNvSpPr txBox="1"/>
          <p:nvPr/>
        </p:nvSpPr>
        <p:spPr>
          <a:xfrm>
            <a:off x="3276600" y="1181746"/>
            <a:ext cx="4038600" cy="89255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a:solidFill>
                  <a:srgbClr val="000099"/>
                </a:solidFill>
              </a:rPr>
              <a:t>James Gosling</a:t>
            </a:r>
          </a:p>
          <a:p>
            <a:r>
              <a:rPr lang="en-US" sz="2400"/>
              <a:t>1995, Sun Microsystems</a:t>
            </a:r>
          </a:p>
        </p:txBody>
      </p:sp>
      <p:graphicFrame>
        <p:nvGraphicFramePr>
          <p:cNvPr id="8" name="Diagram 7"/>
          <p:cNvGraphicFramePr/>
          <p:nvPr>
            <p:extLst>
              <p:ext uri="{D42A27DB-BD31-4B8C-83A1-F6EECF244321}">
                <p14:modId xmlns:p14="http://schemas.microsoft.com/office/powerpoint/2010/main" val="1485941802"/>
              </p:ext>
            </p:extLst>
          </p:nvPr>
        </p:nvGraphicFramePr>
        <p:xfrm>
          <a:off x="762000" y="3276600"/>
          <a:ext cx="6934200" cy="3124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p:cNvSpPr txBox="1"/>
          <p:nvPr/>
        </p:nvSpPr>
        <p:spPr>
          <a:xfrm>
            <a:off x="3276600" y="2226698"/>
            <a:ext cx="5334000" cy="126188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800">
                <a:solidFill>
                  <a:schemeClr val="tx1"/>
                </a:solidFill>
              </a:rPr>
              <a:t>Use C/C++ as foundation</a:t>
            </a:r>
          </a:p>
          <a:p>
            <a:pPr marL="342900" indent="-342900">
              <a:buFont typeface="Wingdings" panose="05000000000000000000" pitchFamily="2" charset="2"/>
              <a:buChar char="§"/>
            </a:pPr>
            <a:r>
              <a:rPr lang="en-US" sz="2400"/>
              <a:t>“Cleaner” in syntax</a:t>
            </a:r>
          </a:p>
          <a:p>
            <a:pPr marL="342900" indent="-342900">
              <a:buFont typeface="Wingdings" panose="05000000000000000000" pitchFamily="2" charset="2"/>
              <a:buChar char="§"/>
            </a:pPr>
            <a:r>
              <a:rPr lang="en-US" sz="2400"/>
              <a:t>Less low-level machine interaction</a:t>
            </a:r>
          </a:p>
        </p:txBody>
      </p:sp>
      <p:sp>
        <p:nvSpPr>
          <p:cNvPr id="10"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extLst>
      <p:ext uri="{BB962C8B-B14F-4D97-AF65-F5344CB8AC3E}">
        <p14:creationId xmlns:p14="http://schemas.microsoft.com/office/powerpoint/2010/main" val="4229545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a:latin typeface="Britannic Bold" panose="020B0903060703020204" pitchFamily="34" charset="0"/>
              </a:rPr>
              <a:t>Recap: Process</a:t>
            </a:r>
            <a:endParaRPr lang="en-US" sz="3600" dirty="0">
              <a:latin typeface="Britannic Bold" panose="020B0903060703020204" pitchFamily="34" charset="0"/>
            </a:endParaRPr>
          </a:p>
        </p:txBody>
      </p:sp>
      <p:grpSp>
        <p:nvGrpSpPr>
          <p:cNvPr id="7" name="Group 6"/>
          <p:cNvGrpSpPr/>
          <p:nvPr/>
        </p:nvGrpSpPr>
        <p:grpSpPr>
          <a:xfrm>
            <a:off x="838200" y="1139700"/>
            <a:ext cx="8077200" cy="3975640"/>
            <a:chOff x="838200" y="1139700"/>
            <a:chExt cx="8077200" cy="3975640"/>
          </a:xfrm>
        </p:grpSpPr>
        <p:graphicFrame>
          <p:nvGraphicFramePr>
            <p:cNvPr id="4" name="Diagram 3"/>
            <p:cNvGraphicFramePr/>
            <p:nvPr>
              <p:extLst>
                <p:ext uri="{D42A27DB-BD31-4B8C-83A1-F6EECF244321}">
                  <p14:modId xmlns:p14="http://schemas.microsoft.com/office/powerpoint/2010/main" val="3958499234"/>
                </p:ext>
              </p:extLst>
            </p:nvPr>
          </p:nvGraphicFramePr>
          <p:xfrm>
            <a:off x="838200" y="1139700"/>
            <a:ext cx="8077200" cy="3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Arc 23"/>
            <p:cNvSpPr/>
            <p:nvPr/>
          </p:nvSpPr>
          <p:spPr>
            <a:xfrm rot="10800000">
              <a:off x="1905000" y="3200400"/>
              <a:ext cx="3200400" cy="1371599"/>
            </a:xfrm>
            <a:prstGeom prst="arc">
              <a:avLst>
                <a:gd name="adj1" fmla="val 10818333"/>
                <a:gd name="adj2" fmla="val 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Rectangle 24"/>
            <p:cNvSpPr/>
            <p:nvPr/>
          </p:nvSpPr>
          <p:spPr>
            <a:xfrm>
              <a:off x="2209800" y="3886201"/>
              <a:ext cx="2514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Compilation Error</a:t>
              </a:r>
            </a:p>
          </p:txBody>
        </p:sp>
        <p:sp>
          <p:nvSpPr>
            <p:cNvPr id="26" name="Arc 25"/>
            <p:cNvSpPr/>
            <p:nvPr/>
          </p:nvSpPr>
          <p:spPr>
            <a:xfrm rot="10800000">
              <a:off x="1600200" y="2743200"/>
              <a:ext cx="6477000" cy="2362199"/>
            </a:xfrm>
            <a:prstGeom prst="arc">
              <a:avLst>
                <a:gd name="adj1" fmla="val 10818333"/>
                <a:gd name="adj2" fmla="val 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ectangle 26"/>
            <p:cNvSpPr/>
            <p:nvPr/>
          </p:nvSpPr>
          <p:spPr>
            <a:xfrm>
              <a:off x="4648200" y="4191001"/>
              <a:ext cx="2667000" cy="924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Runtime Error</a:t>
              </a:r>
            </a:p>
            <a:p>
              <a:pPr algn="ctr"/>
              <a:r>
                <a:rPr lang="en-US" i="1" dirty="0">
                  <a:solidFill>
                    <a:schemeClr val="tx1"/>
                  </a:solidFill>
                </a:rPr>
                <a:t>Logic Error</a:t>
              </a:r>
            </a:p>
          </p:txBody>
        </p:sp>
      </p:grpSp>
      <p:sp>
        <p:nvSpPr>
          <p:cNvPr id="12" name="Slide Number Placeholder 11"/>
          <p:cNvSpPr>
            <a:spLocks noGrp="1"/>
          </p:cNvSpPr>
          <p:nvPr>
            <p:ph type="sldNum" sz="quarter" idx="4"/>
          </p:nvPr>
        </p:nvSpPr>
        <p:spPr/>
        <p:txBody>
          <a:bodyPr/>
          <a:lstStyle/>
          <a:p>
            <a:fld id="{9D84BA89-CC61-4F67-A868-148EFD8CC251}" type="slidenum">
              <a:rPr lang="en-US" sz="1600" smtClean="0"/>
              <a:pPr/>
              <a:t>8</a:t>
            </a:fld>
            <a:endParaRPr lang="en-US" sz="1600" dirty="0"/>
          </a:p>
        </p:txBody>
      </p:sp>
      <p:sp>
        <p:nvSpPr>
          <p:cNvPr id="13" name="TextBox 12"/>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2. </a:t>
            </a:r>
            <a:r>
              <a:rPr lang="en-US" sz="2800">
                <a:solidFill>
                  <a:srgbClr val="000099"/>
                </a:solidFill>
                <a:latin typeface="Britannic Bold" panose="020B0903060703020204" pitchFamily="34" charset="0"/>
              </a:rPr>
              <a:t>Run Cycle</a:t>
            </a:r>
          </a:p>
        </p:txBody>
      </p:sp>
      <p:sp>
        <p:nvSpPr>
          <p:cNvPr id="1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788988"/>
          </a:xfrm>
        </p:spPr>
        <p:txBody>
          <a:bodyPr/>
          <a:lstStyle/>
          <a:p>
            <a:r>
              <a:rPr lang="en-US" sz="3600">
                <a:latin typeface="Britannic Bold" panose="020B0903060703020204" pitchFamily="34" charset="0"/>
              </a:rPr>
              <a:t>Recap</a:t>
            </a:r>
            <a:r>
              <a:rPr lang="en-US" sz="3600" dirty="0">
                <a:latin typeface="Britannic Bold" panose="020B0903060703020204" pitchFamily="34" charset="0"/>
              </a:rPr>
              <a:t>: Run Cycle for C Programs</a:t>
            </a: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9</a:t>
            </a:fld>
            <a:endParaRPr lang="en-US" sz="1600" dirty="0"/>
          </a:p>
        </p:txBody>
      </p:sp>
      <p:grpSp>
        <p:nvGrpSpPr>
          <p:cNvPr id="67" name="Group 66"/>
          <p:cNvGrpSpPr/>
          <p:nvPr/>
        </p:nvGrpSpPr>
        <p:grpSpPr>
          <a:xfrm>
            <a:off x="5867400" y="990600"/>
            <a:ext cx="2514600" cy="1447800"/>
            <a:chOff x="5981700" y="914400"/>
            <a:chExt cx="2514600" cy="1447800"/>
          </a:xfrm>
        </p:grpSpPr>
        <p:grpSp>
          <p:nvGrpSpPr>
            <p:cNvPr id="43" name="Group 42"/>
            <p:cNvGrpSpPr/>
            <p:nvPr/>
          </p:nvGrpSpPr>
          <p:grpSpPr>
            <a:xfrm>
              <a:off x="6553200" y="1676400"/>
              <a:ext cx="1371600" cy="685800"/>
              <a:chOff x="7086600" y="2057400"/>
              <a:chExt cx="1371600" cy="685800"/>
            </a:xfrm>
          </p:grpSpPr>
          <p:sp>
            <p:nvSpPr>
              <p:cNvPr id="44" name="Flowchart: Document 43"/>
              <p:cNvSpPr/>
              <p:nvPr/>
            </p:nvSpPr>
            <p:spPr>
              <a:xfrm>
                <a:off x="7086600" y="2057400"/>
                <a:ext cx="13716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5" name="TextBox 44"/>
              <p:cNvSpPr txBox="1"/>
              <p:nvPr/>
            </p:nvSpPr>
            <p:spPr>
              <a:xfrm>
                <a:off x="7124700" y="2133600"/>
                <a:ext cx="1295400" cy="338554"/>
              </a:xfrm>
              <a:prstGeom prst="rect">
                <a:avLst/>
              </a:prstGeom>
              <a:noFill/>
            </p:spPr>
            <p:txBody>
              <a:bodyPr wrap="square" rtlCol="0">
                <a:spAutoFit/>
              </a:bodyPr>
              <a:lstStyle/>
              <a:p>
                <a:pPr algn="ctr"/>
                <a:r>
                  <a:rPr lang="en-US" sz="1600" dirty="0" err="1"/>
                  <a:t>welcome.c</a:t>
                </a:r>
                <a:endParaRPr lang="en-SG" sz="1600" dirty="0"/>
              </a:p>
            </p:txBody>
          </p:sp>
        </p:grpSp>
        <p:cxnSp>
          <p:nvCxnSpPr>
            <p:cNvPr id="46" name="Straight Arrow Connector 45"/>
            <p:cNvCxnSpPr/>
            <p:nvPr/>
          </p:nvCxnSpPr>
          <p:spPr>
            <a:xfrm>
              <a:off x="7239000" y="12954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981700" y="914400"/>
              <a:ext cx="2514600" cy="584775"/>
              <a:chOff x="7010400" y="457200"/>
              <a:chExt cx="1905000" cy="584775"/>
            </a:xfrm>
          </p:grpSpPr>
          <p:sp>
            <p:nvSpPr>
              <p:cNvPr id="51" name="Rectangle 50"/>
              <p:cNvSpPr/>
              <p:nvPr/>
            </p:nvSpPr>
            <p:spPr>
              <a:xfrm>
                <a:off x="7010400" y="4572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TextBox 51"/>
              <p:cNvSpPr txBox="1"/>
              <p:nvPr/>
            </p:nvSpPr>
            <p:spPr>
              <a:xfrm>
                <a:off x="7086600" y="457200"/>
                <a:ext cx="1752600" cy="584775"/>
              </a:xfrm>
              <a:prstGeom prst="rect">
                <a:avLst/>
              </a:prstGeom>
              <a:noFill/>
            </p:spPr>
            <p:txBody>
              <a:bodyPr wrap="square" rtlCol="0">
                <a:spAutoFit/>
              </a:bodyPr>
              <a:lstStyle/>
              <a:p>
                <a:pPr algn="ctr"/>
                <a:r>
                  <a:rPr lang="en-US" sz="1600" dirty="0">
                    <a:latin typeface="Lucida Console" pitchFamily="49" charset="0"/>
                  </a:rPr>
                  <a:t>vim </a:t>
                </a:r>
                <a:r>
                  <a:rPr lang="en-US" sz="1600" dirty="0" err="1">
                    <a:latin typeface="Lucida Console" pitchFamily="49" charset="0"/>
                  </a:rPr>
                  <a:t>welcome.c</a:t>
                </a:r>
                <a:endParaRPr lang="en-SG" sz="1600" dirty="0">
                  <a:latin typeface="Lucida Console" pitchFamily="49" charset="0"/>
                </a:endParaRPr>
              </a:p>
            </p:txBody>
          </p:sp>
        </p:grpSp>
      </p:grpSp>
      <p:grpSp>
        <p:nvGrpSpPr>
          <p:cNvPr id="68" name="Group 67"/>
          <p:cNvGrpSpPr/>
          <p:nvPr/>
        </p:nvGrpSpPr>
        <p:grpSpPr>
          <a:xfrm>
            <a:off x="5600700" y="2438400"/>
            <a:ext cx="3048000" cy="1828800"/>
            <a:chOff x="5715000" y="2362200"/>
            <a:chExt cx="3048000" cy="1828800"/>
          </a:xfrm>
        </p:grpSpPr>
        <p:grpSp>
          <p:nvGrpSpPr>
            <p:cNvPr id="47" name="Group 46"/>
            <p:cNvGrpSpPr/>
            <p:nvPr/>
          </p:nvGrpSpPr>
          <p:grpSpPr>
            <a:xfrm>
              <a:off x="5715000" y="2743200"/>
              <a:ext cx="3048000" cy="584775"/>
              <a:chOff x="7010400" y="3048000"/>
              <a:chExt cx="1905000" cy="584775"/>
            </a:xfrm>
          </p:grpSpPr>
          <p:sp>
            <p:nvSpPr>
              <p:cNvPr id="48" name="Rectangle 47"/>
              <p:cNvSpPr/>
              <p:nvPr/>
            </p:nvSpPr>
            <p:spPr>
              <a:xfrm>
                <a:off x="7010400" y="30480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TextBox 48"/>
              <p:cNvSpPr txBox="1"/>
              <p:nvPr/>
            </p:nvSpPr>
            <p:spPr>
              <a:xfrm>
                <a:off x="7086600" y="3048000"/>
                <a:ext cx="1752600" cy="584775"/>
              </a:xfrm>
              <a:prstGeom prst="rect">
                <a:avLst/>
              </a:prstGeom>
              <a:noFill/>
            </p:spPr>
            <p:txBody>
              <a:bodyPr wrap="square" rtlCol="0">
                <a:spAutoFit/>
              </a:bodyPr>
              <a:lstStyle/>
              <a:p>
                <a:pPr algn="ctr"/>
                <a:r>
                  <a:rPr lang="en-US" sz="1600" dirty="0" err="1">
                    <a:latin typeface="Lucida Console" pitchFamily="49" charset="0"/>
                  </a:rPr>
                  <a:t>gcc</a:t>
                </a:r>
                <a:r>
                  <a:rPr lang="en-US" sz="1600" dirty="0">
                    <a:latin typeface="Lucida Console" pitchFamily="49" charset="0"/>
                  </a:rPr>
                  <a:t> -Wall </a:t>
                </a:r>
                <a:r>
                  <a:rPr lang="en-US" sz="1600" dirty="0" err="1">
                    <a:latin typeface="Lucida Console" pitchFamily="49" charset="0"/>
                  </a:rPr>
                  <a:t>welcome.c</a:t>
                </a:r>
                <a:endParaRPr lang="en-SG" sz="1600" dirty="0">
                  <a:latin typeface="Lucida Console" pitchFamily="49" charset="0"/>
                </a:endParaRPr>
              </a:p>
            </p:txBody>
          </p:sp>
        </p:grpSp>
        <p:grpSp>
          <p:nvGrpSpPr>
            <p:cNvPr id="56" name="Group 55"/>
            <p:cNvGrpSpPr/>
            <p:nvPr/>
          </p:nvGrpSpPr>
          <p:grpSpPr>
            <a:xfrm>
              <a:off x="6553200" y="3505200"/>
              <a:ext cx="1371600" cy="685800"/>
              <a:chOff x="4953000" y="2514600"/>
              <a:chExt cx="1371600" cy="685800"/>
            </a:xfrm>
          </p:grpSpPr>
          <p:sp>
            <p:nvSpPr>
              <p:cNvPr id="57" name="Flowchart: Document 56"/>
              <p:cNvSpPr/>
              <p:nvPr/>
            </p:nvSpPr>
            <p:spPr>
              <a:xfrm>
                <a:off x="4953000" y="2514600"/>
                <a:ext cx="1371600" cy="685800"/>
              </a:xfrm>
              <a:prstGeom prst="flowChartDocumen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8" name="TextBox 57"/>
              <p:cNvSpPr txBox="1"/>
              <p:nvPr/>
            </p:nvSpPr>
            <p:spPr>
              <a:xfrm>
                <a:off x="4991100" y="2590800"/>
                <a:ext cx="1295400" cy="338554"/>
              </a:xfrm>
              <a:prstGeom prst="rect">
                <a:avLst/>
              </a:prstGeom>
              <a:noFill/>
            </p:spPr>
            <p:txBody>
              <a:bodyPr wrap="square" rtlCol="0">
                <a:spAutoFit/>
              </a:bodyPr>
              <a:lstStyle/>
              <a:p>
                <a:pPr algn="ctr"/>
                <a:r>
                  <a:rPr lang="en-US" sz="1600" dirty="0" err="1"/>
                  <a:t>a.out</a:t>
                </a:r>
                <a:endParaRPr lang="en-SG" sz="1600" dirty="0"/>
              </a:p>
            </p:txBody>
          </p:sp>
        </p:grpSp>
        <p:cxnSp>
          <p:nvCxnSpPr>
            <p:cNvPr id="62" name="Straight Arrow Connector 61"/>
            <p:cNvCxnSpPr/>
            <p:nvPr/>
          </p:nvCxnSpPr>
          <p:spPr>
            <a:xfrm>
              <a:off x="7239000" y="23622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239000" y="31242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6172200" y="4267200"/>
            <a:ext cx="1905000" cy="1676400"/>
            <a:chOff x="6286500" y="4191000"/>
            <a:chExt cx="1905000" cy="1676400"/>
          </a:xfrm>
        </p:grpSpPr>
        <p:grpSp>
          <p:nvGrpSpPr>
            <p:cNvPr id="53" name="Group 52"/>
            <p:cNvGrpSpPr/>
            <p:nvPr/>
          </p:nvGrpSpPr>
          <p:grpSpPr>
            <a:xfrm>
              <a:off x="6286500" y="4572000"/>
              <a:ext cx="1905000" cy="381000"/>
              <a:chOff x="7010400" y="3962400"/>
              <a:chExt cx="1905000" cy="381000"/>
            </a:xfrm>
          </p:grpSpPr>
          <p:sp>
            <p:nvSpPr>
              <p:cNvPr id="54" name="Rectangle 53"/>
              <p:cNvSpPr/>
              <p:nvPr/>
            </p:nvSpPr>
            <p:spPr>
              <a:xfrm>
                <a:off x="7010400" y="3962400"/>
                <a:ext cx="1905000" cy="381000"/>
              </a:xfrm>
              <a:prstGeom prst="rect">
                <a:avLst/>
              </a:prstGeom>
              <a:solidFill>
                <a:srgbClr val="FFFFCC"/>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TextBox 54"/>
              <p:cNvSpPr txBox="1"/>
              <p:nvPr/>
            </p:nvSpPr>
            <p:spPr>
              <a:xfrm>
                <a:off x="7086600" y="3962400"/>
                <a:ext cx="1752600" cy="338554"/>
              </a:xfrm>
              <a:prstGeom prst="rect">
                <a:avLst/>
              </a:prstGeom>
              <a:noFill/>
            </p:spPr>
            <p:txBody>
              <a:bodyPr wrap="square" rtlCol="0">
                <a:spAutoFit/>
              </a:bodyPr>
              <a:lstStyle/>
              <a:p>
                <a:pPr algn="ctr"/>
                <a:r>
                  <a:rPr lang="en-US" sz="1600" dirty="0" err="1">
                    <a:latin typeface="Lucida Console" pitchFamily="49" charset="0"/>
                  </a:rPr>
                  <a:t>a.out</a:t>
                </a:r>
                <a:endParaRPr lang="en-SG" sz="1600" dirty="0">
                  <a:latin typeface="Lucida Console" pitchFamily="49" charset="0"/>
                </a:endParaRPr>
              </a:p>
            </p:txBody>
          </p:sp>
        </p:grpSp>
        <p:grpSp>
          <p:nvGrpSpPr>
            <p:cNvPr id="59" name="Group 58"/>
            <p:cNvGrpSpPr/>
            <p:nvPr/>
          </p:nvGrpSpPr>
          <p:grpSpPr>
            <a:xfrm>
              <a:off x="6591300" y="5334000"/>
              <a:ext cx="1295400" cy="533400"/>
              <a:chOff x="5943600" y="4876800"/>
              <a:chExt cx="1295400" cy="533400"/>
            </a:xfrm>
          </p:grpSpPr>
          <p:sp>
            <p:nvSpPr>
              <p:cNvPr id="60" name="Flowchart: Alternate Process 59"/>
              <p:cNvSpPr/>
              <p:nvPr/>
            </p:nvSpPr>
            <p:spPr>
              <a:xfrm>
                <a:off x="5943600" y="4876800"/>
                <a:ext cx="1295400" cy="533400"/>
              </a:xfrm>
              <a:prstGeom prst="flowChartAlternateProcess">
                <a:avLst/>
              </a:prstGeom>
              <a:solidFill>
                <a:srgbClr val="CC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1" name="TextBox 60"/>
              <p:cNvSpPr txBox="1"/>
              <p:nvPr/>
            </p:nvSpPr>
            <p:spPr>
              <a:xfrm>
                <a:off x="6057900" y="4974223"/>
                <a:ext cx="1066800" cy="338554"/>
              </a:xfrm>
              <a:prstGeom prst="rect">
                <a:avLst/>
              </a:prstGeom>
              <a:noFill/>
            </p:spPr>
            <p:txBody>
              <a:bodyPr wrap="square" rtlCol="0">
                <a:spAutoFit/>
              </a:bodyPr>
              <a:lstStyle/>
              <a:p>
                <a:pPr algn="ctr"/>
                <a:r>
                  <a:rPr lang="en-US" sz="1600" dirty="0"/>
                  <a:t>output</a:t>
                </a:r>
                <a:endParaRPr lang="en-SG" sz="1600" dirty="0"/>
              </a:p>
            </p:txBody>
          </p:sp>
        </p:grpSp>
        <p:cxnSp>
          <p:nvCxnSpPr>
            <p:cNvPr id="64" name="Straight Arrow Connector 63"/>
            <p:cNvCxnSpPr/>
            <p:nvPr/>
          </p:nvCxnSpPr>
          <p:spPr>
            <a:xfrm>
              <a:off x="7239000" y="41910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239000" y="4953000"/>
              <a:ext cx="0" cy="381000"/>
            </a:xfrm>
            <a:prstGeom prst="straightConnector1">
              <a:avLst/>
            </a:prstGeom>
            <a:ln w="28575">
              <a:solidFill>
                <a:schemeClr val="tx1"/>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grpSp>
      <p:sp>
        <p:nvSpPr>
          <p:cNvPr id="66" name="Content Placeholder 2"/>
          <p:cNvSpPr>
            <a:spLocks noGrp="1"/>
          </p:cNvSpPr>
          <p:nvPr>
            <p:ph idx="1"/>
          </p:nvPr>
        </p:nvSpPr>
        <p:spPr>
          <a:xfrm>
            <a:off x="693420" y="1065998"/>
            <a:ext cx="5029200" cy="5486400"/>
          </a:xfrm>
        </p:spPr>
        <p:txBody>
          <a:bodyPr>
            <a:normAutofit/>
          </a:bodyPr>
          <a:lstStyle/>
          <a:p>
            <a:pPr>
              <a:spcBef>
                <a:spcPts val="600"/>
              </a:spcBef>
            </a:pPr>
            <a:r>
              <a:rPr lang="en-US" sz="2400" dirty="0">
                <a:solidFill>
                  <a:srgbClr val="C00000"/>
                </a:solidFill>
              </a:rPr>
              <a:t>Writing/Editing Program</a:t>
            </a:r>
          </a:p>
          <a:p>
            <a:pPr lvl="1">
              <a:spcBef>
                <a:spcPts val="600"/>
              </a:spcBef>
            </a:pPr>
            <a:r>
              <a:rPr lang="en-US" sz="2000" dirty="0"/>
              <a:t>Use an editor, e.g.: vim</a:t>
            </a:r>
          </a:p>
          <a:p>
            <a:pPr lvl="1">
              <a:spcBef>
                <a:spcPts val="600"/>
              </a:spcBef>
            </a:pPr>
            <a:r>
              <a:rPr lang="en-US" sz="2000" dirty="0"/>
              <a:t>Source code must have a </a:t>
            </a:r>
            <a:r>
              <a:rPr lang="en-US" sz="2000" b="1" dirty="0">
                <a:solidFill>
                  <a:srgbClr val="C00000"/>
                </a:solidFill>
                <a:latin typeface="Courier New" pitchFamily="49" charset="0"/>
                <a:cs typeface="Courier New" pitchFamily="49" charset="0"/>
              </a:rPr>
              <a:t>.c </a:t>
            </a:r>
            <a:r>
              <a:rPr lang="en-US" sz="2000" dirty="0"/>
              <a:t>extension</a:t>
            </a:r>
          </a:p>
          <a:p>
            <a:pPr>
              <a:spcBef>
                <a:spcPts val="1800"/>
              </a:spcBef>
            </a:pPr>
            <a:r>
              <a:rPr lang="en-US" sz="2400">
                <a:solidFill>
                  <a:srgbClr val="C00000"/>
                </a:solidFill>
              </a:rPr>
              <a:t>Compiling </a:t>
            </a:r>
            <a:r>
              <a:rPr lang="en-US" sz="2400" dirty="0">
                <a:solidFill>
                  <a:srgbClr val="C00000"/>
                </a:solidFill>
              </a:rPr>
              <a:t>Program</a:t>
            </a:r>
          </a:p>
          <a:p>
            <a:pPr lvl="1">
              <a:spcBef>
                <a:spcPts val="600"/>
              </a:spcBef>
            </a:pPr>
            <a:r>
              <a:rPr lang="en-US" sz="2000" dirty="0"/>
              <a:t>Use a C compiler, </a:t>
            </a:r>
            <a:r>
              <a:rPr lang="en-US" sz="2000" dirty="0" err="1"/>
              <a:t>eg</a:t>
            </a:r>
            <a:r>
              <a:rPr lang="en-US" sz="2000" dirty="0"/>
              <a:t>: </a:t>
            </a:r>
            <a:r>
              <a:rPr lang="en-US" sz="2000" b="1" dirty="0" err="1">
                <a:latin typeface="Courier New" pitchFamily="49" charset="0"/>
                <a:cs typeface="Courier New" pitchFamily="49" charset="0"/>
              </a:rPr>
              <a:t>gcc</a:t>
            </a:r>
            <a:r>
              <a:rPr lang="en-US" sz="2000" b="1" dirty="0">
                <a:latin typeface="Courier New" pitchFamily="49" charset="0"/>
                <a:cs typeface="Courier New" pitchFamily="49" charset="0"/>
              </a:rPr>
              <a:t> </a:t>
            </a:r>
          </a:p>
          <a:p>
            <a:pPr lvl="1">
              <a:spcBef>
                <a:spcPts val="600"/>
              </a:spcBef>
            </a:pPr>
            <a:r>
              <a:rPr lang="en-US" sz="2000"/>
              <a:t>Default </a:t>
            </a:r>
            <a:r>
              <a:rPr lang="en-US" sz="2000" dirty="0"/>
              <a:t>executable file: </a:t>
            </a:r>
            <a:r>
              <a:rPr lang="en-US" sz="2000" b="1" dirty="0" err="1">
                <a:solidFill>
                  <a:srgbClr val="0000FF"/>
                </a:solidFill>
                <a:latin typeface="Courier New" pitchFamily="49" charset="0"/>
                <a:cs typeface="Courier New" pitchFamily="49" charset="0"/>
              </a:rPr>
              <a:t>a.out</a:t>
            </a:r>
            <a:endParaRPr lang="en-US" sz="2000" b="1" dirty="0">
              <a:solidFill>
                <a:srgbClr val="0000FF"/>
              </a:solidFill>
              <a:latin typeface="Courier New" pitchFamily="49" charset="0"/>
              <a:cs typeface="Courier New" pitchFamily="49" charset="0"/>
            </a:endParaRPr>
          </a:p>
          <a:p>
            <a:pPr>
              <a:spcBef>
                <a:spcPts val="1800"/>
              </a:spcBef>
            </a:pPr>
            <a:r>
              <a:rPr lang="en-US" sz="2400" dirty="0">
                <a:solidFill>
                  <a:srgbClr val="C00000"/>
                </a:solidFill>
              </a:rPr>
              <a:t>Executing Binary</a:t>
            </a:r>
          </a:p>
          <a:p>
            <a:pPr lvl="1">
              <a:spcBef>
                <a:spcPts val="600"/>
              </a:spcBef>
            </a:pPr>
            <a:r>
              <a:rPr lang="en-US" sz="2000" dirty="0"/>
              <a:t>Type name of </a:t>
            </a:r>
            <a:r>
              <a:rPr lang="en-US" sz="2000"/>
              <a:t>executable file</a:t>
            </a:r>
            <a:endParaRPr lang="en-US" sz="2000" dirty="0"/>
          </a:p>
        </p:txBody>
      </p:sp>
      <p:sp>
        <p:nvSpPr>
          <p:cNvPr id="33" name="TextBox 32"/>
          <p:cNvSpPr txBox="1"/>
          <p:nvPr/>
        </p:nvSpPr>
        <p:spPr>
          <a:xfrm rot="16200000">
            <a:off x="-701410" y="1051189"/>
            <a:ext cx="2251203" cy="523220"/>
          </a:xfrm>
          <a:prstGeom prst="rect">
            <a:avLst/>
          </a:prstGeom>
          <a:solidFill>
            <a:srgbClr val="FFCCFF">
              <a:alpha val="40000"/>
            </a:srgbClr>
          </a:solidFill>
        </p:spPr>
        <p:txBody>
          <a:bodyPr wrap="square" rtlCol="0">
            <a:spAutoFit/>
          </a:bodyPr>
          <a:lstStyle/>
          <a:p>
            <a:r>
              <a:rPr lang="en-US" sz="2800">
                <a:solidFill>
                  <a:srgbClr val="C00000"/>
                </a:solidFill>
                <a:latin typeface="Britannic Bold" panose="020B0903060703020204" pitchFamily="34" charset="0"/>
              </a:rPr>
              <a:t>2.</a:t>
            </a:r>
            <a:r>
              <a:rPr lang="en-US" sz="2800">
                <a:solidFill>
                  <a:srgbClr val="000099"/>
                </a:solidFill>
                <a:latin typeface="Britannic Bold" panose="020B0903060703020204" pitchFamily="34" charset="0"/>
              </a:rPr>
              <a:t> Run Cycle</a:t>
            </a:r>
          </a:p>
        </p:txBody>
      </p:sp>
      <p:sp>
        <p:nvSpPr>
          <p:cNvPr id="34"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1-2: Intro to Java]</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wipe(up)">
                                      <p:cBhvr>
                                        <p:cTn id="14" dur="500"/>
                                        <p:tgtEl>
                                          <p:spTgt spid="6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6">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xEl>
                                              <p:pRg st="7" end="7"/>
                                            </p:txEl>
                                          </p:spTgt>
                                        </p:tgtEl>
                                        <p:attrNameLst>
                                          <p:attrName>style.visibility</p:attrName>
                                        </p:attrNameLst>
                                      </p:cBhvr>
                                      <p:to>
                                        <p:strVal val="visible"/>
                                      </p:to>
                                    </p:set>
                                  </p:childTnLst>
                                </p:cTn>
                              </p:par>
                            </p:childTnLst>
                          </p:cTn>
                        </p:par>
                        <p:par>
                          <p:cTn id="33" fill="hold">
                            <p:stCondLst>
                              <p:cond delay="0"/>
                            </p:stCondLst>
                            <p:childTnLst>
                              <p:par>
                                <p:cTn id="34" presetID="22" presetClass="entr" presetSubtype="1" fill="hold" nodeType="after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wipe(up)">
                                      <p:cBhvr>
                                        <p:cTn id="36"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uiExpand="1" build="p"/>
    </p:bldLst>
  </p:timing>
</p:sld>
</file>

<file path=ppt/theme/theme1.xml><?xml version="1.0" encoding="utf-8"?>
<a:theme xmlns:a="http://schemas.openxmlformats.org/drawingml/2006/main" name="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L0 - Course Admin</Template>
  <TotalTime>3929</TotalTime>
  <Words>4771</Words>
  <Application>Microsoft Office PowerPoint</Application>
  <PresentationFormat>On-screen Show (4:3)</PresentationFormat>
  <Paragraphs>858</Paragraphs>
  <Slides>57</Slides>
  <Notes>54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9" baseType="lpstr">
      <vt:lpstr>Arial</vt:lpstr>
      <vt:lpstr>Arial Black</vt:lpstr>
      <vt:lpstr>Britannic Bold</vt:lpstr>
      <vt:lpstr>Calibri</vt:lpstr>
      <vt:lpstr>Courier New</vt:lpstr>
      <vt:lpstr>Garamond</vt:lpstr>
      <vt:lpstr>Lucida Console</vt:lpstr>
      <vt:lpstr>Symbol</vt:lpstr>
      <vt:lpstr>Wingdings</vt:lpstr>
      <vt:lpstr>Wingdings 2</vt:lpstr>
      <vt:lpstr>L1 - Basic of C++</vt:lpstr>
      <vt:lpstr>Equation</vt:lpstr>
      <vt:lpstr>OBJECT-ORIENTED PROGRAMMING</vt:lpstr>
      <vt:lpstr>Acknowledgement</vt:lpstr>
      <vt:lpstr>Policies for students</vt:lpstr>
      <vt:lpstr>Objectives</vt:lpstr>
      <vt:lpstr>References</vt:lpstr>
      <vt:lpstr>Outline</vt:lpstr>
      <vt:lpstr>1. Java: Brief History &amp; Background</vt:lpstr>
      <vt:lpstr>Recap: Process</vt:lpstr>
      <vt:lpstr>Recap: Run Cycle for C Programs</vt:lpstr>
      <vt:lpstr>Java: Compile Once, Run Anywhere? </vt:lpstr>
      <vt:lpstr>Run Cycle for Java Programs</vt:lpstr>
      <vt:lpstr>Java Execution Illustration</vt:lpstr>
      <vt:lpstr>3. Basic Java Program Structure</vt:lpstr>
      <vt:lpstr>Hello World!</vt:lpstr>
      <vt:lpstr>Key Observations (1/2)</vt:lpstr>
      <vt:lpstr>Key Observations (2/2)</vt:lpstr>
      <vt:lpstr>4.1 Arithmetic Expressions</vt:lpstr>
      <vt:lpstr>4.1 Identifier, Variable, Constant (1/2)</vt:lpstr>
      <vt:lpstr>4.1 Identifier, Variable, Constant (2/2)</vt:lpstr>
      <vt:lpstr>4.1 Numeric Data Types</vt:lpstr>
      <vt:lpstr>4.1 Numeric Operators</vt:lpstr>
      <vt:lpstr>4.1 Numeric Data Type Conversion</vt:lpstr>
      <vt:lpstr>4.1 Data Type Conversion</vt:lpstr>
      <vt:lpstr>4.1 Problem: Fahrenheit to Celsius</vt:lpstr>
      <vt:lpstr>4.1 Solution: Fahrenheit to Celsius </vt:lpstr>
      <vt:lpstr>4.2 Control Statements</vt:lpstr>
      <vt:lpstr>4.2 Boolean Data Type [new in Java]</vt:lpstr>
      <vt:lpstr>4.2 Boolean Operators</vt:lpstr>
      <vt:lpstr>4.2 Comparison with C</vt:lpstr>
      <vt:lpstr>4.2 Selection Statements</vt:lpstr>
      <vt:lpstr>4.2 Repetition Statements (1/2)</vt:lpstr>
      <vt:lpstr>4.2 Repetition Statements (2/2)</vt:lpstr>
      <vt:lpstr>4.3 Basic Input/Output</vt:lpstr>
      <vt:lpstr>4.3 Reading input: The Scanner Class</vt:lpstr>
      <vt:lpstr>4.3 Reading Input: Fahrenheit Ver 2</vt:lpstr>
      <vt:lpstr>4.3 Reading Input: Key Points (1/3)</vt:lpstr>
      <vt:lpstr>4.3 Reading Input: Key Points (2/3)</vt:lpstr>
      <vt:lpstr>4.3 Reading Input: Key Points (3/3)</vt:lpstr>
      <vt:lpstr>4.3 Writing Output: The Standard Output</vt:lpstr>
      <vt:lpstr>4.3 Writing Output: printf()</vt:lpstr>
      <vt:lpstr>4.3 Problem: Approximating PI</vt:lpstr>
      <vt:lpstr>4.3 Solution: Approximating PI </vt:lpstr>
      <vt:lpstr>Exercise</vt:lpstr>
      <vt:lpstr>4.4 API</vt:lpstr>
      <vt:lpstr>4.4 API (1/2)</vt:lpstr>
      <vt:lpstr>4.4 API (2/2)</vt:lpstr>
      <vt:lpstr>4.5 Math class, Class Attributes</vt:lpstr>
      <vt:lpstr>4.5 The Math class (1/2)</vt:lpstr>
      <vt:lpstr>4.5 The Math class (2/2) </vt:lpstr>
      <vt:lpstr>4.5 Class Attributes</vt:lpstr>
      <vt:lpstr>4.5 The Math class: Demo</vt:lpstr>
      <vt:lpstr>4.6 User-defined Functions</vt:lpstr>
      <vt:lpstr>4.6 Function with a new name</vt:lpstr>
      <vt:lpstr>4.6 Method Parameter Passing</vt:lpstr>
      <vt:lpstr>Exercise (score management)</vt:lpstr>
      <vt:lpstr>Summary</vt:lpstr>
      <vt:lpstr>PowerPoint Presentation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 Tan</dc:creator>
  <cp:lastModifiedBy>Cẩm Quang Dung</cp:lastModifiedBy>
  <cp:revision>448</cp:revision>
  <dcterms:created xsi:type="dcterms:W3CDTF">2010-12-15T06:17:08Z</dcterms:created>
  <dcterms:modified xsi:type="dcterms:W3CDTF">2024-01-15T09:26:58Z</dcterms:modified>
</cp:coreProperties>
</file>