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9"/>
  </p:notesMasterIdLst>
  <p:handoutMasterIdLst>
    <p:handoutMasterId r:id="rId60"/>
  </p:handoutMasterIdLst>
  <p:sldIdLst>
    <p:sldId id="375" r:id="rId2"/>
    <p:sldId id="376" r:id="rId3"/>
    <p:sldId id="377" r:id="rId4"/>
    <p:sldId id="293" r:id="rId5"/>
    <p:sldId id="320" r:id="rId6"/>
    <p:sldId id="294" r:id="rId7"/>
    <p:sldId id="343" r:id="rId8"/>
    <p:sldId id="327" r:id="rId9"/>
    <p:sldId id="328" r:id="rId10"/>
    <p:sldId id="321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  <p:sldId id="262" r:id="rId26"/>
    <p:sldId id="344" r:id="rId27"/>
    <p:sldId id="345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287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299" r:id="rId5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993300"/>
    <a:srgbClr val="800080"/>
    <a:srgbClr val="FFC000"/>
    <a:srgbClr val="F2EE98"/>
    <a:srgbClr val="FFFFFF"/>
    <a:srgbClr val="660066"/>
    <a:srgbClr val="F6B922"/>
    <a:srgbClr val="EEE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3" autoAdjust="0"/>
    <p:restoredTop sz="89474" autoAdjust="0"/>
  </p:normalViewPr>
  <p:slideViewPr>
    <p:cSldViewPr>
      <p:cViewPr varScale="1">
        <p:scale>
          <a:sx n="95" d="100"/>
          <a:sy n="95" d="100"/>
        </p:scale>
        <p:origin x="23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874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AD7EB-DF34-4B09-B8CC-F44C36C564FF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618724-B273-4820-897B-C8E0687AF7B9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B17FBAEF-EDF1-446A-B74B-2405B48CE061}" type="parTrans" cxnId="{FFF771F1-9F21-455A-A8BD-A32AF8E72524}">
      <dgm:prSet/>
      <dgm:spPr/>
      <dgm:t>
        <a:bodyPr/>
        <a:lstStyle/>
        <a:p>
          <a:endParaRPr lang="en-US"/>
        </a:p>
      </dgm:t>
    </dgm:pt>
    <dgm:pt modelId="{B9DEBA0F-A9AA-4882-8FD6-1150A04C1159}" type="sibTrans" cxnId="{FFF771F1-9F21-455A-A8BD-A32AF8E72524}">
      <dgm:prSet/>
      <dgm:spPr/>
      <dgm:t>
        <a:bodyPr/>
        <a:lstStyle/>
        <a:p>
          <a:endParaRPr lang="en-US"/>
        </a:p>
      </dgm:t>
    </dgm:pt>
    <dgm:pt modelId="{2BE8CA06-2D9B-4107-BA3A-F8A8812BCC57}">
      <dgm:prSet phldrT="[Text]" custT="1"/>
      <dgm:spPr/>
      <dgm:t>
        <a:bodyPr/>
        <a:lstStyle/>
        <a:p>
          <a:r>
            <a:rPr lang="en-US" sz="2800"/>
            <a:t>Using </a:t>
          </a:r>
          <a:r>
            <a:rPr lang="en-US" sz="2800" b="1"/>
            <a:t>arrays</a:t>
          </a:r>
        </a:p>
      </dgm:t>
    </dgm:pt>
    <dgm:pt modelId="{4E89B956-9311-4B2D-82E5-D5558D484EEC}" type="parTrans" cxnId="{EAB7894D-CF13-4279-9852-7923A32BF943}">
      <dgm:prSet/>
      <dgm:spPr/>
      <dgm:t>
        <a:bodyPr/>
        <a:lstStyle/>
        <a:p>
          <a:endParaRPr lang="en-US"/>
        </a:p>
      </dgm:t>
    </dgm:pt>
    <dgm:pt modelId="{B5348617-FAC1-4210-86A2-70F55EC96764}" type="sibTrans" cxnId="{EAB7894D-CF13-4279-9852-7923A32BF943}">
      <dgm:prSet/>
      <dgm:spPr/>
      <dgm:t>
        <a:bodyPr/>
        <a:lstStyle/>
        <a:p>
          <a:endParaRPr lang="en-US"/>
        </a:p>
      </dgm:t>
    </dgm:pt>
    <dgm:pt modelId="{1E41369F-1CBA-46E0-8D68-43D567883914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891E5A26-B8A4-4B41-8556-474B3ED4DDFB}" type="parTrans" cxnId="{117A2ACF-3D80-4CDA-B4A6-9FBE518433D2}">
      <dgm:prSet/>
      <dgm:spPr/>
      <dgm:t>
        <a:bodyPr/>
        <a:lstStyle/>
        <a:p>
          <a:endParaRPr lang="en-US"/>
        </a:p>
      </dgm:t>
    </dgm:pt>
    <dgm:pt modelId="{5F5BE69E-4FD5-48A9-8581-D764C71FB83E}" type="sibTrans" cxnId="{117A2ACF-3D80-4CDA-B4A6-9FBE518433D2}">
      <dgm:prSet/>
      <dgm:spPr/>
      <dgm:t>
        <a:bodyPr/>
        <a:lstStyle/>
        <a:p>
          <a:endParaRPr lang="en-US"/>
        </a:p>
      </dgm:t>
    </dgm:pt>
    <dgm:pt modelId="{40CF72BE-3A27-4418-A8B9-AC0026DA1C67}">
      <dgm:prSet phldrT="[Text]" custT="1"/>
      <dgm:spPr/>
      <dgm:t>
        <a:bodyPr/>
        <a:lstStyle/>
        <a:p>
          <a:r>
            <a:rPr lang="en-US" sz="2800" b="1" dirty="0"/>
            <a:t>Generics</a:t>
          </a:r>
          <a:r>
            <a:rPr lang="en-US" sz="2800" dirty="0"/>
            <a:t>: Allowing operations not tired to a specific data type</a:t>
          </a:r>
        </a:p>
      </dgm:t>
    </dgm:pt>
    <dgm:pt modelId="{62212B50-2842-40B2-89E6-222A62FEA24A}" type="parTrans" cxnId="{5F30C32D-88AB-4814-AD10-5767386935BC}">
      <dgm:prSet/>
      <dgm:spPr/>
      <dgm:t>
        <a:bodyPr/>
        <a:lstStyle/>
        <a:p>
          <a:endParaRPr lang="en-US"/>
        </a:p>
      </dgm:t>
    </dgm:pt>
    <dgm:pt modelId="{AB7E37C8-62C3-4473-9E8D-9D312C8C2F56}" type="sibTrans" cxnId="{5F30C32D-88AB-4814-AD10-5767386935BC}">
      <dgm:prSet/>
      <dgm:spPr/>
      <dgm:t>
        <a:bodyPr/>
        <a:lstStyle/>
        <a:p>
          <a:endParaRPr lang="en-US"/>
        </a:p>
      </dgm:t>
    </dgm:pt>
    <dgm:pt modelId="{4B423578-285F-487F-971B-EBDC5588AB81}">
      <dgm:prSet phldrT="[Text]"/>
      <dgm:spPr/>
      <dgm:t>
        <a:bodyPr/>
        <a:lstStyle/>
        <a:p>
          <a:r>
            <a:rPr lang="en-US"/>
            <a:t> </a:t>
          </a:r>
        </a:p>
      </dgm:t>
    </dgm:pt>
    <dgm:pt modelId="{43F31CF4-EB64-4948-8589-B3ABBFFD02FA}" type="parTrans" cxnId="{4D215009-6D19-4144-8EF3-130192340766}">
      <dgm:prSet/>
      <dgm:spPr/>
      <dgm:t>
        <a:bodyPr/>
        <a:lstStyle/>
        <a:p>
          <a:endParaRPr lang="en-US"/>
        </a:p>
      </dgm:t>
    </dgm:pt>
    <dgm:pt modelId="{C327568C-AE90-47F2-B6A5-21E6F5C5F2BF}" type="sibTrans" cxnId="{4D215009-6D19-4144-8EF3-130192340766}">
      <dgm:prSet/>
      <dgm:spPr/>
      <dgm:t>
        <a:bodyPr/>
        <a:lstStyle/>
        <a:p>
          <a:endParaRPr lang="en-US"/>
        </a:p>
      </dgm:t>
    </dgm:pt>
    <dgm:pt modelId="{ADF24CDC-CEC9-4D14-B74D-774B30DA5964}">
      <dgm:prSet phldrT="[Text]" custT="1"/>
      <dgm:spPr/>
      <dgm:t>
        <a:bodyPr/>
        <a:lstStyle/>
        <a:p>
          <a:r>
            <a:rPr lang="en-US" sz="2800"/>
            <a:t>Classes: </a:t>
          </a:r>
          <a:r>
            <a:rPr lang="en-US" sz="2800" b="1"/>
            <a:t>Vector</a:t>
          </a:r>
          <a:r>
            <a:rPr lang="en-US" sz="2800"/>
            <a:t> and </a:t>
          </a:r>
          <a:r>
            <a:rPr lang="en-US" sz="2800" b="1"/>
            <a:t>ArrayList</a:t>
          </a:r>
        </a:p>
      </dgm:t>
    </dgm:pt>
    <dgm:pt modelId="{E0EE437B-B61B-4EA8-AC81-A9608AF9EF5E}" type="parTrans" cxnId="{89E3931D-631B-4089-8D01-BF15050A7547}">
      <dgm:prSet/>
      <dgm:spPr/>
      <dgm:t>
        <a:bodyPr/>
        <a:lstStyle/>
        <a:p>
          <a:endParaRPr lang="en-US"/>
        </a:p>
      </dgm:t>
    </dgm:pt>
    <dgm:pt modelId="{E724A45A-35D5-4B21-9E77-358515E27F54}" type="sibTrans" cxnId="{89E3931D-631B-4089-8D01-BF15050A7547}">
      <dgm:prSet/>
      <dgm:spPr/>
      <dgm:t>
        <a:bodyPr/>
        <a:lstStyle/>
        <a:p>
          <a:endParaRPr lang="en-US"/>
        </a:p>
      </dgm:t>
    </dgm:pt>
    <dgm:pt modelId="{1E4EAA3A-6448-4D3A-9C21-DFB4E60B42CD}" type="pres">
      <dgm:prSet presAssocID="{8F3AD7EB-DF34-4B09-B8CC-F44C36C564FF}" presName="Name0" presStyleCnt="0">
        <dgm:presLayoutVars>
          <dgm:chMax/>
          <dgm:chPref/>
          <dgm:dir/>
        </dgm:presLayoutVars>
      </dgm:prSet>
      <dgm:spPr/>
    </dgm:pt>
    <dgm:pt modelId="{C95A69E7-A40F-423F-8A7E-061B7BCF1081}" type="pres">
      <dgm:prSet presAssocID="{EB618724-B273-4820-897B-C8E0687AF7B9}" presName="parenttextcomposite" presStyleCnt="0"/>
      <dgm:spPr/>
    </dgm:pt>
    <dgm:pt modelId="{81054B23-E644-4D6D-9B61-0659D6AEF539}" type="pres">
      <dgm:prSet presAssocID="{EB618724-B273-4820-897B-C8E0687AF7B9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11DAB4F-2A66-4E31-931A-FC5EBE3E2D63}" type="pres">
      <dgm:prSet presAssocID="{EB618724-B273-4820-897B-C8E0687AF7B9}" presName="composite" presStyleCnt="0"/>
      <dgm:spPr/>
    </dgm:pt>
    <dgm:pt modelId="{73D96734-3191-478A-AAB0-519C30689A07}" type="pres">
      <dgm:prSet presAssocID="{EB618724-B273-4820-897B-C8E0687AF7B9}" presName="chevron1" presStyleLbl="alignNode1" presStyleIdx="0" presStyleCnt="21"/>
      <dgm:spPr/>
    </dgm:pt>
    <dgm:pt modelId="{AAA58881-E97D-426F-AAE7-FA64573A200F}" type="pres">
      <dgm:prSet presAssocID="{EB618724-B273-4820-897B-C8E0687AF7B9}" presName="chevron2" presStyleLbl="alignNode1" presStyleIdx="1" presStyleCnt="21"/>
      <dgm:spPr/>
    </dgm:pt>
    <dgm:pt modelId="{3E34A938-296B-4D59-8DB5-F59C859CF605}" type="pres">
      <dgm:prSet presAssocID="{EB618724-B273-4820-897B-C8E0687AF7B9}" presName="chevron3" presStyleLbl="alignNode1" presStyleIdx="2" presStyleCnt="21"/>
      <dgm:spPr/>
    </dgm:pt>
    <dgm:pt modelId="{13E77921-207F-4CB1-BDC8-61E7F7E2F6DA}" type="pres">
      <dgm:prSet presAssocID="{EB618724-B273-4820-897B-C8E0687AF7B9}" presName="chevron4" presStyleLbl="alignNode1" presStyleIdx="3" presStyleCnt="21"/>
      <dgm:spPr/>
    </dgm:pt>
    <dgm:pt modelId="{5A0DFE2A-8D87-4219-AB2A-BDCD77116298}" type="pres">
      <dgm:prSet presAssocID="{EB618724-B273-4820-897B-C8E0687AF7B9}" presName="chevron5" presStyleLbl="alignNode1" presStyleIdx="4" presStyleCnt="21"/>
      <dgm:spPr/>
    </dgm:pt>
    <dgm:pt modelId="{36485096-999D-49C1-ACAC-5A1851EF8929}" type="pres">
      <dgm:prSet presAssocID="{EB618724-B273-4820-897B-C8E0687AF7B9}" presName="chevron6" presStyleLbl="alignNode1" presStyleIdx="5" presStyleCnt="21"/>
      <dgm:spPr/>
    </dgm:pt>
    <dgm:pt modelId="{A9620713-F3D6-4E23-981F-A7087FC33F2A}" type="pres">
      <dgm:prSet presAssocID="{EB618724-B273-4820-897B-C8E0687AF7B9}" presName="chevron7" presStyleLbl="alignNode1" presStyleIdx="6" presStyleCnt="21"/>
      <dgm:spPr/>
    </dgm:pt>
    <dgm:pt modelId="{1006806C-86D9-4BE8-A91A-3F06E90379A0}" type="pres">
      <dgm:prSet presAssocID="{EB618724-B273-4820-897B-C8E0687AF7B9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903CF786-1EE9-4F34-9CBD-A632190FA2A5}" type="pres">
      <dgm:prSet presAssocID="{B9DEBA0F-A9AA-4882-8FD6-1150A04C1159}" presName="sibTrans" presStyleCnt="0"/>
      <dgm:spPr/>
    </dgm:pt>
    <dgm:pt modelId="{C00D7F10-3A5B-413C-9DB7-10053439FE7A}" type="pres">
      <dgm:prSet presAssocID="{1E41369F-1CBA-46E0-8D68-43D567883914}" presName="parenttextcomposite" presStyleCnt="0"/>
      <dgm:spPr/>
    </dgm:pt>
    <dgm:pt modelId="{8202DD9F-90F2-4DA4-9707-07DE12663FAA}" type="pres">
      <dgm:prSet presAssocID="{1E41369F-1CBA-46E0-8D68-43D567883914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B4422509-ED65-4E17-BF96-AD2CDE56AD0F}" type="pres">
      <dgm:prSet presAssocID="{1E41369F-1CBA-46E0-8D68-43D567883914}" presName="composite" presStyleCnt="0"/>
      <dgm:spPr/>
    </dgm:pt>
    <dgm:pt modelId="{851E5F01-4C6D-4F5C-9BFC-BD90914482ED}" type="pres">
      <dgm:prSet presAssocID="{1E41369F-1CBA-46E0-8D68-43D567883914}" presName="chevron1" presStyleLbl="alignNode1" presStyleIdx="7" presStyleCnt="21"/>
      <dgm:spPr/>
    </dgm:pt>
    <dgm:pt modelId="{72D4CE8F-8797-4A4D-82FE-3F9521AF56CF}" type="pres">
      <dgm:prSet presAssocID="{1E41369F-1CBA-46E0-8D68-43D567883914}" presName="chevron2" presStyleLbl="alignNode1" presStyleIdx="8" presStyleCnt="21"/>
      <dgm:spPr/>
    </dgm:pt>
    <dgm:pt modelId="{770327F8-09B1-45BF-AACA-B5BD9E4A9FE0}" type="pres">
      <dgm:prSet presAssocID="{1E41369F-1CBA-46E0-8D68-43D567883914}" presName="chevron3" presStyleLbl="alignNode1" presStyleIdx="9" presStyleCnt="21"/>
      <dgm:spPr/>
    </dgm:pt>
    <dgm:pt modelId="{29584AEC-9F90-4FF7-A9A6-2C65DC640AA0}" type="pres">
      <dgm:prSet presAssocID="{1E41369F-1CBA-46E0-8D68-43D567883914}" presName="chevron4" presStyleLbl="alignNode1" presStyleIdx="10" presStyleCnt="21"/>
      <dgm:spPr/>
    </dgm:pt>
    <dgm:pt modelId="{618E9D58-D6CA-48A8-AD2C-D1841C00CA25}" type="pres">
      <dgm:prSet presAssocID="{1E41369F-1CBA-46E0-8D68-43D567883914}" presName="chevron5" presStyleLbl="alignNode1" presStyleIdx="11" presStyleCnt="21"/>
      <dgm:spPr/>
    </dgm:pt>
    <dgm:pt modelId="{A8774AA8-2D1B-48C6-BAED-C583FC3BA565}" type="pres">
      <dgm:prSet presAssocID="{1E41369F-1CBA-46E0-8D68-43D567883914}" presName="chevron6" presStyleLbl="alignNode1" presStyleIdx="12" presStyleCnt="21"/>
      <dgm:spPr/>
    </dgm:pt>
    <dgm:pt modelId="{7BA61D21-7D66-4BEA-9F1A-36904DFCF2EC}" type="pres">
      <dgm:prSet presAssocID="{1E41369F-1CBA-46E0-8D68-43D567883914}" presName="chevron7" presStyleLbl="alignNode1" presStyleIdx="13" presStyleCnt="21"/>
      <dgm:spPr/>
    </dgm:pt>
    <dgm:pt modelId="{AF48569A-05D8-4836-8CA5-B67FA795D604}" type="pres">
      <dgm:prSet presAssocID="{1E41369F-1CBA-46E0-8D68-43D567883914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26F25F22-D8A8-4B43-8DEA-E6737C413961}" type="pres">
      <dgm:prSet presAssocID="{5F5BE69E-4FD5-48A9-8581-D764C71FB83E}" presName="sibTrans" presStyleCnt="0"/>
      <dgm:spPr/>
    </dgm:pt>
    <dgm:pt modelId="{E502B533-4770-4592-9733-DCF5E8A7BBB9}" type="pres">
      <dgm:prSet presAssocID="{4B423578-285F-487F-971B-EBDC5588AB81}" presName="parenttextcomposite" presStyleCnt="0"/>
      <dgm:spPr/>
    </dgm:pt>
    <dgm:pt modelId="{B4DA70C2-541B-4219-A27D-61320F2ED5AE}" type="pres">
      <dgm:prSet presAssocID="{4B423578-285F-487F-971B-EBDC5588AB81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15E8256-5C28-4847-982A-DB4D59F0A238}" type="pres">
      <dgm:prSet presAssocID="{4B423578-285F-487F-971B-EBDC5588AB81}" presName="composite" presStyleCnt="0"/>
      <dgm:spPr/>
    </dgm:pt>
    <dgm:pt modelId="{9AD4E71F-0DFB-441E-A618-296DF70867EC}" type="pres">
      <dgm:prSet presAssocID="{4B423578-285F-487F-971B-EBDC5588AB81}" presName="chevron1" presStyleLbl="alignNode1" presStyleIdx="14" presStyleCnt="21"/>
      <dgm:spPr/>
    </dgm:pt>
    <dgm:pt modelId="{A6155DA1-9FC2-4590-B008-36B1898265BB}" type="pres">
      <dgm:prSet presAssocID="{4B423578-285F-487F-971B-EBDC5588AB81}" presName="chevron2" presStyleLbl="alignNode1" presStyleIdx="15" presStyleCnt="21"/>
      <dgm:spPr/>
    </dgm:pt>
    <dgm:pt modelId="{FF71AC0F-46B4-413E-9230-B0A6DA41DC84}" type="pres">
      <dgm:prSet presAssocID="{4B423578-285F-487F-971B-EBDC5588AB81}" presName="chevron3" presStyleLbl="alignNode1" presStyleIdx="16" presStyleCnt="21"/>
      <dgm:spPr/>
    </dgm:pt>
    <dgm:pt modelId="{A292E3D7-94D1-4DE1-9EA6-1773EAF9F975}" type="pres">
      <dgm:prSet presAssocID="{4B423578-285F-487F-971B-EBDC5588AB81}" presName="chevron4" presStyleLbl="alignNode1" presStyleIdx="17" presStyleCnt="21"/>
      <dgm:spPr/>
    </dgm:pt>
    <dgm:pt modelId="{03009445-5791-471E-8AA3-536F656AC02D}" type="pres">
      <dgm:prSet presAssocID="{4B423578-285F-487F-971B-EBDC5588AB81}" presName="chevron5" presStyleLbl="alignNode1" presStyleIdx="18" presStyleCnt="21"/>
      <dgm:spPr/>
    </dgm:pt>
    <dgm:pt modelId="{D4E79E52-BBA6-456C-84F7-EE596C13D856}" type="pres">
      <dgm:prSet presAssocID="{4B423578-285F-487F-971B-EBDC5588AB81}" presName="chevron6" presStyleLbl="alignNode1" presStyleIdx="19" presStyleCnt="21"/>
      <dgm:spPr/>
    </dgm:pt>
    <dgm:pt modelId="{25932F7C-D65A-449D-B1C9-B93E1A7B1B61}" type="pres">
      <dgm:prSet presAssocID="{4B423578-285F-487F-971B-EBDC5588AB81}" presName="chevron7" presStyleLbl="alignNode1" presStyleIdx="20" presStyleCnt="21"/>
      <dgm:spPr/>
    </dgm:pt>
    <dgm:pt modelId="{BDDEED34-67E1-4DB2-88F7-625890110AE7}" type="pres">
      <dgm:prSet presAssocID="{4B423578-285F-487F-971B-EBDC5588AB81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4D215009-6D19-4144-8EF3-130192340766}" srcId="{8F3AD7EB-DF34-4B09-B8CC-F44C36C564FF}" destId="{4B423578-285F-487F-971B-EBDC5588AB81}" srcOrd="2" destOrd="0" parTransId="{43F31CF4-EB64-4948-8589-B3ABBFFD02FA}" sibTransId="{C327568C-AE90-47F2-B6A5-21E6F5C5F2BF}"/>
    <dgm:cxn modelId="{89E3931D-631B-4089-8D01-BF15050A7547}" srcId="{4B423578-285F-487F-971B-EBDC5588AB81}" destId="{ADF24CDC-CEC9-4D14-B74D-774B30DA5964}" srcOrd="0" destOrd="0" parTransId="{E0EE437B-B61B-4EA8-AC81-A9608AF9EF5E}" sibTransId="{E724A45A-35D5-4B21-9E77-358515E27F54}"/>
    <dgm:cxn modelId="{5F30C32D-88AB-4814-AD10-5767386935BC}" srcId="{1E41369F-1CBA-46E0-8D68-43D567883914}" destId="{40CF72BE-3A27-4418-A8B9-AC0026DA1C67}" srcOrd="0" destOrd="0" parTransId="{62212B50-2842-40B2-89E6-222A62FEA24A}" sibTransId="{AB7E37C8-62C3-4473-9E8D-9D312C8C2F56}"/>
    <dgm:cxn modelId="{A7BA2243-8706-44CC-9F9A-B9C94D104292}" type="presOf" srcId="{8F3AD7EB-DF34-4B09-B8CC-F44C36C564FF}" destId="{1E4EAA3A-6448-4D3A-9C21-DFB4E60B42CD}" srcOrd="0" destOrd="0" presId="urn:microsoft.com/office/officeart/2008/layout/VerticalAccentList"/>
    <dgm:cxn modelId="{EAB7894D-CF13-4279-9852-7923A32BF943}" srcId="{EB618724-B273-4820-897B-C8E0687AF7B9}" destId="{2BE8CA06-2D9B-4107-BA3A-F8A8812BCC57}" srcOrd="0" destOrd="0" parTransId="{4E89B956-9311-4B2D-82E5-D5558D484EEC}" sibTransId="{B5348617-FAC1-4210-86A2-70F55EC96764}"/>
    <dgm:cxn modelId="{9BC23F7E-D1FF-4FD5-BB51-1F0C263FCA7B}" type="presOf" srcId="{EB618724-B273-4820-897B-C8E0687AF7B9}" destId="{81054B23-E644-4D6D-9B61-0659D6AEF539}" srcOrd="0" destOrd="0" presId="urn:microsoft.com/office/officeart/2008/layout/VerticalAccentList"/>
    <dgm:cxn modelId="{131502C3-4A37-4984-A2DB-18CEF62005FE}" type="presOf" srcId="{1E41369F-1CBA-46E0-8D68-43D567883914}" destId="{8202DD9F-90F2-4DA4-9707-07DE12663FAA}" srcOrd="0" destOrd="0" presId="urn:microsoft.com/office/officeart/2008/layout/VerticalAccentList"/>
    <dgm:cxn modelId="{117A2ACF-3D80-4CDA-B4A6-9FBE518433D2}" srcId="{8F3AD7EB-DF34-4B09-B8CC-F44C36C564FF}" destId="{1E41369F-1CBA-46E0-8D68-43D567883914}" srcOrd="1" destOrd="0" parTransId="{891E5A26-B8A4-4B41-8556-474B3ED4DDFB}" sibTransId="{5F5BE69E-4FD5-48A9-8581-D764C71FB83E}"/>
    <dgm:cxn modelId="{CC5950DE-C802-48B8-8DA8-25ACBD9AEF04}" type="presOf" srcId="{2BE8CA06-2D9B-4107-BA3A-F8A8812BCC57}" destId="{1006806C-86D9-4BE8-A91A-3F06E90379A0}" srcOrd="0" destOrd="0" presId="urn:microsoft.com/office/officeart/2008/layout/VerticalAccentList"/>
    <dgm:cxn modelId="{7F5EFEE5-E592-4758-8C97-FA98F6485B59}" type="presOf" srcId="{4B423578-285F-487F-971B-EBDC5588AB81}" destId="{B4DA70C2-541B-4219-A27D-61320F2ED5AE}" srcOrd="0" destOrd="0" presId="urn:microsoft.com/office/officeart/2008/layout/VerticalAccentList"/>
    <dgm:cxn modelId="{200C19E8-BE29-4847-8BE3-ED4F5FCA3C18}" type="presOf" srcId="{ADF24CDC-CEC9-4D14-B74D-774B30DA5964}" destId="{BDDEED34-67E1-4DB2-88F7-625890110AE7}" srcOrd="0" destOrd="0" presId="urn:microsoft.com/office/officeart/2008/layout/VerticalAccentList"/>
    <dgm:cxn modelId="{FFF771F1-9F21-455A-A8BD-A32AF8E72524}" srcId="{8F3AD7EB-DF34-4B09-B8CC-F44C36C564FF}" destId="{EB618724-B273-4820-897B-C8E0687AF7B9}" srcOrd="0" destOrd="0" parTransId="{B17FBAEF-EDF1-446A-B74B-2405B48CE061}" sibTransId="{B9DEBA0F-A9AA-4882-8FD6-1150A04C1159}"/>
    <dgm:cxn modelId="{AA26C8FE-3185-4085-AA1B-D202830D2CAC}" type="presOf" srcId="{40CF72BE-3A27-4418-A8B9-AC0026DA1C67}" destId="{AF48569A-05D8-4836-8CA5-B67FA795D604}" srcOrd="0" destOrd="0" presId="urn:microsoft.com/office/officeart/2008/layout/VerticalAccentList"/>
    <dgm:cxn modelId="{52372101-374A-484D-BFBB-58227E8F82A9}" type="presParOf" srcId="{1E4EAA3A-6448-4D3A-9C21-DFB4E60B42CD}" destId="{C95A69E7-A40F-423F-8A7E-061B7BCF1081}" srcOrd="0" destOrd="0" presId="urn:microsoft.com/office/officeart/2008/layout/VerticalAccentList"/>
    <dgm:cxn modelId="{E3BF1896-AE80-41A8-A091-360EE715210D}" type="presParOf" srcId="{C95A69E7-A40F-423F-8A7E-061B7BCF1081}" destId="{81054B23-E644-4D6D-9B61-0659D6AEF539}" srcOrd="0" destOrd="0" presId="urn:microsoft.com/office/officeart/2008/layout/VerticalAccentList"/>
    <dgm:cxn modelId="{3D7053B2-F7F9-44B0-AFFE-6BB5E62D1044}" type="presParOf" srcId="{1E4EAA3A-6448-4D3A-9C21-DFB4E60B42CD}" destId="{E11DAB4F-2A66-4E31-931A-FC5EBE3E2D63}" srcOrd="1" destOrd="0" presId="urn:microsoft.com/office/officeart/2008/layout/VerticalAccentList"/>
    <dgm:cxn modelId="{BC292207-A010-4F69-BADB-439FCF4B3633}" type="presParOf" srcId="{E11DAB4F-2A66-4E31-931A-FC5EBE3E2D63}" destId="{73D96734-3191-478A-AAB0-519C30689A07}" srcOrd="0" destOrd="0" presId="urn:microsoft.com/office/officeart/2008/layout/VerticalAccentList"/>
    <dgm:cxn modelId="{CCA4E9E5-89FA-4B7C-BF8B-1B55BE64C2E8}" type="presParOf" srcId="{E11DAB4F-2A66-4E31-931A-FC5EBE3E2D63}" destId="{AAA58881-E97D-426F-AAE7-FA64573A200F}" srcOrd="1" destOrd="0" presId="urn:microsoft.com/office/officeart/2008/layout/VerticalAccentList"/>
    <dgm:cxn modelId="{5603916E-055D-45EF-9265-D8FFABE68303}" type="presParOf" srcId="{E11DAB4F-2A66-4E31-931A-FC5EBE3E2D63}" destId="{3E34A938-296B-4D59-8DB5-F59C859CF605}" srcOrd="2" destOrd="0" presId="urn:microsoft.com/office/officeart/2008/layout/VerticalAccentList"/>
    <dgm:cxn modelId="{56DBCF93-E3AB-4261-BA47-0309DBC95073}" type="presParOf" srcId="{E11DAB4F-2A66-4E31-931A-FC5EBE3E2D63}" destId="{13E77921-207F-4CB1-BDC8-61E7F7E2F6DA}" srcOrd="3" destOrd="0" presId="urn:microsoft.com/office/officeart/2008/layout/VerticalAccentList"/>
    <dgm:cxn modelId="{1C6200CD-F02A-44C4-9446-A551962E9A15}" type="presParOf" srcId="{E11DAB4F-2A66-4E31-931A-FC5EBE3E2D63}" destId="{5A0DFE2A-8D87-4219-AB2A-BDCD77116298}" srcOrd="4" destOrd="0" presId="urn:microsoft.com/office/officeart/2008/layout/VerticalAccentList"/>
    <dgm:cxn modelId="{64C8FC33-FDAD-43FB-B82C-BED456DA168E}" type="presParOf" srcId="{E11DAB4F-2A66-4E31-931A-FC5EBE3E2D63}" destId="{36485096-999D-49C1-ACAC-5A1851EF8929}" srcOrd="5" destOrd="0" presId="urn:microsoft.com/office/officeart/2008/layout/VerticalAccentList"/>
    <dgm:cxn modelId="{138577F4-4AB8-4682-BF38-28DF2B8E8FF6}" type="presParOf" srcId="{E11DAB4F-2A66-4E31-931A-FC5EBE3E2D63}" destId="{A9620713-F3D6-4E23-981F-A7087FC33F2A}" srcOrd="6" destOrd="0" presId="urn:microsoft.com/office/officeart/2008/layout/VerticalAccentList"/>
    <dgm:cxn modelId="{A07236C6-FFFB-4CF8-89D8-624A4F0FEACD}" type="presParOf" srcId="{E11DAB4F-2A66-4E31-931A-FC5EBE3E2D63}" destId="{1006806C-86D9-4BE8-A91A-3F06E90379A0}" srcOrd="7" destOrd="0" presId="urn:microsoft.com/office/officeart/2008/layout/VerticalAccentList"/>
    <dgm:cxn modelId="{7A220CF4-8057-448C-8D59-31B980D2F416}" type="presParOf" srcId="{1E4EAA3A-6448-4D3A-9C21-DFB4E60B42CD}" destId="{903CF786-1EE9-4F34-9CBD-A632190FA2A5}" srcOrd="2" destOrd="0" presId="urn:microsoft.com/office/officeart/2008/layout/VerticalAccentList"/>
    <dgm:cxn modelId="{69A4DA5E-955F-4F40-8FE4-97AA416C21CD}" type="presParOf" srcId="{1E4EAA3A-6448-4D3A-9C21-DFB4E60B42CD}" destId="{C00D7F10-3A5B-413C-9DB7-10053439FE7A}" srcOrd="3" destOrd="0" presId="urn:microsoft.com/office/officeart/2008/layout/VerticalAccentList"/>
    <dgm:cxn modelId="{AABBDDB9-DDE2-4C90-ACF4-2C66DA2CF0B4}" type="presParOf" srcId="{C00D7F10-3A5B-413C-9DB7-10053439FE7A}" destId="{8202DD9F-90F2-4DA4-9707-07DE12663FAA}" srcOrd="0" destOrd="0" presId="urn:microsoft.com/office/officeart/2008/layout/VerticalAccentList"/>
    <dgm:cxn modelId="{DB5CD5ED-ED6E-4F32-9773-4E6200D29C1F}" type="presParOf" srcId="{1E4EAA3A-6448-4D3A-9C21-DFB4E60B42CD}" destId="{B4422509-ED65-4E17-BF96-AD2CDE56AD0F}" srcOrd="4" destOrd="0" presId="urn:microsoft.com/office/officeart/2008/layout/VerticalAccentList"/>
    <dgm:cxn modelId="{FD01938D-8C6B-412F-A063-97F974386BE6}" type="presParOf" srcId="{B4422509-ED65-4E17-BF96-AD2CDE56AD0F}" destId="{851E5F01-4C6D-4F5C-9BFC-BD90914482ED}" srcOrd="0" destOrd="0" presId="urn:microsoft.com/office/officeart/2008/layout/VerticalAccentList"/>
    <dgm:cxn modelId="{B5395B53-648B-4567-A567-D0E25F430193}" type="presParOf" srcId="{B4422509-ED65-4E17-BF96-AD2CDE56AD0F}" destId="{72D4CE8F-8797-4A4D-82FE-3F9521AF56CF}" srcOrd="1" destOrd="0" presId="urn:microsoft.com/office/officeart/2008/layout/VerticalAccentList"/>
    <dgm:cxn modelId="{F7F776A1-D2AD-4F1F-A73D-5E18C59701F2}" type="presParOf" srcId="{B4422509-ED65-4E17-BF96-AD2CDE56AD0F}" destId="{770327F8-09B1-45BF-AACA-B5BD9E4A9FE0}" srcOrd="2" destOrd="0" presId="urn:microsoft.com/office/officeart/2008/layout/VerticalAccentList"/>
    <dgm:cxn modelId="{23FBF02C-75EF-4BE9-9E01-7F7C9447F1D1}" type="presParOf" srcId="{B4422509-ED65-4E17-BF96-AD2CDE56AD0F}" destId="{29584AEC-9F90-4FF7-A9A6-2C65DC640AA0}" srcOrd="3" destOrd="0" presId="urn:microsoft.com/office/officeart/2008/layout/VerticalAccentList"/>
    <dgm:cxn modelId="{831DA41E-D5EA-4254-9A9C-F549884312BC}" type="presParOf" srcId="{B4422509-ED65-4E17-BF96-AD2CDE56AD0F}" destId="{618E9D58-D6CA-48A8-AD2C-D1841C00CA25}" srcOrd="4" destOrd="0" presId="urn:microsoft.com/office/officeart/2008/layout/VerticalAccentList"/>
    <dgm:cxn modelId="{512ECAF5-1D34-4FDF-8F06-859303748295}" type="presParOf" srcId="{B4422509-ED65-4E17-BF96-AD2CDE56AD0F}" destId="{A8774AA8-2D1B-48C6-BAED-C583FC3BA565}" srcOrd="5" destOrd="0" presId="urn:microsoft.com/office/officeart/2008/layout/VerticalAccentList"/>
    <dgm:cxn modelId="{4D5AEE5F-90CB-4533-AF6D-10D273923C59}" type="presParOf" srcId="{B4422509-ED65-4E17-BF96-AD2CDE56AD0F}" destId="{7BA61D21-7D66-4BEA-9F1A-36904DFCF2EC}" srcOrd="6" destOrd="0" presId="urn:microsoft.com/office/officeart/2008/layout/VerticalAccentList"/>
    <dgm:cxn modelId="{0FFF167A-4D00-4D7C-9322-80367645051B}" type="presParOf" srcId="{B4422509-ED65-4E17-BF96-AD2CDE56AD0F}" destId="{AF48569A-05D8-4836-8CA5-B67FA795D604}" srcOrd="7" destOrd="0" presId="urn:microsoft.com/office/officeart/2008/layout/VerticalAccentList"/>
    <dgm:cxn modelId="{E2F6B167-F3C0-443D-A50A-E07E62D2D37D}" type="presParOf" srcId="{1E4EAA3A-6448-4D3A-9C21-DFB4E60B42CD}" destId="{26F25F22-D8A8-4B43-8DEA-E6737C413961}" srcOrd="5" destOrd="0" presId="urn:microsoft.com/office/officeart/2008/layout/VerticalAccentList"/>
    <dgm:cxn modelId="{0CFB5952-446A-4300-9670-D9AE00C161EB}" type="presParOf" srcId="{1E4EAA3A-6448-4D3A-9C21-DFB4E60B42CD}" destId="{E502B533-4770-4592-9733-DCF5E8A7BBB9}" srcOrd="6" destOrd="0" presId="urn:microsoft.com/office/officeart/2008/layout/VerticalAccentList"/>
    <dgm:cxn modelId="{E330767E-8889-45AF-B0B2-ABFBD72F46E7}" type="presParOf" srcId="{E502B533-4770-4592-9733-DCF5E8A7BBB9}" destId="{B4DA70C2-541B-4219-A27D-61320F2ED5AE}" srcOrd="0" destOrd="0" presId="urn:microsoft.com/office/officeart/2008/layout/VerticalAccentList"/>
    <dgm:cxn modelId="{3D5E80A9-A2C1-46F3-BDDF-633F58EB1C22}" type="presParOf" srcId="{1E4EAA3A-6448-4D3A-9C21-DFB4E60B42CD}" destId="{415E8256-5C28-4847-982A-DB4D59F0A238}" srcOrd="7" destOrd="0" presId="urn:microsoft.com/office/officeart/2008/layout/VerticalAccentList"/>
    <dgm:cxn modelId="{E378F288-36F7-47EC-B50A-753C3DB65715}" type="presParOf" srcId="{415E8256-5C28-4847-982A-DB4D59F0A238}" destId="{9AD4E71F-0DFB-441E-A618-296DF70867EC}" srcOrd="0" destOrd="0" presId="urn:microsoft.com/office/officeart/2008/layout/VerticalAccentList"/>
    <dgm:cxn modelId="{3CD091C0-D5E0-48E4-B03C-5821CBB0103D}" type="presParOf" srcId="{415E8256-5C28-4847-982A-DB4D59F0A238}" destId="{A6155DA1-9FC2-4590-B008-36B1898265BB}" srcOrd="1" destOrd="0" presId="urn:microsoft.com/office/officeart/2008/layout/VerticalAccentList"/>
    <dgm:cxn modelId="{C0EAF7A9-B505-421E-9C85-30B0309E64FF}" type="presParOf" srcId="{415E8256-5C28-4847-982A-DB4D59F0A238}" destId="{FF71AC0F-46B4-413E-9230-B0A6DA41DC84}" srcOrd="2" destOrd="0" presId="urn:microsoft.com/office/officeart/2008/layout/VerticalAccentList"/>
    <dgm:cxn modelId="{403AC900-62A3-461C-8D21-BFDA457FFF43}" type="presParOf" srcId="{415E8256-5C28-4847-982A-DB4D59F0A238}" destId="{A292E3D7-94D1-4DE1-9EA6-1773EAF9F975}" srcOrd="3" destOrd="0" presId="urn:microsoft.com/office/officeart/2008/layout/VerticalAccentList"/>
    <dgm:cxn modelId="{E1DE588A-F994-4AB3-B135-1BE26D16F858}" type="presParOf" srcId="{415E8256-5C28-4847-982A-DB4D59F0A238}" destId="{03009445-5791-471E-8AA3-536F656AC02D}" srcOrd="4" destOrd="0" presId="urn:microsoft.com/office/officeart/2008/layout/VerticalAccentList"/>
    <dgm:cxn modelId="{9E884769-E2B5-441E-A67A-6CAC9E1D23DC}" type="presParOf" srcId="{415E8256-5C28-4847-982A-DB4D59F0A238}" destId="{D4E79E52-BBA6-456C-84F7-EE596C13D856}" srcOrd="5" destOrd="0" presId="urn:microsoft.com/office/officeart/2008/layout/VerticalAccentList"/>
    <dgm:cxn modelId="{5A446DE4-17FB-4A4B-8490-39F2BC5D64D8}" type="presParOf" srcId="{415E8256-5C28-4847-982A-DB4D59F0A238}" destId="{25932F7C-D65A-449D-B1C9-B93E1A7B1B61}" srcOrd="6" destOrd="0" presId="urn:microsoft.com/office/officeart/2008/layout/VerticalAccentList"/>
    <dgm:cxn modelId="{79973840-3676-4A19-A47A-39A39C9B34EE}" type="presParOf" srcId="{415E8256-5C28-4847-982A-DB4D59F0A238}" destId="{BDDEED34-67E1-4DB2-88F7-625890110AE7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>
              <a:solidFill>
                <a:schemeClr val="tx1"/>
              </a:solidFill>
            </a:rPr>
            <a:t>Array:</a:t>
          </a:r>
          <a:r>
            <a:rPr lang="en-US" sz="2200" baseline="0">
              <a:solidFill>
                <a:schemeClr val="tx1"/>
              </a:solidFill>
            </a:rPr>
            <a:t> Chapter 1, Section 1.1, pages 35 to 38</a:t>
          </a:r>
          <a:endParaRPr lang="en-US" sz="2200" baseline="0">
            <a:solidFill>
              <a:schemeClr val="tx1"/>
            </a:solidFill>
            <a:latin typeface="+mn-lt"/>
          </a:endParaRP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="1" baseline="0">
              <a:solidFill>
                <a:schemeClr val="tx1"/>
              </a:solidFill>
              <a:latin typeface="+mn-lt"/>
            </a:rPr>
            <a:t>Generics: </a:t>
          </a:r>
          <a:r>
            <a:rPr lang="en-US" sz="2200" baseline="0">
              <a:solidFill>
                <a:schemeClr val="tx1"/>
              </a:solidFill>
              <a:latin typeface="+mn-lt"/>
            </a:rPr>
            <a:t>Chapter 9, Section 9.4, pages 499 to 507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20601" custScaleY="120928">
        <dgm:presLayoutVars>
          <dgm:bulletEnabled val="1"/>
        </dgm:presLayoutVars>
      </dgm:prSet>
      <dgm:spPr/>
    </dgm:pt>
  </dgm:ptLst>
  <dgm:cxnLst>
    <dgm:cxn modelId="{CB73AC17-8889-441E-9414-703E6BFF8BA7}" type="presOf" srcId="{CCAD265B-CB61-476F-8EB2-F8AA7BE6F91E}" destId="{691D3C5E-B9A5-48E5-96D2-C74E4BC7C021}" srcOrd="0" destOrd="3" presId="urn:microsoft.com/office/officeart/2005/8/layout/vList3#1"/>
    <dgm:cxn modelId="{4BC38318-53C0-4FEB-B4C9-75B74739E872}" srcId="{0FE90267-9BC7-4679-8942-5FF3A3AB06ED}" destId="{F6CE912F-21A3-4FAA-ADEC-255F16EFD9BF}" srcOrd="1" destOrd="0" parTransId="{BA504D16-2C5F-4916-8864-563466FFC912}" sibTransId="{B4F5F459-368E-4AC9-B2B2-99E5AC404ED8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72AB66B2-2B5A-4AB3-B9A3-C435BDB5084A}" type="presOf" srcId="{F6CE912F-21A3-4FAA-ADEC-255F16EFD9BF}" destId="{691D3C5E-B9A5-48E5-96D2-C74E4BC7C021}" srcOrd="0" destOrd="2" presId="urn:microsoft.com/office/officeart/2005/8/layout/vList3#1"/>
    <dgm:cxn modelId="{4ACEFEC8-0E7F-4336-87B5-FB478EA75132}" srcId="{0FE90267-9BC7-4679-8942-5FF3A3AB06ED}" destId="{CCAD265B-CB61-476F-8EB2-F8AA7BE6F91E}" srcOrd="2" destOrd="0" parTransId="{897CD898-D411-4B08-B343-9EE9896B6C32}" sibTransId="{571D3750-F712-47E1-A325-A681968CBBD7}"/>
    <dgm:cxn modelId="{ED8321FC-8125-4F98-A957-CBFB6908D10D}" type="presOf" srcId="{C5CEBEED-CFB9-42A5-B5AD-5846D62AC459}" destId="{691D3C5E-B9A5-48E5-96D2-C74E4BC7C021}" srcOrd="0" destOrd="1" presId="urn:microsoft.com/office/officeart/2005/8/layout/vList3#1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54B23-E644-4D6D-9B61-0659D6AEF539}">
      <dsp:nvSpPr>
        <dsp:cNvPr id="0" name=""/>
        <dsp:cNvSpPr/>
      </dsp:nvSpPr>
      <dsp:spPr>
        <a:xfrm>
          <a:off x="98180" y="168797"/>
          <a:ext cx="5686581" cy="51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98180" y="168797"/>
        <a:ext cx="5686581" cy="516961"/>
      </dsp:txXfrm>
    </dsp:sp>
    <dsp:sp modelId="{73D96734-3191-478A-AAB0-519C30689A07}">
      <dsp:nvSpPr>
        <dsp:cNvPr id="0" name=""/>
        <dsp:cNvSpPr/>
      </dsp:nvSpPr>
      <dsp:spPr>
        <a:xfrm>
          <a:off x="98180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58881-E97D-426F-AAE7-FA64573A200F}">
      <dsp:nvSpPr>
        <dsp:cNvPr id="0" name=""/>
        <dsp:cNvSpPr/>
      </dsp:nvSpPr>
      <dsp:spPr>
        <a:xfrm>
          <a:off x="897461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A938-296B-4D59-8DB5-F59C859CF605}">
      <dsp:nvSpPr>
        <dsp:cNvPr id="0" name=""/>
        <dsp:cNvSpPr/>
      </dsp:nvSpPr>
      <dsp:spPr>
        <a:xfrm>
          <a:off x="1697373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77921-207F-4CB1-BDC8-61E7F7E2F6DA}">
      <dsp:nvSpPr>
        <dsp:cNvPr id="0" name=""/>
        <dsp:cNvSpPr/>
      </dsp:nvSpPr>
      <dsp:spPr>
        <a:xfrm>
          <a:off x="2496654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DFE2A-8D87-4219-AB2A-BDCD77116298}">
      <dsp:nvSpPr>
        <dsp:cNvPr id="0" name=""/>
        <dsp:cNvSpPr/>
      </dsp:nvSpPr>
      <dsp:spPr>
        <a:xfrm>
          <a:off x="3296566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85096-999D-49C1-ACAC-5A1851EF8929}">
      <dsp:nvSpPr>
        <dsp:cNvPr id="0" name=""/>
        <dsp:cNvSpPr/>
      </dsp:nvSpPr>
      <dsp:spPr>
        <a:xfrm>
          <a:off x="4095847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20713-F3D6-4E23-981F-A7087FC33F2A}">
      <dsp:nvSpPr>
        <dsp:cNvPr id="0" name=""/>
        <dsp:cNvSpPr/>
      </dsp:nvSpPr>
      <dsp:spPr>
        <a:xfrm>
          <a:off x="4895759" y="685759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6806C-86D9-4BE8-A91A-3F06E90379A0}">
      <dsp:nvSpPr>
        <dsp:cNvPr id="0" name=""/>
        <dsp:cNvSpPr/>
      </dsp:nvSpPr>
      <dsp:spPr>
        <a:xfrm>
          <a:off x="98180" y="791066"/>
          <a:ext cx="5760506" cy="842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 </a:t>
          </a:r>
          <a:r>
            <a:rPr lang="en-US" sz="2800" b="1" kern="1200"/>
            <a:t>arrays</a:t>
          </a:r>
        </a:p>
      </dsp:txBody>
      <dsp:txXfrm>
        <a:off x="98180" y="791066"/>
        <a:ext cx="5760506" cy="842456"/>
      </dsp:txXfrm>
    </dsp:sp>
    <dsp:sp modelId="{8202DD9F-90F2-4DA4-9707-07DE12663FAA}">
      <dsp:nvSpPr>
        <dsp:cNvPr id="0" name=""/>
        <dsp:cNvSpPr/>
      </dsp:nvSpPr>
      <dsp:spPr>
        <a:xfrm>
          <a:off x="98180" y="1843883"/>
          <a:ext cx="5686581" cy="51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98180" y="1843883"/>
        <a:ext cx="5686581" cy="516961"/>
      </dsp:txXfrm>
    </dsp:sp>
    <dsp:sp modelId="{851E5F01-4C6D-4F5C-9BFC-BD90914482ED}">
      <dsp:nvSpPr>
        <dsp:cNvPr id="0" name=""/>
        <dsp:cNvSpPr/>
      </dsp:nvSpPr>
      <dsp:spPr>
        <a:xfrm>
          <a:off x="98180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CE8F-8797-4A4D-82FE-3F9521AF56CF}">
      <dsp:nvSpPr>
        <dsp:cNvPr id="0" name=""/>
        <dsp:cNvSpPr/>
      </dsp:nvSpPr>
      <dsp:spPr>
        <a:xfrm>
          <a:off x="897461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27F8-09B1-45BF-AACA-B5BD9E4A9FE0}">
      <dsp:nvSpPr>
        <dsp:cNvPr id="0" name=""/>
        <dsp:cNvSpPr/>
      </dsp:nvSpPr>
      <dsp:spPr>
        <a:xfrm>
          <a:off x="1697373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84AEC-9F90-4FF7-A9A6-2C65DC640AA0}">
      <dsp:nvSpPr>
        <dsp:cNvPr id="0" name=""/>
        <dsp:cNvSpPr/>
      </dsp:nvSpPr>
      <dsp:spPr>
        <a:xfrm>
          <a:off x="2496654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E9D58-D6CA-48A8-AD2C-D1841C00CA25}">
      <dsp:nvSpPr>
        <dsp:cNvPr id="0" name=""/>
        <dsp:cNvSpPr/>
      </dsp:nvSpPr>
      <dsp:spPr>
        <a:xfrm>
          <a:off x="3296566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74AA8-2D1B-48C6-BAED-C583FC3BA565}">
      <dsp:nvSpPr>
        <dsp:cNvPr id="0" name=""/>
        <dsp:cNvSpPr/>
      </dsp:nvSpPr>
      <dsp:spPr>
        <a:xfrm>
          <a:off x="4095847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1D21-7D66-4BEA-9F1A-36904DFCF2EC}">
      <dsp:nvSpPr>
        <dsp:cNvPr id="0" name=""/>
        <dsp:cNvSpPr/>
      </dsp:nvSpPr>
      <dsp:spPr>
        <a:xfrm>
          <a:off x="4895759" y="2360845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69A-05D8-4836-8CA5-B67FA795D604}">
      <dsp:nvSpPr>
        <dsp:cNvPr id="0" name=""/>
        <dsp:cNvSpPr/>
      </dsp:nvSpPr>
      <dsp:spPr>
        <a:xfrm>
          <a:off x="98180" y="2466152"/>
          <a:ext cx="5760506" cy="842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Generics</a:t>
          </a:r>
          <a:r>
            <a:rPr lang="en-US" sz="2800" kern="1200" dirty="0"/>
            <a:t>: Allowing operations not tired to a specific data type</a:t>
          </a:r>
        </a:p>
      </dsp:txBody>
      <dsp:txXfrm>
        <a:off x="98180" y="2466152"/>
        <a:ext cx="5760506" cy="842456"/>
      </dsp:txXfrm>
    </dsp:sp>
    <dsp:sp modelId="{B4DA70C2-541B-4219-A27D-61320F2ED5AE}">
      <dsp:nvSpPr>
        <dsp:cNvPr id="0" name=""/>
        <dsp:cNvSpPr/>
      </dsp:nvSpPr>
      <dsp:spPr>
        <a:xfrm>
          <a:off x="98180" y="3518969"/>
          <a:ext cx="5686581" cy="51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 </a:t>
          </a:r>
        </a:p>
      </dsp:txBody>
      <dsp:txXfrm>
        <a:off x="98180" y="3518969"/>
        <a:ext cx="5686581" cy="516961"/>
      </dsp:txXfrm>
    </dsp:sp>
    <dsp:sp modelId="{9AD4E71F-0DFB-441E-A618-296DF70867EC}">
      <dsp:nvSpPr>
        <dsp:cNvPr id="0" name=""/>
        <dsp:cNvSpPr/>
      </dsp:nvSpPr>
      <dsp:spPr>
        <a:xfrm>
          <a:off x="98180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55DA1-9FC2-4590-B008-36B1898265BB}">
      <dsp:nvSpPr>
        <dsp:cNvPr id="0" name=""/>
        <dsp:cNvSpPr/>
      </dsp:nvSpPr>
      <dsp:spPr>
        <a:xfrm>
          <a:off x="897461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1AC0F-46B4-413E-9230-B0A6DA41DC84}">
      <dsp:nvSpPr>
        <dsp:cNvPr id="0" name=""/>
        <dsp:cNvSpPr/>
      </dsp:nvSpPr>
      <dsp:spPr>
        <a:xfrm>
          <a:off x="1697373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2E3D7-94D1-4DE1-9EA6-1773EAF9F975}">
      <dsp:nvSpPr>
        <dsp:cNvPr id="0" name=""/>
        <dsp:cNvSpPr/>
      </dsp:nvSpPr>
      <dsp:spPr>
        <a:xfrm>
          <a:off x="2496654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9445-5791-471E-8AA3-536F656AC02D}">
      <dsp:nvSpPr>
        <dsp:cNvPr id="0" name=""/>
        <dsp:cNvSpPr/>
      </dsp:nvSpPr>
      <dsp:spPr>
        <a:xfrm>
          <a:off x="3296566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79E52-BBA6-456C-84F7-EE596C13D856}">
      <dsp:nvSpPr>
        <dsp:cNvPr id="0" name=""/>
        <dsp:cNvSpPr/>
      </dsp:nvSpPr>
      <dsp:spPr>
        <a:xfrm>
          <a:off x="4095847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2F7C-D65A-449D-B1C9-B93E1A7B1B61}">
      <dsp:nvSpPr>
        <dsp:cNvPr id="0" name=""/>
        <dsp:cNvSpPr/>
      </dsp:nvSpPr>
      <dsp:spPr>
        <a:xfrm>
          <a:off x="4895759" y="4035931"/>
          <a:ext cx="1330660" cy="1053070"/>
        </a:xfrm>
        <a:prstGeom prst="chevron">
          <a:avLst>
            <a:gd name="adj" fmla="val 706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EED34-67E1-4DB2-88F7-625890110AE7}">
      <dsp:nvSpPr>
        <dsp:cNvPr id="0" name=""/>
        <dsp:cNvSpPr/>
      </dsp:nvSpPr>
      <dsp:spPr>
        <a:xfrm>
          <a:off x="98180" y="4141238"/>
          <a:ext cx="5760506" cy="8424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Classes: </a:t>
          </a:r>
          <a:r>
            <a:rPr lang="en-US" sz="2800" b="1" kern="1200"/>
            <a:t>Vector</a:t>
          </a:r>
          <a:r>
            <a:rPr lang="en-US" sz="2800" kern="1200"/>
            <a:t> and </a:t>
          </a:r>
          <a:r>
            <a:rPr lang="en-US" sz="2800" b="1" kern="1200"/>
            <a:t>ArrayList</a:t>
          </a:r>
        </a:p>
      </dsp:txBody>
      <dsp:txXfrm>
        <a:off x="98180" y="4141238"/>
        <a:ext cx="5760506" cy="8424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1176204" y="707764"/>
          <a:ext cx="6355663" cy="3207271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9553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Book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200" b="1" kern="1200" baseline="0">
              <a:solidFill>
                <a:schemeClr val="tx1"/>
              </a:solidFill>
            </a:rPr>
            <a:t>Array:</a:t>
          </a:r>
          <a:r>
            <a:rPr lang="en-US" sz="2200" kern="1200" baseline="0">
              <a:solidFill>
                <a:schemeClr val="tx1"/>
              </a:solidFill>
            </a:rPr>
            <a:t> Chapter 1, Section 1.1, pages 35 to 38</a:t>
          </a:r>
          <a:endParaRPr lang="en-US" sz="2200" kern="1200" baseline="0">
            <a:solidFill>
              <a:schemeClr val="tx1"/>
            </a:solidFill>
            <a:latin typeface="+mn-lt"/>
          </a:endParaRP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200" b="1" kern="1200" baseline="0">
              <a:solidFill>
                <a:schemeClr val="tx1"/>
              </a:solidFill>
              <a:latin typeface="+mn-lt"/>
            </a:rPr>
            <a:t>Generics: </a:t>
          </a:r>
          <a:r>
            <a:rPr lang="en-US" sz="2200" kern="1200" baseline="0">
              <a:solidFill>
                <a:schemeClr val="tx1"/>
              </a:solidFill>
              <a:latin typeface="+mn-lt"/>
            </a:rPr>
            <a:t>Chapter 9, Section 9.4, pages 499 to 507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endParaRPr lang="en-US" sz="2200" kern="1200" baseline="0">
            <a:solidFill>
              <a:schemeClr val="tx1"/>
            </a:solidFill>
            <a:latin typeface="+mn-lt"/>
          </a:endParaRPr>
        </a:p>
      </dsp:txBody>
      <dsp:txXfrm rot="10800000">
        <a:off x="1978022" y="707764"/>
        <a:ext cx="5553845" cy="3207271"/>
      </dsp:txXfrm>
    </dsp:sp>
    <dsp:sp modelId="{E9C254D0-7C86-4675-AC1B-555179EDDE6F}">
      <dsp:nvSpPr>
        <dsp:cNvPr id="0" name=""/>
        <dsp:cNvSpPr/>
      </dsp:nvSpPr>
      <dsp:spPr>
        <a:xfrm>
          <a:off x="0" y="985292"/>
          <a:ext cx="2652215" cy="26522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14/1/2024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53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5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07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9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0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latin typeface="Britannic Bold" panose="020B0903060703020204" pitchFamily="34" charset="0"/>
              </a:rPr>
              <a:t>Detour: đi</a:t>
            </a:r>
            <a:r>
              <a:rPr lang="en-US" sz="1200" baseline="0">
                <a:latin typeface="Britannic Bold" panose="020B0903060703020204" pitchFamily="34" charset="0"/>
              </a:rPr>
              <a:t> vòng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47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3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29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6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99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0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Drawback: trở</a:t>
            </a:r>
            <a:r>
              <a:rPr lang="en-US" sz="1200" baseline="0"/>
              <a:t> ngại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70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>
                <a:solidFill>
                  <a:srgbClr val="0000FF"/>
                </a:solidFill>
              </a:rPr>
              <a:t>Generics: chung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98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86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6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08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91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70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9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9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4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128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96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12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342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297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776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688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245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3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913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517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126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903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89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420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48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61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1407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577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6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3530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55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8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707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067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defTabSz="927019">
              <a:buFont typeface="+mj-lt"/>
              <a:buNone/>
              <a:defRPr/>
            </a:pPr>
            <a:endParaRPr lang="en-US" dirty="0">
              <a:sym typeface="Wingdings 2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1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9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551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48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/>
              <a:t>Homogeneous: đồng</a:t>
            </a:r>
            <a:r>
              <a:rPr lang="en-GB" sz="1200" baseline="0"/>
              <a:t> nhất</a:t>
            </a:r>
          </a:p>
          <a:p>
            <a:r>
              <a:rPr lang="en-GB" sz="1200"/>
              <a:t>contiguous : kề</a:t>
            </a:r>
            <a:r>
              <a:rPr lang="en-GB" sz="1200" baseline="0"/>
              <a:t> nhau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0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2098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Collection of Data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7058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Introduction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2743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rgbClr val="0000FF"/>
                </a:solidFill>
              </a:rPr>
              <a:t>Array</a:t>
            </a:r>
            <a:r>
              <a:rPr lang="en-GB" sz="2800" dirty="0"/>
              <a:t> is the simplest way to store </a:t>
            </a:r>
            <a:r>
              <a:rPr lang="en-GB" sz="2800" dirty="0">
                <a:solidFill>
                  <a:srgbClr val="0000FF"/>
                </a:solidFill>
              </a:rPr>
              <a:t>a collection of data of the same type</a:t>
            </a:r>
            <a:r>
              <a:rPr lang="en-GB" sz="2800" dirty="0"/>
              <a:t> (homogeneous)</a:t>
            </a:r>
          </a:p>
          <a:p>
            <a:pPr>
              <a:spcBef>
                <a:spcPts val="600"/>
              </a:spcBef>
            </a:pPr>
            <a:r>
              <a:rPr lang="en-GB" sz="2800" dirty="0"/>
              <a:t>It stores its elements in contiguous memory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Array index begins from </a:t>
            </a:r>
            <a:r>
              <a:rPr lang="en-GB" sz="2400" u="sng" dirty="0"/>
              <a:t>zero</a:t>
            </a:r>
          </a:p>
          <a:p>
            <a:pPr lvl="1">
              <a:spcBef>
                <a:spcPts val="300"/>
              </a:spcBef>
            </a:pPr>
            <a:r>
              <a:rPr lang="en-GB" sz="2400" dirty="0"/>
              <a:t>Example of a 5-element integer array </a:t>
            </a:r>
            <a:r>
              <a:rPr lang="en-GB" sz="2400" i="1" dirty="0"/>
              <a:t>A</a:t>
            </a:r>
            <a:r>
              <a:rPr lang="en-GB" sz="2400" dirty="0"/>
              <a:t> with elements filled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250831" y="3749189"/>
            <a:ext cx="3960959" cy="1308823"/>
            <a:chOff x="2250831" y="3749189"/>
            <a:chExt cx="3960959" cy="1308823"/>
          </a:xfrm>
        </p:grpSpPr>
        <p:sp>
          <p:nvSpPr>
            <p:cNvPr id="15" name="TextBox 14"/>
            <p:cNvSpPr txBox="1"/>
            <p:nvPr/>
          </p:nvSpPr>
          <p:spPr>
            <a:xfrm>
              <a:off x="2250831" y="3749189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A</a:t>
              </a:r>
              <a:endParaRPr lang="en-SG" sz="2400" i="1" dirty="0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2784231" y="4051092"/>
              <a:ext cx="3427559" cy="1006920"/>
              <a:chOff x="2784231" y="4051092"/>
              <a:chExt cx="3427559" cy="100692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7842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>
                        <a:solidFill>
                          <a:srgbClr val="660066"/>
                        </a:solidFill>
                      </a:rPr>
                      <a:t>24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34" name="Rectangle 33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16" name="TextBox 15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 dirty="0"/>
                    <a:t>A</a:t>
                  </a:r>
                  <a:r>
                    <a:rPr lang="en-US" sz="2000" dirty="0"/>
                    <a:t>[0]</a:t>
                  </a:r>
                  <a:endParaRPr lang="en-SG" sz="2000" dirty="0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4700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7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0" name="Rectangle 3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38" name="TextBox 3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[1]</a:t>
                  </a:r>
                  <a:endParaRPr lang="en-SG" sz="2000" dirty="0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41558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-3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45" name="Rectangle 4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3" name="TextBox 4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[2]</a:t>
                  </a:r>
                  <a:endParaRPr lang="en-SG" sz="2000" dirty="0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841631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15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0" name="Rectangle 49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48" name="TextBox 47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[3]</a:t>
                  </a:r>
                  <a:endParaRPr lang="en-SG" sz="2000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5525990" y="4051092"/>
                <a:ext cx="685800" cy="1006920"/>
                <a:chOff x="2784231" y="4053989"/>
                <a:chExt cx="685800" cy="1006920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2784231" y="4053989"/>
                  <a:ext cx="685800" cy="457200"/>
                  <a:chOff x="2784231" y="4053989"/>
                  <a:chExt cx="685800" cy="457200"/>
                </a:xfrm>
              </p:grpSpPr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784231" y="4082534"/>
                    <a:ext cx="6858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>
                        <a:solidFill>
                          <a:srgbClr val="660066"/>
                        </a:solidFill>
                      </a:rPr>
                      <a:t>9</a:t>
                    </a:r>
                    <a:endParaRPr lang="en-SG" sz="2000" dirty="0">
                      <a:solidFill>
                        <a:srgbClr val="660066"/>
                      </a:solidFill>
                    </a:endParaRPr>
                  </a:p>
                </p:txBody>
              </p:sp>
              <p:sp>
                <p:nvSpPr>
                  <p:cNvPr id="55" name="Rectangle 54"/>
                  <p:cNvSpPr/>
                  <p:nvPr/>
                </p:nvSpPr>
                <p:spPr>
                  <a:xfrm>
                    <a:off x="2784231" y="4053989"/>
                    <a:ext cx="685800" cy="4572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SG" dirty="0"/>
                  </a:p>
                </p:txBody>
              </p:sp>
            </p:grpSp>
            <p:sp>
              <p:nvSpPr>
                <p:cNvPr id="53" name="TextBox 52"/>
                <p:cNvSpPr txBox="1"/>
                <p:nvPr/>
              </p:nvSpPr>
              <p:spPr>
                <a:xfrm>
                  <a:off x="2784231" y="4660799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i="1"/>
                    <a:t>A</a:t>
                  </a:r>
                  <a:r>
                    <a:rPr lang="en-US" sz="2000"/>
                    <a:t>[4]</a:t>
                  </a:r>
                  <a:endParaRPr lang="en-SG" sz="2000" dirty="0"/>
                </a:p>
              </p:txBody>
            </p:sp>
          </p:grpSp>
        </p:grpSp>
      </p:grpSp>
      <p:sp>
        <p:nvSpPr>
          <p:cNvPr id="5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54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Array in C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39135" y="1616369"/>
            <a:ext cx="3657600" cy="39703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MAX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scanArray(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printArray(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sumArray(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[], 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main(void)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list[MAX];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size = scanArray(list, MAX);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printArray(list, 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"Sum =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%f\n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       sumArray(list, size));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96591" y="1616369"/>
            <a:ext cx="5181600" cy="3970318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read values into arr and return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the number of elements read.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scanArray(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max_size)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size, i;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endParaRPr lang="en-SG" sz="14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"How many elements? 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&amp;size);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(size &gt; max_size)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"Exceeded max; you may only enter"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values.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max_size);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	size = max_size;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%d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values: 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; i&lt;size; i++) {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	scanf(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%lf</a:t>
            </a:r>
            <a:r>
              <a:rPr lang="en-SG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, &amp;arr[i]);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sz="1400" b="1" dirty="0">
                <a:latin typeface="Courier New" pitchFamily="49" charset="0"/>
                <a:cs typeface="Courier New" pitchFamily="49" charset="0"/>
              </a:rPr>
              <a:t>size;</a:t>
            </a:r>
          </a:p>
          <a:p>
            <a:pPr>
              <a:tabLst>
                <a:tab pos="174625" algn="l"/>
                <a:tab pos="363538" algn="l"/>
                <a:tab pos="538163" algn="l"/>
              </a:tabLst>
            </a:pPr>
            <a:r>
              <a:rPr lang="en-SG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391401" y="5339778"/>
            <a:ext cx="137160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sum_array.c</a:t>
            </a:r>
            <a:endParaRPr lang="en-SG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0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Array in C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143000"/>
            <a:ext cx="7239000" cy="50783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print values of arr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printArray(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i;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 i&lt;size; i++) 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printf(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%f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, arr[i]);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rPr>
              <a:t>// To compute sum of all elements in arr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sumArray(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arr[],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size) {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i; 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sum = 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endParaRPr lang="en-SG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 (i=</a:t>
            </a:r>
            <a:r>
              <a:rPr lang="en-SG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; i&lt;size; i++)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	sum += arr[i];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SG" b="1" dirty="0">
                <a:latin typeface="Courier New" pitchFamily="49" charset="0"/>
                <a:cs typeface="Courier New" pitchFamily="49" charset="0"/>
              </a:rPr>
              <a:t>sum;</a:t>
            </a:r>
          </a:p>
          <a:p>
            <a:pPr>
              <a:tabLst>
                <a:tab pos="176213" algn="l"/>
                <a:tab pos="363538" algn="l"/>
                <a:tab pos="539750" algn="l"/>
              </a:tabLst>
            </a:pPr>
            <a:r>
              <a:rPr lang="en-SG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1" y="973723"/>
            <a:ext cx="1371600" cy="338554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sum_array.c</a:t>
            </a:r>
            <a:endParaRPr lang="en-SG" sz="1600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Array in Java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106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400" dirty="0"/>
              <a:t>In Java, </a:t>
            </a:r>
            <a:r>
              <a:rPr lang="en-GB" sz="2400" b="1" dirty="0">
                <a:solidFill>
                  <a:srgbClr val="C00000"/>
                </a:solidFill>
              </a:rPr>
              <a:t>array is an object</a:t>
            </a:r>
            <a:r>
              <a:rPr lang="en-GB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2000" dirty="0"/>
              <a:t>Every array </a:t>
            </a:r>
            <a:r>
              <a:rPr lang="en-GB" sz="2000"/>
              <a:t>has a </a:t>
            </a:r>
            <a:r>
              <a:rPr lang="en-GB" sz="2000" b="1"/>
              <a:t>public</a:t>
            </a:r>
            <a:r>
              <a:rPr lang="en-GB" sz="2000"/>
              <a:t> </a:t>
            </a:r>
            <a:r>
              <a:rPr lang="en-GB" sz="2000" dirty="0">
                <a:solidFill>
                  <a:srgbClr val="0000FF"/>
                </a:solidFill>
              </a:rPr>
              <a:t>length</a:t>
            </a:r>
            <a:r>
              <a:rPr lang="en-GB" sz="2000" dirty="0"/>
              <a:t> </a:t>
            </a:r>
            <a:r>
              <a:rPr lang="en-GB" sz="2000"/>
              <a:t>attribute (it is </a:t>
            </a:r>
            <a:r>
              <a:rPr lang="en-GB" sz="2000" u="sng"/>
              <a:t>not</a:t>
            </a:r>
            <a:r>
              <a:rPr lang="en-GB" sz="2000"/>
              <a:t> </a:t>
            </a:r>
            <a:r>
              <a:rPr lang="en-GB" sz="2000" dirty="0"/>
              <a:t>a </a:t>
            </a:r>
            <a:r>
              <a:rPr lang="en-GB" sz="2000"/>
              <a:t>method!)</a:t>
            </a:r>
            <a:endParaRPr lang="en-GB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905000"/>
            <a:ext cx="8305800" cy="4477405"/>
            <a:chOff x="457200" y="1905000"/>
            <a:chExt cx="8305800" cy="4477405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440120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TestArray1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</a:t>
              </a:r>
              <a:r>
                <a:rPr lang="en-SG" sz="1400" b="1" dirty="0" err="1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is a reference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create a new integer array with 3 elements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</a:t>
              </a:r>
              <a:r>
                <a:rPr lang="en-SG" sz="1400" b="1" dirty="0" err="1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 now refers (points) to this new array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the length attribute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 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-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/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; i&lt;arr.length; i++)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i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TestArray1.java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6019800" y="2514600"/>
            <a:ext cx="28956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Declaring an array: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 array_name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334000" y="3505200"/>
            <a:ext cx="35814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Constructing an array: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array_name =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19600" y="4572000"/>
            <a:ext cx="18288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400" i="1" dirty="0"/>
              <a:t>Accessing individual array elements.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4343400"/>
            <a:ext cx="2286000" cy="1200329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Length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[2]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562600" y="4343400"/>
            <a:ext cx="762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402280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Array in Java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685802" y="838200"/>
            <a:ext cx="8000997" cy="838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GB" sz="2000" dirty="0"/>
              <a:t>Alternative loop syntax for accessing array elements</a:t>
            </a:r>
          </a:p>
          <a:p>
            <a:pPr>
              <a:spcBef>
                <a:spcPts val="300"/>
              </a:spcBef>
            </a:pPr>
            <a:r>
              <a:rPr lang="en-GB" sz="2000" dirty="0"/>
              <a:t>Illustrate </a:t>
            </a:r>
            <a:r>
              <a:rPr lang="en-GB" sz="2000" dirty="0" err="1">
                <a:solidFill>
                  <a:srgbClr val="0000FF"/>
                </a:solidFill>
              </a:rPr>
              <a:t>toString</a:t>
            </a:r>
            <a:r>
              <a:rPr lang="en-GB" sz="2000" dirty="0">
                <a:solidFill>
                  <a:srgbClr val="0000FF"/>
                </a:solidFill>
              </a:rPr>
              <a:t>() </a:t>
            </a:r>
            <a:r>
              <a:rPr lang="en-GB" sz="2000" dirty="0"/>
              <a:t>method in </a:t>
            </a:r>
            <a:r>
              <a:rPr lang="en-GB" sz="2000" dirty="0">
                <a:solidFill>
                  <a:srgbClr val="0000FF"/>
                </a:solidFill>
              </a:rPr>
              <a:t>Arrays</a:t>
            </a:r>
            <a:r>
              <a:rPr lang="en-GB" sz="2000" dirty="0"/>
              <a:t> class to print an array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81000" y="1524000"/>
            <a:ext cx="8305800" cy="4953001"/>
            <a:chOff x="457200" y="1905000"/>
            <a:chExt cx="8305800" cy="4564582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4488382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TestArray2 {</a:t>
              </a: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Construct and initialise array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= {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35.1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57.7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18.3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using the length attribute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arr.length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(int 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; i&lt;arr.length; i++)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]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4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		// Alternative way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element: 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System.out.print(element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}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Arrays.toString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  <a:cs typeface="Courier New" pitchFamily="49" charset="0"/>
                </a:rPr>
                <a:t>arr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));</a:t>
              </a: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580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TestArray2.java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638800" y="3200400"/>
            <a:ext cx="3124200" cy="107721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Length = 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35.1 21.0 57.7 18.3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35.1 21.0 57.7 18.3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[35.1, 21.0, 57.7, 18.3</a:t>
            </a:r>
            <a:r>
              <a:rPr lang="en-SG" sz="1600" b="1" dirty="0">
                <a:latin typeface="Courier New" pitchFamily="49" charset="0"/>
                <a:cs typeface="Courier New" pitchFamily="49" charset="0"/>
              </a:rPr>
              <a:t>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69473" y="4935682"/>
            <a:ext cx="22929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048000" y="2590800"/>
            <a:ext cx="2514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342410" y="5908964"/>
            <a:ext cx="237259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2 26"/>
          <p:cNvSpPr/>
          <p:nvPr/>
        </p:nvSpPr>
        <p:spPr>
          <a:xfrm>
            <a:off x="5777345" y="5964382"/>
            <a:ext cx="2057400" cy="457200"/>
          </a:xfrm>
          <a:prstGeom prst="borderCallout2">
            <a:avLst>
              <a:gd name="adj1" fmla="val 50568"/>
              <a:gd name="adj2" fmla="val -2997"/>
              <a:gd name="adj3" fmla="val 50568"/>
              <a:gd name="adj4" fmla="val -15481"/>
              <a:gd name="adj5" fmla="val -12500"/>
              <a:gd name="adj6" fmla="val -39552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Using </a:t>
            </a:r>
            <a:r>
              <a:rPr lang="en-US" sz="1400" dirty="0" err="1">
                <a:solidFill>
                  <a:srgbClr val="0000FF"/>
                </a:solidFill>
              </a:rPr>
              <a:t>toString</a:t>
            </a:r>
            <a:r>
              <a:rPr lang="en-US" sz="1400" dirty="0">
                <a:solidFill>
                  <a:srgbClr val="0000FF"/>
                </a:solidFill>
              </a:rPr>
              <a:t>()</a:t>
            </a:r>
            <a:r>
              <a:rPr lang="en-US" sz="1400" dirty="0">
                <a:solidFill>
                  <a:schemeClr val="tx1"/>
                </a:solidFill>
              </a:rPr>
              <a:t> method in </a:t>
            </a:r>
            <a:r>
              <a:rPr lang="en-US" sz="1400" dirty="0">
                <a:solidFill>
                  <a:srgbClr val="0000FF"/>
                </a:solidFill>
              </a:rPr>
              <a:t>Arrays</a:t>
            </a:r>
            <a:r>
              <a:rPr lang="en-US" sz="1400" dirty="0">
                <a:solidFill>
                  <a:schemeClr val="tx1"/>
                </a:solidFill>
              </a:rPr>
              <a:t> class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8" name="Line Callout 2 27"/>
          <p:cNvSpPr/>
          <p:nvPr/>
        </p:nvSpPr>
        <p:spPr>
          <a:xfrm>
            <a:off x="5334000" y="4343400"/>
            <a:ext cx="3505200" cy="1219200"/>
          </a:xfrm>
          <a:prstGeom prst="borderCallout2">
            <a:avLst>
              <a:gd name="adj1" fmla="val 10227"/>
              <a:gd name="adj2" fmla="val 33"/>
              <a:gd name="adj3" fmla="val 10227"/>
              <a:gd name="adj4" fmla="val -14976"/>
              <a:gd name="adj5" fmla="val 31818"/>
              <a:gd name="adj6" fmla="val -52607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Syntax (enhanced for-loop):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4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e: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array_name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Go through all elements in the array. “e” automatically refers to the array element sequentially in each iteration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8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Array as a Parameter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grpSp>
        <p:nvGrpSpPr>
          <p:cNvPr id="17" name="Group 19"/>
          <p:cNvGrpSpPr/>
          <p:nvPr/>
        </p:nvGrpSpPr>
        <p:grpSpPr>
          <a:xfrm>
            <a:off x="457200" y="1981200"/>
            <a:ext cx="8305800" cy="4206891"/>
            <a:chOff x="457200" y="1905000"/>
            <a:chExt cx="8305800" cy="3876982"/>
          </a:xfrm>
          <a:solidFill>
            <a:srgbClr val="FFFFCC"/>
          </a:solidFill>
        </p:grpSpPr>
        <p:sp>
          <p:nvSpPr>
            <p:cNvPr id="18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3800782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TestArray3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[] list = {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55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};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swap(list,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element: list)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System.out.print(element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System.out.println();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US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swap arr[i] with arr[j]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swap(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[] arr,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i,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j)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temp = 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arr[i]; arr[i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b="1">
                  <a:latin typeface="Courier New" pitchFamily="49" charset="0"/>
                  <a:cs typeface="Courier New" pitchFamily="49" charset="0"/>
                </a:rPr>
                <a:t>arr[j];	arr[j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] = temp;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	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TestArray3.java</a:t>
              </a:r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85802" y="914400"/>
            <a:ext cx="8000997" cy="114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The reference to the array is passed into </a:t>
            </a:r>
            <a:r>
              <a:rPr lang="en-US" sz="2400"/>
              <a:t>a method</a:t>
            </a:r>
            <a:endParaRPr lang="en-US" sz="2400" dirty="0"/>
          </a:p>
          <a:p>
            <a:pPr lvl="1">
              <a:spcBef>
                <a:spcPts val="300"/>
              </a:spcBef>
            </a:pPr>
            <a:r>
              <a:rPr lang="en-US" sz="2000" dirty="0"/>
              <a:t>Any modification of the elements in the method will affect the actual array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7873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Detour: String[] in main() method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5802" y="984367"/>
            <a:ext cx="8000997" cy="1143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The main() method contains a parameter which is an array of </a:t>
            </a:r>
            <a:r>
              <a:rPr lang="en-US" sz="2000" dirty="0">
                <a:solidFill>
                  <a:srgbClr val="0000FF"/>
                </a:solidFill>
              </a:rPr>
              <a:t>String</a:t>
            </a:r>
            <a:r>
              <a:rPr lang="en-US" sz="2000" dirty="0"/>
              <a:t> objects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We can use this for command-line arguments</a:t>
            </a:r>
          </a:p>
        </p:txBody>
      </p:sp>
      <p:grpSp>
        <p:nvGrpSpPr>
          <p:cNvPr id="13" name="Group 19"/>
          <p:cNvGrpSpPr/>
          <p:nvPr/>
        </p:nvGrpSpPr>
        <p:grpSpPr>
          <a:xfrm>
            <a:off x="457200" y="2184221"/>
            <a:ext cx="8382000" cy="1990900"/>
            <a:chOff x="457200" y="1905000"/>
            <a:chExt cx="8382000" cy="1834771"/>
          </a:xfrm>
          <a:solidFill>
            <a:srgbClr val="FFFFCC"/>
          </a:solidFill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57200" y="1981200"/>
              <a:ext cx="8305800" cy="175857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TestCommandLineArgs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  <a:endParaRPr lang="en-SG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args.length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System.out.println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["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SG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 = "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+ 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b="1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]);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19800" y="1905000"/>
              <a:ext cx="28194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TestCommandLineArgs.java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571500" y="4343400"/>
            <a:ext cx="8077200" cy="200054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java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TestCommandLineArgs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The "Harry Potter" series has 7 books.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[0] = The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[1] = Harry Potter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[2] = series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[3] = has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[4] = 7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[5] = books.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0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Returning an Array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609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Array can be returned from a method</a:t>
            </a:r>
            <a:endParaRPr lang="en-US" sz="2000" dirty="0"/>
          </a:p>
        </p:txBody>
      </p:sp>
      <p:grpSp>
        <p:nvGrpSpPr>
          <p:cNvPr id="18" name="Group 19"/>
          <p:cNvGrpSpPr/>
          <p:nvPr/>
        </p:nvGrpSpPr>
        <p:grpSpPr>
          <a:xfrm>
            <a:off x="457200" y="1371600"/>
            <a:ext cx="8305800" cy="4953001"/>
            <a:chOff x="457200" y="1905000"/>
            <a:chExt cx="8305800" cy="4564582"/>
          </a:xfrm>
          <a:solidFill>
            <a:srgbClr val="FFFFCC"/>
          </a:solidFill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457200" y="1981201"/>
              <a:ext cx="8305800" cy="4488381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TestArray4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values;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values = makeArray(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999.0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value: values)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System.out.println(value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6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To create an array and return it to caller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</a:t>
              </a:r>
              <a:r>
                <a:rPr lang="en-SG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makeArray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size,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limit) {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 arr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 double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[size];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i=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; i &lt; arr.length; i++)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arr[i] = limit/(i+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arr;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8288" algn="l"/>
                  <a:tab pos="538163" algn="l"/>
                  <a:tab pos="806450" algn="l"/>
                  <a:tab pos="1076325" algn="l"/>
                  <a:tab pos="134461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781800" y="1905000"/>
              <a:ext cx="1828800" cy="32238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TestArray4.java</a:t>
              </a:r>
            </a:p>
          </p:txBody>
        </p:sp>
      </p:grpSp>
      <p:sp>
        <p:nvSpPr>
          <p:cNvPr id="21" name="Line Callout 2 20"/>
          <p:cNvSpPr/>
          <p:nvPr/>
        </p:nvSpPr>
        <p:spPr>
          <a:xfrm>
            <a:off x="3962400" y="3429000"/>
            <a:ext cx="1447800" cy="533400"/>
          </a:xfrm>
          <a:prstGeom prst="borderCallout2">
            <a:avLst>
              <a:gd name="adj1" fmla="val 18750"/>
              <a:gd name="adj2" fmla="val -438"/>
              <a:gd name="adj3" fmla="val 18750"/>
              <a:gd name="adj4" fmla="val -16667"/>
              <a:gd name="adj5" fmla="val 155358"/>
              <a:gd name="adj6" fmla="val -52409"/>
            </a:avLst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Return type: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8400" y="2286000"/>
            <a:ext cx="2057400" cy="1477328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999.0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499.5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333.0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249.75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199.8</a:t>
            </a:r>
            <a:endParaRPr lang="en-SG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Common Mistakes (1/3)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3" y="990600"/>
            <a:ext cx="8000996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length</a:t>
            </a:r>
            <a:r>
              <a:rPr lang="en-US" sz="2800" dirty="0"/>
              <a:t> versus </a:t>
            </a:r>
            <a:r>
              <a:rPr lang="en-US" sz="2800" dirty="0">
                <a:solidFill>
                  <a:srgbClr val="0000FF"/>
                </a:solidFill>
              </a:rPr>
              <a:t>length()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To obtain length of a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2400"/>
              <a:t> object str, </a:t>
            </a:r>
            <a:r>
              <a:rPr lang="en-US" sz="2400" dirty="0"/>
              <a:t>we use the </a:t>
            </a:r>
            <a:r>
              <a:rPr lang="en-US" sz="2400" b="1" dirty="0">
                <a:solidFill>
                  <a:srgbClr val="0000FF"/>
                </a:solidFill>
                <a:cs typeface="Courier New" pitchFamily="49" charset="0"/>
              </a:rPr>
              <a:t>length() </a:t>
            </a:r>
            <a:r>
              <a:rPr lang="en-US" sz="2400" u="sng" dirty="0"/>
              <a:t>method</a:t>
            </a:r>
            <a:r>
              <a:rPr lang="en-US" sz="2400" dirty="0"/>
              <a:t>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Example: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str.length()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To obtain length (size) of </a:t>
            </a:r>
            <a:r>
              <a:rPr lang="en-US" sz="2400"/>
              <a:t>an array arr, </a:t>
            </a:r>
            <a:r>
              <a:rPr lang="en-US" sz="2400" dirty="0"/>
              <a:t>we use the </a:t>
            </a:r>
            <a:r>
              <a:rPr lang="en-US" sz="2400" b="1" dirty="0">
                <a:solidFill>
                  <a:srgbClr val="0000FF"/>
                </a:solidFill>
                <a:cs typeface="Courier New" pitchFamily="49" charset="0"/>
              </a:rPr>
              <a:t>length</a:t>
            </a:r>
            <a:r>
              <a:rPr lang="en-US" sz="2400" dirty="0"/>
              <a:t> </a:t>
            </a:r>
            <a:r>
              <a:rPr lang="en-US" sz="2400" u="sng" dirty="0"/>
              <a:t>attribute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Example: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arr.length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Array index out of range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Beware of </a:t>
            </a:r>
            <a:r>
              <a:rPr lang="en-US" sz="2400" dirty="0">
                <a:solidFill>
                  <a:srgbClr val="0000FF"/>
                </a:solidFill>
              </a:rPr>
              <a:t>ArrayIndexOutOfBoundsException</a:t>
            </a:r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600200" y="4572000"/>
            <a:ext cx="6477000" cy="175432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public static void main(String[] args) {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int[] numbers = new int[10];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US" b="1" dirty="0">
                <a:latin typeface="Courier New" pitchFamily="49" charset="0"/>
              </a:rPr>
              <a:t>	. . .</a:t>
            </a:r>
            <a:endParaRPr lang="en-SG" b="1" dirty="0">
              <a:latin typeface="Courier New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for (int i = 1; </a:t>
            </a:r>
            <a:r>
              <a:rPr lang="en-SG" b="1" dirty="0">
                <a:solidFill>
                  <a:srgbClr val="C00000"/>
                </a:solidFill>
                <a:latin typeface="Courier New" pitchFamily="49" charset="0"/>
              </a:rPr>
              <a:t>i &lt;= numbers.length</a:t>
            </a:r>
            <a:r>
              <a:rPr lang="en-SG" b="1" dirty="0">
                <a:latin typeface="Courier New" pitchFamily="49" charset="0"/>
              </a:rPr>
              <a:t>; i++)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		System.out.println(numbers[i]);</a:t>
            </a:r>
          </a:p>
          <a:p>
            <a:pPr>
              <a:tabLst>
                <a:tab pos="271463" algn="l"/>
                <a:tab pos="542925" algn="l"/>
                <a:tab pos="803275" algn="l"/>
              </a:tabLst>
              <a:defRPr/>
            </a:pPr>
            <a:r>
              <a:rPr lang="en-SG" b="1" dirty="0">
                <a:latin typeface="Courier New" pitchFamily="49" charset="0"/>
              </a:rPr>
              <a:t>}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	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8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Common Mistakes (2/3)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2" y="1143000"/>
            <a:ext cx="8000997" cy="4953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When you have an </a:t>
            </a:r>
            <a:r>
              <a:rPr lang="en-US" sz="2800" dirty="0">
                <a:solidFill>
                  <a:srgbClr val="C00000"/>
                </a:solidFill>
              </a:rPr>
              <a:t>array of objects</a:t>
            </a:r>
            <a:r>
              <a:rPr lang="en-US" sz="2800" dirty="0"/>
              <a:t>, it’s very common to forget to instantiate the array’s objects.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Programmers often instantiate the array itself and then think they’re done – that leads to </a:t>
            </a:r>
            <a:r>
              <a:rPr lang="en-US" sz="2800" dirty="0">
                <a:solidFill>
                  <a:srgbClr val="0000FF"/>
                </a:solidFill>
              </a:rPr>
              <a:t>java.lang.NullPointerException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Example on next slide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It uses the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sz="2400" dirty="0"/>
              <a:t> </a:t>
            </a:r>
            <a:r>
              <a:rPr lang="en-US" sz="2400"/>
              <a:t>class in the API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Refer to the API documentation </a:t>
            </a:r>
            <a:r>
              <a:rPr lang="en-US" sz="2400"/>
              <a:t>for details</a:t>
            </a:r>
            <a:endParaRPr lang="en-US" sz="2400" dirty="0"/>
          </a:p>
          <a:p>
            <a:pPr>
              <a:spcBef>
                <a:spcPts val="600"/>
              </a:spcBef>
            </a:pPr>
            <a:endParaRPr lang="en-US" sz="20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0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77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Common Mistakes (3/3)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1105144"/>
            <a:ext cx="4724400" cy="1301750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Point[] array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Point[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];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i=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 i&lt;array.length; i++) {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array[i].setLocation(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>
              <a:spcBef>
                <a:spcPct val="30000"/>
              </a:spcBef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5791200" y="1105144"/>
            <a:ext cx="1447800" cy="1689100"/>
            <a:chOff x="3504" y="816"/>
            <a:chExt cx="912" cy="106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3648" y="1008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504" y="816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792" y="1152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032" y="1296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032" y="1488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032" y="168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null</a:t>
              </a:r>
            </a:p>
          </p:txBody>
        </p: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524000" y="2476744"/>
            <a:ext cx="50292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There are </a:t>
            </a:r>
            <a:r>
              <a:rPr lang="en-US" sz="2000" u="sng" dirty="0"/>
              <a:t>no</a:t>
            </a:r>
            <a:r>
              <a:rPr lang="en-US" sz="2000" dirty="0"/>
              <a:t> objects referred to by array[0], array[1], and array[2], so how </a:t>
            </a:r>
            <a:r>
              <a:rPr lang="en-US" sz="2000"/>
              <a:t>to call </a:t>
            </a:r>
            <a:r>
              <a:rPr lang="en-US" sz="2000">
                <a:solidFill>
                  <a:srgbClr val="0000FF"/>
                </a:solidFill>
              </a:rPr>
              <a:t>setLocation</a:t>
            </a:r>
            <a:r>
              <a:rPr lang="en-US" sz="2000" dirty="0">
                <a:solidFill>
                  <a:srgbClr val="0000FF"/>
                </a:solidFill>
              </a:rPr>
              <a:t>() </a:t>
            </a:r>
            <a:r>
              <a:rPr lang="en-US" sz="2000" dirty="0"/>
              <a:t>on them?!</a:t>
            </a:r>
          </a:p>
        </p:txBody>
      </p:sp>
      <p:grpSp>
        <p:nvGrpSpPr>
          <p:cNvPr id="18" name="Group 76"/>
          <p:cNvGrpSpPr>
            <a:grpSpLocks/>
          </p:cNvGrpSpPr>
          <p:nvPr/>
        </p:nvGrpSpPr>
        <p:grpSpPr bwMode="auto">
          <a:xfrm>
            <a:off x="609600" y="3848344"/>
            <a:ext cx="4953000" cy="2076450"/>
            <a:chOff x="240" y="2544"/>
            <a:chExt cx="3120" cy="1308"/>
          </a:xfrm>
        </p:grpSpPr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384" y="2832"/>
              <a:ext cx="2976" cy="1020"/>
            </a:xfrm>
            <a:prstGeom prst="rect">
              <a:avLst/>
            </a:prstGeom>
            <a:solidFill>
              <a:srgbClr val="FFFFCC"/>
            </a:solidFill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Point[] array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Point[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3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];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(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i=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; i&lt;array.length; i++) {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Point();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  array[i].setLocation(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);</a:t>
              </a:r>
            </a:p>
            <a:p>
              <a:pPr>
                <a:spcBef>
                  <a:spcPct val="30000"/>
                </a:spcBef>
                <a:defRPr/>
              </a:pP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40" y="2544"/>
              <a:ext cx="1296" cy="231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/>
                <a:t>Corrected code:</a:t>
              </a:r>
            </a:p>
          </p:txBody>
        </p:sp>
      </p:grpSp>
      <p:grpSp>
        <p:nvGrpSpPr>
          <p:cNvPr id="21" name="Group 58"/>
          <p:cNvGrpSpPr>
            <a:grpSpLocks/>
          </p:cNvGrpSpPr>
          <p:nvPr/>
        </p:nvGrpSpPr>
        <p:grpSpPr bwMode="auto">
          <a:xfrm>
            <a:off x="5562600" y="4000744"/>
            <a:ext cx="1447800" cy="1689100"/>
            <a:chOff x="3360" y="2640"/>
            <a:chExt cx="912" cy="1064"/>
          </a:xfrm>
        </p:grpSpPr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504" y="2832"/>
              <a:ext cx="336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3360" y="2640"/>
              <a:ext cx="432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3648" y="2976"/>
              <a:ext cx="192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3888" y="3120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3888" y="3312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3888" y="3504"/>
              <a:ext cx="384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en-US" sz="1400" dirty="0"/>
            </a:p>
          </p:txBody>
        </p:sp>
      </p:grpSp>
      <p:grpSp>
        <p:nvGrpSpPr>
          <p:cNvPr id="28" name="Group 80"/>
          <p:cNvGrpSpPr>
            <a:grpSpLocks/>
          </p:cNvGrpSpPr>
          <p:nvPr/>
        </p:nvGrpSpPr>
        <p:grpSpPr bwMode="auto">
          <a:xfrm>
            <a:off x="6781800" y="3543544"/>
            <a:ext cx="1143000" cy="1371600"/>
            <a:chOff x="4128" y="2352"/>
            <a:chExt cx="720" cy="864"/>
          </a:xfrm>
        </p:grpSpPr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4320" y="2352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128" y="2880"/>
              <a:ext cx="192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1" name="Text Box 35"/>
            <p:cNvSpPr txBox="1">
              <a:spLocks noChangeArrowheads="1"/>
            </p:cNvSpPr>
            <p:nvPr/>
          </p:nvSpPr>
          <p:spPr bwMode="auto">
            <a:xfrm>
              <a:off x="4512" y="240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368" y="240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4512" y="2640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4368" y="2640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35" name="Group 64"/>
          <p:cNvGrpSpPr>
            <a:grpSpLocks/>
          </p:cNvGrpSpPr>
          <p:nvPr/>
        </p:nvGrpSpPr>
        <p:grpSpPr bwMode="auto">
          <a:xfrm>
            <a:off x="6781800" y="5524744"/>
            <a:ext cx="1295400" cy="838200"/>
            <a:chOff x="4128" y="3600"/>
            <a:chExt cx="816" cy="528"/>
          </a:xfrm>
        </p:grpSpPr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4128" y="3648"/>
              <a:ext cx="288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Rectangle 52"/>
            <p:cNvSpPr>
              <a:spLocks noChangeArrowheads="1"/>
            </p:cNvSpPr>
            <p:nvPr/>
          </p:nvSpPr>
          <p:spPr bwMode="auto">
            <a:xfrm>
              <a:off x="4416" y="360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4608" y="36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4464" y="36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41" name="Text Box 55"/>
            <p:cNvSpPr txBox="1">
              <a:spLocks noChangeArrowheads="1"/>
            </p:cNvSpPr>
            <p:nvPr/>
          </p:nvSpPr>
          <p:spPr bwMode="auto">
            <a:xfrm>
              <a:off x="4608" y="388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4464" y="38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</p:grpSp>
      <p:grpSp>
        <p:nvGrpSpPr>
          <p:cNvPr id="43" name="Group 65"/>
          <p:cNvGrpSpPr>
            <a:grpSpLocks/>
          </p:cNvGrpSpPr>
          <p:nvPr/>
        </p:nvGrpSpPr>
        <p:grpSpPr bwMode="auto">
          <a:xfrm>
            <a:off x="7467600" y="3695944"/>
            <a:ext cx="381000" cy="612775"/>
            <a:chOff x="4560" y="2448"/>
            <a:chExt cx="240" cy="386"/>
          </a:xfrm>
        </p:grpSpPr>
        <p:sp>
          <p:nvSpPr>
            <p:cNvPr id="44" name="Line 60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5" name="Text Box 61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Line 62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Text Box 39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7620000" y="5677144"/>
            <a:ext cx="381000" cy="612775"/>
            <a:chOff x="4560" y="2448"/>
            <a:chExt cx="240" cy="386"/>
          </a:xfrm>
        </p:grpSpPr>
        <p:sp>
          <p:nvSpPr>
            <p:cNvPr id="49" name="Line 72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Text Box 73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" name="Line 74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2" name="Text Box 75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53" name="Group 79"/>
          <p:cNvGrpSpPr>
            <a:grpSpLocks/>
          </p:cNvGrpSpPr>
          <p:nvPr/>
        </p:nvGrpSpPr>
        <p:grpSpPr bwMode="auto">
          <a:xfrm>
            <a:off x="6934200" y="4457944"/>
            <a:ext cx="1371600" cy="838200"/>
            <a:chOff x="4560" y="960"/>
            <a:chExt cx="864" cy="528"/>
          </a:xfrm>
        </p:grpSpPr>
        <p:sp>
          <p:nvSpPr>
            <p:cNvPr id="54" name="Rectangle 47"/>
            <p:cNvSpPr>
              <a:spLocks noChangeArrowheads="1"/>
            </p:cNvSpPr>
            <p:nvPr/>
          </p:nvSpPr>
          <p:spPr bwMode="auto">
            <a:xfrm>
              <a:off x="4896" y="960"/>
              <a:ext cx="528" cy="528"/>
            </a:xfrm>
            <a:prstGeom prst="rect">
              <a:avLst/>
            </a:prstGeom>
            <a:solidFill>
              <a:srgbClr val="FFFF99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55" name="Text Box 49"/>
            <p:cNvSpPr txBox="1">
              <a:spLocks noChangeArrowheads="1"/>
            </p:cNvSpPr>
            <p:nvPr/>
          </p:nvSpPr>
          <p:spPr bwMode="auto">
            <a:xfrm>
              <a:off x="4944" y="100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x</a:t>
              </a:r>
            </a:p>
          </p:txBody>
        </p:sp>
        <p:sp>
          <p:nvSpPr>
            <p:cNvPr id="56" name="Text Box 48"/>
            <p:cNvSpPr txBox="1">
              <a:spLocks noChangeArrowheads="1"/>
            </p:cNvSpPr>
            <p:nvPr/>
          </p:nvSpPr>
          <p:spPr bwMode="auto">
            <a:xfrm>
              <a:off x="5088" y="100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7" name="Text Box 50"/>
            <p:cNvSpPr txBox="1">
              <a:spLocks noChangeArrowheads="1"/>
            </p:cNvSpPr>
            <p:nvPr/>
          </p:nvSpPr>
          <p:spPr bwMode="auto">
            <a:xfrm>
              <a:off x="5088" y="1248"/>
              <a:ext cx="240" cy="2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r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0</a:t>
              </a:r>
            </a:p>
          </p:txBody>
        </p:sp>
        <p:sp>
          <p:nvSpPr>
            <p:cNvPr id="58" name="Text Box 51"/>
            <p:cNvSpPr txBox="1">
              <a:spLocks noChangeArrowheads="1"/>
            </p:cNvSpPr>
            <p:nvPr/>
          </p:nvSpPr>
          <p:spPr bwMode="auto">
            <a:xfrm>
              <a:off x="4944" y="12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y</a:t>
              </a:r>
            </a:p>
          </p:txBody>
        </p:sp>
        <p:sp>
          <p:nvSpPr>
            <p:cNvPr id="59" name="Line 31"/>
            <p:cNvSpPr>
              <a:spLocks noChangeShapeType="1"/>
            </p:cNvSpPr>
            <p:nvPr/>
          </p:nvSpPr>
          <p:spPr bwMode="auto">
            <a:xfrm flipV="1">
              <a:off x="4560" y="1200"/>
              <a:ext cx="336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60" name="Group 66"/>
          <p:cNvGrpSpPr>
            <a:grpSpLocks/>
          </p:cNvGrpSpPr>
          <p:nvPr/>
        </p:nvGrpSpPr>
        <p:grpSpPr bwMode="auto">
          <a:xfrm>
            <a:off x="7848600" y="4610344"/>
            <a:ext cx="381000" cy="612775"/>
            <a:chOff x="4560" y="2448"/>
            <a:chExt cx="240" cy="386"/>
          </a:xfrm>
        </p:grpSpPr>
        <p:sp>
          <p:nvSpPr>
            <p:cNvPr id="61" name="Line 67"/>
            <p:cNvSpPr>
              <a:spLocks noChangeShapeType="1"/>
            </p:cNvSpPr>
            <p:nvPr/>
          </p:nvSpPr>
          <p:spPr bwMode="auto">
            <a:xfrm flipH="1">
              <a:off x="4560" y="244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2" name="Text Box 68"/>
            <p:cNvSpPr txBox="1">
              <a:spLocks noChangeArrowheads="1"/>
            </p:cNvSpPr>
            <p:nvPr/>
          </p:nvSpPr>
          <p:spPr bwMode="auto">
            <a:xfrm>
              <a:off x="4656" y="268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3" name="Line 69"/>
            <p:cNvSpPr>
              <a:spLocks noChangeShapeType="1"/>
            </p:cNvSpPr>
            <p:nvPr/>
          </p:nvSpPr>
          <p:spPr bwMode="auto">
            <a:xfrm flipH="1">
              <a:off x="4560" y="2688"/>
              <a:ext cx="144" cy="144"/>
            </a:xfrm>
            <a:prstGeom prst="line">
              <a:avLst/>
            </a:prstGeom>
            <a:noFill/>
            <a:ln w="19050" cap="sq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64" name="Text Box 70"/>
            <p:cNvSpPr txBox="1">
              <a:spLocks noChangeArrowheads="1"/>
            </p:cNvSpPr>
            <p:nvPr/>
          </p:nvSpPr>
          <p:spPr bwMode="auto">
            <a:xfrm>
              <a:off x="4656" y="2448"/>
              <a:ext cx="144" cy="146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219200" y="4915144"/>
            <a:ext cx="3106882" cy="304800"/>
          </a:xfrm>
          <a:prstGeom prst="rect">
            <a:avLst/>
          </a:prstGeom>
          <a:solidFill>
            <a:srgbClr val="FFCC00">
              <a:alpha val="34118"/>
            </a:srgbClr>
          </a:solidFill>
          <a:ln w="12700">
            <a:solidFill>
              <a:srgbClr val="9966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93060"/>
            <a:ext cx="96012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4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2D Array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7848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 two-dimensional (2D) array is an </a:t>
            </a:r>
            <a:r>
              <a:rPr lang="en-US" sz="2400" u="sng" dirty="0"/>
              <a:t>array of array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This allows for rows of </a:t>
            </a:r>
            <a:r>
              <a:rPr lang="en-US" sz="2400" dirty="0">
                <a:solidFill>
                  <a:srgbClr val="C00000"/>
                </a:solidFill>
              </a:rPr>
              <a:t>different lengths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67" name="Text Box 8"/>
          <p:cNvSpPr txBox="1">
            <a:spLocks noChangeArrowheads="1"/>
          </p:cNvSpPr>
          <p:nvPr/>
        </p:nvSpPr>
        <p:spPr bwMode="auto">
          <a:xfrm>
            <a:off x="838200" y="2895600"/>
            <a:ext cx="7010400" cy="70788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[][] array2D = { {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}, {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3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}, </a:t>
            </a:r>
          </a:p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                   {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} };</a:t>
            </a:r>
          </a:p>
        </p:txBody>
      </p:sp>
      <p:grpSp>
        <p:nvGrpSpPr>
          <p:cNvPr id="68" name="Group 42"/>
          <p:cNvGrpSpPr>
            <a:grpSpLocks/>
          </p:cNvGrpSpPr>
          <p:nvPr/>
        </p:nvGrpSpPr>
        <p:grpSpPr bwMode="auto">
          <a:xfrm>
            <a:off x="3124200" y="3657600"/>
            <a:ext cx="4572000" cy="2679700"/>
            <a:chOff x="1371600" y="3581400"/>
            <a:chExt cx="4572000" cy="26797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1752600" y="4038600"/>
              <a:ext cx="533400" cy="3048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1371600" y="3733800"/>
              <a:ext cx="838200" cy="30777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/>
                <a:t>array2D</a:t>
              </a: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2057400" y="4191000"/>
              <a:ext cx="3810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2" name="Group 14"/>
            <p:cNvGrpSpPr>
              <a:grpSpLocks/>
            </p:cNvGrpSpPr>
            <p:nvPr/>
          </p:nvGrpSpPr>
          <p:grpSpPr bwMode="auto">
            <a:xfrm>
              <a:off x="2514600" y="4343400"/>
              <a:ext cx="609600" cy="927100"/>
              <a:chOff x="2895600" y="4953000"/>
              <a:chExt cx="609600" cy="927100"/>
            </a:xfrm>
          </p:grpSpPr>
          <p:sp>
            <p:nvSpPr>
              <p:cNvPr id="97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8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9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V="1">
              <a:off x="2895600" y="3733800"/>
              <a:ext cx="1143000" cy="762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4" name="Group 16"/>
            <p:cNvGrpSpPr>
              <a:grpSpLocks/>
            </p:cNvGrpSpPr>
            <p:nvPr/>
          </p:nvGrpSpPr>
          <p:grpSpPr bwMode="auto">
            <a:xfrm>
              <a:off x="4038600" y="3581400"/>
              <a:ext cx="609600" cy="927100"/>
              <a:chOff x="2895600" y="4953000"/>
              <a:chExt cx="609600" cy="927100"/>
            </a:xfrm>
          </p:grpSpPr>
          <p:sp>
            <p:nvSpPr>
              <p:cNvPr id="94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5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6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 flipV="1">
              <a:off x="2895600" y="4648200"/>
              <a:ext cx="2438400" cy="22859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76" name="Group 30"/>
            <p:cNvGrpSpPr>
              <a:grpSpLocks/>
            </p:cNvGrpSpPr>
            <p:nvPr/>
          </p:nvGrpSpPr>
          <p:grpSpPr bwMode="auto">
            <a:xfrm>
              <a:off x="5334000" y="4495800"/>
              <a:ext cx="609600" cy="622300"/>
              <a:chOff x="5943600" y="3810000"/>
              <a:chExt cx="609600" cy="622300"/>
            </a:xfrm>
          </p:grpSpPr>
          <p:sp>
            <p:nvSpPr>
              <p:cNvPr id="92" name="Text Box 27"/>
              <p:cNvSpPr txBox="1">
                <a:spLocks noChangeArrowheads="1"/>
              </p:cNvSpPr>
              <p:nvPr/>
            </p:nvSpPr>
            <p:spPr bwMode="auto">
              <a:xfrm>
                <a:off x="5943600" y="3810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3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4114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grpSp>
          <p:nvGrpSpPr>
            <p:cNvPr id="77" name="Group 76"/>
            <p:cNvGrpSpPr>
              <a:grpSpLocks/>
            </p:cNvGrpSpPr>
            <p:nvPr/>
          </p:nvGrpSpPr>
          <p:grpSpPr bwMode="auto">
            <a:xfrm>
              <a:off x="3886200" y="5029200"/>
              <a:ext cx="609600" cy="1231900"/>
              <a:chOff x="5791200" y="4876800"/>
              <a:chExt cx="609600" cy="1231900"/>
            </a:xfrm>
          </p:grpSpPr>
          <p:sp>
            <p:nvSpPr>
              <p:cNvPr id="88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4876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89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181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0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54864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91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7912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78" name="Line 26"/>
            <p:cNvSpPr>
              <a:spLocks noChangeShapeType="1"/>
            </p:cNvSpPr>
            <p:nvPr/>
          </p:nvSpPr>
          <p:spPr bwMode="auto">
            <a:xfrm>
              <a:off x="2895600" y="5105401"/>
              <a:ext cx="990600" cy="76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9" name="TextBox 32"/>
            <p:cNvSpPr txBox="1">
              <a:spLocks noChangeArrowheads="1"/>
            </p:cNvSpPr>
            <p:nvPr/>
          </p:nvSpPr>
          <p:spPr bwMode="auto">
            <a:xfrm>
              <a:off x="4114800" y="35814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4</a:t>
              </a:r>
              <a:endParaRPr lang="en-SG" sz="1400" dirty="0"/>
            </a:p>
          </p:txBody>
        </p:sp>
        <p:sp>
          <p:nvSpPr>
            <p:cNvPr id="80" name="TextBox 33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5</a:t>
              </a:r>
              <a:endParaRPr lang="en-SG" sz="1400" dirty="0"/>
            </a:p>
          </p:txBody>
        </p:sp>
        <p:sp>
          <p:nvSpPr>
            <p:cNvPr id="81" name="TextBox 34"/>
            <p:cNvSpPr txBox="1">
              <a:spLocks noChangeArrowheads="1"/>
            </p:cNvSpPr>
            <p:nvPr/>
          </p:nvSpPr>
          <p:spPr bwMode="auto">
            <a:xfrm>
              <a:off x="4114800" y="41910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2</a:t>
              </a:r>
              <a:endParaRPr lang="en-SG" sz="1400" dirty="0"/>
            </a:p>
          </p:txBody>
        </p:sp>
        <p:sp>
          <p:nvSpPr>
            <p:cNvPr id="82" name="TextBox 35"/>
            <p:cNvSpPr txBox="1">
              <a:spLocks noChangeArrowheads="1"/>
            </p:cNvSpPr>
            <p:nvPr/>
          </p:nvSpPr>
          <p:spPr bwMode="auto">
            <a:xfrm>
              <a:off x="5410200" y="44958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en-SG" sz="1400" dirty="0"/>
            </a:p>
          </p:txBody>
        </p:sp>
        <p:sp>
          <p:nvSpPr>
            <p:cNvPr id="83" name="TextBox 36"/>
            <p:cNvSpPr txBox="1">
              <a:spLocks noChangeArrowheads="1"/>
            </p:cNvSpPr>
            <p:nvPr/>
          </p:nvSpPr>
          <p:spPr bwMode="auto">
            <a:xfrm>
              <a:off x="5410200" y="48006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3</a:t>
              </a:r>
              <a:endParaRPr lang="en-SG" sz="1400" dirty="0"/>
            </a:p>
          </p:txBody>
        </p:sp>
        <p:sp>
          <p:nvSpPr>
            <p:cNvPr id="84" name="TextBox 37"/>
            <p:cNvSpPr txBox="1">
              <a:spLocks noChangeArrowheads="1"/>
            </p:cNvSpPr>
            <p:nvPr/>
          </p:nvSpPr>
          <p:spPr bwMode="auto">
            <a:xfrm>
              <a:off x="3962400" y="50292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7</a:t>
              </a:r>
              <a:endParaRPr lang="en-SG" sz="1400" dirty="0"/>
            </a:p>
          </p:txBody>
        </p:sp>
        <p:sp>
          <p:nvSpPr>
            <p:cNvPr id="85" name="TextBox 38"/>
            <p:cNvSpPr txBox="1">
              <a:spLocks noChangeArrowheads="1"/>
            </p:cNvSpPr>
            <p:nvPr/>
          </p:nvSpPr>
          <p:spPr bwMode="auto">
            <a:xfrm>
              <a:off x="3962400" y="53340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1</a:t>
              </a:r>
              <a:endParaRPr lang="en-SG" sz="1400" dirty="0"/>
            </a:p>
          </p:txBody>
        </p:sp>
        <p:sp>
          <p:nvSpPr>
            <p:cNvPr id="86" name="TextBox 39"/>
            <p:cNvSpPr txBox="1">
              <a:spLocks noChangeArrowheads="1"/>
            </p:cNvSpPr>
            <p:nvPr/>
          </p:nvSpPr>
          <p:spPr bwMode="auto">
            <a:xfrm>
              <a:off x="3962400" y="56388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5</a:t>
              </a:r>
              <a:endParaRPr lang="en-SG" sz="1400" dirty="0"/>
            </a:p>
          </p:txBody>
        </p:sp>
        <p:sp>
          <p:nvSpPr>
            <p:cNvPr id="87" name="TextBox 40"/>
            <p:cNvSpPr txBox="1">
              <a:spLocks noChangeArrowheads="1"/>
            </p:cNvSpPr>
            <p:nvPr/>
          </p:nvSpPr>
          <p:spPr bwMode="auto">
            <a:xfrm>
              <a:off x="3962400" y="5943600"/>
              <a:ext cx="4572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dirty="0"/>
                <a:t>6</a:t>
              </a:r>
              <a:endParaRPr lang="en-SG" sz="1400" dirty="0"/>
            </a:p>
          </p:txBody>
        </p:sp>
      </p:grpSp>
      <p:sp>
        <p:nvSpPr>
          <p:cNvPr id="100" name="Text Box 8"/>
          <p:cNvSpPr txBox="1">
            <a:spLocks noChangeArrowheads="1"/>
          </p:cNvSpPr>
          <p:nvPr/>
        </p:nvSpPr>
        <p:spPr bwMode="auto">
          <a:xfrm>
            <a:off x="838200" y="1981200"/>
            <a:ext cx="7010400" cy="707886"/>
          </a:xfrm>
          <a:prstGeom prst="rect">
            <a:avLst/>
          </a:prstGeom>
          <a:solidFill>
            <a:srgbClr val="FFFFCC"/>
          </a:solidFill>
          <a:ln>
            <a:headEnd type="none" w="sm" len="sm"/>
            <a:tailEnd type="none" w="sm" len="sm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663300"/>
                </a:solidFill>
                <a:latin typeface="Courier New" pitchFamily="49" charset="0"/>
              </a:rPr>
              <a:t>// an array of 12 arrays of int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[][] products =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12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</a:rPr>
              <a:t>][];</a:t>
            </a:r>
          </a:p>
        </p:txBody>
      </p:sp>
      <p:sp>
        <p:nvSpPr>
          <p:cNvPr id="4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9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2D Array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8600" y="1707583"/>
            <a:ext cx="7620000" cy="4007417"/>
            <a:chOff x="304800" y="1600200"/>
            <a:chExt cx="7620000" cy="4007417"/>
          </a:xfrm>
          <a:solidFill>
            <a:srgbClr val="FFFFCC"/>
          </a:solidFill>
        </p:grpSpPr>
        <p:sp>
          <p:nvSpPr>
            <p:cNvPr id="42" name="Text Box 4"/>
            <p:cNvSpPr txBox="1">
              <a:spLocks noChangeArrowheads="1"/>
            </p:cNvSpPr>
            <p:nvPr/>
          </p:nvSpPr>
          <p:spPr bwMode="auto">
            <a:xfrm>
              <a:off x="304800" y="1600200"/>
              <a:ext cx="7620000" cy="3810000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class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Test2DArray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[][] array2D = { {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}, {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6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 };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"array2D.length = 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array2D.length);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nn-NO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 i = </a:t>
              </a:r>
              <a:r>
                <a:rPr lang="nn-NO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nn-NO" sz="1600" b="1" dirty="0">
                  <a:latin typeface="Courier New" pitchFamily="49" charset="0"/>
                  <a:cs typeface="Courier New" pitchFamily="49" charset="0"/>
                </a:rPr>
                <a:t>; i &lt; array2D.length; i++)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"array2D["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+ i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"].length = " 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                   + array2D[i].length);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endParaRPr lang="en-SG" sz="10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row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row &lt; array2D.length; row++) {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for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col =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; col &lt; array2D[row].length; col++)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	System.out.print(array2D[row][col] + 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System.out.println();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176213" algn="l"/>
                  <a:tab pos="446088" algn="l"/>
                  <a:tab pos="717550" algn="l"/>
                  <a:tab pos="893763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85800" y="5257800"/>
              <a:ext cx="1905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Test2DArray.java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191000" y="4495800"/>
            <a:ext cx="3429000" cy="2031325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array2D.length = 3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array2D[0].length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array2D[1].length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array2D[2].length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</a:t>
            </a:r>
            <a:endParaRPr lang="en-SG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5715000" y="304800"/>
            <a:ext cx="3200400" cy="1877199"/>
            <a:chOff x="4343400" y="685800"/>
            <a:chExt cx="3200400" cy="1877199"/>
          </a:xfrm>
        </p:grpSpPr>
        <p:sp>
          <p:nvSpPr>
            <p:cNvPr id="46" name="Rectangle 24"/>
            <p:cNvSpPr>
              <a:spLocks noChangeArrowheads="1"/>
            </p:cNvSpPr>
            <p:nvPr/>
          </p:nvSpPr>
          <p:spPr bwMode="auto">
            <a:xfrm>
              <a:off x="4724400" y="914400"/>
              <a:ext cx="457200" cy="2286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SG" dirty="0"/>
            </a:p>
          </p:txBody>
        </p:sp>
        <p:sp>
          <p:nvSpPr>
            <p:cNvPr id="47" name="Text Box 25"/>
            <p:cNvSpPr txBox="1">
              <a:spLocks noChangeArrowheads="1"/>
            </p:cNvSpPr>
            <p:nvPr/>
          </p:nvSpPr>
          <p:spPr bwMode="auto">
            <a:xfrm>
              <a:off x="4343400" y="685800"/>
              <a:ext cx="838200" cy="27699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200" dirty="0"/>
                <a:t>array2D</a:t>
              </a:r>
            </a:p>
          </p:txBody>
        </p:sp>
        <p:sp>
          <p:nvSpPr>
            <p:cNvPr id="48" name="Line 26"/>
            <p:cNvSpPr>
              <a:spLocks noChangeShapeType="1"/>
            </p:cNvSpPr>
            <p:nvPr/>
          </p:nvSpPr>
          <p:spPr bwMode="auto">
            <a:xfrm>
              <a:off x="5029200" y="1066800"/>
              <a:ext cx="304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49" name="Group 14"/>
            <p:cNvGrpSpPr>
              <a:grpSpLocks/>
            </p:cNvGrpSpPr>
            <p:nvPr/>
          </p:nvGrpSpPr>
          <p:grpSpPr bwMode="auto">
            <a:xfrm>
              <a:off x="5410200" y="1143000"/>
              <a:ext cx="457200" cy="685800"/>
              <a:chOff x="2895600" y="4953000"/>
              <a:chExt cx="609600" cy="927100"/>
            </a:xfrm>
          </p:grpSpPr>
          <p:sp>
            <p:nvSpPr>
              <p:cNvPr id="109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10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11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0" name="Line 26"/>
            <p:cNvSpPr>
              <a:spLocks noChangeShapeType="1"/>
            </p:cNvSpPr>
            <p:nvPr/>
          </p:nvSpPr>
          <p:spPr bwMode="auto">
            <a:xfrm flipV="1">
              <a:off x="5791200" y="838200"/>
              <a:ext cx="3810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51" name="Group 16"/>
            <p:cNvGrpSpPr>
              <a:grpSpLocks/>
            </p:cNvGrpSpPr>
            <p:nvPr/>
          </p:nvGrpSpPr>
          <p:grpSpPr bwMode="auto">
            <a:xfrm>
              <a:off x="6172200" y="762000"/>
              <a:ext cx="457200" cy="695325"/>
              <a:chOff x="2895600" y="4953000"/>
              <a:chExt cx="609600" cy="927100"/>
            </a:xfrm>
          </p:grpSpPr>
          <p:sp>
            <p:nvSpPr>
              <p:cNvPr id="106" name="Text Box 27"/>
              <p:cNvSpPr txBox="1">
                <a:spLocks noChangeArrowheads="1"/>
              </p:cNvSpPr>
              <p:nvPr/>
            </p:nvSpPr>
            <p:spPr bwMode="auto">
              <a:xfrm>
                <a:off x="2895600" y="4953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7" name="Text Box 28"/>
              <p:cNvSpPr txBox="1">
                <a:spLocks noChangeArrowheads="1"/>
              </p:cNvSpPr>
              <p:nvPr/>
            </p:nvSpPr>
            <p:spPr bwMode="auto">
              <a:xfrm>
                <a:off x="2895600" y="5257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8" name="Text Box 29"/>
              <p:cNvSpPr txBox="1">
                <a:spLocks noChangeArrowheads="1"/>
              </p:cNvSpPr>
              <p:nvPr/>
            </p:nvSpPr>
            <p:spPr bwMode="auto">
              <a:xfrm>
                <a:off x="2895600" y="5562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V="1">
              <a:off x="5791200" y="1524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grpSp>
          <p:nvGrpSpPr>
            <p:cNvPr id="53" name="Group 30"/>
            <p:cNvGrpSpPr>
              <a:grpSpLocks/>
            </p:cNvGrpSpPr>
            <p:nvPr/>
          </p:nvGrpSpPr>
          <p:grpSpPr bwMode="auto">
            <a:xfrm>
              <a:off x="7086600" y="1447800"/>
              <a:ext cx="457200" cy="457200"/>
              <a:chOff x="5943600" y="3810000"/>
              <a:chExt cx="609600" cy="622300"/>
            </a:xfrm>
          </p:grpSpPr>
          <p:sp>
            <p:nvSpPr>
              <p:cNvPr id="104" name="Text Box 27"/>
              <p:cNvSpPr txBox="1">
                <a:spLocks noChangeArrowheads="1"/>
              </p:cNvSpPr>
              <p:nvPr/>
            </p:nvSpPr>
            <p:spPr bwMode="auto">
              <a:xfrm>
                <a:off x="5943600" y="38100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5" name="Text Box 28"/>
              <p:cNvSpPr txBox="1">
                <a:spLocks noChangeArrowheads="1"/>
              </p:cNvSpPr>
              <p:nvPr/>
            </p:nvSpPr>
            <p:spPr bwMode="auto">
              <a:xfrm>
                <a:off x="5943600" y="4114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grpSp>
          <p:nvGrpSpPr>
            <p:cNvPr id="54" name="Group 29"/>
            <p:cNvGrpSpPr>
              <a:grpSpLocks/>
            </p:cNvGrpSpPr>
            <p:nvPr/>
          </p:nvGrpSpPr>
          <p:grpSpPr bwMode="auto">
            <a:xfrm>
              <a:off x="6324600" y="1676400"/>
              <a:ext cx="457200" cy="838200"/>
              <a:chOff x="5791200" y="4876800"/>
              <a:chExt cx="609600" cy="1231900"/>
            </a:xfrm>
          </p:grpSpPr>
          <p:sp>
            <p:nvSpPr>
              <p:cNvPr id="65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48768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1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1816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2" name="Text Box 27"/>
              <p:cNvSpPr txBox="1">
                <a:spLocks noChangeArrowheads="1"/>
              </p:cNvSpPr>
              <p:nvPr/>
            </p:nvSpPr>
            <p:spPr bwMode="auto">
              <a:xfrm>
                <a:off x="5791200" y="54864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  <p:sp>
            <p:nvSpPr>
              <p:cNvPr id="103" name="Text Box 28"/>
              <p:cNvSpPr txBox="1">
                <a:spLocks noChangeArrowheads="1"/>
              </p:cNvSpPr>
              <p:nvPr/>
            </p:nvSpPr>
            <p:spPr bwMode="auto">
              <a:xfrm>
                <a:off x="5791200" y="5791200"/>
                <a:ext cx="609600" cy="317500"/>
              </a:xfrm>
              <a:prstGeom prst="rect">
                <a:avLst/>
              </a:prstGeom>
              <a:solidFill>
                <a:schemeClr val="bg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rIns="9144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dirty="0"/>
              </a:p>
            </p:txBody>
          </p:sp>
        </p:grpSp>
        <p:sp>
          <p:nvSpPr>
            <p:cNvPr id="55" name="TextBox 34"/>
            <p:cNvSpPr txBox="1">
              <a:spLocks noChangeArrowheads="1"/>
            </p:cNvSpPr>
            <p:nvPr/>
          </p:nvSpPr>
          <p:spPr bwMode="auto">
            <a:xfrm>
              <a:off x="6172200" y="12192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SG" sz="1200" dirty="0"/>
            </a:p>
          </p:txBody>
        </p:sp>
        <p:sp>
          <p:nvSpPr>
            <p:cNvPr id="56" name="TextBox 34"/>
            <p:cNvSpPr txBox="1">
              <a:spLocks noChangeArrowheads="1"/>
            </p:cNvSpPr>
            <p:nvPr/>
          </p:nvSpPr>
          <p:spPr bwMode="auto">
            <a:xfrm>
              <a:off x="6172200" y="7620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4</a:t>
              </a:r>
              <a:endParaRPr lang="en-SG" sz="1200" dirty="0"/>
            </a:p>
          </p:txBody>
        </p:sp>
        <p:sp>
          <p:nvSpPr>
            <p:cNvPr id="57" name="TextBox 34"/>
            <p:cNvSpPr txBox="1">
              <a:spLocks noChangeArrowheads="1"/>
            </p:cNvSpPr>
            <p:nvPr/>
          </p:nvSpPr>
          <p:spPr bwMode="auto">
            <a:xfrm>
              <a:off x="6172200" y="990601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5</a:t>
              </a:r>
              <a:endParaRPr lang="en-SG" sz="1200" dirty="0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5791200" y="175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9" name="TextBox 34"/>
            <p:cNvSpPr txBox="1">
              <a:spLocks noChangeArrowheads="1"/>
            </p:cNvSpPr>
            <p:nvPr/>
          </p:nvSpPr>
          <p:spPr bwMode="auto">
            <a:xfrm>
              <a:off x="7086600" y="14478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60" name="TextBox 34"/>
            <p:cNvSpPr txBox="1">
              <a:spLocks noChangeArrowheads="1"/>
            </p:cNvSpPr>
            <p:nvPr/>
          </p:nvSpPr>
          <p:spPr bwMode="auto">
            <a:xfrm>
              <a:off x="7086600" y="16764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3</a:t>
              </a:r>
              <a:endParaRPr lang="en-SG" sz="1200" dirty="0"/>
            </a:p>
          </p:txBody>
        </p:sp>
        <p:sp>
          <p:nvSpPr>
            <p:cNvPr id="61" name="TextBox 34"/>
            <p:cNvSpPr txBox="1">
              <a:spLocks noChangeArrowheads="1"/>
            </p:cNvSpPr>
            <p:nvPr/>
          </p:nvSpPr>
          <p:spPr bwMode="auto">
            <a:xfrm>
              <a:off x="6324600" y="1655618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7</a:t>
              </a:r>
              <a:endParaRPr lang="en-SG" sz="1200" dirty="0"/>
            </a:p>
          </p:txBody>
        </p:sp>
        <p:sp>
          <p:nvSpPr>
            <p:cNvPr id="62" name="TextBox 34"/>
            <p:cNvSpPr txBox="1">
              <a:spLocks noChangeArrowheads="1"/>
            </p:cNvSpPr>
            <p:nvPr/>
          </p:nvSpPr>
          <p:spPr bwMode="auto">
            <a:xfrm>
              <a:off x="6324600" y="1849582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1</a:t>
              </a:r>
              <a:endParaRPr lang="en-SG" sz="1200" dirty="0"/>
            </a:p>
          </p:txBody>
        </p:sp>
        <p:sp>
          <p:nvSpPr>
            <p:cNvPr id="63" name="TextBox 34"/>
            <p:cNvSpPr txBox="1">
              <a:spLocks noChangeArrowheads="1"/>
            </p:cNvSpPr>
            <p:nvPr/>
          </p:nvSpPr>
          <p:spPr bwMode="auto">
            <a:xfrm>
              <a:off x="6324600" y="20574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5</a:t>
              </a:r>
              <a:endParaRPr lang="en-SG" sz="1200" dirty="0"/>
            </a:p>
          </p:txBody>
        </p:sp>
        <p:sp>
          <p:nvSpPr>
            <p:cNvPr id="64" name="TextBox 34"/>
            <p:cNvSpPr txBox="1">
              <a:spLocks noChangeArrowheads="1"/>
            </p:cNvSpPr>
            <p:nvPr/>
          </p:nvSpPr>
          <p:spPr bwMode="auto">
            <a:xfrm>
              <a:off x="6324600" y="2286000"/>
              <a:ext cx="45720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6</a:t>
              </a:r>
              <a:endParaRPr lang="en-SG" sz="1200" dirty="0"/>
            </a:p>
          </p:txBody>
        </p:sp>
      </p:grpSp>
      <p:sp>
        <p:nvSpPr>
          <p:cNvPr id="6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  <p:sp>
        <p:nvSpPr>
          <p:cNvPr id="67" name="Text Box 4"/>
          <p:cNvSpPr txBox="1">
            <a:spLocks noChangeArrowheads="1"/>
          </p:cNvSpPr>
          <p:nvPr/>
        </p:nvSpPr>
        <p:spPr bwMode="auto">
          <a:xfrm>
            <a:off x="152400" y="64770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6876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7924800" cy="788988"/>
          </a:xfrm>
          <a:noFill/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Drawback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320409" y="670189"/>
            <a:ext cx="14892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Array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Array has one major drawback: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Once initialized, the array size is </a:t>
            </a:r>
            <a:r>
              <a:rPr lang="en-US" sz="2000" dirty="0">
                <a:solidFill>
                  <a:srgbClr val="0000FF"/>
                </a:solidFill>
              </a:rPr>
              <a:t>fixed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Reconstruction is required if the array size changes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To overcome such limitation, we can use some classes related to array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Java has an </a:t>
            </a:r>
            <a:r>
              <a:rPr lang="en-US" sz="2400" b="1" dirty="0">
                <a:solidFill>
                  <a:srgbClr val="0000FF"/>
                </a:solidFill>
              </a:rPr>
              <a:t>Array</a:t>
            </a:r>
            <a:r>
              <a:rPr lang="en-US" sz="2400" dirty="0"/>
              <a:t> class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Check API documentation and explore it yourself</a:t>
            </a:r>
            <a:endParaRPr lang="en-US" sz="20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/>
              <a:t>However, we will not be using this </a:t>
            </a:r>
            <a:r>
              <a:rPr lang="en-US" sz="2400" dirty="0">
                <a:solidFill>
                  <a:srgbClr val="0000FF"/>
                </a:solidFill>
              </a:rPr>
              <a:t>Array</a:t>
            </a:r>
            <a:r>
              <a:rPr lang="en-US" sz="2400" dirty="0"/>
              <a:t> class much; we will be using some other classes such as </a:t>
            </a:r>
            <a:r>
              <a:rPr lang="en-US" sz="2400" b="1" dirty="0">
                <a:solidFill>
                  <a:srgbClr val="0000FF"/>
                </a:solidFill>
              </a:rPr>
              <a:t>Vector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0000FF"/>
                </a:solidFill>
              </a:rPr>
              <a:t>ArrayList</a:t>
            </a:r>
            <a:endParaRPr lang="en-US" sz="2400" b="1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Differences between </a:t>
            </a:r>
            <a:r>
              <a:rPr lang="en-US" sz="2000" dirty="0">
                <a:solidFill>
                  <a:srgbClr val="0000FF"/>
                </a:solidFill>
              </a:rPr>
              <a:t>Vector</a:t>
            </a:r>
            <a:r>
              <a:rPr lang="en-US" sz="2000" dirty="0"/>
              <a:t> and </a:t>
            </a:r>
            <a:r>
              <a:rPr lang="en-US" sz="2000" dirty="0" err="1">
                <a:solidFill>
                  <a:srgbClr val="0000FF"/>
                </a:solidFill>
              </a:rPr>
              <a:t>ArrayList</a:t>
            </a:r>
            <a:r>
              <a:rPr lang="en-US" sz="2000" dirty="0"/>
              <a:t> are in </a:t>
            </a:r>
            <a:r>
              <a:rPr lang="en-US" sz="2000"/>
              <a:t>slide 41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400" dirty="0"/>
              <a:t>Before doing Vector/ArrayList, we will </a:t>
            </a:r>
            <a:r>
              <a:rPr lang="en-US" sz="2400"/>
              <a:t>introduce another concept called </a:t>
            </a:r>
            <a:r>
              <a:rPr lang="en-US" sz="2400">
                <a:solidFill>
                  <a:srgbClr val="0000FF"/>
                </a:solidFill>
              </a:rPr>
              <a:t>Generics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1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>
                <a:latin typeface="Britannic Bold" panose="020B0903060703020204" pitchFamily="34" charset="0"/>
              </a:rPr>
              <a:t> Generics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>
                <a:latin typeface="Calibri" pitchFamily="34" charset="0"/>
              </a:rPr>
              <a:t>Allowing operation on objects of various types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010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5029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There are programming solutions that are applicable to a wide range of </a:t>
            </a:r>
            <a:r>
              <a:rPr lang="en-US" sz="2600" dirty="0">
                <a:solidFill>
                  <a:srgbClr val="0000FF"/>
                </a:solidFill>
              </a:rPr>
              <a:t>different data types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code is exactly the same other than the data type declarations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In C, there is no easy way to exploit the similarity: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You need a separate implementation for each data type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In Java, you can make use of </a:t>
            </a:r>
            <a:r>
              <a:rPr lang="en-US" sz="2600" b="1" dirty="0">
                <a:solidFill>
                  <a:srgbClr val="660066"/>
                </a:solidFill>
              </a:rPr>
              <a:t>generic programming</a:t>
            </a:r>
            <a:r>
              <a:rPr lang="en-US" sz="2600" dirty="0">
                <a:solidFill>
                  <a:srgbClr val="660066"/>
                </a:solidFill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 mechanism to specify solution </a:t>
            </a:r>
            <a:r>
              <a:rPr lang="en-US" sz="2400" u="sng" dirty="0"/>
              <a:t>without</a:t>
            </a:r>
            <a:r>
              <a:rPr lang="en-US" sz="2400" dirty="0"/>
              <a:t> tying it down to a specific data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 err="1">
                <a:latin typeface="Britannic Bold" panose="020B0903060703020204" pitchFamily="34" charset="0"/>
              </a:rPr>
              <a:t>Eg</a:t>
            </a:r>
            <a:r>
              <a:rPr lang="en-US" sz="3600" dirty="0">
                <a:latin typeface="Britannic Bold" panose="020B0903060703020204" pitchFamily="34" charset="0"/>
              </a:rPr>
              <a:t>: The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600" dirty="0">
                <a:latin typeface="Britannic Bold" panose="020B0903060703020204" pitchFamily="34" charset="0"/>
              </a:rPr>
              <a:t> Class (non-generic)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8001000" cy="15240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2400" dirty="0"/>
              <a:t>Let’s define a class to: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Store a pair of integers, e.g.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74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-123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Many usages, can represent 2D coordinates, range (min to max), height and weight, etc.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2514600"/>
            <a:ext cx="6477000" cy="3291721"/>
            <a:chOff x="1295400" y="2514600"/>
            <a:chExt cx="6477000" cy="3291721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1295400" y="2667000"/>
              <a:ext cx="6477000" cy="3139321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b="1" dirty="0">
                  <a:latin typeface="Courier New" pitchFamily="49" charset="0"/>
                </a:rPr>
                <a:t> {</a:t>
              </a:r>
              <a:endPara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endParaRPr lang="en-US" sz="1200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private int </a:t>
              </a:r>
              <a:r>
                <a:rPr lang="en-US" b="1" dirty="0">
                  <a:latin typeface="Courier New" pitchFamily="49" charset="0"/>
                </a:rPr>
                <a:t>first, second;</a:t>
              </a:r>
            </a:p>
            <a:p>
              <a:pPr eaLnBrk="0" hangingPunct="0"/>
              <a:endParaRPr lang="en-US" sz="1200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 dirty="0">
                  <a:latin typeface="Courier New" pitchFamily="49" charset="0"/>
                </a:rPr>
                <a:t>IntPair(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a,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</a:rPr>
                <a:t> b)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first = a;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second = b;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</a:t>
              </a:r>
            </a:p>
            <a:p>
              <a:pPr eaLnBrk="0" hangingPunct="0"/>
              <a:endParaRPr lang="en-US" sz="1200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>
                  <a:latin typeface="Courier New" pitchFamily="49" charset="0"/>
                </a:rPr>
                <a:t>getFirst()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</a:rPr>
                <a:t> first; }</a:t>
              </a:r>
            </a:p>
            <a:p>
              <a:pPr eaLnBrk="0" hangingPunct="0"/>
              <a:r>
                <a:rPr lang="en-US" b="1" dirty="0">
                  <a:solidFill>
                    <a:srgbClr val="800080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int </a:t>
              </a:r>
              <a:r>
                <a:rPr lang="en-US" b="1" dirty="0">
                  <a:latin typeface="Courier New" pitchFamily="49" charset="0"/>
                </a:rPr>
                <a:t>getSecond()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</a:rPr>
                <a:t> second; }</a:t>
              </a:r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67400" y="2514600"/>
              <a:ext cx="1752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IntPair.java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Using the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IntPair</a:t>
            </a:r>
            <a:r>
              <a:rPr lang="en-US" sz="3600" dirty="0">
                <a:latin typeface="Britannic Bold" panose="020B0903060703020204" pitchFamily="34" charset="0"/>
              </a:rPr>
              <a:t> Class (non-generic)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62000" y="914400"/>
            <a:ext cx="8077200" cy="5447645"/>
            <a:chOff x="533400" y="914400"/>
            <a:chExt cx="8077200" cy="5447645"/>
          </a:xfrm>
        </p:grpSpPr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533400" y="914400"/>
              <a:ext cx="8001000" cy="5447645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// This program uses the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 class to create an object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// containing the lower and upper limits of a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// We then use it to check that the input data fall within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// that range.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 java.util.Scanner;</a:t>
              </a:r>
              <a:endParaRPr lang="en-US" sz="16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TestIntPair </a:t>
              </a:r>
              <a:r>
                <a:rPr lang="en-US" sz="1600" b="1" dirty="0">
                  <a:latin typeface="Courier New" pitchFamily="49" charset="0"/>
                </a:rPr>
                <a:t>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solidFill>
                    <a:srgbClr val="660066"/>
                  </a:solidFill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main(String[] </a:t>
              </a:r>
              <a:r>
                <a:rPr lang="en-US" sz="1600" b="1" dirty="0">
                  <a:latin typeface="Courier New" pitchFamily="49" charset="0"/>
                </a:rPr>
                <a:t>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IntPair</a:t>
              </a:r>
              <a:r>
                <a:rPr lang="en-US" sz="1600" b="1" dirty="0">
                  <a:latin typeface="Courier New" pitchFamily="49" charset="0"/>
                </a:rPr>
                <a:t> range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IntPair(-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</a:rPr>
                <a:t>Scanner</a:t>
              </a:r>
              <a:r>
                <a:rPr lang="en-US" sz="1600" b="1" dirty="0">
                  <a:latin typeface="Courier New" pitchFamily="49" charset="0"/>
                </a:rPr>
                <a:t> sc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Scanner(System.in);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 dirty="0">
                  <a:latin typeface="Courier New" pitchFamily="49" charset="0"/>
                </a:rPr>
                <a:t> input;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do</a:t>
              </a:r>
              <a:r>
                <a:rPr lang="en-US" sz="1600" b="1" dirty="0">
                  <a:latin typeface="Courier New" pitchFamily="49" charset="0"/>
                </a:rPr>
                <a:t>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	System.out.printf(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"Enter a number in (%d to %d):</a:t>
              </a:r>
              <a:r>
                <a:rPr lang="en-US" sz="1600" b="1" dirty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dirty="0">
                  <a:latin typeface="Courier New" pitchFamily="49" charset="0"/>
                </a:rPr>
                <a:t>,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	                   range.getFirst(), range.getSecond());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	input = sc.nextInt();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}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while</a:t>
              </a:r>
              <a:r>
                <a:rPr lang="en-US" sz="1600" b="1" dirty="0">
                  <a:latin typeface="Courier New" pitchFamily="49" charset="0"/>
                </a:rPr>
                <a:t>( input &lt; range.getFirst() ||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	         input &gt; range.getSecond() 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58000" y="5867400"/>
              <a:ext cx="1752600" cy="3810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TestIntPair.java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114800" y="1676400"/>
            <a:ext cx="4800600" cy="9233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-10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21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a number in (-5 to 20):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12</a:t>
            </a:r>
            <a:endParaRPr lang="en-SG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Observation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182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IntPair</a:t>
            </a:r>
            <a:r>
              <a:rPr lang="en-US" dirty="0"/>
              <a:t> class idea can be easily extended to other data types: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, etc.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resultant code would be almost the same!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7200" y="2971800"/>
            <a:ext cx="8229600" cy="341632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b="1" dirty="0">
                <a:latin typeface="Courier New" pitchFamily="49" charset="0"/>
              </a:rPr>
              <a:t> StringPair {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b="1" dirty="0">
                <a:latin typeface="Courier New" pitchFamily="49" charset="0"/>
              </a:rPr>
              <a:t> String first, second;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</a:rPr>
              <a:t> StringPair( String a, String b ) {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	first = a;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	second = b;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</a:rPr>
              <a:t> String getFirst() 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</a:rPr>
              <a:t> first;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b="1" dirty="0">
                <a:latin typeface="Courier New" pitchFamily="49" charset="0"/>
              </a:rPr>
              <a:t> String getSecond() {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b="1" dirty="0">
                <a:latin typeface="Courier New" pitchFamily="49" charset="0"/>
              </a:rPr>
              <a:t>second; }</a:t>
            </a: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63538" algn="l"/>
                <a:tab pos="631825" algn="l"/>
                <a:tab pos="901700" algn="l"/>
                <a:tab pos="1169988" algn="l"/>
                <a:tab pos="1438275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0" y="3276600"/>
            <a:ext cx="9906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4290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800600" y="38100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828800" y="51816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828800" y="5486400"/>
            <a:ext cx="914400" cy="304800"/>
          </a:xfrm>
          <a:prstGeom prst="rect">
            <a:avLst/>
          </a:prstGeom>
          <a:solidFill>
            <a:srgbClr val="FFC000">
              <a:alpha val="30000"/>
            </a:srgbClr>
          </a:solidFill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105400" y="3048000"/>
            <a:ext cx="2743200" cy="68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cs typeface="Courier New" pitchFamily="49" charset="0"/>
              </a:rPr>
              <a:t>Only differences are the data type declarations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The Generic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>
                <a:latin typeface="Britannic Bold" panose="020B0903060703020204" pitchFamily="34" charset="0"/>
              </a:rPr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29</a:t>
            </a:fld>
            <a:endParaRPr lang="en-US" sz="1600" dirty="0"/>
          </a:p>
        </p:txBody>
      </p:sp>
      <p:sp>
        <p:nvSpPr>
          <p:cNvPr id="15" name="Content Placeholder 5"/>
          <p:cNvSpPr>
            <a:spLocks noGrp="1"/>
          </p:cNvSpPr>
          <p:nvPr>
            <p:ph idx="1"/>
          </p:nvPr>
        </p:nvSpPr>
        <p:spPr>
          <a:xfrm>
            <a:off x="457200" y="4495800"/>
            <a:ext cx="8229600" cy="1676400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Important restriction: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The generic type can be substituted by </a:t>
            </a:r>
            <a:r>
              <a:rPr lang="en-US" sz="2200" dirty="0">
                <a:solidFill>
                  <a:srgbClr val="0000FF"/>
                </a:solidFill>
              </a:rPr>
              <a:t>reference data type only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Hence, </a:t>
            </a:r>
            <a:r>
              <a:rPr lang="en-US" sz="2200" dirty="0">
                <a:solidFill>
                  <a:srgbClr val="C00000"/>
                </a:solidFill>
              </a:rPr>
              <a:t>primitive data types are NOT allowed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Need to use wrapper class for primitive data type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38200" y="990601"/>
            <a:ext cx="7848600" cy="3428999"/>
            <a:chOff x="838200" y="990601"/>
            <a:chExt cx="7848600" cy="3428999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838200" y="990601"/>
              <a:ext cx="7848600" cy="3323987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Pair &lt;T&gt; {</a:t>
              </a:r>
              <a:endParaRPr lang="en-US" b="1" i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T first,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Pair(T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T getFirst()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239000" y="4114800"/>
              <a:ext cx="1295400" cy="304800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Pair.java</a:t>
              </a:r>
            </a:p>
          </p:txBody>
        </p:sp>
      </p:grpSp>
      <p:sp>
        <p:nvSpPr>
          <p:cNvPr id="23" name="Oval 22"/>
          <p:cNvSpPr/>
          <p:nvPr/>
        </p:nvSpPr>
        <p:spPr>
          <a:xfrm>
            <a:off x="2363821" y="959796"/>
            <a:ext cx="5334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70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Using the Generic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Pair</a:t>
            </a:r>
            <a:r>
              <a:rPr lang="en-US" sz="3600" dirty="0">
                <a:latin typeface="Britannic Bold" panose="020B0903060703020204" pitchFamily="34" charset="0"/>
              </a:rPr>
              <a:t> 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30</a:t>
            </a:fld>
            <a:endParaRPr lang="en-US" sz="1600" dirty="0"/>
          </a:p>
        </p:txBody>
      </p:sp>
      <p:sp>
        <p:nvSpPr>
          <p:cNvPr id="11" name="Content Placeholder 7"/>
          <p:cNvSpPr>
            <a:spLocks noGrp="1"/>
          </p:cNvSpPr>
          <p:nvPr>
            <p:ph idx="1"/>
          </p:nvPr>
        </p:nvSpPr>
        <p:spPr>
          <a:xfrm>
            <a:off x="685800" y="4800600"/>
            <a:ext cx="8077200" cy="1752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The formal generic type </a:t>
            </a:r>
            <a:r>
              <a:rPr lang="en-US" sz="2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&lt;T&gt;</a:t>
            </a:r>
            <a:r>
              <a:rPr lang="en-US" sz="2600" dirty="0"/>
              <a:t> is substituted with the actual data type supplied by the user: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The effect is similar to generating a new version of the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Pair</a:t>
            </a:r>
            <a:r>
              <a:rPr lang="en-US" sz="2000" dirty="0"/>
              <a:t> class, where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000" dirty="0"/>
              <a:t> is substituted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85800" y="838200"/>
            <a:ext cx="8001000" cy="3907274"/>
            <a:chOff x="457200" y="914400"/>
            <a:chExt cx="8001000" cy="3907274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457200" y="1066800"/>
              <a:ext cx="8001000" cy="3754874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sz="1600" b="1" dirty="0">
                  <a:latin typeface="Courier New" pitchFamily="49" charset="0"/>
                </a:rPr>
                <a:t>TestGenericPair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    Pair&lt;Integer&gt; twoInt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 </a:t>
              </a:r>
              <a:r>
                <a:rPr lang="en-US" sz="1600" b="1" dirty="0">
                  <a:latin typeface="Courier New" pitchFamily="49" charset="0"/>
                </a:rPr>
                <a:t>Pair&lt;Integer&gt;(-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5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20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    Pair&lt;String&gt; twoStr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Pair&lt;String&gt;(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"Turing"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"Alan"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0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    // You can have pair of any reference data types!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		// Print out the integer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>
                  <a:latin typeface="Courier New" pitchFamily="49" charset="0"/>
                </a:rPr>
                <a:t>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"Integer pair: (" </a:t>
              </a:r>
              <a:r>
                <a:rPr lang="en-US" sz="1600" b="1" dirty="0">
                  <a:latin typeface="Courier New" pitchFamily="49" charset="0"/>
                </a:rPr>
                <a:t>+ twoInt.getFirst()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		                  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>
                  <a:latin typeface="Courier New" pitchFamily="49" charset="0"/>
                </a:rPr>
                <a:t>+ twoInt.getSecond()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>
                  <a:latin typeface="Courier New" pitchFamily="49" charset="0"/>
                </a:rPr>
                <a:t>;</a:t>
              </a:r>
              <a:endParaRPr lang="en-US" sz="1600" b="1" dirty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		// Print out the String pair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solidFill>
                    <a:srgbClr val="663300"/>
                  </a:solidFill>
                  <a:latin typeface="Courier New" pitchFamily="49" charset="0"/>
                </a:rPr>
                <a:t>    </a:t>
              </a:r>
              <a:r>
                <a:rPr lang="en-US" sz="1600" b="1" dirty="0">
                  <a:latin typeface="Courier New" pitchFamily="49" charset="0"/>
                </a:rPr>
                <a:t>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"String pair: (" </a:t>
              </a:r>
              <a:r>
                <a:rPr lang="en-US" sz="1600" b="1" dirty="0">
                  <a:latin typeface="Courier New" pitchFamily="49" charset="0"/>
                </a:rPr>
                <a:t>+ twoStr.getFirst()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		                  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", " </a:t>
              </a:r>
              <a:r>
                <a:rPr lang="en-US" sz="1600" b="1" dirty="0">
                  <a:latin typeface="Courier New" pitchFamily="49" charset="0"/>
                </a:rPr>
                <a:t>+ twoStr.getSecond() +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")"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15000" y="9144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TestGenericPair.java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1728281" y="1810966"/>
            <a:ext cx="1151106" cy="27075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000017" y="1810968"/>
            <a:ext cx="1167319" cy="270752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731522" y="2037945"/>
            <a:ext cx="1087877" cy="296693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953000" y="2037944"/>
            <a:ext cx="980872" cy="31614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20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 err="1">
                <a:latin typeface="Britannic Bold" panose="020B0903060703020204" pitchFamily="34" charset="0"/>
              </a:rPr>
              <a:t>Autoboxing</a:t>
            </a:r>
            <a:r>
              <a:rPr lang="en-US" sz="3600" dirty="0">
                <a:latin typeface="Britannic Bold" panose="020B0903060703020204" pitchFamily="34" charset="0"/>
              </a:rPr>
              <a:t>/</a:t>
            </a:r>
            <a:r>
              <a:rPr lang="en-US" sz="3600" dirty="0" err="1">
                <a:latin typeface="Britannic Bold" panose="020B0903060703020204" pitchFamily="34" charset="0"/>
              </a:rPr>
              <a:t>unboxing</a:t>
            </a:r>
            <a:r>
              <a:rPr lang="en-US" sz="3600" dirty="0">
                <a:latin typeface="Britannic Bold" panose="020B0903060703020204" pitchFamily="34" charset="0"/>
              </a:rPr>
              <a:t>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31</a:t>
            </a:fld>
            <a:endParaRPr lang="en-US" sz="1600" dirty="0"/>
          </a:p>
        </p:txBody>
      </p:sp>
      <p:sp>
        <p:nvSpPr>
          <p:cNvPr id="20" name="Content Placeholder 7"/>
          <p:cNvSpPr>
            <a:spLocks noGrp="1"/>
          </p:cNvSpPr>
          <p:nvPr>
            <p:ph idx="1"/>
          </p:nvPr>
        </p:nvSpPr>
        <p:spPr>
          <a:xfrm>
            <a:off x="759178" y="1066800"/>
            <a:ext cx="7927622" cy="5334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The following statement invokes </a:t>
            </a:r>
            <a:r>
              <a:rPr lang="en-US" sz="2400" dirty="0">
                <a:solidFill>
                  <a:srgbClr val="0000FF"/>
                </a:solidFill>
              </a:rPr>
              <a:t>autoboxing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219200" y="1524000"/>
            <a:ext cx="6858000" cy="33855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0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Pair&lt;Integer&gt; twoInt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600" b="1" dirty="0">
                <a:latin typeface="Courier New" pitchFamily="49" charset="0"/>
              </a:rPr>
              <a:t>Pair&lt;Integer&gt;(-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20</a:t>
            </a:r>
            <a:r>
              <a:rPr lang="en-US" sz="1600" b="1" dirty="0">
                <a:latin typeface="Courier New" pitchFamily="49" charset="0"/>
              </a:rPr>
              <a:t>);</a:t>
            </a:r>
          </a:p>
        </p:txBody>
      </p:sp>
      <p:sp>
        <p:nvSpPr>
          <p:cNvPr id="22" name="Content Placeholder 5"/>
          <p:cNvSpPr txBox="1">
            <a:spLocks/>
          </p:cNvSpPr>
          <p:nvPr/>
        </p:nvSpPr>
        <p:spPr bwMode="auto">
          <a:xfrm>
            <a:off x="762000" y="2057400"/>
            <a:ext cx="8077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US" sz="2200" kern="0" dirty="0"/>
              <a:t> objects are expected for the constructor, but  -5 and 20, of primitive type </a:t>
            </a:r>
            <a:r>
              <a:rPr lang="en-US" sz="22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kern="0" dirty="0"/>
              <a:t>, are accepted.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200" b="1" i="1" dirty="0">
                <a:solidFill>
                  <a:srgbClr val="0000FF"/>
                </a:solidFill>
              </a:rPr>
              <a:t>Autoboxing</a:t>
            </a:r>
            <a:r>
              <a:rPr lang="en-SG" sz="2200" dirty="0"/>
              <a:t> is the automatic conversion that the Java compiler makes between the primitive types and their corresponding object wrapper classes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/>
              <a:t>The primitive values -5 and 20 are converted to objects of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kern="0" dirty="0"/>
              <a:t>The Java compiler applies autoboxing when a primitive value is</a:t>
            </a:r>
            <a:r>
              <a:rPr lang="en-SG" sz="2400" dirty="0"/>
              <a:t>:</a:t>
            </a:r>
            <a:endParaRPr lang="en-US" sz="2400" kern="0" dirty="0"/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/>
              <a:t>Passed as a parameter to a method that expects an object of the corresponding wrapper class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kern="0" dirty="0"/>
              <a:t>Assigned to a variable of the correspond wrapper class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8077200" cy="788988"/>
          </a:xfrm>
        </p:spPr>
        <p:txBody>
          <a:bodyPr/>
          <a:lstStyle/>
          <a:p>
            <a:r>
              <a:rPr lang="en-US" sz="3600" dirty="0" err="1">
                <a:latin typeface="Britannic Bold" panose="020B0903060703020204" pitchFamily="34" charset="0"/>
              </a:rPr>
              <a:t>Autoboxing</a:t>
            </a:r>
            <a:r>
              <a:rPr lang="en-US" sz="3600" dirty="0">
                <a:latin typeface="Britannic Bold" panose="020B0903060703020204" pitchFamily="34" charset="0"/>
              </a:rPr>
              <a:t>/</a:t>
            </a:r>
            <a:r>
              <a:rPr lang="en-US" sz="3600" dirty="0" err="1">
                <a:latin typeface="Britannic Bold" panose="020B0903060703020204" pitchFamily="34" charset="0"/>
              </a:rPr>
              <a:t>unboxing</a:t>
            </a:r>
            <a:r>
              <a:rPr lang="en-US" sz="3600" dirty="0">
                <a:latin typeface="Britannic Bold" panose="020B0903060703020204" pitchFamily="34" charset="0"/>
              </a:rPr>
              <a:t>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32</a:t>
            </a:fld>
            <a:endParaRPr lang="en-US" sz="1600" dirty="0"/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685800" y="10668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Converting an object of a wrapper type (e.g.: </a:t>
            </a:r>
            <a:r>
              <a:rPr lang="en-SG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SG" sz="2400" dirty="0">
                <a:solidFill>
                  <a:srgbClr val="C00000"/>
                </a:solidFill>
              </a:rPr>
              <a:t>) </a:t>
            </a:r>
            <a:r>
              <a:rPr lang="en-SG" sz="2400" dirty="0"/>
              <a:t>to its corresponding primitive (e.g: </a:t>
            </a:r>
            <a:r>
              <a:rPr lang="en-SG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SG" sz="2400" dirty="0"/>
              <a:t>) value is called </a:t>
            </a:r>
            <a:r>
              <a:rPr lang="en-SG" sz="2400" dirty="0">
                <a:solidFill>
                  <a:srgbClr val="0000FF"/>
                </a:solidFill>
              </a:rPr>
              <a:t>unboxing</a:t>
            </a:r>
            <a:r>
              <a:rPr lang="en-SG" sz="2400" dirty="0"/>
              <a:t>. 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SG" sz="2400" dirty="0"/>
              <a:t>The Java compiler applies unboxing when an object of a wrapper class is: 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/>
              <a:t>Passed as a parameter to a method that expects a value of the corresponding primitive type</a:t>
            </a:r>
          </a:p>
          <a:p>
            <a:pPr marL="669925" lvl="1" indent="-325438">
              <a:spcBef>
                <a:spcPts val="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SG" sz="2000" dirty="0"/>
              <a:t>Assigned to a variable of the corresponding primitive type</a:t>
            </a:r>
            <a:endParaRPr lang="en-US" sz="2000" kern="0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95400" y="4038600"/>
            <a:ext cx="5334000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Integer(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5</a:t>
            </a:r>
            <a:r>
              <a:rPr lang="en-US" sz="1600" b="1" dirty="0">
                <a:latin typeface="Courier New" pitchFamily="49" charset="0"/>
              </a:rPr>
              <a:t>); 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</a:rPr>
              <a:t>// unboxing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latin typeface="Courier New" pitchFamily="49" charset="0"/>
              </a:rPr>
              <a:t>Integer intObj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7</a:t>
            </a:r>
            <a:r>
              <a:rPr lang="en-US" sz="1600" b="1" dirty="0">
                <a:latin typeface="Courier New" pitchFamily="49" charset="0"/>
              </a:rPr>
              <a:t>;     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latin typeface="Courier New" pitchFamily="49" charset="0"/>
              </a:rPr>
              <a:t>System.out.println(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"i = " </a:t>
            </a:r>
            <a:r>
              <a:rPr lang="en-US" sz="1600" b="1" dirty="0">
                <a:latin typeface="Courier New" pitchFamily="49" charset="0"/>
              </a:rPr>
              <a:t>+ i);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latin typeface="Courier New" pitchFamily="49" charset="0"/>
              </a:rPr>
              <a:t>System.out.println(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"intObj = " </a:t>
            </a:r>
            <a:r>
              <a:rPr lang="en-US" sz="1600" b="1" dirty="0">
                <a:latin typeface="Courier New" pitchFamily="49" charset="0"/>
              </a:rPr>
              <a:t>+ intObj); 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5334000" cy="830997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</a:rPr>
              <a:t>;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>
                <a:latin typeface="Courier New" pitchFamily="49" charset="0"/>
              </a:rPr>
              <a:t>Integer b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10</a:t>
            </a:r>
            <a:r>
              <a:rPr lang="en-US" sz="1600" b="1" dirty="0">
                <a:latin typeface="Courier New" pitchFamily="49" charset="0"/>
              </a:rPr>
              <a:t>;     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</a:rPr>
              <a:t>// autoboxing</a:t>
            </a:r>
          </a:p>
          <a:p>
            <a:pPr eaLnBrk="0" hangingPunct="0">
              <a:tabLst>
                <a:tab pos="269875" algn="l"/>
                <a:tab pos="539750" algn="l"/>
                <a:tab pos="811213" algn="l"/>
              </a:tabLst>
            </a:pP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(a == b);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81800" y="4267200"/>
            <a:ext cx="18288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 = 5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intObj = 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81800" y="5334000"/>
            <a:ext cx="1828800" cy="3810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The Generic </a:t>
            </a:r>
            <a:r>
              <a:rPr lang="en-US" sz="3600" err="1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>
                <a:latin typeface="Britannic Bold" panose="020B0903060703020204" pitchFamily="34" charset="0"/>
              </a:rPr>
              <a:t>Class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33</a:t>
            </a:fld>
            <a:endParaRPr lang="en-US" sz="1600" dirty="0"/>
          </a:p>
        </p:txBody>
      </p:sp>
      <p:sp>
        <p:nvSpPr>
          <p:cNvPr id="3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8001000" cy="121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We can have more than one generic type in a generic class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Let’s modify the generic pair class such that: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100" dirty="0"/>
              <a:t>Each pair can have two values of </a:t>
            </a:r>
            <a:r>
              <a:rPr lang="en-US" sz="2100" b="1" dirty="0"/>
              <a:t>different data types</a:t>
            </a:r>
            <a:endParaRPr lang="en-US" sz="21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457200" y="2590800"/>
            <a:ext cx="8229600" cy="3702617"/>
            <a:chOff x="457200" y="990601"/>
            <a:chExt cx="8229600" cy="3702617"/>
          </a:xfrm>
        </p:grpSpPr>
        <p:sp>
          <p:nvSpPr>
            <p:cNvPr id="38" name="Text Box 4"/>
            <p:cNvSpPr txBox="1">
              <a:spLocks noChangeArrowheads="1"/>
            </p:cNvSpPr>
            <p:nvPr/>
          </p:nvSpPr>
          <p:spPr bwMode="auto">
            <a:xfrm>
              <a:off x="457200" y="990601"/>
              <a:ext cx="8229600" cy="3600986"/>
            </a:xfrm>
            <a:prstGeom prst="rect">
              <a:avLst/>
            </a:prstGeom>
            <a:solidFill>
              <a:srgbClr val="FFFFCC"/>
            </a:solidFill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NewPair &lt;S,T&gt; {</a:t>
              </a:r>
              <a:endParaRPr lang="en-US" b="1" i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S first;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	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private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T second;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NewPair(S a, T b)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  first = a;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  second = b;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S getFirst()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first;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T getSecond() {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 second; 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solidFill>
                  <a:schemeClr val="tx1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010400" y="4343401"/>
              <a:ext cx="1524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NewPair.java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572000" y="281940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1600" dirty="0"/>
              <a:t>You can have multiple generic data types.</a:t>
            </a:r>
          </a:p>
          <a:p>
            <a:pPr>
              <a:spcAft>
                <a:spcPts val="600"/>
              </a:spcAft>
            </a:pPr>
            <a:r>
              <a:rPr lang="en-US" sz="1600" b="1" dirty="0">
                <a:cs typeface="Courier New" pitchFamily="49" charset="0"/>
              </a:rPr>
              <a:t>Convention: </a:t>
            </a:r>
            <a:r>
              <a:rPr lang="en-US" sz="1600" dirty="0">
                <a:cs typeface="Courier New" pitchFamily="49" charset="0"/>
              </a:rPr>
              <a:t>Use single uppercase letters for generic data types.</a:t>
            </a:r>
          </a:p>
        </p:txBody>
      </p:sp>
      <p:sp>
        <p:nvSpPr>
          <p:cNvPr id="45" name="Oval 44"/>
          <p:cNvSpPr/>
          <p:nvPr/>
        </p:nvSpPr>
        <p:spPr>
          <a:xfrm>
            <a:off x="2400300" y="2590800"/>
            <a:ext cx="800100" cy="381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Using the Generic </a:t>
            </a:r>
            <a:r>
              <a:rPr lang="en-US" sz="3600" dirty="0" err="1">
                <a:solidFill>
                  <a:srgbClr val="C00000"/>
                </a:solidFill>
                <a:latin typeface="Britannic Bold" panose="020B0903060703020204" pitchFamily="34" charset="0"/>
              </a:rPr>
              <a:t>NewPair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 </a:t>
            </a:r>
            <a:r>
              <a:rPr lang="en-US" sz="3600" dirty="0">
                <a:latin typeface="Britannic Bold" panose="020B0903060703020204" pitchFamily="34" charset="0"/>
              </a:rPr>
              <a:t>Class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34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0" y="4419600"/>
            <a:ext cx="8229600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This </a:t>
            </a:r>
            <a:r>
              <a:rPr lang="en-US" sz="2800" dirty="0">
                <a:solidFill>
                  <a:srgbClr val="0000FF"/>
                </a:solidFill>
              </a:rPr>
              <a:t>NewPair</a:t>
            </a:r>
            <a:r>
              <a:rPr lang="en-US" sz="2800" dirty="0"/>
              <a:t> class is now very flexible!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Can be used in many ways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62000" y="762000"/>
            <a:ext cx="8001000" cy="3183255"/>
            <a:chOff x="533400" y="838200"/>
            <a:chExt cx="8001000" cy="3183255"/>
          </a:xfrm>
        </p:grpSpPr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001000" cy="2954655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class </a:t>
              </a:r>
              <a:r>
                <a:rPr lang="en-US" b="1" dirty="0">
                  <a:latin typeface="Courier New" pitchFamily="49" charset="0"/>
                </a:rPr>
                <a:t>TestNewGenericPair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b="1" dirty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    NewPair&lt;String, Integer&gt; someone = 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			new </a:t>
              </a:r>
              <a:r>
                <a:rPr lang="en-US" b="1" dirty="0">
                  <a:latin typeface="Courier New" pitchFamily="49" charset="0"/>
                </a:rPr>
                <a:t>NewPair&lt;String, Integer&gt;(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"James Gosling"</a:t>
              </a:r>
              <a:r>
                <a:rPr lang="en-US" b="1" dirty="0">
                  <a:latin typeface="Courier New" pitchFamily="49" charset="0"/>
                </a:rPr>
                <a:t>,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55</a:t>
              </a:r>
              <a:r>
                <a:rPr lang="en-US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		System.out.println(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"Name: " </a:t>
              </a:r>
              <a:r>
                <a:rPr lang="en-US" b="1" dirty="0">
                  <a:latin typeface="Courier New" pitchFamily="49" charset="0"/>
                </a:rPr>
                <a:t>+ someone.getFirst());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		System.out.println(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</a:rPr>
                <a:t>"Age: " </a:t>
              </a:r>
              <a:r>
                <a:rPr lang="en-US" b="1" dirty="0">
                  <a:latin typeface="Courier New" pitchFamily="49" charset="0"/>
                </a:rPr>
                <a:t>+ someone.getSecond());</a:t>
              </a:r>
              <a:endParaRPr lang="en-US" b="1" dirty="0">
                <a:solidFill>
                  <a:srgbClr val="663300"/>
                </a:solidFill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11213" algn="l"/>
                </a:tabLst>
              </a:pPr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15000" y="838200"/>
              <a:ext cx="25146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TestNewGenericPair.java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953000" y="3505200"/>
            <a:ext cx="3276600" cy="646331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Name: James Gosling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Age: 55</a:t>
            </a:r>
            <a:endParaRPr lang="en-SG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362200" y="1939159"/>
            <a:ext cx="2362200" cy="31530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/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625209" y="974989"/>
            <a:ext cx="2098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Generics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Caution: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Generics are useful when the code remains unchanged other than differences in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When you declare a generic class/method, make sure that </a:t>
            </a:r>
            <a:r>
              <a:rPr lang="en-US" u="sng" dirty="0"/>
              <a:t>the code is valid for all possible data types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dirty="0"/>
              <a:t>Additional Java Generics topics (not covered):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Generic methods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Bounded generic data types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Wildcard generic data types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Vector class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Class for dynamic-size arrays</a:t>
            </a: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Motivation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37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34709" y="784489"/>
            <a:ext cx="1717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4953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800" dirty="0"/>
              <a:t>Java offers a </a:t>
            </a:r>
            <a:r>
              <a:rPr lang="en-US" sz="2800" dirty="0">
                <a:solidFill>
                  <a:srgbClr val="0000FF"/>
                </a:solidFill>
              </a:rPr>
              <a:t>Vector</a:t>
            </a:r>
            <a:r>
              <a:rPr lang="en-US" sz="2800" b="1" dirty="0"/>
              <a:t> </a:t>
            </a:r>
            <a:r>
              <a:rPr lang="en-US" sz="2800" dirty="0"/>
              <a:t>class to provide: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expands or shrinks automatically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allows any reference data types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Useful predefined methods </a:t>
            </a:r>
          </a:p>
          <a:p>
            <a:pPr>
              <a:spcBef>
                <a:spcPts val="1800"/>
              </a:spcBef>
            </a:pPr>
            <a:r>
              <a:rPr lang="en-US" sz="2800" dirty="0"/>
              <a:t>Use array if the size is fixed; use </a:t>
            </a:r>
            <a:r>
              <a:rPr lang="en-US" sz="2800" dirty="0">
                <a:solidFill>
                  <a:srgbClr val="0000FF"/>
                </a:solidFill>
              </a:rPr>
              <a:t>Vector</a:t>
            </a:r>
            <a:r>
              <a:rPr lang="en-US" sz="2800" dirty="0"/>
              <a:t> if the size may change.</a:t>
            </a:r>
            <a:endParaRPr lang="en-US" sz="24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34709" y="784489"/>
            <a:ext cx="1717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r="29268"/>
          <a:stretch>
            <a:fillRect/>
          </a:stretch>
        </p:blipFill>
        <p:spPr bwMode="auto">
          <a:xfrm>
            <a:off x="152400" y="1143000"/>
            <a:ext cx="8839199" cy="4475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flipH="1">
            <a:off x="772391" y="4298373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39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34709" y="784489"/>
            <a:ext cx="1717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</a:p>
        </p:txBody>
      </p:sp>
      <p:grpSp>
        <p:nvGrpSpPr>
          <p:cNvPr id="10" name="Group 3"/>
          <p:cNvGrpSpPr/>
          <p:nvPr/>
        </p:nvGrpSpPr>
        <p:grpSpPr>
          <a:xfrm>
            <a:off x="760931" y="2209800"/>
            <a:ext cx="8002069" cy="1676399"/>
            <a:chOff x="914401" y="2074985"/>
            <a:chExt cx="3138872" cy="1524001"/>
          </a:xfrm>
        </p:grpSpPr>
        <p:sp>
          <p:nvSpPr>
            <p:cNvPr id="11" name="Rectangle 10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//Declaration of a Vector reference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Vector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myVector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//Initialize a empty Vector object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myVector = new Vector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762001" y="1066800"/>
            <a:ext cx="8001000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PACKAGE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java.util.Vector;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60931" y="4191001"/>
          <a:ext cx="8002069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0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1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Tests if this vector has no components.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Returns the number of components in this vector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Objectives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286000" cy="152400"/>
          </a:xfrm>
        </p:spPr>
        <p:txBody>
          <a:bodyPr/>
          <a:lstStyle/>
          <a:p>
            <a:r>
              <a:rPr lang="en-SG" dirty="0"/>
              <a:t>[503005 Lecture 10: Collection of Data]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1437087"/>
              </p:ext>
            </p:extLst>
          </p:nvPr>
        </p:nvGraphicFramePr>
        <p:xfrm>
          <a:off x="1447800" y="762000"/>
          <a:ext cx="63246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40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34709" y="784489"/>
            <a:ext cx="1717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9600" y="914400"/>
          <a:ext cx="8305800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3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o) </a:t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element) </a:t>
                      </a:r>
                      <a:br>
                        <a:rPr lang="en-SG" dirty="0"/>
                      </a:br>
                      <a:r>
                        <a:rPr lang="en-SG" dirty="0"/>
                        <a:t>Inserts the specified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index) </a:t>
                      </a:r>
                      <a:br>
                        <a:rPr lang="en-SG" dirty="0"/>
                      </a:br>
                      <a:r>
                        <a:rPr lang="en-SG" dirty="0"/>
                        <a:t>Removes 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o) </a:t>
                      </a:r>
                      <a:br>
                        <a:rPr lang="en-SG" dirty="0"/>
                      </a:br>
                      <a:r>
                        <a:rPr lang="en-SG" dirty="0"/>
                        <a:t>Removes the first occurrence of the specified element in this Vector If the Vector does not contain the element, it is unchanged.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index) </a:t>
                      </a:r>
                      <a:br>
                        <a:rPr lang="en-SG" dirty="0"/>
                      </a:br>
                      <a:r>
                        <a:rPr lang="en-SG" dirty="0"/>
                        <a:t>Returns the element at the specified position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elem) </a:t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Searches for the first occurrence of the given argument, testing for equality using the equals method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elem) </a:t>
                      </a:r>
                      <a:br>
                        <a:rPr lang="en-SG" dirty="0"/>
                      </a:br>
                      <a:r>
                        <a:rPr lang="en-SG" dirty="0"/>
                        <a:t>Tests if the specified object is a component in this vector.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41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34709" y="784489"/>
            <a:ext cx="1717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Vector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001000" cy="5723156"/>
            <a:chOff x="762000" y="762000"/>
            <a:chExt cx="8001000" cy="572315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762000" y="914400"/>
              <a:ext cx="8001000" cy="557075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</a:rPr>
                <a:t> java.util.Vector;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TestVector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static void </a:t>
              </a:r>
              <a:r>
                <a:rPr lang="en-US" sz="1600" b="1" dirty="0">
                  <a:latin typeface="Courier New" pitchFamily="49" charset="0"/>
                </a:rPr>
                <a:t>main(String[] args) {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Vector&lt;String&gt; courses;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courses = 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new</a:t>
              </a:r>
              <a:r>
                <a:rPr lang="en-US" sz="1600" b="1" dirty="0">
                  <a:latin typeface="Courier New" pitchFamily="49" charset="0"/>
                </a:rPr>
                <a:t> Vector&lt;String&gt;();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courses.add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"503005"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courses.add(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"501042"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courses.add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"502043"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System.out.println(courses);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System.out.println(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"At index 0: " </a:t>
              </a:r>
              <a:r>
                <a:rPr lang="en-US" sz="1600" b="1" dirty="0">
                  <a:latin typeface="Courier New" pitchFamily="49" charset="0"/>
                </a:rPr>
                <a:t>+ courses.get(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 dirty="0">
                  <a:latin typeface="Courier New" pitchFamily="49" charset="0"/>
                </a:rPr>
                <a:t>));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if 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 err="1">
                  <a:latin typeface="Courier New" pitchFamily="49" charset="0"/>
                </a:rPr>
                <a:t>courses.contains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"503005"</a:t>
              </a:r>
              <a:r>
                <a:rPr lang="en-US" sz="1600" b="1" dirty="0">
                  <a:latin typeface="Courier New" pitchFamily="49" charset="0"/>
                </a:rPr>
                <a:t>))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	</a:t>
              </a:r>
              <a:r>
                <a:rPr lang="en-US" sz="1600" b="1" dirty="0" err="1">
                  <a:latin typeface="Courier New" pitchFamily="49" charset="0"/>
                </a:rPr>
                <a:t>System.out.println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"503005 is in courses"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 err="1">
                  <a:latin typeface="Courier New" pitchFamily="49" charset="0"/>
                </a:rPr>
                <a:t>courses.remove</a:t>
              </a:r>
              <a:r>
                <a:rPr lang="en-US" sz="1600" b="1" dirty="0">
                  <a:latin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</a:rPr>
                <a:t>"503005"</a:t>
              </a:r>
              <a:r>
                <a:rPr lang="en-US" sz="1600" b="1" dirty="0">
                  <a:latin typeface="Courier New" pitchFamily="49" charset="0"/>
                </a:rPr>
                <a:t>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</a:t>
              </a: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for </a:t>
              </a:r>
              <a:r>
                <a:rPr lang="en-US" sz="1600" b="1" dirty="0">
                  <a:latin typeface="Courier New" pitchFamily="49" charset="0"/>
                </a:rPr>
                <a:t>(String c: courses)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		System.out.println(c);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	}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81800" y="762000"/>
              <a:ext cx="18288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TestVector.java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867400" y="1295400"/>
            <a:ext cx="31242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C00000"/>
                </a:solidFill>
              </a:rPr>
              <a:t>Output: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[501042, 503005, 502043]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At index 0: 501042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503005 is in courses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501042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502043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5029200" y="3276600"/>
            <a:ext cx="3581400" cy="533400"/>
          </a:xfrm>
          <a:prstGeom prst="borderCallout2">
            <a:avLst>
              <a:gd name="adj1" fmla="val 18750"/>
              <a:gd name="adj2" fmla="val -227"/>
              <a:gd name="adj3" fmla="val 18750"/>
              <a:gd name="adj4" fmla="val -13618"/>
              <a:gd name="adj5" fmla="val 101539"/>
              <a:gd name="adj6" fmla="val -3164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Vector class has a nice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toString() </a:t>
            </a:r>
            <a:r>
              <a:rPr lang="en-US" sz="1600" dirty="0">
                <a:solidFill>
                  <a:schemeClr val="tx1"/>
                </a:solidFill>
              </a:rPr>
              <a:t>method that prints all elements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2" name="Line Callout 2 11"/>
          <p:cNvSpPr/>
          <p:nvPr/>
        </p:nvSpPr>
        <p:spPr>
          <a:xfrm>
            <a:off x="4953000" y="5715000"/>
            <a:ext cx="3581400" cy="533400"/>
          </a:xfrm>
          <a:prstGeom prst="borderCallout2">
            <a:avLst>
              <a:gd name="adj1" fmla="val 18751"/>
              <a:gd name="adj2" fmla="val 154"/>
              <a:gd name="adj3" fmla="val 18750"/>
              <a:gd name="adj4" fmla="val -9046"/>
              <a:gd name="adj5" fmla="val -26899"/>
              <a:gd name="adj6" fmla="val -20741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The enhanced for-loop is applicable to </a:t>
            </a:r>
            <a:r>
              <a:rPr lang="en-US" sz="1600" dirty="0">
                <a:solidFill>
                  <a:srgbClr val="C00000"/>
                </a:solidFill>
              </a:rPr>
              <a:t>Vector</a:t>
            </a:r>
            <a:r>
              <a:rPr lang="en-US" sz="1600" dirty="0">
                <a:solidFill>
                  <a:schemeClr val="tx1"/>
                </a:solidFill>
              </a:rPr>
              <a:t> objects too!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</a:t>
            </a:r>
            <a:r>
              <a:rPr lang="en-US" sz="4400" dirty="0" err="1">
                <a:latin typeface="Britannic Bold" panose="020B0903060703020204" pitchFamily="34" charset="0"/>
              </a:rPr>
              <a:t>ArrayList</a:t>
            </a:r>
            <a:r>
              <a:rPr lang="en-US" sz="4400" dirty="0">
                <a:latin typeface="Britannic Bold" panose="020B0903060703020204" pitchFamily="34" charset="0"/>
              </a:rPr>
              <a:t> class</a:t>
            </a: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 dirty="0">
                <a:latin typeface="Calibri" pitchFamily="34" charset="0"/>
              </a:rPr>
              <a:t>Another class for dynamic-size arrays</a:t>
            </a:r>
          </a:p>
        </p:txBody>
      </p:sp>
    </p:spTree>
    <p:extLst>
      <p:ext uri="{BB962C8B-B14F-4D97-AF65-F5344CB8AC3E}">
        <p14:creationId xmlns:p14="http://schemas.microsoft.com/office/powerpoint/2010/main" val="160120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Introduction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43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5626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/>
              <a:t>Java offers an </a:t>
            </a:r>
            <a:r>
              <a:rPr lang="en-US" sz="2600" dirty="0" err="1">
                <a:solidFill>
                  <a:srgbClr val="0000FF"/>
                </a:solidFill>
              </a:rPr>
              <a:t>ArrayList</a:t>
            </a:r>
            <a:r>
              <a:rPr lang="en-US" sz="2600" b="1" dirty="0"/>
              <a:t> </a:t>
            </a:r>
            <a:r>
              <a:rPr lang="en-US" sz="2600" dirty="0"/>
              <a:t>class to provide similar features as </a:t>
            </a:r>
            <a:r>
              <a:rPr lang="en-US" sz="2600" dirty="0">
                <a:solidFill>
                  <a:srgbClr val="0000FF"/>
                </a:solidFill>
              </a:rPr>
              <a:t>Vector</a:t>
            </a:r>
            <a:r>
              <a:rPr lang="en-US" sz="2600" dirty="0"/>
              <a:t>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Dynamic size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expands or shrinks automatically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Generic 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allows any reference data types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Useful predefined methods 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Similarities: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Both are index-based and use an array internally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Both maintain insertion order of element</a:t>
            </a:r>
          </a:p>
          <a:p>
            <a:pPr>
              <a:spcBef>
                <a:spcPts val="1200"/>
              </a:spcBef>
            </a:pPr>
            <a:r>
              <a:rPr lang="en-US" sz="2600" dirty="0"/>
              <a:t>So, what are the differences between </a:t>
            </a:r>
            <a:r>
              <a:rPr lang="en-US" sz="2600" dirty="0">
                <a:solidFill>
                  <a:srgbClr val="0000FF"/>
                </a:solidFill>
              </a:rPr>
              <a:t>Vector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0000FF"/>
                </a:solidFill>
              </a:rPr>
              <a:t>ArrayList</a:t>
            </a:r>
            <a:r>
              <a:rPr lang="en-US" sz="26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This is one of the most frequently asked questions, and at interviews!</a:t>
            </a:r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Introduction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14400"/>
            <a:ext cx="8001000" cy="53340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en-US" sz="2600" dirty="0"/>
              <a:t>Differences </a:t>
            </a:r>
            <a:r>
              <a:rPr lang="en-US" sz="2400" dirty="0"/>
              <a:t>between </a:t>
            </a:r>
            <a:r>
              <a:rPr lang="en-US" sz="2400" dirty="0">
                <a:solidFill>
                  <a:srgbClr val="0000FF"/>
                </a:solidFill>
              </a:rPr>
              <a:t>Vector</a:t>
            </a:r>
            <a:r>
              <a:rPr lang="en-US" sz="2400" dirty="0"/>
              <a:t> and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600" dirty="0"/>
              <a:t> 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47800" y="1447800"/>
          <a:ext cx="69342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Vector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ArrayList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Since </a:t>
                      </a:r>
                      <a:r>
                        <a:rPr lang="en-US" baseline="0" dirty="0"/>
                        <a:t>JDK 1.0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Since JDK</a:t>
                      </a:r>
                      <a:r>
                        <a:rPr lang="en-US" baseline="0" dirty="0"/>
                        <a:t> 1.2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Synchronised</a:t>
                      </a:r>
                      <a:r>
                        <a:rPr lang="en-US" dirty="0"/>
                        <a:t> * (thread-safe)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r>
                        <a:rPr lang="en-US" baseline="0" dirty="0"/>
                        <a:t> synchronised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Slower (price</a:t>
                      </a:r>
                      <a:r>
                        <a:rPr lang="en-US" baseline="0" dirty="0"/>
                        <a:t> of synchronisation)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Faster (</a:t>
                      </a:r>
                      <a:r>
                        <a:rPr lang="en-US" dirty="0">
                          <a:sym typeface="Symbol"/>
                        </a:rPr>
                        <a:t>20 – 30%)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Expansion:</a:t>
                      </a:r>
                      <a:r>
                        <a:rPr lang="en-US" baseline="0" dirty="0"/>
                        <a:t> default to double the size of its array (can be set)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Expansion: increases</a:t>
                      </a:r>
                      <a:r>
                        <a:rPr lang="en-US" baseline="0" dirty="0"/>
                        <a:t> its size by </a:t>
                      </a:r>
                      <a:r>
                        <a:rPr lang="en-US" dirty="0">
                          <a:sym typeface="Symbol"/>
                        </a:rPr>
                        <a:t></a:t>
                      </a:r>
                      <a:r>
                        <a:rPr lang="en-US" baseline="0" dirty="0"/>
                        <a:t>50%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3733800"/>
            <a:ext cx="8382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lang="en-US" sz="2600" kern="0" dirty="0"/>
              <a:t> is preferred if you do not need </a:t>
            </a:r>
            <a:r>
              <a:rPr lang="en-US" sz="2600" kern="0" dirty="0" err="1"/>
              <a:t>synchronisation</a:t>
            </a:r>
            <a:endParaRPr lang="en-US" sz="2600" kern="0" dirty="0"/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100" kern="0" dirty="0"/>
              <a:t>Java supports multiple threads, and these threads may read from/write to the same variables, objects and resources. </a:t>
            </a:r>
            <a:r>
              <a:rPr lang="en-US" sz="2100" kern="0" dirty="0" err="1"/>
              <a:t>Synchronisation</a:t>
            </a:r>
            <a:r>
              <a:rPr lang="en-US" sz="2100" kern="0" dirty="0"/>
              <a:t> is a mechanism to ensure that Java thread can execute an object’s </a:t>
            </a:r>
            <a:r>
              <a:rPr lang="en-US" sz="2100" kern="0" dirty="0" err="1"/>
              <a:t>synchronised</a:t>
            </a:r>
            <a:r>
              <a:rPr lang="en-US" sz="2100" kern="0" dirty="0"/>
              <a:t> methods one at a time.</a:t>
            </a:r>
          </a:p>
          <a:p>
            <a:pPr marL="342900" lvl="0" indent="-342900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using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Vector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kern="0" dirty="0"/>
              <a:t>/</a:t>
            </a:r>
            <a:r>
              <a:rPr kumimoji="0" lang="en-US" sz="2600" b="0" i="0" u="none" strike="noStrike" kern="0" cap="none" spc="0" normalizeH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ArrayList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always try to initialise to the largest capacity that your program will need, since expanding the array is costly.</a:t>
            </a:r>
          </a:p>
          <a:p>
            <a:pPr marL="800100" lvl="1" indent="-342900">
              <a:lnSpc>
                <a:spcPct val="120000"/>
              </a:lnSpc>
              <a:spcBef>
                <a:spcPts val="3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300" kern="0" noProof="0" dirty="0">
                <a:latin typeface="+mn-lt"/>
                <a:cs typeface="+mn-cs"/>
              </a:rPr>
              <a:t>Array expansion: allocate a larger array and copy contents of old array to </a:t>
            </a:r>
            <a:r>
              <a:rPr lang="en-US" sz="2300" kern="0" dirty="0">
                <a:latin typeface="+mn-lt"/>
                <a:cs typeface="+mn-cs"/>
              </a:rPr>
              <a:t>the </a:t>
            </a:r>
            <a:r>
              <a:rPr lang="en-US" sz="2300" kern="0" noProof="0" dirty="0">
                <a:latin typeface="+mn-lt"/>
                <a:cs typeface="+mn-cs"/>
              </a:rPr>
              <a:t>new one</a:t>
            </a:r>
            <a:endParaRPr kumimoji="0" lang="en-US" sz="23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r="21379"/>
          <a:stretch>
            <a:fillRect/>
          </a:stretch>
        </p:blipFill>
        <p:spPr bwMode="auto">
          <a:xfrm>
            <a:off x="936716" y="990600"/>
            <a:ext cx="7978684" cy="426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H="1">
            <a:off x="921328" y="3567546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46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8" name="Group 3"/>
          <p:cNvGrpSpPr/>
          <p:nvPr/>
        </p:nvGrpSpPr>
        <p:grpSpPr>
          <a:xfrm>
            <a:off x="838201" y="2209800"/>
            <a:ext cx="7924800" cy="1676399"/>
            <a:chOff x="914401" y="2074985"/>
            <a:chExt cx="3138872" cy="1524001"/>
          </a:xfrm>
        </p:grpSpPr>
        <p:sp>
          <p:nvSpPr>
            <p:cNvPr id="9" name="Rectangle 8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//Declaration of a ArrayList reference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ArrayList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i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myArrayList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//Initialize a empty ArrayList object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myArrayList = new ArrayList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&lt;E&gt;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;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SYNTAX</a:t>
              </a:r>
            </a:p>
          </p:txBody>
        </p:sp>
      </p:grpSp>
      <p:grpSp>
        <p:nvGrpSpPr>
          <p:cNvPr id="13" name="Group 6"/>
          <p:cNvGrpSpPr/>
          <p:nvPr/>
        </p:nvGrpSpPr>
        <p:grpSpPr>
          <a:xfrm>
            <a:off x="839269" y="1066800"/>
            <a:ext cx="7923731" cy="1066800"/>
            <a:chOff x="914401" y="2133600"/>
            <a:chExt cx="3124199" cy="1524001"/>
          </a:xfrm>
        </p:grpSpPr>
        <p:sp>
          <p:nvSpPr>
            <p:cNvPr id="15" name="Rectangle 14"/>
            <p:cNvSpPr/>
            <p:nvPr/>
          </p:nvSpPr>
          <p:spPr>
            <a:xfrm>
              <a:off x="914401" y="2133600"/>
              <a:ext cx="242993" cy="1524000"/>
            </a:xfrm>
            <a:prstGeom prst="rect">
              <a:avLst/>
            </a:prstGeom>
            <a:solidFill>
              <a:srgbClr val="FFCCCC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400" b="1" dirty="0"/>
                <a:t>PACKAGE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57394" y="2133601"/>
              <a:ext cx="2881206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import</a:t>
              </a:r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java.util.ArrayList;</a:t>
              </a: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dirty="0">
                  <a:latin typeface="Courier New" pitchFamily="49" charset="0"/>
                  <a:cs typeface="Courier New" pitchFamily="49" charset="0"/>
                </a:rPr>
                <a:t>  </a:t>
              </a:r>
              <a:endParaRPr lang="en-US" sz="2000" dirty="0"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838200" y="4191001"/>
          <a:ext cx="7924800" cy="1904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7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902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Method Summary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457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>
                          <a:latin typeface="Courier New" pitchFamily="49" charset="0"/>
                          <a:cs typeface="Courier New" pitchFamily="49" charset="0"/>
                        </a:rPr>
                        <a:t>isEmpty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Returns</a:t>
                      </a:r>
                      <a:r>
                        <a:rPr lang="en-SG" b="0" baseline="0" dirty="0">
                          <a:latin typeface="+mn-lt"/>
                          <a:cs typeface="Courier New" pitchFamily="49" charset="0"/>
                        </a:rPr>
                        <a:t> </a:t>
                      </a:r>
                      <a:r>
                        <a:rPr lang="en-SG" b="1" baseline="0" dirty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="0" baseline="0" dirty="0">
                          <a:latin typeface="+mn-lt"/>
                          <a:cs typeface="Courier New" pitchFamily="49" charset="0"/>
                        </a:rPr>
                        <a:t> if this list</a:t>
                      </a: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 contains</a:t>
                      </a:r>
                      <a:r>
                        <a:rPr lang="en-SG" b="0" baseline="0" dirty="0">
                          <a:latin typeface="+mn-lt"/>
                          <a:cs typeface="Courier New" pitchFamily="49" charset="0"/>
                        </a:rPr>
                        <a:t> no element.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514">
                <a:tc>
                  <a:txBody>
                    <a:bodyPr/>
                    <a:lstStyle/>
                    <a:p>
                      <a:pPr algn="r"/>
                      <a:r>
                        <a:rPr lang="en-SG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size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Returns the number of elements in this list.</a:t>
                      </a:r>
                      <a:endParaRPr lang="en-SG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API documentation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47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762000" y="914400"/>
          <a:ext cx="8153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959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Commonly</a:t>
                      </a:r>
                      <a:r>
                        <a:rPr lang="en-SG" b="1" baseline="0" dirty="0">
                          <a:solidFill>
                            <a:srgbClr val="C00000"/>
                          </a:solidFill>
                        </a:rPr>
                        <a:t> Used 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Method Summary (continued)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b="1" i="1" dirty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 e) </a:t>
                      </a:r>
                      <a:br>
                        <a:rPr lang="en-SG" dirty="0"/>
                      </a:br>
                      <a:r>
                        <a:rPr lang="en-SG" dirty="0"/>
                        <a:t> Appends the specified element to the end of this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 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index, 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element) </a:t>
                      </a:r>
                      <a:br>
                        <a:rPr lang="en-SG" dirty="0"/>
                      </a:br>
                      <a:r>
                        <a:rPr lang="en-SG" dirty="0"/>
                        <a:t>Inserts the specified element at the specified position in this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i="0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index) </a:t>
                      </a:r>
                      <a:br>
                        <a:rPr lang="en-SG" dirty="0"/>
                      </a:br>
                      <a:r>
                        <a:rPr lang="en-SG" dirty="0"/>
                        <a:t>Removes the element at the specified position in this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remove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o) </a:t>
                      </a:r>
                      <a:br>
                        <a:rPr lang="en-SG" dirty="0"/>
                      </a:br>
                      <a:r>
                        <a:rPr lang="en-SG" dirty="0"/>
                        <a:t>Removes the first occurrence of the specified element from this list, if it is present.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</a:t>
                      </a:r>
                      <a:r>
                        <a:rPr lang="en-SG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get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index) </a:t>
                      </a:r>
                      <a:br>
                        <a:rPr lang="en-SG" dirty="0"/>
                      </a:br>
                      <a:r>
                        <a:rPr lang="en-SG" dirty="0"/>
                        <a:t>Returns the element at the specified position in this list.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9898">
                <a:tc>
                  <a:txBody>
                    <a:bodyPr/>
                    <a:lstStyle/>
                    <a:p>
                      <a:pPr algn="r"/>
                      <a:r>
                        <a:rPr lang="en-SG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indexOf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o) </a:t>
                      </a:r>
                      <a:b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Returns</a:t>
                      </a:r>
                      <a:r>
                        <a:rPr lang="en-SG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the index of 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the first occurrence of the specified</a:t>
                      </a:r>
                      <a:r>
                        <a:rPr lang="en-SG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 element in this list</a:t>
                      </a:r>
                      <a:r>
                        <a:rPr lang="en-S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Courier New" pitchFamily="49" charset="0"/>
                        </a:rPr>
                        <a:t>, or -1 if this list does not contain the element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0929">
                <a:tc>
                  <a:txBody>
                    <a:bodyPr/>
                    <a:lstStyle/>
                    <a:p>
                      <a:pPr algn="r"/>
                      <a:r>
                        <a:rPr lang="en-SG" sz="16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 boolean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 i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contains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en-SG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Object</a:t>
                      </a:r>
                      <a:r>
                        <a:rPr lang="en-SG" sz="1800" b="1" kern="1200" dirty="0">
                          <a:solidFill>
                            <a:schemeClr val="dk1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 elem) </a:t>
                      </a:r>
                      <a:br>
                        <a:rPr lang="en-SG" dirty="0"/>
                      </a:br>
                      <a:r>
                        <a:rPr lang="en-SG" dirty="0"/>
                        <a:t>Returns</a:t>
                      </a:r>
                      <a:r>
                        <a:rPr lang="en-SG" baseline="0" dirty="0"/>
                        <a:t> </a:t>
                      </a:r>
                      <a:r>
                        <a:rPr lang="en-SG" b="1" baseline="0" dirty="0">
                          <a:latin typeface="Courier New" pitchFamily="49" charset="0"/>
                          <a:cs typeface="Courier New" pitchFamily="49" charset="0"/>
                        </a:rPr>
                        <a:t>true</a:t>
                      </a:r>
                      <a:r>
                        <a:rPr lang="en-SG" baseline="0" dirty="0"/>
                        <a:t> if this list contains the specified element</a:t>
                      </a:r>
                      <a:r>
                        <a:rPr lang="en-SG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48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815709" y="1165489"/>
            <a:ext cx="2479803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r>
              <a:rPr lang="en-US" sz="2800" dirty="0">
                <a:solidFill>
                  <a:srgbClr val="000099"/>
                </a:solidFill>
                <a:latin typeface="Britannic Bold" panose="020B0903060703020204" pitchFamily="34" charset="0"/>
              </a:rPr>
              <a:t> </a:t>
            </a:r>
            <a:r>
              <a:rPr lang="en-US" sz="2800" dirty="0" err="1">
                <a:solidFill>
                  <a:srgbClr val="000099"/>
                </a:solidFill>
                <a:latin typeface="Britannic Bold" panose="020B0903060703020204" pitchFamily="34" charset="0"/>
              </a:rPr>
              <a:t>ArrayList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762000"/>
            <a:ext cx="8153400" cy="5169158"/>
            <a:chOff x="609600" y="762000"/>
            <a:chExt cx="8153400" cy="516915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01675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US" sz="1600" b="1" dirty="0" err="1">
                  <a:latin typeface="Courier New" pitchFamily="49" charset="0"/>
                </a:rPr>
                <a:t>java.util.ArrayList</a:t>
              </a:r>
              <a:r>
                <a:rPr lang="en-US" sz="1600" b="1" dirty="0">
                  <a:latin typeface="Courier New" pitchFamily="49" charset="0"/>
                </a:rPr>
                <a:t>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sz="1600" b="1" dirty="0">
                  <a:latin typeface="Courier New" pitchFamily="49" charset="0"/>
                </a:rPr>
                <a:t> java.util.Scanner;</a:t>
              </a: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b="1" dirty="0">
                  <a:solidFill>
                    <a:srgbClr val="0000FF"/>
                  </a:solidFill>
                  <a:latin typeface="Courier New" pitchFamily="49" charset="0"/>
                </a:rPr>
                <a:t>public class</a:t>
              </a:r>
              <a:r>
                <a:rPr lang="en-US" sz="1600" b="1" dirty="0">
                  <a:latin typeface="Courier New" pitchFamily="49" charset="0"/>
                </a:rPr>
                <a:t>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TestArrayList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main(String[] args)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System.out.println(</a:t>
              </a:r>
              <a:r>
                <a:rPr lang="en-SG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a list of integers, press ctrl-d to end."</a:t>
              </a: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while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 (sc.hasNext()) {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	list.add(sc.nextInt());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System.out.println(list); 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using ArrayList's toString()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</a:t>
              </a:r>
              <a:r>
                <a:rPr lang="en-SG" sz="1600" b="1" dirty="0">
                  <a:solidFill>
                    <a:srgbClr val="663300"/>
                  </a:solidFill>
                  <a:latin typeface="Courier New" pitchFamily="49" charset="0"/>
                  <a:cs typeface="Courier New" pitchFamily="49" charset="0"/>
                </a:rPr>
                <a:t>// Move first value to last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list.add(list.remove(</a:t>
              </a:r>
              <a:r>
                <a:rPr lang="en-SG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	System.out.println(list); 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	}</a:t>
              </a:r>
            </a:p>
            <a:p>
              <a:pPr>
                <a:tabLst>
                  <a:tab pos="269875" algn="l"/>
                  <a:tab pos="539750" algn="l"/>
                  <a:tab pos="811213" algn="l"/>
                  <a:tab pos="1081088" algn="l"/>
                  <a:tab pos="1339850" algn="l"/>
                </a:tabLst>
              </a:pPr>
              <a:r>
                <a:rPr lang="en-SG" sz="1600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629400" y="762000"/>
              <a:ext cx="19812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TestArrayList.java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5105400" y="3200400"/>
            <a:ext cx="3505200" cy="2590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Output: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a list ... to end.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31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-5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26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50</a:t>
            </a:r>
          </a:p>
          <a:p>
            <a:r>
              <a:rPr lang="en-US" sz="1600" i="1" dirty="0">
                <a:cs typeface="Courier New" pitchFamily="49" charset="0"/>
              </a:rPr>
              <a:t>(user pressed ctrl-d here)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[31, 17, -5, 26, 50]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[17, -5, 26, 50, 31]</a:t>
            </a: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49</a:t>
            </a:fld>
            <a:endParaRPr lang="en-US" sz="1600" dirty="0"/>
          </a:p>
        </p:txBody>
      </p:sp>
      <p:grpSp>
        <p:nvGrpSpPr>
          <p:cNvPr id="9" name="Group 3"/>
          <p:cNvGrpSpPr/>
          <p:nvPr/>
        </p:nvGrpSpPr>
        <p:grpSpPr>
          <a:xfrm>
            <a:off x="838200" y="1295399"/>
            <a:ext cx="6934200" cy="3657600"/>
            <a:chOff x="914401" y="2133600"/>
            <a:chExt cx="2707639" cy="1492901"/>
          </a:xfrm>
        </p:grpSpPr>
        <p:sp>
          <p:nvSpPr>
            <p:cNvPr id="10" name="Rectangle 9"/>
            <p:cNvSpPr/>
            <p:nvPr/>
          </p:nvSpPr>
          <p:spPr>
            <a:xfrm>
              <a:off x="914401" y="2133600"/>
              <a:ext cx="242993" cy="14929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/>
                <a:t>Java Elements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57394" y="2133602"/>
              <a:ext cx="2464646" cy="149289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b="1" dirty="0"/>
                <a:t>Array:</a:t>
              </a:r>
            </a:p>
            <a:p>
              <a:r>
                <a:rPr lang="en-US" sz="2000" dirty="0"/>
                <a:t>     - Declaration and common usage</a:t>
              </a:r>
            </a:p>
            <a:p>
              <a:endParaRPr lang="en-US" sz="2000" dirty="0"/>
            </a:p>
            <a:p>
              <a:r>
                <a:rPr lang="en-US" sz="2000" b="1" dirty="0"/>
                <a:t>Generics:</a:t>
              </a:r>
            </a:p>
            <a:p>
              <a:r>
                <a:rPr lang="en-US" sz="2000" dirty="0"/>
                <a:t>     - Allowing operation on objects of various types</a:t>
              </a:r>
            </a:p>
            <a:p>
              <a:endParaRPr lang="en-US" sz="2000" dirty="0"/>
            </a:p>
            <a:p>
              <a:r>
                <a:rPr lang="en-US" sz="2000" b="1" dirty="0"/>
                <a:t>Vector </a:t>
              </a:r>
              <a:r>
                <a:rPr lang="en-US" sz="2000" dirty="0"/>
                <a:t>and</a:t>
              </a:r>
              <a:r>
                <a:rPr lang="en-US" sz="2000" b="1" dirty="0"/>
                <a:t> ArrayList:</a:t>
              </a:r>
            </a:p>
            <a:p>
              <a:r>
                <a:rPr lang="en-US" sz="2000" dirty="0"/>
                <a:t>     - Dynamic-size arrays</a:t>
              </a:r>
            </a:p>
            <a:p>
              <a:r>
                <a:rPr lang="en-US" sz="2000" dirty="0"/>
                <a:t>     - Declaration and useful methods</a:t>
              </a:r>
            </a:p>
            <a:p>
              <a:endParaRPr lang="en-US" sz="2000" dirty="0"/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References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368255187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Practice Exercises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50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33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#12: Basic Statistics</a:t>
            </a:r>
          </a:p>
          <a:p>
            <a:pPr lvl="1">
              <a:spcBef>
                <a:spcPts val="0"/>
              </a:spcBef>
            </a:pPr>
            <a:r>
              <a:rPr lang="en-US" sz="2400"/>
              <a:t>Computing mean and standard deviation</a:t>
            </a:r>
          </a:p>
          <a:p>
            <a:pPr>
              <a:spcBef>
                <a:spcPts val="600"/>
              </a:spcBef>
            </a:pPr>
            <a:r>
              <a:rPr lang="en-US" sz="2800"/>
              <a:t>#13: Missing Digits</a:t>
            </a:r>
          </a:p>
          <a:p>
            <a:pPr lvl="1">
              <a:spcBef>
                <a:spcPts val="0"/>
              </a:spcBef>
            </a:pPr>
            <a:r>
              <a:rPr lang="en-US" sz="2400"/>
              <a:t>Using array of primitive type</a:t>
            </a:r>
          </a:p>
          <a:p>
            <a:pPr>
              <a:spcBef>
                <a:spcPts val="600"/>
              </a:spcBef>
            </a:pPr>
            <a:r>
              <a:rPr lang="en-US" sz="2800"/>
              <a:t>#14: Missing Digits version 2</a:t>
            </a:r>
          </a:p>
          <a:p>
            <a:pPr lvl="1">
              <a:spcBef>
                <a:spcPts val="0"/>
              </a:spcBef>
            </a:pPr>
            <a:r>
              <a:rPr lang="en-US" sz="2400"/>
              <a:t>Using </a:t>
            </a:r>
            <a:r>
              <a:rPr lang="en-US" sz="2400">
                <a:solidFill>
                  <a:srgbClr val="0000FF"/>
                </a:solidFill>
              </a:rPr>
              <a:t>Vector</a:t>
            </a:r>
          </a:p>
          <a:p>
            <a:pPr>
              <a:spcBef>
                <a:spcPts val="600"/>
              </a:spcBef>
            </a:pPr>
            <a:r>
              <a:rPr lang="en-US" sz="2800"/>
              <a:t>#15: Row and Column Sums</a:t>
            </a:r>
          </a:p>
          <a:p>
            <a:pPr lvl="1">
              <a:spcBef>
                <a:spcPts val="0"/>
              </a:spcBef>
            </a:pPr>
            <a:r>
              <a:rPr lang="en-US" sz="2400"/>
              <a:t>Two-dimensional array</a:t>
            </a:r>
          </a:p>
          <a:p>
            <a:pPr>
              <a:spcBef>
                <a:spcPts val="600"/>
              </a:spcBef>
            </a:pPr>
            <a:r>
              <a:rPr lang="en-US" sz="2800"/>
              <a:t>#16: Set Containment</a:t>
            </a:r>
          </a:p>
          <a:p>
            <a:pPr lvl="1">
              <a:spcBef>
                <a:spcPts val="0"/>
              </a:spcBef>
            </a:pPr>
            <a:r>
              <a:rPr lang="en-US" sz="2400"/>
              <a:t>Using </a:t>
            </a:r>
            <a:r>
              <a:rPr lang="en-US" sz="2400">
                <a:solidFill>
                  <a:srgbClr val="0000FF"/>
                </a:solidFill>
              </a:rPr>
              <a:t>ArrayList </a:t>
            </a:r>
            <a:r>
              <a:rPr lang="en-US" sz="2400"/>
              <a:t>and writing your own class</a:t>
            </a:r>
          </a:p>
          <a:p>
            <a:pPr>
              <a:spcBef>
                <a:spcPts val="600"/>
              </a:spcBef>
            </a:pPr>
            <a:r>
              <a:rPr lang="en-US" sz="2800"/>
              <a:t>#17: Nearest Points</a:t>
            </a:r>
          </a:p>
          <a:p>
            <a:pPr lvl="1">
              <a:spcBef>
                <a:spcPts val="0"/>
              </a:spcBef>
            </a:pPr>
            <a:r>
              <a:rPr lang="en-US" sz="2400"/>
              <a:t>Using </a:t>
            </a:r>
            <a:r>
              <a:rPr lang="en-US" sz="2400">
                <a:solidFill>
                  <a:srgbClr val="0000FF"/>
                </a:solidFill>
              </a:rPr>
              <a:t>ArrayList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Point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85800" y="1905000"/>
            <a:ext cx="5638800" cy="838200"/>
          </a:xfrm>
          <a:prstGeom prst="roundRect">
            <a:avLst/>
          </a:prstGeom>
          <a:solidFill>
            <a:srgbClr val="FFC000">
              <a:alpha val="25882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Missing Digits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51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6208" y="1355987"/>
            <a:ext cx="2860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Pract. Ex. #13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257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 i="1" dirty="0"/>
              <a:t>[This is adapted from a 501042 exercise in C] </a:t>
            </a:r>
            <a:br>
              <a:rPr lang="en-US" sz="2800" dirty="0"/>
            </a:br>
            <a:r>
              <a:rPr lang="en-US" sz="2800" dirty="0"/>
              <a:t>Write a program </a:t>
            </a:r>
            <a:r>
              <a:rPr lang="en-US" sz="2800" dirty="0">
                <a:solidFill>
                  <a:srgbClr val="0000FF"/>
                </a:solidFill>
              </a:rPr>
              <a:t>MissingDigits.java</a:t>
            </a:r>
            <a:r>
              <a:rPr lang="en-US" sz="2800" dirty="0"/>
              <a:t> to read in a positive integer and list out all the digits that </a:t>
            </a:r>
            <a:r>
              <a:rPr lang="en-US" sz="2800" u="sng" dirty="0"/>
              <a:t>do not appear</a:t>
            </a:r>
            <a:r>
              <a:rPr lang="en-US" sz="2800" dirty="0"/>
              <a:t> in the input number. </a:t>
            </a:r>
            <a:r>
              <a:rPr lang="en-US" sz="2000" dirty="0"/>
              <a:t>(Assume input value has no leading zeroes.)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You are to use </a:t>
            </a:r>
            <a:r>
              <a:rPr lang="en-US" sz="2800" u="sng" dirty="0"/>
              <a:t>primitive array</a:t>
            </a:r>
            <a:r>
              <a:rPr lang="en-US" sz="2800" dirty="0"/>
              <a:t>, not Vector, </a:t>
            </a:r>
            <a:r>
              <a:rPr lang="en-US" sz="2800" dirty="0" err="1"/>
              <a:t>ArrayList</a:t>
            </a:r>
            <a:r>
              <a:rPr lang="en-US" sz="2800" dirty="0"/>
              <a:t> or any other related classes.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You should use a </a:t>
            </a:r>
            <a:r>
              <a:rPr lang="en-US" sz="2800" dirty="0" err="1">
                <a:solidFill>
                  <a:srgbClr val="0000FF"/>
                </a:solidFill>
              </a:rPr>
              <a:t>boolean</a:t>
            </a:r>
            <a:r>
              <a:rPr lang="en-US" sz="2800" dirty="0"/>
              <a:t> array.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Sample run: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9724" y="5036127"/>
            <a:ext cx="6659563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number: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73015</a:t>
            </a:r>
          </a:p>
          <a:p>
            <a:pPr>
              <a:defRPr/>
            </a:pPr>
            <a:r>
              <a:rPr lang="en-US" sz="2400" b="1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Missing digits in 73015: 2 4 6 8 9 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8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Missing Digits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52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006208" y="1355987"/>
            <a:ext cx="2860802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Pract. Ex. #13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62699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What is the </a:t>
            </a:r>
            <a:r>
              <a:rPr lang="en-US" sz="2800">
                <a:solidFill>
                  <a:srgbClr val="0000FF"/>
                </a:solidFill>
              </a:rPr>
              <a:t>boolean</a:t>
            </a:r>
            <a:r>
              <a:rPr lang="en-US" sz="2800"/>
              <a:t> array for? Idea?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87196"/>
            <a:ext cx="1347788" cy="1415485"/>
          </a:xfrm>
          <a:prstGeom prst="rect">
            <a:avLst/>
          </a:prstGeom>
        </p:spPr>
      </p:pic>
      <p:sp>
        <p:nvSpPr>
          <p:cNvPr id="6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77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Detecting Duplicates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53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4809" y="1584588"/>
            <a:ext cx="331800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53340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400"/>
              <a:t>Using </a:t>
            </a:r>
            <a:r>
              <a:rPr lang="en-US" sz="2400">
                <a:solidFill>
                  <a:srgbClr val="0000FF"/>
                </a:solidFill>
              </a:rPr>
              <a:t>ArrayList</a:t>
            </a:r>
            <a:r>
              <a:rPr lang="en-US" sz="2400"/>
              <a:t> class and random number generation.</a:t>
            </a:r>
          </a:p>
          <a:p>
            <a:pPr lvl="1">
              <a:spcBef>
                <a:spcPts val="300"/>
              </a:spcBef>
            </a:pPr>
            <a:r>
              <a:rPr lang="en-US" sz="2000"/>
              <a:t>You may use the Math </a:t>
            </a:r>
            <a:r>
              <a:rPr lang="en-US" sz="2000">
                <a:solidFill>
                  <a:srgbClr val="0000FF"/>
                </a:solidFill>
              </a:rPr>
              <a:t>random()</a:t>
            </a:r>
            <a:r>
              <a:rPr lang="en-US" sz="2000"/>
              <a:t> method or the </a:t>
            </a:r>
            <a:r>
              <a:rPr lang="en-US" sz="2000">
                <a:solidFill>
                  <a:srgbClr val="0000FF"/>
                </a:solidFill>
              </a:rPr>
              <a:t>Random</a:t>
            </a:r>
            <a:r>
              <a:rPr lang="en-US" sz="2000"/>
              <a:t> class</a:t>
            </a:r>
          </a:p>
          <a:p>
            <a:pPr>
              <a:spcBef>
                <a:spcPts val="600"/>
              </a:spcBef>
            </a:pPr>
            <a:r>
              <a:rPr lang="en-US" sz="2400"/>
              <a:t>Write a program </a:t>
            </a:r>
            <a:r>
              <a:rPr lang="en-US" sz="2400">
                <a:solidFill>
                  <a:srgbClr val="0000FF"/>
                </a:solidFill>
              </a:rPr>
              <a:t>DetectDuplicates.java </a:t>
            </a:r>
            <a:r>
              <a:rPr lang="en-US" sz="2400"/>
              <a:t>to read the following values:</a:t>
            </a:r>
          </a:p>
          <a:p>
            <a:pPr lvl="1">
              <a:spcBef>
                <a:spcPts val="300"/>
              </a:spcBef>
            </a:pPr>
            <a:r>
              <a:rPr lang="en-US" sz="2000"/>
              <a:t>The number of unique random integers to generate; and</a:t>
            </a:r>
          </a:p>
          <a:p>
            <a:pPr lvl="1">
              <a:spcBef>
                <a:spcPts val="300"/>
              </a:spcBef>
            </a:pPr>
            <a:r>
              <a:rPr lang="en-US" sz="2000"/>
              <a:t>Limit of the values: each random number generated should be in the range from 0 (inclusive) to limit (exclusive), or [0, limit – 1].</a:t>
            </a:r>
          </a:p>
          <a:p>
            <a:pPr lvl="1">
              <a:spcBef>
                <a:spcPts val="300"/>
              </a:spcBef>
            </a:pPr>
            <a:r>
              <a:rPr lang="en-US" sz="1800"/>
              <a:t>(Certainly, the second input value must not be smaller than the first)</a:t>
            </a:r>
          </a:p>
          <a:p>
            <a:pPr>
              <a:spcBef>
                <a:spcPts val="600"/>
              </a:spcBef>
            </a:pPr>
            <a:r>
              <a:rPr lang="en-US" sz="2400"/>
              <a:t>Each time a random integer is generated, you must check if it is a duplicate of an earlier generated value. If it is, it must be discarded. The program goes on to generate the required number of unique random integers.</a:t>
            </a:r>
          </a:p>
          <a:p>
            <a:pPr>
              <a:spcBef>
                <a:spcPts val="600"/>
              </a:spcBef>
            </a:pPr>
            <a:r>
              <a:rPr lang="en-US" sz="2400"/>
              <a:t>You are to count how many duplicates were detected.</a:t>
            </a:r>
            <a:endParaRPr lang="en-US" sz="240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2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Detecting Duplicates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54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4809" y="1584588"/>
            <a:ext cx="331800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85804" y="990600"/>
            <a:ext cx="8229596" cy="17526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/>
              <a:t>Sample run</a:t>
            </a:r>
          </a:p>
          <a:p>
            <a:pPr lvl="1">
              <a:spcBef>
                <a:spcPts val="600"/>
              </a:spcBef>
            </a:pPr>
            <a:r>
              <a:rPr lang="en-US" sz="2400"/>
              <a:t>(In testing your code, each time a random number is generated, you may want to print it to check that the computation is correct)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0545" y="2905036"/>
            <a:ext cx="762000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number of unique integers to generate: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Enter limit: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List: [16, 3, 15, 17, 2, 10, 18, 5, 12, 14]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Duplicates detected: 8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Detecting Duplicates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55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4809" y="1584588"/>
            <a:ext cx="331800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415379"/>
            <a:chOff x="609600" y="762000"/>
            <a:chExt cx="8153400" cy="5415379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262979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solidFill>
                    <a:srgbClr val="7030A0"/>
                  </a:solidFill>
                  <a:latin typeface="Courier New" pitchFamily="49" charset="0"/>
                </a:rPr>
                <a:t>import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err="1">
                  <a:latin typeface="Courier New" pitchFamily="49" charset="0"/>
                </a:rPr>
                <a:t>java.util</a:t>
              </a:r>
              <a:r>
                <a:rPr lang="en-US" b="1">
                  <a:latin typeface="Courier New" pitchFamily="49" charset="0"/>
                </a:rPr>
                <a:t>.*;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itchFamily="49" charset="0"/>
              </a:endParaRP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</a:rPr>
                <a:t>public </a:t>
              </a:r>
              <a:r>
                <a:rPr lang="en-US" b="1">
                  <a:solidFill>
                    <a:srgbClr val="0000FF"/>
                  </a:solidFill>
                  <a:latin typeface="Courier New" pitchFamily="49" charset="0"/>
                </a:rPr>
                <a:t>class</a:t>
              </a:r>
              <a:r>
                <a:rPr lang="en-US" b="1">
                  <a:latin typeface="Courier New" pitchFamily="49" charset="0"/>
                </a:rPr>
                <a:t> 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DetectDuplicates {</a:t>
              </a:r>
            </a:p>
            <a:p>
              <a:pPr eaLnBrk="0" hangingPunct="0"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public static void 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main(String[] args</a:t>
              </a:r>
              <a:r>
                <a:rPr lang="en-SG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Scanner sc =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Scanner(System.in);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		ArrayList&lt;Integer&gt; list = </a:t>
              </a:r>
              <a:r>
                <a:rPr lang="en-SG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new</a:t>
              </a:r>
              <a:r>
                <a:rPr lang="en-SG" b="1" dirty="0">
                  <a:latin typeface="Courier New" pitchFamily="49" charset="0"/>
                  <a:cs typeface="Courier New" pitchFamily="49" charset="0"/>
                </a:rPr>
                <a:t> ArrayList&lt;Integer&gt;();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SG" sz="12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number of unique ...: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numUnique = sc.nextInt();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System.out.print(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"Enter limit: "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limit = sc.nextInt();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	Random rnd = 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 Random();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countUnique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 = </a:t>
              </a:r>
              <a:r>
                <a:rPr lang="en-US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; 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US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	int </a:t>
              </a:r>
              <a:r>
                <a:rPr 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num; </a:t>
              </a:r>
              <a:r>
                <a:rPr lang="en-US" b="1">
                  <a:solidFill>
                    <a:srgbClr val="9933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the random number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2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788988"/>
          </a:xfrm>
        </p:spPr>
        <p:txBody>
          <a:bodyPr/>
          <a:lstStyle/>
          <a:p>
            <a:r>
              <a:rPr lang="en-US" sz="3600">
                <a:latin typeface="Britannic Bold" panose="020B0903060703020204" pitchFamily="34" charset="0"/>
              </a:rPr>
              <a:t>Detecting Duplicates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56</a:t>
            </a:fld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-1234809" y="1584588"/>
            <a:ext cx="3318005" cy="523220"/>
          </a:xfrm>
          <a:prstGeom prst="rect">
            <a:avLst/>
          </a:prstGeom>
          <a:solidFill>
            <a:srgbClr val="FFCCFF">
              <a:alpha val="4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99"/>
                </a:solidFill>
                <a:latin typeface="Britannic Bold" panose="020B0903060703020204" pitchFamily="34" charset="0"/>
              </a:rPr>
              <a:t>Additional Exercise</a:t>
            </a:r>
            <a:endParaRPr lang="en-US" sz="2800" dirty="0">
              <a:solidFill>
                <a:srgbClr val="000099"/>
              </a:solidFill>
              <a:latin typeface="Britannic Bold" panose="020B0903060703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2000" y="762000"/>
            <a:ext cx="8153400" cy="5323046"/>
            <a:chOff x="609600" y="762000"/>
            <a:chExt cx="8153400" cy="5323046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609600" y="914400"/>
              <a:ext cx="8153400" cy="517064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endParaRPr lang="en-US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"List: "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list);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System.out.println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"Duplicates detected: " 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                    +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countDuplicates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}</a:t>
              </a:r>
            </a:p>
            <a:p>
              <a:pPr>
                <a:tabLst>
                  <a:tab pos="346075" algn="l"/>
                  <a:tab pos="692150" algn="l"/>
                  <a:tab pos="1025525" algn="l"/>
                </a:tabLst>
              </a:pP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762000"/>
              <a:ext cx="2286000" cy="34981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DetectDuplicates.java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1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Outline (1/2)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962400" cy="5029200"/>
          </a:xfrm>
        </p:spPr>
        <p:txBody>
          <a:bodyPr/>
          <a:lstStyle/>
          <a:p>
            <a:pPr marL="0" indent="0">
              <a:spcBef>
                <a:spcPts val="600"/>
              </a:spcBef>
              <a:buClr>
                <a:srgbClr val="C00000"/>
              </a:buClr>
              <a:buSzPct val="100000"/>
              <a:buNone/>
              <a:tabLst>
                <a:tab pos="509588" algn="l"/>
              </a:tabLst>
            </a:pPr>
            <a:r>
              <a:rPr lang="en-US" sz="2400" dirty="0">
                <a:solidFill>
                  <a:srgbClr val="C00000"/>
                </a:solidFill>
              </a:rPr>
              <a:t>0.</a:t>
            </a:r>
            <a:r>
              <a:rPr lang="en-US" sz="2400" dirty="0"/>
              <a:t>	Recapitulation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Array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1.1</a:t>
            </a:r>
            <a:r>
              <a:rPr lang="en-US" sz="2000" dirty="0"/>
              <a:t>	Introduction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1.2</a:t>
            </a:r>
            <a:r>
              <a:rPr lang="en-US" sz="2000" dirty="0"/>
              <a:t>	Array in C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1.3</a:t>
            </a:r>
            <a:r>
              <a:rPr lang="en-US" sz="2000" dirty="0"/>
              <a:t>	Array in Java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1.4</a:t>
            </a:r>
            <a:r>
              <a:rPr lang="en-US" sz="2000" dirty="0">
                <a:ea typeface="+mn-ea"/>
              </a:rPr>
              <a:t>	Array as a Parameter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1.5</a:t>
            </a:r>
            <a:r>
              <a:rPr lang="en-US" sz="2000" dirty="0">
                <a:ea typeface="+mn-ea"/>
              </a:rPr>
              <a:t>	Detour: String[] in main() method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1.6</a:t>
            </a:r>
            <a:r>
              <a:rPr lang="en-US" sz="2000" dirty="0">
                <a:ea typeface="+mn-ea"/>
              </a:rPr>
              <a:t>	Returning an Array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1.7</a:t>
            </a:r>
            <a:r>
              <a:rPr lang="en-US" sz="2000" dirty="0">
                <a:ea typeface="+mn-ea"/>
              </a:rPr>
              <a:t>	Common Mistakes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1.8</a:t>
            </a:r>
            <a:r>
              <a:rPr lang="en-US" sz="2000" dirty="0">
                <a:ea typeface="+mn-ea"/>
              </a:rPr>
              <a:t>	2D Array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None/>
            </a:pPr>
            <a:r>
              <a:rPr lang="en-US" sz="2000" dirty="0">
                <a:solidFill>
                  <a:srgbClr val="C00000"/>
                </a:solidFill>
                <a:ea typeface="+mn-ea"/>
              </a:rPr>
              <a:t>1.9</a:t>
            </a:r>
            <a:r>
              <a:rPr lang="en-US" sz="2000" dirty="0">
                <a:ea typeface="+mn-ea"/>
              </a:rPr>
              <a:t>	Drawback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267200" y="1295400"/>
            <a:ext cx="426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2"/>
            </a:pPr>
            <a:r>
              <a:rPr lang="en-US" sz="2400" kern="0"/>
              <a:t>Generics</a:t>
            </a:r>
          </a:p>
          <a:p>
            <a:pPr marL="1201738" lvl="1" indent="-627063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</a:rPr>
              <a:t>2.1</a:t>
            </a:r>
            <a:r>
              <a:rPr lang="en-US" sz="2000" kern="0"/>
              <a:t>	Motivation</a:t>
            </a:r>
          </a:p>
          <a:p>
            <a:pPr marL="1201738" lvl="1" indent="-627063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</a:rPr>
              <a:t>2.2</a:t>
            </a:r>
            <a:r>
              <a:rPr lang="en-US" sz="2000" kern="0"/>
              <a:t>	Example: The </a:t>
            </a:r>
            <a:r>
              <a:rPr lang="en-US" sz="2000" b="1" kern="0"/>
              <a:t>IntPair</a:t>
            </a:r>
            <a:r>
              <a:rPr lang="en-US" sz="2000" kern="0"/>
              <a:t> Class (non-generic)</a:t>
            </a:r>
          </a:p>
          <a:p>
            <a:pPr marL="1201738" lvl="1" indent="-627063">
              <a:spcBef>
                <a:spcPts val="300"/>
              </a:spcBef>
              <a:buClrTx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</a:rPr>
              <a:t>2.3</a:t>
            </a:r>
            <a:r>
              <a:rPr lang="en-US" sz="2000" kern="0"/>
              <a:t>	The Generic </a:t>
            </a:r>
            <a:r>
              <a:rPr lang="en-US" sz="2000" b="1" kern="0"/>
              <a:t>Pair</a:t>
            </a:r>
            <a:r>
              <a:rPr lang="en-US" sz="2000" kern="0"/>
              <a:t> Class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  <a:ea typeface="+mn-ea"/>
              </a:rPr>
              <a:t>2.4</a:t>
            </a:r>
            <a:r>
              <a:rPr lang="en-US" sz="2000" kern="0">
                <a:ea typeface="+mn-ea"/>
              </a:rPr>
              <a:t>	Autoboxing/unboxing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  <a:ea typeface="+mn-ea"/>
              </a:rPr>
              <a:t>2.5</a:t>
            </a:r>
            <a:r>
              <a:rPr lang="en-US" sz="2000" kern="0">
                <a:ea typeface="+mn-ea"/>
              </a:rPr>
              <a:t>	The Generic </a:t>
            </a:r>
            <a:r>
              <a:rPr lang="en-US" sz="2000" b="1" kern="0">
                <a:ea typeface="+mn-ea"/>
              </a:rPr>
              <a:t>NewPair</a:t>
            </a:r>
            <a:r>
              <a:rPr lang="en-US" sz="2000" kern="0">
                <a:ea typeface="+mn-ea"/>
              </a:rPr>
              <a:t> Class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  <a:ea typeface="+mn-ea"/>
              </a:rPr>
              <a:t>2.6</a:t>
            </a:r>
            <a:r>
              <a:rPr lang="en-US" sz="2000" kern="0">
                <a:ea typeface="+mn-ea"/>
              </a:rPr>
              <a:t>	Using the Generic </a:t>
            </a:r>
            <a:r>
              <a:rPr lang="en-US" sz="2000" b="1" kern="0">
                <a:ea typeface="+mn-ea"/>
              </a:rPr>
              <a:t>NewPair</a:t>
            </a:r>
            <a:r>
              <a:rPr lang="en-US" sz="2000" kern="0">
                <a:ea typeface="+mn-ea"/>
              </a:rPr>
              <a:t> Class</a:t>
            </a:r>
          </a:p>
          <a:p>
            <a:pPr marL="1201738" lvl="1" indent="-627063">
              <a:spcBef>
                <a:spcPts val="300"/>
              </a:spcBef>
              <a:buClrTx/>
              <a:buSzPct val="100000"/>
              <a:buFont typeface="Wingdings" pitchFamily="2" charset="2"/>
              <a:buNone/>
            </a:pPr>
            <a:r>
              <a:rPr lang="en-US" sz="2000" kern="0">
                <a:solidFill>
                  <a:srgbClr val="C00000"/>
                </a:solidFill>
              </a:rPr>
              <a:t>2.7</a:t>
            </a:r>
            <a:r>
              <a:rPr lang="en-US" sz="2000" kern="0"/>
              <a:t>	Summary</a:t>
            </a:r>
          </a:p>
          <a:p>
            <a:pPr marL="1201738" lvl="1" indent="-627063">
              <a:spcBef>
                <a:spcPts val="300"/>
              </a:spcBef>
              <a:buClrTx/>
              <a:buFont typeface="Wingdings" pitchFamily="2" charset="2"/>
              <a:buNone/>
            </a:pPr>
            <a:endParaRPr lang="en-US" sz="2000" kern="0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>
                <a:latin typeface="Britannic Bold" panose="020B0903060703020204" pitchFamily="34" charset="0"/>
              </a:rPr>
              <a:t>Outline (2/2)</a:t>
            </a:r>
            <a:endParaRPr lang="en-US" sz="4000" dirty="0">
              <a:latin typeface="Britannic Bold" panose="020B09030607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en-US" sz="2400"/>
              <a:t>Vector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3.1</a:t>
            </a:r>
            <a:r>
              <a:rPr lang="en-US" sz="2000" dirty="0"/>
              <a:t>	Motivation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3.2</a:t>
            </a:r>
            <a:r>
              <a:rPr lang="en-US" sz="2000" dirty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3.3</a:t>
            </a:r>
            <a:r>
              <a:rPr lang="en-US" sz="2000" dirty="0"/>
              <a:t>	Example</a:t>
            </a:r>
          </a:p>
          <a:p>
            <a:pPr marL="514350" indent="-51435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 startAt="3"/>
            </a:pPr>
            <a:r>
              <a:rPr lang="en-US" sz="2400" dirty="0" err="1"/>
              <a:t>ArrayList</a:t>
            </a:r>
            <a:endParaRPr lang="en-US" sz="2400" dirty="0"/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4.1</a:t>
            </a:r>
            <a:r>
              <a:rPr lang="en-US" sz="2000" dirty="0"/>
              <a:t>	Introduction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4.2</a:t>
            </a:r>
            <a:r>
              <a:rPr lang="en-US" sz="2000" dirty="0"/>
              <a:t>	API Documentation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r>
              <a:rPr lang="en-US" sz="2000" dirty="0">
                <a:solidFill>
                  <a:srgbClr val="C00000"/>
                </a:solidFill>
              </a:rPr>
              <a:t>4.3</a:t>
            </a:r>
            <a:r>
              <a:rPr lang="en-US" sz="2000" dirty="0"/>
              <a:t>	Example</a:t>
            </a:r>
          </a:p>
          <a:p>
            <a:pPr marL="1201738" lvl="1" indent="-627063">
              <a:spcBef>
                <a:spcPts val="300"/>
              </a:spcBef>
              <a:buClrTx/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4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88988"/>
          </a:xfrm>
          <a:solidFill>
            <a:srgbClr val="FFFFCC"/>
          </a:solidFill>
        </p:spPr>
        <p:txBody>
          <a:bodyPr/>
          <a:lstStyle/>
          <a:p>
            <a:r>
              <a:rPr lang="en-US" sz="4000">
                <a:solidFill>
                  <a:srgbClr val="C00000"/>
                </a:solidFill>
                <a:latin typeface="Britannic Bold" panose="020B0903060703020204" pitchFamily="34" charset="0"/>
              </a:rPr>
              <a:t>0. </a:t>
            </a:r>
            <a:r>
              <a:rPr lang="en-US" sz="4000" dirty="0">
                <a:latin typeface="Britannic Bold" panose="020B0903060703020204" pitchFamily="34" charset="0"/>
              </a:rPr>
              <a:t>Recapitulation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16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We explored OOP concepts learned in week 2 in more details (</a:t>
            </a:r>
            <a:r>
              <a:rPr lang="en-US" sz="2800" dirty="0">
                <a:solidFill>
                  <a:srgbClr val="C00000"/>
                </a:solidFill>
              </a:rPr>
              <a:t>constructors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overloading methods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class and instance methods</a:t>
            </a:r>
            <a:r>
              <a:rPr lang="en-US" sz="2800" dirty="0"/>
              <a:t>).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week 3, we learned some new OOP concepts (</a:t>
            </a:r>
            <a:r>
              <a:rPr lang="en-US" sz="2800" dirty="0">
                <a:solidFill>
                  <a:srgbClr val="C00000"/>
                </a:solidFill>
              </a:rPr>
              <a:t>encapsulation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C00000"/>
                </a:solidFill>
              </a:rPr>
              <a:t>accessors</a:t>
            </a:r>
            <a:r>
              <a:rPr lang="en-US" sz="2800" dirty="0"/>
              <a:t>, </a:t>
            </a:r>
            <a:r>
              <a:rPr lang="en-US" sz="2800" dirty="0" err="1">
                <a:solidFill>
                  <a:srgbClr val="C00000"/>
                </a:solidFill>
              </a:rPr>
              <a:t>mutators</a:t>
            </a:r>
            <a:r>
              <a:rPr lang="en-US" sz="2800" dirty="0"/>
              <a:t>, “</a:t>
            </a:r>
            <a:r>
              <a:rPr lang="en-US" sz="2800" dirty="0">
                <a:solidFill>
                  <a:srgbClr val="C00000"/>
                </a:solidFill>
              </a:rPr>
              <a:t>this</a:t>
            </a:r>
            <a:r>
              <a:rPr lang="en-US" sz="2800" dirty="0"/>
              <a:t>” reference, </a:t>
            </a:r>
            <a:r>
              <a:rPr lang="en-US" sz="2800" dirty="0">
                <a:solidFill>
                  <a:srgbClr val="C00000"/>
                </a:solidFill>
              </a:rPr>
              <a:t>overriding methods</a:t>
            </a:r>
            <a:r>
              <a:rPr lang="en-US" sz="2800" dirty="0"/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UML</a:t>
            </a:r>
            <a:r>
              <a:rPr lang="en-US" sz="2800" dirty="0"/>
              <a:t> was introduced to represent OO components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2286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10: Collection of Data]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>
                <a:latin typeface="Britannic Bold" panose="020B0903060703020204" pitchFamily="34" charset="0"/>
              </a:rPr>
              <a:t> Array</a:t>
            </a:r>
            <a:endParaRPr lang="en-US" sz="4400" dirty="0">
              <a:latin typeface="Britannic Bold" panose="020B0903060703020204" pitchFamily="34" charset="0"/>
            </a:endParaRPr>
          </a:p>
        </p:txBody>
      </p:sp>
      <p:sp>
        <p:nvSpPr>
          <p:cNvPr id="3" name="Subtitle 6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/>
          <a:p>
            <a:r>
              <a:rPr lang="en-US" sz="3200">
                <a:latin typeface="Calibri" pitchFamily="34" charset="0"/>
              </a:rPr>
              <a:t>A collection of homogeneous data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6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4701</TotalTime>
  <Words>6180</Words>
  <Application>Microsoft Office PowerPoint</Application>
  <PresentationFormat>On-screen Show (4:3)</PresentationFormat>
  <Paragraphs>1058</Paragraphs>
  <Slides>57</Slides>
  <Notes>55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Britannic Bold</vt:lpstr>
      <vt:lpstr>Calibri</vt:lpstr>
      <vt:lpstr>Courier New</vt:lpstr>
      <vt:lpstr>Garamond</vt:lpstr>
      <vt:lpstr>Symbol</vt:lpstr>
      <vt:lpstr>Wingdings</vt:lpstr>
      <vt:lpstr>Wingdings 2</vt:lpstr>
      <vt:lpstr>L1 - Basic of C++</vt:lpstr>
      <vt:lpstr>Object-Oriented Programming</vt:lpstr>
      <vt:lpstr>Acknowledgement</vt:lpstr>
      <vt:lpstr>Policies for students</vt:lpstr>
      <vt:lpstr>Objectives</vt:lpstr>
      <vt:lpstr>References</vt:lpstr>
      <vt:lpstr>Outline (1/2)</vt:lpstr>
      <vt:lpstr>Outline (2/2)</vt:lpstr>
      <vt:lpstr>0. Recapitulation</vt:lpstr>
      <vt:lpstr>1 Array</vt:lpstr>
      <vt:lpstr>Introduction</vt:lpstr>
      <vt:lpstr>Array in C (1/2)</vt:lpstr>
      <vt:lpstr>Array in C (2/2)</vt:lpstr>
      <vt:lpstr>Array in Java (1/2)</vt:lpstr>
      <vt:lpstr>Array in Java (2/2)</vt:lpstr>
      <vt:lpstr>Array as a Parameter</vt:lpstr>
      <vt:lpstr>Detour: String[] in main() method</vt:lpstr>
      <vt:lpstr>Returning an Array</vt:lpstr>
      <vt:lpstr>Common Mistakes (1/3)</vt:lpstr>
      <vt:lpstr>Common Mistakes (2/3)</vt:lpstr>
      <vt:lpstr>Common Mistakes (3/3)</vt:lpstr>
      <vt:lpstr>2D Array (1/2)</vt:lpstr>
      <vt:lpstr>2D Array (2/2)</vt:lpstr>
      <vt:lpstr>Drawback</vt:lpstr>
      <vt:lpstr>2 Generics</vt:lpstr>
      <vt:lpstr>Motivation</vt:lpstr>
      <vt:lpstr>Eg: The IntPair Class (non-generic)</vt:lpstr>
      <vt:lpstr>Using the IntPair Class (non-generic)</vt:lpstr>
      <vt:lpstr>Observation</vt:lpstr>
      <vt:lpstr>The Generic Pair Class</vt:lpstr>
      <vt:lpstr>Using the Generic Pair Class</vt:lpstr>
      <vt:lpstr>Autoboxing/unboxing (1/2)</vt:lpstr>
      <vt:lpstr>Autoboxing/unboxing (2/2)</vt:lpstr>
      <vt:lpstr>The Generic NewPair Class</vt:lpstr>
      <vt:lpstr>Using the Generic NewPair Class</vt:lpstr>
      <vt:lpstr>Summary</vt:lpstr>
      <vt:lpstr>3 Vector class</vt:lpstr>
      <vt:lpstr>Motivation</vt:lpstr>
      <vt:lpstr>API documentation (1/3)</vt:lpstr>
      <vt:lpstr>API documentation (2/3)</vt:lpstr>
      <vt:lpstr>API documentation (3/3)</vt:lpstr>
      <vt:lpstr>Example</vt:lpstr>
      <vt:lpstr>4 ArrayList class</vt:lpstr>
      <vt:lpstr>Introduction (1/2)</vt:lpstr>
      <vt:lpstr>Introduction (2/2)</vt:lpstr>
      <vt:lpstr>API documentation (1/3)</vt:lpstr>
      <vt:lpstr>API documentation (2/3)</vt:lpstr>
      <vt:lpstr>API documentation (3/3)</vt:lpstr>
      <vt:lpstr>Example</vt:lpstr>
      <vt:lpstr>Summary</vt:lpstr>
      <vt:lpstr>Practice Exercises</vt:lpstr>
      <vt:lpstr>Missing Digits (1/2)</vt:lpstr>
      <vt:lpstr>Missing Digits (2/2)</vt:lpstr>
      <vt:lpstr>Detecting Duplicates (1/4)</vt:lpstr>
      <vt:lpstr>Detecting Duplicates (2/4)</vt:lpstr>
      <vt:lpstr>Detecting Duplicates (3/4)</vt:lpstr>
      <vt:lpstr>Detecting Duplicates (4/4)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617</cp:revision>
  <dcterms:created xsi:type="dcterms:W3CDTF">2010-12-15T06:17:08Z</dcterms:created>
  <dcterms:modified xsi:type="dcterms:W3CDTF">2024-01-13T21:34:59Z</dcterms:modified>
</cp:coreProperties>
</file>