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32"/>
  </p:notesMasterIdLst>
  <p:handoutMasterIdLst>
    <p:handoutMasterId r:id="rId33"/>
  </p:handoutMasterIdLst>
  <p:sldIdLst>
    <p:sldId id="442" r:id="rId3"/>
    <p:sldId id="443" r:id="rId4"/>
    <p:sldId id="444" r:id="rId5"/>
    <p:sldId id="293" r:id="rId6"/>
    <p:sldId id="320" r:id="rId7"/>
    <p:sldId id="294" r:id="rId8"/>
    <p:sldId id="434" r:id="rId9"/>
    <p:sldId id="435" r:id="rId10"/>
    <p:sldId id="436" r:id="rId11"/>
    <p:sldId id="437" r:id="rId12"/>
    <p:sldId id="408" r:id="rId13"/>
    <p:sldId id="409" r:id="rId14"/>
    <p:sldId id="438" r:id="rId15"/>
    <p:sldId id="439" r:id="rId16"/>
    <p:sldId id="410" r:id="rId17"/>
    <p:sldId id="411" r:id="rId18"/>
    <p:sldId id="412" r:id="rId19"/>
    <p:sldId id="413" r:id="rId20"/>
    <p:sldId id="427" r:id="rId21"/>
    <p:sldId id="440" r:id="rId22"/>
    <p:sldId id="441" r:id="rId23"/>
    <p:sldId id="428" r:id="rId24"/>
    <p:sldId id="429" r:id="rId25"/>
    <p:sldId id="430" r:id="rId26"/>
    <p:sldId id="431" r:id="rId27"/>
    <p:sldId id="432" r:id="rId28"/>
    <p:sldId id="433" r:id="rId29"/>
    <p:sldId id="426" r:id="rId30"/>
    <p:sldId id="299" r:id="rId31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FF"/>
    <a:srgbClr val="663300"/>
    <a:srgbClr val="FFCCFF"/>
    <a:srgbClr val="993300"/>
    <a:srgbClr val="CCECFF"/>
    <a:srgbClr val="CC9900"/>
    <a:srgbClr val="FFFFCC"/>
    <a:srgbClr val="FF66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16" autoAdjust="0"/>
    <p:restoredTop sz="93648" autoAdjust="0"/>
  </p:normalViewPr>
  <p:slideViewPr>
    <p:cSldViewPr>
      <p:cViewPr varScale="1">
        <p:scale>
          <a:sx n="107" d="100"/>
          <a:sy n="107" d="100"/>
        </p:scale>
        <p:origin x="206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4736"/>
    </p:cViewPr>
  </p:sorterViewPr>
  <p:notesViewPr>
    <p:cSldViewPr>
      <p:cViewPr varScale="1">
        <p:scale>
          <a:sx n="49" d="100"/>
          <a:sy n="49" d="100"/>
        </p:scale>
        <p:origin x="-2958" y="-102"/>
      </p:cViewPr>
      <p:guideLst>
        <p:guide orient="horz" pos="3127"/>
        <p:guide pos="214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62E928-676D-428E-8E83-FEAED208C0F7}" type="doc">
      <dgm:prSet loTypeId="urn:microsoft.com/office/officeart/2005/8/layout/vList3#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90267-9BC7-4679-8942-5FF3A3AB06ED}">
      <dgm:prSet phldrT="[Text]" custT="1"/>
      <dgm:spPr>
        <a:solidFill>
          <a:srgbClr val="5BFB81"/>
        </a:solidFill>
      </dgm:spPr>
      <dgm:t>
        <a:bodyPr/>
        <a:lstStyle/>
        <a:p>
          <a:pPr marL="0" indent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>
              <a:solidFill>
                <a:schemeClr val="tx1"/>
              </a:solidFill>
            </a:rPr>
            <a:t>Book</a:t>
          </a:r>
        </a:p>
      </dgm:t>
    </dgm:pt>
    <dgm:pt modelId="{97FF8DFD-B26D-41C3-89BA-C7B95B7D90CB}" type="parTrans" cxnId="{B604DC77-B775-4D1F-9129-68612B5F6BE5}">
      <dgm:prSet/>
      <dgm:spPr/>
      <dgm:t>
        <a:bodyPr/>
        <a:lstStyle/>
        <a:p>
          <a:endParaRPr lang="en-US"/>
        </a:p>
      </dgm:t>
    </dgm:pt>
    <dgm:pt modelId="{D0E060C8-5E3E-490E-B807-583FB2F11816}" type="sibTrans" cxnId="{B604DC77-B775-4D1F-9129-68612B5F6BE5}">
      <dgm:prSet/>
      <dgm:spPr/>
      <dgm:t>
        <a:bodyPr/>
        <a:lstStyle/>
        <a:p>
          <a:endParaRPr lang="en-US"/>
        </a:p>
      </dgm:t>
    </dgm:pt>
    <dgm:pt modelId="{CCAD265B-CB61-476F-8EB2-F8AA7BE6F91E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endParaRPr lang="en-US" sz="2200" baseline="0" dirty="0">
            <a:solidFill>
              <a:schemeClr val="tx1"/>
            </a:solidFill>
            <a:latin typeface="+mn-lt"/>
          </a:endParaRPr>
        </a:p>
      </dgm:t>
    </dgm:pt>
    <dgm:pt modelId="{897CD898-D411-4B08-B343-9EE9896B6C32}" type="parTrans" cxnId="{4ACEFEC8-0E7F-4336-87B5-FB478EA75132}">
      <dgm:prSet/>
      <dgm:spPr/>
      <dgm:t>
        <a:bodyPr/>
        <a:lstStyle/>
        <a:p>
          <a:endParaRPr lang="en-US"/>
        </a:p>
      </dgm:t>
    </dgm:pt>
    <dgm:pt modelId="{571D3750-F712-47E1-A325-A681968CBBD7}" type="sibTrans" cxnId="{4ACEFEC8-0E7F-4336-87B5-FB478EA75132}">
      <dgm:prSet/>
      <dgm:spPr/>
      <dgm:t>
        <a:bodyPr/>
        <a:lstStyle/>
        <a:p>
          <a:endParaRPr lang="en-US"/>
        </a:p>
      </dgm:t>
    </dgm:pt>
    <dgm:pt modelId="{F6CE912F-21A3-4FAA-ADEC-255F16EFD9BF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2200" baseline="0">
              <a:solidFill>
                <a:schemeClr val="tx1"/>
              </a:solidFill>
              <a:latin typeface="+mn-lt"/>
            </a:rPr>
            <a:t>Chapter </a:t>
          </a:r>
          <a:r>
            <a:rPr lang="en-US" sz="2200" baseline="0" dirty="0">
              <a:solidFill>
                <a:schemeClr val="tx1"/>
              </a:solidFill>
              <a:latin typeface="+mn-lt"/>
            </a:rPr>
            <a:t>1, Section 1.6, pages 64 to 72</a:t>
          </a:r>
        </a:p>
      </dgm:t>
    </dgm:pt>
    <dgm:pt modelId="{BA504D16-2C5F-4916-8864-563466FFC912}" type="parTrans" cxnId="{4BC38318-53C0-4FEB-B4C9-75B74739E872}">
      <dgm:prSet/>
      <dgm:spPr/>
      <dgm:t>
        <a:bodyPr/>
        <a:lstStyle/>
        <a:p>
          <a:endParaRPr lang="en-US"/>
        </a:p>
      </dgm:t>
    </dgm:pt>
    <dgm:pt modelId="{B4F5F459-368E-4AC9-B2B2-99E5AC404ED8}" type="sibTrans" cxnId="{4BC38318-53C0-4FEB-B4C9-75B74739E872}">
      <dgm:prSet/>
      <dgm:spPr/>
      <dgm:t>
        <a:bodyPr/>
        <a:lstStyle/>
        <a:p>
          <a:endParaRPr lang="en-US"/>
        </a:p>
      </dgm:t>
    </dgm:pt>
    <dgm:pt modelId="{92EE76E5-3762-43F0-B701-FDC1B9155319}" type="pres">
      <dgm:prSet presAssocID="{C862E928-676D-428E-8E83-FEAED208C0F7}" presName="linearFlow" presStyleCnt="0">
        <dgm:presLayoutVars>
          <dgm:dir/>
          <dgm:resizeHandles val="exact"/>
        </dgm:presLayoutVars>
      </dgm:prSet>
      <dgm:spPr/>
    </dgm:pt>
    <dgm:pt modelId="{BB6723CE-ADD8-4F40-BBA2-A73E76036D91}" type="pres">
      <dgm:prSet presAssocID="{0FE90267-9BC7-4679-8942-5FF3A3AB06ED}" presName="composite" presStyleCnt="0"/>
      <dgm:spPr/>
    </dgm:pt>
    <dgm:pt modelId="{E9C254D0-7C86-4675-AC1B-555179EDDE6F}" type="pres">
      <dgm:prSet presAssocID="{0FE90267-9BC7-4679-8942-5FF3A3AB06ED}" presName="imgShp" presStyleLbl="fgImgPlace1" presStyleIdx="0" presStyleCnt="1" custLinFactNeighborX="-1730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</dgm:pt>
    <dgm:pt modelId="{691D3C5E-B9A5-48E5-96D2-C74E4BC7C021}" type="pres">
      <dgm:prSet presAssocID="{0FE90267-9BC7-4679-8942-5FF3A3AB06ED}" presName="txShp" presStyleLbl="node1" presStyleIdx="0" presStyleCnt="1" custScaleX="127008" custScaleY="120928">
        <dgm:presLayoutVars>
          <dgm:bulletEnabled val="1"/>
        </dgm:presLayoutVars>
      </dgm:prSet>
      <dgm:spPr/>
    </dgm:pt>
  </dgm:ptLst>
  <dgm:cxnLst>
    <dgm:cxn modelId="{CB73AC17-8889-441E-9414-703E6BFF8BA7}" type="presOf" srcId="{CCAD265B-CB61-476F-8EB2-F8AA7BE6F91E}" destId="{691D3C5E-B9A5-48E5-96D2-C74E4BC7C021}" srcOrd="0" destOrd="2" presId="urn:microsoft.com/office/officeart/2005/8/layout/vList3#1"/>
    <dgm:cxn modelId="{4BC38318-53C0-4FEB-B4C9-75B74739E872}" srcId="{0FE90267-9BC7-4679-8942-5FF3A3AB06ED}" destId="{F6CE912F-21A3-4FAA-ADEC-255F16EFD9BF}" srcOrd="0" destOrd="0" parTransId="{BA504D16-2C5F-4916-8864-563466FFC912}" sibTransId="{B4F5F459-368E-4AC9-B2B2-99E5AC404ED8}"/>
    <dgm:cxn modelId="{1D888718-513A-41AB-B30D-96183376886F}" type="presOf" srcId="{C862E928-676D-428E-8E83-FEAED208C0F7}" destId="{92EE76E5-3762-43F0-B701-FDC1B9155319}" srcOrd="0" destOrd="0" presId="urn:microsoft.com/office/officeart/2005/8/layout/vList3#1"/>
    <dgm:cxn modelId="{F7CD6273-9243-4E45-989A-FAD5AD803116}" type="presOf" srcId="{0FE90267-9BC7-4679-8942-5FF3A3AB06ED}" destId="{691D3C5E-B9A5-48E5-96D2-C74E4BC7C021}" srcOrd="0" destOrd="0" presId="urn:microsoft.com/office/officeart/2005/8/layout/vList3#1"/>
    <dgm:cxn modelId="{B604DC77-B775-4D1F-9129-68612B5F6BE5}" srcId="{C862E928-676D-428E-8E83-FEAED208C0F7}" destId="{0FE90267-9BC7-4679-8942-5FF3A3AB06ED}" srcOrd="0" destOrd="0" parTransId="{97FF8DFD-B26D-41C3-89BA-C7B95B7D90CB}" sibTransId="{D0E060C8-5E3E-490E-B807-583FB2F11816}"/>
    <dgm:cxn modelId="{72AB66B2-2B5A-4AB3-B9A3-C435BDB5084A}" type="presOf" srcId="{F6CE912F-21A3-4FAA-ADEC-255F16EFD9BF}" destId="{691D3C5E-B9A5-48E5-96D2-C74E4BC7C021}" srcOrd="0" destOrd="1" presId="urn:microsoft.com/office/officeart/2005/8/layout/vList3#1"/>
    <dgm:cxn modelId="{4ACEFEC8-0E7F-4336-87B5-FB478EA75132}" srcId="{0FE90267-9BC7-4679-8942-5FF3A3AB06ED}" destId="{CCAD265B-CB61-476F-8EB2-F8AA7BE6F91E}" srcOrd="1" destOrd="0" parTransId="{897CD898-D411-4B08-B343-9EE9896B6C32}" sibTransId="{571D3750-F712-47E1-A325-A681968CBBD7}"/>
    <dgm:cxn modelId="{9CB3A6E9-C148-4D72-937E-8BE321EFDD3D}" type="presParOf" srcId="{92EE76E5-3762-43F0-B701-FDC1B9155319}" destId="{BB6723CE-ADD8-4F40-BBA2-A73E76036D91}" srcOrd="0" destOrd="0" presId="urn:microsoft.com/office/officeart/2005/8/layout/vList3#1"/>
    <dgm:cxn modelId="{17C9A261-7594-4521-81FD-DB8FF1D86E98}" type="presParOf" srcId="{BB6723CE-ADD8-4F40-BBA2-A73E76036D91}" destId="{E9C254D0-7C86-4675-AC1B-555179EDDE6F}" srcOrd="0" destOrd="0" presId="urn:microsoft.com/office/officeart/2005/8/layout/vList3#1"/>
    <dgm:cxn modelId="{42FB4362-3001-4A8E-B58F-B8D13BD1DE31}" type="presParOf" srcId="{BB6723CE-ADD8-4F40-BBA2-A73E76036D91}" destId="{691D3C5E-B9A5-48E5-96D2-C74E4BC7C021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D3C5E-B9A5-48E5-96D2-C74E4BC7C021}">
      <dsp:nvSpPr>
        <dsp:cNvPr id="0" name=""/>
        <dsp:cNvSpPr/>
      </dsp:nvSpPr>
      <dsp:spPr>
        <a:xfrm rot="10800000">
          <a:off x="923616" y="706196"/>
          <a:ext cx="6693311" cy="3210406"/>
        </a:xfrm>
        <a:prstGeom prst="homePlate">
          <a:avLst/>
        </a:prstGeom>
        <a:solidFill>
          <a:srgbClr val="5BFB8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0697" tIns="106680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Book</a:t>
          </a:r>
        </a:p>
        <a:p>
          <a:pPr marL="465138" lvl="1" indent="-293688" algn="l" defTabSz="9779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2200" kern="1200" baseline="0">
              <a:solidFill>
                <a:schemeClr val="tx1"/>
              </a:solidFill>
              <a:latin typeface="+mn-lt"/>
            </a:rPr>
            <a:t>Chapter </a:t>
          </a:r>
          <a:r>
            <a:rPr lang="en-US" sz="2200" kern="1200" baseline="0" dirty="0">
              <a:solidFill>
                <a:schemeClr val="tx1"/>
              </a:solidFill>
              <a:latin typeface="+mn-lt"/>
            </a:rPr>
            <a:t>1, Section 1.6, pages 64 to 72</a:t>
          </a:r>
        </a:p>
        <a:p>
          <a:pPr marL="465138" lvl="1" indent="-293688" algn="l" defTabSz="9779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endParaRPr lang="en-US" sz="2200" kern="1200" baseline="0" dirty="0">
            <a:solidFill>
              <a:schemeClr val="tx1"/>
            </a:solidFill>
            <a:latin typeface="+mn-lt"/>
          </a:endParaRPr>
        </a:p>
      </dsp:txBody>
      <dsp:txXfrm rot="10800000">
        <a:off x="1726217" y="706196"/>
        <a:ext cx="5890710" cy="3210406"/>
      </dsp:txXfrm>
    </dsp:sp>
    <dsp:sp modelId="{E9C254D0-7C86-4675-AC1B-555179EDDE6F}">
      <dsp:nvSpPr>
        <dsp:cNvPr id="0" name=""/>
        <dsp:cNvSpPr/>
      </dsp:nvSpPr>
      <dsp:spPr>
        <a:xfrm>
          <a:off x="0" y="983995"/>
          <a:ext cx="2654808" cy="265480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r">
              <a:defRPr sz="1200"/>
            </a:lvl1pPr>
          </a:lstStyle>
          <a:p>
            <a:fld id="{461DAA9E-82D4-4007-928C-85AF3BC30F75}" type="datetimeFigureOut">
              <a:rPr lang="en-SG" smtClean="0"/>
              <a:pPr/>
              <a:t>14/1/2024</a:t>
            </a:fld>
            <a:endParaRPr lang="en-S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l">
              <a:defRPr sz="1200"/>
            </a:lvl1pPr>
          </a:lstStyle>
          <a:p>
            <a:endParaRPr lang="en-S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r">
              <a:defRPr sz="1200"/>
            </a:lvl1pPr>
          </a:lstStyle>
          <a:p>
            <a:fld id="{CA1F0131-0B6F-469D-B90E-AAE0573CA752}" type="slidenum">
              <a:rPr lang="en-SG" smtClean="0"/>
              <a:pPr/>
              <a:t>‹#›</a:t>
            </a:fld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69296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/>
          <a:lstStyle>
            <a:lvl1pPr algn="r">
              <a:defRPr sz="1200"/>
            </a:lvl1pPr>
          </a:lstStyle>
          <a:p>
            <a:fld id="{758DB548-F8C8-4D99-8ACC-73101D700ED8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60937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02" tIns="46351" rIns="92702" bIns="4635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2702" tIns="46351" rIns="92702" bIns="4635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2702" tIns="46351" rIns="92702" bIns="46351" rtlCol="0" anchor="b"/>
          <a:lstStyle>
            <a:lvl1pPr algn="r">
              <a:defRPr sz="1200"/>
            </a:lvl1pPr>
          </a:lstStyle>
          <a:p>
            <a:fld id="{4064A34B-1A74-4CEE-BBDF-2018B78805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660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686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175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035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900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213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10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031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118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9836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00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47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1755" indent="-231755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393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989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144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6879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1576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678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1733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6280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9163" y="744538"/>
            <a:ext cx="4960937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935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1755" indent="-231755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272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878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956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18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215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492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012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002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458200" y="6400800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01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939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143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622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C60E-3588-41C0-B848-80A1EDB386D0}" type="slidenum">
              <a:rPr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9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837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9090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915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50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082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C60E-3588-41C0-B848-80A1EDB386D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r>
              <a:rPr lang="en-SG" dirty="0"/>
              <a:t>[503005 Lecture 11: Exceptions]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r>
              <a:rPr lang="en-SG" dirty="0">
                <a:solidFill>
                  <a:srgbClr val="003399"/>
                </a:solidFill>
              </a:rPr>
              <a:t>[503005 Lecture 1: Intro to Java]</a:t>
            </a:r>
            <a:endParaRPr lang="en-US" dirty="0">
              <a:solidFill>
                <a:srgbClr val="003399"/>
              </a:solidFill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382000" y="6446837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700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3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/>
              <a:t>Object-Oriented Programming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0000"/>
                </a:solidFill>
              </a:rPr>
              <a:t>Exceptions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9" y="101673"/>
            <a:ext cx="1747742" cy="965127"/>
          </a:xfrm>
          <a:prstGeom prst="rect">
            <a:avLst/>
          </a:prstGeom>
          <a:ln>
            <a:noFill/>
          </a:ln>
          <a:effectLst/>
        </p:spPr>
      </p:pic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981200" y="4648200"/>
            <a:ext cx="6400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>
                <a:srgbClr val="009999"/>
              </a:buClr>
            </a:pPr>
            <a:r>
              <a:rPr lang="en-US" sz="3200" i="1" dirty="0">
                <a:solidFill>
                  <a:srgbClr val="000000"/>
                </a:solidFill>
                <a:latin typeface="Calibri" pitchFamily="34" charset="0"/>
              </a:rPr>
              <a:t>Handling exceptional events</a:t>
            </a:r>
          </a:p>
        </p:txBody>
      </p:sp>
    </p:spTree>
    <p:extLst>
      <p:ext uri="{BB962C8B-B14F-4D97-AF65-F5344CB8AC3E}">
        <p14:creationId xmlns:p14="http://schemas.microsoft.com/office/powerpoint/2010/main" val="250138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788988"/>
          </a:xfrm>
          <a:noFill/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1. </a:t>
            </a:r>
            <a:r>
              <a:rPr lang="en-US" sz="3600">
                <a:latin typeface="Britannic Bold" panose="020B0903060703020204" pitchFamily="34" charset="0"/>
              </a:rPr>
              <a:t>Motivation (4/4)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10</a:t>
            </a:fld>
            <a:endParaRPr lang="en-US" sz="1600" dirty="0"/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685802" y="1066800"/>
            <a:ext cx="8000997" cy="5410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dirty="0"/>
              <a:t>Instead of deciding how to deal with an error, Java provides the </a:t>
            </a:r>
            <a:r>
              <a:rPr lang="en-US" sz="2400" b="1" dirty="0">
                <a:solidFill>
                  <a:srgbClr val="C00000"/>
                </a:solidFill>
              </a:rPr>
              <a:t>exception</a:t>
            </a:r>
            <a:r>
              <a:rPr lang="en-US" sz="2400" dirty="0"/>
              <a:t> mechanism:</a:t>
            </a:r>
          </a:p>
          <a:p>
            <a:pPr marL="857250" lvl="1" indent="-411163">
              <a:spcBef>
                <a:spcPts val="300"/>
              </a:spcBef>
              <a:buClrTx/>
              <a:buSzPct val="100000"/>
              <a:buFont typeface="+mj-lt"/>
              <a:buAutoNum type="arabicPeriod"/>
            </a:pPr>
            <a:r>
              <a:rPr lang="en-US" sz="2000" dirty="0"/>
              <a:t>Indicate an error (</a:t>
            </a:r>
            <a:r>
              <a:rPr lang="en-US" sz="2000" dirty="0">
                <a:solidFill>
                  <a:srgbClr val="0000FF"/>
                </a:solidFill>
              </a:rPr>
              <a:t>exception event</a:t>
            </a:r>
            <a:r>
              <a:rPr lang="en-US" sz="2000" dirty="0"/>
              <a:t>) has occurred</a:t>
            </a:r>
          </a:p>
          <a:p>
            <a:pPr marL="857250" lvl="1" indent="-411163">
              <a:spcBef>
                <a:spcPts val="300"/>
              </a:spcBef>
              <a:buClrTx/>
              <a:buSzPct val="100000"/>
              <a:buFont typeface="+mj-lt"/>
              <a:buAutoNum type="arabicPeriod"/>
            </a:pPr>
            <a:r>
              <a:rPr lang="en-US" sz="2000" dirty="0"/>
              <a:t>Let the user decide how to handle the problem in a </a:t>
            </a:r>
            <a:r>
              <a:rPr lang="en-US" sz="2000" u="sng" dirty="0"/>
              <a:t>separate section of code </a:t>
            </a:r>
            <a:r>
              <a:rPr lang="en-US" sz="2000" dirty="0"/>
              <a:t>specific for that purpose</a:t>
            </a:r>
          </a:p>
          <a:p>
            <a:pPr marL="857250" lvl="1" indent="-411163">
              <a:spcBef>
                <a:spcPts val="300"/>
              </a:spcBef>
              <a:buClrTx/>
              <a:buSzPct val="100000"/>
              <a:buFont typeface="+mj-lt"/>
              <a:buAutoNum type="arabicPeriod"/>
            </a:pPr>
            <a:r>
              <a:rPr lang="en-US" sz="2000" dirty="0"/>
              <a:t>Crash the program if the error is not handled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Exception mechanism consists of two components:</a:t>
            </a:r>
          </a:p>
          <a:p>
            <a:pPr marL="857250" lvl="1" indent="-411163">
              <a:spcBef>
                <a:spcPts val="300"/>
              </a:spcBef>
            </a:pPr>
            <a:r>
              <a:rPr lang="en-US" sz="2000" dirty="0">
                <a:solidFill>
                  <a:srgbClr val="0000FF"/>
                </a:solidFill>
              </a:rPr>
              <a:t>Exception indication</a:t>
            </a:r>
          </a:p>
          <a:p>
            <a:pPr marL="857250" lvl="1" indent="-411163">
              <a:spcBef>
                <a:spcPts val="300"/>
              </a:spcBef>
            </a:pPr>
            <a:r>
              <a:rPr lang="en-US" sz="2000" dirty="0">
                <a:solidFill>
                  <a:srgbClr val="0000FF"/>
                </a:solidFill>
              </a:rPr>
              <a:t>Exception handling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Note that the preceding example of using an exception for (</a:t>
            </a:r>
            <a:r>
              <a:rPr lang="en-US" sz="2400" i="1" dirty="0"/>
              <a:t>n</a:t>
            </a:r>
            <a:r>
              <a:rPr lang="en-US" sz="2400" dirty="0"/>
              <a:t> &lt; 0) is </a:t>
            </a:r>
            <a:r>
              <a:rPr lang="en-US" sz="2400" u="sng" dirty="0"/>
              <a:t>solely illustrative</a:t>
            </a:r>
            <a:r>
              <a:rPr lang="en-US" sz="2400" dirty="0"/>
              <a:t>. Exceptions are more appropriate for harder to check cases such as when the value of </a:t>
            </a:r>
            <a:r>
              <a:rPr lang="en-US" sz="2400" i="1" dirty="0"/>
              <a:t>n</a:t>
            </a:r>
            <a:r>
              <a:rPr lang="en-US" sz="2400" dirty="0"/>
              <a:t> is too big, causing an overflow in computation.</a:t>
            </a:r>
            <a:endParaRPr lang="en-US" sz="2400" dirty="0">
              <a:solidFill>
                <a:srgbClr val="0000FF"/>
              </a:solidFill>
            </a:endParaRPr>
          </a:p>
          <a:p>
            <a:pPr marL="857250" lvl="1" indent="-411163">
              <a:spcBef>
                <a:spcPts val="0"/>
              </a:spcBef>
            </a:pP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11: Exceptions]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8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788988"/>
          </a:xfrm>
          <a:noFill/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2. </a:t>
            </a:r>
            <a:r>
              <a:rPr lang="en-US" sz="3600">
                <a:latin typeface="Britannic Bold" panose="020B0903060703020204" pitchFamily="34" charset="0"/>
              </a:rPr>
              <a:t>Exception </a:t>
            </a:r>
            <a:r>
              <a:rPr lang="en-US" sz="3600" dirty="0">
                <a:latin typeface="Britannic Bold" panose="020B0903060703020204" pitchFamily="34" charset="0"/>
              </a:rPr>
              <a:t>Indication: Syntax </a:t>
            </a:r>
            <a:r>
              <a:rPr lang="en-US" sz="3600">
                <a:latin typeface="Britannic Bold" panose="020B0903060703020204" pitchFamily="34" charset="0"/>
              </a:rPr>
              <a:t>(1/2)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11</a:t>
            </a:fld>
            <a:endParaRPr lang="en-US" sz="16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5802" y="1066800"/>
            <a:ext cx="8000997" cy="13716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600" dirty="0"/>
              <a:t>To indicate an error is detected: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Also known as </a:t>
            </a:r>
            <a:r>
              <a:rPr lang="en-US" sz="2200" b="1" dirty="0">
                <a:solidFill>
                  <a:srgbClr val="660066"/>
                </a:solidFill>
              </a:rPr>
              <a:t>throwing an exception</a:t>
            </a:r>
            <a:r>
              <a:rPr lang="en-US" sz="2200" dirty="0"/>
              <a:t> 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This allows the user to detect and handle the error</a:t>
            </a:r>
          </a:p>
        </p:txBody>
      </p:sp>
      <p:grpSp>
        <p:nvGrpSpPr>
          <p:cNvPr id="9" name="Group 3"/>
          <p:cNvGrpSpPr/>
          <p:nvPr/>
        </p:nvGrpSpPr>
        <p:grpSpPr>
          <a:xfrm>
            <a:off x="1061324" y="2362200"/>
            <a:ext cx="7433737" cy="838200"/>
            <a:chOff x="914401" y="2074985"/>
            <a:chExt cx="3138872" cy="1524001"/>
          </a:xfrm>
        </p:grpSpPr>
        <p:sp>
          <p:nvSpPr>
            <p:cNvPr id="10" name="Rectangle 9"/>
            <p:cNvSpPr/>
            <p:nvPr/>
          </p:nvSpPr>
          <p:spPr>
            <a:xfrm>
              <a:off x="1139859" y="2074985"/>
              <a:ext cx="2913414" cy="1524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r>
                <a:rPr lang="en-US" sz="2000" dirty="0"/>
                <a:t>    </a:t>
              </a:r>
            </a:p>
            <a:p>
              <a:endParaRPr lang="en-US" sz="2000" b="1" i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i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throw </a:t>
              </a:r>
              <a:r>
                <a:rPr lang="en-US" sz="2000" b="1" i="1" dirty="0">
                  <a:latin typeface="Courier New" pitchFamily="49" charset="0"/>
                  <a:cs typeface="Courier New" pitchFamily="49" charset="0"/>
                </a:rPr>
                <a:t>ExceptionObject;</a:t>
              </a:r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2000" b="1" i="1" dirty="0">
                  <a:latin typeface="Courier New" pitchFamily="49" charset="0"/>
                  <a:cs typeface="Courier New" pitchFamily="49" charset="0"/>
                </a:rPr>
                <a:t>  </a:t>
              </a:r>
            </a:p>
            <a:p>
              <a:r>
                <a:rPr lang="en-US" sz="2000" b="1" i="1" dirty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20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14401" y="2074985"/>
              <a:ext cx="242993" cy="1524001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vert270" rtlCol="0" anchor="ctr"/>
            <a:lstStyle/>
            <a:p>
              <a:pPr algn="ctr"/>
              <a:r>
                <a:rPr lang="en-US" sz="1200" b="1" dirty="0"/>
                <a:t>SYNTAX</a:t>
              </a:r>
            </a:p>
          </p:txBody>
        </p:sp>
      </p:grp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85802" y="3352800"/>
            <a:ext cx="8000997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Exception object must</a:t>
            </a:r>
            <a:r>
              <a:rPr kumimoji="0" lang="en-US" sz="26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be:</a:t>
            </a:r>
          </a:p>
          <a:p>
            <a:pPr marL="800100" lvl="1" indent="-342900">
              <a:spcBef>
                <a:spcPts val="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200" kern="0" baseline="0" dirty="0">
                <a:latin typeface="+mn-lt"/>
                <a:cs typeface="+mn-cs"/>
              </a:rPr>
              <a:t>An</a:t>
            </a:r>
            <a:r>
              <a:rPr lang="en-US" sz="2200" kern="0" dirty="0">
                <a:latin typeface="+mn-lt"/>
                <a:cs typeface="+mn-cs"/>
              </a:rPr>
              <a:t> object of a class derived from </a:t>
            </a:r>
            <a:r>
              <a:rPr lang="en-US" sz="2200" b="1" kern="0" dirty="0">
                <a:solidFill>
                  <a:srgbClr val="0000FF"/>
                </a:solidFill>
                <a:latin typeface="+mn-lt"/>
                <a:cs typeface="+mn-cs"/>
              </a:rPr>
              <a:t>class Throwable</a:t>
            </a:r>
          </a:p>
          <a:p>
            <a:pPr marL="800100" lvl="1" indent="-342900">
              <a:spcBef>
                <a:spcPts val="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200" kern="0" dirty="0">
                <a:latin typeface="+mn-lt"/>
                <a:cs typeface="+mn-cs"/>
              </a:rPr>
              <a:t>Contain useful information about the error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200" kern="0" noProof="0" dirty="0">
                <a:latin typeface="+mn-lt"/>
                <a:cs typeface="+mn-cs"/>
              </a:rPr>
              <a:t>There are a number of useful predefined exception classes:</a:t>
            </a:r>
          </a:p>
          <a:p>
            <a:pPr marL="800100" lvl="1" indent="-342900">
              <a:spcBef>
                <a:spcPts val="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200" b="1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ArithmeticException</a:t>
            </a:r>
          </a:p>
          <a:p>
            <a:pPr marL="800100" lvl="1" indent="-342900">
              <a:spcBef>
                <a:spcPts val="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200" b="1" kern="0" noProof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NullPointerException</a:t>
            </a:r>
          </a:p>
          <a:p>
            <a:pPr marL="800100" lvl="1" indent="-342900">
              <a:spcBef>
                <a:spcPts val="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200" b="1" kern="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IndexOutOfBoundsException</a:t>
            </a:r>
          </a:p>
          <a:p>
            <a:pPr marL="800100" lvl="1" indent="-342900">
              <a:spcBef>
                <a:spcPts val="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200" b="1" kern="0" noProof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IllegalArgument</a:t>
            </a:r>
            <a:r>
              <a:rPr lang="en-US" sz="2200" b="1" ker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en-US" sz="2200" b="1" kern="0" noProof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11: Exceptions]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2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788988"/>
          </a:xfrm>
          <a:noFill/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2. </a:t>
            </a:r>
            <a:r>
              <a:rPr lang="en-US" sz="3600">
                <a:latin typeface="Britannic Bold" panose="020B0903060703020204" pitchFamily="34" charset="0"/>
              </a:rPr>
              <a:t>Exception </a:t>
            </a:r>
            <a:r>
              <a:rPr lang="en-US" sz="3600" dirty="0">
                <a:latin typeface="Britannic Bold" panose="020B0903060703020204" pitchFamily="34" charset="0"/>
              </a:rPr>
              <a:t>Indication: Syntax (2/2)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12</a:t>
            </a:fld>
            <a:endParaRPr lang="en-US" sz="16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85802" y="1066800"/>
            <a:ext cx="8000997" cy="15240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600" dirty="0"/>
              <a:t>The different exception classes are used to </a:t>
            </a:r>
            <a:r>
              <a:rPr lang="en-US" sz="2600" b="1" dirty="0"/>
              <a:t>categorize the type of error</a:t>
            </a:r>
            <a:r>
              <a:rPr lang="en-US" sz="2600" dirty="0"/>
              <a:t>:</a:t>
            </a:r>
          </a:p>
          <a:p>
            <a:pPr lvl="1">
              <a:spcBef>
                <a:spcPts val="600"/>
              </a:spcBef>
            </a:pPr>
            <a:r>
              <a:rPr lang="en-US" sz="2200" dirty="0"/>
              <a:t>There is no major difference in the available methods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4953"/>
              </p:ext>
            </p:extLst>
          </p:nvPr>
        </p:nvGraphicFramePr>
        <p:xfrm>
          <a:off x="838200" y="2514600"/>
          <a:ext cx="7848599" cy="3233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4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248">
                <a:tc gridSpan="2">
                  <a:txBody>
                    <a:bodyPr/>
                    <a:lstStyle/>
                    <a:p>
                      <a:pPr algn="l"/>
                      <a:r>
                        <a:rPr lang="en-SG" b="1" dirty="0">
                          <a:solidFill>
                            <a:srgbClr val="C00000"/>
                          </a:solidFill>
                        </a:rPr>
                        <a:t>Constructor</a:t>
                      </a:r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1833">
                <a:tc>
                  <a:txBody>
                    <a:bodyPr/>
                    <a:lstStyle/>
                    <a:p>
                      <a:pPr algn="r"/>
                      <a:endParaRPr lang="en-SG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b="1" i="1" u="none" dirty="0">
                          <a:latin typeface="Courier New" pitchFamily="49" charset="0"/>
                          <a:cs typeface="Courier New" pitchFamily="49" charset="0"/>
                        </a:rPr>
                        <a:t>ExceptionClassName</a:t>
                      </a:r>
                      <a:r>
                        <a:rPr lang="en-SG" b="1" dirty="0">
                          <a:latin typeface="Courier New" pitchFamily="49" charset="0"/>
                          <a:cs typeface="Courier New" pitchFamily="49" charset="0"/>
                        </a:rPr>
                        <a:t>(String Msg) </a:t>
                      </a:r>
                      <a:br>
                        <a:rPr lang="en-SG" b="1" dirty="0">
                          <a:latin typeface="Courier New" pitchFamily="49" charset="0"/>
                          <a:cs typeface="Courier New" pitchFamily="49" charset="0"/>
                        </a:rPr>
                      </a:br>
                      <a:r>
                        <a:rPr lang="en-SG" b="0" dirty="0">
                          <a:latin typeface="+mn-lt"/>
                          <a:cs typeface="Courier New" pitchFamily="49" charset="0"/>
                        </a:rPr>
                        <a:t>Construct</a:t>
                      </a:r>
                      <a:r>
                        <a:rPr lang="en-SG" b="0" baseline="0" dirty="0">
                          <a:latin typeface="+mn-lt"/>
                          <a:cs typeface="Courier New" pitchFamily="49" charset="0"/>
                        </a:rPr>
                        <a:t> an exception object with the error message Msg</a:t>
                      </a:r>
                      <a:endParaRPr lang="en-SG" b="0" dirty="0">
                        <a:latin typeface="+mn-lt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66">
                <a:tc gridSpan="2">
                  <a:txBody>
                    <a:bodyPr/>
                    <a:lstStyle/>
                    <a:p>
                      <a:pPr algn="l"/>
                      <a:r>
                        <a:rPr lang="en-SG" b="1" dirty="0">
                          <a:solidFill>
                            <a:srgbClr val="C00000"/>
                          </a:solidFill>
                        </a:rPr>
                        <a:t>Common methods for</a:t>
                      </a:r>
                      <a:r>
                        <a:rPr lang="en-SG" b="1" baseline="0" dirty="0">
                          <a:solidFill>
                            <a:srgbClr val="C00000"/>
                          </a:solidFill>
                        </a:rPr>
                        <a:t> Exception classes</a:t>
                      </a:r>
                      <a:r>
                        <a:rPr lang="en-SG" b="1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S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1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String</a:t>
                      </a:r>
                      <a:endParaRPr lang="en-SG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getMessage()</a:t>
                      </a:r>
                    </a:p>
                    <a:p>
                      <a:r>
                        <a:rPr lang="en-US" dirty="0"/>
                        <a:t>Return the massage</a:t>
                      </a:r>
                      <a:r>
                        <a:rPr lang="en-US" baseline="0" dirty="0"/>
                        <a:t> stored in the object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71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void</a:t>
                      </a:r>
                      <a:endParaRPr lang="en-SG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printStackTrace()</a:t>
                      </a:r>
                    </a:p>
                    <a:p>
                      <a:r>
                        <a:rPr lang="en-US" dirty="0"/>
                        <a:t>Print the calling stack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11: Exceptions]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5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788988"/>
          </a:xfrm>
          <a:noFill/>
        </p:spPr>
        <p:txBody>
          <a:bodyPr/>
          <a:lstStyle/>
          <a:p>
            <a:r>
              <a:rPr lang="en-US" sz="3200">
                <a:solidFill>
                  <a:srgbClr val="C00000"/>
                </a:solidFill>
                <a:latin typeface="Britannic Bold" panose="020B0903060703020204" pitchFamily="34" charset="0"/>
              </a:rPr>
              <a:t>2. </a:t>
            </a:r>
            <a:r>
              <a:rPr lang="en-US" sz="3200">
                <a:latin typeface="Britannic Bold" panose="020B0903060703020204" pitchFamily="34" charset="0"/>
              </a:rPr>
              <a:t>Exception Handling: Example #1 (1/2)</a:t>
            </a:r>
            <a:endParaRPr lang="en-US" sz="32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13</a:t>
            </a:fld>
            <a:endParaRPr lang="en-US" sz="1600" dirty="0"/>
          </a:p>
        </p:txBody>
      </p:sp>
      <p:sp>
        <p:nvSpPr>
          <p:cNvPr id="11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11: Exceptions]</a:t>
            </a:r>
            <a:endParaRPr lang="en-US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28600" y="981669"/>
            <a:ext cx="8610600" cy="5570756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solidFill>
                  <a:srgbClr val="7030A0"/>
                </a:solidFill>
                <a:latin typeface="Courier New" pitchFamily="49" charset="0"/>
              </a:rPr>
              <a:t>import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java.util.Scanner;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solidFill>
                  <a:srgbClr val="7030A0"/>
                </a:solidFill>
                <a:latin typeface="Courier New" pitchFamily="49" charset="0"/>
              </a:rPr>
              <a:t>import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java.util.InputMismatchException;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public class 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ExampleImproved {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endParaRPr lang="en-US" sz="1000" b="1">
              <a:solidFill>
                <a:srgbClr val="0000FF"/>
              </a:solidFill>
              <a:latin typeface="Courier New" pitchFamily="49" charset="0"/>
            </a:endParaRP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	public static void main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(String[] args)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1600" b="1">
                <a:latin typeface="Courier New" pitchFamily="49" charset="0"/>
              </a:rPr>
              <a:t>{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		Scanner sc = 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en-US" sz="1600" b="1">
                <a:latin typeface="Courier New" pitchFamily="49" charset="0"/>
              </a:rPr>
              <a:t> Scanner(System.in);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	boolean </a:t>
            </a:r>
            <a:r>
              <a:rPr lang="en-US" sz="1600" b="1">
                <a:latin typeface="Courier New" pitchFamily="49" charset="0"/>
              </a:rPr>
              <a:t>isError = </a:t>
            </a:r>
            <a:r>
              <a:rPr lang="en-US" sz="1600" b="1">
                <a:solidFill>
                  <a:srgbClr val="008000"/>
                </a:solidFill>
                <a:latin typeface="Courier New" pitchFamily="49" charset="0"/>
              </a:rPr>
              <a:t>false</a:t>
            </a:r>
            <a:r>
              <a:rPr lang="en-US" sz="1600" b="1"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		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do</a:t>
            </a:r>
            <a:r>
              <a:rPr lang="en-US" sz="1600" b="1">
                <a:latin typeface="Courier New" pitchFamily="49" charset="0"/>
              </a:rPr>
              <a:t> {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			System.out.print(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</a:rPr>
              <a:t>"Enter an integer: </a:t>
            </a:r>
            <a:r>
              <a:rPr lang="en-US" sz="1600" b="1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sz="1600" b="1">
                <a:latin typeface="Courier New" pitchFamily="49" charset="0"/>
              </a:rPr>
              <a:t>);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			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try</a:t>
            </a:r>
            <a:r>
              <a:rPr lang="en-US" sz="1600" b="1">
                <a:latin typeface="Courier New" pitchFamily="49" charset="0"/>
              </a:rPr>
              <a:t> {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				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num = sc.nextInt();</a:t>
            </a:r>
            <a:endParaRPr lang="en-US" sz="1600" b="1" dirty="0">
              <a:latin typeface="Courier New" pitchFamily="49" charset="0"/>
            </a:endParaRP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			System.out.println(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1600" b="1">
                <a:solidFill>
                  <a:srgbClr val="008000"/>
                </a:solidFill>
                <a:latin typeface="Courier New" pitchFamily="49" charset="0"/>
              </a:rPr>
              <a:t>num = " 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+ num);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				isError = </a:t>
            </a:r>
            <a:r>
              <a:rPr lang="en-US" sz="1600" b="1">
                <a:solidFill>
                  <a:srgbClr val="008000"/>
                </a:solidFill>
                <a:latin typeface="Courier New" pitchFamily="49" charset="0"/>
              </a:rPr>
              <a:t>false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			}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			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catch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 (InputMismatchException e) {</a:t>
            </a:r>
            <a:r>
              <a:rPr lang="en-US" sz="1600" b="1">
                <a:latin typeface="Courier New" pitchFamily="49" charset="0"/>
              </a:rPr>
              <a:t>	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				System.out.print("Incorrect input: integer required. ");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				sc.nextLine(); </a:t>
            </a:r>
            <a:r>
              <a:rPr lang="en-US" sz="1600" b="1">
                <a:solidFill>
                  <a:srgbClr val="993300"/>
                </a:solidFill>
                <a:latin typeface="Courier New" pitchFamily="49" charset="0"/>
              </a:rPr>
              <a:t>// skip newline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				isError = </a:t>
            </a:r>
            <a:r>
              <a:rPr lang="en-US" sz="1600" b="1">
                <a:solidFill>
                  <a:srgbClr val="008000"/>
                </a:solidFill>
                <a:latin typeface="Courier New" pitchFamily="49" charset="0"/>
              </a:rPr>
              <a:t>true</a:t>
            </a:r>
            <a:r>
              <a:rPr lang="en-US" sz="1600" b="1"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			}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		} 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while</a:t>
            </a:r>
            <a:r>
              <a:rPr lang="en-US" sz="1600" b="1">
                <a:latin typeface="Courier New" pitchFamily="49" charset="0"/>
              </a:rPr>
              <a:t> (isError);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	}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}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19800" y="872487"/>
            <a:ext cx="25908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itchFamily="34" charset="0"/>
                <a:cs typeface="Arial" pitchFamily="34" charset="0"/>
              </a:rPr>
              <a:t>ExampleImproved.java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81000" y="1505803"/>
            <a:ext cx="48006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990600" y="3276600"/>
            <a:ext cx="7696200" cy="2438400"/>
          </a:xfrm>
          <a:prstGeom prst="roundRect">
            <a:avLst>
              <a:gd name="adj" fmla="val 8021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6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788988"/>
          </a:xfrm>
          <a:noFill/>
        </p:spPr>
        <p:txBody>
          <a:bodyPr/>
          <a:lstStyle/>
          <a:p>
            <a:r>
              <a:rPr lang="en-US" sz="3200">
                <a:solidFill>
                  <a:srgbClr val="C00000"/>
                </a:solidFill>
                <a:latin typeface="Britannic Bold" panose="020B0903060703020204" pitchFamily="34" charset="0"/>
              </a:rPr>
              <a:t>2. </a:t>
            </a:r>
            <a:r>
              <a:rPr lang="en-US" sz="3200">
                <a:latin typeface="Britannic Bold" panose="020B0903060703020204" pitchFamily="34" charset="0"/>
              </a:rPr>
              <a:t>Exception Handling: Example #1 (2/2)</a:t>
            </a:r>
            <a:endParaRPr lang="en-US" sz="32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14</a:t>
            </a:fld>
            <a:endParaRPr lang="en-US" sz="1600" dirty="0"/>
          </a:p>
        </p:txBody>
      </p:sp>
      <p:sp>
        <p:nvSpPr>
          <p:cNvPr id="11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11: Exceptions]</a:t>
            </a:r>
            <a:endParaRPr lang="en-US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28600" y="981669"/>
            <a:ext cx="8610600" cy="3293209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		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do</a:t>
            </a:r>
            <a:r>
              <a:rPr lang="en-US" sz="1600" b="1">
                <a:latin typeface="Courier New" pitchFamily="49" charset="0"/>
              </a:rPr>
              <a:t> {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			System.out.print(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</a:rPr>
              <a:t>"Enter an integer: </a:t>
            </a:r>
            <a:r>
              <a:rPr lang="en-US" sz="1600" b="1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sz="1600" b="1">
                <a:latin typeface="Courier New" pitchFamily="49" charset="0"/>
              </a:rPr>
              <a:t>);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			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try</a:t>
            </a:r>
            <a:r>
              <a:rPr lang="en-US" sz="1600" b="1">
                <a:latin typeface="Courier New" pitchFamily="49" charset="0"/>
              </a:rPr>
              <a:t> {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				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600" b="1">
                <a:latin typeface="Courier New" pitchFamily="49" charset="0"/>
              </a:rPr>
              <a:t> num = sc.nextInt();</a:t>
            </a:r>
            <a:endParaRPr lang="en-US" sz="1600" b="1" dirty="0">
              <a:latin typeface="Courier New" pitchFamily="49" charset="0"/>
            </a:endParaRP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	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			System.out.println(</a:t>
            </a:r>
            <a:r>
              <a:rPr lang="en-US" sz="1600" b="1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1600" b="1">
                <a:solidFill>
                  <a:srgbClr val="008000"/>
                </a:solidFill>
                <a:latin typeface="Courier New" pitchFamily="49" charset="0"/>
              </a:rPr>
              <a:t>num = " 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+ num);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				isError = </a:t>
            </a:r>
            <a:r>
              <a:rPr lang="en-US" sz="1600" b="1">
                <a:solidFill>
                  <a:srgbClr val="008000"/>
                </a:solidFill>
                <a:latin typeface="Courier New" pitchFamily="49" charset="0"/>
              </a:rPr>
              <a:t>false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			}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			</a:t>
            </a:r>
            <a:r>
              <a:rPr lang="en-US" sz="1600" b="1">
                <a:solidFill>
                  <a:srgbClr val="0000FF"/>
                </a:solidFill>
                <a:latin typeface="Courier New" pitchFamily="49" charset="0"/>
              </a:rPr>
              <a:t>catch</a:t>
            </a:r>
            <a:r>
              <a:rPr lang="en-US" sz="1600" b="1">
                <a:solidFill>
                  <a:schemeClr val="tx1"/>
                </a:solidFill>
                <a:latin typeface="Courier New" pitchFamily="49" charset="0"/>
              </a:rPr>
              <a:t> (InputMismatchException e) {</a:t>
            </a:r>
            <a:r>
              <a:rPr lang="en-US" sz="1600" b="1">
                <a:latin typeface="Courier New" pitchFamily="49" charset="0"/>
              </a:rPr>
              <a:t>	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				System.out.print("Incorrect input: integer required. ");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				sc.nextLine(); </a:t>
            </a:r>
            <a:r>
              <a:rPr lang="en-US" sz="1600" b="1">
                <a:solidFill>
                  <a:srgbClr val="993300"/>
                </a:solidFill>
                <a:latin typeface="Courier New" pitchFamily="49" charset="0"/>
              </a:rPr>
              <a:t>// skip newline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				isError = </a:t>
            </a:r>
            <a:r>
              <a:rPr lang="en-US" sz="1600" b="1">
                <a:solidFill>
                  <a:srgbClr val="008000"/>
                </a:solidFill>
                <a:latin typeface="Courier New" pitchFamily="49" charset="0"/>
              </a:rPr>
              <a:t>true</a:t>
            </a:r>
            <a:r>
              <a:rPr lang="en-US" sz="1600" b="1"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			}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  <a:tab pos="1377950" algn="l"/>
              </a:tabLst>
            </a:pPr>
            <a:r>
              <a:rPr lang="en-US" sz="1600" b="1">
                <a:latin typeface="Courier New" pitchFamily="49" charset="0"/>
              </a:rPr>
              <a:t>		} while (isError);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3400" y="4343400"/>
            <a:ext cx="8133471" cy="1524000"/>
          </a:xfrm>
          <a:prstGeom prst="rect">
            <a:avLst/>
          </a:prstGeom>
          <a:solidFill>
            <a:srgbClr val="CCFFCC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>
                <a:latin typeface="Courier New" pitchFamily="49" charset="0"/>
                <a:cs typeface="Courier New" pitchFamily="49" charset="0"/>
              </a:rPr>
              <a:t>Enter an integer: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abc</a:t>
            </a:r>
          </a:p>
          <a:p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Incorrect input: integer required. Enter an integer: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def</a:t>
            </a:r>
          </a:p>
          <a:p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Incorrect input: integer required. Enter an integer: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1.23</a:t>
            </a:r>
          </a:p>
          <a:p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Incorrect input: integer required. Enter an integer: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92</a:t>
            </a:r>
          </a:p>
          <a:p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 = 92</a:t>
            </a:r>
          </a:p>
          <a:p>
            <a:endParaRPr lang="en-US" b="1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9534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788988"/>
          </a:xfrm>
          <a:noFill/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2. </a:t>
            </a:r>
            <a:r>
              <a:rPr lang="en-US" sz="3600">
                <a:latin typeface="Britannic Bold" panose="020B0903060703020204" pitchFamily="34" charset="0"/>
              </a:rPr>
              <a:t>Exception </a:t>
            </a:r>
            <a:r>
              <a:rPr lang="en-US" sz="3600" dirty="0">
                <a:latin typeface="Britannic Bold" panose="020B0903060703020204" pitchFamily="34" charset="0"/>
              </a:rPr>
              <a:t>Indication: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15</a:t>
            </a:fld>
            <a:endParaRPr lang="en-US" sz="1600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85802" y="5410200"/>
            <a:ext cx="8000997" cy="990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600" dirty="0"/>
              <a:t>Note:</a:t>
            </a:r>
          </a:p>
          <a:p>
            <a:pPr lvl="1">
              <a:spcBef>
                <a:spcPts val="0"/>
              </a:spcBef>
            </a:pPr>
            <a:r>
              <a:rPr lang="en-US" sz="2200" dirty="0"/>
              <a:t>A method can throw more than one type of exception</a:t>
            </a: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305800" cy="4278094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public static int </a:t>
            </a:r>
            <a:r>
              <a:rPr lang="en-US" sz="1600" b="1" i="1" dirty="0">
                <a:latin typeface="Courier New" pitchFamily="49" charset="0"/>
              </a:rPr>
              <a:t>factorial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n)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>
                <a:solidFill>
                  <a:srgbClr val="660066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throws </a:t>
            </a:r>
            <a:r>
              <a:rPr lang="en-US" sz="1600" b="1" dirty="0">
                <a:latin typeface="Courier New" pitchFamily="49" charset="0"/>
              </a:rPr>
              <a:t>IllegalArgumentException {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600" b="1" dirty="0">
                <a:latin typeface="Courier New" pitchFamily="49" charset="0"/>
              </a:rPr>
              <a:t> (n &lt;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</a:rPr>
              <a:t>) {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>
                <a:latin typeface="Courier New" pitchFamily="49" charset="0"/>
              </a:rPr>
              <a:t>		IllegalArgumentException exObj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>
                <a:latin typeface="Courier New" pitchFamily="49" charset="0"/>
              </a:rPr>
              <a:t>		     =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en-US" sz="1600" b="1" dirty="0">
                <a:latin typeface="Courier New" pitchFamily="49" charset="0"/>
              </a:rPr>
              <a:t> IllegalArgumentException(n +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" is invalid!"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>
                <a:solidFill>
                  <a:srgbClr val="660066"/>
                </a:solidFill>
                <a:latin typeface="Courier New" pitchFamily="49" charset="0"/>
              </a:rPr>
              <a:t>	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throw</a:t>
            </a:r>
            <a:r>
              <a:rPr lang="en-US" sz="1600" b="1" dirty="0">
                <a:latin typeface="Courier New" pitchFamily="49" charset="0"/>
              </a:rPr>
              <a:t> exObj;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>
                <a:latin typeface="Courier New" pitchFamily="49" charset="0"/>
              </a:rPr>
              <a:t>	}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>
                <a:solidFill>
                  <a:srgbClr val="660066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ans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for 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i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</a:rPr>
              <a:t>; i &lt;= n; i++)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>
                <a:latin typeface="Courier New" pitchFamily="49" charset="0"/>
              </a:rPr>
              <a:t>		ans *= i;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</a:rPr>
              <a:t> ans;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15" name="Line Callout 2 14"/>
          <p:cNvSpPr/>
          <p:nvPr/>
        </p:nvSpPr>
        <p:spPr>
          <a:xfrm>
            <a:off x="5334000" y="1447800"/>
            <a:ext cx="3505200" cy="685800"/>
          </a:xfrm>
          <a:prstGeom prst="borderCallout2">
            <a:avLst>
              <a:gd name="adj1" fmla="val 85600"/>
              <a:gd name="adj2" fmla="val -391"/>
              <a:gd name="adj3" fmla="val 85600"/>
              <a:gd name="adj4" fmla="val -37425"/>
              <a:gd name="adj5" fmla="val 18177"/>
              <a:gd name="adj6" fmla="val -105670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This declares that method factorial() </a:t>
            </a:r>
            <a:r>
              <a:rPr lang="en-US" sz="1600" i="1" dirty="0">
                <a:solidFill>
                  <a:schemeClr val="tx1"/>
                </a:solidFill>
              </a:rPr>
              <a:t>may</a:t>
            </a:r>
            <a:r>
              <a:rPr lang="en-US" sz="1600" dirty="0">
                <a:solidFill>
                  <a:schemeClr val="tx1"/>
                </a:solidFill>
              </a:rPr>
              <a:t> throw IllegalArgumentException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16" name="Line Callout 2 15"/>
          <p:cNvSpPr/>
          <p:nvPr/>
        </p:nvSpPr>
        <p:spPr>
          <a:xfrm>
            <a:off x="2804652" y="2812026"/>
            <a:ext cx="6019800" cy="1219200"/>
          </a:xfrm>
          <a:prstGeom prst="borderCallout2">
            <a:avLst>
              <a:gd name="adj1" fmla="val 68587"/>
              <a:gd name="adj2" fmla="val 271"/>
              <a:gd name="adj3" fmla="val 68200"/>
              <a:gd name="adj4" fmla="val -6251"/>
              <a:gd name="adj5" fmla="val 1603"/>
              <a:gd name="adj6" fmla="val -19062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</a:rPr>
              <a:t>Actual act of throwing an exception (Note: ‘throw’ and not ‘throws’ ). These 2 statements can be shortened to: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throw</a:t>
            </a:r>
            <a:r>
              <a:rPr lang="en-US" sz="1600" dirty="0">
                <a:solidFill>
                  <a:srgbClr val="0000FF"/>
                </a:solidFill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new </a:t>
            </a:r>
          </a:p>
          <a:p>
            <a:r>
              <a:rPr lang="en-US" sz="1200" b="1" dirty="0">
                <a:latin typeface="Courier New" pitchFamily="49" charset="0"/>
              </a:rPr>
              <a:t>  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IllegalArgumentException(n +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" is invalid!"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11: Exceptions]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67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46806" cy="788988"/>
          </a:xfrm>
          <a:noFill/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3. </a:t>
            </a:r>
            <a:r>
              <a:rPr lang="en-US" sz="3600">
                <a:latin typeface="Britannic Bold" panose="020B0903060703020204" pitchFamily="34" charset="0"/>
              </a:rPr>
              <a:t>Exception </a:t>
            </a:r>
            <a:r>
              <a:rPr lang="en-US" sz="3600" dirty="0">
                <a:latin typeface="Britannic Bold" panose="020B0903060703020204" pitchFamily="34" charset="0"/>
              </a:rPr>
              <a:t>Handling: Syntax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16</a:t>
            </a:fld>
            <a:endParaRPr lang="en-US" sz="16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685802" y="1066800"/>
            <a:ext cx="8229598" cy="13716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As the user of a method that can throw exception(s):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It is your responsibility to handle the exception(s)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Also known as </a:t>
            </a:r>
            <a:r>
              <a:rPr lang="en-US" b="1" dirty="0">
                <a:solidFill>
                  <a:srgbClr val="660066"/>
                </a:solidFill>
              </a:rPr>
              <a:t>exception catching</a:t>
            </a:r>
            <a:r>
              <a:rPr lang="en-US" dirty="0">
                <a:solidFill>
                  <a:srgbClr val="660066"/>
                </a:solidFill>
              </a:rPr>
              <a:t> </a:t>
            </a:r>
            <a:endParaRPr lang="en-SG" dirty="0">
              <a:solidFill>
                <a:srgbClr val="660066"/>
              </a:solidFill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685802" y="2514600"/>
            <a:ext cx="3657597" cy="92333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			</a:t>
            </a:r>
            <a:b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Courier New" pitchFamily="49" charset="0"/>
              </a:rPr>
            </a:b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statement(s);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}		</a:t>
            </a:r>
            <a:r>
              <a:rPr lang="en-US" b="0" dirty="0">
                <a:solidFill>
                  <a:schemeClr val="hlink"/>
                </a:solidFill>
                <a:cs typeface="Arial" charset="0"/>
              </a:rPr>
              <a:t>	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17" name="Text Box 3"/>
          <p:cNvSpPr txBox="1">
            <a:spLocks noChangeArrowheads="1"/>
          </p:cNvSpPr>
          <p:nvPr/>
        </p:nvSpPr>
        <p:spPr bwMode="auto">
          <a:xfrm>
            <a:off x="685802" y="3475672"/>
            <a:ext cx="3657597" cy="1754326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ExpClass1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obj1) {</a:t>
            </a:r>
            <a:b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Courier New" pitchFamily="49" charset="0"/>
              </a:rPr>
            </a:b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statement(s); 	</a:t>
            </a:r>
            <a:b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catch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ExpClass2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obj2) {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  statement(s);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685802" y="5257800"/>
            <a:ext cx="3657597" cy="92333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ts val="0"/>
              </a:spcBef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finally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    statement(s); 	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4419600" y="2516326"/>
            <a:ext cx="4343400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latin typeface="+mn-lt"/>
                <a:cs typeface="Courier New" pitchFamily="49" charset="0"/>
              </a:rPr>
              <a:t>// </a:t>
            </a:r>
            <a:r>
              <a:rPr lang="en-US" dirty="0">
                <a:solidFill>
                  <a:srgbClr val="660066"/>
                </a:solidFill>
                <a:latin typeface="+mn-lt"/>
                <a:cs typeface="Courier New" pitchFamily="49" charset="0"/>
              </a:rPr>
              <a:t>try block</a:t>
            </a:r>
            <a:br>
              <a:rPr lang="en-US" dirty="0">
                <a:latin typeface="+mn-lt"/>
                <a:cs typeface="Courier New" pitchFamily="49" charset="0"/>
              </a:rPr>
            </a:br>
            <a:r>
              <a:rPr lang="en-US" dirty="0">
                <a:latin typeface="+mn-lt"/>
                <a:cs typeface="Courier New" pitchFamily="49" charset="0"/>
              </a:rPr>
              <a:t>// exceptions might be thrown</a:t>
            </a:r>
            <a:br>
              <a:rPr lang="en-US" dirty="0">
                <a:latin typeface="+mn-lt"/>
                <a:cs typeface="Courier New" pitchFamily="49" charset="0"/>
              </a:rPr>
            </a:br>
            <a:r>
              <a:rPr lang="en-US" dirty="0">
                <a:latin typeface="+mn-lt"/>
                <a:cs typeface="Courier New" pitchFamily="49" charset="0"/>
              </a:rPr>
              <a:t>// followed by one or more catch block</a:t>
            </a:r>
          </a:p>
        </p:txBody>
      </p:sp>
      <p:sp>
        <p:nvSpPr>
          <p:cNvPr id="20" name="Text Box 3"/>
          <p:cNvSpPr txBox="1">
            <a:spLocks noChangeArrowheads="1"/>
          </p:cNvSpPr>
          <p:nvPr/>
        </p:nvSpPr>
        <p:spPr bwMode="auto">
          <a:xfrm>
            <a:off x="4419600" y="3505200"/>
            <a:ext cx="4343400" cy="147732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+mn-lt"/>
                <a:cs typeface="Courier New" pitchFamily="49" charset="0"/>
              </a:rPr>
              <a:t>// a </a:t>
            </a:r>
            <a:r>
              <a:rPr lang="en-US" dirty="0">
                <a:solidFill>
                  <a:srgbClr val="660066"/>
                </a:solidFill>
                <a:latin typeface="+mn-lt"/>
                <a:cs typeface="Courier New" pitchFamily="49" charset="0"/>
              </a:rPr>
              <a:t>catch</a:t>
            </a:r>
            <a:r>
              <a:rPr lang="en-US" dirty="0">
                <a:latin typeface="+mn-lt"/>
                <a:cs typeface="Courier New" pitchFamily="49" charset="0"/>
              </a:rPr>
              <a:t> </a:t>
            </a:r>
            <a:r>
              <a:rPr lang="en-US" dirty="0">
                <a:solidFill>
                  <a:srgbClr val="660066"/>
                </a:solidFill>
                <a:latin typeface="+mn-lt"/>
                <a:cs typeface="Courier New" pitchFamily="49" charset="0"/>
              </a:rPr>
              <a:t>block</a:t>
            </a:r>
            <a:br>
              <a:rPr lang="en-US" dirty="0">
                <a:latin typeface="+mn-lt"/>
                <a:cs typeface="Courier New" pitchFamily="49" charset="0"/>
              </a:rPr>
            </a:br>
            <a:r>
              <a:rPr lang="en-US" dirty="0">
                <a:latin typeface="+mn-lt"/>
                <a:cs typeface="Courier New" pitchFamily="49" charset="0"/>
              </a:rPr>
              <a:t>// Do something about the exception</a:t>
            </a:r>
            <a:br>
              <a:rPr lang="en-US" dirty="0">
                <a:latin typeface="+mn-lt"/>
                <a:cs typeface="Courier New" pitchFamily="49" charset="0"/>
              </a:rPr>
            </a:br>
            <a:r>
              <a:rPr lang="en-US" dirty="0">
                <a:latin typeface="+mn-lt"/>
                <a:cs typeface="Courier New" pitchFamily="49" charset="0"/>
              </a:rPr>
              <a:t>// catch block for another type of   </a:t>
            </a:r>
            <a:br>
              <a:rPr lang="en-US" dirty="0">
                <a:latin typeface="+mn-lt"/>
                <a:cs typeface="Courier New" pitchFamily="49" charset="0"/>
              </a:rPr>
            </a:br>
            <a:r>
              <a:rPr lang="en-US" dirty="0">
                <a:latin typeface="+mn-lt"/>
                <a:cs typeface="Courier New" pitchFamily="49" charset="0"/>
              </a:rPr>
              <a:t>       exception</a:t>
            </a:r>
            <a:br>
              <a:rPr lang="en-US" b="1" dirty="0">
                <a:latin typeface="+mn-lt"/>
                <a:cs typeface="Courier New" pitchFamily="49" charset="0"/>
              </a:rPr>
            </a:b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4419600" y="5257800"/>
            <a:ext cx="4343400" cy="6463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dirty="0">
                <a:latin typeface="+mn-lt"/>
                <a:cs typeface="Courier New" pitchFamily="49" charset="0"/>
              </a:rPr>
              <a:t>// </a:t>
            </a:r>
            <a:r>
              <a:rPr lang="en-US" dirty="0">
                <a:solidFill>
                  <a:srgbClr val="660066"/>
                </a:solidFill>
                <a:latin typeface="+mn-lt"/>
                <a:cs typeface="Courier New" pitchFamily="49" charset="0"/>
              </a:rPr>
              <a:t>finally</a:t>
            </a:r>
            <a:r>
              <a:rPr lang="en-US" dirty="0">
                <a:latin typeface="+mn-lt"/>
                <a:cs typeface="Courier New" pitchFamily="49" charset="0"/>
              </a:rPr>
              <a:t> </a:t>
            </a:r>
            <a:r>
              <a:rPr lang="en-US" dirty="0">
                <a:solidFill>
                  <a:srgbClr val="660066"/>
                </a:solidFill>
                <a:latin typeface="+mn-lt"/>
                <a:cs typeface="Courier New" pitchFamily="49" charset="0"/>
              </a:rPr>
              <a:t>block</a:t>
            </a:r>
            <a:r>
              <a:rPr lang="en-US" dirty="0">
                <a:latin typeface="+mn-lt"/>
                <a:cs typeface="Courier New" pitchFamily="49" charset="0"/>
              </a:rPr>
              <a:t> – for cleanup code</a:t>
            </a:r>
            <a:br>
              <a:rPr lang="en-US" dirty="0">
                <a:latin typeface="+mn-lt"/>
                <a:cs typeface="Courier New" pitchFamily="49" charset="0"/>
              </a:rPr>
            </a:b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11: Exceptions]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81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788988"/>
          </a:xfrm>
          <a:noFill/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3. </a:t>
            </a:r>
            <a:r>
              <a:rPr lang="en-US" sz="3600">
                <a:latin typeface="Britannic Bold" panose="020B0903060703020204" pitchFamily="34" charset="0"/>
              </a:rPr>
              <a:t>Exception </a:t>
            </a:r>
            <a:r>
              <a:rPr lang="en-US" sz="3600" dirty="0">
                <a:latin typeface="Britannic Bold" panose="020B0903060703020204" pitchFamily="34" charset="0"/>
              </a:rPr>
              <a:t>Handling: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17</a:t>
            </a:fld>
            <a:endParaRPr lang="en-US" sz="1600" dirty="0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305800" cy="5078313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public class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TestException </a:t>
            </a:r>
            <a:r>
              <a:rPr lang="en-US" b="1" dirty="0">
                <a:latin typeface="Courier New" pitchFamily="49" charset="0"/>
              </a:rPr>
              <a:t>{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US" b="1" dirty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public static int </a:t>
            </a:r>
            <a:r>
              <a:rPr lang="en-US" b="1" dirty="0">
                <a:latin typeface="Courier New" pitchFamily="49" charset="0"/>
              </a:rPr>
              <a:t>factorial(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n)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throws </a:t>
            </a:r>
            <a:r>
              <a:rPr lang="en-US" b="1" dirty="0">
                <a:latin typeface="Courier New" pitchFamily="49" charset="0"/>
              </a:rPr>
              <a:t>IllegalArgumentException { </a:t>
            </a:r>
            <a:r>
              <a:rPr lang="en-US" b="1" dirty="0">
                <a:solidFill>
                  <a:srgbClr val="663300"/>
                </a:solidFill>
                <a:latin typeface="Courier New" pitchFamily="49" charset="0"/>
              </a:rPr>
              <a:t>//code not shown </a:t>
            </a:r>
            <a:r>
              <a:rPr lang="en-US" b="1" dirty="0">
                <a:latin typeface="Courier New" pitchFamily="49" charset="0"/>
              </a:rPr>
              <a:t>}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US" b="1" dirty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public static void </a:t>
            </a:r>
            <a:r>
              <a:rPr lang="en-US" b="1" dirty="0">
                <a:latin typeface="Courier New" pitchFamily="49" charset="0"/>
              </a:rPr>
              <a:t>main(String[] args) {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</a:rPr>
              <a:t>Scanner</a:t>
            </a:r>
            <a:r>
              <a:rPr lang="en-US" b="1" dirty="0">
                <a:latin typeface="Courier New" pitchFamily="49" charset="0"/>
              </a:rPr>
              <a:t> sc =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en-US" b="1" dirty="0">
                <a:latin typeface="Courier New" pitchFamily="49" charset="0"/>
              </a:rPr>
              <a:t> Scanner(System.in); 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>
                <a:latin typeface="Courier New" pitchFamily="49" charset="0"/>
              </a:rPr>
              <a:t>		System.out.print(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"Enter n: "</a:t>
            </a:r>
            <a:r>
              <a:rPr lang="en-US" b="1" dirty="0">
                <a:latin typeface="Courier New" pitchFamily="49" charset="0"/>
              </a:rPr>
              <a:t>);    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int </a:t>
            </a:r>
            <a:r>
              <a:rPr lang="en-US" b="1" dirty="0">
                <a:latin typeface="Courier New" pitchFamily="49" charset="0"/>
              </a:rPr>
              <a:t>input = sc.nextInt();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>
                <a:latin typeface="Courier New" pitchFamily="49" charset="0"/>
              </a:rPr>
              <a:t> 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try</a:t>
            </a:r>
            <a:r>
              <a:rPr lang="en-US" b="1" dirty="0">
                <a:latin typeface="Courier New" pitchFamily="49" charset="0"/>
              </a:rPr>
              <a:t> { 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i="1" dirty="0">
                <a:latin typeface="Courier New" pitchFamily="49" charset="0"/>
              </a:rPr>
              <a:t>			</a:t>
            </a:r>
            <a:r>
              <a:rPr lang="en-US" b="1" dirty="0">
                <a:latin typeface="Courier New" pitchFamily="49" charset="0"/>
              </a:rPr>
              <a:t>System.out.println(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"Ans = " </a:t>
            </a:r>
            <a:r>
              <a:rPr lang="en-US" b="1" dirty="0">
                <a:latin typeface="Courier New" pitchFamily="49" charset="0"/>
              </a:rPr>
              <a:t>+ factorial(input));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>
                <a:latin typeface="Courier New" pitchFamily="49" charset="0"/>
              </a:rPr>
              <a:t>		}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catch </a:t>
            </a:r>
            <a:r>
              <a:rPr lang="en-US" b="1" dirty="0">
                <a:latin typeface="Courier New" pitchFamily="49" charset="0"/>
              </a:rPr>
              <a:t>(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IllegalArgumentException</a:t>
            </a:r>
            <a:r>
              <a:rPr lang="en-US" b="1" dirty="0">
                <a:latin typeface="Courier New" pitchFamily="49" charset="0"/>
              </a:rPr>
              <a:t> expObj) {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>
                <a:latin typeface="Courier New" pitchFamily="49" charset="0"/>
              </a:rPr>
              <a:t>			System.out.println(expObj.getMessage());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>
                <a:latin typeface="Courier New" pitchFamily="49" charset="0"/>
              </a:rPr>
              <a:t>		}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>
                <a:latin typeface="Courier New" pitchFamily="49" charset="0"/>
              </a:rPr>
              <a:t>	}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438400" y="5334000"/>
            <a:ext cx="59436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2000" dirty="0"/>
              <a:t>We choose to print out the error message in this case. There are other ways to handle this error.</a:t>
            </a:r>
          </a:p>
          <a:p>
            <a:r>
              <a:rPr lang="en-US" sz="2000" dirty="0"/>
              <a:t>See next slide for more complete code.</a:t>
            </a:r>
            <a:endParaRPr lang="en-US" sz="2000" b="1" i="1" dirty="0"/>
          </a:p>
        </p:txBody>
      </p:sp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11: Exceptions]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96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788988"/>
          </a:xfrm>
          <a:noFill/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4. </a:t>
            </a:r>
            <a:r>
              <a:rPr lang="en-US" sz="3600">
                <a:latin typeface="Britannic Bold" panose="020B0903060703020204" pitchFamily="34" charset="0"/>
              </a:rPr>
              <a:t>Execution Flow (1/2)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18</a:t>
            </a:fld>
            <a:endParaRPr lang="en-US" sz="16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04800" y="3124200"/>
            <a:ext cx="8001000" cy="3323987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hangingPunct="0"/>
            <a:r>
              <a:rPr lang="en-US" sz="1400" b="1" dirty="0">
                <a:solidFill>
                  <a:srgbClr val="0000FF"/>
                </a:solidFill>
                <a:latin typeface="Courier New" pitchFamily="49" charset="0"/>
              </a:rPr>
              <a:t>public static void </a:t>
            </a:r>
            <a:r>
              <a:rPr lang="en-US" sz="1400" b="1" dirty="0">
                <a:latin typeface="Courier New" pitchFamily="49" charset="0"/>
              </a:rPr>
              <a:t>main(String[] args) {</a:t>
            </a:r>
          </a:p>
          <a:p>
            <a:pPr eaLnBrk="0" hangingPunct="0"/>
            <a:r>
              <a:rPr lang="en-US" sz="1400" b="1">
                <a:solidFill>
                  <a:srgbClr val="660066"/>
                </a:solidFill>
                <a:latin typeface="Courier New" pitchFamily="49" charset="0"/>
              </a:rPr>
              <a:t>    </a:t>
            </a:r>
            <a:r>
              <a:rPr lang="en-US" sz="1400" b="1">
                <a:solidFill>
                  <a:schemeClr val="tx1"/>
                </a:solidFill>
                <a:latin typeface="Courier New" pitchFamily="49" charset="0"/>
              </a:rPr>
              <a:t>Scanner sc = </a:t>
            </a:r>
            <a:r>
              <a:rPr lang="en-US" sz="1400" b="1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en-US" sz="1400" b="1">
                <a:solidFill>
                  <a:schemeClr val="tx1"/>
                </a:solidFill>
                <a:latin typeface="Courier New" pitchFamily="49" charset="0"/>
              </a:rPr>
              <a:t> Scanner(System.in);</a:t>
            </a:r>
          </a:p>
          <a:p>
            <a:pPr eaLnBrk="0" hangingPunct="0"/>
            <a:r>
              <a:rPr lang="en-US" sz="1400" b="1">
                <a:solidFill>
                  <a:schemeClr val="tx1"/>
                </a:solidFill>
                <a:latin typeface="Courier New" pitchFamily="49" charset="0"/>
              </a:rPr>
              <a:t>    System.out.print(</a:t>
            </a:r>
            <a:r>
              <a:rPr lang="en-US" sz="1400" b="1">
                <a:solidFill>
                  <a:srgbClr val="006600"/>
                </a:solidFill>
                <a:latin typeface="Courier New" pitchFamily="49" charset="0"/>
              </a:rPr>
              <a:t>"Enter n: "</a:t>
            </a:r>
            <a:r>
              <a:rPr lang="en-US" sz="1400" b="1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0" hangingPunct="0"/>
            <a:r>
              <a:rPr lang="en-US" sz="1400" b="1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sz="1400" b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400" b="1">
                <a:solidFill>
                  <a:schemeClr val="tx1"/>
                </a:solidFill>
                <a:latin typeface="Courier New" pitchFamily="49" charset="0"/>
              </a:rPr>
              <a:t> input = sc.nextInt();</a:t>
            </a:r>
            <a:endParaRPr lang="en-US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/>
            <a:r>
              <a:rPr lang="en-US" sz="1400" b="1">
                <a:solidFill>
                  <a:srgbClr val="660066"/>
                </a:solidFill>
                <a:latin typeface="Courier New" pitchFamily="49" charset="0"/>
              </a:rPr>
              <a:t>    </a:t>
            </a:r>
            <a:r>
              <a:rPr lang="en-US" sz="1400" b="1">
                <a:solidFill>
                  <a:srgbClr val="0000FF"/>
                </a:solidFill>
                <a:latin typeface="Courier New" pitchFamily="49" charset="0"/>
              </a:rPr>
              <a:t>try</a:t>
            </a:r>
            <a:r>
              <a:rPr lang="en-US" sz="1400" b="1">
                <a:latin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</a:rPr>
              <a:t>{  </a:t>
            </a:r>
          </a:p>
          <a:p>
            <a:pPr eaLnBrk="0" hangingPunct="0"/>
            <a:r>
              <a:rPr lang="en-US" sz="1400" b="1">
                <a:latin typeface="Courier New" pitchFamily="49" charset="0"/>
              </a:rPr>
              <a:t>        System.out.println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</a:rPr>
              <a:t>"Before factorial()"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eaLnBrk="0" hangingPunct="0"/>
            <a:r>
              <a:rPr lang="en-US" sz="1400" b="1" i="1">
                <a:latin typeface="Courier New" pitchFamily="49" charset="0"/>
              </a:rPr>
              <a:t>        </a:t>
            </a:r>
            <a:r>
              <a:rPr lang="en-US" sz="1400" b="1">
                <a:latin typeface="Courier New" pitchFamily="49" charset="0"/>
              </a:rPr>
              <a:t>System.out.println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</a:rPr>
              <a:t>"Ans = " </a:t>
            </a:r>
            <a:r>
              <a:rPr lang="en-US" sz="1400" b="1" dirty="0">
                <a:latin typeface="Courier New" pitchFamily="49" charset="0"/>
              </a:rPr>
              <a:t>+ factorial(input));</a:t>
            </a:r>
          </a:p>
          <a:p>
            <a:pPr eaLnBrk="0" hangingPunct="0"/>
            <a:r>
              <a:rPr lang="en-US" sz="1400" b="1">
                <a:latin typeface="Courier New" pitchFamily="49" charset="0"/>
              </a:rPr>
              <a:t>        System.out.println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</a:rPr>
              <a:t>"After factorial()"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eaLnBrk="0" hangingPunct="0"/>
            <a:r>
              <a:rPr lang="en-US" sz="1400" b="1">
                <a:latin typeface="Courier New" pitchFamily="49" charset="0"/>
              </a:rPr>
              <a:t>    }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</a:rPr>
              <a:t>catch</a:t>
            </a:r>
            <a:r>
              <a:rPr lang="en-US" sz="1400" b="1" dirty="0">
                <a:latin typeface="Courier New" pitchFamily="49" charset="0"/>
              </a:rPr>
              <a:t> (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</a:rPr>
              <a:t>IllegalArgumentException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>
                <a:latin typeface="Courier New" pitchFamily="49" charset="0"/>
              </a:rPr>
              <a:t>expObj) {</a:t>
            </a:r>
            <a:endParaRPr lang="en-US" sz="1400" b="1" dirty="0">
              <a:latin typeface="Courier New" pitchFamily="49" charset="0"/>
            </a:endParaRPr>
          </a:p>
          <a:p>
            <a:pPr eaLnBrk="0" hangingPunct="0"/>
            <a:r>
              <a:rPr lang="en-US" sz="1400" b="1">
                <a:latin typeface="Courier New" pitchFamily="49" charset="0"/>
              </a:rPr>
              <a:t>        </a:t>
            </a:r>
            <a:r>
              <a:rPr lang="en-US" sz="1400" b="1" dirty="0">
                <a:latin typeface="Courier New" pitchFamily="49" charset="0"/>
              </a:rPr>
              <a:t>System.out.println(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</a:rPr>
              <a:t>"In Catch Block"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eaLnBrk="0" hangingPunct="0"/>
            <a:r>
              <a:rPr lang="en-US" sz="1400" b="1">
                <a:latin typeface="Courier New" pitchFamily="49" charset="0"/>
              </a:rPr>
              <a:t>        </a:t>
            </a:r>
            <a:r>
              <a:rPr lang="en-US" sz="1400" b="1" dirty="0">
                <a:latin typeface="Courier New" pitchFamily="49" charset="0"/>
              </a:rPr>
              <a:t>System.out.println(expObj.getMessage());</a:t>
            </a:r>
          </a:p>
          <a:p>
            <a:pPr eaLnBrk="0" hangingPunct="0"/>
            <a:r>
              <a:rPr lang="en-US" sz="1400" b="1">
                <a:latin typeface="Courier New" pitchFamily="49" charset="0"/>
              </a:rPr>
              <a:t>    }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</a:rPr>
              <a:t>finally</a:t>
            </a:r>
            <a:r>
              <a:rPr lang="en-US" sz="1400" b="1" dirty="0">
                <a:latin typeface="Courier New" pitchFamily="49" charset="0"/>
              </a:rPr>
              <a:t> {</a:t>
            </a:r>
          </a:p>
          <a:p>
            <a:pPr eaLnBrk="0" hangingPunct="0"/>
            <a:r>
              <a:rPr lang="en-US" sz="1400" b="1">
                <a:latin typeface="Courier New" pitchFamily="49" charset="0"/>
              </a:rPr>
              <a:t>        </a:t>
            </a:r>
            <a:r>
              <a:rPr lang="en-US" sz="1400" b="1" dirty="0">
                <a:latin typeface="Courier New" pitchFamily="49" charset="0"/>
              </a:rPr>
              <a:t>System.out.println(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</a:rPr>
              <a:t>"Finally!"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eaLnBrk="0" hangingPunct="0"/>
            <a:r>
              <a:rPr lang="en-US" sz="1400" b="1">
                <a:latin typeface="Courier New" pitchFamily="49" charset="0"/>
              </a:rPr>
              <a:t>    }</a:t>
            </a:r>
            <a:endParaRPr lang="en-US" sz="1400" b="1" dirty="0">
              <a:latin typeface="Courier New" pitchFamily="49" charset="0"/>
            </a:endParaRP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}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04800" y="914400"/>
            <a:ext cx="8001000" cy="2031325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hangingPunct="0"/>
            <a:r>
              <a:rPr lang="en-US" sz="1400" b="1" dirty="0">
                <a:solidFill>
                  <a:srgbClr val="0000FF"/>
                </a:solidFill>
                <a:latin typeface="Courier New" pitchFamily="49" charset="0"/>
              </a:rPr>
              <a:t>public static int </a:t>
            </a:r>
            <a:r>
              <a:rPr lang="en-US" sz="1400" b="1" dirty="0">
                <a:latin typeface="Courier New" pitchFamily="49" charset="0"/>
              </a:rPr>
              <a:t>factorial(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n) </a:t>
            </a:r>
          </a:p>
          <a:p>
            <a:pPr eaLnBrk="0" hangingPunct="0"/>
            <a:r>
              <a:rPr lang="en-US" sz="1400" b="1">
                <a:latin typeface="Courier New" pitchFamily="49" charset="0"/>
              </a:rPr>
              <a:t>    </a:t>
            </a:r>
            <a:r>
              <a:rPr lang="en-US" sz="1400" b="1">
                <a:solidFill>
                  <a:srgbClr val="0000FF"/>
                </a:solidFill>
                <a:latin typeface="Courier New" pitchFamily="49" charset="0"/>
              </a:rPr>
              <a:t>throws</a:t>
            </a:r>
            <a:r>
              <a:rPr lang="en-US" sz="1400" b="1">
                <a:latin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</a:rPr>
              <a:t>IllegalArgumentException {</a:t>
            </a:r>
          </a:p>
          <a:p>
            <a:pPr eaLnBrk="0" hangingPunct="0"/>
            <a:r>
              <a:rPr lang="en-US" sz="1400" b="1">
                <a:latin typeface="Courier New" pitchFamily="49" charset="0"/>
              </a:rPr>
              <a:t>        System.out.println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</a:rPr>
              <a:t>"Before Checking"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eaLnBrk="0" hangingPunct="0"/>
            <a:r>
              <a:rPr lang="en-US" sz="1400" b="1">
                <a:latin typeface="Courier New" pitchFamily="49" charset="0"/>
              </a:rPr>
              <a:t>        </a:t>
            </a:r>
            <a:r>
              <a:rPr lang="en-US" sz="1400" b="1">
                <a:solidFill>
                  <a:srgbClr val="0000FF"/>
                </a:solidFill>
                <a:latin typeface="Courier New" pitchFamily="49" charset="0"/>
              </a:rPr>
              <a:t>if </a:t>
            </a:r>
            <a:r>
              <a:rPr lang="en-US" sz="1400" b="1" dirty="0">
                <a:latin typeface="Courier New" pitchFamily="49" charset="0"/>
              </a:rPr>
              <a:t>(n &lt; 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</a:rPr>
              <a:t>0</a:t>
            </a:r>
            <a:r>
              <a:rPr lang="en-US" sz="1400" b="1" dirty="0">
                <a:latin typeface="Courier New" pitchFamily="49" charset="0"/>
              </a:rPr>
              <a:t>) { </a:t>
            </a:r>
          </a:p>
          <a:p>
            <a:pPr eaLnBrk="0" hangingPunct="0"/>
            <a:r>
              <a:rPr lang="en-US" sz="1400" b="1">
                <a:latin typeface="Courier New" pitchFamily="49" charset="0"/>
              </a:rPr>
              <a:t>            </a:t>
            </a:r>
            <a:r>
              <a:rPr lang="en-US" sz="1400" b="1">
                <a:solidFill>
                  <a:srgbClr val="0000FF"/>
                </a:solidFill>
                <a:latin typeface="Courier New" pitchFamily="49" charset="0"/>
              </a:rPr>
              <a:t>throw </a:t>
            </a:r>
            <a:r>
              <a:rPr lang="en-US" sz="1400" b="1" dirty="0">
                <a:solidFill>
                  <a:srgbClr val="0000FF"/>
                </a:solidFill>
                <a:latin typeface="Courier New" pitchFamily="49" charset="0"/>
              </a:rPr>
              <a:t>new </a:t>
            </a:r>
            <a:r>
              <a:rPr lang="en-US" sz="1400" b="1" dirty="0">
                <a:latin typeface="Courier New" pitchFamily="49" charset="0"/>
              </a:rPr>
              <a:t>IllegalArgumentException(...);</a:t>
            </a:r>
          </a:p>
          <a:p>
            <a:pPr eaLnBrk="0" hangingPunct="0"/>
            <a:r>
              <a:rPr lang="en-US" sz="1400" b="1">
                <a:latin typeface="Courier New" pitchFamily="49" charset="0"/>
              </a:rPr>
              <a:t>        </a:t>
            </a:r>
            <a:r>
              <a:rPr lang="en-US" sz="1400" b="1" dirty="0">
                <a:latin typeface="Courier New" pitchFamily="49" charset="0"/>
              </a:rPr>
              <a:t>} </a:t>
            </a:r>
          </a:p>
          <a:p>
            <a:pPr eaLnBrk="0" hangingPunct="0"/>
            <a:r>
              <a:rPr lang="en-US" sz="1400" b="1">
                <a:latin typeface="Courier New" pitchFamily="49" charset="0"/>
              </a:rPr>
              <a:t>        System.out.println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>
                <a:solidFill>
                  <a:srgbClr val="006600"/>
                </a:solidFill>
                <a:latin typeface="Courier New" pitchFamily="49" charset="0"/>
              </a:rPr>
              <a:t>"After Checking"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eaLnBrk="0" hangingPunct="0"/>
            <a:r>
              <a:rPr lang="en-US" sz="1400" b="1">
                <a:latin typeface="Courier New" pitchFamily="49" charset="0"/>
              </a:rPr>
              <a:t>        </a:t>
            </a:r>
            <a:r>
              <a:rPr lang="en-US" sz="1400" b="1">
                <a:solidFill>
                  <a:srgbClr val="663300"/>
                </a:solidFill>
                <a:latin typeface="Courier New" pitchFamily="49" charset="0"/>
              </a:rPr>
              <a:t>//... other </a:t>
            </a:r>
            <a:r>
              <a:rPr lang="en-US" sz="1400" b="1" dirty="0">
                <a:solidFill>
                  <a:srgbClr val="663300"/>
                </a:solidFill>
                <a:latin typeface="Courier New" pitchFamily="49" charset="0"/>
              </a:rPr>
              <a:t>code not shown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24600" y="1295400"/>
            <a:ext cx="2514600" cy="1828800"/>
          </a:xfrm>
          <a:prstGeom prst="rect">
            <a:avLst/>
          </a:prstGeom>
          <a:solidFill>
            <a:srgbClr val="CCFFCC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Enter n: 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Before factorial()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Before Checking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After Checking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Ans = 24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After factorial()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Finally!</a:t>
            </a:r>
          </a:p>
          <a:p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24600" y="4648200"/>
            <a:ext cx="2514600" cy="1600200"/>
          </a:xfrm>
          <a:prstGeom prst="rect">
            <a:avLst/>
          </a:prstGeom>
          <a:solidFill>
            <a:srgbClr val="CCFFCC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Enter n: 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-2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Before factorial()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Before Checking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In Catch Block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-2 is invalid!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Finally!</a:t>
            </a:r>
          </a:p>
          <a:p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324600" y="762000"/>
            <a:ext cx="2057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itchFamily="34" charset="0"/>
                <a:cs typeface="Arial" pitchFamily="34" charset="0"/>
              </a:rPr>
              <a:t>TestException.java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11: Exceptions]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18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788988"/>
          </a:xfrm>
          <a:noFill/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4. </a:t>
            </a:r>
            <a:r>
              <a:rPr lang="en-US" sz="3600">
                <a:latin typeface="Britannic Bold" panose="020B0903060703020204" pitchFamily="34" charset="0"/>
              </a:rPr>
              <a:t>Execution Flow (2/2)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19</a:t>
            </a:fld>
            <a:endParaRPr lang="en-US" sz="1600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04800" y="2324100"/>
            <a:ext cx="8001000" cy="3785652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public static void </a:t>
            </a:r>
            <a:r>
              <a:rPr lang="en-US" sz="1600" b="1" dirty="0">
                <a:latin typeface="Courier New" pitchFamily="49" charset="0"/>
              </a:rPr>
              <a:t>main(String[] args) {</a:t>
            </a:r>
          </a:p>
          <a:p>
            <a:pPr eaLnBrk="0" hangingPunct="0"/>
            <a:r>
              <a:rPr lang="en-US" sz="1600" b="1" dirty="0">
                <a:solidFill>
                  <a:srgbClr val="660066"/>
                </a:solidFill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Scanner sc =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 Scanner(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</a:rPr>
              <a:t>System.in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0" hangingPunct="0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 input;</a:t>
            </a:r>
          </a:p>
          <a:p>
            <a:pPr eaLnBrk="0" hangingPunct="0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</a:rPr>
              <a:t>boolean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 retry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true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0" hangingPunct="0"/>
            <a:r>
              <a:rPr lang="en-US" sz="1600" b="1" dirty="0">
                <a:solidFill>
                  <a:srgbClr val="660066"/>
                </a:solidFill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do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0" hangingPunct="0"/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        try</a:t>
            </a:r>
            <a:r>
              <a:rPr lang="en-US" sz="1600" b="1" dirty="0">
                <a:latin typeface="Courier New" pitchFamily="49" charset="0"/>
              </a:rPr>
              <a:t> {  </a:t>
            </a:r>
          </a:p>
          <a:p>
            <a:pPr eaLnBrk="0" hangingPunct="0"/>
            <a:r>
              <a:rPr lang="en-US" sz="1600" b="1" dirty="0">
                <a:latin typeface="Courier New" pitchFamily="49" charset="0"/>
              </a:rPr>
              <a:t>            </a:t>
            </a:r>
            <a:r>
              <a:rPr lang="en-US" sz="1600" b="1" dirty="0" err="1">
                <a:latin typeface="Courier New" pitchFamily="49" charset="0"/>
              </a:rPr>
              <a:t>System.out.print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"Enter n: "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 eaLnBrk="0" hangingPunct="0"/>
            <a:r>
              <a:rPr lang="en-US" sz="1600" b="1" i="1" dirty="0">
                <a:latin typeface="Courier New" pitchFamily="49" charset="0"/>
              </a:rPr>
              <a:t>            </a:t>
            </a:r>
            <a:r>
              <a:rPr lang="en-US" sz="1600" b="1" dirty="0">
                <a:latin typeface="Courier New" pitchFamily="49" charset="0"/>
              </a:rPr>
              <a:t>input = </a:t>
            </a:r>
            <a:r>
              <a:rPr lang="en-US" sz="1600" b="1" dirty="0" err="1">
                <a:latin typeface="Courier New" pitchFamily="49" charset="0"/>
              </a:rPr>
              <a:t>sc.nextInt</a:t>
            </a:r>
            <a:r>
              <a:rPr lang="en-US" sz="1600" b="1" dirty="0">
                <a:latin typeface="Courier New" pitchFamily="49" charset="0"/>
              </a:rPr>
              <a:t>();</a:t>
            </a:r>
          </a:p>
          <a:p>
            <a:pPr eaLnBrk="0" hangingPunct="0"/>
            <a:r>
              <a:rPr lang="en-US" sz="1600" b="1" dirty="0">
                <a:latin typeface="Courier New" pitchFamily="49" charset="0"/>
              </a:rPr>
              <a:t>            </a:t>
            </a:r>
            <a:r>
              <a:rPr lang="en-US" sz="1600" b="1" dirty="0" err="1">
                <a:latin typeface="Courier New" pitchFamily="49" charset="0"/>
              </a:rPr>
              <a:t>System.out.println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</a:rPr>
              <a:t>Ans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 = " </a:t>
            </a:r>
            <a:r>
              <a:rPr lang="en-US" sz="1600" b="1" dirty="0">
                <a:latin typeface="Courier New" pitchFamily="49" charset="0"/>
              </a:rPr>
              <a:t>+ factorial(input));</a:t>
            </a:r>
          </a:p>
          <a:p>
            <a:pPr eaLnBrk="0" hangingPunct="0"/>
            <a:r>
              <a:rPr lang="en-US" sz="1600" b="1" dirty="0">
                <a:latin typeface="Courier New" pitchFamily="49" charset="0"/>
              </a:rPr>
              <a:t>            retry =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false</a:t>
            </a:r>
            <a:r>
              <a:rPr lang="en-US" sz="1600" b="1" dirty="0">
                <a:latin typeface="Courier New" pitchFamily="49" charset="0"/>
              </a:rPr>
              <a:t>; </a:t>
            </a:r>
            <a:r>
              <a:rPr lang="en-US" sz="1600" b="1" dirty="0">
                <a:solidFill>
                  <a:srgbClr val="663300"/>
                </a:solidFill>
                <a:latin typeface="Courier New" pitchFamily="49" charset="0"/>
              </a:rPr>
              <a:t>// no need to retry</a:t>
            </a:r>
          </a:p>
          <a:p>
            <a:pPr eaLnBrk="0" hangingPunct="0"/>
            <a:r>
              <a:rPr lang="en-US" sz="1600" b="1" dirty="0">
                <a:latin typeface="Courier New" pitchFamily="49" charset="0"/>
              </a:rPr>
              <a:t>        }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catch</a:t>
            </a:r>
            <a:r>
              <a:rPr lang="en-US" sz="1600" b="1" dirty="0">
                <a:latin typeface="Courier New" pitchFamily="49" charset="0"/>
              </a:rPr>
              <a:t> (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IllegalArgumentException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expObj</a:t>
            </a:r>
            <a:r>
              <a:rPr lang="en-US" sz="1600" b="1" dirty="0">
                <a:latin typeface="Courier New" pitchFamily="49" charset="0"/>
              </a:rPr>
              <a:t>) {</a:t>
            </a:r>
          </a:p>
          <a:p>
            <a:pPr eaLnBrk="0" hangingPunct="0"/>
            <a:r>
              <a:rPr lang="en-US" sz="1600" b="1" dirty="0">
                <a:latin typeface="Courier New" pitchFamily="49" charset="0"/>
              </a:rPr>
              <a:t>            </a:t>
            </a:r>
            <a:r>
              <a:rPr lang="en-US" sz="1600" b="1" dirty="0" err="1">
                <a:latin typeface="Courier New" pitchFamily="49" charset="0"/>
              </a:rPr>
              <a:t>System.out.println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expObj.getMessage</a:t>
            </a:r>
            <a:r>
              <a:rPr lang="en-US" sz="1600" b="1" dirty="0">
                <a:latin typeface="Courier New" pitchFamily="49" charset="0"/>
              </a:rPr>
              <a:t>());</a:t>
            </a:r>
          </a:p>
          <a:p>
            <a:pPr eaLnBrk="0" hangingPunct="0"/>
            <a:r>
              <a:rPr lang="en-US" sz="1600" b="1" dirty="0">
                <a:latin typeface="Courier New" pitchFamily="49" charset="0"/>
              </a:rPr>
              <a:t>        }</a:t>
            </a:r>
          </a:p>
          <a:p>
            <a:pPr eaLnBrk="0" hangingPunct="0"/>
            <a:r>
              <a:rPr lang="en-US" sz="1600" b="1" dirty="0">
                <a:latin typeface="Courier New" pitchFamily="49" charset="0"/>
              </a:rPr>
              <a:t>   }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while</a:t>
            </a:r>
            <a:r>
              <a:rPr lang="en-US" sz="1600" b="1" dirty="0">
                <a:latin typeface="Courier New" pitchFamily="49" charset="0"/>
              </a:rPr>
              <a:t> (retry);</a:t>
            </a:r>
          </a:p>
          <a:p>
            <a:pPr eaLnBrk="0" hangingPunct="0"/>
            <a:r>
              <a:rPr lang="en-US" sz="1600" b="1" dirty="0">
                <a:latin typeface="Courier New" pitchFamily="49" charset="0"/>
              </a:rPr>
              <a:t>}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86220" y="2590799"/>
            <a:ext cx="2514600" cy="1654539"/>
          </a:xfrm>
          <a:prstGeom prst="rect">
            <a:avLst/>
          </a:prstGeom>
          <a:solidFill>
            <a:srgbClr val="CCFFCC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Enter n: 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-2</a:t>
            </a:r>
          </a:p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2 is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invalid!</a:t>
            </a:r>
          </a:p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Enter n: </a:t>
            </a:r>
            <a:r>
              <a:rPr lang="en-US" sz="1600" b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-7</a:t>
            </a:r>
            <a:endParaRPr lang="en-US" sz="1600" b="1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-7 is invalid!</a:t>
            </a:r>
          </a:p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Enter n: 6</a:t>
            </a:r>
          </a:p>
          <a:p>
            <a:r>
              <a:rPr lang="en-US" sz="1600" b="1">
                <a:latin typeface="Courier New" pitchFamily="49" charset="0"/>
                <a:cs typeface="Courier New" pitchFamily="49" charset="0"/>
              </a:rPr>
              <a:t>Ans = 720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62420" y="1998635"/>
            <a:ext cx="23622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itchFamily="34" charset="0"/>
                <a:cs typeface="Arial" pitchFamily="34" charset="0"/>
              </a:rPr>
              <a:t>TestExceptionRetry.java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11: Exceptions]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85802" y="1066800"/>
            <a:ext cx="8229598" cy="13716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800" dirty="0"/>
              <a:t>Another version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2400" dirty="0"/>
              <a:t>Keep retrying if n &lt; 0</a:t>
            </a:r>
            <a:endParaRPr lang="en-SG" sz="2400" dirty="0">
              <a:solidFill>
                <a:srgbClr val="66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16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contents of these slides have origin from School of Computing, National University of Singapore.</a:t>
            </a:r>
          </a:p>
          <a:p>
            <a:pPr algn="just"/>
            <a:r>
              <a:rPr lang="en-US" dirty="0"/>
              <a:t>We greatly appreciate support from Mr. Aaron Tan Tuck Choy, and Dr. Low </a:t>
            </a:r>
            <a:r>
              <a:rPr lang="en-US" dirty="0" err="1"/>
              <a:t>Kok</a:t>
            </a:r>
            <a:r>
              <a:rPr lang="en-US" dirty="0"/>
              <a:t> Lim for kindly sharing these materials.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131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788988"/>
          </a:xfrm>
          <a:noFill/>
        </p:spPr>
        <p:txBody>
          <a:bodyPr/>
          <a:lstStyle/>
          <a:p>
            <a:r>
              <a:rPr lang="en-US" sz="3200">
                <a:solidFill>
                  <a:srgbClr val="C00000"/>
                </a:solidFill>
                <a:latin typeface="Britannic Bold" panose="020B0903060703020204" pitchFamily="34" charset="0"/>
              </a:rPr>
              <a:t>5. </a:t>
            </a:r>
            <a:r>
              <a:rPr lang="en-US" sz="3200">
                <a:latin typeface="Britannic Bold" panose="020B0903060703020204" pitchFamily="34" charset="0"/>
              </a:rPr>
              <a:t>Checked vs Unchecked Exceptions (1/2)</a:t>
            </a:r>
            <a:endParaRPr lang="en-US" sz="32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20</a:t>
            </a:fld>
            <a:endParaRPr lang="en-US" sz="1600" dirty="0"/>
          </a:p>
        </p:txBody>
      </p:sp>
      <p:sp>
        <p:nvSpPr>
          <p:cNvPr id="14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11: Exceptions]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5802" y="1066800"/>
            <a:ext cx="8229598" cy="5029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 b="1" dirty="0"/>
              <a:t>Checked exceptions </a:t>
            </a:r>
            <a:r>
              <a:rPr lang="en-US" sz="2400" dirty="0"/>
              <a:t>are those that require handling during compile time, or a compilation error will occur.</a:t>
            </a:r>
          </a:p>
          <a:p>
            <a:pPr>
              <a:spcBef>
                <a:spcPts val="600"/>
              </a:spcBef>
            </a:pPr>
            <a:r>
              <a:rPr lang="en-US" sz="2400" b="1" dirty="0">
                <a:cs typeface="Courier New" pitchFamily="49" charset="0"/>
              </a:rPr>
              <a:t>Unchecked exceptions </a:t>
            </a:r>
            <a:r>
              <a:rPr lang="en-US" sz="2400" dirty="0">
                <a:cs typeface="Courier New" pitchFamily="49" charset="0"/>
              </a:rPr>
              <a:t>are those whose handling is not verified during compile time. </a:t>
            </a:r>
          </a:p>
          <a:p>
            <a:pPr lvl="1">
              <a:spcBef>
                <a:spcPts val="600"/>
              </a:spcBef>
            </a:pPr>
            <a:r>
              <a:rPr lang="en-US" sz="2000" dirty="0" err="1">
                <a:solidFill>
                  <a:srgbClr val="0000FF"/>
                </a:solidFill>
                <a:cs typeface="Courier New" pitchFamily="49" charset="0"/>
              </a:rPr>
              <a:t>RuntimeException</a:t>
            </a:r>
            <a:r>
              <a:rPr lang="en-US" sz="2000" dirty="0">
                <a:cs typeface="Courier New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cs typeface="Courier New" pitchFamily="49" charset="0"/>
              </a:rPr>
              <a:t>Error</a:t>
            </a:r>
            <a:r>
              <a:rPr lang="en-US" sz="2000" dirty="0">
                <a:cs typeface="Courier New" pitchFamily="49" charset="0"/>
              </a:rPr>
              <a:t> and </a:t>
            </a:r>
            <a:r>
              <a:rPr lang="en-US" sz="2000" dirty="0">
                <a:solidFill>
                  <a:srgbClr val="0000FF"/>
                </a:solidFill>
                <a:cs typeface="Courier New" pitchFamily="49" charset="0"/>
              </a:rPr>
              <a:t>their subclasses </a:t>
            </a:r>
            <a:r>
              <a:rPr lang="en-US" sz="2000" dirty="0">
                <a:cs typeface="Courier New" pitchFamily="49" charset="0"/>
              </a:rPr>
              <a:t>are unchecked exceptions.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cs typeface="Courier New" pitchFamily="49" charset="0"/>
              </a:rPr>
              <a:t>In general, unchecked exceptions are due to programming errors that are not recoverable, like accessing a null object (</a:t>
            </a:r>
            <a:r>
              <a:rPr lang="en-US" sz="2000" dirty="0" err="1">
                <a:cs typeface="Courier New" pitchFamily="49" charset="0"/>
              </a:rPr>
              <a:t>NullPointerException</a:t>
            </a:r>
            <a:r>
              <a:rPr lang="en-US" sz="2000" dirty="0">
                <a:cs typeface="Courier New" pitchFamily="49" charset="0"/>
              </a:rPr>
              <a:t>), accessing an array element outside the array bound (</a:t>
            </a:r>
            <a:r>
              <a:rPr lang="en-US" sz="2000" dirty="0" err="1">
                <a:cs typeface="Courier New" pitchFamily="49" charset="0"/>
              </a:rPr>
              <a:t>IndexOutOfBoundsException</a:t>
            </a:r>
            <a:r>
              <a:rPr lang="en-US" sz="2000" dirty="0">
                <a:cs typeface="Courier New" pitchFamily="49" charset="0"/>
              </a:rPr>
              <a:t>), etc.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cs typeface="Courier New" pitchFamily="49" charset="0"/>
              </a:rPr>
              <a:t>As unchecked exceptions can occur anywhere, and to avoid overuse of try-catch blocks, Java does not mandate that unchecked exceptions must be handled.</a:t>
            </a:r>
          </a:p>
          <a:p>
            <a:pPr lvl="1">
              <a:spcBef>
                <a:spcPts val="600"/>
              </a:spcBef>
            </a:pPr>
            <a:endParaRPr lang="en-US" sz="20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966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788988"/>
          </a:xfrm>
          <a:noFill/>
        </p:spPr>
        <p:txBody>
          <a:bodyPr/>
          <a:lstStyle/>
          <a:p>
            <a:r>
              <a:rPr lang="en-US" sz="3200">
                <a:solidFill>
                  <a:srgbClr val="C00000"/>
                </a:solidFill>
                <a:latin typeface="Britannic Bold" panose="020B0903060703020204" pitchFamily="34" charset="0"/>
              </a:rPr>
              <a:t>5. </a:t>
            </a:r>
            <a:r>
              <a:rPr lang="en-US" sz="3200">
                <a:latin typeface="Britannic Bold" panose="020B0903060703020204" pitchFamily="34" charset="0"/>
              </a:rPr>
              <a:t>Checked vs Unchecked Exceptions (2/2)</a:t>
            </a:r>
            <a:endParaRPr lang="en-US" sz="32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21</a:t>
            </a:fld>
            <a:endParaRPr lang="en-US" sz="1600" dirty="0"/>
          </a:p>
        </p:txBody>
      </p:sp>
      <p:sp>
        <p:nvSpPr>
          <p:cNvPr id="14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11: Exceptions]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5802" y="990600"/>
            <a:ext cx="8229598" cy="1600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400">
                <a:solidFill>
                  <a:srgbClr val="0000FF"/>
                </a:solidFill>
              </a:rPr>
              <a:t>InputMismatchException</a:t>
            </a:r>
            <a:r>
              <a:rPr lang="en-US" sz="2400"/>
              <a:t> and </a:t>
            </a:r>
            <a:r>
              <a:rPr lang="en-US" sz="2400">
                <a:solidFill>
                  <a:srgbClr val="0000FF"/>
                </a:solidFill>
              </a:rPr>
              <a:t>IllegalArgumentException </a:t>
            </a:r>
            <a:r>
              <a:rPr lang="en-US" sz="2400"/>
              <a:t>are subclasses of </a:t>
            </a:r>
            <a:r>
              <a:rPr lang="en-US" sz="2400">
                <a:solidFill>
                  <a:srgbClr val="0000FF"/>
                </a:solidFill>
              </a:rPr>
              <a:t>RuntimeException</a:t>
            </a:r>
            <a:r>
              <a:rPr lang="en-US" sz="2400"/>
              <a:t>, and hence they are unchecked exceptions. (Ref: ExampleImproved.java and TestException.java)</a:t>
            </a:r>
          </a:p>
          <a:p>
            <a:pPr lvl="1">
              <a:spcBef>
                <a:spcPts val="600"/>
              </a:spcBef>
            </a:pPr>
            <a:endParaRPr lang="en-US" sz="2000" dirty="0"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67" y="2820537"/>
            <a:ext cx="3966882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727" y="2819400"/>
            <a:ext cx="3957484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76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788988"/>
          </a:xfrm>
          <a:noFill/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5. </a:t>
            </a:r>
            <a:r>
              <a:rPr lang="en-US" sz="3600" dirty="0">
                <a:latin typeface="Britannic Bold" panose="020B0903060703020204" pitchFamily="34" charset="0"/>
              </a:rPr>
              <a:t>Defining New Exception Classes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22</a:t>
            </a:fld>
            <a:endParaRPr lang="en-US" sz="1600" dirty="0"/>
          </a:p>
        </p:txBody>
      </p:sp>
      <p:sp>
        <p:nvSpPr>
          <p:cNvPr id="14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11: Exceptions]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685802" y="1066800"/>
            <a:ext cx="8229598" cy="14478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2200" dirty="0"/>
              <a:t>New exception classes can be defined by deriving from class </a:t>
            </a:r>
            <a:r>
              <a:rPr lang="en-US" sz="2200" dirty="0">
                <a:solidFill>
                  <a:srgbClr val="0000FF"/>
                </a:solidFill>
                <a:cs typeface="Courier New" pitchFamily="49" charset="0"/>
              </a:rPr>
              <a:t>Exception</a:t>
            </a:r>
            <a:r>
              <a:rPr lang="en-US" sz="2200" dirty="0">
                <a:solidFill>
                  <a:srgbClr val="006600"/>
                </a:solidFill>
                <a:cs typeface="Courier New" pitchFamily="49" charset="0"/>
              </a:rPr>
              <a:t>: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62000" y="1905000"/>
            <a:ext cx="7924800" cy="1477328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/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public class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MyException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extends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Exception {</a:t>
            </a:r>
          </a:p>
          <a:p>
            <a:pPr eaLnBrk="0" hangingPunct="0"/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public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MyException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(String s) {</a:t>
            </a:r>
          </a:p>
          <a:p>
            <a:pPr eaLnBrk="0" hangingPunct="0"/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super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(s);</a:t>
            </a:r>
          </a:p>
          <a:p>
            <a:pPr eaLnBrk="0" hangingPunct="0"/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  }</a:t>
            </a:r>
          </a:p>
          <a:p>
            <a:pPr eaLnBrk="0" hangingPunct="0"/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685802" y="3505200"/>
            <a:ext cx="822959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new exception class</a:t>
            </a:r>
            <a:r>
              <a:rPr kumimoji="0" lang="en-US" sz="2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then be used</a:t>
            </a:r>
            <a:r>
              <a:rPr kumimoji="0" lang="en-US" sz="2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</a:t>
            </a:r>
            <a:r>
              <a:rPr kumimoji="0" lang="en-US" sz="2200" b="1" i="0" u="none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throw</a:t>
            </a:r>
            <a:r>
              <a:rPr kumimoji="0" lang="en-US" sz="2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statements and </a:t>
            </a:r>
            <a:r>
              <a:rPr kumimoji="0" lang="en-US" sz="2200" b="1" i="0" u="none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catch</a:t>
            </a:r>
            <a:r>
              <a:rPr kumimoji="0" lang="en-US" sz="2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blocks:</a:t>
            </a:r>
            <a:endParaRPr kumimoji="0" lang="en-SG" sz="2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762000" y="4876800"/>
            <a:ext cx="7924800" cy="1477328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/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try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{</a:t>
            </a:r>
          </a:p>
          <a:p>
            <a:pPr eaLnBrk="0" hangingPunct="0"/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   ...</a:t>
            </a:r>
          </a:p>
          <a:p>
            <a:pPr eaLnBrk="0" hangingPunct="0"/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}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catch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MyException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e) {</a:t>
            </a:r>
          </a:p>
          <a:p>
            <a:pPr eaLnBrk="0" hangingPunct="0"/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   ...</a:t>
            </a:r>
          </a:p>
          <a:p>
            <a:pPr eaLnBrk="0" hangingPunct="0"/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762000" y="4343400"/>
            <a:ext cx="7924800" cy="369332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/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throw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MyException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</a:rPr>
              <a:t>MyException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: Some reasons"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69161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/>
      <p:bldP spid="16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788988"/>
          </a:xfrm>
          <a:noFill/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5. </a:t>
            </a:r>
            <a:r>
              <a:rPr lang="en-US" sz="3400" dirty="0">
                <a:latin typeface="Britannic Bold" panose="020B0903060703020204" pitchFamily="34" charset="0"/>
              </a:rPr>
              <a:t>Example: Bank Account (1/5)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23</a:t>
            </a:fld>
            <a:endParaRPr lang="en-US" sz="1600" dirty="0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305800" cy="3693319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SG" b="1" dirty="0">
                <a:solidFill>
                  <a:srgbClr val="0000FF"/>
                </a:solidFill>
                <a:latin typeface="Courier New" pitchFamily="49" charset="0"/>
              </a:rPr>
              <a:t>public</a:t>
            </a:r>
            <a:r>
              <a:rPr lang="en-SG" b="1" dirty="0">
                <a:latin typeface="Courier New" pitchFamily="49" charset="0"/>
              </a:rPr>
              <a:t> 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</a:rPr>
              <a:t>class</a:t>
            </a:r>
            <a:r>
              <a:rPr lang="en-SG" b="1" dirty="0">
                <a:latin typeface="Courier New" pitchFamily="49" charset="0"/>
              </a:rPr>
              <a:t> </a:t>
            </a:r>
            <a:r>
              <a:rPr lang="en-SG" b="1" dirty="0" err="1">
                <a:latin typeface="Courier New" pitchFamily="49" charset="0"/>
              </a:rPr>
              <a:t>NotEnoughFundException</a:t>
            </a:r>
            <a:r>
              <a:rPr lang="en-SG" b="1" dirty="0">
                <a:latin typeface="Courier New" pitchFamily="49" charset="0"/>
              </a:rPr>
              <a:t> 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</a:rPr>
              <a:t>extends</a:t>
            </a:r>
            <a:r>
              <a:rPr lang="en-SG" b="1" dirty="0">
                <a:latin typeface="Courier New" pitchFamily="49" charset="0"/>
              </a:rPr>
              <a:t> Exception {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SG" b="1" dirty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SG" b="1" dirty="0">
                <a:latin typeface="Courier New" pitchFamily="49" charset="0"/>
              </a:rPr>
              <a:t>   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</a:rPr>
              <a:t>private</a:t>
            </a:r>
            <a:r>
              <a:rPr lang="en-SG" b="1" dirty="0">
                <a:latin typeface="Courier New" pitchFamily="49" charset="0"/>
              </a:rPr>
              <a:t> 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n-SG" b="1" dirty="0">
                <a:latin typeface="Courier New" pitchFamily="49" charset="0"/>
              </a:rPr>
              <a:t> amount;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SG" b="1" dirty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SG" b="1" dirty="0">
                <a:latin typeface="Courier New" pitchFamily="49" charset="0"/>
              </a:rPr>
              <a:t>   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</a:rPr>
              <a:t>public</a:t>
            </a:r>
            <a:r>
              <a:rPr lang="en-SG" b="1" dirty="0">
                <a:latin typeface="Courier New" pitchFamily="49" charset="0"/>
              </a:rPr>
              <a:t> </a:t>
            </a:r>
            <a:r>
              <a:rPr lang="en-SG" b="1" dirty="0" err="1">
                <a:latin typeface="Courier New" pitchFamily="49" charset="0"/>
              </a:rPr>
              <a:t>NotEnoughFundException</a:t>
            </a:r>
            <a:r>
              <a:rPr lang="en-SG" b="1" dirty="0">
                <a:latin typeface="Courier New" pitchFamily="49" charset="0"/>
              </a:rPr>
              <a:t>(String s, double amount) {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SG" b="1" dirty="0">
                <a:latin typeface="Courier New" pitchFamily="49" charset="0"/>
              </a:rPr>
              <a:t>      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</a:rPr>
              <a:t>super</a:t>
            </a:r>
            <a:r>
              <a:rPr lang="en-SG" b="1" dirty="0">
                <a:solidFill>
                  <a:schemeClr val="tx1"/>
                </a:solidFill>
                <a:latin typeface="Courier New" pitchFamily="49" charset="0"/>
              </a:rPr>
              <a:t>(s</a:t>
            </a:r>
            <a:r>
              <a:rPr lang="en-SG" b="1" dirty="0">
                <a:latin typeface="Courier New" pitchFamily="49" charset="0"/>
              </a:rPr>
              <a:t>);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>
                <a:latin typeface="Courier New" pitchFamily="49" charset="0"/>
              </a:rPr>
              <a:t>      </a:t>
            </a:r>
            <a:r>
              <a:rPr lang="en-SG" b="1" dirty="0" err="1">
                <a:solidFill>
                  <a:srgbClr val="0000FF"/>
                </a:solidFill>
                <a:latin typeface="Courier New" pitchFamily="49" charset="0"/>
              </a:rPr>
              <a:t>this</a:t>
            </a:r>
            <a:r>
              <a:rPr lang="en-SG" b="1" dirty="0" err="1">
                <a:solidFill>
                  <a:schemeClr val="tx1"/>
                </a:solidFill>
                <a:latin typeface="Courier New" pitchFamily="49" charset="0"/>
              </a:rPr>
              <a:t>.amount</a:t>
            </a:r>
            <a:r>
              <a:rPr lang="en-SG" b="1" dirty="0">
                <a:latin typeface="Courier New" pitchFamily="49" charset="0"/>
              </a:rPr>
              <a:t> = amount;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SG" b="1" dirty="0">
                <a:latin typeface="Courier New" pitchFamily="49" charset="0"/>
              </a:rPr>
              <a:t>   }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SG" b="1" dirty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SG" b="1" dirty="0">
                <a:latin typeface="Courier New" pitchFamily="49" charset="0"/>
              </a:rPr>
              <a:t>   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</a:rPr>
              <a:t>public</a:t>
            </a:r>
            <a:r>
              <a:rPr lang="en-SG" b="1" dirty="0">
                <a:latin typeface="Courier New" pitchFamily="49" charset="0"/>
              </a:rPr>
              <a:t> 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n-SG" b="1" dirty="0">
                <a:latin typeface="Courier New" pitchFamily="49" charset="0"/>
              </a:rPr>
              <a:t> </a:t>
            </a:r>
            <a:r>
              <a:rPr lang="en-SG" b="1" dirty="0" err="1">
                <a:latin typeface="Courier New" pitchFamily="49" charset="0"/>
              </a:rPr>
              <a:t>getAmount</a:t>
            </a:r>
            <a:r>
              <a:rPr lang="en-SG" b="1" dirty="0">
                <a:latin typeface="Courier New" pitchFamily="49" charset="0"/>
              </a:rPr>
              <a:t>() {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SG" b="1" dirty="0">
                <a:latin typeface="Courier New" pitchFamily="49" charset="0"/>
              </a:rPr>
              <a:t>      </a:t>
            </a:r>
            <a:r>
              <a:rPr lang="en-SG" b="1" dirty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SG" b="1" dirty="0">
                <a:latin typeface="Courier New" pitchFamily="49" charset="0"/>
              </a:rPr>
              <a:t> amount;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SG" b="1" dirty="0">
                <a:latin typeface="Courier New" pitchFamily="49" charset="0"/>
              </a:rPr>
              <a:t>   }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SG" b="1" dirty="0">
                <a:latin typeface="Courier New" pitchFamily="49" charset="0"/>
              </a:rPr>
              <a:t>}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11: Exceptions]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67400" y="4648200"/>
            <a:ext cx="3048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NotEnoughFundException.java</a:t>
            </a:r>
          </a:p>
        </p:txBody>
      </p:sp>
    </p:spTree>
    <p:extLst>
      <p:ext uri="{BB962C8B-B14F-4D97-AF65-F5344CB8AC3E}">
        <p14:creationId xmlns:p14="http://schemas.microsoft.com/office/powerpoint/2010/main" val="177096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788988"/>
          </a:xfrm>
          <a:noFill/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5. </a:t>
            </a:r>
            <a:r>
              <a:rPr lang="en-US" sz="3400" dirty="0">
                <a:latin typeface="Britannic Bold" panose="020B0903060703020204" pitchFamily="34" charset="0"/>
              </a:rPr>
              <a:t>Example: Bank Account (2/5)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24</a:t>
            </a:fld>
            <a:endParaRPr lang="en-US" sz="1600" dirty="0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305800" cy="5262979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class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BankAcct</a:t>
            </a:r>
            <a:r>
              <a:rPr lang="en-US" sz="1600" b="1" dirty="0">
                <a:latin typeface="Courier New" pitchFamily="49" charset="0"/>
              </a:rPr>
              <a:t> {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>
                <a:latin typeface="Courier New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private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acctNum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>
                <a:latin typeface="Courier New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private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n-US" sz="1600" b="1" dirty="0">
                <a:latin typeface="Courier New" pitchFamily="49" charset="0"/>
              </a:rPr>
              <a:t> balance;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>
                <a:latin typeface="Courier New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public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BankAcct</a:t>
            </a:r>
            <a:r>
              <a:rPr lang="en-US" sz="1600" b="1" dirty="0">
                <a:latin typeface="Courier New" pitchFamily="49" charset="0"/>
              </a:rPr>
              <a:t>() {  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>
                <a:latin typeface="Courier New" pitchFamily="49" charset="0"/>
              </a:rPr>
              <a:t>      // By default, numeric attributes are </a:t>
            </a:r>
            <a:r>
              <a:rPr lang="en-US" sz="1600" b="1" dirty="0" err="1">
                <a:latin typeface="Courier New" pitchFamily="49" charset="0"/>
              </a:rPr>
              <a:t>initialised</a:t>
            </a:r>
            <a:r>
              <a:rPr lang="en-US" sz="1600" b="1" dirty="0">
                <a:latin typeface="Courier New" pitchFamily="49" charset="0"/>
              </a:rPr>
              <a:t> to 0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>
                <a:latin typeface="Courier New" pitchFamily="49" charset="0"/>
              </a:rPr>
              <a:t>   }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>
                <a:latin typeface="Courier New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public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BankAcct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aNum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n-US" sz="1600" b="1" dirty="0">
                <a:latin typeface="Courier New" pitchFamily="49" charset="0"/>
              </a:rPr>
              <a:t> bal) {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>
                <a:latin typeface="Courier New" pitchFamily="49" charset="0"/>
              </a:rPr>
              <a:t>      </a:t>
            </a:r>
            <a:r>
              <a:rPr lang="en-US" sz="1600" b="1" dirty="0" err="1">
                <a:latin typeface="Courier New" pitchFamily="49" charset="0"/>
              </a:rPr>
              <a:t>acctNum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aNum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>
                <a:latin typeface="Courier New" pitchFamily="49" charset="0"/>
              </a:rPr>
              <a:t>      balance = bal;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>
                <a:latin typeface="Courier New" pitchFamily="49" charset="0"/>
              </a:rPr>
              <a:t>   }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>
                <a:latin typeface="Courier New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public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getAcctNum</a:t>
            </a:r>
            <a:r>
              <a:rPr lang="en-US" sz="1600" b="1" dirty="0">
                <a:latin typeface="Courier New" pitchFamily="49" charset="0"/>
              </a:rPr>
              <a:t>() {  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>
                <a:latin typeface="Courier New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acctNum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>
                <a:latin typeface="Courier New" pitchFamily="49" charset="0"/>
              </a:rPr>
              <a:t>   }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>
                <a:latin typeface="Courier New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public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getBalance</a:t>
            </a:r>
            <a:r>
              <a:rPr lang="en-US" sz="1600" b="1" dirty="0">
                <a:latin typeface="Courier New" pitchFamily="49" charset="0"/>
              </a:rPr>
              <a:t>() {  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>
                <a:latin typeface="Courier New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</a:rPr>
              <a:t> balance;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>
                <a:latin typeface="Courier New" pitchFamily="49" charset="0"/>
              </a:rPr>
              <a:t>   }</a:t>
            </a:r>
          </a:p>
        </p:txBody>
      </p:sp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11: Exceptions]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39000" y="990600"/>
            <a:ext cx="16002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BankAcct.java</a:t>
            </a:r>
          </a:p>
        </p:txBody>
      </p:sp>
    </p:spTree>
    <p:extLst>
      <p:ext uri="{BB962C8B-B14F-4D97-AF65-F5344CB8AC3E}">
        <p14:creationId xmlns:p14="http://schemas.microsoft.com/office/powerpoint/2010/main" val="177096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788988"/>
          </a:xfrm>
          <a:noFill/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5. </a:t>
            </a:r>
            <a:r>
              <a:rPr lang="en-US" sz="3400" dirty="0">
                <a:latin typeface="Britannic Bold" panose="020B0903060703020204" pitchFamily="34" charset="0"/>
              </a:rPr>
              <a:t>Example: Bank Account (3/5)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25</a:t>
            </a:fld>
            <a:endParaRPr lang="en-US" sz="1600" dirty="0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305800" cy="4524315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>
                <a:latin typeface="Courier New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public void </a:t>
            </a:r>
            <a:r>
              <a:rPr lang="en-US" b="1" dirty="0">
                <a:latin typeface="Courier New" pitchFamily="49" charset="0"/>
              </a:rPr>
              <a:t>deposit(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n-US" b="1" dirty="0">
                <a:latin typeface="Courier New" pitchFamily="49" charset="0"/>
              </a:rPr>
              <a:t> amount) {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>
                <a:latin typeface="Courier New" pitchFamily="49" charset="0"/>
              </a:rPr>
              <a:t>      balance += amount;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>
                <a:latin typeface="Courier New" pitchFamily="49" charset="0"/>
              </a:rPr>
              <a:t>   }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>
                <a:latin typeface="Courier New" pitchFamily="49" charset="0"/>
              </a:rPr>
              <a:t>  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>
                <a:latin typeface="Courier New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public void </a:t>
            </a:r>
            <a:r>
              <a:rPr lang="en-US" b="1" dirty="0">
                <a:latin typeface="Courier New" pitchFamily="49" charset="0"/>
              </a:rPr>
              <a:t>withdraw(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n-US" b="1" dirty="0">
                <a:latin typeface="Courier New" pitchFamily="49" charset="0"/>
              </a:rPr>
              <a:t> amount)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throws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>
                <a:latin typeface="Courier New" pitchFamily="49" charset="0"/>
              </a:rPr>
              <a:t>                        </a:t>
            </a:r>
            <a:r>
              <a:rPr lang="en-US" b="1" dirty="0" err="1">
                <a:latin typeface="Courier New" pitchFamily="49" charset="0"/>
              </a:rPr>
              <a:t>NotEnoughFundException</a:t>
            </a:r>
            <a:r>
              <a:rPr lang="en-US" b="1" dirty="0">
                <a:latin typeface="Courier New" pitchFamily="49" charset="0"/>
              </a:rPr>
              <a:t> {  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>
                <a:latin typeface="Courier New" pitchFamily="49" charset="0"/>
              </a:rPr>
              <a:t>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b="1" dirty="0">
                <a:latin typeface="Courier New" pitchFamily="49" charset="0"/>
              </a:rPr>
              <a:t> (balance &gt;= amount) {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>
                <a:latin typeface="Courier New" pitchFamily="49" charset="0"/>
              </a:rPr>
              <a:t>         balance -= amount;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>
                <a:latin typeface="Courier New" pitchFamily="49" charset="0"/>
              </a:rPr>
              <a:t>      }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else</a:t>
            </a:r>
            <a:r>
              <a:rPr lang="en-US" b="1" dirty="0">
                <a:latin typeface="Courier New" pitchFamily="49" charset="0"/>
              </a:rPr>
              <a:t> {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>
                <a:latin typeface="Courier New" pitchFamily="49" charset="0"/>
              </a:rPr>
              <a:t>   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double</a:t>
            </a:r>
            <a:r>
              <a:rPr lang="en-US" b="1" dirty="0">
                <a:latin typeface="Courier New" pitchFamily="49" charset="0"/>
              </a:rPr>
              <a:t> needs = amount - balance;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>
                <a:latin typeface="Courier New" pitchFamily="49" charset="0"/>
              </a:rPr>
              <a:t>     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throw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NotEnoughFundException</a:t>
            </a:r>
            <a:r>
              <a:rPr lang="en-US" b="1" dirty="0">
                <a:latin typeface="Courier New" pitchFamily="49" charset="0"/>
              </a:rPr>
              <a:t>(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>
                <a:latin typeface="Courier New" pitchFamily="49" charset="0"/>
              </a:rPr>
              <a:t>                   "Withdrawal Unsuccessful", needs);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>
                <a:latin typeface="Courier New" pitchFamily="49" charset="0"/>
              </a:rPr>
              <a:t>      }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>
                <a:latin typeface="Courier New" pitchFamily="49" charset="0"/>
              </a:rPr>
              <a:t>   }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US" b="1" dirty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b="1" dirty="0">
                <a:latin typeface="Courier New" pitchFamily="49" charset="0"/>
              </a:rPr>
              <a:t>}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// class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</a:rPr>
              <a:t>BankAcct</a:t>
            </a:r>
            <a:endParaRPr lang="en-US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11: Exceptions]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239000" y="990600"/>
            <a:ext cx="16002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BankAcct.java</a:t>
            </a:r>
          </a:p>
        </p:txBody>
      </p:sp>
    </p:spTree>
    <p:extLst>
      <p:ext uri="{BB962C8B-B14F-4D97-AF65-F5344CB8AC3E}">
        <p14:creationId xmlns:p14="http://schemas.microsoft.com/office/powerpoint/2010/main" val="177096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788988"/>
          </a:xfrm>
          <a:noFill/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5. </a:t>
            </a:r>
            <a:r>
              <a:rPr lang="en-US" sz="3400" dirty="0">
                <a:latin typeface="Britannic Bold" panose="020B0903060703020204" pitchFamily="34" charset="0"/>
              </a:rPr>
              <a:t>Example: Bank Account (4/5)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26</a:t>
            </a:fld>
            <a:endParaRPr lang="en-US" sz="1600" dirty="0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305800" cy="353943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public class </a:t>
            </a:r>
            <a:r>
              <a:rPr lang="en-US" sz="1600" b="1" dirty="0" err="1">
                <a:latin typeface="Courier New" pitchFamily="49" charset="0"/>
              </a:rPr>
              <a:t>TestBankAcct</a:t>
            </a:r>
            <a:r>
              <a:rPr lang="en-US" sz="1600" b="1" dirty="0">
                <a:latin typeface="Courier New" pitchFamily="49" charset="0"/>
              </a:rPr>
              <a:t> {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>
                <a:latin typeface="Courier New" pitchFamily="49" charset="0"/>
              </a:rPr>
              <a:t>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public static void </a:t>
            </a:r>
            <a:r>
              <a:rPr lang="en-US" sz="1600" b="1" dirty="0">
                <a:latin typeface="Courier New" pitchFamily="49" charset="0"/>
              </a:rPr>
              <a:t>main(String[] </a:t>
            </a:r>
            <a:r>
              <a:rPr lang="en-US" sz="1600" b="1" dirty="0" err="1">
                <a:latin typeface="Courier New" pitchFamily="49" charset="0"/>
              </a:rPr>
              <a:t>args</a:t>
            </a:r>
            <a:r>
              <a:rPr lang="en-US" sz="1600" b="1" dirty="0">
                <a:latin typeface="Courier New" pitchFamily="49" charset="0"/>
              </a:rPr>
              <a:t>) {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>
                <a:latin typeface="Courier New" pitchFamily="49" charset="0"/>
              </a:rPr>
              <a:t>      </a:t>
            </a:r>
            <a:r>
              <a:rPr lang="en-US" sz="1600" b="1" dirty="0" err="1">
                <a:latin typeface="Courier New" pitchFamily="49" charset="0"/>
              </a:rPr>
              <a:t>BankAcct</a:t>
            </a:r>
            <a:r>
              <a:rPr lang="en-US" sz="1600" b="1" dirty="0">
                <a:latin typeface="Courier New" pitchFamily="49" charset="0"/>
              </a:rPr>
              <a:t> acc =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BankAcct</a:t>
            </a:r>
            <a:r>
              <a:rPr lang="en-US" sz="1600" b="1" dirty="0">
                <a:latin typeface="Courier New" pitchFamily="49" charset="0"/>
              </a:rPr>
              <a:t>(1234, 0.0);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>
                <a:latin typeface="Courier New" pitchFamily="49" charset="0"/>
              </a:rPr>
              <a:t>     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>
                <a:latin typeface="Courier New" pitchFamily="49" charset="0"/>
              </a:rPr>
              <a:t>      </a:t>
            </a:r>
            <a:r>
              <a:rPr lang="en-US" sz="1600" b="1" dirty="0" err="1">
                <a:latin typeface="Courier New" pitchFamily="49" charset="0"/>
              </a:rPr>
              <a:t>System.out.println</a:t>
            </a:r>
            <a:r>
              <a:rPr lang="en-US" sz="1600" b="1" dirty="0">
                <a:latin typeface="Courier New" pitchFamily="49" charset="0"/>
              </a:rPr>
              <a:t>("Current balance: $" +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>
                <a:latin typeface="Courier New" pitchFamily="49" charset="0"/>
              </a:rPr>
              <a:t>                         </a:t>
            </a:r>
            <a:r>
              <a:rPr lang="en-US" sz="1600" b="1" dirty="0" err="1">
                <a:latin typeface="Courier New" pitchFamily="49" charset="0"/>
              </a:rPr>
              <a:t>acc.getBalance</a:t>
            </a:r>
            <a:r>
              <a:rPr lang="en-US" sz="1600" b="1" dirty="0">
                <a:latin typeface="Courier New" pitchFamily="49" charset="0"/>
              </a:rPr>
              <a:t>());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>
                <a:latin typeface="Courier New" pitchFamily="49" charset="0"/>
              </a:rPr>
              <a:t>      </a:t>
            </a:r>
            <a:r>
              <a:rPr lang="en-US" sz="1600" b="1" dirty="0" err="1">
                <a:latin typeface="Courier New" pitchFamily="49" charset="0"/>
              </a:rPr>
              <a:t>System.out.println</a:t>
            </a:r>
            <a:r>
              <a:rPr lang="en-US" sz="1600" b="1" dirty="0">
                <a:latin typeface="Courier New" pitchFamily="49" charset="0"/>
              </a:rPr>
              <a:t>("Depositing $200...");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>
                <a:latin typeface="Courier New" pitchFamily="49" charset="0"/>
              </a:rPr>
              <a:t>      </a:t>
            </a:r>
            <a:r>
              <a:rPr lang="en-US" sz="1600" b="1" dirty="0" err="1">
                <a:latin typeface="Courier New" pitchFamily="49" charset="0"/>
              </a:rPr>
              <a:t>acc.deposit</a:t>
            </a:r>
            <a:r>
              <a:rPr lang="en-US" sz="1600" b="1" dirty="0">
                <a:latin typeface="Courier New" pitchFamily="49" charset="0"/>
              </a:rPr>
              <a:t>(200.0);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>
                <a:latin typeface="Courier New" pitchFamily="49" charset="0"/>
              </a:rPr>
              <a:t>      </a:t>
            </a:r>
            <a:r>
              <a:rPr lang="en-US" sz="1600" b="1" dirty="0" err="1">
                <a:latin typeface="Courier New" pitchFamily="49" charset="0"/>
              </a:rPr>
              <a:t>System.out.println</a:t>
            </a:r>
            <a:r>
              <a:rPr lang="en-US" sz="1600" b="1" dirty="0">
                <a:latin typeface="Courier New" pitchFamily="49" charset="0"/>
              </a:rPr>
              <a:t>("Current balance: $" +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>
                <a:latin typeface="Courier New" pitchFamily="49" charset="0"/>
              </a:rPr>
              <a:t>                         </a:t>
            </a:r>
            <a:r>
              <a:rPr lang="en-US" sz="1600" b="1" dirty="0" err="1">
                <a:latin typeface="Courier New" pitchFamily="49" charset="0"/>
              </a:rPr>
              <a:t>acc.getBalance</a:t>
            </a:r>
            <a:r>
              <a:rPr lang="en-US" sz="1600" b="1" dirty="0">
                <a:latin typeface="Courier New" pitchFamily="49" charset="0"/>
              </a:rPr>
              <a:t>());</a:t>
            </a:r>
          </a:p>
        </p:txBody>
      </p:sp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11: Exceptions]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81800" y="990600"/>
            <a:ext cx="2057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TestBankAcct.java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0" y="4572000"/>
            <a:ext cx="2743200" cy="914400"/>
          </a:xfrm>
          <a:prstGeom prst="rect">
            <a:avLst/>
          </a:prstGeom>
          <a:solidFill>
            <a:srgbClr val="CCFFCC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400" b="1" dirty="0">
                <a:latin typeface="Courier New" pitchFamily="49" charset="0"/>
                <a:cs typeface="Courier New" pitchFamily="49" charset="0"/>
              </a:rPr>
              <a:t>Current balance: $0.0</a:t>
            </a:r>
          </a:p>
          <a:p>
            <a:r>
              <a:rPr lang="en-SG" sz="1400" b="1" dirty="0">
                <a:latin typeface="Courier New" pitchFamily="49" charset="0"/>
                <a:cs typeface="Courier New" pitchFamily="49" charset="0"/>
              </a:rPr>
              <a:t>Depositing $200...</a:t>
            </a:r>
          </a:p>
          <a:p>
            <a:r>
              <a:rPr lang="en-SG" sz="1400" b="1" dirty="0">
                <a:latin typeface="Courier New" pitchFamily="49" charset="0"/>
                <a:cs typeface="Courier New" pitchFamily="49" charset="0"/>
              </a:rPr>
              <a:t>Current balance: $200.0</a:t>
            </a:r>
          </a:p>
        </p:txBody>
      </p:sp>
    </p:spTree>
    <p:extLst>
      <p:ext uri="{BB962C8B-B14F-4D97-AF65-F5344CB8AC3E}">
        <p14:creationId xmlns:p14="http://schemas.microsoft.com/office/powerpoint/2010/main" val="177096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788988"/>
          </a:xfrm>
          <a:noFill/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5. </a:t>
            </a:r>
            <a:r>
              <a:rPr lang="en-US" sz="3400" dirty="0">
                <a:latin typeface="Britannic Bold" panose="020B0903060703020204" pitchFamily="34" charset="0"/>
              </a:rPr>
              <a:t>Example: Bank Account (5/5)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27</a:t>
            </a:fld>
            <a:endParaRPr lang="en-US" sz="1600" dirty="0"/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305800" cy="4524315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>
                <a:latin typeface="Courier New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try</a:t>
            </a:r>
            <a:r>
              <a:rPr lang="en-US" sz="1600" b="1" dirty="0">
                <a:latin typeface="Courier New" pitchFamily="49" charset="0"/>
              </a:rPr>
              <a:t> {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>
                <a:latin typeface="Courier New" pitchFamily="49" charset="0"/>
              </a:rPr>
              <a:t>         </a:t>
            </a:r>
            <a:r>
              <a:rPr lang="en-US" sz="1600" b="1" dirty="0" err="1">
                <a:latin typeface="Courier New" pitchFamily="49" charset="0"/>
              </a:rPr>
              <a:t>System.out.println</a:t>
            </a:r>
            <a:r>
              <a:rPr lang="en-US" sz="1600" b="1" dirty="0">
                <a:latin typeface="Courier New" pitchFamily="49" charset="0"/>
              </a:rPr>
              <a:t>("Withdrawing $150...");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>
                <a:latin typeface="Courier New" pitchFamily="49" charset="0"/>
              </a:rPr>
              <a:t>         </a:t>
            </a:r>
            <a:r>
              <a:rPr lang="en-US" sz="1600" b="1" dirty="0" err="1">
                <a:latin typeface="Courier New" pitchFamily="49" charset="0"/>
              </a:rPr>
              <a:t>acc.withdraw</a:t>
            </a:r>
            <a:r>
              <a:rPr lang="en-US" sz="1600" b="1" dirty="0">
                <a:latin typeface="Courier New" pitchFamily="49" charset="0"/>
              </a:rPr>
              <a:t>(150.0);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>
                <a:latin typeface="Courier New" pitchFamily="49" charset="0"/>
              </a:rPr>
              <a:t>         </a:t>
            </a:r>
            <a:r>
              <a:rPr lang="en-US" sz="1600" b="1" dirty="0" err="1">
                <a:latin typeface="Courier New" pitchFamily="49" charset="0"/>
              </a:rPr>
              <a:t>System.out.println</a:t>
            </a:r>
            <a:r>
              <a:rPr lang="en-US" sz="1600" b="1" dirty="0">
                <a:latin typeface="Courier New" pitchFamily="49" charset="0"/>
              </a:rPr>
              <a:t>("Withdrawing $100...");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>
                <a:latin typeface="Courier New" pitchFamily="49" charset="0"/>
              </a:rPr>
              <a:t>         </a:t>
            </a:r>
            <a:r>
              <a:rPr lang="en-US" sz="1600" b="1" dirty="0" err="1">
                <a:latin typeface="Courier New" pitchFamily="49" charset="0"/>
              </a:rPr>
              <a:t>acc.withdraw</a:t>
            </a:r>
            <a:r>
              <a:rPr lang="en-US" sz="1600" b="1" dirty="0">
                <a:latin typeface="Courier New" pitchFamily="49" charset="0"/>
              </a:rPr>
              <a:t>(100.0);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>
                <a:latin typeface="Courier New" pitchFamily="49" charset="0"/>
              </a:rPr>
              <a:t>      }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>
                <a:latin typeface="Courier New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catch</a:t>
            </a:r>
            <a:r>
              <a:rPr lang="en-US" sz="1600" b="1" dirty="0">
                <a:latin typeface="Courier New" pitchFamily="49" charset="0"/>
              </a:rPr>
              <a:t> (</a:t>
            </a:r>
            <a:r>
              <a:rPr lang="en-US" sz="1600" b="1" dirty="0" err="1">
                <a:latin typeface="Courier New" pitchFamily="49" charset="0"/>
              </a:rPr>
              <a:t>NotEnoughFundException</a:t>
            </a:r>
            <a:r>
              <a:rPr lang="en-US" sz="1600" b="1" dirty="0">
                <a:latin typeface="Courier New" pitchFamily="49" charset="0"/>
              </a:rPr>
              <a:t> e) {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>
                <a:latin typeface="Courier New" pitchFamily="49" charset="0"/>
              </a:rPr>
              <a:t>          </a:t>
            </a:r>
            <a:r>
              <a:rPr lang="en-US" sz="1600" b="1" dirty="0" err="1">
                <a:latin typeface="Courier New" pitchFamily="49" charset="0"/>
              </a:rPr>
              <a:t>System.out.println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e.getMessage</a:t>
            </a:r>
            <a:r>
              <a:rPr lang="en-US" sz="1600" b="1" dirty="0">
                <a:latin typeface="Courier New" pitchFamily="49" charset="0"/>
              </a:rPr>
              <a:t>());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>
                <a:latin typeface="Courier New" pitchFamily="49" charset="0"/>
              </a:rPr>
              <a:t>          </a:t>
            </a:r>
            <a:r>
              <a:rPr lang="en-US" sz="1600" b="1" dirty="0" err="1">
                <a:latin typeface="Courier New" pitchFamily="49" charset="0"/>
              </a:rPr>
              <a:t>System.out.println</a:t>
            </a:r>
            <a:r>
              <a:rPr lang="en-US" sz="1600" b="1" dirty="0">
                <a:latin typeface="Courier New" pitchFamily="49" charset="0"/>
              </a:rPr>
              <a:t>("Your account is short of $" +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>
                <a:latin typeface="Courier New" pitchFamily="49" charset="0"/>
              </a:rPr>
              <a:t>                             </a:t>
            </a:r>
            <a:r>
              <a:rPr lang="en-US" sz="1600" b="1" dirty="0" err="1">
                <a:latin typeface="Courier New" pitchFamily="49" charset="0"/>
              </a:rPr>
              <a:t>e.getAmount</a:t>
            </a:r>
            <a:r>
              <a:rPr lang="en-US" sz="1600" b="1" dirty="0">
                <a:latin typeface="Courier New" pitchFamily="49" charset="0"/>
              </a:rPr>
              <a:t>());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>
                <a:latin typeface="Courier New" pitchFamily="49" charset="0"/>
              </a:rPr>
              <a:t>      }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>
                <a:latin typeface="Courier New" pitchFamily="49" charset="0"/>
              </a:rPr>
              <a:t>  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finally</a:t>
            </a:r>
            <a:r>
              <a:rPr lang="en-US" sz="1600" b="1" dirty="0">
                <a:latin typeface="Courier New" pitchFamily="49" charset="0"/>
              </a:rPr>
              <a:t> {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>
                <a:latin typeface="Courier New" pitchFamily="49" charset="0"/>
              </a:rPr>
              <a:t>         </a:t>
            </a:r>
            <a:r>
              <a:rPr lang="en-US" sz="1600" b="1" dirty="0" err="1">
                <a:latin typeface="Courier New" pitchFamily="49" charset="0"/>
              </a:rPr>
              <a:t>System.out.println</a:t>
            </a:r>
            <a:r>
              <a:rPr lang="en-US" sz="1600" b="1" dirty="0">
                <a:latin typeface="Courier New" pitchFamily="49" charset="0"/>
              </a:rPr>
              <a:t>("Current balance: $" + 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>
                <a:latin typeface="Courier New" pitchFamily="49" charset="0"/>
              </a:rPr>
              <a:t>                            </a:t>
            </a:r>
            <a:r>
              <a:rPr lang="en-US" sz="1600" b="1" dirty="0" err="1">
                <a:latin typeface="Courier New" pitchFamily="49" charset="0"/>
              </a:rPr>
              <a:t>acc.getBalance</a:t>
            </a:r>
            <a:r>
              <a:rPr lang="en-US" sz="1600" b="1" dirty="0">
                <a:latin typeface="Courier New" pitchFamily="49" charset="0"/>
              </a:rPr>
              <a:t>());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>
                <a:latin typeface="Courier New" pitchFamily="49" charset="0"/>
              </a:rPr>
              <a:t>      }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>
                <a:latin typeface="Courier New" pitchFamily="49" charset="0"/>
              </a:rPr>
              <a:t>   }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// main</a:t>
            </a: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eaLnBrk="0" hangingPunct="0"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sz="1600" b="1" dirty="0">
                <a:latin typeface="Courier New" pitchFamily="49" charset="0"/>
              </a:rPr>
              <a:t>}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// class </a:t>
            </a:r>
            <a:r>
              <a:rPr lang="en-US" sz="1600" b="1" dirty="0" err="1">
                <a:solidFill>
                  <a:srgbClr val="006600"/>
                </a:solidFill>
                <a:latin typeface="Courier New" pitchFamily="49" charset="0"/>
              </a:rPr>
              <a:t>TestBankAcct</a:t>
            </a:r>
            <a:endParaRPr lang="en-US" sz="1600" b="1" dirty="0">
              <a:solidFill>
                <a:srgbClr val="006600"/>
              </a:solidFill>
              <a:latin typeface="Courier New" pitchFamily="49" charset="0"/>
            </a:endParaRPr>
          </a:p>
        </p:txBody>
      </p:sp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11: Exceptions]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81800" y="990600"/>
            <a:ext cx="20574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TestBankAcct.java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10200" y="4724400"/>
            <a:ext cx="3429000" cy="1828800"/>
          </a:xfrm>
          <a:prstGeom prst="rect">
            <a:avLst/>
          </a:prstGeom>
          <a:solidFill>
            <a:srgbClr val="CCFFCC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400" b="1" dirty="0">
                <a:latin typeface="Courier New" pitchFamily="49" charset="0"/>
                <a:cs typeface="Courier New" pitchFamily="49" charset="0"/>
              </a:rPr>
              <a:t>Current balance: $0.0</a:t>
            </a:r>
          </a:p>
          <a:p>
            <a:r>
              <a:rPr lang="en-SG" sz="1400" b="1" dirty="0">
                <a:latin typeface="Courier New" pitchFamily="49" charset="0"/>
                <a:cs typeface="Courier New" pitchFamily="49" charset="0"/>
              </a:rPr>
              <a:t>Depositing $200...</a:t>
            </a:r>
          </a:p>
          <a:p>
            <a:r>
              <a:rPr lang="en-SG" sz="1400" b="1" dirty="0">
                <a:latin typeface="Courier New" pitchFamily="49" charset="0"/>
                <a:cs typeface="Courier New" pitchFamily="49" charset="0"/>
              </a:rPr>
              <a:t>Current balance: $200.0</a:t>
            </a:r>
          </a:p>
          <a:p>
            <a:r>
              <a:rPr lang="en-SG" sz="1400" b="1" dirty="0">
                <a:latin typeface="Courier New" pitchFamily="49" charset="0"/>
                <a:cs typeface="Courier New" pitchFamily="49" charset="0"/>
              </a:rPr>
              <a:t>Withdrawing $150...</a:t>
            </a:r>
          </a:p>
          <a:p>
            <a:r>
              <a:rPr lang="en-SG" sz="1400" b="1" dirty="0">
                <a:latin typeface="Courier New" pitchFamily="49" charset="0"/>
                <a:cs typeface="Courier New" pitchFamily="49" charset="0"/>
              </a:rPr>
              <a:t>Withdrawing $100...</a:t>
            </a:r>
          </a:p>
          <a:p>
            <a:r>
              <a:rPr lang="en-SG" sz="1400" b="1" dirty="0">
                <a:latin typeface="Courier New" pitchFamily="49" charset="0"/>
                <a:cs typeface="Courier New" pitchFamily="49" charset="0"/>
              </a:rPr>
              <a:t>Withdrawal Unsuccessful</a:t>
            </a:r>
          </a:p>
          <a:p>
            <a:r>
              <a:rPr lang="en-SG" sz="1400" b="1" dirty="0">
                <a:latin typeface="Courier New" pitchFamily="49" charset="0"/>
                <a:cs typeface="Courier New" pitchFamily="49" charset="0"/>
              </a:rPr>
              <a:t>Your account is short of $50.0</a:t>
            </a:r>
          </a:p>
          <a:p>
            <a:r>
              <a:rPr lang="en-SG" sz="1400" b="1" dirty="0">
                <a:latin typeface="Courier New" pitchFamily="49" charset="0"/>
                <a:cs typeface="Courier New" pitchFamily="49" charset="0"/>
              </a:rPr>
              <a:t>Current balance: $50.0</a:t>
            </a:r>
          </a:p>
        </p:txBody>
      </p:sp>
    </p:spTree>
    <p:extLst>
      <p:ext uri="{BB962C8B-B14F-4D97-AF65-F5344CB8AC3E}">
        <p14:creationId xmlns:p14="http://schemas.microsoft.com/office/powerpoint/2010/main" val="1770962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229600" cy="788988"/>
          </a:xfrm>
          <a:solidFill>
            <a:srgbClr val="FFCCFF">
              <a:alpha val="50196"/>
            </a:srgbClr>
          </a:solidFill>
        </p:spPr>
        <p:txBody>
          <a:bodyPr/>
          <a:lstStyle/>
          <a:p>
            <a:r>
              <a:rPr lang="en-US" sz="4000" dirty="0">
                <a:latin typeface="Britannic Bold" panose="020B0903060703020204" pitchFamily="34" charset="0"/>
              </a:rPr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28</a:t>
            </a:fld>
            <a:endParaRPr lang="en-US" sz="16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295400"/>
            <a:ext cx="822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sz="3200" kern="0" baseline="0" dirty="0">
                <a:latin typeface="+mn-lt"/>
                <a:cs typeface="+mn-cs"/>
              </a:rPr>
              <a:t>We learned about</a:t>
            </a:r>
            <a:r>
              <a:rPr lang="en-US" sz="3200" kern="0" dirty="0">
                <a:latin typeface="+mn-lt"/>
                <a:cs typeface="+mn-cs"/>
              </a:rPr>
              <a:t> </a:t>
            </a:r>
            <a:r>
              <a:rPr lang="en-US" sz="3200" kern="0" dirty="0">
                <a:solidFill>
                  <a:srgbClr val="0000FF"/>
                </a:solidFill>
                <a:latin typeface="+mn-lt"/>
                <a:cs typeface="+mn-cs"/>
              </a:rPr>
              <a:t>exceptions</a:t>
            </a:r>
            <a:r>
              <a:rPr lang="en-US" sz="3200" kern="0" dirty="0">
                <a:latin typeface="+mn-lt"/>
                <a:cs typeface="+mn-cs"/>
              </a:rPr>
              <a:t>, how to raise and handle them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We learned how to define new</a:t>
            </a:r>
            <a:r>
              <a:rPr kumimoji="0" lang="en-US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lang="en-US" sz="3200" kern="0" dirty="0"/>
              <a:t>e</a:t>
            </a:r>
            <a:r>
              <a:rPr kumimoji="0" lang="en-US" sz="3200" b="0" i="0" u="none" strike="noStrike" kern="0" cap="none" spc="0" normalizeH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xception</a:t>
            </a:r>
            <a:r>
              <a:rPr kumimoji="0" lang="en-US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classes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11: Exceptions]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18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685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dirty="0"/>
              <a:t>End of file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modify or deliver these contents to anywhere or anyone for any purpose.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630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>
                <a:latin typeface="Britannic Bold" panose="020B0903060703020204" pitchFamily="34" charset="0"/>
              </a:rPr>
              <a:t>Objectives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4</a:t>
            </a:fld>
            <a:endParaRPr lang="en-US" sz="1600" dirty="0"/>
          </a:p>
        </p:txBody>
      </p:sp>
      <p:sp>
        <p:nvSpPr>
          <p:cNvPr id="6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11: Exceptions]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2" y="1219200"/>
            <a:ext cx="8000997" cy="48768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800" dirty="0"/>
              <a:t>Understand how to use the mechanism of </a:t>
            </a:r>
            <a:r>
              <a:rPr lang="en-US" sz="2800" b="1" dirty="0"/>
              <a:t>exceptions</a:t>
            </a:r>
            <a:r>
              <a:rPr lang="en-US" sz="2800" dirty="0"/>
              <a:t> to handle errors or exceptional events that occur during program execution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>
                <a:latin typeface="Britannic Bold" panose="020B0903060703020204" pitchFamily="34" charset="0"/>
              </a:rPr>
              <a:t>References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5</a:t>
            </a:fld>
            <a:endParaRPr lang="en-US" sz="1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1130448379"/>
              </p:ext>
            </p:extLst>
          </p:nvPr>
        </p:nvGraphicFramePr>
        <p:xfrm>
          <a:off x="533400" y="1066800"/>
          <a:ext cx="7924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11: Exceptions]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36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>
                <a:latin typeface="Britannic Bold" panose="020B0903060703020204" pitchFamily="34" charset="0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077200" cy="5257800"/>
          </a:xfrm>
        </p:spPr>
        <p:txBody>
          <a:bodyPr/>
          <a:lstStyle/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3200" dirty="0"/>
              <a:t>Motivation</a:t>
            </a:r>
            <a:endParaRPr lang="en-US" sz="2800" dirty="0"/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3200" dirty="0"/>
              <a:t>Exception Indication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3200" dirty="0"/>
              <a:t>Exception Handling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3200"/>
              <a:t>Execution Flow</a:t>
            </a:r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3200"/>
              <a:t>Checked vs Unchecked Exceptions</a:t>
            </a:r>
            <a:endParaRPr lang="en-US" sz="3200" dirty="0"/>
          </a:p>
          <a:p>
            <a:pPr marL="514350" indent="-51435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3200" dirty="0"/>
              <a:t>Defining New Exception Classes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6</a:t>
            </a:fld>
            <a:endParaRPr lang="en-US" sz="1600" dirty="0"/>
          </a:p>
        </p:txBody>
      </p:sp>
      <p:sp>
        <p:nvSpPr>
          <p:cNvPr id="9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11: Exceptions]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788988"/>
          </a:xfrm>
          <a:noFill/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1. </a:t>
            </a:r>
            <a:r>
              <a:rPr lang="en-US" sz="3600">
                <a:latin typeface="Britannic Bold" panose="020B0903060703020204" pitchFamily="34" charset="0"/>
              </a:rPr>
              <a:t>Motivation (1/4)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7</a:t>
            </a:fld>
            <a:endParaRPr lang="en-US" sz="1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76241" y="878360"/>
            <a:ext cx="8000997" cy="5446240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SG" sz="2800"/>
              <a:t>Three types of errors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SG" sz="2800">
                <a:solidFill>
                  <a:srgbClr val="C00000"/>
                </a:solidFill>
              </a:rPr>
              <a:t>Syntax errors</a:t>
            </a:r>
            <a:endParaRPr lang="en-SG" sz="2800" dirty="0">
              <a:solidFill>
                <a:srgbClr val="C00000"/>
              </a:solidFill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SG" sz="2400"/>
              <a:t>Occurs when the rule of the language is violated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SG" sz="2400"/>
              <a:t>Detected by compiler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SG" sz="2800">
                <a:solidFill>
                  <a:srgbClr val="C00000"/>
                </a:solidFill>
              </a:rPr>
              <a:t>Run-time errors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SG" sz="2400"/>
              <a:t>Occurs when the computer detects an operation that cannot be carried out (eg: division by zero; </a:t>
            </a:r>
            <a:r>
              <a:rPr lang="en-SG" sz="2400">
                <a:solidFill>
                  <a:srgbClr val="0000FF"/>
                </a:solidFill>
              </a:rPr>
              <a:t>x/y</a:t>
            </a:r>
            <a:r>
              <a:rPr lang="en-SG" sz="2400"/>
              <a:t> is syntactically correct, but if </a:t>
            </a:r>
            <a:r>
              <a:rPr lang="en-SG" sz="2400">
                <a:solidFill>
                  <a:srgbClr val="0000FF"/>
                </a:solidFill>
              </a:rPr>
              <a:t>y</a:t>
            </a:r>
            <a:r>
              <a:rPr lang="en-SG" sz="2400"/>
              <a:t> is zero at run-time a run-time error will occur)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SG" sz="2800">
                <a:solidFill>
                  <a:srgbClr val="C00000"/>
                </a:solidFill>
              </a:rPr>
              <a:t>Logic errors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SG" sz="2400"/>
              <a:t>Occurs when a program does not perform the intended task</a:t>
            </a:r>
            <a:endParaRPr lang="en-SG" sz="2400" dirty="0"/>
          </a:p>
          <a:p>
            <a:endParaRPr lang="en-SG" dirty="0"/>
          </a:p>
        </p:txBody>
      </p:sp>
      <p:sp>
        <p:nvSpPr>
          <p:cNvPr id="20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11: Exceptions]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810000" y="1400145"/>
            <a:ext cx="4267200" cy="400110"/>
            <a:chOff x="3810000" y="1400145"/>
            <a:chExt cx="4267200" cy="400110"/>
          </a:xfrm>
        </p:grpSpPr>
        <p:sp>
          <p:nvSpPr>
            <p:cNvPr id="3" name="Left Arrow 2"/>
            <p:cNvSpPr/>
            <p:nvPr/>
          </p:nvSpPr>
          <p:spPr>
            <a:xfrm>
              <a:off x="3810000" y="1447800"/>
              <a:ext cx="457200" cy="304800"/>
            </a:xfrm>
            <a:prstGeom prst="leftArrow">
              <a:avLst/>
            </a:prstGeom>
            <a:solidFill>
              <a:srgbClr val="FFC0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4419600" y="1400145"/>
              <a:ext cx="3657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>
                  <a:solidFill>
                    <a:srgbClr val="993300"/>
                  </a:solidFill>
                </a:rPr>
                <a:t>Easiest to detect and correct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40290" y="4844534"/>
            <a:ext cx="4355910" cy="400110"/>
            <a:chOff x="3340290" y="4844534"/>
            <a:chExt cx="4355910" cy="400110"/>
          </a:xfrm>
        </p:grpSpPr>
        <p:sp>
          <p:nvSpPr>
            <p:cNvPr id="5" name="Rectangle 4"/>
            <p:cNvSpPr/>
            <p:nvPr/>
          </p:nvSpPr>
          <p:spPr>
            <a:xfrm>
              <a:off x="4038600" y="4844534"/>
              <a:ext cx="365760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i="1">
                  <a:solidFill>
                    <a:srgbClr val="993300"/>
                  </a:solidFill>
                </a:rPr>
                <a:t>Hardest to detect and correct</a:t>
              </a:r>
            </a:p>
          </p:txBody>
        </p:sp>
        <p:sp>
          <p:nvSpPr>
            <p:cNvPr id="17" name="Left Arrow 16"/>
            <p:cNvSpPr/>
            <p:nvPr/>
          </p:nvSpPr>
          <p:spPr>
            <a:xfrm>
              <a:off x="3340290" y="4892189"/>
              <a:ext cx="457200" cy="304800"/>
            </a:xfrm>
            <a:prstGeom prst="leftArrow">
              <a:avLst/>
            </a:prstGeom>
            <a:solidFill>
              <a:srgbClr val="FFC0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008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788988"/>
          </a:xfrm>
          <a:noFill/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1. </a:t>
            </a:r>
            <a:r>
              <a:rPr lang="en-US" sz="3600">
                <a:latin typeface="Britannic Bold" panose="020B0903060703020204" pitchFamily="34" charset="0"/>
              </a:rPr>
              <a:t>Motivation (2/4)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8</a:t>
            </a:fld>
            <a:endParaRPr lang="en-US" sz="1600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85800" y="1172169"/>
            <a:ext cx="7315200" cy="28931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b="1">
                <a:solidFill>
                  <a:srgbClr val="7030A0"/>
                </a:solidFill>
                <a:latin typeface="Courier New" pitchFamily="49" charset="0"/>
              </a:rPr>
              <a:t>import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java.util.Scanner;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endParaRPr lang="en-US" sz="1000" b="1">
              <a:solidFill>
                <a:schemeClr val="tx1"/>
              </a:solidFill>
              <a:latin typeface="Courier New" pitchFamily="49" charset="0"/>
            </a:endParaRP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public class 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Example {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endParaRPr lang="en-US" sz="1000" b="1">
              <a:solidFill>
                <a:srgbClr val="0000FF"/>
              </a:solidFill>
              <a:latin typeface="Courier New" pitchFamily="49" charset="0"/>
            </a:endParaRP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	public static void main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(String[] args)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b="1">
                <a:latin typeface="Courier New" pitchFamily="49" charset="0"/>
              </a:rPr>
              <a:t>{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b="1">
                <a:latin typeface="Courier New" pitchFamily="49" charset="0"/>
              </a:rPr>
              <a:t>		Scanner sc =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new</a:t>
            </a:r>
            <a:r>
              <a:rPr lang="en-US" b="1">
                <a:latin typeface="Courier New" pitchFamily="49" charset="0"/>
              </a:rPr>
              <a:t> Scanner(System.in);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b="1">
                <a:latin typeface="Courier New" pitchFamily="49" charset="0"/>
              </a:rPr>
              <a:t>		System.out.print(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</a:rPr>
              <a:t>"Enter an integer: </a:t>
            </a:r>
            <a:r>
              <a:rPr lang="en-US" b="1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b="1">
                <a:latin typeface="Courier New" pitchFamily="49" charset="0"/>
              </a:rPr>
              <a:t>);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b="1">
                <a:latin typeface="Courier New" pitchFamily="49" charset="0"/>
              </a:rPr>
              <a:t>		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b="1">
                <a:latin typeface="Courier New" pitchFamily="49" charset="0"/>
              </a:rPr>
              <a:t> num = sc.nextInt();</a:t>
            </a:r>
            <a:endParaRPr lang="en-US" b="1" dirty="0">
              <a:latin typeface="Courier New" pitchFamily="49" charset="0"/>
            </a:endParaRP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b="1">
                <a:latin typeface="Courier New" pitchFamily="49" charset="0"/>
              </a:rPr>
              <a:t>	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	System.out.println(</a:t>
            </a:r>
            <a:r>
              <a:rPr lang="en-US" b="1">
                <a:solidFill>
                  <a:srgbClr val="006600"/>
                </a:solidFill>
                <a:latin typeface="Courier New" pitchFamily="49" charset="0"/>
              </a:rPr>
              <a:t>"</a:t>
            </a:r>
            <a:r>
              <a:rPr lang="en-US" b="1">
                <a:solidFill>
                  <a:srgbClr val="008000"/>
                </a:solidFill>
                <a:latin typeface="Courier New" pitchFamily="49" charset="0"/>
              </a:rPr>
              <a:t>num = " </a:t>
            </a:r>
            <a:r>
              <a:rPr lang="en-US" b="1">
                <a:solidFill>
                  <a:schemeClr val="tx1"/>
                </a:solidFill>
                <a:latin typeface="Courier New" pitchFamily="49" charset="0"/>
              </a:rPr>
              <a:t>+ num);</a:t>
            </a:r>
            <a:r>
              <a:rPr lang="en-US" b="1">
                <a:latin typeface="Courier New" pitchFamily="49" charset="0"/>
              </a:rPr>
              <a:t>	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b="1">
                <a:latin typeface="Courier New" pitchFamily="49" charset="0"/>
              </a:rPr>
              <a:t>	}</a:t>
            </a:r>
          </a:p>
          <a:p>
            <a:pPr eaLnBrk="0" hangingPunct="0">
              <a:tabLst>
                <a:tab pos="341313" algn="l"/>
                <a:tab pos="682625" algn="l"/>
                <a:tab pos="1023938" algn="l"/>
              </a:tabLst>
            </a:pPr>
            <a:r>
              <a:rPr lang="en-US" b="1">
                <a:latin typeface="Courier New" pitchFamily="49" charset="0"/>
              </a:rPr>
              <a:t>}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20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11: Exceptions]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781800" y="981669"/>
            <a:ext cx="1524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itchFamily="34" charset="0"/>
                <a:cs typeface="Arial" pitchFamily="34" charset="0"/>
              </a:rPr>
              <a:t>Example.java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36410" y="4267200"/>
            <a:ext cx="8001000" cy="2133600"/>
          </a:xfrm>
          <a:prstGeom prst="rect">
            <a:avLst/>
          </a:prstGeom>
          <a:solidFill>
            <a:srgbClr val="CCFFCC"/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>
                <a:latin typeface="Courier New" pitchFamily="49" charset="0"/>
                <a:cs typeface="Courier New" pitchFamily="49" charset="0"/>
              </a:rPr>
              <a:t>Enter an integer: </a:t>
            </a:r>
            <a:r>
              <a:rPr lang="en-US" b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abc</a:t>
            </a:r>
          </a:p>
          <a:p>
            <a:r>
              <a:rPr lang="en-US" sz="1700" b="1">
                <a:latin typeface="Courier New" pitchFamily="49" charset="0"/>
                <a:cs typeface="Courier New" pitchFamily="49" charset="0"/>
              </a:rPr>
              <a:t>Exception in thread "main" </a:t>
            </a:r>
            <a:r>
              <a:rPr lang="en-US" sz="1700" b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java.util.InputMismatchException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        at java.util.Scanner.throwFor(Scanner.java:909)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        at java.util.Scanner.next(Scanner.java:1530)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        at java.util.Scanner.nextInt(Scanner.java:2160)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        at java.util.Scanner.nextInt(Scanner.java:2119)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        at Example1.main(Example1.java:8)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76800" y="2843284"/>
            <a:ext cx="2590800" cy="369332"/>
          </a:xfrm>
          <a:prstGeom prst="rect">
            <a:avLst/>
          </a:prstGeom>
          <a:solidFill>
            <a:srgbClr val="FFFFFF"/>
          </a:solidFill>
          <a:ln>
            <a:solidFill>
              <a:srgbClr val="CC990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ym typeface="Wingdings" panose="05000000000000000000" pitchFamily="2" charset="2"/>
              </a:rPr>
              <a:t> If error occurs here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342797" y="3180350"/>
            <a:ext cx="2590800" cy="923330"/>
          </a:xfrm>
          <a:prstGeom prst="rect">
            <a:avLst/>
          </a:prstGeom>
          <a:solidFill>
            <a:srgbClr val="FFFFFF"/>
          </a:solidFill>
          <a:ln>
            <a:solidFill>
              <a:srgbClr val="CC990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ym typeface="Wingdings" panose="05000000000000000000" pitchFamily="2" charset="2"/>
              </a:rPr>
              <a:t> The rest of the code is skipped and program is terminated.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1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382000" cy="788988"/>
          </a:xfrm>
          <a:noFill/>
        </p:spPr>
        <p:txBody>
          <a:bodyPr/>
          <a:lstStyle/>
          <a:p>
            <a:r>
              <a:rPr lang="en-US" sz="3600">
                <a:solidFill>
                  <a:srgbClr val="C00000"/>
                </a:solidFill>
                <a:latin typeface="Britannic Bold" panose="020B0903060703020204" pitchFamily="34" charset="0"/>
              </a:rPr>
              <a:t>1. </a:t>
            </a:r>
            <a:r>
              <a:rPr lang="en-US" sz="3600">
                <a:latin typeface="Britannic Bold" panose="020B0903060703020204" pitchFamily="34" charset="0"/>
              </a:rPr>
              <a:t>Motivation (3/4)</a:t>
            </a:r>
            <a:endParaRPr lang="en-US" sz="3600" dirty="0"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9</a:t>
            </a:fld>
            <a:endParaRPr lang="en-US" sz="16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76241" y="878360"/>
            <a:ext cx="8000997" cy="9906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SG" sz="2400" dirty="0"/>
              <a:t>Consider the </a:t>
            </a:r>
            <a:r>
              <a:rPr lang="en-SG" sz="2400" dirty="0">
                <a:solidFill>
                  <a:srgbClr val="C00000"/>
                </a:solidFill>
                <a:cs typeface="Courier New" pitchFamily="49" charset="0"/>
              </a:rPr>
              <a:t>factorial</a:t>
            </a:r>
            <a:r>
              <a:rPr lang="en-SG" sz="2400" dirty="0">
                <a:solidFill>
                  <a:srgbClr val="C00000"/>
                </a:solidFill>
              </a:rPr>
              <a:t>() </a:t>
            </a:r>
            <a:r>
              <a:rPr lang="en-SG" sz="2400" dirty="0"/>
              <a:t>method:</a:t>
            </a:r>
          </a:p>
          <a:p>
            <a:pPr lvl="1">
              <a:spcBef>
                <a:spcPts val="0"/>
              </a:spcBef>
            </a:pPr>
            <a:r>
              <a:rPr lang="en-SG" sz="2000" dirty="0"/>
              <a:t>What if the caller supplies a negative parameter?</a:t>
            </a:r>
          </a:p>
          <a:p>
            <a:endParaRPr lang="en-SG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381000" y="1828800"/>
            <a:ext cx="8305800" cy="1323439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public static int </a:t>
            </a:r>
            <a:r>
              <a:rPr lang="en-US" sz="1600" b="1" i="1" dirty="0">
                <a:latin typeface="Courier New" pitchFamily="49" charset="0"/>
              </a:rPr>
              <a:t>factorial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n) {</a:t>
            </a:r>
          </a:p>
          <a:p>
            <a:pPr eaLnBrk="0" hangingPunct="0"/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int </a:t>
            </a:r>
            <a:r>
              <a:rPr lang="en-US" sz="1600" b="1" dirty="0">
                <a:latin typeface="Courier New" pitchFamily="49" charset="0"/>
              </a:rPr>
              <a:t>ans = 1;</a:t>
            </a:r>
          </a:p>
          <a:p>
            <a:pPr eaLnBrk="0" hangingPunct="0"/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for</a:t>
            </a:r>
            <a:r>
              <a:rPr lang="en-US" sz="1600" b="1" dirty="0">
                <a:latin typeface="Courier New" pitchFamily="49" charset="0"/>
              </a:rPr>
              <a:t> 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i = 2; i &lt;= n; i++) ans *= i;</a:t>
            </a:r>
          </a:p>
          <a:p>
            <a:pPr eaLnBrk="0" hangingPunct="0"/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</a:rPr>
              <a:t> ans;</a:t>
            </a:r>
          </a:p>
          <a:p>
            <a:pPr eaLnBrk="0" hangingPunct="0"/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91200" y="2209800"/>
            <a:ext cx="2743200" cy="533400"/>
          </a:xfrm>
          <a:prstGeom prst="rect">
            <a:avLst/>
          </a:prstGeom>
          <a:solidFill>
            <a:srgbClr val="CCFFCC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What if n is negative?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676241" y="3276600"/>
            <a:ext cx="800099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SG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Should we terminate</a:t>
            </a:r>
            <a:r>
              <a:rPr kumimoji="0" lang="en-SG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program?</a:t>
            </a:r>
            <a:endParaRPr kumimoji="0" lang="en-SG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SG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 Box 3"/>
          <p:cNvSpPr txBox="1">
            <a:spLocks noChangeArrowheads="1"/>
          </p:cNvSpPr>
          <p:nvPr/>
        </p:nvSpPr>
        <p:spPr bwMode="auto">
          <a:xfrm>
            <a:off x="381000" y="3733800"/>
            <a:ext cx="8305800" cy="1815882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public static int </a:t>
            </a:r>
            <a:r>
              <a:rPr lang="en-US" sz="1600" b="1" i="1" dirty="0">
                <a:latin typeface="Courier New" pitchFamily="49" charset="0"/>
              </a:rPr>
              <a:t>factorial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n) {</a:t>
            </a:r>
          </a:p>
          <a:p>
            <a:pPr eaLnBrk="0" hangingPunct="0"/>
            <a:r>
              <a:rPr lang="en-US" sz="1600" b="1" dirty="0"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</a:rPr>
              <a:t>if</a:t>
            </a:r>
            <a:r>
              <a:rPr lang="en-US" sz="1600" b="1" dirty="0">
                <a:latin typeface="Courier New" pitchFamily="49" charset="0"/>
              </a:rPr>
              <a:t> (n &lt;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</a:rPr>
              <a:t>) {</a:t>
            </a:r>
          </a:p>
          <a:p>
            <a:pPr eaLnBrk="0" hangingPunct="0"/>
            <a:r>
              <a:rPr lang="en-US" sz="1600" b="1" dirty="0">
                <a:latin typeface="Courier New" pitchFamily="49" charset="0"/>
              </a:rPr>
              <a:t>        System.out.println(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"n is negative"</a:t>
            </a:r>
            <a:r>
              <a:rPr lang="en-US" sz="1600" b="1" dirty="0">
                <a:latin typeface="Courier New" pitchFamily="49" charset="0"/>
              </a:rPr>
              <a:t>); </a:t>
            </a:r>
          </a:p>
          <a:p>
            <a:pPr eaLnBrk="0" hangingPunct="0"/>
            <a:r>
              <a:rPr lang="en-US" sz="1600" b="1" dirty="0">
                <a:latin typeface="Courier New" pitchFamily="49" charset="0"/>
              </a:rPr>
              <a:t>        System.exit(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 eaLnBrk="0" hangingPunct="0"/>
            <a:r>
              <a:rPr lang="en-US" sz="1600" b="1" dirty="0">
                <a:solidFill>
                  <a:srgbClr val="660066"/>
                </a:solidFill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r>
              <a:rPr lang="en-US" sz="1600" b="1" dirty="0">
                <a:solidFill>
                  <a:srgbClr val="660066"/>
                </a:solidFill>
                <a:latin typeface="Courier New" pitchFamily="49" charset="0"/>
              </a:rPr>
              <a:t>    </a:t>
            </a:r>
          </a:p>
          <a:p>
            <a:pPr eaLnBrk="0" hangingPunct="0"/>
            <a:r>
              <a:rPr lang="en-US" sz="1600" b="1" dirty="0">
                <a:solidFill>
                  <a:srgbClr val="660066"/>
                </a:solidFill>
                <a:latin typeface="Courier New" pitchFamily="49" charset="0"/>
              </a:rPr>
              <a:t>    </a:t>
            </a:r>
            <a:r>
              <a:rPr lang="en-US" sz="1600" b="1" dirty="0">
                <a:solidFill>
                  <a:srgbClr val="663300"/>
                </a:solidFill>
                <a:latin typeface="Courier New" pitchFamily="49" charset="0"/>
              </a:rPr>
              <a:t>//Other code not changed</a:t>
            </a:r>
          </a:p>
          <a:p>
            <a:pPr eaLnBrk="0" hangingPunct="0"/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19800" y="3886200"/>
            <a:ext cx="2895600" cy="1676400"/>
          </a:xfrm>
          <a:prstGeom prst="rect">
            <a:avLst/>
          </a:prstGeom>
          <a:solidFill>
            <a:srgbClr val="CCFFCC"/>
          </a:solidFill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System.exit</a:t>
            </a:r>
            <a:r>
              <a:rPr lang="en-US" sz="1600" b="1" dirty="0"/>
              <a:t>(</a:t>
            </a:r>
            <a:r>
              <a:rPr lang="en-US" sz="1600" b="1" i="1" dirty="0"/>
              <a:t>n</a:t>
            </a:r>
            <a:r>
              <a:rPr lang="en-US" sz="1600" b="1" dirty="0"/>
              <a:t>) </a:t>
            </a:r>
            <a:r>
              <a:rPr lang="en-US" sz="1600" dirty="0"/>
              <a:t>terminates the program with exit code </a:t>
            </a:r>
            <a:r>
              <a:rPr lang="en-US" sz="1600" i="1" dirty="0"/>
              <a:t>n</a:t>
            </a:r>
            <a:r>
              <a:rPr lang="en-US" sz="1600" dirty="0"/>
              <a:t>.</a:t>
            </a:r>
          </a:p>
          <a:p>
            <a:r>
              <a:rPr lang="en-US" sz="1600" dirty="0"/>
              <a:t>In UNIX, you can check the exit code immediately after the program is terminated, with this command: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echo $?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676241" y="5638800"/>
            <a:ext cx="818640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25000" lnSpcReduction="20000"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SG" sz="8800" kern="0" dirty="0">
                <a:latin typeface="+mn-lt"/>
                <a:cs typeface="+mn-cs"/>
              </a:rPr>
              <a:t>Note that </a:t>
            </a:r>
            <a:r>
              <a:rPr lang="en-SG" sz="8800" kern="0" dirty="0">
                <a:solidFill>
                  <a:srgbClr val="C00000"/>
                </a:solidFill>
                <a:latin typeface="+mn-lt"/>
                <a:cs typeface="+mn-cs"/>
              </a:rPr>
              <a:t>factorial()</a:t>
            </a:r>
            <a:r>
              <a:rPr kumimoji="0" lang="en-SG" sz="8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SG" sz="8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method can be used by other programs </a:t>
            </a:r>
          </a:p>
          <a:p>
            <a:pPr marL="800100" lvl="1" indent="-34290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r>
              <a:rPr lang="en-SG" sz="8000" kern="0" dirty="0">
                <a:latin typeface="+mn-lt"/>
                <a:cs typeface="+mn-cs"/>
              </a:rPr>
              <a:t>Hence, difficult to cater to all possible scenarios</a:t>
            </a:r>
            <a:endParaRPr kumimoji="0" lang="en-SG" sz="8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20" name="Footer Placeholder 3"/>
          <p:cNvSpPr txBox="1">
            <a:spLocks/>
          </p:cNvSpPr>
          <p:nvPr/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ctr" defTabSz="914400" rtl="0" eaLnBrk="1" latinLnBrk="0" hangingPunct="1"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[503005 Lecture 11: Exceptions]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21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/>
      <p:bldP spid="15" grpId="0" animBg="1"/>
      <p:bldP spid="16" grpId="0" animBg="1"/>
      <p:bldP spid="18" grpId="0"/>
    </p:bldLst>
  </p:timing>
</p:sld>
</file>

<file path=ppt/theme/theme1.xml><?xml version="1.0" encoding="utf-8"?>
<a:theme xmlns:a="http://schemas.openxmlformats.org/drawingml/2006/main" name="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L0 - Course Admin</Template>
  <TotalTime>5855</TotalTime>
  <Words>2981</Words>
  <Application>Microsoft Office PowerPoint</Application>
  <PresentationFormat>On-screen Show (4:3)</PresentationFormat>
  <Paragraphs>488</Paragraphs>
  <Slides>29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Arial Black</vt:lpstr>
      <vt:lpstr>Britannic Bold</vt:lpstr>
      <vt:lpstr>Calibri</vt:lpstr>
      <vt:lpstr>Courier New</vt:lpstr>
      <vt:lpstr>Garamond</vt:lpstr>
      <vt:lpstr>Wingdings</vt:lpstr>
      <vt:lpstr>L1 - Basic of C++</vt:lpstr>
      <vt:lpstr>1_L1 - Basic of C++</vt:lpstr>
      <vt:lpstr>Object-Oriented Programming</vt:lpstr>
      <vt:lpstr>Acknowledgement</vt:lpstr>
      <vt:lpstr>Policies for students</vt:lpstr>
      <vt:lpstr>Objectives</vt:lpstr>
      <vt:lpstr>References</vt:lpstr>
      <vt:lpstr>Outline</vt:lpstr>
      <vt:lpstr>1. Motivation (1/4)</vt:lpstr>
      <vt:lpstr>1. Motivation (2/4)</vt:lpstr>
      <vt:lpstr>1. Motivation (3/4)</vt:lpstr>
      <vt:lpstr>1. Motivation (4/4)</vt:lpstr>
      <vt:lpstr>2. Exception Indication: Syntax (1/2)</vt:lpstr>
      <vt:lpstr>2. Exception Indication: Syntax (2/2)</vt:lpstr>
      <vt:lpstr>2. Exception Handling: Example #1 (1/2)</vt:lpstr>
      <vt:lpstr>2. Exception Handling: Example #1 (2/2)</vt:lpstr>
      <vt:lpstr>2. Exception Indication: Example</vt:lpstr>
      <vt:lpstr>3. Exception Handling: Syntax</vt:lpstr>
      <vt:lpstr>3. Exception Handling: Example</vt:lpstr>
      <vt:lpstr>4. Execution Flow (1/2)</vt:lpstr>
      <vt:lpstr>4. Execution Flow (2/2)</vt:lpstr>
      <vt:lpstr>5. Checked vs Unchecked Exceptions (1/2)</vt:lpstr>
      <vt:lpstr>5. Checked vs Unchecked Exceptions (2/2)</vt:lpstr>
      <vt:lpstr>5. Defining New Exception Classes</vt:lpstr>
      <vt:lpstr>5. Example: Bank Account (1/5)</vt:lpstr>
      <vt:lpstr>5. Example: Bank Account (2/5)</vt:lpstr>
      <vt:lpstr>5. Example: Bank Account (3/5)</vt:lpstr>
      <vt:lpstr>5. Example: Bank Account (4/5)</vt:lpstr>
      <vt:lpstr>5. Example: Bank Account (5/5)</vt:lpstr>
      <vt:lpstr>Summary</vt:lpstr>
      <vt:lpstr>PowerPoint Presentation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CS1020</dc:title>
  <dc:creator>Aaron Tan</dc:creator>
  <cp:lastModifiedBy>Cẩm Quang Dung</cp:lastModifiedBy>
  <cp:revision>784</cp:revision>
  <dcterms:created xsi:type="dcterms:W3CDTF">2010-12-15T06:17:08Z</dcterms:created>
  <dcterms:modified xsi:type="dcterms:W3CDTF">2024-01-13T21:35:25Z</dcterms:modified>
</cp:coreProperties>
</file>