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5"/>
  </p:notesMasterIdLst>
  <p:handoutMasterIdLst>
    <p:handoutMasterId r:id="rId46"/>
  </p:handoutMasterIdLst>
  <p:sldIdLst>
    <p:sldId id="442" r:id="rId3"/>
    <p:sldId id="444" r:id="rId4"/>
    <p:sldId id="445" r:id="rId5"/>
    <p:sldId id="446" r:id="rId6"/>
    <p:sldId id="447" r:id="rId7"/>
    <p:sldId id="448" r:id="rId8"/>
    <p:sldId id="450" r:id="rId9"/>
    <p:sldId id="451" r:id="rId10"/>
    <p:sldId id="452" r:id="rId11"/>
    <p:sldId id="453" r:id="rId12"/>
    <p:sldId id="454" r:id="rId13"/>
    <p:sldId id="455" r:id="rId14"/>
    <p:sldId id="48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6" r:id="rId25"/>
    <p:sldId id="467" r:id="rId26"/>
    <p:sldId id="468" r:id="rId27"/>
    <p:sldId id="469" r:id="rId28"/>
    <p:sldId id="470" r:id="rId29"/>
    <p:sldId id="471" r:id="rId30"/>
    <p:sldId id="486" r:id="rId31"/>
    <p:sldId id="473" r:id="rId32"/>
    <p:sldId id="474" r:id="rId33"/>
    <p:sldId id="475" r:id="rId34"/>
    <p:sldId id="476" r:id="rId35"/>
    <p:sldId id="487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663300"/>
    <a:srgbClr val="FFCCFF"/>
    <a:srgbClr val="993300"/>
    <a:srgbClr val="CCECFF"/>
    <a:srgbClr val="CC9900"/>
    <a:srgbClr val="FFFFCC"/>
    <a:srgbClr val="FF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6" autoAdjust="0"/>
    <p:restoredTop sz="95000" autoAdjust="0"/>
  </p:normalViewPr>
  <p:slideViewPr>
    <p:cSldViewPr>
      <p:cViewPr varScale="1">
        <p:scale>
          <a:sx n="111" d="100"/>
          <a:sy n="111" d="100"/>
        </p:scale>
        <p:origin x="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736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6/5/25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5/6/25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2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3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4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2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3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0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1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0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8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/>
              <a:t>[503005 Lecture 6: Exceptions]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[503005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0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Object-Oriented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>
                <a:solidFill>
                  <a:srgbClr val="FF0000"/>
                </a:solidFill>
              </a:rPr>
              <a:t>Design Pattern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013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65347"/>
            <a:ext cx="8343574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cs typeface="Courier New" panose="02070309020205020404" pitchFamily="49" charset="0"/>
              </a:rPr>
              <a:t>LogicalEqualityTest</a:t>
            </a:r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// TODO code application logic here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String </a:t>
            </a:r>
            <a:r>
              <a:rPr lang="en-US" dirty="0" err="1">
                <a:cs typeface="Courier New" panose="02070309020205020404" pitchFamily="49" charset="0"/>
              </a:rPr>
              <a:t>strAObj</a:t>
            </a:r>
            <a:r>
              <a:rPr lang="en-US" dirty="0">
                <a:cs typeface="Courier New" panose="02070309020205020404" pitchFamily="49" charset="0"/>
              </a:rPr>
              <a:t> = new String(“JOHN”);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String </a:t>
            </a:r>
            <a:r>
              <a:rPr lang="en-US" dirty="0" err="1">
                <a:cs typeface="Courier New" panose="02070309020205020404" pitchFamily="49" charset="0"/>
              </a:rPr>
              <a:t>strBObj</a:t>
            </a:r>
            <a:r>
              <a:rPr lang="en-US" dirty="0">
                <a:cs typeface="Courier New" panose="02070309020205020404" pitchFamily="49" charset="0"/>
              </a:rPr>
              <a:t> = new String(“JOHN”);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String </a:t>
            </a:r>
            <a:r>
              <a:rPr lang="en-US" dirty="0" err="1">
                <a:cs typeface="Courier New" panose="02070309020205020404" pitchFamily="49" charset="0"/>
              </a:rPr>
              <a:t>strCObj</a:t>
            </a:r>
            <a:r>
              <a:rPr lang="en-US" dirty="0">
                <a:cs typeface="Courier New" panose="02070309020205020404" pitchFamily="49" charset="0"/>
              </a:rPr>
              <a:t> = new String(“ANNA”);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// Create a String reference and assign an existing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// String’s reference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// to it so that both references point to the same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// String object in memory.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String </a:t>
            </a:r>
            <a:r>
              <a:rPr lang="en-US" dirty="0" err="1">
                <a:cs typeface="Courier New" panose="02070309020205020404" pitchFamily="49" charset="0"/>
              </a:rPr>
              <a:t>strEObj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 err="1">
                <a:cs typeface="Courier New" panose="02070309020205020404" pitchFamily="49" charset="0"/>
              </a:rPr>
              <a:t>strAObj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endParaRPr lang="en-GB" sz="1800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882" y="91440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1877E15F-23CF-FBB4-9728-92C3F5CFD13D}"/>
              </a:ext>
            </a:extLst>
          </p:cNvPr>
          <p:cNvSpPr txBox="1">
            <a:spLocks/>
          </p:cNvSpPr>
          <p:nvPr/>
        </p:nvSpPr>
        <p:spPr bwMode="auto">
          <a:xfrm>
            <a:off x="-533400" y="152400"/>
            <a:ext cx="10439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IN" sz="3600" kern="0" dirty="0"/>
              <a:t> </a:t>
            </a:r>
            <a:r>
              <a:rPr lang="en-US" sz="3600" kern="0" dirty="0"/>
              <a:t>Overriding the Methods of Object Class [4/12]</a:t>
            </a:r>
            <a:endParaRPr lang="en-GB" sz="3600" kern="0" dirty="0"/>
          </a:p>
        </p:txBody>
      </p:sp>
    </p:spTree>
    <p:extLst>
      <p:ext uri="{BB962C8B-B14F-4D97-AF65-F5344CB8AC3E}">
        <p14:creationId xmlns:p14="http://schemas.microsoft.com/office/powerpoint/2010/main" val="6503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343574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2"/>
            <a:r>
              <a:rPr lang="en-US" dirty="0">
                <a:cs typeface="Courier New" panose="02070309020205020404" pitchFamily="49" charset="0"/>
              </a:rPr>
              <a:t>// Print the results of the equality checks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(“=============================”);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(“Logical or Value Equality”);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(“=============================”);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//Tests logical or value equality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strAObj.equals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strBObj</a:t>
            </a:r>
            <a:r>
              <a:rPr lang="en-US" dirty="0">
                <a:cs typeface="Courier New" panose="02070309020205020404" pitchFamily="49" charset="0"/>
              </a:rPr>
              <a:t>));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strAObj.equals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strCObj</a:t>
            </a:r>
            <a:r>
              <a:rPr lang="en-US" dirty="0">
                <a:cs typeface="Courier New" panose="02070309020205020404" pitchFamily="49" charset="0"/>
              </a:rPr>
              <a:t>));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strAObj.equals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strEObj</a:t>
            </a:r>
            <a:r>
              <a:rPr lang="en-US" dirty="0">
                <a:cs typeface="Courier New" panose="02070309020205020404" pitchFamily="49" charset="0"/>
              </a:rPr>
              <a:t>));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  <a:endParaRPr lang="en-GB" sz="1800" dirty="0">
              <a:cs typeface="Courier New" panose="02070309020205020404" pitchFamily="49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56CE0D9-EA74-BB2F-CAD2-E4B445CA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152400"/>
            <a:ext cx="10439400" cy="788988"/>
          </a:xfrm>
        </p:spPr>
        <p:txBody>
          <a:bodyPr/>
          <a:lstStyle/>
          <a:p>
            <a:pPr algn="ctr"/>
            <a:r>
              <a:rPr lang="en-IN" sz="3600" dirty="0"/>
              <a:t> </a:t>
            </a:r>
            <a:r>
              <a:rPr lang="en-US" sz="3600" dirty="0"/>
              <a:t>Overriding the Methods of Object Class [5/12]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236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is used to check for logical equality. </a:t>
            </a:r>
          </a:p>
          <a:p>
            <a:r>
              <a:rPr lang="en-US" sz="2000" dirty="0"/>
              <a:t>Note that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is implicitly inherited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class. </a:t>
            </a:r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/>
              <a:t> class overrides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and compares the two String objects character by character. </a:t>
            </a:r>
          </a:p>
          <a:p>
            <a:r>
              <a:rPr lang="en-US" sz="2000" dirty="0"/>
              <a:t>The Code Snippet displays the following output: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763000" cy="788988"/>
          </a:xfrm>
        </p:spPr>
        <p:txBody>
          <a:bodyPr/>
          <a:lstStyle/>
          <a:p>
            <a:r>
              <a:rPr lang="en-IN" sz="3600" dirty="0"/>
              <a:t> </a:t>
            </a:r>
            <a:r>
              <a:rPr lang="en-US" sz="3600" dirty="0"/>
              <a:t>Overriding the Methods of Object Class [6/12]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212976"/>
            <a:ext cx="3143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767-4E56-BD24-21CB-6F6FA83C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38C2-B6EB-3F86-ADE1-26185916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1B003-BFD3-D201-A447-76462A17E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FC718-CF1E-3E0F-106E-FF73838D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55043"/>
            <a:ext cx="6477000" cy="57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class returns the object’s memory address in hexadecimal format.  </a:t>
            </a:r>
          </a:p>
          <a:p>
            <a:r>
              <a:rPr lang="en-US" sz="2000" dirty="0"/>
              <a:t>It is used along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in hash-based collections such as </a:t>
            </a:r>
            <a:r>
              <a:rPr lang="en-US" sz="2000" dirty="0" err="1"/>
              <a:t>Hashtable</a:t>
            </a:r>
            <a:r>
              <a:rPr lang="en-US" sz="2000" dirty="0"/>
              <a:t>. </a:t>
            </a:r>
          </a:p>
          <a:p>
            <a:r>
              <a:rPr lang="en-US" sz="2000" dirty="0"/>
              <a:t>If two objects are equal, their hash code should also be equal. 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839200" cy="788988"/>
          </a:xfrm>
        </p:spPr>
        <p:txBody>
          <a:bodyPr/>
          <a:lstStyle/>
          <a:p>
            <a:r>
              <a:rPr lang="en-US" sz="3600" dirty="0"/>
              <a:t>Overriding the Methods of Object Class [7/12]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431" y="281756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31" y="3251380"/>
            <a:ext cx="7404969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Student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private 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ID;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public int </a:t>
            </a:r>
            <a:r>
              <a:rPr lang="en-US" dirty="0" err="1">
                <a:cs typeface="Courier New" panose="02070309020205020404" pitchFamily="49" charset="0"/>
              </a:rPr>
              <a:t>getID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Scanner </a:t>
            </a:r>
            <a:r>
              <a:rPr lang="en-US" dirty="0" err="1">
                <a:cs typeface="Courier New" panose="02070309020205020404" pitchFamily="49" charset="0"/>
              </a:rPr>
              <a:t>sc</a:t>
            </a:r>
            <a:r>
              <a:rPr lang="en-US" dirty="0">
                <a:cs typeface="Courier New" panose="02070309020205020404" pitchFamily="49" charset="0"/>
              </a:rPr>
              <a:t> = new Scanner(System.in);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(“Enter values”);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ID = </a:t>
            </a:r>
            <a:r>
              <a:rPr lang="en-US" dirty="0" err="1">
                <a:cs typeface="Courier New" panose="02070309020205020404" pitchFamily="49" charset="0"/>
              </a:rPr>
              <a:t>Integer.parseInt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 err="1">
                <a:cs typeface="Courier New" panose="02070309020205020404" pitchFamily="49" charset="0"/>
              </a:rPr>
              <a:t>sc.nextLine</a:t>
            </a:r>
            <a:r>
              <a:rPr lang="en-US" dirty="0">
                <a:cs typeface="Courier New" panose="02070309020205020404" pitchFamily="49" charset="0"/>
              </a:rPr>
              <a:t>());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return ID;</a:t>
            </a:r>
          </a:p>
          <a:p>
            <a:pPr marL="447675"/>
            <a:r>
              <a:rPr lang="en-US" dirty="0"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49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115" y="914400"/>
            <a:ext cx="7404969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>
                <a:cs typeface="Courier New" panose="02070309020205020404" pitchFamily="49" charset="0"/>
              </a:rPr>
              <a:t>public </a:t>
            </a:r>
            <a:r>
              <a:rPr lang="en-US" dirty="0" err="1">
                <a:cs typeface="Courier New" panose="02070309020205020404" pitchFamily="49" charset="0"/>
              </a:rPr>
              <a:t>boolean</a:t>
            </a:r>
            <a:r>
              <a:rPr lang="en-US" dirty="0">
                <a:cs typeface="Courier New" panose="02070309020205020404" pitchFamily="49" charset="0"/>
              </a:rPr>
              <a:t> equals(Object obj)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if (</a:t>
            </a:r>
            <a:r>
              <a:rPr lang="en-US" dirty="0" err="1">
                <a:cs typeface="Courier New" panose="02070309020205020404" pitchFamily="49" charset="0"/>
              </a:rPr>
              <a:t>getID</a:t>
            </a:r>
            <a:r>
              <a:rPr lang="en-US" dirty="0">
                <a:cs typeface="Courier New" panose="02070309020205020404" pitchFamily="49" charset="0"/>
              </a:rPr>
              <a:t>() == ((Student) obj).</a:t>
            </a:r>
            <a:r>
              <a:rPr lang="en-US" dirty="0" err="1">
                <a:cs typeface="Courier New" panose="02070309020205020404" pitchFamily="49" charset="0"/>
              </a:rPr>
              <a:t>getID</a:t>
            </a:r>
            <a:r>
              <a:rPr lang="en-US" dirty="0">
                <a:cs typeface="Courier New" panose="02070309020205020404" pitchFamily="49" charset="0"/>
              </a:rPr>
              <a:t>())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	return true;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else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	return false;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public int </a:t>
            </a:r>
            <a:r>
              <a:rPr lang="en-US" dirty="0" err="1">
                <a:cs typeface="Courier New" panose="02070309020205020404" pitchFamily="49" charset="0"/>
              </a:rPr>
              <a:t>hashCode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	return ID;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77414E1-18E6-6036-BBDD-64DDF080145D}"/>
              </a:ext>
            </a:extLst>
          </p:cNvPr>
          <p:cNvSpPr txBox="1">
            <a:spLocks/>
          </p:cNvSpPr>
          <p:nvPr/>
        </p:nvSpPr>
        <p:spPr bwMode="auto">
          <a:xfrm>
            <a:off x="-533400" y="152400"/>
            <a:ext cx="10439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IN" sz="3600" kern="0" dirty="0"/>
              <a:t> </a:t>
            </a:r>
            <a:r>
              <a:rPr lang="en-US" sz="3600" kern="0" dirty="0"/>
              <a:t>Overriding the Methods of Object Class [8/12]</a:t>
            </a:r>
            <a:endParaRPr lang="en-GB" sz="3600" kern="0" dirty="0"/>
          </a:p>
        </p:txBody>
      </p:sp>
    </p:spTree>
    <p:extLst>
      <p:ext uri="{BB962C8B-B14F-4D97-AF65-F5344CB8AC3E}">
        <p14:creationId xmlns:p14="http://schemas.microsoft.com/office/powerpoint/2010/main" val="39974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6115" y="914400"/>
            <a:ext cx="8045885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Student s1 = new Student();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Student s2 = new Student();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if (s1.equals(s2))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(“The two ID values are equal”);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else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(“The two ID values are not equal”);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8A16919-F6C4-B180-6119-0AEB5698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152400"/>
            <a:ext cx="10439400" cy="788988"/>
          </a:xfrm>
        </p:spPr>
        <p:txBody>
          <a:bodyPr/>
          <a:lstStyle/>
          <a:p>
            <a:pPr algn="ctr"/>
            <a:r>
              <a:rPr lang="en-IN" sz="3600" dirty="0"/>
              <a:t> </a:t>
            </a:r>
            <a:r>
              <a:rPr lang="en-US" sz="3600" dirty="0"/>
              <a:t>Overriding the Methods of Object Class [9/12]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914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/>
              <a:t> class defines three methods in addition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000" dirty="0">
                <a:cs typeface="Courier New" panose="02070309020205020404" pitchFamily="49" charset="0"/>
              </a:rPr>
              <a:t> method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accepts an ID value from the standard input. </a:t>
            </a:r>
          </a:p>
          <a:p>
            <a:pPr algn="just"/>
            <a:r>
              <a:rPr lang="en-US" sz="2000" dirty="0"/>
              <a:t>The overridden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accepts a parameter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It compares the ID value of this object with the ID value of the current object.</a:t>
            </a:r>
          </a:p>
          <a:p>
            <a:pPr algn="just"/>
            <a:r>
              <a:rPr lang="en-US" sz="2000" dirty="0"/>
              <a:t>The overridden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returns the ID value. </a:t>
            </a:r>
          </a:p>
          <a:p>
            <a:pPr algn="just"/>
            <a:r>
              <a:rPr lang="en-US" sz="2000" dirty="0"/>
              <a:t>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000" dirty="0"/>
              <a:t>method, two objects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dirty="0"/>
              <a:t> class, namely,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/>
              <a:t> are created. 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lang="en-US" sz="2000" dirty="0"/>
              <a:t> method is invoked 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/>
              <a:t> and the object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/>
              <a:t> is passed as a parameter. </a:t>
            </a:r>
          </a:p>
          <a:p>
            <a:pPr algn="just"/>
            <a:r>
              <a:rPr lang="en-US" sz="2000" dirty="0"/>
              <a:t>Depending on the user input, the output will be displayed accordingly.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9067800" cy="788988"/>
          </a:xfrm>
        </p:spPr>
        <p:txBody>
          <a:bodyPr/>
          <a:lstStyle/>
          <a:p>
            <a:r>
              <a:rPr lang="en-IN" sz="3600" dirty="0"/>
              <a:t> </a:t>
            </a:r>
            <a:r>
              <a:rPr lang="en-US" sz="3600" dirty="0"/>
              <a:t>Overriding the Methods of Object Class [10/12]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class returns a string representation of the object. </a:t>
            </a:r>
          </a:p>
          <a:p>
            <a:r>
              <a:rPr lang="en-US" sz="2000" dirty="0"/>
              <a:t>It is typically used for debugging.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9144000" cy="788988"/>
          </a:xfrm>
        </p:spPr>
        <p:txBody>
          <a:bodyPr/>
          <a:lstStyle/>
          <a:p>
            <a:r>
              <a:rPr lang="en-IN" sz="3600" dirty="0"/>
              <a:t> </a:t>
            </a:r>
            <a:r>
              <a:rPr lang="en-US" sz="3600" dirty="0"/>
              <a:t>Overriding the Methods of Object Class [11/12]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431" y="213285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431" y="2682141"/>
            <a:ext cx="7404969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Exponent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private double </a:t>
            </a:r>
            <a:r>
              <a:rPr lang="en-US" dirty="0" err="1">
                <a:cs typeface="Courier New" panose="02070309020205020404" pitchFamily="49" charset="0"/>
              </a:rPr>
              <a:t>num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public Exponent(double </a:t>
            </a:r>
            <a:r>
              <a:rPr lang="en-US" dirty="0" err="1">
                <a:cs typeface="Courier New" panose="02070309020205020404" pitchFamily="49" charset="0"/>
              </a:rPr>
              <a:t>num</a:t>
            </a:r>
            <a:r>
              <a:rPr lang="en-US" dirty="0">
                <a:cs typeface="Courier New" panose="02070309020205020404" pitchFamily="49" charset="0"/>
              </a:rPr>
              <a:t>, double </a:t>
            </a:r>
            <a:r>
              <a:rPr lang="en-US" dirty="0" err="1"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this.num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 err="1">
                <a:cs typeface="Courier New" panose="02070309020205020404" pitchFamily="49" charset="0"/>
              </a:rPr>
              <a:t>num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this.exp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 err="1"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pPr marL="538163"/>
            <a:r>
              <a:rPr lang="en-US" sz="1800" dirty="0"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3737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52641"/>
            <a:ext cx="8633991" cy="36933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just"/>
            <a:r>
              <a:rPr lang="en-US" dirty="0">
                <a:cs typeface="Courier New" panose="02070309020205020404" pitchFamily="49" charset="0"/>
              </a:rPr>
              <a:t> /* Returns the string representation of this number.</a:t>
            </a:r>
          </a:p>
          <a:p>
            <a:pPr lvl="1" algn="just"/>
            <a:r>
              <a:rPr lang="en-US" dirty="0">
                <a:cs typeface="Courier New" panose="02070309020205020404" pitchFamily="49" charset="0"/>
              </a:rPr>
              <a:t>The format of string is “Number + e Value” where Number is the number value and e Value is the exponent part. */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@Override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public String </a:t>
            </a:r>
            <a:r>
              <a:rPr lang="en-US" dirty="0" err="1">
                <a:cs typeface="Courier New" panose="02070309020205020404" pitchFamily="49" charset="0"/>
              </a:rPr>
              <a:t>toString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	return </a:t>
            </a:r>
            <a:r>
              <a:rPr lang="en-US" dirty="0" err="1">
                <a:cs typeface="Courier New" panose="02070309020205020404" pitchFamily="49" charset="0"/>
              </a:rPr>
              <a:t>String.format</a:t>
            </a:r>
            <a:r>
              <a:rPr lang="en-US" dirty="0">
                <a:cs typeface="Courier New" panose="02070309020205020404" pitchFamily="49" charset="0"/>
              </a:rPr>
              <a:t>(num + “E+” + exp);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	Exponent c1 = new Exponent(10, 15);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(c1);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A3DDC8E-94BE-75C6-75F4-CA2E6C821D9A}"/>
              </a:ext>
            </a:extLst>
          </p:cNvPr>
          <p:cNvSpPr txBox="1">
            <a:spLocks/>
          </p:cNvSpPr>
          <p:nvPr/>
        </p:nvSpPr>
        <p:spPr bwMode="auto">
          <a:xfrm>
            <a:off x="-457200" y="177006"/>
            <a:ext cx="10439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IN" sz="3600" kern="0" dirty="0"/>
              <a:t> </a:t>
            </a:r>
            <a:r>
              <a:rPr lang="en-US" sz="3600" kern="0" dirty="0"/>
              <a:t>Overriding the Methods of Object Class [12/12]</a:t>
            </a:r>
            <a:endParaRPr lang="en-GB" sz="3600" kern="0" dirty="0"/>
          </a:p>
        </p:txBody>
      </p:sp>
    </p:spTree>
    <p:extLst>
      <p:ext uri="{BB962C8B-B14F-4D97-AF65-F5344CB8AC3E}">
        <p14:creationId xmlns:p14="http://schemas.microsoft.com/office/powerpoint/2010/main" val="21853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Objectives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lvl="0"/>
            <a:r>
              <a:rPr lang="en-US" sz="2400" dirty="0"/>
              <a:t>Describe polymorphism</a:t>
            </a:r>
          </a:p>
          <a:p>
            <a:pPr lvl="0"/>
            <a:r>
              <a:rPr lang="en-US" sz="2400" dirty="0"/>
              <a:t>Describe the procedure to override methods of the Object class</a:t>
            </a:r>
          </a:p>
          <a:p>
            <a:pPr lvl="0"/>
            <a:r>
              <a:rPr lang="en-US" sz="2400" dirty="0"/>
              <a:t>Explain design patterns</a:t>
            </a:r>
          </a:p>
          <a:p>
            <a:pPr lvl="0"/>
            <a:r>
              <a:rPr lang="en-US" sz="2400" dirty="0"/>
              <a:t>Describe the Singleton, Data Access Object (DAO), and Factory and Observer design patterns</a:t>
            </a:r>
          </a:p>
          <a:p>
            <a:pPr lvl="0"/>
            <a:r>
              <a:rPr lang="en-US" sz="2400" dirty="0"/>
              <a:t>Describe delegation</a:t>
            </a:r>
          </a:p>
          <a:p>
            <a:pPr lvl="0"/>
            <a:r>
              <a:rPr lang="en-US" sz="2400" dirty="0"/>
              <a:t>Explain composition and aggregation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66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/>
              <a:t> operator is used to compare an object to a specified type such as instance of a class and an instance of a subclass.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[1/4]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193915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743200"/>
            <a:ext cx="7404969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class Employee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empcode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String name;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String </a:t>
            </a:r>
            <a:r>
              <a:rPr lang="en-US" dirty="0" err="1">
                <a:cs typeface="Courier New" panose="02070309020205020404" pitchFamily="49" charset="0"/>
              </a:rPr>
              <a:t>dept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bonus;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class Manager extends Employee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String name;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mgrid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1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[2/4]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9515" y="1069976"/>
            <a:ext cx="7404969" cy="36933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Square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Employee emp1 = new Employee();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Scanner </a:t>
            </a:r>
            <a:r>
              <a:rPr lang="en-US" dirty="0" err="1">
                <a:cs typeface="Courier New" panose="02070309020205020404" pitchFamily="49" charset="0"/>
              </a:rPr>
              <a:t>sc</a:t>
            </a:r>
            <a:r>
              <a:rPr lang="en-US" dirty="0">
                <a:cs typeface="Courier New" panose="02070309020205020404" pitchFamily="49" charset="0"/>
              </a:rPr>
              <a:t> = new Scanner(System.in);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(“Enter values”);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emp1.name = </a:t>
            </a:r>
            <a:r>
              <a:rPr lang="en-US" dirty="0" err="1">
                <a:cs typeface="Courier New" panose="02070309020205020404" pitchFamily="49" charset="0"/>
              </a:rPr>
              <a:t>sc.nextLine</a:t>
            </a:r>
            <a:r>
              <a:rPr lang="en-US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Employee m1 = new Manager();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m1.name = </a:t>
            </a:r>
            <a:r>
              <a:rPr lang="en-US" dirty="0" err="1">
                <a:cs typeface="Courier New" panose="02070309020205020404" pitchFamily="49" charset="0"/>
              </a:rPr>
              <a:t>sc.nextLine</a:t>
            </a:r>
            <a:r>
              <a:rPr lang="en-US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if (emp1 </a:t>
            </a:r>
            <a:r>
              <a:rPr lang="en-US" dirty="0" err="1">
                <a:cs typeface="Courier New" panose="02070309020205020404" pitchFamily="49" charset="0"/>
              </a:rPr>
              <a:t>instanceof</a:t>
            </a:r>
            <a:r>
              <a:rPr lang="en-US" dirty="0">
                <a:cs typeface="Courier New" panose="02070309020205020404" pitchFamily="49" charset="0"/>
              </a:rPr>
              <a:t> Employee) {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emp1.bonus = 7000; 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(emp1.name + “ is an employee and has bonus “ + emp1.bonus);</a:t>
            </a:r>
          </a:p>
          <a:p>
            <a:pPr marL="893763" lvl="3"/>
            <a:r>
              <a:rPr lang="en-US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3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[3/4]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9515" y="1429991"/>
            <a:ext cx="7404969" cy="50783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dirty="0">
                <a:cs typeface="Courier New" panose="02070309020205020404" pitchFamily="49" charset="0"/>
              </a:rPr>
              <a:t> if (emp1 </a:t>
            </a:r>
            <a:r>
              <a:rPr lang="en-US" dirty="0" err="1">
                <a:cs typeface="Courier New" panose="02070309020205020404" pitchFamily="49" charset="0"/>
              </a:rPr>
              <a:t>instanceof</a:t>
            </a:r>
            <a:r>
              <a:rPr lang="en-US" dirty="0">
                <a:cs typeface="Courier New" panose="02070309020205020404" pitchFamily="49" charset="0"/>
              </a:rPr>
              <a:t> Manager)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emp1.bonus = 12000; 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(emp1.name + “ is a manager and has bonus ” + emp1.bonus);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if (m1 </a:t>
            </a:r>
            <a:r>
              <a:rPr lang="en-US" dirty="0" err="1">
                <a:cs typeface="Courier New" panose="02070309020205020404" pitchFamily="49" charset="0"/>
              </a:rPr>
              <a:t>instanceof</a:t>
            </a:r>
            <a:r>
              <a:rPr lang="en-US" dirty="0">
                <a:cs typeface="Courier New" panose="02070309020205020404" pitchFamily="49" charset="0"/>
              </a:rPr>
              <a:t> Employee)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m1.bonus = 7000; 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(m1.name + “ is an employee and has bonus ” + m1.bonus);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(m1 </a:t>
            </a:r>
            <a:r>
              <a:rPr lang="en-US" dirty="0" err="1">
                <a:cs typeface="Courier New" panose="02070309020205020404" pitchFamily="49" charset="0"/>
              </a:rPr>
              <a:t>instanceof</a:t>
            </a:r>
            <a:r>
              <a:rPr lang="en-US" dirty="0">
                <a:cs typeface="Courier New" panose="02070309020205020404" pitchFamily="49" charset="0"/>
              </a:rPr>
              <a:t> Manager)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m1.bonus = 12000; </a:t>
            </a: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(m1.name + “ is a manager and has bonus ”+ m1.bonus);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 </a:t>
            </a:r>
            <a:r>
              <a:rPr lang="en-US" sz="2400" dirty="0"/>
              <a:t>The code defines the following:</a:t>
            </a:r>
          </a:p>
          <a:p>
            <a:pPr lvl="1"/>
            <a:r>
              <a:rPr lang="en-US" sz="2000" dirty="0"/>
              <a:t>Parent class,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1"/>
            <a:r>
              <a:rPr lang="en-US" sz="2000" dirty="0"/>
              <a:t>Child class,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en-US" sz="2000" dirty="0"/>
              <a:t> that inherits from the parent</a:t>
            </a:r>
          </a:p>
          <a:p>
            <a:r>
              <a:rPr lang="en-US" sz="2400" dirty="0"/>
              <a:t>The following displays the output of the code: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[4/4]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780928"/>
            <a:ext cx="496855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design pattern is a clearly defined solution to problems that occur frequently.</a:t>
            </a:r>
          </a:p>
          <a:p>
            <a:pPr algn="just"/>
            <a:r>
              <a:rPr lang="en-US" sz="2400" dirty="0"/>
              <a:t>Design pattern are based on the fundamental principles of object oriented design.</a:t>
            </a:r>
          </a:p>
          <a:p>
            <a:pPr algn="just"/>
            <a:r>
              <a:rPr lang="en-US" sz="2400" dirty="0"/>
              <a:t>Following are the different types of design patterns:</a:t>
            </a:r>
          </a:p>
          <a:p>
            <a:pPr lvl="1" algn="just"/>
            <a:r>
              <a:rPr lang="en-US" sz="2000" dirty="0"/>
              <a:t>Creational Patterns</a:t>
            </a:r>
          </a:p>
          <a:p>
            <a:pPr lvl="1" algn="just"/>
            <a:r>
              <a:rPr lang="en-US" sz="2000" dirty="0"/>
              <a:t>Structural Patterns</a:t>
            </a:r>
          </a:p>
          <a:p>
            <a:pPr lvl="1" algn="just"/>
            <a:r>
              <a:rPr lang="en-US" sz="2000" dirty="0"/>
              <a:t>Behavioral Patterns</a:t>
            </a:r>
          </a:p>
          <a:p>
            <a:pPr algn="just"/>
            <a:r>
              <a:rPr lang="en-US" sz="2400" dirty="0"/>
              <a:t>Singleton pattern is a type of creational pattern.</a:t>
            </a:r>
          </a:p>
          <a:p>
            <a:pPr algn="just"/>
            <a:r>
              <a:rPr lang="en-US" sz="2400" dirty="0"/>
              <a:t>The singleton design pattern provides complete information on such class implementations. </a:t>
            </a:r>
          </a:p>
          <a:p>
            <a:pPr lvl="1" algn="just"/>
            <a:endParaRPr lang="en-US" sz="2000" dirty="0"/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[1/10]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the following when implementing the singleton design pattern:</a:t>
            </a:r>
          </a:p>
          <a:p>
            <a:pPr lvl="1" algn="just"/>
            <a:r>
              <a:rPr lang="en-US" sz="2400" dirty="0"/>
              <a:t>The reference is finalized so that it does not reference a different instance.</a:t>
            </a:r>
          </a:p>
          <a:p>
            <a:pPr lvl="1" algn="just"/>
            <a:r>
              <a:rPr lang="en-US" sz="2400" dirty="0"/>
              <a:t>The private modifier allows only same class access and restricts attempts to instantiate the singleton class.</a:t>
            </a:r>
          </a:p>
          <a:p>
            <a:pPr lvl="1" algn="just"/>
            <a:r>
              <a:rPr lang="en-US" sz="2400" dirty="0"/>
              <a:t>The factory method provides greater flexibility. It is commonly used in singleton implementations.</a:t>
            </a:r>
          </a:p>
          <a:p>
            <a:pPr lvl="1" algn="just"/>
            <a:r>
              <a:rPr lang="en-US" sz="2400" dirty="0"/>
              <a:t>The singleton class usually includes a private constructor that prevents a constructor to instantiate the singleton 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[2/10]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[3/10]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2736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602021"/>
            <a:ext cx="8519864" cy="39703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class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private static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= null;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private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public static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getInstance</a:t>
            </a:r>
            <a:r>
              <a:rPr lang="en-US" dirty="0">
                <a:cs typeface="Courier New" panose="02070309020205020404" pitchFamily="49" charset="0"/>
              </a:rPr>
              <a:t>()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if (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== null)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  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= new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return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public void display()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err="1">
                <a:cs typeface="Courier New" panose="02070309020205020404" pitchFamily="49" charset="0"/>
              </a:rPr>
              <a:t>System.out.println</a:t>
            </a:r>
            <a:r>
              <a:rPr lang="en-US" dirty="0">
                <a:cs typeface="Courier New" panose="02070309020205020404" pitchFamily="49" charset="0"/>
              </a:rPr>
              <a:t>(“Welcome to Singleton Design Pattern”);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0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SingletonExample</a:t>
            </a:r>
            <a:r>
              <a:rPr lang="en-US" sz="2400" dirty="0"/>
              <a:t> class contains a private static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SingletonExample</a:t>
            </a:r>
            <a:r>
              <a:rPr lang="en-US" sz="2400" dirty="0"/>
              <a:t> field. </a:t>
            </a:r>
          </a:p>
          <a:p>
            <a:r>
              <a:rPr lang="en-US" sz="2400" dirty="0"/>
              <a:t>There is a private constructor. </a:t>
            </a:r>
          </a:p>
          <a:p>
            <a:r>
              <a:rPr lang="en-US" sz="2400" dirty="0"/>
              <a:t>The public static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method returns the only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SingletonExample</a:t>
            </a:r>
            <a:r>
              <a:rPr lang="en-US" sz="2400" dirty="0"/>
              <a:t> instance. </a:t>
            </a:r>
          </a:p>
          <a:p>
            <a:r>
              <a:rPr lang="en-US" sz="2400" dirty="0"/>
              <a:t>There is a 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display()</a:t>
            </a:r>
            <a:r>
              <a:rPr lang="en-US" sz="2400" dirty="0"/>
              <a:t> method that can test the singleton.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[4/10]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sz="2400" dirty="0"/>
              <a:t>() method is called on the singleton class. </a:t>
            </a:r>
          </a:p>
          <a:p>
            <a:r>
              <a:rPr lang="en-US" sz="2400" dirty="0"/>
              <a:t>The output of the program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“Welcome to Singleton Design Pattern”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[5/10]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454398"/>
            <a:ext cx="8596064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cs typeface="Courier New" panose="02070309020205020404" pitchFamily="49" charset="0"/>
              </a:rPr>
              <a:t>SingletonTest</a:t>
            </a:r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singletonExample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dirty="0" err="1">
                <a:cs typeface="Courier New" panose="02070309020205020404" pitchFamily="49" charset="0"/>
              </a:rPr>
              <a:t>SingletonExample.getInstance</a:t>
            </a:r>
            <a:r>
              <a:rPr lang="en-US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singletonExample.display</a:t>
            </a:r>
            <a:r>
              <a:rPr lang="en-US" dirty="0"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}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9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E622-F9C0-AC8D-572D-BCA17985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Singleton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F377-8A65-479D-681F-48EEFD0B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914400"/>
            <a:ext cx="8432800" cy="5486400"/>
          </a:xfrm>
        </p:spPr>
        <p:txBody>
          <a:bodyPr/>
          <a:lstStyle/>
          <a:p>
            <a:r>
              <a:rPr lang="en-US" sz="1800" b="1" dirty="0"/>
              <a:t>Lazy 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LazySingleton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static </a:t>
            </a:r>
            <a:r>
              <a:rPr lang="en-US" sz="1600" dirty="0" err="1">
                <a:latin typeface="Consolas" panose="020B0609020204030204" pitchFamily="49" charset="0"/>
              </a:rPr>
              <a:t>LazySingleton</a:t>
            </a:r>
            <a:r>
              <a:rPr lang="en-US" sz="1600" dirty="0">
                <a:latin typeface="Consolas" panose="020B0609020204030204" pitchFamily="49" charset="0"/>
              </a:rPr>
              <a:t>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latin typeface="Consolas" panose="020B0609020204030204" pitchFamily="49" charset="0"/>
              </a:rPr>
              <a:t>LazySingleton</a:t>
            </a:r>
            <a:r>
              <a:rPr lang="en-US" sz="1600" dirty="0">
                <a:latin typeface="Consolas" panose="020B0609020204030204" pitchFamily="49" charset="0"/>
              </a:rPr>
              <a:t>(){}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</a:t>
            </a:r>
            <a:r>
              <a:rPr lang="en-US" sz="1600" dirty="0" err="1">
                <a:latin typeface="Consolas" panose="020B0609020204030204" pitchFamily="49" charset="0"/>
              </a:rPr>
              <a:t>LazySingleton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getInstance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if (instance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instance = new </a:t>
            </a:r>
            <a:r>
              <a:rPr lang="en-US" sz="1600" dirty="0" err="1">
                <a:latin typeface="Consolas" panose="020B0609020204030204" pitchFamily="49" charset="0"/>
              </a:rPr>
              <a:t>LazySingleton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return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b="1" dirty="0"/>
              <a:t>Eager initialization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EagerSingleton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static final </a:t>
            </a:r>
            <a:r>
              <a:rPr lang="en-US" sz="1600" dirty="0" err="1">
                <a:latin typeface="Consolas" panose="020B0609020204030204" pitchFamily="49" charset="0"/>
              </a:rPr>
              <a:t>EagerSingleton</a:t>
            </a:r>
            <a:r>
              <a:rPr lang="en-US" sz="1600" dirty="0">
                <a:latin typeface="Consolas" panose="020B0609020204030204" pitchFamily="49" charset="0"/>
              </a:rPr>
              <a:t> instance = new </a:t>
            </a:r>
            <a:r>
              <a:rPr lang="en-US" sz="1600" dirty="0" err="1">
                <a:latin typeface="Consolas" panose="020B0609020204030204" pitchFamily="49" charset="0"/>
              </a:rPr>
              <a:t>EagerSingleton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latin typeface="Consolas" panose="020B0609020204030204" pitchFamily="49" charset="0"/>
              </a:rPr>
              <a:t>EagerSingleton</a:t>
            </a:r>
            <a:r>
              <a:rPr lang="en-US" sz="1600" dirty="0">
                <a:latin typeface="Consolas" panose="020B0609020204030204" pitchFamily="49" charset="0"/>
              </a:rPr>
              <a:t>(){}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</a:t>
            </a:r>
            <a:r>
              <a:rPr lang="en-US" sz="1600" dirty="0" err="1">
                <a:latin typeface="Consolas" panose="020B0609020204030204" pitchFamily="49" charset="0"/>
              </a:rPr>
              <a:t>EagerSingleton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getInstance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return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45054-A05A-A1DB-34A8-F0D42A41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concept of polymorphism can be applied to Java.</a:t>
            </a:r>
          </a:p>
          <a:p>
            <a:r>
              <a:rPr lang="en-US" sz="2400" dirty="0"/>
              <a:t>In Java, a subclass can have its own unique behavior even while sharing certain common functionalities with the parent class.</a:t>
            </a:r>
          </a:p>
          <a:p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Data Access Object (DAO) pattern is used when an application is created that needs to persist its data. </a:t>
            </a:r>
          </a:p>
          <a:p>
            <a:r>
              <a:rPr lang="en-US" sz="2400" dirty="0"/>
              <a:t>The DAO pattern involves a technique for separating the business logic from persistence logic.</a:t>
            </a:r>
          </a:p>
          <a:p>
            <a:r>
              <a:rPr lang="en-US" sz="2400" dirty="0"/>
              <a:t>The DAO pattern is structural pattern.</a:t>
            </a:r>
          </a:p>
          <a:p>
            <a:r>
              <a:rPr lang="en-US" sz="2400" dirty="0"/>
              <a:t>The DAO pattern uses the following:</a:t>
            </a:r>
          </a:p>
          <a:p>
            <a:pPr lvl="1"/>
            <a:r>
              <a:rPr lang="en-US" sz="2000" dirty="0"/>
              <a:t>DAO Interface</a:t>
            </a:r>
          </a:p>
          <a:p>
            <a:pPr lvl="1"/>
            <a:r>
              <a:rPr lang="en-US" sz="2000" dirty="0"/>
              <a:t>DAO Concrete Class</a:t>
            </a:r>
          </a:p>
          <a:p>
            <a:pPr lvl="1"/>
            <a:r>
              <a:rPr lang="en-US" sz="2000" dirty="0"/>
              <a:t>Model Object or Value Object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[6/10]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following figure shows the structure of a DAO design pattern: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[7/10]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0" y="1772816"/>
            <a:ext cx="5760640" cy="42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Factory Pattern</a:t>
            </a:r>
            <a:r>
              <a:rPr lang="en-US" sz="2400" dirty="0"/>
              <a:t>:</a:t>
            </a:r>
          </a:p>
          <a:p>
            <a:r>
              <a:rPr lang="en-US" sz="2400" dirty="0"/>
              <a:t>It is one of the commonly used design patterns in Java. </a:t>
            </a:r>
          </a:p>
          <a:p>
            <a:r>
              <a:rPr lang="en-US" sz="2400" dirty="0"/>
              <a:t>It belongs to the creational pattern category.</a:t>
            </a:r>
          </a:p>
          <a:p>
            <a:r>
              <a:rPr lang="en-US" sz="2400" dirty="0"/>
              <a:t>This pattern does not perform direct constructor calls when invoking a method. </a:t>
            </a:r>
          </a:p>
          <a:p>
            <a:pPr marL="0" indent="0">
              <a:buNone/>
            </a:pPr>
            <a:r>
              <a:rPr lang="en-US" sz="2400" b="1" u="sng" dirty="0"/>
              <a:t>Observer Pattern</a:t>
            </a:r>
            <a:r>
              <a:rPr lang="en-US" sz="2000" dirty="0"/>
              <a:t>:</a:t>
            </a:r>
          </a:p>
          <a:p>
            <a:r>
              <a:rPr lang="en-US" sz="2400" dirty="0"/>
              <a:t>This helps to observe the behavior of objects such as change in state or change in property. </a:t>
            </a:r>
          </a:p>
          <a:p>
            <a:r>
              <a:rPr lang="en-US" sz="2400" dirty="0"/>
              <a:t>Here, an object called the subject maintains a collection of objects called observers.</a:t>
            </a:r>
          </a:p>
          <a:p>
            <a:r>
              <a:rPr lang="en-US" sz="2400" dirty="0"/>
              <a:t>Whenever the subject changes, it notifies the observers.</a:t>
            </a:r>
          </a:p>
          <a:p>
            <a:r>
              <a:rPr lang="en-US" sz="2400" dirty="0"/>
              <a:t>Observers can be added or removed from the collection of observers in the subject.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[8/10]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following figure shows the factory pattern diagram: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[9/10]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7" y="1700808"/>
            <a:ext cx="8167545" cy="34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27C8-7B5A-CBF3-68E4-44F9D9C9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Design Patterns [10/10]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0490-E3E9-5385-887C-017D6023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following figure shows the observer pattern diagram: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24FE-416E-8FFA-AFAA-01D6E66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D108D-447F-BC47-0B19-239B266F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" y="2057400"/>
            <a:ext cx="7543800" cy="31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Delegation is a relationship between objects. </a:t>
            </a:r>
          </a:p>
          <a:p>
            <a:pPr algn="just"/>
            <a:r>
              <a:rPr lang="en-US" sz="2000" dirty="0"/>
              <a:t>Here, one object forwards method calls to another object, which is called its delegate.</a:t>
            </a:r>
          </a:p>
          <a:p>
            <a:pPr algn="just"/>
            <a:r>
              <a:rPr lang="en-US" sz="2000" dirty="0"/>
              <a:t>Unlike inheritance, delegation does not create a super class.</a:t>
            </a:r>
          </a:p>
          <a:p>
            <a:pPr algn="just"/>
            <a:r>
              <a:rPr lang="en-US" sz="2000" dirty="0"/>
              <a:t>Delegation does not force to accept all the methods of the super class.</a:t>
            </a:r>
          </a:p>
          <a:p>
            <a:pPr algn="just"/>
            <a:r>
              <a:rPr lang="en-US" sz="2000" dirty="0"/>
              <a:t>Delegation supports code reusability and provides run-time flexibility.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Delegation Pattern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3074" name="Picture 2" descr="Delegate class diagram">
            <a:extLst>
              <a:ext uri="{FF2B5EF4-FFF2-40B4-BE49-F238E27FC236}">
                <a16:creationId xmlns:a16="http://schemas.microsoft.com/office/drawing/2014/main" id="{034FA6A1-E83C-8940-D418-31D389B9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" y="4040700"/>
            <a:ext cx="6929120" cy="243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Composition refers to the process of composing a class from references to other objects. </a:t>
            </a:r>
          </a:p>
          <a:p>
            <a:pPr algn="just"/>
            <a:r>
              <a:rPr lang="en-US" sz="2400" dirty="0"/>
              <a:t>Composition forms the building blocks for data structures. </a:t>
            </a:r>
          </a:p>
          <a:p>
            <a:pPr algn="just"/>
            <a:r>
              <a:rPr lang="en-US" sz="2400" dirty="0"/>
              <a:t>Programmers can use object composition to create more complex objects. </a:t>
            </a:r>
          </a:p>
          <a:p>
            <a:pPr algn="just"/>
            <a:r>
              <a:rPr lang="en-US" sz="2400" dirty="0"/>
              <a:t>In aggregation, one class owns another class. </a:t>
            </a:r>
          </a:p>
          <a:p>
            <a:pPr algn="just"/>
            <a:r>
              <a:rPr lang="en-US" sz="2400" dirty="0"/>
              <a:t>In composition, when the owning object is destroyed, so are the objects within it but in aggregation, this is not true. </a:t>
            </a:r>
          </a:p>
          <a:p>
            <a:pPr algn="just"/>
            <a:r>
              <a:rPr lang="en-US" sz="2400" dirty="0"/>
              <a:t>Composition and aggregation are design concepts and not actual patterns.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[1/6]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1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en-US" sz="2400" dirty="0"/>
              <a:t>To implement object composition, perform the following steps:</a:t>
            </a:r>
          </a:p>
          <a:p>
            <a:pPr lvl="1"/>
            <a:r>
              <a:rPr lang="en-US" sz="1600" dirty="0"/>
              <a:t>Create a class with reference to other classes. </a:t>
            </a:r>
          </a:p>
          <a:p>
            <a:pPr lvl="1"/>
            <a:r>
              <a:rPr lang="en-US" sz="1600" dirty="0"/>
              <a:t>Add the same signature methods that forward to the referenced object. </a:t>
            </a: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[2/6]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454398"/>
            <a:ext cx="7404969" cy="26130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// Composition </a:t>
            </a:r>
          </a:p>
          <a:p>
            <a:r>
              <a:rPr lang="en-US" sz="1800" dirty="0"/>
              <a:t>class House </a:t>
            </a:r>
          </a:p>
          <a:p>
            <a:r>
              <a:rPr lang="en-US" sz="1800" dirty="0"/>
              <a:t>{ </a:t>
            </a:r>
          </a:p>
          <a:p>
            <a:pPr indent="400050"/>
            <a:r>
              <a:rPr lang="en-US" sz="1800" dirty="0"/>
              <a:t>// House has door. </a:t>
            </a:r>
          </a:p>
          <a:p>
            <a:pPr indent="400050"/>
            <a:r>
              <a:rPr lang="en-US" sz="1800" dirty="0"/>
              <a:t>// Door is built when House is built, </a:t>
            </a:r>
          </a:p>
          <a:p>
            <a:pPr indent="400050"/>
            <a:r>
              <a:rPr lang="en-US" sz="1800" dirty="0"/>
              <a:t>// it is destroyed when House is destroyed. </a:t>
            </a:r>
          </a:p>
          <a:p>
            <a:pPr indent="400050"/>
            <a:r>
              <a:rPr lang="en-US" sz="1800" dirty="0"/>
              <a:t>private Door </a:t>
            </a:r>
            <a:r>
              <a:rPr lang="en-US" sz="1800" dirty="0" err="1"/>
              <a:t>dr</a:t>
            </a:r>
            <a:r>
              <a:rPr lang="en-US" sz="1800" dirty="0"/>
              <a:t>; </a:t>
            </a:r>
          </a:p>
          <a:p>
            <a:r>
              <a:rPr lang="en-US" sz="1800" dirty="0"/>
              <a:t>}; 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009573-444A-387A-1028-EF12DDF7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20" y="4067421"/>
            <a:ext cx="5105400" cy="108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2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an example of a student attending a course. </a:t>
            </a:r>
          </a:p>
          <a:p>
            <a:pPr lvl="1"/>
            <a:r>
              <a:rPr lang="en-US" sz="2000" dirty="0"/>
              <a:t>The student ‘has a’ course. </a:t>
            </a:r>
          </a:p>
          <a:p>
            <a:pPr lvl="1"/>
            <a:r>
              <a:rPr lang="en-US" sz="2000" dirty="0"/>
              <a:t>The composition for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2000" b="1" dirty="0"/>
              <a:t> </a:t>
            </a:r>
            <a:r>
              <a:rPr lang="en-US" sz="2000" dirty="0"/>
              <a:t>classes is depicted in the following Code Snippet: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[3/6]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352800"/>
            <a:ext cx="7404969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71450"/>
            <a:r>
              <a:rPr lang="en-US" sz="1800" dirty="0"/>
              <a:t>public class Course { </a:t>
            </a:r>
          </a:p>
          <a:p>
            <a:pPr indent="228600"/>
            <a:r>
              <a:rPr lang="en-US" sz="1800" dirty="0"/>
              <a:t>private String title; </a:t>
            </a:r>
          </a:p>
          <a:p>
            <a:pPr indent="228600"/>
            <a:r>
              <a:rPr lang="en-US" sz="1800" dirty="0"/>
              <a:t>private long score; </a:t>
            </a:r>
          </a:p>
          <a:p>
            <a:pPr indent="228600"/>
            <a:r>
              <a:rPr lang="en-US" sz="1800" dirty="0"/>
              <a:t>private </a:t>
            </a:r>
            <a:r>
              <a:rPr lang="en-US" sz="1800" dirty="0" err="1"/>
              <a:t>int</a:t>
            </a:r>
            <a:r>
              <a:rPr lang="en-US" sz="1800" dirty="0"/>
              <a:t> id; </a:t>
            </a:r>
          </a:p>
          <a:p>
            <a:pPr indent="228600"/>
            <a:endParaRPr lang="en-US" sz="1800" dirty="0"/>
          </a:p>
          <a:p>
            <a:pPr indent="228600"/>
            <a:r>
              <a:rPr lang="en-US" sz="1800" dirty="0"/>
              <a:t>public String </a:t>
            </a:r>
            <a:r>
              <a:rPr lang="en-US" sz="1800" dirty="0" err="1"/>
              <a:t>getTitle</a:t>
            </a:r>
            <a:r>
              <a:rPr lang="en-US" sz="1800" dirty="0"/>
              <a:t>() { 	</a:t>
            </a:r>
          </a:p>
          <a:p>
            <a:pPr indent="628650"/>
            <a:r>
              <a:rPr lang="en-US" sz="1800" dirty="0"/>
              <a:t>return title; 	</a:t>
            </a:r>
          </a:p>
          <a:p>
            <a:pPr indent="228600"/>
            <a:r>
              <a:rPr lang="en-US" sz="1800" dirty="0"/>
              <a:t>}	</a:t>
            </a:r>
          </a:p>
          <a:p>
            <a:r>
              <a:rPr lang="en-US" sz="18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85076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734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[4/6]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7461502" cy="4577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28600"/>
            <a:r>
              <a:rPr lang="en-US" sz="1800" dirty="0"/>
              <a:t>public void </a:t>
            </a:r>
            <a:r>
              <a:rPr lang="en-US" sz="1800" dirty="0" err="1"/>
              <a:t>setTitle</a:t>
            </a:r>
            <a:r>
              <a:rPr lang="en-US" sz="1800" dirty="0"/>
              <a:t>(String title) { </a:t>
            </a:r>
          </a:p>
          <a:p>
            <a:pPr indent="800100"/>
            <a:r>
              <a:rPr lang="en-US" sz="1800" dirty="0" err="1"/>
              <a:t>this.title</a:t>
            </a:r>
            <a:r>
              <a:rPr lang="en-US" sz="1800" dirty="0"/>
              <a:t> = title;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long </a:t>
            </a:r>
            <a:r>
              <a:rPr lang="en-US" sz="1800" dirty="0" err="1"/>
              <a:t>getScore</a:t>
            </a:r>
            <a:r>
              <a:rPr lang="en-US" sz="1800" dirty="0"/>
              <a:t>() { </a:t>
            </a:r>
          </a:p>
          <a:p>
            <a:pPr indent="800100"/>
            <a:r>
              <a:rPr lang="en-US" sz="1800" dirty="0"/>
              <a:t>return score;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void </a:t>
            </a:r>
            <a:r>
              <a:rPr lang="en-US" sz="1800" dirty="0" err="1"/>
              <a:t>setScore</a:t>
            </a:r>
            <a:r>
              <a:rPr lang="en-US" sz="1800" dirty="0"/>
              <a:t>(long score) { </a:t>
            </a:r>
          </a:p>
          <a:p>
            <a:pPr indent="800100"/>
            <a:r>
              <a:rPr lang="en-US" sz="1800" dirty="0" err="1"/>
              <a:t>this.score</a:t>
            </a:r>
            <a:r>
              <a:rPr lang="en-US" sz="1800" dirty="0"/>
              <a:t> = score;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getId</a:t>
            </a:r>
            <a:r>
              <a:rPr lang="en-US" sz="1800" dirty="0"/>
              <a:t>() { </a:t>
            </a:r>
          </a:p>
          <a:p>
            <a:pPr indent="800100"/>
            <a:r>
              <a:rPr lang="en-US" sz="1800" dirty="0"/>
              <a:t>return id; </a:t>
            </a:r>
          </a:p>
          <a:p>
            <a:pPr indent="228600"/>
            <a:r>
              <a:rPr lang="en-US" sz="1800" dirty="0"/>
              <a:t>} </a:t>
            </a:r>
          </a:p>
          <a:p>
            <a:pPr indent="228600"/>
            <a:r>
              <a:rPr lang="en-US" sz="1800" dirty="0"/>
              <a:t>public void </a:t>
            </a:r>
            <a:r>
              <a:rPr lang="en-US" sz="1800" dirty="0" err="1"/>
              <a:t>setId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id) { </a:t>
            </a:r>
          </a:p>
          <a:p>
            <a:pPr indent="800100"/>
            <a:r>
              <a:rPr lang="en-US" sz="1800" dirty="0"/>
              <a:t>this.id = id; </a:t>
            </a:r>
          </a:p>
          <a:p>
            <a:pPr indent="228600"/>
            <a:r>
              <a:rPr lang="en-US" sz="1800" dirty="0"/>
              <a:t>} </a:t>
            </a:r>
          </a:p>
          <a:p>
            <a:r>
              <a:rPr lang="en-US" sz="1800" dirty="0"/>
              <a:t>} 		</a:t>
            </a:r>
          </a:p>
        </p:txBody>
      </p:sp>
    </p:spTree>
    <p:extLst>
      <p:ext uri="{BB962C8B-B14F-4D97-AF65-F5344CB8AC3E}">
        <p14:creationId xmlns:p14="http://schemas.microsoft.com/office/powerpoint/2010/main" val="21519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super class named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 has been created having two methods,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accelerate() </a:t>
            </a:r>
            <a:r>
              <a:rPr lang="en-US" sz="2000" dirty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sz="2000" dirty="0"/>
              <a:t>. </a:t>
            </a:r>
          </a:p>
          <a:p>
            <a:r>
              <a:rPr lang="en-US" sz="2000" dirty="0"/>
              <a:t>A sub class named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LuxuryCar</a:t>
            </a:r>
            <a:r>
              <a:rPr lang="en-US" sz="2000" dirty="0"/>
              <a:t> is created based 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 and overrides the methods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 class</a:t>
            </a:r>
            <a:r>
              <a:rPr lang="en-IN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GB" dirty="0"/>
              <a:t>Implementing Polymorphism [1/3]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516" y="3090224"/>
            <a:ext cx="815117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cs typeface="Courier New" panose="02070309020205020404" pitchFamily="49" charset="0"/>
              </a:rPr>
              <a:t>class </a:t>
            </a:r>
            <a:r>
              <a:rPr lang="en-GB" sz="1800" dirty="0" err="1">
                <a:cs typeface="Courier New" panose="02070309020205020404" pitchFamily="49" charset="0"/>
              </a:rPr>
              <a:t>LuxuryCar</a:t>
            </a:r>
            <a:r>
              <a:rPr lang="en-GB" sz="1800" dirty="0">
                <a:cs typeface="Courier New" panose="02070309020205020404" pitchFamily="49" charset="0"/>
              </a:rPr>
              <a:t> extends Car {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// </a:t>
            </a:r>
            <a:r>
              <a:rPr lang="en-GB" dirty="0" err="1">
                <a:cs typeface="Courier New" panose="02070309020205020404" pitchFamily="49" charset="0"/>
              </a:rPr>
              <a:t>LuxuryCar</a:t>
            </a:r>
            <a:r>
              <a:rPr lang="en-GB" dirty="0">
                <a:cs typeface="Courier New" panose="02070309020205020404" pitchFamily="49" charset="0"/>
              </a:rPr>
              <a:t> defines an additional feature named perks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public String perks;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public </a:t>
            </a:r>
            <a:r>
              <a:rPr lang="en-GB" dirty="0" err="1">
                <a:cs typeface="Courier New" panose="02070309020205020404" pitchFamily="49" charset="0"/>
              </a:rPr>
              <a:t>LuxuryCar</a:t>
            </a:r>
            <a:r>
              <a:rPr lang="en-GB" dirty="0">
                <a:cs typeface="Courier New" panose="02070309020205020404" pitchFamily="49" charset="0"/>
              </a:rPr>
              <a:t>(</a:t>
            </a:r>
            <a:r>
              <a:rPr lang="en-GB" dirty="0" err="1">
                <a:cs typeface="Courier New" panose="02070309020205020404" pitchFamily="49" charset="0"/>
              </a:rPr>
              <a:t>int</a:t>
            </a:r>
            <a:r>
              <a:rPr lang="en-GB" dirty="0">
                <a:cs typeface="Courier New" panose="02070309020205020404" pitchFamily="49" charset="0"/>
              </a:rPr>
              <a:t> mileage, String </a:t>
            </a:r>
            <a:r>
              <a:rPr lang="en-GB" dirty="0" err="1">
                <a:cs typeface="Courier New" panose="02070309020205020404" pitchFamily="49" charset="0"/>
              </a:rPr>
              <a:t>color</a:t>
            </a:r>
            <a:r>
              <a:rPr lang="en-GB" dirty="0">
                <a:cs typeface="Courier New" panose="02070309020205020404" pitchFamily="49" charset="0"/>
              </a:rPr>
              <a:t>, String make, String perks) 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{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super(mileage, </a:t>
            </a:r>
            <a:r>
              <a:rPr lang="en-GB" dirty="0" err="1">
                <a:cs typeface="Courier New" panose="02070309020205020404" pitchFamily="49" charset="0"/>
              </a:rPr>
              <a:t>color</a:t>
            </a:r>
            <a:r>
              <a:rPr lang="en-GB" dirty="0">
                <a:cs typeface="Courier New" panose="02070309020205020404" pitchFamily="49" charset="0"/>
              </a:rPr>
              <a:t>, make);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this.perks</a:t>
            </a:r>
            <a:r>
              <a:rPr lang="en-GB" dirty="0">
                <a:cs typeface="Courier New" panose="02070309020205020404" pitchFamily="49" charset="0"/>
              </a:rPr>
              <a:t> = perks;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516" y="2420888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287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[5/6]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521" y="1752601"/>
            <a:ext cx="4780280" cy="45243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public class Student { </a:t>
            </a:r>
          </a:p>
          <a:p>
            <a:pPr lvl="1"/>
            <a:r>
              <a:rPr lang="en-US" dirty="0"/>
              <a:t>//composition has-a relationship </a:t>
            </a:r>
          </a:p>
          <a:p>
            <a:pPr lvl="1"/>
            <a:r>
              <a:rPr lang="en-US" dirty="0"/>
              <a:t>private Course </a:t>
            </a:r>
            <a:r>
              <a:rPr lang="en-US" dirty="0" err="1"/>
              <a:t>course</a:t>
            </a:r>
            <a:r>
              <a:rPr lang="en-US" dirty="0"/>
              <a:t>; </a:t>
            </a:r>
            <a:endParaRPr lang="vi-VN" dirty="0"/>
          </a:p>
          <a:p>
            <a:pPr lvl="1"/>
            <a:r>
              <a:rPr lang="en-US" dirty="0"/>
              <a:t>public Student(){	</a:t>
            </a:r>
          </a:p>
          <a:p>
            <a:pPr lvl="2"/>
            <a:r>
              <a:rPr lang="en-US" dirty="0" err="1"/>
              <a:t>this.course</a:t>
            </a:r>
            <a:r>
              <a:rPr lang="en-US" dirty="0"/>
              <a:t>=new Course(); </a:t>
            </a:r>
          </a:p>
          <a:p>
            <a:pPr lvl="2"/>
            <a:r>
              <a:rPr lang="en-US" dirty="0" err="1"/>
              <a:t>course.setScore</a:t>
            </a:r>
            <a:r>
              <a:rPr lang="en-US" dirty="0"/>
              <a:t>(1000); </a:t>
            </a:r>
          </a:p>
          <a:p>
            <a:pPr lvl="1"/>
            <a:r>
              <a:rPr lang="en-US" dirty="0"/>
              <a:t>} </a:t>
            </a:r>
            <a:endParaRPr lang="vi-VN" dirty="0"/>
          </a:p>
          <a:p>
            <a:pPr lvl="1"/>
            <a:r>
              <a:rPr lang="en-US" dirty="0"/>
              <a:t>public long </a:t>
            </a:r>
            <a:r>
              <a:rPr lang="en-US" dirty="0" err="1"/>
              <a:t>getScore</a:t>
            </a:r>
            <a:r>
              <a:rPr lang="en-US" dirty="0"/>
              <a:t>() { </a:t>
            </a:r>
          </a:p>
          <a:p>
            <a:pPr marL="457200" lvl="2"/>
            <a:r>
              <a:rPr lang="vi-VN" dirty="0"/>
              <a:t>	</a:t>
            </a:r>
            <a:r>
              <a:rPr lang="en-US" dirty="0"/>
              <a:t>return </a:t>
            </a:r>
            <a:r>
              <a:rPr lang="en-US" dirty="0" err="1"/>
              <a:t>course.getScore</a:t>
            </a:r>
            <a:r>
              <a:rPr lang="en-US" dirty="0"/>
              <a:t>(); </a:t>
            </a:r>
            <a:endParaRPr lang="vi-VN" dirty="0"/>
          </a:p>
          <a:p>
            <a:pPr marL="457200" lvl="2"/>
            <a:r>
              <a:rPr lang="en-US" dirty="0"/>
              <a:t>} </a:t>
            </a:r>
            <a:endParaRPr lang="vi-VN" dirty="0"/>
          </a:p>
          <a:p>
            <a:pPr marL="457200" lvl="2"/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marL="914400" lvl="3"/>
            <a:r>
              <a:rPr lang="en-US" dirty="0"/>
              <a:t>Student p = new Student(); </a:t>
            </a:r>
          </a:p>
          <a:p>
            <a:pPr marL="914400" lvl="3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p.getScore</a:t>
            </a:r>
            <a:r>
              <a:rPr lang="en-US" dirty="0"/>
              <a:t>()); 	</a:t>
            </a:r>
            <a:endParaRPr lang="vi-VN" dirty="0"/>
          </a:p>
          <a:p>
            <a:pPr marL="457200" lvl="2"/>
            <a:r>
              <a:rPr lang="en-US" dirty="0"/>
              <a:t>}</a:t>
            </a:r>
          </a:p>
          <a:p>
            <a:r>
              <a:rPr lang="en-US" sz="1800" dirty="0"/>
              <a:t>}		</a:t>
            </a:r>
          </a:p>
          <a:p>
            <a:pPr indent="171450"/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D5F79C-7D19-1784-E4B5-021923F0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24200"/>
            <a:ext cx="4794038" cy="10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Composition and Aggregation [6/6]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16DD-6613-335E-3B26-72B2C77D1D91}"/>
              </a:ext>
            </a:extLst>
          </p:cNvPr>
          <p:cNvSpPr txBox="1"/>
          <p:nvPr/>
        </p:nvSpPr>
        <p:spPr>
          <a:xfrm>
            <a:off x="609600" y="1143000"/>
            <a:ext cx="46024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class Car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private Engine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engine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void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setEngine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(Engine engine)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this.engine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engine;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void move()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if (engine != null)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engine.work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587F40-9A6A-AC28-61CC-233A26C34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5943600" cy="12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The development of application software is performed using a programming language that enforces a particular style of programming, also referred to as programming paradigm.</a:t>
            </a:r>
          </a:p>
          <a:p>
            <a:pPr algn="just"/>
            <a:r>
              <a:rPr lang="en-US" sz="1800" dirty="0"/>
              <a:t>In structured programming paradigm, the application development is decomposed into a hierarchy of subprograms.</a:t>
            </a:r>
          </a:p>
          <a:p>
            <a:pPr algn="just"/>
            <a:r>
              <a:rPr lang="en-US" sz="1800" dirty="0"/>
              <a:t>In object-oriented programming paradigm, applications are designed around data, rather than focusing only on the functionalities.</a:t>
            </a:r>
          </a:p>
          <a:p>
            <a:pPr algn="just"/>
            <a:r>
              <a:rPr lang="en-US" sz="1800" dirty="0"/>
              <a:t>The main building blocks of an OOP language are classes and objects. An object represents a real-world entity and a class is a conceptual model. </a:t>
            </a:r>
          </a:p>
          <a:p>
            <a:pPr algn="just"/>
            <a:r>
              <a:rPr lang="en-US" sz="1800" dirty="0"/>
              <a:t>Java is an OOP language as well a platform used for developing applications that can be executed on different platforms. Java platform is a software-only platform that runs on top of the other hardware-based platforms.</a:t>
            </a:r>
          </a:p>
          <a:p>
            <a:pPr algn="just"/>
            <a:r>
              <a:rPr lang="en-US" sz="1800" dirty="0"/>
              <a:t>The editions of Java platform are Java SE, Java EE, and Java ME.</a:t>
            </a:r>
          </a:p>
          <a:p>
            <a:pPr algn="just"/>
            <a:r>
              <a:rPr lang="en-US" sz="1800" dirty="0"/>
              <a:t>The components of Java SE platform are JDK and JRE. JRE provides JVM and Java libraries that are used to run a Java program. JDK includes the necessary development tools, runtime environment, and APIs for creating Java programs.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GB" dirty="0"/>
              <a:t>Implementing Polymorphism [2/3]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010403"/>
            <a:ext cx="8151172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GB" dirty="0">
                <a:cs typeface="Courier New" panose="02070309020205020404" pitchFamily="49" charset="0"/>
              </a:rPr>
              <a:t>public void accelerate() {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	</a:t>
            </a:r>
            <a:r>
              <a:rPr lang="en-GB" dirty="0" err="1">
                <a:cs typeface="Courier New" panose="02070309020205020404" pitchFamily="49" charset="0"/>
              </a:rPr>
              <a:t>System.out.println</a:t>
            </a:r>
            <a:r>
              <a:rPr lang="en-GB" dirty="0">
                <a:cs typeface="Courier New" panose="02070309020205020404" pitchFamily="49" charset="0"/>
              </a:rPr>
              <a:t>(“Luxury Car is Accelerating”);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public void </a:t>
            </a:r>
            <a:r>
              <a:rPr lang="en-GB" dirty="0" err="1">
                <a:cs typeface="Courier New" panose="02070309020205020404" pitchFamily="49" charset="0"/>
              </a:rPr>
              <a:t>printDescription</a:t>
            </a:r>
            <a:r>
              <a:rPr lang="en-GB" dirty="0">
                <a:cs typeface="Courier New" panose="02070309020205020404" pitchFamily="49" charset="0"/>
              </a:rPr>
              <a:t>() {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super.printDescription</a:t>
            </a:r>
            <a:r>
              <a:rPr lang="en-GB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System.out.println</a:t>
            </a:r>
            <a:r>
              <a:rPr lang="en-GB" dirty="0">
                <a:cs typeface="Courier New" panose="02070309020205020404" pitchFamily="49" charset="0"/>
              </a:rPr>
              <a:t>(“The “ + “Luxury car is a: “ + </a:t>
            </a:r>
            <a:r>
              <a:rPr lang="en-GB" dirty="0" err="1">
                <a:cs typeface="Courier New" panose="02070309020205020404" pitchFamily="49" charset="0"/>
              </a:rPr>
              <a:t>this.perks</a:t>
            </a:r>
            <a:r>
              <a:rPr lang="en-GB" dirty="0">
                <a:cs typeface="Courier New" panose="02070309020205020404" pitchFamily="49" charset="0"/>
              </a:rPr>
              <a:t> + 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“.”);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 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597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Code Snippet 2 creates two instances of type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dirty="0"/>
              <a:t>, instantiates them, and invokes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accelerate()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printDescription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methods on each instance respectively</a:t>
            </a:r>
            <a:r>
              <a:rPr lang="en-IN" sz="20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GB" dirty="0"/>
              <a:t>Implementing Polymorphism [3/3]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882" y="2751648"/>
            <a:ext cx="8343574" cy="36933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cs typeface="Courier New" panose="02070309020205020404" pitchFamily="49" charset="0"/>
              </a:rPr>
              <a:t>public class </a:t>
            </a:r>
            <a:r>
              <a:rPr lang="en-GB" sz="1800" dirty="0" err="1">
                <a:cs typeface="Courier New" panose="02070309020205020404" pitchFamily="49" charset="0"/>
              </a:rPr>
              <a:t>PolymorphismTest</a:t>
            </a:r>
            <a:r>
              <a:rPr lang="en-GB" sz="1800" dirty="0"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public static void main(String[] </a:t>
            </a:r>
            <a:r>
              <a:rPr lang="en-GB" dirty="0" err="1">
                <a:cs typeface="Courier New" panose="02070309020205020404" pitchFamily="49" charset="0"/>
              </a:rPr>
              <a:t>args</a:t>
            </a:r>
            <a:r>
              <a:rPr lang="en-GB" dirty="0">
                <a:cs typeface="Courier New" panose="02070309020205020404" pitchFamily="49" charset="0"/>
              </a:rPr>
              <a:t>) {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Car </a:t>
            </a:r>
            <a:r>
              <a:rPr lang="en-GB" dirty="0" err="1">
                <a:cs typeface="Courier New" panose="02070309020205020404" pitchFamily="49" charset="0"/>
              </a:rPr>
              <a:t>objCar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 err="1">
                <a:cs typeface="Courier New" panose="02070309020205020404" pitchFamily="49" charset="0"/>
              </a:rPr>
              <a:t>objLuxuryCar</a:t>
            </a:r>
            <a:r>
              <a:rPr lang="en-GB" dirty="0"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objCar</a:t>
            </a:r>
            <a:r>
              <a:rPr lang="en-GB" dirty="0">
                <a:cs typeface="Courier New" panose="02070309020205020404" pitchFamily="49" charset="0"/>
              </a:rPr>
              <a:t> = new Car(80, “Red”, “BMW”);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objLuxuryCar</a:t>
            </a:r>
            <a:r>
              <a:rPr lang="en-GB" dirty="0">
                <a:cs typeface="Courier New" panose="02070309020205020404" pitchFamily="49" charset="0"/>
              </a:rPr>
              <a:t> = new </a:t>
            </a:r>
            <a:r>
              <a:rPr lang="en-GB" dirty="0" err="1">
                <a:cs typeface="Courier New" panose="02070309020205020404" pitchFamily="49" charset="0"/>
              </a:rPr>
              <a:t>LuxuryCar</a:t>
            </a:r>
            <a:r>
              <a:rPr lang="en-GB" dirty="0">
                <a:cs typeface="Courier New" panose="02070309020205020404" pitchFamily="49" charset="0"/>
              </a:rPr>
              <a:t>(120, “Yellow”, “Ferrari”, “Sports Car”);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objCar.accelerate</a:t>
            </a:r>
            <a:r>
              <a:rPr lang="en-GB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objCar.printDescription</a:t>
            </a:r>
            <a:r>
              <a:rPr lang="en-GB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//</a:t>
            </a:r>
            <a:r>
              <a:rPr lang="en-GB" dirty="0" err="1">
                <a:cs typeface="Courier New" panose="02070309020205020404" pitchFamily="49" charset="0"/>
              </a:rPr>
              <a:t>System.out.println</a:t>
            </a:r>
            <a:r>
              <a:rPr lang="en-GB" dirty="0">
                <a:cs typeface="Courier New" panose="02070309020205020404" pitchFamily="49" charset="0"/>
              </a:rPr>
              <a:t>(“Now inside </a:t>
            </a:r>
            <a:r>
              <a:rPr lang="en-GB" dirty="0" err="1">
                <a:cs typeface="Courier New" panose="02070309020205020404" pitchFamily="49" charset="0"/>
              </a:rPr>
              <a:t>LuxuryCar</a:t>
            </a:r>
            <a:r>
              <a:rPr lang="en-GB" dirty="0">
                <a:cs typeface="Courier New" panose="02070309020205020404" pitchFamily="49" charset="0"/>
              </a:rPr>
              <a:t>”);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objLuxuryCar.accelerate</a:t>
            </a:r>
            <a:r>
              <a:rPr lang="en-GB" dirty="0"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objLuxuryCar.printDescription</a:t>
            </a:r>
            <a:r>
              <a:rPr lang="en-GB" dirty="0">
                <a:cs typeface="Courier New" panose="02070309020205020404" pitchFamily="49" charset="0"/>
              </a:rPr>
              <a:t>();</a:t>
            </a:r>
          </a:p>
          <a:p>
            <a:pPr marL="538163" lvl="2"/>
            <a:r>
              <a:rPr lang="en-GB" dirty="0">
                <a:cs typeface="Courier New" panose="02070309020205020404" pitchFamily="49" charset="0"/>
              </a:rPr>
              <a:t>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}</a:t>
            </a:r>
          </a:p>
          <a:p>
            <a:pPr lvl="2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323" y="198884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7692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000" dirty="0"/>
              <a:t> is the root class.</a:t>
            </a:r>
          </a:p>
          <a:p>
            <a:r>
              <a:rPr lang="en-US" sz="2000" dirty="0"/>
              <a:t>Its methods can be overridden by any class (unless the methods are marked as final).</a:t>
            </a:r>
          </a:p>
          <a:p>
            <a:r>
              <a:rPr lang="en-US" sz="2000" dirty="0"/>
              <a:t>Following are the methods that can be overridden with a different functionality as compared to the root class: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equals() </a:t>
            </a:r>
            <a:r>
              <a:rPr lang="en-US" sz="2000" dirty="0"/>
              <a:t>method compares two objects to determine if they are equal.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US" sz="2000" dirty="0"/>
              <a:t>There are two different types of equality. They are: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equality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 equality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IN" sz="2000" dirty="0"/>
              <a:t>Reference equality is </a:t>
            </a:r>
            <a:r>
              <a:rPr lang="en-US" sz="2000" dirty="0"/>
              <a:t>when the physical memory locations of the two strings are same.</a:t>
            </a:r>
          </a:p>
          <a:p>
            <a:pPr marL="342900" lvl="1" indent="-342900">
              <a:buClr>
                <a:srgbClr val="973735"/>
              </a:buClr>
              <a:buFont typeface="Wingdings" pitchFamily="2" charset="2"/>
              <a:buChar char="u"/>
            </a:pPr>
            <a:r>
              <a:rPr lang="en-IN" sz="2000" dirty="0"/>
              <a:t>Logical equality is when </a:t>
            </a:r>
            <a:r>
              <a:rPr lang="en-US" sz="2000" dirty="0"/>
              <a:t>data in the objects are the same.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33400" y="152400"/>
            <a:ext cx="10439400" cy="788988"/>
          </a:xfrm>
        </p:spPr>
        <p:txBody>
          <a:bodyPr/>
          <a:lstStyle/>
          <a:p>
            <a:pPr algn="ctr"/>
            <a:r>
              <a:rPr lang="en-IN" sz="3600" dirty="0"/>
              <a:t> </a:t>
            </a:r>
            <a:r>
              <a:rPr lang="en-US" sz="3600" dirty="0"/>
              <a:t>Overriding the Methods of Object Class [1/12]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65347"/>
            <a:ext cx="8343574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cs typeface="Courier New" panose="02070309020205020404" pitchFamily="49" charset="0"/>
              </a:rPr>
              <a:t>EqualityTest</a:t>
            </a:r>
            <a:r>
              <a:rPr lang="en-US" sz="1800" dirty="0"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cs typeface="Courier New" panose="02070309020205020404" pitchFamily="49" charset="0"/>
              </a:rPr>
              <a:t>args</a:t>
            </a:r>
            <a:r>
              <a:rPr lang="en-US" dirty="0">
                <a:cs typeface="Courier New" panose="02070309020205020404" pitchFamily="49" charset="0"/>
              </a:rPr>
              <a:t>) {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 String </a:t>
            </a:r>
            <a:r>
              <a:rPr lang="en-US" dirty="0" err="1">
                <a:cs typeface="Courier New" panose="02070309020205020404" pitchFamily="49" charset="0"/>
              </a:rPr>
              <a:t>strAObj</a:t>
            </a:r>
            <a:r>
              <a:rPr lang="en-US" dirty="0">
                <a:cs typeface="Courier New" panose="02070309020205020404" pitchFamily="49" charset="0"/>
              </a:rPr>
              <a:t> = new String(“JOHN”);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 String </a:t>
            </a:r>
            <a:r>
              <a:rPr lang="en-US" dirty="0" err="1">
                <a:cs typeface="Courier New" panose="02070309020205020404" pitchFamily="49" charset="0"/>
              </a:rPr>
              <a:t>strBObj</a:t>
            </a:r>
            <a:r>
              <a:rPr lang="en-US" dirty="0">
                <a:cs typeface="Courier New" panose="02070309020205020404" pitchFamily="49" charset="0"/>
              </a:rPr>
              <a:t> = new String(“JOHN”);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 String </a:t>
            </a:r>
            <a:r>
              <a:rPr lang="en-GB" dirty="0" err="1">
                <a:cs typeface="Courier New" panose="02070309020205020404" pitchFamily="49" charset="0"/>
              </a:rPr>
              <a:t>strCObj</a:t>
            </a:r>
            <a:r>
              <a:rPr lang="en-GB" dirty="0">
                <a:cs typeface="Courier New" panose="02070309020205020404" pitchFamily="49" charset="0"/>
              </a:rPr>
              <a:t> = new String(“ANNA”);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 String </a:t>
            </a:r>
            <a:r>
              <a:rPr lang="en-GB" dirty="0" err="1">
                <a:cs typeface="Courier New" panose="02070309020205020404" pitchFamily="49" charset="0"/>
              </a:rPr>
              <a:t>strEObj</a:t>
            </a:r>
            <a:r>
              <a:rPr lang="en-GB" dirty="0">
                <a:cs typeface="Courier New" panose="02070309020205020404" pitchFamily="49" charset="0"/>
              </a:rPr>
              <a:t> = </a:t>
            </a:r>
            <a:r>
              <a:rPr lang="en-GB" dirty="0" err="1">
                <a:cs typeface="Courier New" panose="02070309020205020404" pitchFamily="49" charset="0"/>
              </a:rPr>
              <a:t>strAObj</a:t>
            </a:r>
            <a:r>
              <a:rPr lang="en-GB" dirty="0">
                <a:cs typeface="Courier New" panose="02070309020205020404" pitchFamily="49" charset="0"/>
              </a:rPr>
              <a:t>;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System.out.println</a:t>
            </a:r>
            <a:r>
              <a:rPr lang="en-GB" dirty="0">
                <a:cs typeface="Courier New" panose="02070309020205020404" pitchFamily="49" charset="0"/>
              </a:rPr>
              <a:t>(</a:t>
            </a:r>
            <a:r>
              <a:rPr lang="en-GB" dirty="0" err="1">
                <a:cs typeface="Courier New" panose="02070309020205020404" pitchFamily="49" charset="0"/>
              </a:rPr>
              <a:t>strAObj</a:t>
            </a:r>
            <a:r>
              <a:rPr lang="en-GB" dirty="0">
                <a:cs typeface="Courier New" panose="02070309020205020404" pitchFamily="49" charset="0"/>
              </a:rPr>
              <a:t> == </a:t>
            </a:r>
            <a:r>
              <a:rPr lang="en-GB" dirty="0" err="1">
                <a:cs typeface="Courier New" panose="02070309020205020404" pitchFamily="49" charset="0"/>
              </a:rPr>
              <a:t>strBObj</a:t>
            </a:r>
            <a:r>
              <a:rPr lang="en-GB" dirty="0">
                <a:cs typeface="Courier New" panose="02070309020205020404" pitchFamily="49" charset="0"/>
              </a:rPr>
              <a:t>);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System.out.println</a:t>
            </a:r>
            <a:r>
              <a:rPr lang="en-GB" dirty="0">
                <a:cs typeface="Courier New" panose="02070309020205020404" pitchFamily="49" charset="0"/>
              </a:rPr>
              <a:t>(</a:t>
            </a:r>
            <a:r>
              <a:rPr lang="en-GB" dirty="0" err="1">
                <a:cs typeface="Courier New" panose="02070309020205020404" pitchFamily="49" charset="0"/>
              </a:rPr>
              <a:t>strAObj</a:t>
            </a:r>
            <a:r>
              <a:rPr lang="en-GB" dirty="0">
                <a:cs typeface="Courier New" panose="02070309020205020404" pitchFamily="49" charset="0"/>
              </a:rPr>
              <a:t> == </a:t>
            </a:r>
            <a:r>
              <a:rPr lang="en-GB" dirty="0" err="1">
                <a:cs typeface="Courier New" panose="02070309020205020404" pitchFamily="49" charset="0"/>
              </a:rPr>
              <a:t>strCObj</a:t>
            </a:r>
            <a:r>
              <a:rPr lang="en-GB" dirty="0">
                <a:cs typeface="Courier New" panose="02070309020205020404" pitchFamily="49" charset="0"/>
              </a:rPr>
              <a:t>);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cs typeface="Courier New" panose="02070309020205020404" pitchFamily="49" charset="0"/>
              </a:rPr>
              <a:t>System.out.println</a:t>
            </a:r>
            <a:r>
              <a:rPr lang="en-GB" dirty="0">
                <a:cs typeface="Courier New" panose="02070309020205020404" pitchFamily="49" charset="0"/>
              </a:rPr>
              <a:t>(</a:t>
            </a:r>
            <a:r>
              <a:rPr lang="en-GB" dirty="0" err="1">
                <a:cs typeface="Courier New" panose="02070309020205020404" pitchFamily="49" charset="0"/>
              </a:rPr>
              <a:t>strAObj</a:t>
            </a:r>
            <a:r>
              <a:rPr lang="en-GB" dirty="0">
                <a:cs typeface="Courier New" panose="02070309020205020404" pitchFamily="49" charset="0"/>
              </a:rPr>
              <a:t> == </a:t>
            </a:r>
            <a:r>
              <a:rPr lang="en-GB" dirty="0" err="1">
                <a:cs typeface="Courier New" panose="02070309020205020404" pitchFamily="49" charset="0"/>
              </a:rPr>
              <a:t>strEObj</a:t>
            </a:r>
            <a:r>
              <a:rPr lang="en-GB" dirty="0"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	}</a:t>
            </a:r>
          </a:p>
          <a:p>
            <a:r>
              <a:rPr lang="en-GB" sz="18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882" y="914400"/>
            <a:ext cx="178595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000" dirty="0"/>
              <a:t>Code Snippet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6DD568C-9A2C-DD36-BE38-05148C75A3E3}"/>
              </a:ext>
            </a:extLst>
          </p:cNvPr>
          <p:cNvSpPr txBox="1">
            <a:spLocks/>
          </p:cNvSpPr>
          <p:nvPr/>
        </p:nvSpPr>
        <p:spPr bwMode="auto">
          <a:xfrm>
            <a:off x="-533400" y="152400"/>
            <a:ext cx="10439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IN" sz="3600" kern="0" dirty="0"/>
              <a:t> </a:t>
            </a:r>
            <a:r>
              <a:rPr lang="en-US" sz="3600" kern="0" dirty="0"/>
              <a:t>Overriding the Methods of Object Class [2/12]</a:t>
            </a:r>
            <a:endParaRPr lang="en-GB" sz="3600" kern="0" dirty="0"/>
          </a:p>
        </p:txBody>
      </p:sp>
    </p:spTree>
    <p:extLst>
      <p:ext uri="{BB962C8B-B14F-4D97-AF65-F5344CB8AC3E}">
        <p14:creationId xmlns:p14="http://schemas.microsoft.com/office/powerpoint/2010/main" val="28470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equality operator (==) compares the memory addresses of the two strings. </a:t>
            </a:r>
          </a:p>
          <a:p>
            <a:r>
              <a:rPr lang="en-US" sz="2000" dirty="0"/>
              <a:t>When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strAObj</a:t>
            </a:r>
            <a:r>
              <a:rPr lang="en-US" sz="2000" dirty="0"/>
              <a:t> is compared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strBObj</a:t>
            </a:r>
            <a:r>
              <a:rPr lang="en-US" sz="2000" dirty="0"/>
              <a:t>, the result is false, although their value is same, which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en-US" sz="2000" dirty="0"/>
              <a:t>. </a:t>
            </a:r>
          </a:p>
          <a:p>
            <a:r>
              <a:rPr lang="en-US" sz="2000" dirty="0"/>
              <a:t>A comparison between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strAObj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strCObj</a:t>
            </a:r>
            <a:r>
              <a:rPr lang="en-US" sz="2000" dirty="0"/>
              <a:t> returns false because the references of the two different String objects are different addresses. </a:t>
            </a:r>
          </a:p>
          <a:p>
            <a:r>
              <a:rPr lang="en-US" sz="2000" dirty="0"/>
              <a:t>When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strAObj</a:t>
            </a:r>
            <a:r>
              <a:rPr lang="en-US" sz="2000" dirty="0"/>
              <a:t> is compared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strEObj</a:t>
            </a:r>
            <a:r>
              <a:rPr lang="en-US" sz="2000" dirty="0"/>
              <a:t>, the result is true because they point to the same memory location.</a:t>
            </a:r>
          </a:p>
          <a:p>
            <a:r>
              <a:rPr lang="en-US" sz="2000" dirty="0"/>
              <a:t>The Code Snippet displays the following output: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495800"/>
            <a:ext cx="3600400" cy="1368152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30EA737-A719-7F35-C4CE-F15AE6C0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152400"/>
            <a:ext cx="10439400" cy="788988"/>
          </a:xfrm>
        </p:spPr>
        <p:txBody>
          <a:bodyPr/>
          <a:lstStyle/>
          <a:p>
            <a:pPr algn="ctr"/>
            <a:r>
              <a:rPr lang="en-IN" sz="3600" dirty="0"/>
              <a:t> </a:t>
            </a:r>
            <a:r>
              <a:rPr lang="en-US" sz="3600" dirty="0"/>
              <a:t>Overriding the Methods of Object Class [3/12]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61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5964</TotalTime>
  <Words>3151</Words>
  <Application>Microsoft Macintosh PowerPoint</Application>
  <PresentationFormat>On-screen Show (4:3)</PresentationFormat>
  <Paragraphs>465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Black</vt:lpstr>
      <vt:lpstr>Calibri</vt:lpstr>
      <vt:lpstr>Consolas</vt:lpstr>
      <vt:lpstr>Courier New</vt:lpstr>
      <vt:lpstr>Garamond</vt:lpstr>
      <vt:lpstr>Wingdings</vt:lpstr>
      <vt:lpstr>L1 - Basic of C++</vt:lpstr>
      <vt:lpstr>1_L1 - Basic of C++</vt:lpstr>
      <vt:lpstr>Object-Oriented Programming</vt:lpstr>
      <vt:lpstr>Objectives </vt:lpstr>
      <vt:lpstr>Introduction</vt:lpstr>
      <vt:lpstr> Implementing Polymorphism [1/3]</vt:lpstr>
      <vt:lpstr> Implementing Polymorphism [2/3]</vt:lpstr>
      <vt:lpstr> Implementing Polymorphism [3/3]</vt:lpstr>
      <vt:lpstr> Overriding the Methods of Object Class [1/12]</vt:lpstr>
      <vt:lpstr>PowerPoint Presentation</vt:lpstr>
      <vt:lpstr> Overriding the Methods of Object Class [3/12]</vt:lpstr>
      <vt:lpstr>PowerPoint Presentation</vt:lpstr>
      <vt:lpstr> Overriding the Methods of Object Class [5/12]</vt:lpstr>
      <vt:lpstr> Overriding the Methods of Object Class [6/12]</vt:lpstr>
      <vt:lpstr>PowerPoint Presentation</vt:lpstr>
      <vt:lpstr>Overriding the Methods of Object Class [7/12]</vt:lpstr>
      <vt:lpstr>PowerPoint Presentation</vt:lpstr>
      <vt:lpstr> Overriding the Methods of Object Class [9/12]</vt:lpstr>
      <vt:lpstr> Overriding the Methods of Object Class [10/12]</vt:lpstr>
      <vt:lpstr> Overriding the Methods of Object Class [11/12]</vt:lpstr>
      <vt:lpstr>PowerPoint Presentation</vt:lpstr>
      <vt:lpstr> The instanceof Operator [1/4]</vt:lpstr>
      <vt:lpstr> The instanceof Operator [2/4]</vt:lpstr>
      <vt:lpstr> The instanceof Operator [3/4]</vt:lpstr>
      <vt:lpstr> The instanceof Operator [4/4]</vt:lpstr>
      <vt:lpstr> Design Patterns [1/10]</vt:lpstr>
      <vt:lpstr> Design Patterns [2/10]</vt:lpstr>
      <vt:lpstr> Design Patterns [3/10]</vt:lpstr>
      <vt:lpstr> Design Patterns [4/10]</vt:lpstr>
      <vt:lpstr> Design Patterns [5/10]</vt:lpstr>
      <vt:lpstr> Singleton Example</vt:lpstr>
      <vt:lpstr> Design Patterns [6/10]</vt:lpstr>
      <vt:lpstr> Design Patterns [7/10]</vt:lpstr>
      <vt:lpstr> Design Patterns [8/10]</vt:lpstr>
      <vt:lpstr> Design Patterns [9/10]</vt:lpstr>
      <vt:lpstr> Design Patterns [10/10]</vt:lpstr>
      <vt:lpstr> Delegation Pattern</vt:lpstr>
      <vt:lpstr> Composition and Aggregation [1/6]</vt:lpstr>
      <vt:lpstr> Composition and Aggregation [2/6]</vt:lpstr>
      <vt:lpstr> Composition and Aggregation [3/6]</vt:lpstr>
      <vt:lpstr> Composition and Aggregation [4/6]</vt:lpstr>
      <vt:lpstr> Composition and Aggregation [5/6]</vt:lpstr>
      <vt:lpstr> Composition and Aggregation [6/6]</vt:lpstr>
      <vt:lpstr>Summary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QuangDC</cp:lastModifiedBy>
  <cp:revision>796</cp:revision>
  <dcterms:created xsi:type="dcterms:W3CDTF">2010-12-15T06:17:08Z</dcterms:created>
  <dcterms:modified xsi:type="dcterms:W3CDTF">2025-05-05T19:55:38Z</dcterms:modified>
</cp:coreProperties>
</file>