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handoutMasterIdLst>
    <p:handoutMasterId r:id="rId26"/>
  </p:handoutMasterIdLst>
  <p:sldIdLst>
    <p:sldId id="331" r:id="rId2"/>
    <p:sldId id="325" r:id="rId3"/>
    <p:sldId id="332" r:id="rId4"/>
    <p:sldId id="353" r:id="rId5"/>
    <p:sldId id="354" r:id="rId6"/>
    <p:sldId id="355" r:id="rId7"/>
    <p:sldId id="356" r:id="rId8"/>
    <p:sldId id="357" r:id="rId9"/>
    <p:sldId id="358" r:id="rId10"/>
    <p:sldId id="359" r:id="rId11"/>
    <p:sldId id="360" r:id="rId12"/>
    <p:sldId id="361" r:id="rId13"/>
    <p:sldId id="362" r:id="rId14"/>
    <p:sldId id="363" r:id="rId15"/>
    <p:sldId id="352" r:id="rId16"/>
    <p:sldId id="364" r:id="rId17"/>
    <p:sldId id="365" r:id="rId18"/>
    <p:sldId id="366" r:id="rId19"/>
    <p:sldId id="367" r:id="rId20"/>
    <p:sldId id="368" r:id="rId21"/>
    <p:sldId id="369" r:id="rId22"/>
    <p:sldId id="370" r:id="rId23"/>
    <p:sldId id="299" r:id="rId24"/>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89D06"/>
    <a:srgbClr val="F2EE98"/>
    <a:srgbClr val="008000"/>
    <a:srgbClr val="000099"/>
    <a:srgbClr val="FFCCFF"/>
    <a:srgbClr val="800080"/>
    <a:srgbClr val="FFFFCC"/>
    <a:srgbClr val="660066"/>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26" autoAdjust="0"/>
    <p:restoredTop sz="80541" autoAdjust="0"/>
  </p:normalViewPr>
  <p:slideViewPr>
    <p:cSldViewPr>
      <p:cViewPr varScale="1">
        <p:scale>
          <a:sx n="85" d="100"/>
          <a:sy n="85" d="100"/>
        </p:scale>
        <p:origin x="2466"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884"/>
    </p:cViewPr>
  </p:sorterViewPr>
  <p:notesViewPr>
    <p:cSldViewPr>
      <p:cViewPr varScale="1">
        <p:scale>
          <a:sx n="49" d="100"/>
          <a:sy n="49" d="100"/>
        </p:scale>
        <p:origin x="-2958" y="-102"/>
      </p:cViewPr>
      <p:guideLst>
        <p:guide orient="horz" pos="3127"/>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6332"/>
          </a:xfrm>
          <a:prstGeom prst="rect">
            <a:avLst/>
          </a:prstGeom>
        </p:spPr>
        <p:txBody>
          <a:bodyPr vert="horz" lIns="92702" tIns="46351" rIns="92702" bIns="46351" rtlCol="0"/>
          <a:lstStyle>
            <a:lvl1pPr algn="l">
              <a:defRPr sz="1200"/>
            </a:lvl1pPr>
          </a:lstStyle>
          <a:p>
            <a:endParaRPr lang="en-SG"/>
          </a:p>
        </p:txBody>
      </p:sp>
      <p:sp>
        <p:nvSpPr>
          <p:cNvPr id="3" name="Date Placeholder 2"/>
          <p:cNvSpPr>
            <a:spLocks noGrp="1"/>
          </p:cNvSpPr>
          <p:nvPr>
            <p:ph type="dt" sz="quarter" idx="1"/>
          </p:nvPr>
        </p:nvSpPr>
        <p:spPr>
          <a:xfrm>
            <a:off x="3850444" y="1"/>
            <a:ext cx="2945659" cy="496332"/>
          </a:xfrm>
          <a:prstGeom prst="rect">
            <a:avLst/>
          </a:prstGeom>
        </p:spPr>
        <p:txBody>
          <a:bodyPr vert="horz" lIns="92702" tIns="46351" rIns="92702" bIns="46351" rtlCol="0"/>
          <a:lstStyle>
            <a:lvl1pPr algn="r">
              <a:defRPr sz="1200"/>
            </a:lvl1pPr>
          </a:lstStyle>
          <a:p>
            <a:fld id="{461DAA9E-82D4-4007-928C-85AF3BC30F75}" type="datetimeFigureOut">
              <a:rPr lang="en-SG" smtClean="0"/>
              <a:pPr/>
              <a:t>14/1/2024</a:t>
            </a:fld>
            <a:endParaRPr lang="en-SG"/>
          </a:p>
        </p:txBody>
      </p:sp>
      <p:sp>
        <p:nvSpPr>
          <p:cNvPr id="4" name="Footer Placeholder 3"/>
          <p:cNvSpPr>
            <a:spLocks noGrp="1"/>
          </p:cNvSpPr>
          <p:nvPr>
            <p:ph type="ftr" sz="quarter" idx="2"/>
          </p:nvPr>
        </p:nvSpPr>
        <p:spPr>
          <a:xfrm>
            <a:off x="0" y="9428584"/>
            <a:ext cx="2945659" cy="496332"/>
          </a:xfrm>
          <a:prstGeom prst="rect">
            <a:avLst/>
          </a:prstGeom>
        </p:spPr>
        <p:txBody>
          <a:bodyPr vert="horz" lIns="92702" tIns="46351" rIns="92702" bIns="46351" rtlCol="0" anchor="b"/>
          <a:lstStyle>
            <a:lvl1pPr algn="l">
              <a:defRPr sz="1200"/>
            </a:lvl1pPr>
          </a:lstStyle>
          <a:p>
            <a:endParaRPr lang="en-SG"/>
          </a:p>
        </p:txBody>
      </p:sp>
      <p:sp>
        <p:nvSpPr>
          <p:cNvPr id="5" name="Slide Number Placeholder 4"/>
          <p:cNvSpPr>
            <a:spLocks noGrp="1"/>
          </p:cNvSpPr>
          <p:nvPr>
            <p:ph type="sldNum" sz="quarter" idx="3"/>
          </p:nvPr>
        </p:nvSpPr>
        <p:spPr>
          <a:xfrm>
            <a:off x="3850444" y="9428584"/>
            <a:ext cx="2945659" cy="496332"/>
          </a:xfrm>
          <a:prstGeom prst="rect">
            <a:avLst/>
          </a:prstGeom>
        </p:spPr>
        <p:txBody>
          <a:bodyPr vert="horz" lIns="92702" tIns="46351" rIns="92702" bIns="46351" rtlCol="0" anchor="b"/>
          <a:lstStyle>
            <a:lvl1pPr algn="r">
              <a:defRPr sz="1200"/>
            </a:lvl1pPr>
          </a:lstStyle>
          <a:p>
            <a:fld id="{CA1F0131-0B6F-469D-B90E-AAE0573CA752}" type="slidenum">
              <a:rPr lang="en-SG" smtClean="0"/>
              <a:pPr/>
              <a:t>‹#›</a:t>
            </a:fld>
            <a:endParaRPr lang="en-SG"/>
          </a:p>
        </p:txBody>
      </p:sp>
    </p:spTree>
    <p:extLst>
      <p:ext uri="{BB962C8B-B14F-4D97-AF65-F5344CB8AC3E}">
        <p14:creationId xmlns:p14="http://schemas.microsoft.com/office/powerpoint/2010/main" val="4069296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6332"/>
          </a:xfrm>
          <a:prstGeom prst="rect">
            <a:avLst/>
          </a:prstGeom>
        </p:spPr>
        <p:txBody>
          <a:bodyPr vert="horz" lIns="92702" tIns="46351" rIns="92702" bIns="46351" rtlCol="0"/>
          <a:lstStyle>
            <a:lvl1pPr algn="l">
              <a:defRPr sz="1200"/>
            </a:lvl1pPr>
          </a:lstStyle>
          <a:p>
            <a:endParaRPr lang="en-US"/>
          </a:p>
        </p:txBody>
      </p:sp>
      <p:sp>
        <p:nvSpPr>
          <p:cNvPr id="3" name="Date Placeholder 2"/>
          <p:cNvSpPr>
            <a:spLocks noGrp="1"/>
          </p:cNvSpPr>
          <p:nvPr>
            <p:ph type="dt" idx="1"/>
          </p:nvPr>
        </p:nvSpPr>
        <p:spPr>
          <a:xfrm>
            <a:off x="3850444" y="1"/>
            <a:ext cx="2945659" cy="496332"/>
          </a:xfrm>
          <a:prstGeom prst="rect">
            <a:avLst/>
          </a:prstGeom>
        </p:spPr>
        <p:txBody>
          <a:bodyPr vert="horz" lIns="92702" tIns="46351" rIns="92702" bIns="46351" rtlCol="0"/>
          <a:lstStyle>
            <a:lvl1pPr algn="r">
              <a:defRPr sz="1200"/>
            </a:lvl1pPr>
          </a:lstStyle>
          <a:p>
            <a:fld id="{758DB548-F8C8-4D99-8ACC-73101D700ED8}" type="datetimeFigureOut">
              <a:rPr lang="en-US" smtClean="0"/>
              <a:pPr/>
              <a:t>1/14/2024</a:t>
            </a:fld>
            <a:endParaRPr lang="en-US"/>
          </a:p>
        </p:txBody>
      </p:sp>
      <p:sp>
        <p:nvSpPr>
          <p:cNvPr id="4" name="Slide Image Placeholder 3"/>
          <p:cNvSpPr>
            <a:spLocks noGrp="1" noRot="1" noChangeAspect="1"/>
          </p:cNvSpPr>
          <p:nvPr>
            <p:ph type="sldImg" idx="2"/>
          </p:nvPr>
        </p:nvSpPr>
        <p:spPr>
          <a:xfrm>
            <a:off x="919163" y="744538"/>
            <a:ext cx="4960937" cy="3722687"/>
          </a:xfrm>
          <a:prstGeom prst="rect">
            <a:avLst/>
          </a:prstGeom>
          <a:noFill/>
          <a:ln w="12700">
            <a:solidFill>
              <a:prstClr val="black"/>
            </a:solidFill>
          </a:ln>
        </p:spPr>
        <p:txBody>
          <a:bodyPr vert="horz" lIns="92702" tIns="46351" rIns="92702" bIns="46351" rtlCol="0" anchor="ctr"/>
          <a:lstStyle/>
          <a:p>
            <a:endParaRPr lang="en-US"/>
          </a:p>
        </p:txBody>
      </p:sp>
      <p:sp>
        <p:nvSpPr>
          <p:cNvPr id="5" name="Notes Placeholder 4"/>
          <p:cNvSpPr>
            <a:spLocks noGrp="1"/>
          </p:cNvSpPr>
          <p:nvPr>
            <p:ph type="body" sz="quarter" idx="3"/>
          </p:nvPr>
        </p:nvSpPr>
        <p:spPr>
          <a:xfrm>
            <a:off x="679768" y="4715154"/>
            <a:ext cx="5438140" cy="4466987"/>
          </a:xfrm>
          <a:prstGeom prst="rect">
            <a:avLst/>
          </a:prstGeom>
        </p:spPr>
        <p:txBody>
          <a:bodyPr vert="horz" lIns="92702" tIns="46351" rIns="92702" bIns="463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6332"/>
          </a:xfrm>
          <a:prstGeom prst="rect">
            <a:avLst/>
          </a:prstGeom>
        </p:spPr>
        <p:txBody>
          <a:bodyPr vert="horz" lIns="92702" tIns="46351" rIns="92702" bIns="46351" rtlCol="0" anchor="b"/>
          <a:lstStyle>
            <a:lvl1pPr algn="l">
              <a:defRPr sz="1200"/>
            </a:lvl1pPr>
          </a:lstStyle>
          <a:p>
            <a:endParaRPr lang="en-US"/>
          </a:p>
        </p:txBody>
      </p:sp>
      <p:sp>
        <p:nvSpPr>
          <p:cNvPr id="7" name="Slide Number Placeholder 6"/>
          <p:cNvSpPr>
            <a:spLocks noGrp="1"/>
          </p:cNvSpPr>
          <p:nvPr>
            <p:ph type="sldNum" sz="quarter" idx="5"/>
          </p:nvPr>
        </p:nvSpPr>
        <p:spPr>
          <a:xfrm>
            <a:off x="3850444" y="9428584"/>
            <a:ext cx="2945659" cy="496332"/>
          </a:xfrm>
          <a:prstGeom prst="rect">
            <a:avLst/>
          </a:prstGeom>
        </p:spPr>
        <p:txBody>
          <a:bodyPr vert="horz" lIns="92702" tIns="46351" rIns="92702" bIns="46351" rtlCol="0" anchor="b"/>
          <a:lstStyle>
            <a:lvl1pPr algn="r">
              <a:defRPr sz="1200"/>
            </a:lvl1pPr>
          </a:lstStyle>
          <a:p>
            <a:fld id="{4064A34B-1A74-4CEE-BBDF-2018B7880538}" type="slidenum">
              <a:rPr lang="en-US" smtClean="0"/>
              <a:pPr/>
              <a:t>‹#›</a:t>
            </a:fld>
            <a:endParaRPr lang="en-US"/>
          </a:p>
        </p:txBody>
      </p:sp>
    </p:spTree>
    <p:extLst>
      <p:ext uri="{BB962C8B-B14F-4D97-AF65-F5344CB8AC3E}">
        <p14:creationId xmlns:p14="http://schemas.microsoft.com/office/powerpoint/2010/main" val="1714660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64A34B-1A74-4CEE-BBDF-2018B7880538}" type="slidenum">
              <a:rPr lang="en-US" smtClean="0"/>
              <a:pPr/>
              <a:t>1</a:t>
            </a:fld>
            <a:endParaRPr lang="en-US"/>
          </a:p>
        </p:txBody>
      </p:sp>
    </p:spTree>
    <p:extLst>
      <p:ext uri="{BB962C8B-B14F-4D97-AF65-F5344CB8AC3E}">
        <p14:creationId xmlns:p14="http://schemas.microsoft.com/office/powerpoint/2010/main" val="3283677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10</a:t>
            </a:fld>
            <a:endParaRPr lang="en-US"/>
          </a:p>
        </p:txBody>
      </p:sp>
    </p:spTree>
    <p:extLst>
      <p:ext uri="{BB962C8B-B14F-4D97-AF65-F5344CB8AC3E}">
        <p14:creationId xmlns:p14="http://schemas.microsoft.com/office/powerpoint/2010/main" val="1676384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11</a:t>
            </a:fld>
            <a:endParaRPr lang="en-US"/>
          </a:p>
        </p:txBody>
      </p:sp>
    </p:spTree>
    <p:extLst>
      <p:ext uri="{BB962C8B-B14F-4D97-AF65-F5344CB8AC3E}">
        <p14:creationId xmlns:p14="http://schemas.microsoft.com/office/powerpoint/2010/main" val="1676384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12</a:t>
            </a:fld>
            <a:endParaRPr lang="en-US"/>
          </a:p>
        </p:txBody>
      </p:sp>
    </p:spTree>
    <p:extLst>
      <p:ext uri="{BB962C8B-B14F-4D97-AF65-F5344CB8AC3E}">
        <p14:creationId xmlns:p14="http://schemas.microsoft.com/office/powerpoint/2010/main" val="1676384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13</a:t>
            </a:fld>
            <a:endParaRPr lang="en-US"/>
          </a:p>
        </p:txBody>
      </p:sp>
    </p:spTree>
    <p:extLst>
      <p:ext uri="{BB962C8B-B14F-4D97-AF65-F5344CB8AC3E}">
        <p14:creationId xmlns:p14="http://schemas.microsoft.com/office/powerpoint/2010/main" val="1676384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14</a:t>
            </a:fld>
            <a:endParaRPr lang="en-US"/>
          </a:p>
        </p:txBody>
      </p:sp>
    </p:spTree>
    <p:extLst>
      <p:ext uri="{BB962C8B-B14F-4D97-AF65-F5344CB8AC3E}">
        <p14:creationId xmlns:p14="http://schemas.microsoft.com/office/powerpoint/2010/main" val="1676384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15</a:t>
            </a:fld>
            <a:endParaRPr lang="en-US"/>
          </a:p>
        </p:txBody>
      </p:sp>
    </p:spTree>
    <p:extLst>
      <p:ext uri="{BB962C8B-B14F-4D97-AF65-F5344CB8AC3E}">
        <p14:creationId xmlns:p14="http://schemas.microsoft.com/office/powerpoint/2010/main" val="1676384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16</a:t>
            </a:fld>
            <a:endParaRPr lang="en-US"/>
          </a:p>
        </p:txBody>
      </p:sp>
    </p:spTree>
    <p:extLst>
      <p:ext uri="{BB962C8B-B14F-4D97-AF65-F5344CB8AC3E}">
        <p14:creationId xmlns:p14="http://schemas.microsoft.com/office/powerpoint/2010/main" val="1676384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17</a:t>
            </a:fld>
            <a:endParaRPr lang="en-US"/>
          </a:p>
        </p:txBody>
      </p:sp>
    </p:spTree>
    <p:extLst>
      <p:ext uri="{BB962C8B-B14F-4D97-AF65-F5344CB8AC3E}">
        <p14:creationId xmlns:p14="http://schemas.microsoft.com/office/powerpoint/2010/main" val="1676384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18</a:t>
            </a:fld>
            <a:endParaRPr lang="en-US"/>
          </a:p>
        </p:txBody>
      </p:sp>
    </p:spTree>
    <p:extLst>
      <p:ext uri="{BB962C8B-B14F-4D97-AF65-F5344CB8AC3E}">
        <p14:creationId xmlns:p14="http://schemas.microsoft.com/office/powerpoint/2010/main" val="1676384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19</a:t>
            </a:fld>
            <a:endParaRPr lang="en-US"/>
          </a:p>
        </p:txBody>
      </p:sp>
    </p:spTree>
    <p:extLst>
      <p:ext uri="{BB962C8B-B14F-4D97-AF65-F5344CB8AC3E}">
        <p14:creationId xmlns:p14="http://schemas.microsoft.com/office/powerpoint/2010/main" val="1676384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2</a:t>
            </a:fld>
            <a:endParaRPr lang="en-US"/>
          </a:p>
        </p:txBody>
      </p:sp>
    </p:spTree>
    <p:extLst>
      <p:ext uri="{BB962C8B-B14F-4D97-AF65-F5344CB8AC3E}">
        <p14:creationId xmlns:p14="http://schemas.microsoft.com/office/powerpoint/2010/main" val="1676384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20</a:t>
            </a:fld>
            <a:endParaRPr lang="en-US"/>
          </a:p>
        </p:txBody>
      </p:sp>
    </p:spTree>
    <p:extLst>
      <p:ext uri="{BB962C8B-B14F-4D97-AF65-F5344CB8AC3E}">
        <p14:creationId xmlns:p14="http://schemas.microsoft.com/office/powerpoint/2010/main" val="1676384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21</a:t>
            </a:fld>
            <a:endParaRPr lang="en-US"/>
          </a:p>
        </p:txBody>
      </p:sp>
    </p:spTree>
    <p:extLst>
      <p:ext uri="{BB962C8B-B14F-4D97-AF65-F5344CB8AC3E}">
        <p14:creationId xmlns:p14="http://schemas.microsoft.com/office/powerpoint/2010/main" val="16763846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22</a:t>
            </a:fld>
            <a:endParaRPr lang="en-US"/>
          </a:p>
        </p:txBody>
      </p:sp>
    </p:spTree>
    <p:extLst>
      <p:ext uri="{BB962C8B-B14F-4D97-AF65-F5344CB8AC3E}">
        <p14:creationId xmlns:p14="http://schemas.microsoft.com/office/powerpoint/2010/main" val="1676384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19163" y="744538"/>
            <a:ext cx="4960937" cy="3722687"/>
          </a:xfrm>
        </p:spPr>
      </p:sp>
      <p:sp>
        <p:nvSpPr>
          <p:cNvPr id="3" name="Notes Placeholder 2"/>
          <p:cNvSpPr>
            <a:spLocks noGrp="1"/>
          </p:cNvSpPr>
          <p:nvPr>
            <p:ph type="body" idx="1"/>
          </p:nvPr>
        </p:nvSpPr>
        <p:spPr/>
        <p:txBody>
          <a:bodyPr>
            <a:normAutofit/>
          </a:bodyPr>
          <a:lstStyle/>
          <a:p>
            <a:endParaRPr lang="en-SG" dirty="0"/>
          </a:p>
        </p:txBody>
      </p:sp>
      <p:sp>
        <p:nvSpPr>
          <p:cNvPr id="4" name="Slide Number Placeholder 3"/>
          <p:cNvSpPr>
            <a:spLocks noGrp="1"/>
          </p:cNvSpPr>
          <p:nvPr>
            <p:ph type="sldNum" sz="quarter" idx="10"/>
          </p:nvPr>
        </p:nvSpPr>
        <p:spPr/>
        <p:txBody>
          <a:bodyPr/>
          <a:lstStyle/>
          <a:p>
            <a:pPr>
              <a:defRPr/>
            </a:pPr>
            <a:fld id="{40C25A9B-AAC0-44F1-815F-5362F04D9ABC}" type="slidenum">
              <a:rPr lang="en-US" smtClean="0"/>
              <a:pPr>
                <a:defRPr/>
              </a:pPr>
              <a:t>23</a:t>
            </a:fld>
            <a:endParaRPr lang="en-US"/>
          </a:p>
        </p:txBody>
      </p:sp>
    </p:spTree>
    <p:extLst>
      <p:ext uri="{BB962C8B-B14F-4D97-AF65-F5344CB8AC3E}">
        <p14:creationId xmlns:p14="http://schemas.microsoft.com/office/powerpoint/2010/main" val="425492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3</a:t>
            </a:fld>
            <a:endParaRPr lang="en-US"/>
          </a:p>
        </p:txBody>
      </p:sp>
    </p:spTree>
    <p:extLst>
      <p:ext uri="{BB962C8B-B14F-4D97-AF65-F5344CB8AC3E}">
        <p14:creationId xmlns:p14="http://schemas.microsoft.com/office/powerpoint/2010/main" val="1676384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4</a:t>
            </a:fld>
            <a:endParaRPr lang="en-US"/>
          </a:p>
        </p:txBody>
      </p:sp>
    </p:spTree>
    <p:extLst>
      <p:ext uri="{BB962C8B-B14F-4D97-AF65-F5344CB8AC3E}">
        <p14:creationId xmlns:p14="http://schemas.microsoft.com/office/powerpoint/2010/main" val="1676384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5</a:t>
            </a:fld>
            <a:endParaRPr lang="en-US"/>
          </a:p>
        </p:txBody>
      </p:sp>
    </p:spTree>
    <p:extLst>
      <p:ext uri="{BB962C8B-B14F-4D97-AF65-F5344CB8AC3E}">
        <p14:creationId xmlns:p14="http://schemas.microsoft.com/office/powerpoint/2010/main" val="1676384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6</a:t>
            </a:fld>
            <a:endParaRPr lang="en-US"/>
          </a:p>
        </p:txBody>
      </p:sp>
    </p:spTree>
    <p:extLst>
      <p:ext uri="{BB962C8B-B14F-4D97-AF65-F5344CB8AC3E}">
        <p14:creationId xmlns:p14="http://schemas.microsoft.com/office/powerpoint/2010/main" val="1676384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7</a:t>
            </a:fld>
            <a:endParaRPr lang="en-US"/>
          </a:p>
        </p:txBody>
      </p:sp>
    </p:spTree>
    <p:extLst>
      <p:ext uri="{BB962C8B-B14F-4D97-AF65-F5344CB8AC3E}">
        <p14:creationId xmlns:p14="http://schemas.microsoft.com/office/powerpoint/2010/main" val="1676384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8</a:t>
            </a:fld>
            <a:endParaRPr lang="en-US"/>
          </a:p>
        </p:txBody>
      </p:sp>
    </p:spTree>
    <p:extLst>
      <p:ext uri="{BB962C8B-B14F-4D97-AF65-F5344CB8AC3E}">
        <p14:creationId xmlns:p14="http://schemas.microsoft.com/office/powerpoint/2010/main" val="1676384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SG"/>
          </a:p>
        </p:txBody>
      </p:sp>
      <p:sp>
        <p:nvSpPr>
          <p:cNvPr id="4" name="Slide Number Placeholder 3"/>
          <p:cNvSpPr>
            <a:spLocks noGrp="1"/>
          </p:cNvSpPr>
          <p:nvPr>
            <p:ph type="sldNum" sz="quarter" idx="10"/>
          </p:nvPr>
        </p:nvSpPr>
        <p:spPr/>
        <p:txBody>
          <a:bodyPr/>
          <a:lstStyle/>
          <a:p>
            <a:fld id="{4064A34B-1A74-4CEE-BBDF-2018B7880538}" type="slidenum">
              <a:rPr lang="en-US" smtClean="0"/>
              <a:pPr/>
              <a:t>9</a:t>
            </a:fld>
            <a:endParaRPr lang="en-US"/>
          </a:p>
        </p:txBody>
      </p:sp>
    </p:spTree>
    <p:extLst>
      <p:ext uri="{BB962C8B-B14F-4D97-AF65-F5344CB8AC3E}">
        <p14:creationId xmlns:p14="http://schemas.microsoft.com/office/powerpoint/2010/main" val="1676384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4"/>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5" name="Line 5"/>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a:defRPr/>
            </a:pPr>
            <a:endParaRPr lang="en-US"/>
          </a:p>
        </p:txBody>
      </p:sp>
      <p:sp>
        <p:nvSpPr>
          <p:cNvPr id="207874"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207875"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63246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7"/>
          <p:cNvSpPr>
            <a:spLocks noGrp="1"/>
          </p:cNvSpPr>
          <p:nvPr>
            <p:ph type="sldNum" sz="quarter" idx="4"/>
          </p:nvPr>
        </p:nvSpPr>
        <p:spPr>
          <a:xfrm>
            <a:off x="8458200" y="6400800"/>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fld id="{9D84BA89-CC61-4F67-A868-148EFD8CC251}"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7"/>
          <p:cNvSpPr>
            <a:spLocks noGrp="1"/>
          </p:cNvSpPr>
          <p:nvPr>
            <p:ph type="sldNum" sz="quarter" idx="11"/>
          </p:nvPr>
        </p:nvSpPr>
        <p:spPr>
          <a:xfrm>
            <a:off x="8686800" y="6492875"/>
            <a:ext cx="457200" cy="365125"/>
          </a:xfrm>
          <a:prstGeom prst="rect">
            <a:avLst/>
          </a:prstGeom>
        </p:spPr>
        <p:txBody>
          <a:bodyPr/>
          <a:lstStyle>
            <a:lvl1pPr algn="r">
              <a:defRPr sz="1200">
                <a:solidFill>
                  <a:schemeClr val="tx1">
                    <a:tint val="75000"/>
                  </a:schemeClr>
                </a:solidFill>
              </a:defRPr>
            </a:lvl1pPr>
          </a:lstStyle>
          <a:p>
            <a:fld id="{B35DC60E-3588-41C0-B848-80A1EDB386D0}"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78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066800"/>
            <a:ext cx="8229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206852" name="Freeform 4"/>
          <p:cNvSpPr>
            <a:spLocks noChangeArrowheads="1"/>
          </p:cNvSpPr>
          <p:nvPr/>
        </p:nvSpPr>
        <p:spPr bwMode="auto">
          <a:xfrm>
            <a:off x="381000" y="1524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206853" name="Line 5"/>
          <p:cNvSpPr>
            <a:spLocks noChangeShapeType="1"/>
          </p:cNvSpPr>
          <p:nvPr/>
        </p:nvSpPr>
        <p:spPr bwMode="auto">
          <a:xfrm>
            <a:off x="457200" y="6629400"/>
            <a:ext cx="8229600" cy="0"/>
          </a:xfrm>
          <a:prstGeom prst="line">
            <a:avLst/>
          </a:prstGeom>
          <a:noFill/>
          <a:ln w="19050">
            <a:solidFill>
              <a:schemeClr val="accent1"/>
            </a:solidFill>
            <a:round/>
            <a:headEnd/>
            <a:tailEnd/>
          </a:ln>
          <a:effectLst/>
        </p:spPr>
        <p:txBody>
          <a:bodyPr/>
          <a:lstStyle/>
          <a:p>
            <a:pPr>
              <a:defRPr/>
            </a:pPr>
            <a:endParaRPr lang="en-US"/>
          </a:p>
        </p:txBody>
      </p:sp>
      <p:sp>
        <p:nvSpPr>
          <p:cNvPr id="206855" name="Rectangle 7"/>
          <p:cNvSpPr>
            <a:spLocks noGrp="1" noChangeArrowheads="1"/>
          </p:cNvSpPr>
          <p:nvPr>
            <p:ph type="ftr" sz="quarter" idx="3"/>
          </p:nvPr>
        </p:nvSpPr>
        <p:spPr bwMode="auto">
          <a:xfrm>
            <a:off x="533400" y="6553200"/>
            <a:ext cx="19050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lvl1pPr algn="ctr">
              <a:defRPr sz="800">
                <a:solidFill>
                  <a:schemeClr val="tx2"/>
                </a:solidFill>
                <a:latin typeface="Arial Black" pitchFamily="34" charset="0"/>
              </a:defRPr>
            </a:lvl1pPr>
          </a:lstStyle>
          <a:p>
            <a:r>
              <a:rPr lang="en-SG" dirty="0"/>
              <a:t>[503005 Lecture 3: String Buffer - String Builder]</a:t>
            </a:r>
            <a:endParaRPr lang="en-US" dirty="0"/>
          </a:p>
        </p:txBody>
      </p:sp>
      <p:sp>
        <p:nvSpPr>
          <p:cNvPr id="9" name="Slide Number Placeholder 7"/>
          <p:cNvSpPr>
            <a:spLocks noGrp="1"/>
          </p:cNvSpPr>
          <p:nvPr>
            <p:ph type="sldNum" sz="quarter" idx="4"/>
          </p:nvPr>
        </p:nvSpPr>
        <p:spPr>
          <a:xfrm>
            <a:off x="8382000" y="6446837"/>
            <a:ext cx="609600" cy="365125"/>
          </a:xfrm>
          <a:prstGeom prst="rect">
            <a:avLst/>
          </a:prstGeom>
        </p:spPr>
        <p:txBody>
          <a:bodyPr/>
          <a:lstStyle>
            <a:lvl1pPr algn="r">
              <a:defRPr lang="en-US" sz="2000" b="1" i="1" kern="1200" smtClean="0">
                <a:solidFill>
                  <a:srgbClr val="C00000"/>
                </a:solidFill>
                <a:latin typeface="+mn-lt"/>
                <a:ea typeface="+mn-ea"/>
                <a:cs typeface="+mn-cs"/>
              </a:defRPr>
            </a:lvl1pPr>
          </a:lstStyle>
          <a:p>
            <a:fld id="{9D84BA89-CC61-4F67-A868-148EFD8CC25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cs typeface="Arial" charset="0"/>
        </a:defRPr>
      </a:lvl2pPr>
      <a:lvl3pPr algn="l" rtl="0" eaLnBrk="1" fontAlgn="base" hangingPunct="1">
        <a:spcBef>
          <a:spcPct val="0"/>
        </a:spcBef>
        <a:spcAft>
          <a:spcPct val="0"/>
        </a:spcAft>
        <a:defRPr sz="4200">
          <a:solidFill>
            <a:schemeClr val="tx2"/>
          </a:solidFill>
          <a:latin typeface="Garamond" pitchFamily="18" charset="0"/>
          <a:cs typeface="Arial" charset="0"/>
        </a:defRPr>
      </a:lvl3pPr>
      <a:lvl4pPr algn="l" rtl="0" eaLnBrk="1" fontAlgn="base" hangingPunct="1">
        <a:spcBef>
          <a:spcPct val="0"/>
        </a:spcBef>
        <a:spcAft>
          <a:spcPct val="0"/>
        </a:spcAft>
        <a:defRPr sz="4200">
          <a:solidFill>
            <a:schemeClr val="tx2"/>
          </a:solidFill>
          <a:latin typeface="Garamond" pitchFamily="18" charset="0"/>
          <a:cs typeface="Arial" charset="0"/>
        </a:defRPr>
      </a:lvl4pPr>
      <a:lvl5pPr algn="l" rtl="0" eaLnBrk="1" fontAlgn="base" hangingPunct="1">
        <a:spcBef>
          <a:spcPct val="0"/>
        </a:spcBef>
        <a:spcAft>
          <a:spcPct val="0"/>
        </a:spcAft>
        <a:defRPr sz="4200">
          <a:solidFill>
            <a:schemeClr val="tx2"/>
          </a:solidFill>
          <a:latin typeface="Garamond" pitchFamily="18" charset="0"/>
          <a:cs typeface="Arial" charset="0"/>
        </a:defRPr>
      </a:lvl5pPr>
      <a:lvl6pPr marL="457200" algn="l" rtl="0" eaLnBrk="1" fontAlgn="base" hangingPunct="1">
        <a:spcBef>
          <a:spcPct val="0"/>
        </a:spcBef>
        <a:spcAft>
          <a:spcPct val="0"/>
        </a:spcAft>
        <a:defRPr sz="4200">
          <a:solidFill>
            <a:schemeClr val="tx2"/>
          </a:solidFill>
          <a:latin typeface="Garamond" pitchFamily="18" charset="0"/>
          <a:cs typeface="Arial" charset="0"/>
        </a:defRPr>
      </a:lvl6pPr>
      <a:lvl7pPr marL="914400" algn="l" rtl="0" eaLnBrk="1" fontAlgn="base" hangingPunct="1">
        <a:spcBef>
          <a:spcPct val="0"/>
        </a:spcBef>
        <a:spcAft>
          <a:spcPct val="0"/>
        </a:spcAft>
        <a:defRPr sz="4200">
          <a:solidFill>
            <a:schemeClr val="tx2"/>
          </a:solidFill>
          <a:latin typeface="Garamond" pitchFamily="18" charset="0"/>
          <a:cs typeface="Arial" charset="0"/>
        </a:defRPr>
      </a:lvl7pPr>
      <a:lvl8pPr marL="1371600" algn="l" rtl="0" eaLnBrk="1" fontAlgn="base" hangingPunct="1">
        <a:spcBef>
          <a:spcPct val="0"/>
        </a:spcBef>
        <a:spcAft>
          <a:spcPct val="0"/>
        </a:spcAft>
        <a:defRPr sz="4200">
          <a:solidFill>
            <a:schemeClr val="tx2"/>
          </a:solidFill>
          <a:latin typeface="Garamond" pitchFamily="18" charset="0"/>
          <a:cs typeface="Arial" charset="0"/>
        </a:defRPr>
      </a:lvl8pPr>
      <a:lvl9pPr marL="1828800" algn="l" rtl="0" eaLnBrk="1" fontAlgn="base" hangingPunct="1">
        <a:spcBef>
          <a:spcPct val="0"/>
        </a:spcBef>
        <a:spcAft>
          <a:spcPct val="0"/>
        </a:spcAft>
        <a:defRPr sz="4200">
          <a:solidFill>
            <a:schemeClr val="tx2"/>
          </a:solidFill>
          <a:latin typeface="Garamond" pitchFamily="18" charset="0"/>
          <a:cs typeface="Arial"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tVert">
          <a:fgClr>
            <a:schemeClr val="accent3">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a:t>OBJECT-ORIENTED PROGRAMMING</a:t>
            </a:r>
            <a:endParaRPr lang="en-US" sz="4400" dirty="0"/>
          </a:p>
        </p:txBody>
      </p:sp>
      <p:sp>
        <p:nvSpPr>
          <p:cNvPr id="3" name="Subtitle 2"/>
          <p:cNvSpPr>
            <a:spLocks noGrp="1"/>
          </p:cNvSpPr>
          <p:nvPr>
            <p:ph type="subTitle" idx="1"/>
          </p:nvPr>
        </p:nvSpPr>
        <p:spPr>
          <a:xfrm>
            <a:off x="0" y="3962400"/>
            <a:ext cx="8991600" cy="1752600"/>
          </a:xfrm>
        </p:spPr>
        <p:txBody>
          <a:bodyPr/>
          <a:lstStyle/>
          <a:p>
            <a:pPr algn="ctr"/>
            <a:r>
              <a:rPr lang="en-US" sz="4400" dirty="0" err="1">
                <a:solidFill>
                  <a:srgbClr val="FF0000"/>
                </a:solidFill>
              </a:rPr>
              <a:t>StringBuffer</a:t>
            </a:r>
            <a:r>
              <a:rPr lang="en-US" sz="4400" dirty="0">
                <a:solidFill>
                  <a:srgbClr val="FF0000"/>
                </a:solidFill>
              </a:rPr>
              <a:t> – StringBuilder </a:t>
            </a:r>
            <a:r>
              <a:rPr lang="en-US" sz="4400" dirty="0" err="1">
                <a:solidFill>
                  <a:srgbClr val="FF0000"/>
                </a:solidFill>
              </a:rPr>
              <a:t>StringTokenizer</a:t>
            </a:r>
            <a:endParaRPr lang="en-US" sz="4400" dirty="0">
              <a:solidFill>
                <a:srgbClr val="FF0000"/>
              </a:solidFill>
            </a:endParaRP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98129" y="101673"/>
            <a:ext cx="1747742" cy="965127"/>
          </a:xfrm>
          <a:prstGeom prst="rect">
            <a:avLst/>
          </a:prstGeom>
          <a:ln>
            <a:noFill/>
          </a:ln>
          <a:effectLst/>
        </p:spPr>
      </p:pic>
    </p:spTree>
    <p:extLst>
      <p:ext uri="{BB962C8B-B14F-4D97-AF65-F5344CB8AC3E}">
        <p14:creationId xmlns:p14="http://schemas.microsoft.com/office/powerpoint/2010/main" val="190649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StringBuffer</a:t>
            </a:r>
            <a:endParaRPr lang="en-US" sz="4000" dirty="0">
              <a:latin typeface="Britannic Bold" panose="020B0903060703020204" pitchFamily="34" charset="0"/>
            </a:endParaRP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10</a:t>
            </a:fld>
            <a:endParaRPr lang="en-US" sz="1600" dirty="0"/>
          </a:p>
        </p:txBody>
      </p:sp>
      <p:sp>
        <p:nvSpPr>
          <p:cNvPr id="8" name="Content Placeholder 2"/>
          <p:cNvSpPr>
            <a:spLocks noGrp="1"/>
          </p:cNvSpPr>
          <p:nvPr>
            <p:ph idx="1"/>
          </p:nvPr>
        </p:nvSpPr>
        <p:spPr>
          <a:xfrm>
            <a:off x="457200" y="1066800"/>
            <a:ext cx="8229600" cy="5486400"/>
          </a:xfrm>
        </p:spPr>
        <p:txBody>
          <a:bodyPr/>
          <a:lstStyle/>
          <a:p>
            <a:r>
              <a:rPr lang="en-US"/>
              <a:t>delete()</a:t>
            </a:r>
          </a:p>
          <a:p>
            <a:pPr marL="0" indent="0">
              <a:buNone/>
            </a:pPr>
            <a:r>
              <a:rPr lang="en-US" b="1"/>
              <a:t>class</a:t>
            </a:r>
            <a:r>
              <a:rPr lang="en-US"/>
              <a:t> StringBufferExample4{  </a:t>
            </a:r>
          </a:p>
          <a:p>
            <a:pPr marL="327025" lvl="1" indent="0">
              <a:buNone/>
            </a:pPr>
            <a:r>
              <a:rPr lang="en-US" b="1"/>
              <a:t>public</a:t>
            </a:r>
            <a:r>
              <a:rPr lang="en-US"/>
              <a:t> </a:t>
            </a:r>
            <a:r>
              <a:rPr lang="en-US" b="1"/>
              <a:t>static</a:t>
            </a:r>
            <a:r>
              <a:rPr lang="en-US"/>
              <a:t> </a:t>
            </a:r>
            <a:r>
              <a:rPr lang="en-US" b="1"/>
              <a:t>void</a:t>
            </a:r>
            <a:r>
              <a:rPr lang="en-US"/>
              <a:t> main(String args[]){  </a:t>
            </a:r>
          </a:p>
          <a:p>
            <a:pPr marL="679450" lvl="2" indent="0">
              <a:buNone/>
            </a:pPr>
            <a:r>
              <a:rPr lang="en-US"/>
              <a:t>StringBuffer sb=</a:t>
            </a:r>
            <a:r>
              <a:rPr lang="en-US" b="1"/>
              <a:t>new</a:t>
            </a:r>
            <a:r>
              <a:rPr lang="en-US"/>
              <a:t> StringBuffer("Hello");  </a:t>
            </a:r>
          </a:p>
          <a:p>
            <a:pPr marL="679450" lvl="2" indent="0">
              <a:buNone/>
            </a:pPr>
            <a:r>
              <a:rPr lang="en-US"/>
              <a:t>sb.delete(1,3);  </a:t>
            </a:r>
          </a:p>
          <a:p>
            <a:pPr marL="679450" lvl="2" indent="0">
              <a:buNone/>
            </a:pPr>
            <a:r>
              <a:rPr lang="en-US"/>
              <a:t>System.out.println(sb);//prints Hlo  </a:t>
            </a:r>
          </a:p>
          <a:p>
            <a:pPr marL="327025" lvl="1" indent="0">
              <a:buNone/>
            </a:pPr>
            <a:r>
              <a:rPr lang="en-US"/>
              <a:t>}  </a:t>
            </a:r>
          </a:p>
          <a:p>
            <a:pPr marL="0" indent="0">
              <a:buNone/>
            </a:pPr>
            <a:r>
              <a:rPr lang="en-US"/>
              <a:t>}  </a:t>
            </a:r>
          </a:p>
          <a:p>
            <a:pPr marL="327025" lvl="1" indent="0">
              <a:buNone/>
            </a:pPr>
            <a:r>
              <a:rPr lang="en-US"/>
              <a:t> </a:t>
            </a:r>
          </a:p>
          <a:p>
            <a:pPr marL="0" indent="0">
              <a:buNone/>
            </a:pPr>
            <a:endParaRPr lang="en-US"/>
          </a:p>
          <a:p>
            <a:pPr algn="just">
              <a:spcBef>
                <a:spcPts val="1200"/>
              </a:spcBef>
            </a:pPr>
            <a:endParaRPr lang="en-US"/>
          </a:p>
          <a:p>
            <a:pPr algn="just">
              <a:spcBef>
                <a:spcPts val="1200"/>
              </a:spcBef>
            </a:pPr>
            <a:endParaRPr lang="en-US" dirty="0"/>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3: String Buffer - String Builder]</a:t>
            </a:r>
            <a:endParaRPr lang="en-US" dirty="0"/>
          </a:p>
        </p:txBody>
      </p:sp>
    </p:spTree>
    <p:extLst>
      <p:ext uri="{BB962C8B-B14F-4D97-AF65-F5344CB8AC3E}">
        <p14:creationId xmlns:p14="http://schemas.microsoft.com/office/powerpoint/2010/main" val="378339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StringBuffer</a:t>
            </a:r>
            <a:endParaRPr lang="en-US" sz="4000" dirty="0">
              <a:latin typeface="Britannic Bold" panose="020B0903060703020204" pitchFamily="34" charset="0"/>
            </a:endParaRP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11</a:t>
            </a:fld>
            <a:endParaRPr lang="en-US" sz="1600" dirty="0"/>
          </a:p>
        </p:txBody>
      </p:sp>
      <p:sp>
        <p:nvSpPr>
          <p:cNvPr id="8" name="Content Placeholder 2"/>
          <p:cNvSpPr>
            <a:spLocks noGrp="1"/>
          </p:cNvSpPr>
          <p:nvPr>
            <p:ph idx="1"/>
          </p:nvPr>
        </p:nvSpPr>
        <p:spPr>
          <a:xfrm>
            <a:off x="457200" y="1066800"/>
            <a:ext cx="8229600" cy="5486400"/>
          </a:xfrm>
        </p:spPr>
        <p:txBody>
          <a:bodyPr/>
          <a:lstStyle/>
          <a:p>
            <a:r>
              <a:rPr lang="en-US"/>
              <a:t>reverse()</a:t>
            </a:r>
          </a:p>
          <a:p>
            <a:pPr marL="0" indent="0">
              <a:buNone/>
            </a:pPr>
            <a:r>
              <a:rPr lang="en-US" b="1"/>
              <a:t>class</a:t>
            </a:r>
            <a:r>
              <a:rPr lang="en-US"/>
              <a:t> StringBufferExample5{  </a:t>
            </a:r>
          </a:p>
          <a:p>
            <a:pPr marL="327025" lvl="1" indent="0">
              <a:buNone/>
            </a:pPr>
            <a:r>
              <a:rPr lang="en-US" b="1"/>
              <a:t>public</a:t>
            </a:r>
            <a:r>
              <a:rPr lang="en-US"/>
              <a:t> </a:t>
            </a:r>
            <a:r>
              <a:rPr lang="en-US" b="1"/>
              <a:t>static</a:t>
            </a:r>
            <a:r>
              <a:rPr lang="en-US"/>
              <a:t> </a:t>
            </a:r>
            <a:r>
              <a:rPr lang="en-US" b="1"/>
              <a:t>void</a:t>
            </a:r>
            <a:r>
              <a:rPr lang="en-US"/>
              <a:t> main(String args[]){  </a:t>
            </a:r>
          </a:p>
          <a:p>
            <a:pPr marL="679450" lvl="2" indent="0">
              <a:buNone/>
            </a:pPr>
            <a:r>
              <a:rPr lang="en-US"/>
              <a:t>StringBuffer sb=</a:t>
            </a:r>
            <a:r>
              <a:rPr lang="en-US" b="1"/>
              <a:t>new</a:t>
            </a:r>
            <a:r>
              <a:rPr lang="en-US"/>
              <a:t> StringBuffer("Hello");  </a:t>
            </a:r>
          </a:p>
          <a:p>
            <a:pPr marL="679450" lvl="2" indent="0">
              <a:buNone/>
            </a:pPr>
            <a:r>
              <a:rPr lang="en-US"/>
              <a:t>sb.reverse();  </a:t>
            </a:r>
          </a:p>
          <a:p>
            <a:pPr marL="679450" lvl="2" indent="0">
              <a:buNone/>
            </a:pPr>
            <a:r>
              <a:rPr lang="en-US"/>
              <a:t>System.out.println(sb);//prints olleH  </a:t>
            </a:r>
          </a:p>
          <a:p>
            <a:pPr marL="327025" lvl="1" indent="0">
              <a:buNone/>
            </a:pPr>
            <a:r>
              <a:rPr lang="en-US"/>
              <a:t>}  </a:t>
            </a:r>
          </a:p>
          <a:p>
            <a:pPr marL="0" indent="0">
              <a:buNone/>
            </a:pPr>
            <a:r>
              <a:rPr lang="en-US"/>
              <a:t>}  </a:t>
            </a:r>
          </a:p>
          <a:p>
            <a:pPr marL="0" indent="0">
              <a:buNone/>
            </a:pPr>
            <a:endParaRPr lang="en-US"/>
          </a:p>
          <a:p>
            <a:pPr marL="327025" lvl="1" indent="0">
              <a:buNone/>
            </a:pPr>
            <a:r>
              <a:rPr lang="en-US"/>
              <a:t> </a:t>
            </a:r>
          </a:p>
          <a:p>
            <a:pPr marL="0" indent="0">
              <a:buNone/>
            </a:pPr>
            <a:endParaRPr lang="en-US"/>
          </a:p>
          <a:p>
            <a:pPr algn="just">
              <a:spcBef>
                <a:spcPts val="1200"/>
              </a:spcBef>
            </a:pPr>
            <a:endParaRPr lang="en-US"/>
          </a:p>
          <a:p>
            <a:pPr algn="just">
              <a:spcBef>
                <a:spcPts val="1200"/>
              </a:spcBef>
            </a:pPr>
            <a:endParaRPr lang="en-US" dirty="0"/>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3: String Buffer - String Builder]</a:t>
            </a:r>
            <a:endParaRPr lang="en-US" dirty="0"/>
          </a:p>
        </p:txBody>
      </p:sp>
    </p:spTree>
    <p:extLst>
      <p:ext uri="{BB962C8B-B14F-4D97-AF65-F5344CB8AC3E}">
        <p14:creationId xmlns:p14="http://schemas.microsoft.com/office/powerpoint/2010/main" val="265458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StringBuilder</a:t>
            </a:r>
            <a:endParaRPr lang="en-US" sz="4000" dirty="0">
              <a:latin typeface="Britannic Bold" panose="020B0903060703020204" pitchFamily="34" charset="0"/>
            </a:endParaRP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12</a:t>
            </a:fld>
            <a:endParaRPr lang="en-US" sz="1600" dirty="0"/>
          </a:p>
        </p:txBody>
      </p:sp>
      <p:sp>
        <p:nvSpPr>
          <p:cNvPr id="8" name="Content Placeholder 2"/>
          <p:cNvSpPr>
            <a:spLocks noGrp="1"/>
          </p:cNvSpPr>
          <p:nvPr>
            <p:ph idx="1"/>
          </p:nvPr>
        </p:nvSpPr>
        <p:spPr>
          <a:xfrm>
            <a:off x="457200" y="1066800"/>
            <a:ext cx="8229600" cy="5486400"/>
          </a:xfrm>
        </p:spPr>
        <p:txBody>
          <a:bodyPr/>
          <a:lstStyle/>
          <a:p>
            <a:r>
              <a:rPr lang="en-US"/>
              <a:t>Java StringBuilder class is used to create mutable (modifiable) string. The Java StringBuilder class is same as StringBuffer class except that it is non-synchronized. It is available since JDK 1.5.</a:t>
            </a:r>
          </a:p>
          <a:p>
            <a:br>
              <a:rPr lang="en-US"/>
            </a:br>
            <a:endParaRPr lang="en-US" dirty="0"/>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3: String Buffer - String Builder]</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810000"/>
            <a:ext cx="8229600" cy="1790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372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StringBuilder</a:t>
            </a:r>
            <a:endParaRPr lang="en-US" sz="4000" dirty="0">
              <a:latin typeface="Britannic Bold" panose="020B0903060703020204" pitchFamily="34" charset="0"/>
            </a:endParaRP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13</a:t>
            </a:fld>
            <a:endParaRPr lang="en-US" sz="1600" dirty="0"/>
          </a:p>
        </p:txBody>
      </p:sp>
      <p:sp>
        <p:nvSpPr>
          <p:cNvPr id="8" name="Content Placeholder 2"/>
          <p:cNvSpPr>
            <a:spLocks noGrp="1"/>
          </p:cNvSpPr>
          <p:nvPr>
            <p:ph idx="1"/>
          </p:nvPr>
        </p:nvSpPr>
        <p:spPr>
          <a:xfrm>
            <a:off x="457200" y="1066800"/>
            <a:ext cx="8229600" cy="5486400"/>
          </a:xfrm>
        </p:spPr>
        <p:txBody>
          <a:bodyPr/>
          <a:lstStyle/>
          <a:p>
            <a:br>
              <a:rPr lang="en-US"/>
            </a:br>
            <a:endParaRPr lang="en-US" dirty="0"/>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3: String Buffer - String Builder]</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190625"/>
            <a:ext cx="8686800" cy="5276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756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StringBuilder</a:t>
            </a:r>
            <a:endParaRPr lang="en-US" sz="4000" dirty="0">
              <a:latin typeface="Britannic Bold" panose="020B0903060703020204" pitchFamily="34" charset="0"/>
            </a:endParaRP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14</a:t>
            </a:fld>
            <a:endParaRPr lang="en-US" sz="1600" dirty="0"/>
          </a:p>
        </p:txBody>
      </p:sp>
      <p:sp>
        <p:nvSpPr>
          <p:cNvPr id="8" name="Content Placeholder 2"/>
          <p:cNvSpPr>
            <a:spLocks noGrp="1"/>
          </p:cNvSpPr>
          <p:nvPr>
            <p:ph idx="1"/>
          </p:nvPr>
        </p:nvSpPr>
        <p:spPr>
          <a:xfrm>
            <a:off x="457200" y="1066800"/>
            <a:ext cx="8229600" cy="5486400"/>
          </a:xfrm>
        </p:spPr>
        <p:txBody>
          <a:bodyPr/>
          <a:lstStyle/>
          <a:p>
            <a:endParaRPr lang="en-US"/>
          </a:p>
          <a:p>
            <a:endParaRPr lang="en-US"/>
          </a:p>
          <a:p>
            <a:endParaRPr lang="en-US"/>
          </a:p>
          <a:p>
            <a:endParaRPr lang="en-US"/>
          </a:p>
          <a:p>
            <a:endParaRPr lang="en-US"/>
          </a:p>
          <a:p>
            <a:r>
              <a:rPr lang="en-US"/>
              <a:t>The examples of StringBuilder class are similar to StringBuffer’s.</a:t>
            </a:r>
            <a:br>
              <a:rPr lang="en-US"/>
            </a:br>
            <a:endParaRPr lang="en-US" dirty="0"/>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3: String Buffer - String Builder]</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77347"/>
            <a:ext cx="9144000" cy="20278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2609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Exercises</a:t>
            </a:r>
            <a:endParaRPr lang="en-US" sz="4000" dirty="0">
              <a:latin typeface="Britannic Bold" panose="020B0903060703020204" pitchFamily="34" charset="0"/>
            </a:endParaRP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15</a:t>
            </a:fld>
            <a:endParaRPr lang="en-US" sz="1600" dirty="0"/>
          </a:p>
        </p:txBody>
      </p:sp>
      <p:sp>
        <p:nvSpPr>
          <p:cNvPr id="8" name="Content Placeholder 2"/>
          <p:cNvSpPr>
            <a:spLocks noGrp="1"/>
          </p:cNvSpPr>
          <p:nvPr>
            <p:ph idx="1"/>
          </p:nvPr>
        </p:nvSpPr>
        <p:spPr>
          <a:xfrm>
            <a:off x="457200" y="1066800"/>
            <a:ext cx="8229600" cy="5486400"/>
          </a:xfrm>
        </p:spPr>
        <p:txBody>
          <a:bodyPr/>
          <a:lstStyle/>
          <a:p>
            <a:pPr marL="0" indent="0">
              <a:buNone/>
            </a:pPr>
            <a:r>
              <a:rPr lang="en-US" sz="2800" b="1"/>
              <a:t>Use StringBuffer, StringBuilder and StringTokenizer to complete these requirement</a:t>
            </a:r>
          </a:p>
          <a:p>
            <a:pPr marL="0" indent="0">
              <a:buNone/>
            </a:pPr>
            <a:r>
              <a:rPr lang="en-US" sz="2400"/>
              <a:t>Give a Vietnamese fullname (ex “Nguyen Van Teo”). Students need to write methods as follows:</a:t>
            </a:r>
          </a:p>
          <a:p>
            <a:pPr marL="514350" indent="-514350">
              <a:buFont typeface="+mj-lt"/>
              <a:buAutoNum type="arabicPeriod"/>
            </a:pPr>
            <a:r>
              <a:rPr lang="en-US" sz="2400"/>
              <a:t>Count how many words in the name.</a:t>
            </a:r>
          </a:p>
          <a:p>
            <a:pPr marL="514350" indent="-514350">
              <a:buFont typeface="+mj-lt"/>
              <a:buAutoNum type="arabicPeriod"/>
            </a:pPr>
            <a:r>
              <a:rPr lang="en-US" sz="2400"/>
              <a:t>Return a first name</a:t>
            </a:r>
          </a:p>
          <a:p>
            <a:pPr marL="514350" indent="-514350">
              <a:buFont typeface="+mj-lt"/>
              <a:buAutoNum type="arabicPeriod"/>
            </a:pPr>
            <a:r>
              <a:rPr lang="en-US" sz="2400"/>
              <a:t>Return a last name</a:t>
            </a:r>
          </a:p>
          <a:p>
            <a:pPr marL="514350" indent="-514350">
              <a:buFont typeface="+mj-lt"/>
              <a:buAutoNum type="arabicPeriod"/>
            </a:pPr>
            <a:r>
              <a:rPr lang="en-US" sz="2400"/>
              <a:t>Return a middle name</a:t>
            </a:r>
          </a:p>
          <a:p>
            <a:pPr marL="514350" indent="-514350">
              <a:buFont typeface="+mj-lt"/>
              <a:buAutoNum type="arabicPeriod"/>
            </a:pPr>
            <a:r>
              <a:rPr lang="en-US" sz="2400"/>
              <a:t>Capitalize the first character in each word of the name</a:t>
            </a:r>
          </a:p>
          <a:p>
            <a:pPr marL="514350" indent="-514350">
              <a:buFont typeface="+mj-lt"/>
              <a:buAutoNum type="arabicPeriod"/>
            </a:pPr>
            <a:r>
              <a:rPr lang="en-US" sz="2400"/>
              <a:t>Formailize the name, including:</a:t>
            </a:r>
          </a:p>
          <a:p>
            <a:pPr marL="841375" lvl="1" indent="-514350"/>
            <a:r>
              <a:rPr lang="en-US" sz="2400"/>
              <a:t>Delete spaces in front and behind of the name.</a:t>
            </a:r>
          </a:p>
          <a:p>
            <a:pPr marL="841375" lvl="1" indent="-514350"/>
            <a:r>
              <a:rPr lang="en-US" sz="2400"/>
              <a:t>Leave one space between the words of the name.</a:t>
            </a:r>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3: String Buffer - String Builder]</a:t>
            </a:r>
            <a:endParaRPr lang="en-US" dirty="0"/>
          </a:p>
        </p:txBody>
      </p:sp>
    </p:spTree>
    <p:extLst>
      <p:ext uri="{BB962C8B-B14F-4D97-AF65-F5344CB8AC3E}">
        <p14:creationId xmlns:p14="http://schemas.microsoft.com/office/powerpoint/2010/main" val="369635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String and StringBuffer</a:t>
            </a:r>
            <a:endParaRPr lang="en-US" sz="4000" dirty="0">
              <a:latin typeface="Britannic Bold" panose="020B0903060703020204" pitchFamily="34" charset="0"/>
            </a:endParaRP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16</a:t>
            </a:fld>
            <a:endParaRPr lang="en-US" sz="1600" dirty="0"/>
          </a:p>
        </p:txBody>
      </p:sp>
      <p:sp>
        <p:nvSpPr>
          <p:cNvPr id="8" name="Content Placeholder 2"/>
          <p:cNvSpPr>
            <a:spLocks noGrp="1"/>
          </p:cNvSpPr>
          <p:nvPr>
            <p:ph idx="1"/>
          </p:nvPr>
        </p:nvSpPr>
        <p:spPr>
          <a:xfrm>
            <a:off x="457200" y="1066800"/>
            <a:ext cx="8229600" cy="5486400"/>
          </a:xfrm>
        </p:spPr>
        <p:txBody>
          <a:bodyPr/>
          <a:lstStyle/>
          <a:p>
            <a:pPr algn="just"/>
            <a:r>
              <a:rPr lang="en-US" sz="2800"/>
              <a:t>There are many differences between String and StringBuffer. A list of differences between String and StringBuffer are given below:</a:t>
            </a:r>
          </a:p>
          <a:p>
            <a:br>
              <a:rPr lang="en-US"/>
            </a:br>
            <a:endParaRPr lang="en-US" dirty="0"/>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3: String Buffer - String Builder]</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67000"/>
            <a:ext cx="9144000" cy="2096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203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StringBuffer and String Builder</a:t>
            </a:r>
            <a:endParaRPr lang="en-US" sz="4000" dirty="0">
              <a:latin typeface="Britannic Bold" panose="020B0903060703020204" pitchFamily="34" charset="0"/>
            </a:endParaRP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17</a:t>
            </a:fld>
            <a:endParaRPr lang="en-US" sz="1600" dirty="0"/>
          </a:p>
        </p:txBody>
      </p:sp>
      <p:sp>
        <p:nvSpPr>
          <p:cNvPr id="8" name="Content Placeholder 2"/>
          <p:cNvSpPr>
            <a:spLocks noGrp="1"/>
          </p:cNvSpPr>
          <p:nvPr>
            <p:ph idx="1"/>
          </p:nvPr>
        </p:nvSpPr>
        <p:spPr>
          <a:xfrm>
            <a:off x="457200" y="1066800"/>
            <a:ext cx="8229600" cy="5486400"/>
          </a:xfrm>
        </p:spPr>
        <p:txBody>
          <a:bodyPr/>
          <a:lstStyle/>
          <a:p>
            <a:pPr algn="just"/>
            <a:r>
              <a:rPr lang="en-US" sz="2400"/>
              <a:t>Java provides three classes to represent a sequence of characters: String, StringBuffer, and StringBuilder. The String class is an immutable class whereas StringBuffer and StringBuilder classes are mutable. There are many differences between StringBuffer and StringBuilder. The StringBuilder class is introduced since JDK 1.5.</a:t>
            </a:r>
          </a:p>
          <a:p>
            <a:pPr algn="just"/>
            <a:r>
              <a:rPr lang="en-US" sz="2400"/>
              <a:t>A list of differences between StringBuffer and StringBuilder are given below:</a:t>
            </a:r>
          </a:p>
          <a:p>
            <a:br>
              <a:rPr lang="en-US" sz="2400"/>
            </a:br>
            <a:endParaRPr lang="en-US" sz="2400" dirty="0"/>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3: String Buffer - String Builder]</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4305300"/>
            <a:ext cx="9144000" cy="1733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203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StringTokenizer</a:t>
            </a:r>
            <a:endParaRPr lang="en-US" sz="4000" dirty="0">
              <a:latin typeface="Britannic Bold" panose="020B0903060703020204" pitchFamily="34" charset="0"/>
            </a:endParaRP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18</a:t>
            </a:fld>
            <a:endParaRPr lang="en-US" sz="1600" dirty="0"/>
          </a:p>
        </p:txBody>
      </p:sp>
      <p:sp>
        <p:nvSpPr>
          <p:cNvPr id="8" name="Content Placeholder 2"/>
          <p:cNvSpPr>
            <a:spLocks noGrp="1"/>
          </p:cNvSpPr>
          <p:nvPr>
            <p:ph idx="1"/>
          </p:nvPr>
        </p:nvSpPr>
        <p:spPr>
          <a:xfrm>
            <a:off x="457200" y="1066800"/>
            <a:ext cx="8229600" cy="5486400"/>
          </a:xfrm>
        </p:spPr>
        <p:txBody>
          <a:bodyPr/>
          <a:lstStyle/>
          <a:p>
            <a:pPr algn="just">
              <a:spcBef>
                <a:spcPts val="1200"/>
              </a:spcBef>
            </a:pPr>
            <a:r>
              <a:rPr lang="en-US"/>
              <a:t>The </a:t>
            </a:r>
            <a:r>
              <a:rPr lang="en-US" b="1"/>
              <a:t>java.util.StringTokenizer</a:t>
            </a:r>
            <a:r>
              <a:rPr lang="en-US"/>
              <a:t> class allows you to break a string into tokens. It is simple way to break string.</a:t>
            </a:r>
          </a:p>
          <a:p>
            <a:pPr algn="just">
              <a:spcBef>
                <a:spcPts val="1200"/>
              </a:spcBef>
            </a:pPr>
            <a:endParaRPr lang="en-US" dirty="0"/>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3: String Buffer - String Builder]</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28900"/>
            <a:ext cx="9144000" cy="2316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203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StringTokenizer</a:t>
            </a:r>
            <a:endParaRPr lang="en-US" sz="4000" dirty="0">
              <a:latin typeface="Britannic Bold" panose="020B0903060703020204" pitchFamily="34" charset="0"/>
            </a:endParaRP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19</a:t>
            </a:fld>
            <a:endParaRPr lang="en-US" sz="1600" dirty="0"/>
          </a:p>
        </p:txBody>
      </p:sp>
      <p:sp>
        <p:nvSpPr>
          <p:cNvPr id="8" name="Content Placeholder 2"/>
          <p:cNvSpPr>
            <a:spLocks noGrp="1"/>
          </p:cNvSpPr>
          <p:nvPr>
            <p:ph idx="1"/>
          </p:nvPr>
        </p:nvSpPr>
        <p:spPr>
          <a:xfrm>
            <a:off x="457200" y="1066800"/>
            <a:ext cx="8229600" cy="5486400"/>
          </a:xfrm>
        </p:spPr>
        <p:txBody>
          <a:bodyPr/>
          <a:lstStyle/>
          <a:p>
            <a:pPr algn="just">
              <a:spcBef>
                <a:spcPts val="1200"/>
              </a:spcBef>
            </a:pPr>
            <a:endParaRPr lang="en-US" dirty="0"/>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3: String Buffer - String Builder]</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1353787"/>
            <a:ext cx="8229600" cy="3218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1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Outline</a:t>
            </a:r>
            <a:endParaRPr lang="en-US" sz="4000" dirty="0">
              <a:latin typeface="Britannic Bold" panose="020B0903060703020204" pitchFamily="34" charset="0"/>
            </a:endParaRP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2</a:t>
            </a:fld>
            <a:endParaRPr lang="en-US" sz="1600" dirty="0"/>
          </a:p>
        </p:txBody>
      </p:sp>
      <p:sp>
        <p:nvSpPr>
          <p:cNvPr id="8" name="Content Placeholder 2"/>
          <p:cNvSpPr>
            <a:spLocks noGrp="1"/>
          </p:cNvSpPr>
          <p:nvPr>
            <p:ph idx="1"/>
          </p:nvPr>
        </p:nvSpPr>
        <p:spPr>
          <a:xfrm>
            <a:off x="457200" y="1066800"/>
            <a:ext cx="8229600" cy="5486400"/>
          </a:xfrm>
        </p:spPr>
        <p:txBody>
          <a:bodyPr/>
          <a:lstStyle/>
          <a:p>
            <a:pPr>
              <a:spcBef>
                <a:spcPts val="1200"/>
              </a:spcBef>
            </a:pPr>
            <a:r>
              <a:rPr lang="en-US" dirty="0" err="1"/>
              <a:t>StringBuffer</a:t>
            </a:r>
            <a:endParaRPr lang="en-US" dirty="0"/>
          </a:p>
          <a:p>
            <a:pPr>
              <a:spcBef>
                <a:spcPts val="1200"/>
              </a:spcBef>
            </a:pPr>
            <a:r>
              <a:rPr lang="en-US" dirty="0"/>
              <a:t>StringBuilder</a:t>
            </a:r>
          </a:p>
          <a:p>
            <a:pPr>
              <a:spcBef>
                <a:spcPts val="1200"/>
              </a:spcBef>
            </a:pPr>
            <a:r>
              <a:rPr lang="en-US" dirty="0"/>
              <a:t>String and </a:t>
            </a:r>
            <a:r>
              <a:rPr lang="en-US" dirty="0" err="1"/>
              <a:t>StringBuffer</a:t>
            </a:r>
            <a:endParaRPr lang="en-US" dirty="0"/>
          </a:p>
          <a:p>
            <a:pPr>
              <a:spcBef>
                <a:spcPts val="1200"/>
              </a:spcBef>
            </a:pPr>
            <a:r>
              <a:rPr lang="en-US" dirty="0" err="1"/>
              <a:t>StringBuffer</a:t>
            </a:r>
            <a:r>
              <a:rPr lang="en-US" dirty="0"/>
              <a:t> and StringBuilder</a:t>
            </a:r>
          </a:p>
          <a:p>
            <a:pPr>
              <a:spcBef>
                <a:spcPts val="1200"/>
              </a:spcBef>
            </a:pPr>
            <a:r>
              <a:rPr lang="en-US" dirty="0" err="1"/>
              <a:t>StringTokenizer</a:t>
            </a:r>
            <a:endParaRPr lang="en-US" dirty="0"/>
          </a:p>
          <a:p>
            <a:pPr>
              <a:spcBef>
                <a:spcPts val="1200"/>
              </a:spcBef>
            </a:pPr>
            <a:endParaRPr lang="en-US" dirty="0"/>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3: String Buffer - String Builder]</a:t>
            </a:r>
            <a:endParaRPr lang="en-US" dirty="0"/>
          </a:p>
        </p:txBody>
      </p:sp>
    </p:spTree>
    <p:extLst>
      <p:ext uri="{BB962C8B-B14F-4D97-AF65-F5344CB8AC3E}">
        <p14:creationId xmlns:p14="http://schemas.microsoft.com/office/powerpoint/2010/main" val="179857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StringTokenizer</a:t>
            </a:r>
            <a:endParaRPr lang="en-US" sz="4000" dirty="0">
              <a:latin typeface="Britannic Bold" panose="020B0903060703020204" pitchFamily="34" charset="0"/>
            </a:endParaRP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20</a:t>
            </a:fld>
            <a:endParaRPr lang="en-US" sz="1600" dirty="0"/>
          </a:p>
        </p:txBody>
      </p:sp>
      <p:sp>
        <p:nvSpPr>
          <p:cNvPr id="8" name="Content Placeholder 2"/>
          <p:cNvSpPr>
            <a:spLocks noGrp="1"/>
          </p:cNvSpPr>
          <p:nvPr>
            <p:ph idx="1"/>
          </p:nvPr>
        </p:nvSpPr>
        <p:spPr>
          <a:xfrm>
            <a:off x="457200" y="1066800"/>
            <a:ext cx="8229600" cy="5486400"/>
          </a:xfrm>
        </p:spPr>
        <p:txBody>
          <a:bodyPr/>
          <a:lstStyle/>
          <a:p>
            <a:pPr marL="0" indent="0">
              <a:buNone/>
            </a:pPr>
            <a:r>
              <a:rPr lang="en-US" sz="2400" b="1"/>
              <a:t>import</a:t>
            </a:r>
            <a:r>
              <a:rPr lang="en-US" sz="2400"/>
              <a:t> java.util.StringTokenizer;  </a:t>
            </a:r>
          </a:p>
          <a:p>
            <a:pPr marL="0" indent="0">
              <a:buNone/>
            </a:pPr>
            <a:r>
              <a:rPr lang="en-US" sz="2400" b="1"/>
              <a:t>public</a:t>
            </a:r>
            <a:r>
              <a:rPr lang="en-US" sz="2400"/>
              <a:t> </a:t>
            </a:r>
            <a:r>
              <a:rPr lang="en-US" sz="2400" b="1"/>
              <a:t>class</a:t>
            </a:r>
            <a:r>
              <a:rPr lang="en-US" sz="2400"/>
              <a:t> Simple{  </a:t>
            </a:r>
          </a:p>
          <a:p>
            <a:pPr marL="0" indent="0">
              <a:buNone/>
            </a:pPr>
            <a:r>
              <a:rPr lang="en-US" sz="2400"/>
              <a:t> </a:t>
            </a:r>
            <a:r>
              <a:rPr lang="en-US" sz="2400" b="1"/>
              <a:t>public</a:t>
            </a:r>
            <a:r>
              <a:rPr lang="en-US" sz="2400"/>
              <a:t> </a:t>
            </a:r>
            <a:r>
              <a:rPr lang="en-US" sz="2400" b="1"/>
              <a:t>static</a:t>
            </a:r>
            <a:r>
              <a:rPr lang="en-US" sz="2400"/>
              <a:t> </a:t>
            </a:r>
            <a:r>
              <a:rPr lang="en-US" sz="2400" b="1"/>
              <a:t>void</a:t>
            </a:r>
            <a:r>
              <a:rPr lang="en-US" sz="2400"/>
              <a:t> main(String args[]){  </a:t>
            </a:r>
          </a:p>
          <a:p>
            <a:pPr marL="0" indent="0">
              <a:buNone/>
            </a:pPr>
            <a:r>
              <a:rPr lang="en-US" sz="2400"/>
              <a:t>   StringTokenizer st = </a:t>
            </a:r>
            <a:r>
              <a:rPr lang="en-US" sz="2400" b="1"/>
              <a:t>new</a:t>
            </a:r>
            <a:r>
              <a:rPr lang="en-US" sz="2400"/>
              <a:t> StringTokenizer("my name is khan"," ");  </a:t>
            </a:r>
          </a:p>
          <a:p>
            <a:pPr marL="0" indent="0">
              <a:buNone/>
            </a:pPr>
            <a:r>
              <a:rPr lang="en-US" sz="2400"/>
              <a:t>     </a:t>
            </a:r>
            <a:r>
              <a:rPr lang="en-US" sz="2400" b="1"/>
              <a:t>while</a:t>
            </a:r>
            <a:r>
              <a:rPr lang="en-US" sz="2400"/>
              <a:t> (st.hasMoreTokens()) {  </a:t>
            </a:r>
          </a:p>
          <a:p>
            <a:pPr marL="0" indent="0">
              <a:buNone/>
            </a:pPr>
            <a:r>
              <a:rPr lang="en-US" sz="2400"/>
              <a:t>         System.out.println(st.nextToken());  </a:t>
            </a:r>
          </a:p>
          <a:p>
            <a:pPr marL="0" indent="0">
              <a:buNone/>
            </a:pPr>
            <a:r>
              <a:rPr lang="en-US" sz="2400"/>
              <a:t>     }  </a:t>
            </a:r>
          </a:p>
          <a:p>
            <a:pPr marL="0" indent="0">
              <a:buNone/>
            </a:pPr>
            <a:r>
              <a:rPr lang="en-US" sz="2400"/>
              <a:t>   }  </a:t>
            </a:r>
          </a:p>
          <a:p>
            <a:pPr marL="0" indent="0">
              <a:buNone/>
            </a:pPr>
            <a:r>
              <a:rPr lang="en-US" sz="2400"/>
              <a:t>}  </a:t>
            </a:r>
          </a:p>
          <a:p>
            <a:pPr marL="0" indent="0" algn="just">
              <a:spcBef>
                <a:spcPts val="1200"/>
              </a:spcBef>
              <a:buNone/>
            </a:pPr>
            <a:endParaRPr lang="en-US" sz="2400" dirty="0"/>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3: String Buffer - String Builder]</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4191000"/>
            <a:ext cx="1828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6096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StringTokenizer</a:t>
            </a:r>
            <a:endParaRPr lang="en-US" sz="4000" dirty="0">
              <a:latin typeface="Britannic Bold" panose="020B0903060703020204" pitchFamily="34" charset="0"/>
            </a:endParaRP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21</a:t>
            </a:fld>
            <a:endParaRPr lang="en-US" sz="1600" dirty="0"/>
          </a:p>
        </p:txBody>
      </p:sp>
      <p:sp>
        <p:nvSpPr>
          <p:cNvPr id="8" name="Content Placeholder 2"/>
          <p:cNvSpPr>
            <a:spLocks noGrp="1"/>
          </p:cNvSpPr>
          <p:nvPr>
            <p:ph idx="1"/>
          </p:nvPr>
        </p:nvSpPr>
        <p:spPr>
          <a:xfrm>
            <a:off x="457200" y="1066800"/>
            <a:ext cx="8229600" cy="5486400"/>
          </a:xfrm>
        </p:spPr>
        <p:txBody>
          <a:bodyPr/>
          <a:lstStyle/>
          <a:p>
            <a:pPr marL="0" indent="0">
              <a:buNone/>
            </a:pPr>
            <a:r>
              <a:rPr lang="en-US" sz="2000" b="1"/>
              <a:t>import</a:t>
            </a:r>
            <a:r>
              <a:rPr lang="en-US" sz="2000"/>
              <a:t> java.util.*;  </a:t>
            </a:r>
          </a:p>
          <a:p>
            <a:pPr marL="0" indent="0">
              <a:buNone/>
            </a:pPr>
            <a:r>
              <a:rPr lang="en-US" sz="2000" b="1"/>
              <a:t>public</a:t>
            </a:r>
            <a:r>
              <a:rPr lang="en-US" sz="2000"/>
              <a:t> </a:t>
            </a:r>
            <a:r>
              <a:rPr lang="en-US" sz="2000" b="1"/>
              <a:t>class</a:t>
            </a:r>
            <a:r>
              <a:rPr lang="en-US" sz="2000"/>
              <a:t> Test {  </a:t>
            </a:r>
          </a:p>
          <a:p>
            <a:pPr marL="0" indent="0">
              <a:buNone/>
            </a:pPr>
            <a:r>
              <a:rPr lang="en-US" sz="2000"/>
              <a:t>   </a:t>
            </a:r>
            <a:r>
              <a:rPr lang="en-US" sz="2000" b="1"/>
              <a:t>public</a:t>
            </a:r>
            <a:r>
              <a:rPr lang="en-US" sz="2000"/>
              <a:t> </a:t>
            </a:r>
            <a:r>
              <a:rPr lang="en-US" sz="2000" b="1"/>
              <a:t>static</a:t>
            </a:r>
            <a:r>
              <a:rPr lang="en-US" sz="2000"/>
              <a:t> </a:t>
            </a:r>
            <a:r>
              <a:rPr lang="en-US" sz="2000" b="1"/>
              <a:t>void</a:t>
            </a:r>
            <a:r>
              <a:rPr lang="en-US" sz="2000"/>
              <a:t> main(String[] args) {  </a:t>
            </a:r>
          </a:p>
          <a:p>
            <a:pPr marL="0" indent="0">
              <a:buNone/>
            </a:pPr>
            <a:r>
              <a:rPr lang="en-US" sz="2000"/>
              <a:t>       StringTokenizer st = </a:t>
            </a:r>
            <a:r>
              <a:rPr lang="en-US" sz="2000" b="1"/>
              <a:t>new</a:t>
            </a:r>
            <a:r>
              <a:rPr lang="en-US" sz="2000"/>
              <a:t> StringTokenizer("my,name,is,khan");  </a:t>
            </a:r>
          </a:p>
          <a:p>
            <a:pPr marL="0" indent="0">
              <a:buNone/>
            </a:pPr>
            <a:r>
              <a:rPr lang="en-US" sz="2000"/>
              <a:t>        </a:t>
            </a:r>
          </a:p>
          <a:p>
            <a:pPr marL="0" indent="0">
              <a:buNone/>
            </a:pPr>
            <a:r>
              <a:rPr lang="en-US" sz="2000"/>
              <a:t>      // printing next token  </a:t>
            </a:r>
          </a:p>
          <a:p>
            <a:pPr marL="0" indent="0">
              <a:buNone/>
            </a:pPr>
            <a:r>
              <a:rPr lang="en-US" sz="2000"/>
              <a:t>      System.out.println("Next token is : " + st.nextToken(","));  </a:t>
            </a:r>
          </a:p>
          <a:p>
            <a:pPr marL="0" indent="0">
              <a:buNone/>
            </a:pPr>
            <a:r>
              <a:rPr lang="en-US" sz="2000"/>
              <a:t>   }      </a:t>
            </a:r>
          </a:p>
          <a:p>
            <a:pPr marL="0" indent="0">
              <a:buNone/>
            </a:pPr>
            <a:r>
              <a:rPr lang="en-US" sz="2000"/>
              <a:t>}  </a:t>
            </a:r>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3: String Buffer - String Builder]</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648200"/>
            <a:ext cx="4572000" cy="577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8640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Exercises</a:t>
            </a:r>
            <a:endParaRPr lang="en-US" sz="4000" dirty="0">
              <a:latin typeface="Britannic Bold" panose="020B0903060703020204" pitchFamily="34" charset="0"/>
            </a:endParaRP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22</a:t>
            </a:fld>
            <a:endParaRPr lang="en-US" sz="1600" dirty="0"/>
          </a:p>
        </p:txBody>
      </p:sp>
      <p:sp>
        <p:nvSpPr>
          <p:cNvPr id="8" name="Content Placeholder 2"/>
          <p:cNvSpPr>
            <a:spLocks noGrp="1"/>
          </p:cNvSpPr>
          <p:nvPr>
            <p:ph idx="1"/>
          </p:nvPr>
        </p:nvSpPr>
        <p:spPr>
          <a:xfrm>
            <a:off x="457200" y="1066800"/>
            <a:ext cx="8229600" cy="5486400"/>
          </a:xfrm>
        </p:spPr>
        <p:txBody>
          <a:bodyPr/>
          <a:lstStyle/>
          <a:p>
            <a:pPr marL="0" indent="0">
              <a:buNone/>
            </a:pPr>
            <a:r>
              <a:rPr lang="en-US" sz="2400"/>
              <a:t>Give a Vietnamese fullname (ex “Nguyen Van Teo”).</a:t>
            </a:r>
          </a:p>
          <a:p>
            <a:pPr marL="0" indent="0">
              <a:buNone/>
            </a:pPr>
            <a:r>
              <a:rPr lang="en-US" sz="2400"/>
              <a:t>Using StringBuffer or StringBuilder or StringTokenizer to complete these exercises, Students need to write methods as follows:</a:t>
            </a:r>
          </a:p>
          <a:p>
            <a:pPr marL="514350" indent="-514350">
              <a:buFont typeface="+mj-lt"/>
              <a:buAutoNum type="arabicPeriod"/>
            </a:pPr>
            <a:r>
              <a:rPr lang="en-US" sz="2400"/>
              <a:t>Count how many words in the name.</a:t>
            </a:r>
          </a:p>
          <a:p>
            <a:pPr marL="514350" indent="-514350">
              <a:buFont typeface="+mj-lt"/>
              <a:buAutoNum type="arabicPeriod"/>
            </a:pPr>
            <a:r>
              <a:rPr lang="en-US" sz="2400"/>
              <a:t>Return a first name</a:t>
            </a:r>
          </a:p>
          <a:p>
            <a:pPr marL="514350" indent="-514350">
              <a:buFont typeface="+mj-lt"/>
              <a:buAutoNum type="arabicPeriod"/>
            </a:pPr>
            <a:r>
              <a:rPr lang="en-US" sz="2400"/>
              <a:t>Return a last name</a:t>
            </a:r>
          </a:p>
          <a:p>
            <a:pPr marL="514350" indent="-514350">
              <a:buFont typeface="+mj-lt"/>
              <a:buAutoNum type="arabicPeriod"/>
            </a:pPr>
            <a:r>
              <a:rPr lang="en-US" sz="2400"/>
              <a:t>Return a middle name</a:t>
            </a:r>
          </a:p>
          <a:p>
            <a:pPr marL="514350" indent="-514350">
              <a:buFont typeface="+mj-lt"/>
              <a:buAutoNum type="arabicPeriod"/>
            </a:pPr>
            <a:r>
              <a:rPr lang="en-US" sz="2400"/>
              <a:t>Capitalize the first character in each word of the name</a:t>
            </a:r>
          </a:p>
          <a:p>
            <a:pPr marL="514350" indent="-514350">
              <a:buFont typeface="+mj-lt"/>
              <a:buAutoNum type="arabicPeriod"/>
            </a:pPr>
            <a:r>
              <a:rPr lang="en-US" sz="2400"/>
              <a:t>Formailize the name, including:</a:t>
            </a:r>
          </a:p>
          <a:p>
            <a:pPr marL="841375" lvl="1" indent="-514350"/>
            <a:r>
              <a:rPr lang="en-US" sz="2400"/>
              <a:t>Delete spaces in front and behind of the name.</a:t>
            </a:r>
          </a:p>
          <a:p>
            <a:pPr marL="841375" lvl="1" indent="-514350"/>
            <a:r>
              <a:rPr lang="en-US" sz="2400"/>
              <a:t>Leave one space between the words of the name.</a:t>
            </a:r>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3: String Buffer - String Builder]</a:t>
            </a:r>
            <a:endParaRPr lang="en-US" dirty="0"/>
          </a:p>
        </p:txBody>
      </p:sp>
    </p:spTree>
    <p:extLst>
      <p:ext uri="{BB962C8B-B14F-4D97-AF65-F5344CB8AC3E}">
        <p14:creationId xmlns:p14="http://schemas.microsoft.com/office/powerpoint/2010/main" val="182187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0"/>
            <a:ext cx="8229600" cy="685800"/>
          </a:xfrm>
        </p:spPr>
        <p:txBody>
          <a:bodyPr>
            <a:noAutofit/>
          </a:bodyPr>
          <a:lstStyle/>
          <a:p>
            <a:pPr algn="ctr">
              <a:buNone/>
            </a:pPr>
            <a:r>
              <a:rPr lang="en-US" sz="4400" dirty="0"/>
              <a:t>End of file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StringBuffer</a:t>
            </a:r>
            <a:endParaRPr lang="en-US" sz="4000" dirty="0">
              <a:latin typeface="Britannic Bold" panose="020B0903060703020204" pitchFamily="34" charset="0"/>
            </a:endParaRP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3</a:t>
            </a:fld>
            <a:endParaRPr lang="en-US" sz="1600" dirty="0"/>
          </a:p>
        </p:txBody>
      </p:sp>
      <p:sp>
        <p:nvSpPr>
          <p:cNvPr id="8" name="Content Placeholder 2"/>
          <p:cNvSpPr>
            <a:spLocks noGrp="1"/>
          </p:cNvSpPr>
          <p:nvPr>
            <p:ph idx="1"/>
          </p:nvPr>
        </p:nvSpPr>
        <p:spPr>
          <a:xfrm>
            <a:off x="457200" y="1066800"/>
            <a:ext cx="8229600" cy="5486400"/>
          </a:xfrm>
        </p:spPr>
        <p:txBody>
          <a:bodyPr/>
          <a:lstStyle/>
          <a:p>
            <a:pPr algn="just">
              <a:spcBef>
                <a:spcPts val="1200"/>
              </a:spcBef>
            </a:pPr>
            <a:r>
              <a:rPr lang="en-US"/>
              <a:t>Java StringBuffer class is used to create mutable (modifiable) string. The StringBuffer class in java is same as String class except it is mutable i.e. it can be changed.</a:t>
            </a:r>
          </a:p>
          <a:p>
            <a:pPr algn="just">
              <a:spcBef>
                <a:spcPts val="1200"/>
              </a:spcBef>
            </a:pPr>
            <a:r>
              <a:rPr lang="en-US"/>
              <a:t>Java StringBuffer class is thread-safe i.e. multiple threads cannot access it simultaneously. So it is safe and will result in an order</a:t>
            </a:r>
          </a:p>
          <a:p>
            <a:pPr algn="just">
              <a:spcBef>
                <a:spcPts val="1200"/>
              </a:spcBef>
            </a:pPr>
            <a:endParaRPr lang="en-US" dirty="0"/>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3: String Buffer - String Builder]</a:t>
            </a:r>
            <a:endParaRPr lang="en-US" dirty="0"/>
          </a:p>
        </p:txBody>
      </p:sp>
    </p:spTree>
    <p:extLst>
      <p:ext uri="{BB962C8B-B14F-4D97-AF65-F5344CB8AC3E}">
        <p14:creationId xmlns:p14="http://schemas.microsoft.com/office/powerpoint/2010/main" val="4075424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StringBuffer</a:t>
            </a:r>
            <a:endParaRPr lang="en-US" sz="4000" dirty="0">
              <a:latin typeface="Britannic Bold" panose="020B0903060703020204" pitchFamily="34" charset="0"/>
            </a:endParaRP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4</a:t>
            </a:fld>
            <a:endParaRPr lang="en-US" sz="1600" dirty="0"/>
          </a:p>
        </p:txBody>
      </p:sp>
      <p:sp>
        <p:nvSpPr>
          <p:cNvPr id="8" name="Content Placeholder 2"/>
          <p:cNvSpPr>
            <a:spLocks noGrp="1"/>
          </p:cNvSpPr>
          <p:nvPr>
            <p:ph idx="1"/>
          </p:nvPr>
        </p:nvSpPr>
        <p:spPr>
          <a:xfrm>
            <a:off x="457200" y="1066800"/>
            <a:ext cx="8229600" cy="5486400"/>
          </a:xfrm>
        </p:spPr>
        <p:txBody>
          <a:bodyPr/>
          <a:lstStyle/>
          <a:p>
            <a:pPr algn="just">
              <a:spcBef>
                <a:spcPts val="1200"/>
              </a:spcBef>
            </a:pPr>
            <a:r>
              <a:rPr lang="en-US"/>
              <a:t>Constructor:</a:t>
            </a:r>
          </a:p>
          <a:p>
            <a:pPr algn="just">
              <a:spcBef>
                <a:spcPts val="1200"/>
              </a:spcBef>
            </a:pPr>
            <a:endParaRPr lang="en-US"/>
          </a:p>
          <a:p>
            <a:pPr algn="just">
              <a:spcBef>
                <a:spcPts val="1200"/>
              </a:spcBef>
            </a:pPr>
            <a:endParaRPr lang="en-US" dirty="0"/>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3: String Buffer - String Builder]</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24665"/>
            <a:ext cx="8229600" cy="1986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7554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StringBuffer</a:t>
            </a:r>
            <a:endParaRPr lang="en-US" sz="4000" dirty="0">
              <a:latin typeface="Britannic Bold" panose="020B0903060703020204" pitchFamily="34" charset="0"/>
            </a:endParaRP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5</a:t>
            </a:fld>
            <a:endParaRPr lang="en-US" sz="1600" dirty="0"/>
          </a:p>
        </p:txBody>
      </p:sp>
      <p:sp>
        <p:nvSpPr>
          <p:cNvPr id="8" name="Content Placeholder 2"/>
          <p:cNvSpPr>
            <a:spLocks noGrp="1"/>
          </p:cNvSpPr>
          <p:nvPr>
            <p:ph idx="1"/>
          </p:nvPr>
        </p:nvSpPr>
        <p:spPr>
          <a:xfrm>
            <a:off x="457200" y="1066800"/>
            <a:ext cx="8229600" cy="5486400"/>
          </a:xfrm>
        </p:spPr>
        <p:txBody>
          <a:bodyPr/>
          <a:lstStyle/>
          <a:p>
            <a:pPr algn="just">
              <a:spcBef>
                <a:spcPts val="1200"/>
              </a:spcBef>
            </a:pPr>
            <a:r>
              <a:rPr lang="en-US"/>
              <a:t>Important methods</a:t>
            </a:r>
          </a:p>
          <a:p>
            <a:pPr algn="just">
              <a:spcBef>
                <a:spcPts val="1200"/>
              </a:spcBef>
            </a:pPr>
            <a:endParaRPr lang="en-US"/>
          </a:p>
          <a:p>
            <a:pPr algn="just">
              <a:spcBef>
                <a:spcPts val="1200"/>
              </a:spcBef>
            </a:pPr>
            <a:endParaRPr lang="en-US" dirty="0"/>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3: String Buffer - String Builder]</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14027"/>
            <a:ext cx="819150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5043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StringBuffer</a:t>
            </a:r>
            <a:endParaRPr lang="en-US" sz="4000" dirty="0">
              <a:latin typeface="Britannic Bold" panose="020B0903060703020204" pitchFamily="34" charset="0"/>
            </a:endParaRP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6</a:t>
            </a:fld>
            <a:endParaRPr lang="en-US" sz="1600" dirty="0"/>
          </a:p>
        </p:txBody>
      </p:sp>
      <p:sp>
        <p:nvSpPr>
          <p:cNvPr id="8" name="Content Placeholder 2"/>
          <p:cNvSpPr>
            <a:spLocks noGrp="1"/>
          </p:cNvSpPr>
          <p:nvPr>
            <p:ph idx="1"/>
          </p:nvPr>
        </p:nvSpPr>
        <p:spPr>
          <a:xfrm>
            <a:off x="457200" y="1066800"/>
            <a:ext cx="8229600" cy="5486400"/>
          </a:xfrm>
        </p:spPr>
        <p:txBody>
          <a:bodyPr/>
          <a:lstStyle/>
          <a:p>
            <a:pPr algn="just">
              <a:spcBef>
                <a:spcPts val="1200"/>
              </a:spcBef>
            </a:pPr>
            <a:r>
              <a:rPr lang="en-US"/>
              <a:t>Important methods</a:t>
            </a:r>
          </a:p>
          <a:p>
            <a:pPr algn="just">
              <a:spcBef>
                <a:spcPts val="1200"/>
              </a:spcBef>
            </a:pPr>
            <a:endParaRPr lang="en-US"/>
          </a:p>
          <a:p>
            <a:pPr algn="just">
              <a:spcBef>
                <a:spcPts val="1200"/>
              </a:spcBef>
            </a:pPr>
            <a:endParaRPr lang="en-US" dirty="0"/>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3: String Buffer - String Builder]</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1857375"/>
            <a:ext cx="8229600" cy="3559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274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StringBuffer</a:t>
            </a:r>
            <a:endParaRPr lang="en-US" sz="4000" dirty="0">
              <a:latin typeface="Britannic Bold" panose="020B0903060703020204" pitchFamily="34" charset="0"/>
            </a:endParaRP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7</a:t>
            </a:fld>
            <a:endParaRPr lang="en-US" sz="1600" dirty="0"/>
          </a:p>
        </p:txBody>
      </p:sp>
      <p:sp>
        <p:nvSpPr>
          <p:cNvPr id="8" name="Content Placeholder 2"/>
          <p:cNvSpPr>
            <a:spLocks noGrp="1"/>
          </p:cNvSpPr>
          <p:nvPr>
            <p:ph idx="1"/>
          </p:nvPr>
        </p:nvSpPr>
        <p:spPr>
          <a:xfrm>
            <a:off x="457200" y="1066800"/>
            <a:ext cx="8229600" cy="5486400"/>
          </a:xfrm>
        </p:spPr>
        <p:txBody>
          <a:bodyPr/>
          <a:lstStyle/>
          <a:p>
            <a:r>
              <a:rPr lang="en-US"/>
              <a:t>append()</a:t>
            </a:r>
          </a:p>
          <a:p>
            <a:pPr marL="0" indent="0">
              <a:buNone/>
            </a:pPr>
            <a:r>
              <a:rPr lang="en-US" b="1"/>
              <a:t>class</a:t>
            </a:r>
            <a:r>
              <a:rPr lang="en-US"/>
              <a:t> StringBufferExample{  </a:t>
            </a:r>
          </a:p>
          <a:p>
            <a:pPr marL="0" indent="0">
              <a:buNone/>
            </a:pPr>
            <a:r>
              <a:rPr lang="en-US" b="1"/>
              <a:t>	</a:t>
            </a:r>
            <a:r>
              <a:rPr lang="en-US" sz="2800" b="1"/>
              <a:t>public</a:t>
            </a:r>
            <a:r>
              <a:rPr lang="en-US" sz="2800"/>
              <a:t> </a:t>
            </a:r>
            <a:r>
              <a:rPr lang="en-US" sz="2800" b="1"/>
              <a:t>static</a:t>
            </a:r>
            <a:r>
              <a:rPr lang="en-US" sz="2800"/>
              <a:t> </a:t>
            </a:r>
            <a:r>
              <a:rPr lang="en-US" sz="2800" b="1"/>
              <a:t>void</a:t>
            </a:r>
            <a:r>
              <a:rPr lang="en-US" sz="2800"/>
              <a:t> main(String args[]){  </a:t>
            </a:r>
          </a:p>
          <a:p>
            <a:pPr marL="0" indent="0">
              <a:buNone/>
            </a:pPr>
            <a:r>
              <a:rPr lang="en-US" sz="2800"/>
              <a:t>		</a:t>
            </a:r>
            <a:r>
              <a:rPr lang="en-US" sz="2400"/>
              <a:t>StringBuffer sb=</a:t>
            </a:r>
            <a:r>
              <a:rPr lang="en-US" sz="2400" b="1"/>
              <a:t>new</a:t>
            </a:r>
            <a:r>
              <a:rPr lang="en-US" sz="2400"/>
              <a:t> StringBuffer("Hello ");  </a:t>
            </a:r>
          </a:p>
          <a:p>
            <a:pPr marL="0" indent="0">
              <a:buNone/>
            </a:pPr>
            <a:r>
              <a:rPr lang="en-US" sz="2400"/>
              <a:t>		sb.append("Java");//now original string is changed  </a:t>
            </a:r>
          </a:p>
          <a:p>
            <a:pPr marL="0" indent="0">
              <a:buNone/>
            </a:pPr>
            <a:r>
              <a:rPr lang="en-US" sz="2400"/>
              <a:t>		System.out.println(sb);//prints Hello Java</a:t>
            </a:r>
            <a:r>
              <a:rPr lang="en-US" sz="2800"/>
              <a:t>  </a:t>
            </a:r>
          </a:p>
          <a:p>
            <a:pPr marL="0" indent="0">
              <a:buNone/>
            </a:pPr>
            <a:r>
              <a:rPr lang="en-US" sz="2800"/>
              <a:t>	} </a:t>
            </a:r>
            <a:r>
              <a:rPr lang="en-US"/>
              <a:t> </a:t>
            </a:r>
          </a:p>
          <a:p>
            <a:pPr marL="0" indent="0">
              <a:buNone/>
            </a:pPr>
            <a:r>
              <a:rPr lang="en-US"/>
              <a:t>}  </a:t>
            </a:r>
          </a:p>
          <a:p>
            <a:pPr algn="just">
              <a:spcBef>
                <a:spcPts val="1200"/>
              </a:spcBef>
            </a:pPr>
            <a:endParaRPr lang="en-US"/>
          </a:p>
          <a:p>
            <a:pPr algn="just">
              <a:spcBef>
                <a:spcPts val="1200"/>
              </a:spcBef>
            </a:pPr>
            <a:endParaRPr lang="en-US" dirty="0"/>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3: String Buffer - String Builder]</a:t>
            </a:r>
            <a:endParaRPr lang="en-US" dirty="0"/>
          </a:p>
        </p:txBody>
      </p:sp>
    </p:spTree>
    <p:extLst>
      <p:ext uri="{BB962C8B-B14F-4D97-AF65-F5344CB8AC3E}">
        <p14:creationId xmlns:p14="http://schemas.microsoft.com/office/powerpoint/2010/main" val="82922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StringBuffer</a:t>
            </a:r>
            <a:endParaRPr lang="en-US" sz="4000" dirty="0">
              <a:latin typeface="Britannic Bold" panose="020B0903060703020204" pitchFamily="34" charset="0"/>
            </a:endParaRP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8</a:t>
            </a:fld>
            <a:endParaRPr lang="en-US" sz="1600" dirty="0"/>
          </a:p>
        </p:txBody>
      </p:sp>
      <p:sp>
        <p:nvSpPr>
          <p:cNvPr id="8" name="Content Placeholder 2"/>
          <p:cNvSpPr>
            <a:spLocks noGrp="1"/>
          </p:cNvSpPr>
          <p:nvPr>
            <p:ph idx="1"/>
          </p:nvPr>
        </p:nvSpPr>
        <p:spPr>
          <a:xfrm>
            <a:off x="457200" y="1066800"/>
            <a:ext cx="8229600" cy="5486400"/>
          </a:xfrm>
        </p:spPr>
        <p:txBody>
          <a:bodyPr/>
          <a:lstStyle/>
          <a:p>
            <a:r>
              <a:rPr lang="en-US"/>
              <a:t>insert()</a:t>
            </a:r>
          </a:p>
          <a:p>
            <a:pPr marL="0" indent="0">
              <a:buNone/>
            </a:pPr>
            <a:r>
              <a:rPr lang="en-US" b="1"/>
              <a:t>class</a:t>
            </a:r>
            <a:r>
              <a:rPr lang="en-US"/>
              <a:t> StringBufferExample2{  </a:t>
            </a:r>
          </a:p>
          <a:p>
            <a:pPr marL="327025" lvl="1" indent="0">
              <a:buNone/>
            </a:pPr>
            <a:r>
              <a:rPr lang="en-US" b="1"/>
              <a:t>public</a:t>
            </a:r>
            <a:r>
              <a:rPr lang="en-US"/>
              <a:t> </a:t>
            </a:r>
            <a:r>
              <a:rPr lang="en-US" b="1"/>
              <a:t>static</a:t>
            </a:r>
            <a:r>
              <a:rPr lang="en-US"/>
              <a:t> </a:t>
            </a:r>
            <a:r>
              <a:rPr lang="en-US" b="1"/>
              <a:t>void</a:t>
            </a:r>
            <a:r>
              <a:rPr lang="en-US"/>
              <a:t> main(String args[]){  </a:t>
            </a:r>
          </a:p>
          <a:p>
            <a:pPr marL="679450" lvl="2" indent="0">
              <a:buNone/>
            </a:pPr>
            <a:r>
              <a:rPr lang="en-US"/>
              <a:t>StringBuffer sb=</a:t>
            </a:r>
            <a:r>
              <a:rPr lang="en-US" b="1"/>
              <a:t>new</a:t>
            </a:r>
            <a:r>
              <a:rPr lang="en-US"/>
              <a:t> StringBuffer("Hello ");  </a:t>
            </a:r>
          </a:p>
          <a:p>
            <a:pPr marL="679450" lvl="2" indent="0">
              <a:buNone/>
            </a:pPr>
            <a:r>
              <a:rPr lang="en-US"/>
              <a:t>sb.insert(1,"Java");//now original string is changed  </a:t>
            </a:r>
          </a:p>
          <a:p>
            <a:pPr marL="679450" lvl="2" indent="0">
              <a:buNone/>
            </a:pPr>
            <a:r>
              <a:rPr lang="en-US"/>
              <a:t>System.out.println(sb);//prints HJavaello  </a:t>
            </a:r>
          </a:p>
          <a:p>
            <a:pPr marL="327025" lvl="1" indent="0">
              <a:buNone/>
            </a:pPr>
            <a:r>
              <a:rPr lang="en-US"/>
              <a:t>}  </a:t>
            </a:r>
          </a:p>
          <a:p>
            <a:pPr marL="0" indent="0">
              <a:buNone/>
            </a:pPr>
            <a:r>
              <a:rPr lang="en-US"/>
              <a:t>}  </a:t>
            </a:r>
          </a:p>
          <a:p>
            <a:pPr algn="just">
              <a:spcBef>
                <a:spcPts val="1200"/>
              </a:spcBef>
            </a:pPr>
            <a:endParaRPr lang="en-US"/>
          </a:p>
          <a:p>
            <a:pPr algn="just">
              <a:spcBef>
                <a:spcPts val="1200"/>
              </a:spcBef>
            </a:pPr>
            <a:endParaRPr lang="en-US" dirty="0"/>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3: String Buffer - String Builder]</a:t>
            </a:r>
            <a:endParaRPr lang="en-US" dirty="0"/>
          </a:p>
        </p:txBody>
      </p:sp>
    </p:spTree>
    <p:extLst>
      <p:ext uri="{BB962C8B-B14F-4D97-AF65-F5344CB8AC3E}">
        <p14:creationId xmlns:p14="http://schemas.microsoft.com/office/powerpoint/2010/main" val="902344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CFF">
              <a:alpha val="40000"/>
            </a:srgbClr>
          </a:solidFill>
        </p:spPr>
        <p:txBody>
          <a:bodyPr/>
          <a:lstStyle/>
          <a:p>
            <a:r>
              <a:rPr lang="en-US" sz="4000">
                <a:latin typeface="Britannic Bold" panose="020B0903060703020204" pitchFamily="34" charset="0"/>
              </a:rPr>
              <a:t>StringBuffer</a:t>
            </a:r>
            <a:endParaRPr lang="en-US" sz="4000" dirty="0">
              <a:latin typeface="Britannic Bold" panose="020B0903060703020204" pitchFamily="34" charset="0"/>
            </a:endParaRPr>
          </a:p>
        </p:txBody>
      </p:sp>
      <p:sp>
        <p:nvSpPr>
          <p:cNvPr id="12" name="Slide Number Placeholder 11"/>
          <p:cNvSpPr>
            <a:spLocks noGrp="1"/>
          </p:cNvSpPr>
          <p:nvPr>
            <p:ph type="sldNum" sz="quarter" idx="4"/>
          </p:nvPr>
        </p:nvSpPr>
        <p:spPr/>
        <p:txBody>
          <a:bodyPr/>
          <a:lstStyle/>
          <a:p>
            <a:fld id="{9D84BA89-CC61-4F67-A868-148EFD8CC251}" type="slidenum">
              <a:rPr lang="en-US" sz="1600" smtClean="0"/>
              <a:pPr/>
              <a:t>9</a:t>
            </a:fld>
            <a:endParaRPr lang="en-US" sz="1600" dirty="0"/>
          </a:p>
        </p:txBody>
      </p:sp>
      <p:sp>
        <p:nvSpPr>
          <p:cNvPr id="8" name="Content Placeholder 2"/>
          <p:cNvSpPr>
            <a:spLocks noGrp="1"/>
          </p:cNvSpPr>
          <p:nvPr>
            <p:ph idx="1"/>
          </p:nvPr>
        </p:nvSpPr>
        <p:spPr>
          <a:xfrm>
            <a:off x="457200" y="1066800"/>
            <a:ext cx="8229600" cy="5486400"/>
          </a:xfrm>
        </p:spPr>
        <p:txBody>
          <a:bodyPr/>
          <a:lstStyle/>
          <a:p>
            <a:r>
              <a:rPr lang="en-US"/>
              <a:t>replace()</a:t>
            </a:r>
          </a:p>
          <a:p>
            <a:pPr marL="0" indent="0">
              <a:buNone/>
            </a:pPr>
            <a:r>
              <a:rPr lang="en-US" b="1"/>
              <a:t>class</a:t>
            </a:r>
            <a:r>
              <a:rPr lang="en-US"/>
              <a:t> StringBufferExample3{  </a:t>
            </a:r>
          </a:p>
          <a:p>
            <a:pPr marL="327025" lvl="1" indent="0">
              <a:buNone/>
            </a:pPr>
            <a:r>
              <a:rPr lang="en-US" b="1"/>
              <a:t>public</a:t>
            </a:r>
            <a:r>
              <a:rPr lang="en-US"/>
              <a:t> </a:t>
            </a:r>
            <a:r>
              <a:rPr lang="en-US" b="1"/>
              <a:t>static</a:t>
            </a:r>
            <a:r>
              <a:rPr lang="en-US"/>
              <a:t> </a:t>
            </a:r>
            <a:r>
              <a:rPr lang="en-US" b="1"/>
              <a:t>void</a:t>
            </a:r>
            <a:r>
              <a:rPr lang="en-US"/>
              <a:t> main(String args[]){  </a:t>
            </a:r>
          </a:p>
          <a:p>
            <a:pPr marL="679450" lvl="2" indent="0">
              <a:buNone/>
            </a:pPr>
            <a:r>
              <a:rPr lang="en-US"/>
              <a:t>StringBuffer sb=</a:t>
            </a:r>
            <a:r>
              <a:rPr lang="en-US" b="1"/>
              <a:t>new</a:t>
            </a:r>
            <a:r>
              <a:rPr lang="en-US"/>
              <a:t> StringBuffer("Hello");  </a:t>
            </a:r>
          </a:p>
          <a:p>
            <a:pPr marL="679450" lvl="2" indent="0">
              <a:buNone/>
            </a:pPr>
            <a:r>
              <a:rPr lang="en-US"/>
              <a:t>sb.replace(1,3,"Java");  </a:t>
            </a:r>
          </a:p>
          <a:p>
            <a:pPr marL="679450" lvl="2" indent="0">
              <a:buNone/>
            </a:pPr>
            <a:r>
              <a:rPr lang="en-US"/>
              <a:t>System.out.println(sb);//prints HJavalo  </a:t>
            </a:r>
          </a:p>
          <a:p>
            <a:pPr marL="327025" lvl="1" indent="0">
              <a:buNone/>
            </a:pPr>
            <a:r>
              <a:rPr lang="en-US"/>
              <a:t>}  </a:t>
            </a:r>
          </a:p>
          <a:p>
            <a:pPr marL="0" indent="0">
              <a:buNone/>
            </a:pPr>
            <a:r>
              <a:rPr lang="en-US"/>
              <a:t>}  </a:t>
            </a:r>
          </a:p>
          <a:p>
            <a:pPr marL="0" indent="0">
              <a:buNone/>
            </a:pPr>
            <a:endParaRPr lang="en-US"/>
          </a:p>
          <a:p>
            <a:pPr algn="just">
              <a:spcBef>
                <a:spcPts val="1200"/>
              </a:spcBef>
            </a:pPr>
            <a:endParaRPr lang="en-US"/>
          </a:p>
          <a:p>
            <a:pPr algn="just">
              <a:spcBef>
                <a:spcPts val="1200"/>
              </a:spcBef>
            </a:pPr>
            <a:endParaRPr lang="en-US" dirty="0"/>
          </a:p>
        </p:txBody>
      </p:sp>
      <p:sp>
        <p:nvSpPr>
          <p:cNvPr id="7" name="Footer Placeholder 3"/>
          <p:cNvSpPr txBox="1">
            <a:spLocks/>
          </p:cNvSpPr>
          <p:nvPr/>
        </p:nvSpPr>
        <p:spPr bwMode="auto">
          <a:xfrm>
            <a:off x="533400" y="6553200"/>
            <a:ext cx="2133600" cy="152400"/>
          </a:xfrm>
          <a:prstGeom prst="rect">
            <a:avLst/>
          </a:prstGeom>
          <a:solidFill>
            <a:schemeClr val="bg1"/>
          </a:solidFill>
          <a:ln w="9525" algn="ctr">
            <a:noFill/>
            <a:miter lim="800000"/>
            <a:headEnd/>
            <a:tailEnd/>
          </a:ln>
          <a:effectLst/>
        </p:spPr>
        <p:txBody>
          <a:bodyPr vert="horz" wrap="square" lIns="0" tIns="0" rIns="0" bIns="0" numCol="1" anchor="t" anchorCtr="0" compatLnSpc="1">
            <a:prstTxWarp prst="textNoShape">
              <a:avLst/>
            </a:prstTxWarp>
          </a:bodyPr>
          <a:lstStyle>
            <a:defPPr>
              <a:defRPr lang="en-US"/>
            </a:defPPr>
            <a:lvl1pPr marL="0" algn="ctr" defTabSz="914400" rtl="0" eaLnBrk="1" latinLnBrk="0" hangingPunct="1">
              <a:defRPr sz="800" kern="1200">
                <a:solidFill>
                  <a:schemeClr val="tx2"/>
                </a:solidFill>
                <a:latin typeface="Arial Black"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dirty="0"/>
              <a:t>[503005 Lecture 3: String Buffer - String Builder]</a:t>
            </a:r>
            <a:endParaRPr lang="en-US" dirty="0"/>
          </a:p>
        </p:txBody>
      </p:sp>
    </p:spTree>
    <p:extLst>
      <p:ext uri="{BB962C8B-B14F-4D97-AF65-F5344CB8AC3E}">
        <p14:creationId xmlns:p14="http://schemas.microsoft.com/office/powerpoint/2010/main" val="4872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L1 - Basic of C++">
  <a:themeElements>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L1 - Basic of C++">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1 - Basic of C++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1 - Basic of C++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L1 - Basic of C++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L1 - Basic of C++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L1 - Basic of C++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L1 - Basic of C++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L1 - Basic of C++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L0 - Course Admin</Template>
  <TotalTime>2752</TotalTime>
  <Words>1052</Words>
  <Application>Microsoft Office PowerPoint</Application>
  <PresentationFormat>On-screen Show (4:3)</PresentationFormat>
  <Paragraphs>198</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Black</vt:lpstr>
      <vt:lpstr>Britannic Bold</vt:lpstr>
      <vt:lpstr>Calibri</vt:lpstr>
      <vt:lpstr>Garamond</vt:lpstr>
      <vt:lpstr>Wingdings</vt:lpstr>
      <vt:lpstr>L1 - Basic of C++</vt:lpstr>
      <vt:lpstr>OBJECT-ORIENTED PROGRAMMING</vt:lpstr>
      <vt:lpstr>Outline</vt:lpstr>
      <vt:lpstr>StringBuffer</vt:lpstr>
      <vt:lpstr>StringBuffer</vt:lpstr>
      <vt:lpstr>StringBuffer</vt:lpstr>
      <vt:lpstr>StringBuffer</vt:lpstr>
      <vt:lpstr>StringBuffer</vt:lpstr>
      <vt:lpstr>StringBuffer</vt:lpstr>
      <vt:lpstr>StringBuffer</vt:lpstr>
      <vt:lpstr>StringBuffer</vt:lpstr>
      <vt:lpstr>StringBuffer</vt:lpstr>
      <vt:lpstr>StringBuilder</vt:lpstr>
      <vt:lpstr>StringBuilder</vt:lpstr>
      <vt:lpstr>StringBuilder</vt:lpstr>
      <vt:lpstr>Exercises</vt:lpstr>
      <vt:lpstr>String and StringBuffer</vt:lpstr>
      <vt:lpstr>StringBuffer and String Builder</vt:lpstr>
      <vt:lpstr>StringTokenizer</vt:lpstr>
      <vt:lpstr>StringTokenizer</vt:lpstr>
      <vt:lpstr>StringTokenizer</vt:lpstr>
      <vt:lpstr>StringTokenizer</vt:lpstr>
      <vt:lpstr>Exercises</vt:lpstr>
      <vt:lpstr>PowerPoint Presentation</vt:lpstr>
    </vt:vector>
  </TitlesOfParts>
  <Company>National University of Singapore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CS1020</dc:title>
  <dc:creator>Aaron Tan</dc:creator>
  <cp:lastModifiedBy>Cẩm Quang Dung</cp:lastModifiedBy>
  <cp:revision>469</cp:revision>
  <dcterms:created xsi:type="dcterms:W3CDTF">2010-12-15T06:17:08Z</dcterms:created>
  <dcterms:modified xsi:type="dcterms:W3CDTF">2024-01-13T21:26:43Z</dcterms:modified>
</cp:coreProperties>
</file>