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y="6858000" cx="9144000"/>
  <p:notesSz cx="6797675" cy="9926625"/>
  <p:embeddedFontLst>
    <p:embeddedFont>
      <p:font typeface="Garamond"/>
      <p:regular r:id="rId83"/>
      <p:bold r:id="rId84"/>
      <p:italic r:id="rId85"/>
      <p:boldItalic r:id="rId86"/>
    </p:embeddedFont>
    <p:embeddedFont>
      <p:font typeface="Arial Black"/>
      <p:regular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127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  <p:ext uri="GoogleSlidesCustomDataVersion2">
      <go:slidesCustomData xmlns:go="http://customooxmlschemas.google.com/" r:id="rId88" roundtripDataSignature="AMtx7mgHKjGIjxbnPqhdd1IfhDGChqV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AD20C8A-5486-4E90-B09D-87C7FE9E238B}">
  <a:tblStyle styleId="{BAD20C8A-5486-4E90-B09D-87C7FE9E238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FEF"/>
          </a:solidFill>
        </a:fill>
      </a:tcStyle>
    </a:wholeTbl>
    <a:band1H>
      <a:tcTxStyle/>
      <a:tcStyle>
        <a:fill>
          <a:solidFill>
            <a:srgbClr val="CADDDD"/>
          </a:solidFill>
        </a:fill>
      </a:tcStyle>
    </a:band1H>
    <a:band2H>
      <a:tcTxStyle/>
    </a:band2H>
    <a:band1V>
      <a:tcTxStyle/>
      <a:tcStyle>
        <a:fill>
          <a:solidFill>
            <a:srgbClr val="CADDDD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7" orient="horz"/>
        <p:guide pos="214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schemas.openxmlformats.org/officeDocument/2006/relationships/font" Target="fonts/Garamond-bold.fntdata"/><Relationship Id="rId83" Type="http://schemas.openxmlformats.org/officeDocument/2006/relationships/font" Target="fonts/Garamond-regular.fntdata"/><Relationship Id="rId42" Type="http://schemas.openxmlformats.org/officeDocument/2006/relationships/slide" Target="slides/slide35.xml"/><Relationship Id="rId86" Type="http://schemas.openxmlformats.org/officeDocument/2006/relationships/font" Target="fonts/Garamond-boldItalic.fntdata"/><Relationship Id="rId41" Type="http://schemas.openxmlformats.org/officeDocument/2006/relationships/slide" Target="slides/slide34.xml"/><Relationship Id="rId85" Type="http://schemas.openxmlformats.org/officeDocument/2006/relationships/font" Target="fonts/Garamond-italic.fntdata"/><Relationship Id="rId44" Type="http://schemas.openxmlformats.org/officeDocument/2006/relationships/slide" Target="slides/slide37.xml"/><Relationship Id="rId88" Type="http://customschemas.google.com/relationships/presentationmetadata" Target="metadata"/><Relationship Id="rId43" Type="http://schemas.openxmlformats.org/officeDocument/2006/relationships/slide" Target="slides/slide36.xml"/><Relationship Id="rId87" Type="http://schemas.openxmlformats.org/officeDocument/2006/relationships/font" Target="fonts/ArialBlack-regular.fntdata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2"/>
            <a:ext cx="294586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8774" y="2"/>
            <a:ext cx="2947382" cy="49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9306"/>
            <a:ext cx="294586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Paradigms: hệ biến hoá, mẫu</a:t>
            </a:r>
            <a:endParaRPr/>
          </a:p>
        </p:txBody>
      </p:sp>
      <p:sp>
        <p:nvSpPr>
          <p:cNvPr id="196" name="Google Shape;196;p1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6" name="Google Shape;226;p1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/>
              <a:t>Encapsulation: sự đóng gói</a:t>
            </a:r>
            <a:endParaRPr sz="1200"/>
          </a:p>
        </p:txBody>
      </p:sp>
      <p:sp>
        <p:nvSpPr>
          <p:cNvPr id="227" name="Google Shape;227;p1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Bundle: bó, bọc</a:t>
            </a:r>
            <a:endParaRPr/>
          </a:p>
        </p:txBody>
      </p:sp>
      <p:sp>
        <p:nvSpPr>
          <p:cNvPr id="255" name="Google Shape;255;p1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8" name="Google Shape;298;p1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1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70" name="Google Shape;370;p2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6" name="Google Shape;396;p2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5" name="Google Shape;435;p2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28579" lvl="0" marL="22857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2" name="Google Shape;442;p2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2" name="Google Shape;462;p2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6" name="Google Shape;486;p2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96" name="Google Shape;496;p2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2" name="Google Shape;522;p2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2" name="Google Shape;532;p2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52" name="Google Shape;552;p3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63" name="Google Shape;563;p3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Mutate: làm thay đổi</a:t>
            </a:r>
            <a:endParaRPr/>
          </a:p>
        </p:txBody>
      </p:sp>
      <p:sp>
        <p:nvSpPr>
          <p:cNvPr id="564" name="Google Shape;564;p3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3" name="Google Shape;573;p3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83" name="Google Shape;583;p3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93" name="Google Shape;593;p3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3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6" name="Google Shape;606;p3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3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0" name="Google Shape;620;p3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3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3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2" name="Google Shape;632;p3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28579" lvl="0" marL="22857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3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39" name="Google Shape;639;p3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3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50" name="Google Shape;650;p3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3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31733" lvl="0" marL="23173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64" name="Google Shape;664;p4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4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74" name="Google Shape;674;p4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6" name="Google Shape;686;p4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0" name="Google Shape;700;p4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4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25" name="Google Shape;725;p4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4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37" name="Google Shape;737;p4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47" name="Google Shape;747;p4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4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60" name="Google Shape;760;p4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p4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0" name="Google Shape;780;p4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4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6" name="Google Shape;816;p4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4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31733" lvl="0" marL="231733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2" name="Google Shape;842;p5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5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5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8" name="Google Shape;868;p5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5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5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0" name="Google Shape;880;p5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5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94" name="Google Shape;894;p5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5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5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07" name="Google Shape;907;p5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5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5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4" name="Google Shape;924;p5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5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34" name="Google Shape;934;p5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5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5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2" name="Google Shape;952;p5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3" name="Google Shape;953;p5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5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7" name="Google Shape;967;p5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5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79" name="Google Shape;979;p5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5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6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89" name="Google Shape;989;p6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6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6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9" name="Google Shape;999;p6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6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6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50" name="Google Shape;1050;p6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" name="Google Shape;1051;p6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4" name="Google Shape;1064;p6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6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0" name="Google Shape;1080;p6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" name="Google Shape;1081;p6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65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5" name="Google Shape;1095;p6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6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66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7" name="Google Shape;1107;p66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8" name="Google Shape;1108;p66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6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9" name="Google Shape;1119;p6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28579" lvl="0" marL="22857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0" name="Google Shape;1120;p6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6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26" name="Google Shape;1126;p6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7" name="Google Shape;1127;p6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6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7" name="Google Shape;1137;p6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6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70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56" name="Google Shape;1156;p70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70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71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7" name="Google Shape;1177;p71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71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72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25" name="Google Shape;1225;p72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6" name="Google Shape;1226;p72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73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89" name="Google Shape;1289;p73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73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4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2" name="Google Shape;1322;p74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74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75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1" name="Google Shape;1331;p75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75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latin typeface="Federo"/>
                <a:ea typeface="Federo"/>
                <a:cs typeface="Federo"/>
                <a:sym typeface="Federo"/>
              </a:rPr>
              <a:t>Recapitulation: Sự tóm lại</a:t>
            </a:r>
            <a:endParaRPr/>
          </a:p>
        </p:txBody>
      </p:sp>
      <p:sp>
        <p:nvSpPr>
          <p:cNvPr id="180" name="Google Shape;180;p8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/>
          <p:nvPr>
            <p:ph idx="2" type="sldImg"/>
          </p:nvPr>
        </p:nvSpPr>
        <p:spPr>
          <a:xfrm>
            <a:off x="919163" y="744538"/>
            <a:ext cx="4960937" cy="3721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77944" y="4713113"/>
            <a:ext cx="5441788" cy="4468296"/>
          </a:xfrm>
          <a:prstGeom prst="rect">
            <a:avLst/>
          </a:prstGeom>
          <a:noFill/>
          <a:ln>
            <a:noFill/>
          </a:ln>
        </p:spPr>
        <p:txBody>
          <a:bodyPr anchorCtr="0" anchor="t" bIns="48675" lIns="97375" spcFirstLastPara="1" rIns="97375" wrap="square" tIns="48675">
            <a:normAutofit/>
          </a:bodyPr>
          <a:lstStyle/>
          <a:p>
            <a:pPr indent="-228579" lvl="0" marL="228579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 txBox="1"/>
          <p:nvPr>
            <p:ph idx="12" type="sldNum"/>
          </p:nvPr>
        </p:nvSpPr>
        <p:spPr>
          <a:xfrm>
            <a:off x="3848774" y="9429306"/>
            <a:ext cx="2947382" cy="495793"/>
          </a:xfrm>
          <a:prstGeom prst="rect">
            <a:avLst/>
          </a:prstGeom>
          <a:noFill/>
          <a:ln>
            <a:noFill/>
          </a:ln>
        </p:spPr>
        <p:txBody>
          <a:bodyPr anchorCtr="0" anchor="b" bIns="48675" lIns="97375" spcFirstLastPara="1" rIns="97375" wrap="square" tIns="48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7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8;p77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7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8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9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9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0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0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66" name="Google Shape;66;p8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" name="Google Shape;69;p8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8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3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78" name="Google Shape;78;p83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8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2" name="Google Shape;82;p8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3" name="Google Shape;83;p8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4" name="Google Shape;84;p8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85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sz="20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8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92" name="Google Shape;92;p8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8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4" name="Google Shape;24;p78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8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9"/>
          <p:cNvSpPr txBox="1"/>
          <p:nvPr>
            <p:ph idx="1" type="body"/>
          </p:nvPr>
        </p:nvSpPr>
        <p:spPr>
          <a:xfrm rot="5400000">
            <a:off x="1828800" y="-304800"/>
            <a:ext cx="54864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0"/>
          <p:cNvSpPr txBox="1"/>
          <p:nvPr>
            <p:ph type="title"/>
          </p:nvPr>
        </p:nvSpPr>
        <p:spPr>
          <a:xfrm rot="5400000">
            <a:off x="4495800" y="2362200"/>
            <a:ext cx="6324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0"/>
          <p:cNvSpPr txBox="1"/>
          <p:nvPr>
            <p:ph idx="1" type="body"/>
          </p:nvPr>
        </p:nvSpPr>
        <p:spPr>
          <a:xfrm rot="5400000">
            <a:off x="304800" y="381000"/>
            <a:ext cx="63246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2"/>
          <p:cNvSpPr txBox="1"/>
          <p:nvPr>
            <p:ph idx="1" type="body"/>
          </p:nvPr>
        </p:nvSpPr>
        <p:spPr>
          <a:xfrm>
            <a:off x="457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31" name="Google Shape;31;p92"/>
          <p:cNvSpPr txBox="1"/>
          <p:nvPr>
            <p:ph idx="2" type="body"/>
          </p:nvPr>
        </p:nvSpPr>
        <p:spPr>
          <a:xfrm>
            <a:off x="4648200" y="1219200"/>
            <a:ext cx="4038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5" name="Google Shape;35;p9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36" name="Google Shape;36;p9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37" name="Google Shape;37;p9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4"/>
          <p:cNvSpPr txBox="1"/>
          <p:nvPr>
            <p:ph idx="12" type="sldNum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1" i="1"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45" name="Google Shape;45;p9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9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" name="Google Shape;11;p76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6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13;p76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76"/>
          <p:cNvSpPr txBox="1"/>
          <p:nvPr>
            <p:ph idx="11" type="ftr"/>
          </p:nvPr>
        </p:nvSpPr>
        <p:spPr>
          <a:xfrm>
            <a:off x="533400" y="6553200"/>
            <a:ext cx="19050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76"/>
          <p:cNvSpPr txBox="1"/>
          <p:nvPr>
            <p:ph idx="12" type="sldNum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9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8" name="Google Shape;58;p79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79"/>
          <p:cNvSpPr/>
          <p:nvPr/>
        </p:nvSpPr>
        <p:spPr>
          <a:xfrm>
            <a:off x="381000" y="1524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p79"/>
          <p:cNvCxnSpPr/>
          <p:nvPr/>
        </p:nvCxnSpPr>
        <p:spPr>
          <a:xfrm>
            <a:off x="457200" y="66294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79"/>
          <p:cNvSpPr txBox="1"/>
          <p:nvPr>
            <p:ph idx="11" type="ftr"/>
          </p:nvPr>
        </p:nvSpPr>
        <p:spPr>
          <a:xfrm>
            <a:off x="533400" y="6553200"/>
            <a:ext cx="19812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7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1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br>
              <a:rPr lang="en-US"/>
            </a:br>
            <a:r>
              <a:rPr lang="en-US"/>
              <a:t>---</a:t>
            </a:r>
            <a:br>
              <a:rPr lang="en-US"/>
            </a:br>
            <a:r>
              <a:rPr lang="en-US"/>
              <a:t>123</a:t>
            </a:r>
            <a:endParaRPr b="0" i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jp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jp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.jp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4.jp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4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5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Object Oriented Programming</a:t>
            </a:r>
            <a:endParaRPr sz="4400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340"/>
              <a:buFont typeface="Noto Sans Symbols"/>
              <a:buNone/>
            </a:pPr>
            <a:r>
              <a:rPr lang="en-US" sz="3600">
                <a:solidFill>
                  <a:srgbClr val="FF0000"/>
                </a:solidFill>
              </a:rPr>
              <a:t>Object Oriented Programming (OOP) Part 2 – Designer Mode</a:t>
            </a:r>
            <a:endParaRPr sz="3600"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8129" y="101673"/>
            <a:ext cx="1747742" cy="965127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1981200" y="5257800"/>
            <a:ext cx="64008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Creating our own classes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Programming Model</a:t>
            </a:r>
            <a:endParaRPr/>
          </a:p>
        </p:txBody>
      </p:sp>
      <p:sp>
        <p:nvSpPr>
          <p:cNvPr id="199" name="Google Shape;199;p1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00" name="Google Shape;200;p10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i="0" lang="en-US" sz="2800" u="none" cap="none" strike="noStrike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201" name="Google Shape;201;p10"/>
          <p:cNvSpPr txBox="1"/>
          <p:nvPr>
            <p:ph idx="1" type="body"/>
          </p:nvPr>
        </p:nvSpPr>
        <p:spPr>
          <a:xfrm>
            <a:off x="685800" y="1066800"/>
            <a:ext cx="8000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All programming languages like C, C++, Java, etc. have an underlying </a:t>
            </a:r>
            <a:r>
              <a:rPr lang="en-US" sz="2400">
                <a:solidFill>
                  <a:srgbClr val="C00000"/>
                </a:solidFill>
              </a:rPr>
              <a:t>programming model</a:t>
            </a:r>
            <a:r>
              <a:rPr lang="en-US" sz="2400"/>
              <a:t> (or </a:t>
            </a:r>
            <a:r>
              <a:rPr lang="en-US" sz="2400">
                <a:solidFill>
                  <a:srgbClr val="C00000"/>
                </a:solidFill>
              </a:rPr>
              <a:t>programming paradigm</a:t>
            </a:r>
            <a:r>
              <a:rPr lang="en-US" sz="2400"/>
              <a:t>):</a:t>
            </a:r>
            <a:endParaRPr sz="2000">
              <a:solidFill>
                <a:srgbClr val="C00000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How to organize the information and processes needed for a solution (program)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Allows/facilitates a certain way of thinking about the solution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Analogy: it is the “</a:t>
            </a:r>
            <a:r>
              <a:rPr b="1" i="1" lang="en-US" sz="2000"/>
              <a:t>world view</a:t>
            </a:r>
            <a:r>
              <a:rPr lang="en-US" sz="2000"/>
              <a:t>” of the language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Various programming paradigms: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b="1" lang="en-US" sz="2000">
                <a:solidFill>
                  <a:srgbClr val="002060"/>
                </a:solidFill>
              </a:rPr>
              <a:t>Procedural/Imperative</a:t>
            </a:r>
            <a:r>
              <a:rPr lang="en-US" sz="2000">
                <a:solidFill>
                  <a:srgbClr val="002060"/>
                </a:solidFill>
              </a:rPr>
              <a:t>:</a:t>
            </a:r>
            <a:r>
              <a:rPr lang="en-US" sz="2000"/>
              <a:t> C, Pascal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b="1" lang="en-US" sz="2000">
                <a:solidFill>
                  <a:srgbClr val="003300"/>
                </a:solidFill>
              </a:rPr>
              <a:t>Object Oriented</a:t>
            </a:r>
            <a:r>
              <a:rPr lang="en-US" sz="2000">
                <a:solidFill>
                  <a:srgbClr val="003300"/>
                </a:solidFill>
              </a:rPr>
              <a:t>: </a:t>
            </a:r>
            <a:r>
              <a:rPr lang="en-US" sz="2000"/>
              <a:t>Java, C++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b="1" lang="en-US" sz="2000">
                <a:solidFill>
                  <a:srgbClr val="C00000"/>
                </a:solidFill>
              </a:rPr>
              <a:t>Functional: </a:t>
            </a:r>
            <a:r>
              <a:rPr lang="en-US" sz="2000"/>
              <a:t>Scheme, LISP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b="1" lang="en-US" sz="2000">
                <a:solidFill>
                  <a:srgbClr val="7030A0"/>
                </a:solidFill>
              </a:rPr>
              <a:t>Logic programming: </a:t>
            </a:r>
            <a:r>
              <a:rPr lang="en-US" sz="2000"/>
              <a:t>PROLOG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others</a:t>
            </a:r>
            <a:endParaRPr/>
          </a:p>
        </p:txBody>
      </p:sp>
      <p:sp>
        <p:nvSpPr>
          <p:cNvPr id="202" name="Google Shape;202;p1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800" u="non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b="0" sz="800" u="non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Hello World!</a:t>
            </a:r>
            <a:endParaRPr/>
          </a:p>
        </p:txBody>
      </p:sp>
      <p:sp>
        <p:nvSpPr>
          <p:cNvPr id="209" name="Google Shape;209;p1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10" name="Google Shape;210;p11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1269387" y="985152"/>
            <a:ext cx="4267200" cy="1400384"/>
            <a:chOff x="1269387" y="985152"/>
            <a:chExt cx="4267200" cy="1400384"/>
          </a:xfrm>
        </p:grpSpPr>
        <p:sp>
          <p:nvSpPr>
            <p:cNvPr id="212" name="Google Shape;212;p11"/>
            <p:cNvSpPr txBox="1"/>
            <p:nvPr/>
          </p:nvSpPr>
          <p:spPr>
            <a:xfrm>
              <a:off x="1269387" y="1185207"/>
              <a:ext cx="4267200" cy="1200329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Program HelloWorld;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Begin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WriteLn('Hello World!');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End.</a:t>
              </a:r>
              <a:endParaRPr/>
            </a:p>
          </p:txBody>
        </p:sp>
        <p:sp>
          <p:nvSpPr>
            <p:cNvPr id="213" name="Google Shape;213;p11"/>
            <p:cNvSpPr txBox="1"/>
            <p:nvPr/>
          </p:nvSpPr>
          <p:spPr>
            <a:xfrm>
              <a:off x="4343400" y="985152"/>
              <a:ext cx="1052218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Pascal</a:t>
              </a: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819400" y="2466945"/>
            <a:ext cx="5983014" cy="1677383"/>
            <a:chOff x="2819400" y="2466945"/>
            <a:chExt cx="5983014" cy="1677383"/>
          </a:xfrm>
        </p:grpSpPr>
        <p:sp>
          <p:nvSpPr>
            <p:cNvPr id="215" name="Google Shape;215;p11"/>
            <p:cNvSpPr txBox="1"/>
            <p:nvPr/>
          </p:nvSpPr>
          <p:spPr>
            <a:xfrm>
              <a:off x="2819400" y="2667000"/>
              <a:ext cx="5983014" cy="147732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class HelloWorld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public static void main(String[] args)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System.out.println("Hello World!");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216" name="Google Shape;216;p11"/>
            <p:cNvSpPr txBox="1"/>
            <p:nvPr/>
          </p:nvSpPr>
          <p:spPr>
            <a:xfrm>
              <a:off x="7467600" y="2466945"/>
              <a:ext cx="1052218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Java</a:t>
              </a:r>
              <a:endParaRPr/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474936" y="4255499"/>
            <a:ext cx="4688927" cy="813169"/>
            <a:chOff x="474936" y="4255499"/>
            <a:chExt cx="4688927" cy="813169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474936" y="4422337"/>
              <a:ext cx="4688927" cy="64633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(defun Hello-World ()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(print (list 'Hello 'World!)))</a:t>
              </a:r>
              <a:endParaRPr/>
            </a:p>
          </p:txBody>
        </p:sp>
        <p:sp>
          <p:nvSpPr>
            <p:cNvPr id="219" name="Google Shape;219;p11"/>
            <p:cNvSpPr txBox="1"/>
            <p:nvPr/>
          </p:nvSpPr>
          <p:spPr>
            <a:xfrm>
              <a:off x="4045891" y="4255499"/>
              <a:ext cx="1052218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LISP</a:t>
              </a:r>
              <a:endParaRPr/>
            </a:p>
          </p:txBody>
        </p:sp>
      </p:grpSp>
      <p:grpSp>
        <p:nvGrpSpPr>
          <p:cNvPr id="220" name="Google Shape;220;p11"/>
          <p:cNvGrpSpPr/>
          <p:nvPr/>
        </p:nvGrpSpPr>
        <p:grpSpPr>
          <a:xfrm>
            <a:off x="4457044" y="5118704"/>
            <a:ext cx="3888170" cy="846386"/>
            <a:chOff x="4457044" y="5118704"/>
            <a:chExt cx="3888170" cy="846386"/>
          </a:xfrm>
        </p:grpSpPr>
        <p:sp>
          <p:nvSpPr>
            <p:cNvPr id="221" name="Google Shape;221;p11"/>
            <p:cNvSpPr txBox="1"/>
            <p:nvPr/>
          </p:nvSpPr>
          <p:spPr>
            <a:xfrm>
              <a:off x="4457044" y="5318759"/>
              <a:ext cx="3888170" cy="646331"/>
            </a:xfrm>
            <a:prstGeom prst="rect">
              <a:avLst/>
            </a:prstGeom>
            <a:solidFill>
              <a:srgbClr val="99FF99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go :-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writeln('Hello World!').</a:t>
              </a:r>
              <a:endParaRPr/>
            </a:p>
          </p:txBody>
        </p:sp>
        <p:sp>
          <p:nvSpPr>
            <p:cNvPr id="222" name="Google Shape;222;p11"/>
            <p:cNvSpPr txBox="1"/>
            <p:nvPr/>
          </p:nvSpPr>
          <p:spPr>
            <a:xfrm>
              <a:off x="7162800" y="5118704"/>
              <a:ext cx="1052218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Prolog</a:t>
              </a:r>
              <a:endParaRPr/>
            </a:p>
          </p:txBody>
        </p:sp>
      </p:grpSp>
      <p:sp>
        <p:nvSpPr>
          <p:cNvPr id="223" name="Google Shape;223;p1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Procedural (eg: C) versus OOP (eg: Java)</a:t>
            </a:r>
            <a:endParaRPr/>
          </a:p>
        </p:txBody>
      </p:sp>
      <p:sp>
        <p:nvSpPr>
          <p:cNvPr id="230" name="Google Shape;230;p1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31" name="Google Shape;231;p12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grpSp>
        <p:nvGrpSpPr>
          <p:cNvPr id="232" name="Google Shape;232;p12"/>
          <p:cNvGrpSpPr/>
          <p:nvPr/>
        </p:nvGrpSpPr>
        <p:grpSpPr>
          <a:xfrm>
            <a:off x="993620" y="1277995"/>
            <a:ext cx="7690158" cy="2998394"/>
            <a:chOff x="3020" y="24802"/>
            <a:chExt cx="7690158" cy="2998394"/>
          </a:xfrm>
        </p:grpSpPr>
        <p:sp>
          <p:nvSpPr>
            <p:cNvPr id="233" name="Google Shape;233;p12"/>
            <p:cNvSpPr/>
            <p:nvPr/>
          </p:nvSpPr>
          <p:spPr>
            <a:xfrm>
              <a:off x="3020" y="24802"/>
              <a:ext cx="4647734" cy="662400"/>
            </a:xfrm>
            <a:prstGeom prst="rect">
              <a:avLst/>
            </a:prstGeom>
            <a:solidFill>
              <a:srgbClr val="FFB061"/>
            </a:solidFill>
            <a:ln cap="flat" cmpd="sng" w="254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2"/>
            <p:cNvSpPr txBox="1"/>
            <p:nvPr/>
          </p:nvSpPr>
          <p:spPr>
            <a:xfrm>
              <a:off x="3020" y="24802"/>
              <a:ext cx="4647734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Procedural/Imperative</a:t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3020" y="687202"/>
              <a:ext cx="4647734" cy="2335994"/>
            </a:xfrm>
            <a:prstGeom prst="rect">
              <a:avLst/>
            </a:prstGeom>
            <a:solidFill>
              <a:srgbClr val="FFFF99">
                <a:alpha val="89803"/>
              </a:srgbClr>
            </a:solidFill>
            <a:ln cap="flat" cmpd="sng" w="25400">
              <a:solidFill>
                <a:srgbClr val="FFB06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3020" y="687202"/>
              <a:ext cx="4647734" cy="2335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 program as a process of transforming data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and associated functions are separated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is publicly accessible to everyone</a:t>
              </a:r>
              <a:endParaRPr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5243152" y="24802"/>
              <a:ext cx="2450026" cy="662400"/>
            </a:xfrm>
            <a:prstGeom prst="rect">
              <a:avLst/>
            </a:prstGeom>
            <a:solidFill>
              <a:srgbClr val="709EFE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 txBox="1"/>
            <p:nvPr/>
          </p:nvSpPr>
          <p:spPr>
            <a:xfrm>
              <a:off x="5243152" y="24802"/>
              <a:ext cx="2450026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OOP</a:t>
              </a:r>
              <a:endParaRPr/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5243152" y="687202"/>
              <a:ext cx="2450026" cy="2335994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cap="flat" cmpd="sng" w="25400">
              <a:solidFill>
                <a:srgbClr val="C9DD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2"/>
            <p:cNvSpPr txBox="1"/>
            <p:nvPr/>
          </p:nvSpPr>
          <p:spPr>
            <a:xfrm>
              <a:off x="5243152" y="687202"/>
              <a:ext cx="2450026" cy="2335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Encapsulation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Inheritance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Abstraction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Polymorphism</a:t>
              </a:r>
              <a:endParaRPr/>
            </a:p>
          </p:txBody>
        </p:sp>
      </p:grpSp>
      <p:grpSp>
        <p:nvGrpSpPr>
          <p:cNvPr id="241" name="Google Shape;241;p12"/>
          <p:cNvGrpSpPr/>
          <p:nvPr/>
        </p:nvGrpSpPr>
        <p:grpSpPr>
          <a:xfrm>
            <a:off x="424192" y="4100900"/>
            <a:ext cx="5638799" cy="2376099"/>
            <a:chOff x="0" y="62300"/>
            <a:chExt cx="5638799" cy="2376099"/>
          </a:xfrm>
        </p:grpSpPr>
        <p:sp>
          <p:nvSpPr>
            <p:cNvPr id="242" name="Google Shape;242;p12"/>
            <p:cNvSpPr/>
            <p:nvPr/>
          </p:nvSpPr>
          <p:spPr>
            <a:xfrm>
              <a:off x="7" y="438911"/>
              <a:ext cx="5638792" cy="1999488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76200" y="665003"/>
              <a:ext cx="2030196" cy="1764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76200" y="665003"/>
              <a:ext cx="2030196" cy="1764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Resembles execution model of computer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Less overhead when designing</a:t>
              </a:r>
              <a:endParaRPr/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2319007" y="685803"/>
              <a:ext cx="3225005" cy="1710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2"/>
            <p:cNvSpPr txBox="1"/>
            <p:nvPr/>
          </p:nvSpPr>
          <p:spPr>
            <a:xfrm>
              <a:off x="2319007" y="685803"/>
              <a:ext cx="3225005" cy="1710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Disadvantages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Harder to understand as logical relation between data and functions is unclear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 to maintain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 to extend/expand</a:t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0" y="62300"/>
              <a:ext cx="588543" cy="584355"/>
            </a:xfrm>
            <a:prstGeom prst="plus">
              <a:avLst>
                <a:gd fmla="val 32810" name="adj"/>
              </a:avLst>
            </a:prstGeom>
            <a:solidFill>
              <a:srgbClr val="FFB061"/>
            </a:solidFill>
            <a:ln cap="flat" cmpd="sng" w="25400">
              <a:solidFill>
                <a:srgbClr val="FFB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5067628" y="381000"/>
              <a:ext cx="571171" cy="173857"/>
            </a:xfrm>
            <a:prstGeom prst="rect">
              <a:avLst/>
            </a:prstGeom>
            <a:solidFill>
              <a:srgbClr val="FFB061"/>
            </a:solidFill>
            <a:ln cap="flat" cmpd="sng" w="25400">
              <a:solidFill>
                <a:srgbClr val="FFB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9" name="Google Shape;249;p12"/>
            <p:cNvCxnSpPr/>
            <p:nvPr/>
          </p:nvCxnSpPr>
          <p:spPr>
            <a:xfrm>
              <a:off x="2171701" y="685799"/>
              <a:ext cx="444" cy="1633728"/>
            </a:xfrm>
            <a:prstGeom prst="straightConnector1">
              <a:avLst/>
            </a:pr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50" name="Google Shape;250;p12"/>
          <p:cNvCxnSpPr/>
          <p:nvPr/>
        </p:nvCxnSpPr>
        <p:spPr>
          <a:xfrm>
            <a:off x="6156960" y="929640"/>
            <a:ext cx="0" cy="5715000"/>
          </a:xfrm>
          <a:prstGeom prst="straightConnector1">
            <a:avLst/>
          </a:prstGeom>
          <a:noFill/>
          <a:ln cap="flat" cmpd="sng" w="28575">
            <a:solidFill>
              <a:srgbClr val="A2A2C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51" name="Google Shape;251;p12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OOP</a:t>
            </a:r>
            <a:endParaRPr/>
          </a:p>
        </p:txBody>
      </p:sp>
      <p:sp>
        <p:nvSpPr>
          <p:cNvPr id="258" name="Google Shape;258;p1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59" name="Google Shape;259;p13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1066800" y="993217"/>
            <a:ext cx="7463953" cy="5404966"/>
            <a:chOff x="0" y="-73583"/>
            <a:chExt cx="7463953" cy="5404966"/>
          </a:xfrm>
        </p:grpSpPr>
        <p:sp>
          <p:nvSpPr>
            <p:cNvPr id="261" name="Google Shape;261;p13"/>
            <p:cNvSpPr/>
            <p:nvPr/>
          </p:nvSpPr>
          <p:spPr>
            <a:xfrm>
              <a:off x="0" y="-73583"/>
              <a:ext cx="7460307" cy="684000"/>
            </a:xfrm>
            <a:prstGeom prst="rect">
              <a:avLst/>
            </a:prstGeom>
            <a:solidFill>
              <a:srgbClr val="709EFE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 txBox="1"/>
            <p:nvPr/>
          </p:nvSpPr>
          <p:spPr>
            <a:xfrm>
              <a:off x="0" y="-73583"/>
              <a:ext cx="7460307" cy="68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0025" lIns="227575" spcFirstLastPara="1" rIns="227575" wrap="square" tIns="1300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 fundamental OOP concepts</a:t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3646" y="603039"/>
              <a:ext cx="7460307" cy="4728344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cap="flat" cmpd="sng" w="25400">
              <a:solidFill>
                <a:srgbClr val="C9DD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 txBox="1"/>
            <p:nvPr/>
          </p:nvSpPr>
          <p:spPr>
            <a:xfrm>
              <a:off x="3646" y="603039"/>
              <a:ext cx="7460307" cy="47283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92000" lIns="128000" spcFirstLastPara="1" rIns="170675" wrap="square" tIns="128000">
              <a:noAutofit/>
            </a:bodyPr>
            <a:lstStyle/>
            <a:p>
              <a:pPr indent="-228600" lvl="1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Encapsulation</a:t>
              </a:r>
              <a:endParaRPr/>
            </a:p>
            <a:p>
              <a:pPr indent="-228600" lvl="2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Bundling data and associated functionalities</a:t>
              </a:r>
              <a:endParaRPr/>
            </a:p>
            <a:p>
              <a:pPr indent="-228600" lvl="2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Hide internal details and restricting access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Inheritance</a:t>
              </a:r>
              <a:endParaRPr/>
            </a:p>
            <a:p>
              <a:pPr indent="-228600" lvl="2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Deriving a class from another, affording code reuse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Abstraction</a:t>
              </a:r>
              <a:endParaRPr/>
            </a:p>
            <a:p>
              <a:pPr indent="-228600" lvl="2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Hiding the complexity of the implementation</a:t>
              </a:r>
              <a:endParaRPr/>
            </a:p>
            <a:p>
              <a:pPr indent="-228600" lvl="2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Focusing on the specifications and not the implementation details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Polymorphism</a:t>
              </a:r>
              <a:endParaRPr/>
            </a:p>
            <a:p>
              <a:pPr indent="-228600" lvl="2" marL="4572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Behavior of functionality changes according to the actual type of data</a:t>
              </a:r>
              <a:endParaRPr/>
            </a:p>
          </p:txBody>
        </p:sp>
      </p:grpSp>
      <p:grpSp>
        <p:nvGrpSpPr>
          <p:cNvPr id="265" name="Google Shape;265;p13"/>
          <p:cNvGrpSpPr/>
          <p:nvPr/>
        </p:nvGrpSpPr>
        <p:grpSpPr>
          <a:xfrm>
            <a:off x="1356360" y="1714500"/>
            <a:ext cx="7239000" cy="1088886"/>
            <a:chOff x="1295400" y="1524000"/>
            <a:chExt cx="7239000" cy="1088886"/>
          </a:xfrm>
        </p:grpSpPr>
        <p:sp>
          <p:nvSpPr>
            <p:cNvPr id="266" name="Google Shape;266;p13"/>
            <p:cNvSpPr/>
            <p:nvPr/>
          </p:nvSpPr>
          <p:spPr>
            <a:xfrm>
              <a:off x="1295400" y="1524000"/>
              <a:ext cx="5943600" cy="1088886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3"/>
            <p:cNvSpPr txBox="1"/>
            <p:nvPr/>
          </p:nvSpPr>
          <p:spPr>
            <a:xfrm>
              <a:off x="7391400" y="1744980"/>
              <a:ext cx="1143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Today’s focus</a:t>
              </a:r>
              <a:endParaRPr/>
            </a:p>
          </p:txBody>
        </p:sp>
      </p:grpSp>
      <p:sp>
        <p:nvSpPr>
          <p:cNvPr id="268" name="Google Shape;268;p1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Illustration: Bank Account</a:t>
            </a:r>
            <a:endParaRPr/>
          </a:p>
        </p:txBody>
      </p:sp>
      <p:sp>
        <p:nvSpPr>
          <p:cNvPr id="275" name="Google Shape;275;p1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276" name="Google Shape;276;p14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277" name="Google Shape;277;p14"/>
          <p:cNvSpPr txBox="1"/>
          <p:nvPr>
            <p:ph idx="1" type="body"/>
          </p:nvPr>
        </p:nvSpPr>
        <p:spPr>
          <a:xfrm>
            <a:off x="685800" y="1066800"/>
            <a:ext cx="80009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i="1" lang="en-US" sz="2000"/>
              <a:t>(Note: This illustration serves as a quick comparison between a procedural language and an object-oriented language; it is not meant to be comprehensive.)</a:t>
            </a:r>
            <a:endParaRPr/>
          </a:p>
        </p:txBody>
      </p:sp>
      <p:grpSp>
        <p:nvGrpSpPr>
          <p:cNvPr id="278" name="Google Shape;278;p14"/>
          <p:cNvGrpSpPr/>
          <p:nvPr/>
        </p:nvGrpSpPr>
        <p:grpSpPr>
          <a:xfrm>
            <a:off x="1707361" y="2286001"/>
            <a:ext cx="5729277" cy="3733797"/>
            <a:chOff x="183361" y="1"/>
            <a:chExt cx="5729277" cy="3733797"/>
          </a:xfrm>
        </p:grpSpPr>
        <p:sp>
          <p:nvSpPr>
            <p:cNvPr id="279" name="Google Shape;279;p14"/>
            <p:cNvSpPr/>
            <p:nvPr/>
          </p:nvSpPr>
          <p:spPr>
            <a:xfrm>
              <a:off x="183361" y="1"/>
              <a:ext cx="2324695" cy="827928"/>
            </a:xfrm>
            <a:prstGeom prst="roundRect">
              <a:avLst>
                <a:gd fmla="val 10000" name="adj"/>
              </a:avLst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 txBox="1"/>
            <p:nvPr/>
          </p:nvSpPr>
          <p:spPr>
            <a:xfrm>
              <a:off x="207610" y="24250"/>
              <a:ext cx="2276197" cy="77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spcFirstLastPara="1" rIns="60950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Data</a:t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15831" y="827929"/>
              <a:ext cx="232469" cy="87176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2" name="Google Shape;282;p14"/>
            <p:cNvSpPr/>
            <p:nvPr/>
          </p:nvSpPr>
          <p:spPr>
            <a:xfrm>
              <a:off x="648300" y="1118516"/>
              <a:ext cx="2823407" cy="116234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4"/>
            <p:cNvSpPr txBox="1"/>
            <p:nvPr/>
          </p:nvSpPr>
          <p:spPr>
            <a:xfrm>
              <a:off x="682344" y="1152560"/>
              <a:ext cx="2755319" cy="10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9525" spcFirstLastPara="1" rIns="49525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Account number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(integer)</a:t>
              </a: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15831" y="827929"/>
              <a:ext cx="232469" cy="23246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85" name="Google Shape;285;p14"/>
            <p:cNvSpPr/>
            <p:nvPr/>
          </p:nvSpPr>
          <p:spPr>
            <a:xfrm>
              <a:off x="648300" y="2571451"/>
              <a:ext cx="2823407" cy="116234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 txBox="1"/>
            <p:nvPr/>
          </p:nvSpPr>
          <p:spPr>
            <a:xfrm>
              <a:off x="682344" y="2605495"/>
              <a:ext cx="2755319" cy="10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9525" spcFirstLastPara="1" rIns="49525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Balance</a:t>
              </a:r>
              <a:r>
                <a:rPr lang="en-US" sz="2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(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non-negative double value)</a:t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587943" y="1"/>
              <a:ext cx="2324695" cy="827928"/>
            </a:xfrm>
            <a:prstGeom prst="roundRect">
              <a:avLst>
                <a:gd fmla="val 10000" name="adj"/>
              </a:avLst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 txBox="1"/>
            <p:nvPr/>
          </p:nvSpPr>
          <p:spPr>
            <a:xfrm>
              <a:off x="3612192" y="24250"/>
              <a:ext cx="2276197" cy="77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60950" spcFirstLastPara="1" rIns="60950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lang="en-US" sz="3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Operations</a:t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820412" y="827929"/>
              <a:ext cx="232469" cy="87176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0" name="Google Shape;290;p14"/>
            <p:cNvSpPr/>
            <p:nvPr/>
          </p:nvSpPr>
          <p:spPr>
            <a:xfrm>
              <a:off x="4052882" y="1118516"/>
              <a:ext cx="1859756" cy="116234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 txBox="1"/>
            <p:nvPr/>
          </p:nvSpPr>
          <p:spPr>
            <a:xfrm>
              <a:off x="4086926" y="1152560"/>
              <a:ext cx="1791668" cy="10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9525" spcFirstLastPara="1" rIns="49525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Withdrawal</a:t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820412" y="827929"/>
              <a:ext cx="232469" cy="23246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93" name="Google Shape;293;p14"/>
            <p:cNvSpPr/>
            <p:nvPr/>
          </p:nvSpPr>
          <p:spPr>
            <a:xfrm>
              <a:off x="4052882" y="2571451"/>
              <a:ext cx="1859756" cy="116234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 txBox="1"/>
            <p:nvPr/>
          </p:nvSpPr>
          <p:spPr>
            <a:xfrm>
              <a:off x="4086926" y="2605495"/>
              <a:ext cx="1791668" cy="109425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000" lIns="49525" spcFirstLastPara="1" rIns="49525" wrap="square" tIns="33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99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Deposit</a:t>
              </a:r>
              <a:endParaRPr/>
            </a:p>
          </p:txBody>
        </p:sp>
      </p:grpSp>
      <p:sp>
        <p:nvSpPr>
          <p:cNvPr id="295" name="Google Shape;295;p1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Bank Account (C implementation) (1/4)</a:t>
            </a:r>
            <a:endParaRPr/>
          </a:p>
        </p:txBody>
      </p:sp>
      <p:sp>
        <p:nvSpPr>
          <p:cNvPr id="302" name="Google Shape;302;p1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03" name="Google Shape;303;p15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820271" y="1066800"/>
            <a:ext cx="2971800" cy="1190625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int acctNum;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double balance;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18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BankAcct</a:t>
            </a:r>
            <a:r>
              <a:rPr b="1" lang="en-US" sz="1800">
                <a:solidFill>
                  <a:srgbClr val="0033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820270" y="2438400"/>
            <a:ext cx="7028330" cy="397031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BankAcct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*baPtr, int anum) {</a:t>
            </a:r>
            <a:b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baPtr-&gt;acctNum = anum;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baPtr-&gt;balance =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BankAcct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*baPtr, double amount)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(baPtr-&gt;balance &lt; amount)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0;  // indicate failure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baPtr-&gt;balance -= amount;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1;     // indicate success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deposit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800">
                <a:solidFill>
                  <a:srgbClr val="000099"/>
                </a:solidFill>
                <a:latin typeface="Courier New"/>
                <a:ea typeface="Courier New"/>
                <a:cs typeface="Courier New"/>
                <a:sym typeface="Courier New"/>
              </a:rPr>
              <a:t>BankAcct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*baPtr, double amount)</a:t>
            </a:r>
            <a:b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  ... Code not shown ... }</a:t>
            </a:r>
            <a:endParaRPr/>
          </a:p>
        </p:txBody>
      </p:sp>
      <p:sp>
        <p:nvSpPr>
          <p:cNvPr id="306" name="Google Shape;306;p15"/>
          <p:cNvSpPr txBox="1"/>
          <p:nvPr/>
        </p:nvSpPr>
        <p:spPr>
          <a:xfrm>
            <a:off x="4114801" y="1142999"/>
            <a:ext cx="1905000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 to hold data</a:t>
            </a:r>
            <a:endParaRPr/>
          </a:p>
        </p:txBody>
      </p:sp>
      <p:sp>
        <p:nvSpPr>
          <p:cNvPr id="307" name="Google Shape;307;p15"/>
          <p:cNvSpPr txBox="1"/>
          <p:nvPr/>
        </p:nvSpPr>
        <p:spPr>
          <a:xfrm>
            <a:off x="6391835" y="2777193"/>
            <a:ext cx="2303929" cy="1015663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 to provide basic operations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Bank Account (C implementation) (2/4)</a:t>
            </a:r>
            <a:endParaRPr/>
          </a:p>
        </p:txBody>
      </p:sp>
      <p:sp>
        <p:nvSpPr>
          <p:cNvPr id="315" name="Google Shape;315;p1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16" name="Google Shape;316;p16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685800" y="990600"/>
            <a:ext cx="8000999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 C, the data (structure) and operations (functions) are treated as </a:t>
            </a:r>
            <a:r>
              <a:rPr lang="en-US" sz="2800">
                <a:solidFill>
                  <a:srgbClr val="000099"/>
                </a:solidFill>
              </a:rPr>
              <a:t>separate entities</a:t>
            </a:r>
            <a:r>
              <a:rPr lang="en-US" sz="2800"/>
              <a:t>:</a:t>
            </a:r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524435" y="2351631"/>
            <a:ext cx="8238566" cy="2769464"/>
            <a:chOff x="524435" y="2351631"/>
            <a:chExt cx="8238566" cy="2769464"/>
          </a:xfrm>
        </p:grpSpPr>
        <p:grpSp>
          <p:nvGrpSpPr>
            <p:cNvPr id="319" name="Google Shape;319;p16"/>
            <p:cNvGrpSpPr/>
            <p:nvPr/>
          </p:nvGrpSpPr>
          <p:grpSpPr>
            <a:xfrm>
              <a:off x="1909482" y="3045522"/>
              <a:ext cx="1676400" cy="1718607"/>
              <a:chOff x="1981200" y="2777193"/>
              <a:chExt cx="1676400" cy="1718607"/>
            </a:xfrm>
          </p:grpSpPr>
          <p:sp>
            <p:nvSpPr>
              <p:cNvPr id="320" name="Google Shape;320;p16"/>
              <p:cNvSpPr/>
              <p:nvPr/>
            </p:nvSpPr>
            <p:spPr>
              <a:xfrm>
                <a:off x="1981200" y="2777193"/>
                <a:ext cx="1676400" cy="1718607"/>
              </a:xfrm>
              <a:prstGeom prst="ellipse">
                <a:avLst/>
              </a:prstGeom>
              <a:solidFill>
                <a:srgbClr val="FF6600"/>
              </a:solidFill>
              <a:ln cap="flat" cmpd="sng" w="25400">
                <a:solidFill>
                  <a:srgbClr val="FF6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6"/>
              <p:cNvSpPr txBox="1"/>
              <p:nvPr/>
            </p:nvSpPr>
            <p:spPr>
              <a:xfrm>
                <a:off x="2057400" y="3374886"/>
                <a:ext cx="152400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</p:grpSp>
        <p:grpSp>
          <p:nvGrpSpPr>
            <p:cNvPr id="322" name="Google Shape;322;p16"/>
            <p:cNvGrpSpPr/>
            <p:nvPr/>
          </p:nvGrpSpPr>
          <p:grpSpPr>
            <a:xfrm>
              <a:off x="5262282" y="3045521"/>
              <a:ext cx="1676400" cy="1718607"/>
              <a:chOff x="5334000" y="2777192"/>
              <a:chExt cx="1676400" cy="1718607"/>
            </a:xfrm>
          </p:grpSpPr>
          <p:sp>
            <p:nvSpPr>
              <p:cNvPr id="323" name="Google Shape;323;p16"/>
              <p:cNvSpPr/>
              <p:nvPr/>
            </p:nvSpPr>
            <p:spPr>
              <a:xfrm>
                <a:off x="5334000" y="2777192"/>
                <a:ext cx="1676400" cy="1718607"/>
              </a:xfrm>
              <a:prstGeom prst="ellipse">
                <a:avLst/>
              </a:prstGeom>
              <a:solidFill>
                <a:srgbClr val="FF6600"/>
              </a:solidFill>
              <a:ln cap="flat" cmpd="sng" w="25400">
                <a:solidFill>
                  <a:srgbClr val="FF6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6"/>
              <p:cNvSpPr txBox="1"/>
              <p:nvPr/>
            </p:nvSpPr>
            <p:spPr>
              <a:xfrm>
                <a:off x="5410200" y="3374885"/>
                <a:ext cx="152400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Function</a:t>
                </a:r>
                <a:endParaRPr/>
              </a:p>
            </p:txBody>
          </p:sp>
        </p:grpSp>
        <p:sp>
          <p:nvSpPr>
            <p:cNvPr id="325" name="Google Shape;325;p16"/>
            <p:cNvSpPr/>
            <p:nvPr/>
          </p:nvSpPr>
          <p:spPr>
            <a:xfrm>
              <a:off x="3290046" y="2757067"/>
              <a:ext cx="2277035" cy="556783"/>
            </a:xfrm>
            <a:custGeom>
              <a:rect b="b" l="l" r="r" t="t"/>
              <a:pathLst>
                <a:path extrusionOk="0" h="556783" w="2277035">
                  <a:moveTo>
                    <a:pt x="0" y="449207"/>
                  </a:moveTo>
                  <a:cubicBezTo>
                    <a:pt x="375023" y="216125"/>
                    <a:pt x="750047" y="-16957"/>
                    <a:pt x="1129553" y="972"/>
                  </a:cubicBezTo>
                  <a:cubicBezTo>
                    <a:pt x="1509059" y="18901"/>
                    <a:pt x="1893047" y="287842"/>
                    <a:pt x="2277035" y="556783"/>
                  </a:cubicBezTo>
                </a:path>
              </a:pathLst>
            </a:custGeom>
            <a:noFill/>
            <a:ln cap="flat" cmpd="sng" w="28575">
              <a:solidFill>
                <a:srgbClr val="00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6"/>
            <p:cNvSpPr/>
            <p:nvPr/>
          </p:nvSpPr>
          <p:spPr>
            <a:xfrm rot="10800000">
              <a:off x="3334869" y="4528392"/>
              <a:ext cx="2277035" cy="556783"/>
            </a:xfrm>
            <a:custGeom>
              <a:rect b="b" l="l" r="r" t="t"/>
              <a:pathLst>
                <a:path extrusionOk="0" h="556783" w="2277035">
                  <a:moveTo>
                    <a:pt x="0" y="449207"/>
                  </a:moveTo>
                  <a:cubicBezTo>
                    <a:pt x="375023" y="216125"/>
                    <a:pt x="750047" y="-16957"/>
                    <a:pt x="1129553" y="972"/>
                  </a:cubicBezTo>
                  <a:cubicBezTo>
                    <a:pt x="1509059" y="18901"/>
                    <a:pt x="1893047" y="287842"/>
                    <a:pt x="2277035" y="556783"/>
                  </a:cubicBezTo>
                </a:path>
              </a:pathLst>
            </a:custGeom>
            <a:noFill/>
            <a:ln cap="flat" cmpd="sng" w="28575">
              <a:solidFill>
                <a:srgbClr val="00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6"/>
            <p:cNvSpPr txBox="1"/>
            <p:nvPr/>
          </p:nvSpPr>
          <p:spPr>
            <a:xfrm>
              <a:off x="3666564" y="2351631"/>
              <a:ext cx="1524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Passed into</a:t>
              </a:r>
              <a:endParaRPr/>
            </a:p>
          </p:txBody>
        </p:sp>
        <p:sp>
          <p:nvSpPr>
            <p:cNvPr id="328" name="Google Shape;328;p16"/>
            <p:cNvSpPr txBox="1"/>
            <p:nvPr/>
          </p:nvSpPr>
          <p:spPr>
            <a:xfrm>
              <a:off x="3711387" y="4465424"/>
              <a:ext cx="1524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Modifies</a:t>
              </a:r>
              <a:endParaRPr/>
            </a:p>
          </p:txBody>
        </p:sp>
        <p:sp>
          <p:nvSpPr>
            <p:cNvPr id="329" name="Google Shape;329;p16"/>
            <p:cNvSpPr txBox="1"/>
            <p:nvPr/>
          </p:nvSpPr>
          <p:spPr>
            <a:xfrm>
              <a:off x="524435" y="4290098"/>
              <a:ext cx="1524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BankAcct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structure</a:t>
              </a:r>
              <a:endParaRPr/>
            </a:p>
          </p:txBody>
        </p:sp>
        <p:sp>
          <p:nvSpPr>
            <p:cNvPr id="330" name="Google Shape;330;p16"/>
            <p:cNvSpPr txBox="1"/>
            <p:nvPr/>
          </p:nvSpPr>
          <p:spPr>
            <a:xfrm>
              <a:off x="6477000" y="4166435"/>
              <a:ext cx="228600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deposit(..)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000099"/>
                  </a:solidFill>
                  <a:latin typeface="Arial"/>
                  <a:ea typeface="Arial"/>
                  <a:cs typeface="Arial"/>
                  <a:sym typeface="Arial"/>
                </a:rPr>
                <a:t>withdraw(…)</a:t>
              </a:r>
              <a:endParaRPr/>
            </a:p>
          </p:txBody>
        </p:sp>
      </p:grpSp>
      <p:sp>
        <p:nvSpPr>
          <p:cNvPr id="331" name="Google Shape;331;p1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7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Bank Account (C implementation) (3/4)</a:t>
            </a:r>
            <a:endParaRPr/>
          </a:p>
        </p:txBody>
      </p:sp>
      <p:sp>
        <p:nvSpPr>
          <p:cNvPr id="338" name="Google Shape;338;p1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39" name="Google Shape;339;p17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340" name="Google Shape;340;p17"/>
          <p:cNvSpPr txBox="1"/>
          <p:nvPr/>
        </p:nvSpPr>
        <p:spPr>
          <a:xfrm>
            <a:off x="2438400" y="1143000"/>
            <a:ext cx="3810000" cy="2014538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BankAcct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(&amp;ba1, 12345);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deposit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(&amp;ba1, 1000.50);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(&amp;ba1, 500.00);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(&amp;ba1, 600.00);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... </a:t>
            </a:r>
            <a:endParaRPr/>
          </a:p>
        </p:txBody>
      </p:sp>
      <p:sp>
        <p:nvSpPr>
          <p:cNvPr id="341" name="Google Shape;341;p17"/>
          <p:cNvSpPr txBox="1"/>
          <p:nvPr/>
        </p:nvSpPr>
        <p:spPr>
          <a:xfrm>
            <a:off x="2438400" y="3505200"/>
            <a:ext cx="3810000" cy="2563813"/>
          </a:xfrm>
          <a:prstGeom prst="rect">
            <a:avLst/>
          </a:prstGeom>
          <a:solidFill>
            <a:srgbClr val="FFFFCC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BankAcct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deposit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(&amp;ba1, 1000.50);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(&amp;ba1, 12345);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ba1.acctNum = 54321;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ba1.balance = 10000000.00;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</p:txBody>
      </p:sp>
      <p:sp>
        <p:nvSpPr>
          <p:cNvPr id="342" name="Google Shape;342;p17"/>
          <p:cNvSpPr txBox="1"/>
          <p:nvPr/>
        </p:nvSpPr>
        <p:spPr>
          <a:xfrm>
            <a:off x="838200" y="1226939"/>
            <a:ext cx="1600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 use of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BankAcct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its operations</a:t>
            </a:r>
            <a:endParaRPr/>
          </a:p>
        </p:txBody>
      </p:sp>
      <p:sp>
        <p:nvSpPr>
          <p:cNvPr id="343" name="Google Shape;343;p17"/>
          <p:cNvSpPr txBox="1"/>
          <p:nvPr/>
        </p:nvSpPr>
        <p:spPr>
          <a:xfrm>
            <a:off x="685802" y="3733800"/>
            <a:ext cx="162305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Wrong and malicious exploits of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BankAcct </a:t>
            </a: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6492240" y="3314700"/>
            <a:ext cx="22098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39" y="36000"/>
                </a:moveTo>
                <a:lnTo>
                  <a:pt x="-66034" y="36000"/>
                </a:lnTo>
                <a:lnTo>
                  <a:pt x="-124468" y="271600"/>
                </a:lnTo>
              </a:path>
            </a:pathLst>
          </a:custGeom>
          <a:solidFill>
            <a:srgbClr val="FFFF99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Forgot to initialize </a:t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6477000" y="4029164"/>
            <a:ext cx="22098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139" y="22500"/>
                </a:moveTo>
                <a:lnTo>
                  <a:pt x="-23706" y="22500"/>
                </a:lnTo>
                <a:lnTo>
                  <a:pt x="-63584" y="187561"/>
                </a:lnTo>
              </a:path>
            </a:pathLst>
          </a:custGeom>
          <a:solidFill>
            <a:srgbClr val="FFFF99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Account Number should not change!</a:t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6477000" y="4934128"/>
            <a:ext cx="2209800" cy="123807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3750" y="16361"/>
                </a:moveTo>
                <a:lnTo>
                  <a:pt x="-14533" y="16361"/>
                </a:lnTo>
                <a:lnTo>
                  <a:pt x="-34705" y="55369"/>
                </a:lnTo>
              </a:path>
            </a:pathLst>
          </a:custGeom>
          <a:solidFill>
            <a:srgbClr val="FFFF99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 should be changed by authorized operations only</a:t>
            </a:r>
            <a:endParaRPr/>
          </a:p>
        </p:txBody>
      </p:sp>
      <p:sp>
        <p:nvSpPr>
          <p:cNvPr id="347" name="Google Shape;347;p17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Bank Account (C implementation) (4/4)</a:t>
            </a:r>
            <a:endParaRPr/>
          </a:p>
        </p:txBody>
      </p:sp>
      <p:sp>
        <p:nvSpPr>
          <p:cNvPr id="354" name="Google Shape;354;p1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55" name="Google Shape;355;p18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356" name="Google Shape;356;p18"/>
          <p:cNvSpPr txBox="1"/>
          <p:nvPr>
            <p:ph idx="1" type="body"/>
          </p:nvPr>
        </p:nvSpPr>
        <p:spPr>
          <a:xfrm>
            <a:off x="685800" y="990600"/>
            <a:ext cx="80009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Characteristics of a </a:t>
            </a:r>
            <a:r>
              <a:rPr lang="en-US" sz="3200">
                <a:solidFill>
                  <a:srgbClr val="0000FF"/>
                </a:solidFill>
              </a:rPr>
              <a:t>procedural language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View program as a process of transforming data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Data and associated functions are </a:t>
            </a:r>
            <a:r>
              <a:rPr lang="en-US" sz="2800" u="sng"/>
              <a:t>separated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Requires good programming discipline to ensure good organization in a program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Data is publicly accessible to everyone (!)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Potentially vulnerable to unauthorised or uncontrolled access/modification</a:t>
            </a:r>
            <a:endParaRPr/>
          </a:p>
        </p:txBody>
      </p:sp>
      <p:sp>
        <p:nvSpPr>
          <p:cNvPr id="357" name="Google Shape;357;p1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"/>
          <p:cNvSpPr txBox="1"/>
          <p:nvPr>
            <p:ph type="title"/>
          </p:nvPr>
        </p:nvSpPr>
        <p:spPr>
          <a:xfrm>
            <a:off x="914400" y="228600"/>
            <a:ext cx="80010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Bank Account (OO implementation) (1/2)</a:t>
            </a:r>
            <a:endParaRPr/>
          </a:p>
        </p:txBody>
      </p:sp>
      <p:sp>
        <p:nvSpPr>
          <p:cNvPr id="364" name="Google Shape;364;p1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65" name="Google Shape;365;p19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366" name="Google Shape;366;p19"/>
          <p:cNvSpPr txBox="1"/>
          <p:nvPr>
            <p:ph idx="1" type="body"/>
          </p:nvPr>
        </p:nvSpPr>
        <p:spPr>
          <a:xfrm>
            <a:off x="685800" y="990600"/>
            <a:ext cx="8000999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080"/>
              <a:buChar char="■"/>
            </a:pPr>
            <a:r>
              <a:rPr lang="en-US" sz="3200"/>
              <a:t>Characteristics of an </a:t>
            </a:r>
            <a:r>
              <a:rPr lang="en-US" sz="3200">
                <a:solidFill>
                  <a:srgbClr val="0000FF"/>
                </a:solidFill>
              </a:rPr>
              <a:t>OOP language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View program as a collection of </a:t>
            </a:r>
            <a:r>
              <a:rPr lang="en-US" sz="2800">
                <a:solidFill>
                  <a:srgbClr val="C00000"/>
                </a:solidFill>
              </a:rPr>
              <a:t>objects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Computation is performed through </a:t>
            </a:r>
            <a:r>
              <a:rPr lang="en-US" sz="2400">
                <a:solidFill>
                  <a:srgbClr val="0000FF"/>
                </a:solidFill>
              </a:rPr>
              <a:t>interaction with the objects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680"/>
              <a:buChar char="❑"/>
            </a:pPr>
            <a:r>
              <a:rPr lang="en-US" sz="2800"/>
              <a:t>Each object has </a:t>
            </a:r>
            <a:r>
              <a:rPr lang="en-US" sz="2800">
                <a:solidFill>
                  <a:srgbClr val="C00000"/>
                </a:solidFill>
              </a:rPr>
              <a:t>data attributes </a:t>
            </a:r>
            <a:r>
              <a:rPr lang="en-US" sz="2800"/>
              <a:t>and a set of functionalities (</a:t>
            </a:r>
            <a:r>
              <a:rPr lang="en-US" sz="2800">
                <a:solidFill>
                  <a:srgbClr val="C00000"/>
                </a:solidFill>
              </a:rPr>
              <a:t>behaviours</a:t>
            </a:r>
            <a:r>
              <a:rPr lang="en-US" sz="2800"/>
              <a:t>)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Functionalities are generally exposed to the public…</a:t>
            </a:r>
            <a:endParaRPr/>
          </a:p>
          <a:p>
            <a:pPr indent="-350838" lvl="2" marL="102235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While data attributes are generally </a:t>
            </a:r>
            <a:r>
              <a:rPr lang="en-US" sz="2400" u="sng"/>
              <a:t>kept within the object</a:t>
            </a:r>
            <a:r>
              <a:rPr lang="en-US" sz="2400"/>
              <a:t>, hidden from and inaccessible to the public</a:t>
            </a:r>
            <a:endParaRPr/>
          </a:p>
        </p:txBody>
      </p:sp>
      <p:sp>
        <p:nvSpPr>
          <p:cNvPr id="367" name="Google Shape;367;p19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Acknowledgement</a:t>
            </a:r>
            <a:endParaRPr/>
          </a:p>
        </p:txBody>
      </p:sp>
      <p:sp>
        <p:nvSpPr>
          <p:cNvPr id="116" name="Google Shape;116;p2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 contents of these slides have origin from School of Computing, National University of Singapore.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We greatly appreciate support from Mr. Aaron Tan Tuck Choy, and Dr. Low Kok Lim for kindly sharing these materials.</a:t>
            </a:r>
            <a:endParaRPr/>
          </a:p>
        </p:txBody>
      </p:sp>
      <p:sp>
        <p:nvSpPr>
          <p:cNvPr id="117" name="Google Shape;117;p2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"/>
          <p:cNvSpPr txBox="1"/>
          <p:nvPr>
            <p:ph type="title"/>
          </p:nvPr>
        </p:nvSpPr>
        <p:spPr>
          <a:xfrm>
            <a:off x="914400" y="228600"/>
            <a:ext cx="80010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Bank Account (OO implementation) (2/2)</a:t>
            </a:r>
            <a:endParaRPr/>
          </a:p>
        </p:txBody>
      </p:sp>
      <p:sp>
        <p:nvSpPr>
          <p:cNvPr id="374" name="Google Shape;374;p2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375" name="Google Shape;375;p20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sp>
        <p:nvSpPr>
          <p:cNvPr id="376" name="Google Shape;376;p20"/>
          <p:cNvSpPr txBox="1"/>
          <p:nvPr>
            <p:ph idx="1" type="body"/>
          </p:nvPr>
        </p:nvSpPr>
        <p:spPr>
          <a:xfrm>
            <a:off x="685800" y="990600"/>
            <a:ext cx="8000999" cy="983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 conceptual view of an OO implementation for Bank Account</a:t>
            </a:r>
            <a:endParaRPr/>
          </a:p>
        </p:txBody>
      </p:sp>
      <p:grpSp>
        <p:nvGrpSpPr>
          <p:cNvPr id="377" name="Google Shape;377;p20"/>
          <p:cNvGrpSpPr/>
          <p:nvPr/>
        </p:nvGrpSpPr>
        <p:grpSpPr>
          <a:xfrm>
            <a:off x="3287806" y="2327899"/>
            <a:ext cx="2326342" cy="2351969"/>
            <a:chOff x="5762063" y="1938255"/>
            <a:chExt cx="2326342" cy="2351969"/>
          </a:xfrm>
        </p:grpSpPr>
        <p:sp>
          <p:nvSpPr>
            <p:cNvPr id="378" name="Google Shape;378;p20"/>
            <p:cNvSpPr/>
            <p:nvPr/>
          </p:nvSpPr>
          <p:spPr>
            <a:xfrm>
              <a:off x="5762063" y="1938255"/>
              <a:ext cx="2326342" cy="2351969"/>
            </a:xfrm>
            <a:prstGeom prst="ellipse">
              <a:avLst/>
            </a:prstGeom>
            <a:solidFill>
              <a:srgbClr val="FFC000"/>
            </a:solidFill>
            <a:ln cap="flat" cmpd="sng" w="254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9" name="Google Shape;379;p20"/>
            <p:cNvGrpSpPr/>
            <p:nvPr/>
          </p:nvGrpSpPr>
          <p:grpSpPr>
            <a:xfrm>
              <a:off x="6378387" y="2565111"/>
              <a:ext cx="1093695" cy="1098256"/>
              <a:chOff x="2030505" y="3251396"/>
              <a:chExt cx="1093695" cy="1098256"/>
            </a:xfrm>
          </p:grpSpPr>
          <p:sp>
            <p:nvSpPr>
              <p:cNvPr id="380" name="Google Shape;380;p20"/>
              <p:cNvSpPr/>
              <p:nvPr/>
            </p:nvSpPr>
            <p:spPr>
              <a:xfrm>
                <a:off x="2041710" y="3251396"/>
                <a:ext cx="1071284" cy="1098256"/>
              </a:xfrm>
              <a:prstGeom prst="ellipse">
                <a:avLst/>
              </a:prstGeom>
              <a:solidFill>
                <a:srgbClr val="FF6600"/>
              </a:solidFill>
              <a:ln cap="flat" cmpd="sng" w="25400">
                <a:solidFill>
                  <a:srgbClr val="FF6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20"/>
              <p:cNvSpPr txBox="1"/>
              <p:nvPr/>
            </p:nvSpPr>
            <p:spPr>
              <a:xfrm>
                <a:off x="2030505" y="3538914"/>
                <a:ext cx="1093695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Data</a:t>
                </a:r>
                <a:endParaRPr/>
              </a:p>
            </p:txBody>
          </p:sp>
        </p:grpSp>
        <p:sp>
          <p:nvSpPr>
            <p:cNvPr id="382" name="Google Shape;382;p20"/>
            <p:cNvSpPr txBox="1"/>
            <p:nvPr/>
          </p:nvSpPr>
          <p:spPr>
            <a:xfrm>
              <a:off x="6163234" y="2125154"/>
              <a:ext cx="15240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Methods</a:t>
              </a:r>
              <a:endParaRPr/>
            </a:p>
          </p:txBody>
        </p:sp>
      </p:grpSp>
      <p:grpSp>
        <p:nvGrpSpPr>
          <p:cNvPr id="383" name="Google Shape;383;p20"/>
          <p:cNvGrpSpPr/>
          <p:nvPr/>
        </p:nvGrpSpPr>
        <p:grpSpPr>
          <a:xfrm>
            <a:off x="773206" y="2715637"/>
            <a:ext cx="2514600" cy="1496133"/>
            <a:chOff x="773206" y="2715637"/>
            <a:chExt cx="2514600" cy="1496133"/>
          </a:xfrm>
        </p:grpSpPr>
        <p:sp>
          <p:nvSpPr>
            <p:cNvPr id="384" name="Google Shape;384;p20"/>
            <p:cNvSpPr txBox="1"/>
            <p:nvPr/>
          </p:nvSpPr>
          <p:spPr>
            <a:xfrm>
              <a:off x="1268506" y="2715637"/>
              <a:ext cx="1524000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BankAcct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</a:t>
              </a:r>
              <a:endParaRPr/>
            </a:p>
          </p:txBody>
        </p:sp>
        <p:sp>
          <p:nvSpPr>
            <p:cNvPr id="385" name="Google Shape;385;p20"/>
            <p:cNvSpPr txBox="1"/>
            <p:nvPr/>
          </p:nvSpPr>
          <p:spPr>
            <a:xfrm>
              <a:off x="773206" y="3503884"/>
              <a:ext cx="2514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Encapsulation of data and methods</a:t>
              </a:r>
              <a:endParaRPr/>
            </a:p>
          </p:txBody>
        </p:sp>
      </p:grpSp>
      <p:grpSp>
        <p:nvGrpSpPr>
          <p:cNvPr id="386" name="Google Shape;386;p20"/>
          <p:cNvGrpSpPr/>
          <p:nvPr/>
        </p:nvGrpSpPr>
        <p:grpSpPr>
          <a:xfrm>
            <a:off x="5486401" y="2265326"/>
            <a:ext cx="3320297" cy="830997"/>
            <a:chOff x="5486401" y="2265326"/>
            <a:chExt cx="3320297" cy="830997"/>
          </a:xfrm>
        </p:grpSpPr>
        <p:sp>
          <p:nvSpPr>
            <p:cNvPr id="387" name="Google Shape;387;p20"/>
            <p:cNvSpPr txBox="1"/>
            <p:nvPr/>
          </p:nvSpPr>
          <p:spPr>
            <a:xfrm>
              <a:off x="6194611" y="2265326"/>
              <a:ext cx="2612087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 </a:t>
              </a:r>
              <a:r>
                <a:rPr lang="en-US" sz="24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method</a:t>
              </a: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manipulate object</a:t>
              </a:r>
              <a:endParaRPr/>
            </a:p>
          </p:txBody>
        </p:sp>
        <p:cxnSp>
          <p:nvCxnSpPr>
            <p:cNvPr id="388" name="Google Shape;388;p20"/>
            <p:cNvCxnSpPr/>
            <p:nvPr/>
          </p:nvCxnSpPr>
          <p:spPr>
            <a:xfrm flipH="1">
              <a:off x="5486401" y="2680824"/>
              <a:ext cx="914399" cy="239328"/>
            </a:xfrm>
            <a:prstGeom prst="straightConnector1">
              <a:avLst/>
            </a:prstGeom>
            <a:noFill/>
            <a:ln cap="flat" cmpd="sng" w="28575">
              <a:solidFill>
                <a:srgbClr val="007272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389" name="Google Shape;389;p20"/>
          <p:cNvGrpSpPr/>
          <p:nvPr/>
        </p:nvGrpSpPr>
        <p:grpSpPr>
          <a:xfrm>
            <a:off x="4724400" y="3645248"/>
            <a:ext cx="4059886" cy="1311358"/>
            <a:chOff x="4724400" y="3645248"/>
            <a:chExt cx="4059886" cy="1311358"/>
          </a:xfrm>
        </p:grpSpPr>
        <p:sp>
          <p:nvSpPr>
            <p:cNvPr id="390" name="Google Shape;390;p20"/>
            <p:cNvSpPr txBox="1"/>
            <p:nvPr/>
          </p:nvSpPr>
          <p:spPr>
            <a:xfrm>
              <a:off x="7260286" y="3756277"/>
              <a:ext cx="1524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direct access to data</a:t>
              </a:r>
              <a:endParaRPr/>
            </a:p>
          </p:txBody>
        </p:sp>
        <p:cxnSp>
          <p:nvCxnSpPr>
            <p:cNvPr id="391" name="Google Shape;391;p20"/>
            <p:cNvCxnSpPr/>
            <p:nvPr/>
          </p:nvCxnSpPr>
          <p:spPr>
            <a:xfrm rot="10800000">
              <a:off x="4724400" y="3756277"/>
              <a:ext cx="2535889" cy="494378"/>
            </a:xfrm>
            <a:prstGeom prst="straightConnector1">
              <a:avLst/>
            </a:prstGeom>
            <a:noFill/>
            <a:ln cap="flat" cmpd="sng" w="28575">
              <a:solidFill>
                <a:srgbClr val="008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392" name="Google Shape;392;p20"/>
            <p:cNvSpPr/>
            <p:nvPr/>
          </p:nvSpPr>
          <p:spPr>
            <a:xfrm>
              <a:off x="5929031" y="3645248"/>
              <a:ext cx="812800" cy="749146"/>
            </a:xfrm>
            <a:custGeom>
              <a:rect b="b" l="l" r="r" t="t"/>
              <a:pathLst>
                <a:path extrusionOk="0" h="21600" w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17401" y="15493"/>
                  </a:moveTo>
                  <a:cubicBezTo>
                    <a:pt x="18376" y="14122"/>
                    <a:pt x="18900" y="12482"/>
                    <a:pt x="18900" y="10800"/>
                  </a:cubicBezTo>
                  <a:cubicBezTo>
                    <a:pt x="18900" y="6326"/>
                    <a:pt x="15273" y="2700"/>
                    <a:pt x="10800" y="2700"/>
                  </a:cubicBezTo>
                  <a:cubicBezTo>
                    <a:pt x="9117" y="2699"/>
                    <a:pt x="7477" y="3223"/>
                    <a:pt x="6106" y="4198"/>
                  </a:cubicBezTo>
                  <a:close/>
                  <a:moveTo>
                    <a:pt x="4198" y="6106"/>
                  </a:moveTo>
                  <a:cubicBezTo>
                    <a:pt x="3223" y="7477"/>
                    <a:pt x="2700" y="9117"/>
                    <a:pt x="2700" y="10799"/>
                  </a:cubicBezTo>
                  <a:cubicBezTo>
                    <a:pt x="2700" y="15273"/>
                    <a:pt x="6326" y="18900"/>
                    <a:pt x="10800" y="18900"/>
                  </a:cubicBezTo>
                  <a:cubicBezTo>
                    <a:pt x="12482" y="18900"/>
                    <a:pt x="14122" y="18376"/>
                    <a:pt x="15493" y="17401"/>
                  </a:cubicBezTo>
                  <a:close/>
                </a:path>
              </a:pathLst>
            </a:cu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3" name="Google Shape;393;p2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latin typeface="Federo"/>
                <a:ea typeface="Federo"/>
                <a:cs typeface="Federo"/>
                <a:sym typeface="Federo"/>
              </a:rPr>
              <a:t>Procedural (eg: C) versus OOP (eg: Java)</a:t>
            </a:r>
            <a:endParaRPr/>
          </a:p>
        </p:txBody>
      </p:sp>
      <p:sp>
        <p:nvSpPr>
          <p:cNvPr id="400" name="Google Shape;400;p2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01" name="Google Shape;401;p21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Prog. Model</a:t>
            </a:r>
            <a:endParaRPr/>
          </a:p>
        </p:txBody>
      </p:sp>
      <p:grpSp>
        <p:nvGrpSpPr>
          <p:cNvPr id="402" name="Google Shape;402;p21"/>
          <p:cNvGrpSpPr/>
          <p:nvPr/>
        </p:nvGrpSpPr>
        <p:grpSpPr>
          <a:xfrm>
            <a:off x="993066" y="1277995"/>
            <a:ext cx="7691266" cy="2998394"/>
            <a:chOff x="2466" y="24802"/>
            <a:chExt cx="7691266" cy="2998394"/>
          </a:xfrm>
        </p:grpSpPr>
        <p:sp>
          <p:nvSpPr>
            <p:cNvPr id="403" name="Google Shape;403;p21"/>
            <p:cNvSpPr/>
            <p:nvPr/>
          </p:nvSpPr>
          <p:spPr>
            <a:xfrm>
              <a:off x="2466" y="24802"/>
              <a:ext cx="4384048" cy="662400"/>
            </a:xfrm>
            <a:prstGeom prst="rect">
              <a:avLst/>
            </a:prstGeom>
            <a:solidFill>
              <a:srgbClr val="FFB061"/>
            </a:solidFill>
            <a:ln cap="flat" cmpd="sng" w="254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1"/>
            <p:cNvSpPr txBox="1"/>
            <p:nvPr/>
          </p:nvSpPr>
          <p:spPr>
            <a:xfrm>
              <a:off x="2466" y="24802"/>
              <a:ext cx="4384048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Procedural/Imperative</a:t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2466" y="687202"/>
              <a:ext cx="4384048" cy="2335994"/>
            </a:xfrm>
            <a:prstGeom prst="rect">
              <a:avLst/>
            </a:prstGeom>
            <a:solidFill>
              <a:srgbClr val="FFFF99">
                <a:alpha val="89803"/>
              </a:srgbClr>
            </a:solidFill>
            <a:ln cap="flat" cmpd="sng" w="25400">
              <a:solidFill>
                <a:srgbClr val="FFB061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 txBox="1"/>
            <p:nvPr/>
          </p:nvSpPr>
          <p:spPr>
            <a:xfrm>
              <a:off x="2466" y="687202"/>
              <a:ext cx="4384048" cy="2335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View program as a process of transforming data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and associated functions are separated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is publicly accessible to everyone</a:t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5030471" y="24802"/>
              <a:ext cx="2663261" cy="662400"/>
            </a:xfrm>
            <a:prstGeom prst="rect">
              <a:avLst/>
            </a:prstGeom>
            <a:solidFill>
              <a:srgbClr val="709EFE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5030471" y="24802"/>
              <a:ext cx="2663261" cy="66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OOP</a:t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5030471" y="687202"/>
              <a:ext cx="2663261" cy="2335994"/>
            </a:xfrm>
            <a:prstGeom prst="rect">
              <a:avLst/>
            </a:prstGeom>
            <a:solidFill>
              <a:srgbClr val="C9DDDD">
                <a:alpha val="89803"/>
              </a:srgbClr>
            </a:solidFill>
            <a:ln cap="flat" cmpd="sng" w="25400">
              <a:solidFill>
                <a:srgbClr val="C9DDDD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 txBox="1"/>
            <p:nvPr/>
          </p:nvSpPr>
          <p:spPr>
            <a:xfrm>
              <a:off x="5030471" y="687202"/>
              <a:ext cx="2663261" cy="23359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Encapsulation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Inheritance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Abstraction</a:t>
              </a:r>
              <a:endParaRPr/>
            </a:p>
            <a:p>
              <a:pPr indent="-228600" lvl="1" marL="228600" marR="0" rtl="0" algn="l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Polymorphism</a:t>
              </a:r>
              <a:endParaRPr/>
            </a:p>
          </p:txBody>
        </p:sp>
      </p:grpSp>
      <p:grpSp>
        <p:nvGrpSpPr>
          <p:cNvPr id="411" name="Google Shape;411;p21"/>
          <p:cNvGrpSpPr/>
          <p:nvPr/>
        </p:nvGrpSpPr>
        <p:grpSpPr>
          <a:xfrm>
            <a:off x="162575" y="4184146"/>
            <a:ext cx="3766823" cy="2051942"/>
            <a:chOff x="-7" y="145546"/>
            <a:chExt cx="3766823" cy="2051942"/>
          </a:xfrm>
        </p:grpSpPr>
        <p:sp>
          <p:nvSpPr>
            <p:cNvPr id="412" name="Google Shape;412;p21"/>
            <p:cNvSpPr/>
            <p:nvPr/>
          </p:nvSpPr>
          <p:spPr>
            <a:xfrm>
              <a:off x="-7" y="503891"/>
              <a:ext cx="3766823" cy="1693597"/>
            </a:xfrm>
            <a:prstGeom prst="rect">
              <a:avLst/>
            </a:prstGeom>
            <a:solidFill>
              <a:srgbClr val="FFCC99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237289" y="614927"/>
              <a:ext cx="1224432" cy="1494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 txBox="1"/>
            <p:nvPr/>
          </p:nvSpPr>
          <p:spPr>
            <a:xfrm>
              <a:off x="237289" y="614927"/>
              <a:ext cx="1224432" cy="14946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Resembles execution model of computer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Less overhead when designing</a:t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704549" y="632546"/>
              <a:ext cx="1763785" cy="1448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 txBox="1"/>
            <p:nvPr/>
          </p:nvSpPr>
          <p:spPr>
            <a:xfrm>
              <a:off x="1704549" y="632546"/>
              <a:ext cx="1763785" cy="1448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b="1" i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Disadvantages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Harder to understand as logical relation between data and functions is unclear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 to maintain</a:t>
              </a:r>
              <a:endParaRPr/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18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Char char="•"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Hard to extend/expand</a:t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0" y="145546"/>
              <a:ext cx="443287" cy="412723"/>
            </a:xfrm>
            <a:prstGeom prst="plus">
              <a:avLst>
                <a:gd fmla="val 32810" name="adj"/>
              </a:avLst>
            </a:prstGeom>
            <a:solidFill>
              <a:srgbClr val="FFB061"/>
            </a:solidFill>
            <a:ln cap="flat" cmpd="sng" w="25400">
              <a:solidFill>
                <a:srgbClr val="FFB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266419" y="396148"/>
              <a:ext cx="364590" cy="110976"/>
            </a:xfrm>
            <a:prstGeom prst="rect">
              <a:avLst/>
            </a:prstGeom>
            <a:solidFill>
              <a:srgbClr val="FFB061"/>
            </a:solidFill>
            <a:ln cap="flat" cmpd="sng" w="25400">
              <a:solidFill>
                <a:srgbClr val="FFB0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19" name="Google Shape;419;p21"/>
            <p:cNvCxnSpPr/>
            <p:nvPr/>
          </p:nvCxnSpPr>
          <p:spPr>
            <a:xfrm>
              <a:off x="1558081" y="632542"/>
              <a:ext cx="376" cy="1383792"/>
            </a:xfrm>
            <a:prstGeom prst="straightConnector1">
              <a:avLst/>
            </a:pr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20" name="Google Shape;420;p21"/>
          <p:cNvCxnSpPr/>
          <p:nvPr/>
        </p:nvCxnSpPr>
        <p:spPr>
          <a:xfrm>
            <a:off x="5562600" y="929640"/>
            <a:ext cx="0" cy="3032760"/>
          </a:xfrm>
          <a:prstGeom prst="straightConnector1">
            <a:avLst/>
          </a:prstGeom>
          <a:noFill/>
          <a:ln cap="flat" cmpd="sng" w="28575">
            <a:solidFill>
              <a:srgbClr val="A2A2C1"/>
            </a:solidFill>
            <a:prstDash val="lgDash"/>
            <a:round/>
            <a:headEnd len="sm" w="sm" type="none"/>
            <a:tailEnd len="sm" w="sm" type="none"/>
          </a:ln>
        </p:spPr>
      </p:cxnSp>
      <p:grpSp>
        <p:nvGrpSpPr>
          <p:cNvPr id="421" name="Google Shape;421;p21"/>
          <p:cNvGrpSpPr/>
          <p:nvPr/>
        </p:nvGrpSpPr>
        <p:grpSpPr>
          <a:xfrm>
            <a:off x="4152897" y="4100900"/>
            <a:ext cx="4800607" cy="2376099"/>
            <a:chOff x="-38103" y="62300"/>
            <a:chExt cx="4800607" cy="2376099"/>
          </a:xfrm>
        </p:grpSpPr>
        <p:sp>
          <p:nvSpPr>
            <p:cNvPr id="422" name="Google Shape;422;p21"/>
            <p:cNvSpPr/>
            <p:nvPr/>
          </p:nvSpPr>
          <p:spPr>
            <a:xfrm>
              <a:off x="-38103" y="438911"/>
              <a:ext cx="4800607" cy="1999488"/>
            </a:xfrm>
            <a:prstGeom prst="rect">
              <a:avLst/>
            </a:prstGeom>
            <a:solidFill>
              <a:srgbClr val="B7FFF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>
              <a:off x="114291" y="665003"/>
              <a:ext cx="2334998" cy="1764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1"/>
            <p:cNvSpPr txBox="1"/>
            <p:nvPr/>
          </p:nvSpPr>
          <p:spPr>
            <a:xfrm>
              <a:off x="114291" y="665003"/>
              <a:ext cx="2334998" cy="17645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Advantages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Easier to design as it resembles real world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Easier to maintain as modularity is enforced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Extensible</a:t>
              </a: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2529019" y="685803"/>
              <a:ext cx="2195380" cy="1710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1"/>
            <p:cNvSpPr txBox="1"/>
            <p:nvPr/>
          </p:nvSpPr>
          <p:spPr>
            <a:xfrm>
              <a:off x="2529019" y="685803"/>
              <a:ext cx="2195380" cy="1710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b="1"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Disadvantages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Less efficient in execution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Char char="•"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Longer code with higher design overhead</a:t>
              </a:r>
              <a:endParaRPr/>
            </a:p>
          </p:txBody>
        </p:sp>
        <p:sp>
          <p:nvSpPr>
            <p:cNvPr id="427" name="Google Shape;427;p21"/>
            <p:cNvSpPr/>
            <p:nvPr/>
          </p:nvSpPr>
          <p:spPr>
            <a:xfrm>
              <a:off x="0" y="62300"/>
              <a:ext cx="588543" cy="584355"/>
            </a:xfrm>
            <a:prstGeom prst="plus">
              <a:avLst>
                <a:gd fmla="val 32810" name="adj"/>
              </a:avLst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1"/>
            <p:cNvSpPr/>
            <p:nvPr/>
          </p:nvSpPr>
          <p:spPr>
            <a:xfrm>
              <a:off x="4153228" y="381000"/>
              <a:ext cx="571171" cy="173857"/>
            </a:xfrm>
            <a:prstGeom prst="rect">
              <a:avLst/>
            </a:prstGeom>
            <a:solidFill>
              <a:srgbClr val="009996"/>
            </a:solidFill>
            <a:ln cap="flat" cmpd="sng" w="25400">
              <a:solidFill>
                <a:srgbClr val="00999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9" name="Google Shape;429;p21"/>
            <p:cNvCxnSpPr/>
            <p:nvPr/>
          </p:nvCxnSpPr>
          <p:spPr>
            <a:xfrm>
              <a:off x="2476499" y="685799"/>
              <a:ext cx="444" cy="1633728"/>
            </a:xfrm>
            <a:prstGeom prst="straightConnector1">
              <a:avLst/>
            </a:prstGeom>
            <a:noFill/>
            <a:ln cap="flat" cmpd="sng" w="25400">
              <a:solidFill>
                <a:srgbClr val="007977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30" name="Google Shape;430;p21"/>
          <p:cNvCxnSpPr/>
          <p:nvPr/>
        </p:nvCxnSpPr>
        <p:spPr>
          <a:xfrm>
            <a:off x="4038600" y="3962400"/>
            <a:ext cx="0" cy="2651760"/>
          </a:xfrm>
          <a:prstGeom prst="straightConnector1">
            <a:avLst/>
          </a:prstGeom>
          <a:noFill/>
          <a:ln cap="flat" cmpd="sng" w="28575">
            <a:solidFill>
              <a:srgbClr val="A2A2C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431" name="Google Shape;431;p21"/>
          <p:cNvCxnSpPr/>
          <p:nvPr/>
        </p:nvCxnSpPr>
        <p:spPr>
          <a:xfrm>
            <a:off x="4038600" y="3962400"/>
            <a:ext cx="1524000" cy="0"/>
          </a:xfrm>
          <a:prstGeom prst="straightConnector1">
            <a:avLst/>
          </a:prstGeom>
          <a:noFill/>
          <a:ln cap="flat" cmpd="sng" w="28575">
            <a:solidFill>
              <a:srgbClr val="A2A2C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32" name="Google Shape;432;p2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6125" lvl="0" marL="7461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	OOP Design</a:t>
            </a:r>
            <a:endParaRPr/>
          </a:p>
        </p:txBody>
      </p:sp>
      <p:sp>
        <p:nvSpPr>
          <p:cNvPr id="439" name="Google Shape;439;p2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Designing Your Own Class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(1/7)</a:t>
            </a:r>
            <a:endParaRPr/>
          </a:p>
        </p:txBody>
      </p:sp>
      <p:sp>
        <p:nvSpPr>
          <p:cNvPr id="446" name="Google Shape;446;p2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47" name="Google Shape;447;p23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448" name="Google Shape;448;p23"/>
          <p:cNvSpPr txBox="1"/>
          <p:nvPr>
            <p:ph idx="1" type="body"/>
          </p:nvPr>
        </p:nvSpPr>
        <p:spPr>
          <a:xfrm>
            <a:off x="685800" y="990600"/>
            <a:ext cx="80009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Previously, we studied classes provided by Java API (Scanner, String, Math, Point, etc.)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These are </a:t>
            </a:r>
            <a:r>
              <a:rPr lang="en-US" sz="2800">
                <a:solidFill>
                  <a:srgbClr val="0000FF"/>
                </a:solidFill>
              </a:rPr>
              <a:t>service classes</a:t>
            </a:r>
            <a:r>
              <a:rPr lang="en-US" sz="2800"/>
              <a:t>, where each class provides its own functionalities through its methods.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then wrote application programs (such as TestMath.java, TestPoint.java) to use the services of one or more of these classes. Such application programs are </a:t>
            </a:r>
            <a:r>
              <a:rPr lang="en-US" sz="2800">
                <a:solidFill>
                  <a:srgbClr val="0000FF"/>
                </a:solidFill>
              </a:rPr>
              <a:t>client classes</a:t>
            </a:r>
            <a:r>
              <a:rPr lang="en-US" sz="2800"/>
              <a:t> or </a:t>
            </a:r>
            <a:r>
              <a:rPr lang="en-US" sz="2800">
                <a:solidFill>
                  <a:srgbClr val="0000FF"/>
                </a:solidFill>
              </a:rPr>
              <a:t>driver classes </a:t>
            </a:r>
            <a:r>
              <a:rPr lang="en-US" sz="2800"/>
              <a:t>and they must contain a main() method.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(2/7)</a:t>
            </a:r>
            <a:endParaRPr/>
          </a:p>
        </p:txBody>
      </p:sp>
      <p:sp>
        <p:nvSpPr>
          <p:cNvPr id="456" name="Google Shape;456;p2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57" name="Google Shape;457;p24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458" name="Google Shape;458;p24"/>
          <p:cNvSpPr txBox="1"/>
          <p:nvPr>
            <p:ph idx="1" type="body"/>
          </p:nvPr>
        </p:nvSpPr>
        <p:spPr>
          <a:xfrm>
            <a:off x="685800" y="990600"/>
            <a:ext cx="80009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were in user mode.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Now, we are in designer mode to </a:t>
            </a:r>
            <a:r>
              <a:rPr lang="en-US" sz="2800">
                <a:solidFill>
                  <a:srgbClr val="0000FF"/>
                </a:solidFill>
              </a:rPr>
              <a:t>create our own (service) classes</a:t>
            </a:r>
            <a:r>
              <a:rPr lang="en-US" sz="2800"/>
              <a:t>, so that we (or other users) may write client classes to use these service classes.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will see some of the OOP concepts covered before (eg: class and instance methods, constructors, overloading, attributes) and also learn new concepts.</a:t>
            </a:r>
            <a:endParaRPr/>
          </a:p>
        </p:txBody>
      </p:sp>
      <p:sp>
        <p:nvSpPr>
          <p:cNvPr id="459" name="Google Shape;459;p2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5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(3/7)</a:t>
            </a:r>
            <a:endParaRPr/>
          </a:p>
        </p:txBody>
      </p:sp>
      <p:sp>
        <p:nvSpPr>
          <p:cNvPr id="466" name="Google Shape;466;p2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67" name="Google Shape;467;p25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468" name="Google Shape;468;p25"/>
          <p:cNvSpPr txBox="1"/>
          <p:nvPr>
            <p:ph idx="1" type="body"/>
          </p:nvPr>
        </p:nvSpPr>
        <p:spPr>
          <a:xfrm>
            <a:off x="685800" y="990600"/>
            <a:ext cx="80009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What is the purpose of a (service) class? </a:t>
            </a:r>
            <a:endParaRPr/>
          </a:p>
        </p:txBody>
      </p:sp>
      <p:sp>
        <p:nvSpPr>
          <p:cNvPr id="469" name="Google Shape;469;p25"/>
          <p:cNvSpPr txBox="1"/>
          <p:nvPr/>
        </p:nvSpPr>
        <p:spPr>
          <a:xfrm>
            <a:off x="2133600" y="1600200"/>
            <a:ext cx="4724400" cy="954107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template to create instances (objects) out of it. </a:t>
            </a:r>
            <a:endParaRPr/>
          </a:p>
        </p:txBody>
      </p:sp>
      <p:sp>
        <p:nvSpPr>
          <p:cNvPr id="470" name="Google Shape;470;p25"/>
          <p:cNvSpPr txBox="1"/>
          <p:nvPr/>
        </p:nvSpPr>
        <p:spPr>
          <a:xfrm>
            <a:off x="726834" y="2847531"/>
            <a:ext cx="8000999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a (service) class comprise? </a:t>
            </a:r>
            <a:endParaRPr/>
          </a:p>
        </p:txBody>
      </p:sp>
      <p:grpSp>
        <p:nvGrpSpPr>
          <p:cNvPr id="471" name="Google Shape;471;p25"/>
          <p:cNvGrpSpPr/>
          <p:nvPr/>
        </p:nvGrpSpPr>
        <p:grpSpPr>
          <a:xfrm>
            <a:off x="726840" y="3552059"/>
            <a:ext cx="7892585" cy="1318358"/>
            <a:chOff x="5" y="94928"/>
            <a:chExt cx="7892585" cy="1318358"/>
          </a:xfrm>
        </p:grpSpPr>
        <p:sp>
          <p:nvSpPr>
            <p:cNvPr id="472" name="Google Shape;472;p25"/>
            <p:cNvSpPr/>
            <p:nvPr/>
          </p:nvSpPr>
          <p:spPr>
            <a:xfrm>
              <a:off x="2751851" y="94928"/>
              <a:ext cx="2034231" cy="1298990"/>
            </a:xfrm>
            <a:prstGeom prst="ellipse">
              <a:avLst/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 txBox="1"/>
            <p:nvPr/>
          </p:nvSpPr>
          <p:spPr>
            <a:xfrm>
              <a:off x="3049757" y="285161"/>
              <a:ext cx="1438419" cy="91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786166" y="363444"/>
              <a:ext cx="753414" cy="753414"/>
            </a:xfrm>
            <a:prstGeom prst="mathPlus">
              <a:avLst>
                <a:gd fmla="val 23520" name="adj1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 txBox="1"/>
            <p:nvPr/>
          </p:nvSpPr>
          <p:spPr>
            <a:xfrm>
              <a:off x="4886031" y="651550"/>
              <a:ext cx="553684" cy="1772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t/>
              </a:r>
              <a:endParaRPr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635076" y="102242"/>
              <a:ext cx="2257514" cy="1298990"/>
            </a:xfrm>
            <a:prstGeom prst="ellipse">
              <a:avLst/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 txBox="1"/>
            <p:nvPr/>
          </p:nvSpPr>
          <p:spPr>
            <a:xfrm>
              <a:off x="5965681" y="292475"/>
              <a:ext cx="1596304" cy="91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Behaviours</a:t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863965" y="379476"/>
              <a:ext cx="753414" cy="753414"/>
            </a:xfrm>
            <a:prstGeom prst="mathEqual">
              <a:avLst>
                <a:gd fmla="val 23520" name="adj1"/>
                <a:gd fmla="val 11760" name="adj2"/>
              </a:avLst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 txBox="1"/>
            <p:nvPr/>
          </p:nvSpPr>
          <p:spPr>
            <a:xfrm>
              <a:off x="1963830" y="534679"/>
              <a:ext cx="553684" cy="4430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300"/>
                <a:buFont typeface="Arial"/>
                <a:buNone/>
              </a:pPr>
              <a:r>
                <a:t/>
              </a:r>
              <a:endParaRPr sz="3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" y="114296"/>
              <a:ext cx="1777382" cy="1298990"/>
            </a:xfrm>
            <a:prstGeom prst="ellipse">
              <a:avLst/>
            </a:prstGeom>
            <a:solidFill>
              <a:srgbClr val="FF660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 txBox="1"/>
            <p:nvPr/>
          </p:nvSpPr>
          <p:spPr>
            <a:xfrm>
              <a:off x="260297" y="304529"/>
              <a:ext cx="1256798" cy="9185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Arial"/>
                <a:buNone/>
              </a:pPr>
              <a:r>
                <a:rPr lang="en-US" sz="2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Class</a:t>
              </a:r>
              <a:endParaRPr/>
            </a:p>
          </p:txBody>
        </p:sp>
      </p:grpSp>
      <p:sp>
        <p:nvSpPr>
          <p:cNvPr id="482" name="Google Shape;482;p25"/>
          <p:cNvSpPr txBox="1"/>
          <p:nvPr/>
        </p:nvSpPr>
        <p:spPr>
          <a:xfrm>
            <a:off x="990600" y="5029200"/>
            <a:ext cx="7391400" cy="1384995"/>
          </a:xfrm>
          <a:prstGeom prst="rect">
            <a:avLst/>
          </a:prstGeom>
          <a:solidFill>
            <a:srgbClr val="FFFF6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instances (objects) of the same class are </a:t>
            </a:r>
            <a:r>
              <a:rPr lang="en-U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entities that possess the same set of attributes and behaviours.</a:t>
            </a:r>
            <a:endParaRPr/>
          </a:p>
        </p:txBody>
      </p:sp>
      <p:sp>
        <p:nvSpPr>
          <p:cNvPr id="483" name="Google Shape;483;p2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(4/7)</a:t>
            </a:r>
            <a:endParaRPr/>
          </a:p>
        </p:txBody>
      </p:sp>
      <p:sp>
        <p:nvSpPr>
          <p:cNvPr id="490" name="Google Shape;490;p2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491" name="Google Shape;491;p26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492" name="Google Shape;492;p26"/>
          <p:cNvSpPr txBox="1"/>
          <p:nvPr>
            <p:ph idx="1" type="body"/>
          </p:nvPr>
        </p:nvSpPr>
        <p:spPr>
          <a:xfrm>
            <a:off x="685800" y="990600"/>
            <a:ext cx="8000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C00000"/>
                </a:solidFill>
              </a:rPr>
              <a:t>Attributes</a:t>
            </a:r>
            <a:r>
              <a:rPr lang="en-US" sz="2400"/>
              <a:t> are also called </a:t>
            </a:r>
            <a:r>
              <a:rPr lang="en-US" sz="2400">
                <a:solidFill>
                  <a:srgbClr val="C00000"/>
                </a:solidFill>
              </a:rPr>
              <a:t>Member Data</a:t>
            </a:r>
            <a:r>
              <a:rPr lang="en-US" sz="2400"/>
              <a:t>, or </a:t>
            </a:r>
            <a:r>
              <a:rPr lang="en-US" sz="2400">
                <a:solidFill>
                  <a:srgbClr val="C00000"/>
                </a:solidFill>
              </a:rPr>
              <a:t>Fields</a:t>
            </a:r>
            <a:r>
              <a:rPr lang="en-US" sz="2400"/>
              <a:t> (in Java API documentation)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C00000"/>
                </a:solidFill>
              </a:rPr>
              <a:t>Behaviours</a:t>
            </a:r>
            <a:r>
              <a:rPr lang="en-US" sz="2400"/>
              <a:t> (or </a:t>
            </a:r>
            <a:r>
              <a:rPr lang="en-US" sz="2400">
                <a:solidFill>
                  <a:srgbClr val="C00000"/>
                </a:solidFill>
              </a:rPr>
              <a:t>Member Behaviours</a:t>
            </a:r>
            <a:r>
              <a:rPr lang="en-US" sz="2400"/>
              <a:t>) are also called </a:t>
            </a:r>
            <a:r>
              <a:rPr lang="en-US" sz="2400">
                <a:solidFill>
                  <a:srgbClr val="C00000"/>
                </a:solidFill>
              </a:rPr>
              <a:t>Methods</a:t>
            </a:r>
            <a:r>
              <a:rPr lang="en-US" sz="2400"/>
              <a:t> (in Java API documentation)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Attributes and members can have different level of </a:t>
            </a:r>
            <a:r>
              <a:rPr lang="en-US" sz="2400">
                <a:solidFill>
                  <a:srgbClr val="C00000"/>
                </a:solidFill>
              </a:rPr>
              <a:t>accessibilities/visibilities</a:t>
            </a:r>
            <a:r>
              <a:rPr lang="en-US" sz="2400"/>
              <a:t> (next slide)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Each class has one or more </a:t>
            </a:r>
            <a:r>
              <a:rPr lang="en-US" sz="2400">
                <a:solidFill>
                  <a:srgbClr val="C00000"/>
                </a:solidFill>
              </a:rPr>
              <a:t>constructors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To create an instance of the class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>
                <a:solidFill>
                  <a:srgbClr val="C00000"/>
                </a:solidFill>
              </a:rPr>
              <a:t>Default constructor </a:t>
            </a:r>
            <a:r>
              <a:rPr lang="en-US" sz="2200"/>
              <a:t>has no parameter and is automatically generated by compiler if class designer does not provide any constructor.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Non-default constructors are added by class designer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Constructors can be overloaded</a:t>
            </a:r>
            <a:endParaRPr/>
          </a:p>
          <a:p>
            <a:pPr indent="-233998" lvl="1" marL="66992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493" name="Google Shape;493;p2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7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(5/7)</a:t>
            </a:r>
            <a:endParaRPr/>
          </a:p>
        </p:txBody>
      </p:sp>
      <p:sp>
        <p:nvSpPr>
          <p:cNvPr id="500" name="Google Shape;500;p2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01" name="Google Shape;501;p27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grpSp>
        <p:nvGrpSpPr>
          <p:cNvPr id="502" name="Google Shape;502;p27"/>
          <p:cNvGrpSpPr/>
          <p:nvPr/>
        </p:nvGrpSpPr>
        <p:grpSpPr>
          <a:xfrm>
            <a:off x="990600" y="1219200"/>
            <a:ext cx="7772400" cy="4876799"/>
            <a:chOff x="0" y="0"/>
            <a:chExt cx="7772400" cy="4876799"/>
          </a:xfrm>
        </p:grpSpPr>
        <p:sp>
          <p:nvSpPr>
            <p:cNvPr id="503" name="Google Shape;503;p27"/>
            <p:cNvSpPr/>
            <p:nvPr/>
          </p:nvSpPr>
          <p:spPr>
            <a:xfrm rot="5400000">
              <a:off x="4877271" y="-1975810"/>
              <a:ext cx="815921" cy="49743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7"/>
            <p:cNvSpPr txBox="1"/>
            <p:nvPr/>
          </p:nvSpPr>
          <p:spPr>
            <a:xfrm>
              <a:off x="2798064" y="143227"/>
              <a:ext cx="4934506" cy="736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Anyone can access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Usually intended for methods only</a:t>
              </a:r>
              <a:endParaRPr/>
            </a:p>
          </p:txBody>
        </p:sp>
        <p:sp>
          <p:nvSpPr>
            <p:cNvPr id="505" name="Google Shape;505;p27"/>
            <p:cNvSpPr/>
            <p:nvPr/>
          </p:nvSpPr>
          <p:spPr>
            <a:xfrm>
              <a:off x="0" y="0"/>
              <a:ext cx="2798064" cy="1019901"/>
            </a:xfrm>
            <a:prstGeom prst="roundRect">
              <a:avLst>
                <a:gd fmla="val 16667" name="adj"/>
              </a:avLst>
            </a:prstGeom>
            <a:solidFill>
              <a:srgbClr val="EDF3F3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7"/>
            <p:cNvSpPr txBox="1"/>
            <p:nvPr/>
          </p:nvSpPr>
          <p:spPr>
            <a:xfrm>
              <a:off x="49787" y="49787"/>
              <a:ext cx="2698490" cy="920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spcFirstLastPara="1" rIns="118100" wrap="square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3100"/>
                <a:buFont typeface="Courier New"/>
                <a:buNone/>
              </a:pPr>
              <a:r>
                <a:rPr b="1" lang="en-US" sz="31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endParaRPr sz="3100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27"/>
            <p:cNvSpPr/>
            <p:nvPr/>
          </p:nvSpPr>
          <p:spPr>
            <a:xfrm rot="5400000">
              <a:off x="4877271" y="-879233"/>
              <a:ext cx="815921" cy="49743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7"/>
            <p:cNvSpPr txBox="1"/>
            <p:nvPr/>
          </p:nvSpPr>
          <p:spPr>
            <a:xfrm>
              <a:off x="2798064" y="1239804"/>
              <a:ext cx="4934506" cy="73626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assessed by the same class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Recommended for all attributes</a:t>
              </a:r>
              <a:endParaRPr/>
            </a:p>
          </p:txBody>
        </p:sp>
        <p:sp>
          <p:nvSpPr>
            <p:cNvPr id="509" name="Google Shape;509;p27"/>
            <p:cNvSpPr/>
            <p:nvPr/>
          </p:nvSpPr>
          <p:spPr>
            <a:xfrm>
              <a:off x="0" y="1097984"/>
              <a:ext cx="2798064" cy="1019901"/>
            </a:xfrm>
            <a:prstGeom prst="roundRect">
              <a:avLst>
                <a:gd fmla="val 16667" name="adj"/>
              </a:avLst>
            </a:prstGeom>
            <a:solidFill>
              <a:srgbClr val="EDF3F3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7"/>
            <p:cNvSpPr txBox="1"/>
            <p:nvPr/>
          </p:nvSpPr>
          <p:spPr>
            <a:xfrm>
              <a:off x="49787" y="1147771"/>
              <a:ext cx="2698490" cy="920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spcFirstLastPara="1" rIns="118100" wrap="square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3100"/>
                <a:buFont typeface="Courier New"/>
                <a:buNone/>
              </a:pPr>
              <a:r>
                <a:rPr b="1" lang="en-US" sz="31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private</a:t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rot="5400000">
              <a:off x="4500487" y="575933"/>
              <a:ext cx="1559165" cy="4969478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 txBox="1"/>
            <p:nvPr/>
          </p:nvSpPr>
          <p:spPr>
            <a:xfrm>
              <a:off x="2795331" y="2357201"/>
              <a:ext cx="4893366" cy="140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assessed of the same class or its child classes can access it AND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assessed by the classes in the same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Java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package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(not covered)</a:t>
              </a:r>
              <a:endParaRPr b="0" i="1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Recommended for attributes/methods that are common in a “family”</a:t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>
              <a:off x="0" y="2281083"/>
              <a:ext cx="2795331" cy="1559165"/>
            </a:xfrm>
            <a:prstGeom prst="roundRect">
              <a:avLst>
                <a:gd fmla="val 16667" name="adj"/>
              </a:avLst>
            </a:prstGeom>
            <a:solidFill>
              <a:srgbClr val="EDF3F3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7"/>
            <p:cNvSpPr txBox="1"/>
            <p:nvPr/>
          </p:nvSpPr>
          <p:spPr>
            <a:xfrm>
              <a:off x="76112" y="2357195"/>
              <a:ext cx="2643107" cy="1406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spcFirstLastPara="1" rIns="118100" wrap="square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3100"/>
                <a:buFont typeface="Courier New"/>
                <a:buNone/>
              </a:pPr>
              <a:r>
                <a:rPr b="1" lang="en-US" sz="31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protected</a:t>
              </a:r>
              <a:endParaRPr/>
            </a:p>
          </p:txBody>
        </p:sp>
        <p:sp>
          <p:nvSpPr>
            <p:cNvPr id="515" name="Google Shape;515;p27"/>
            <p:cNvSpPr/>
            <p:nvPr/>
          </p:nvSpPr>
          <p:spPr>
            <a:xfrm rot="5400000">
              <a:off x="4839988" y="1890978"/>
              <a:ext cx="890487" cy="4974336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4">
                  <a:alpha val="8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7"/>
            <p:cNvSpPr txBox="1"/>
            <p:nvPr/>
          </p:nvSpPr>
          <p:spPr>
            <a:xfrm>
              <a:off x="2798064" y="3976372"/>
              <a:ext cx="4930866" cy="803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3825" lIns="247650" spcFirstLastPara="1" rIns="247650" wrap="square" tIns="1238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Only accessible to classes in the same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Java </a:t>
              </a:r>
              <a:r>
                <a:rPr b="1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package 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(not covered)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7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Known as the </a:t>
              </a:r>
              <a:r>
                <a:rPr b="1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package private visibility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0" y="3831810"/>
              <a:ext cx="2798064" cy="1044989"/>
            </a:xfrm>
            <a:prstGeom prst="roundRect">
              <a:avLst>
                <a:gd fmla="val 16667" name="adj"/>
              </a:avLst>
            </a:prstGeom>
            <a:solidFill>
              <a:srgbClr val="EDF3F3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 txBox="1"/>
            <p:nvPr/>
          </p:nvSpPr>
          <p:spPr>
            <a:xfrm>
              <a:off x="51012" y="3882822"/>
              <a:ext cx="2696040" cy="9429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9050" lIns="118100" spcFirstLastPara="1" rIns="118100" wrap="square" tIns="5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en-US" sz="31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[None] (default)</a:t>
              </a:r>
              <a:endParaRPr/>
            </a:p>
          </p:txBody>
        </p:sp>
      </p:grpSp>
      <p:sp>
        <p:nvSpPr>
          <p:cNvPr id="519" name="Google Shape;519;p27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8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(6/7)</a:t>
            </a:r>
            <a:endParaRPr/>
          </a:p>
        </p:txBody>
      </p:sp>
      <p:sp>
        <p:nvSpPr>
          <p:cNvPr id="526" name="Google Shape;526;p2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27" name="Google Shape;527;p28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28" name="Google Shape;528;p28"/>
          <p:cNvSpPr txBox="1"/>
          <p:nvPr>
            <p:ph idx="1" type="body"/>
          </p:nvPr>
        </p:nvSpPr>
        <p:spPr>
          <a:xfrm>
            <a:off x="685800" y="990600"/>
            <a:ext cx="8000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Some general guidelines...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C00000"/>
                </a:solidFill>
              </a:rPr>
              <a:t>Attributes </a:t>
            </a:r>
            <a:r>
              <a:rPr lang="en-US" sz="2400"/>
              <a:t>are usually </a:t>
            </a:r>
            <a:r>
              <a:rPr lang="en-US" sz="2400">
                <a:solidFill>
                  <a:srgbClr val="C00000"/>
                </a:solidFill>
              </a:rPr>
              <a:t>private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Information hiding, to shield data of an object from outside view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Instead, we provide public methods for user to access the attributes through the public methods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There are exceptions. Example: </a:t>
            </a:r>
            <a:r>
              <a:rPr lang="en-US" sz="2000">
                <a:solidFill>
                  <a:srgbClr val="0000FF"/>
                </a:solidFill>
              </a:rPr>
              <a:t>Point </a:t>
            </a:r>
            <a:r>
              <a:rPr lang="en-US" sz="2000"/>
              <a:t>class has public attributes </a:t>
            </a:r>
            <a:r>
              <a:rPr lang="en-US" sz="2000">
                <a:solidFill>
                  <a:srgbClr val="0000FF"/>
                </a:solidFill>
              </a:rPr>
              <a:t>x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y</a:t>
            </a:r>
            <a:r>
              <a:rPr lang="en-US" sz="2000"/>
              <a:t>, most likely due to legacy reason.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C00000"/>
                </a:solidFill>
              </a:rPr>
              <a:t>Methods</a:t>
            </a:r>
            <a:r>
              <a:rPr lang="en-US" sz="2400"/>
              <a:t> are usually </a:t>
            </a:r>
            <a:r>
              <a:rPr lang="en-US" sz="2400">
                <a:solidFill>
                  <a:srgbClr val="C00000"/>
                </a:solidFill>
              </a:rPr>
              <a:t>public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So that they are available for users</a:t>
            </a:r>
            <a:endParaRPr/>
          </a:p>
          <a:p>
            <a:pPr indent="-350838" lvl="2" marL="1022350" rtl="0" algn="l">
              <a:spcBef>
                <a:spcPts val="300"/>
              </a:spcBef>
              <a:spcAft>
                <a:spcPts val="0"/>
              </a:spcAft>
              <a:buSzPts val="1170"/>
              <a:buChar char="■"/>
            </a:pPr>
            <a:r>
              <a:rPr lang="en-US" sz="1800"/>
              <a:t>Imagine that the methods in </a:t>
            </a:r>
            <a:r>
              <a:rPr lang="en-US" sz="1800">
                <a:solidFill>
                  <a:srgbClr val="0000FF"/>
                </a:solidFill>
              </a:rPr>
              <a:t>String</a:t>
            </a:r>
            <a:r>
              <a:rPr lang="en-US" sz="1800"/>
              <a:t> class and </a:t>
            </a:r>
            <a:r>
              <a:rPr lang="en-US" sz="1800">
                <a:solidFill>
                  <a:srgbClr val="0000FF"/>
                </a:solidFill>
              </a:rPr>
              <a:t>Math</a:t>
            </a:r>
            <a:r>
              <a:rPr lang="en-US" sz="1800"/>
              <a:t> class are private instead, then we cannot even use them!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If the methods are to be used internally in the service class itself and not for users, then the methods should be declared private instead</a:t>
            </a:r>
            <a:endParaRPr/>
          </a:p>
          <a:p>
            <a:pPr indent="-233998" lvl="1" marL="669925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529" name="Google Shape;529;p2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9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Bank Account: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BankAcct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 (1/2)</a:t>
            </a:r>
            <a:endParaRPr/>
          </a:p>
        </p:txBody>
      </p:sp>
      <p:sp>
        <p:nvSpPr>
          <p:cNvPr id="536" name="Google Shape;536;p2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37" name="Google Shape;537;p29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38" name="Google Shape;538;p29"/>
          <p:cNvSpPr txBox="1"/>
          <p:nvPr/>
        </p:nvSpPr>
        <p:spPr>
          <a:xfrm>
            <a:off x="914400" y="1066800"/>
            <a:ext cx="8001000" cy="523220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acctNum;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balance;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// Default constructor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By default, numeric attributes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	// are initialised to 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BankAcct(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aNum,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	// Initilize attributes with user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	// provided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acctNum = aNum;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balance = bal;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	// Other methods on next slide</a:t>
            </a:r>
            <a:endParaRPr/>
          </a:p>
        </p:txBody>
      </p:sp>
      <p:sp>
        <p:nvSpPr>
          <p:cNvPr id="539" name="Google Shape;539;p29"/>
          <p:cNvSpPr/>
          <p:nvPr/>
        </p:nvSpPr>
        <p:spPr>
          <a:xfrm>
            <a:off x="7197385" y="885092"/>
            <a:ext cx="1565616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BankAcct.java</a:t>
            </a:r>
            <a:endParaRPr/>
          </a:p>
        </p:txBody>
      </p:sp>
      <p:grpSp>
        <p:nvGrpSpPr>
          <p:cNvPr id="540" name="Google Shape;540;p29"/>
          <p:cNvGrpSpPr/>
          <p:nvPr/>
        </p:nvGrpSpPr>
        <p:grpSpPr>
          <a:xfrm>
            <a:off x="4705350" y="1482192"/>
            <a:ext cx="3046535" cy="706703"/>
            <a:chOff x="4705350" y="1482192"/>
            <a:chExt cx="3046535" cy="706703"/>
          </a:xfrm>
        </p:grpSpPr>
        <p:sp>
          <p:nvSpPr>
            <p:cNvPr id="541" name="Google Shape;541;p29"/>
            <p:cNvSpPr/>
            <p:nvPr/>
          </p:nvSpPr>
          <p:spPr>
            <a:xfrm>
              <a:off x="4705350" y="1482192"/>
              <a:ext cx="200758" cy="706703"/>
            </a:xfrm>
            <a:prstGeom prst="rightBrace">
              <a:avLst>
                <a:gd fmla="val 34295" name="adj1"/>
                <a:gd fmla="val 50000" name="adj2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29"/>
            <p:cNvSpPr txBox="1"/>
            <p:nvPr/>
          </p:nvSpPr>
          <p:spPr>
            <a:xfrm>
              <a:off x="5065835" y="1650877"/>
              <a:ext cx="2686050" cy="36933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of BankAcct</a:t>
              </a:r>
              <a:endParaRPr/>
            </a:p>
          </p:txBody>
        </p:sp>
      </p:grpSp>
      <p:grpSp>
        <p:nvGrpSpPr>
          <p:cNvPr id="543" name="Google Shape;543;p29"/>
          <p:cNvGrpSpPr/>
          <p:nvPr/>
        </p:nvGrpSpPr>
        <p:grpSpPr>
          <a:xfrm>
            <a:off x="6682151" y="2757890"/>
            <a:ext cx="2080850" cy="2728510"/>
            <a:chOff x="6682151" y="2886522"/>
            <a:chExt cx="2080850" cy="2728510"/>
          </a:xfrm>
        </p:grpSpPr>
        <p:sp>
          <p:nvSpPr>
            <p:cNvPr id="544" name="Google Shape;544;p29"/>
            <p:cNvSpPr/>
            <p:nvPr/>
          </p:nvSpPr>
          <p:spPr>
            <a:xfrm>
              <a:off x="6682151" y="2886522"/>
              <a:ext cx="198119" cy="2728510"/>
            </a:xfrm>
            <a:prstGeom prst="rightBrace">
              <a:avLst>
                <a:gd fmla="val 34295" name="adj1"/>
                <a:gd fmla="val 50000" name="adj2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9"/>
            <p:cNvSpPr txBox="1"/>
            <p:nvPr/>
          </p:nvSpPr>
          <p:spPr>
            <a:xfrm>
              <a:off x="6945922" y="3096615"/>
              <a:ext cx="1817079" cy="2308324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Constructors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Name </a:t>
              </a:r>
              <a:r>
                <a:rPr lang="en-US" sz="18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must be identical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to class name.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return type.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Can be </a:t>
              </a:r>
              <a:r>
                <a:rPr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overloaded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/>
            </a:p>
          </p:txBody>
        </p:sp>
      </p:grpSp>
      <p:cxnSp>
        <p:nvCxnSpPr>
          <p:cNvPr id="546" name="Google Shape;546;p29"/>
          <p:cNvCxnSpPr/>
          <p:nvPr/>
        </p:nvCxnSpPr>
        <p:spPr>
          <a:xfrm>
            <a:off x="2255520" y="2910840"/>
            <a:ext cx="109728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29"/>
          <p:cNvCxnSpPr/>
          <p:nvPr/>
        </p:nvCxnSpPr>
        <p:spPr>
          <a:xfrm>
            <a:off x="2240280" y="4267141"/>
            <a:ext cx="109728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8" name="Google Shape;548;p29"/>
          <p:cNvCxnSpPr/>
          <p:nvPr/>
        </p:nvCxnSpPr>
        <p:spPr>
          <a:xfrm>
            <a:off x="1828800" y="1371600"/>
            <a:ext cx="1127760" cy="0"/>
          </a:xfrm>
          <a:prstGeom prst="straightConnector1">
            <a:avLst/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9" name="Google Shape;549;p29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Policies for students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457200" y="1066800"/>
            <a:ext cx="82296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These contents are only used for students PERSONALLY.</a:t>
            </a:r>
            <a:endParaRPr/>
          </a:p>
          <a:p>
            <a:pPr indent="-342900" lvl="0" marL="342900" rtl="0" algn="just">
              <a:spcBef>
                <a:spcPts val="600"/>
              </a:spcBef>
              <a:spcAft>
                <a:spcPts val="0"/>
              </a:spcAft>
              <a:buSzPts val="1950"/>
              <a:buChar char="■"/>
            </a:pPr>
            <a:r>
              <a:rPr lang="en-US"/>
              <a:t>Students are NOT allowed to modify or deliver these contents to anywhere or anyone for any purpose.</a:t>
            </a:r>
            <a:endParaRPr/>
          </a:p>
          <a:p>
            <a:pPr indent="-219075" lvl="0" marL="342900" rtl="0" algn="l">
              <a:spcBef>
                <a:spcPts val="600"/>
              </a:spcBef>
              <a:spcAft>
                <a:spcPts val="0"/>
              </a:spcAft>
              <a:buSzPts val="1950"/>
              <a:buNone/>
            </a:pPr>
            <a:r>
              <a:t/>
            </a:r>
            <a:endParaRPr/>
          </a:p>
        </p:txBody>
      </p:sp>
      <p:sp>
        <p:nvSpPr>
          <p:cNvPr id="125" name="Google Shape;125;p3"/>
          <p:cNvSpPr txBox="1"/>
          <p:nvPr>
            <p:ph idx="12" type="sldNum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0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Bank Account: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BankAcct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 (2/2)</a:t>
            </a:r>
            <a:endParaRPr/>
          </a:p>
        </p:txBody>
      </p:sp>
      <p:sp>
        <p:nvSpPr>
          <p:cNvPr id="556" name="Google Shape;556;p3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57" name="Google Shape;557;p30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58" name="Google Shape;558;p30"/>
          <p:cNvSpPr txBox="1"/>
          <p:nvPr/>
        </p:nvSpPr>
        <p:spPr>
          <a:xfrm>
            <a:off x="685803" y="1066800"/>
            <a:ext cx="8212012" cy="5262979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int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getAcctNum() {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acctNum;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getBalance() {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balance;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CC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withdraw(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amount)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(balance &lt; amount)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balance -= amount;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deposit(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amount)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(amount &lt;=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balance += amount;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"Account number: "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getAcctNum());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System.out.printf(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"Balance: $%.2f</a:t>
            </a:r>
            <a:r>
              <a:rPr b="1" lang="en-US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getBalance());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559" name="Google Shape;559;p30"/>
          <p:cNvSpPr/>
          <p:nvPr/>
        </p:nvSpPr>
        <p:spPr>
          <a:xfrm>
            <a:off x="7197385" y="885092"/>
            <a:ext cx="1565616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BankAcct.java</a:t>
            </a:r>
            <a:endParaRPr/>
          </a:p>
        </p:txBody>
      </p:sp>
      <p:sp>
        <p:nvSpPr>
          <p:cNvPr id="560" name="Google Shape;560;p3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Accessors and Mutators</a:t>
            </a:r>
            <a:endParaRPr/>
          </a:p>
        </p:txBody>
      </p:sp>
      <p:sp>
        <p:nvSpPr>
          <p:cNvPr id="567" name="Google Shape;567;p3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68" name="Google Shape;568;p31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69" name="Google Shape;569;p31"/>
          <p:cNvSpPr txBox="1"/>
          <p:nvPr>
            <p:ph idx="1" type="body"/>
          </p:nvPr>
        </p:nvSpPr>
        <p:spPr>
          <a:xfrm>
            <a:off x="685800" y="990600"/>
            <a:ext cx="8000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Note that for service class, we use the </a:t>
            </a:r>
            <a:r>
              <a:rPr lang="en-US" sz="2400">
                <a:solidFill>
                  <a:srgbClr val="0000FF"/>
                </a:solidFill>
              </a:rPr>
              <a:t>default</a:t>
            </a:r>
            <a:r>
              <a:rPr lang="en-US" sz="2400"/>
              <a:t> visibility for the class (i.e. no modifier before the class name)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Besides constructors, there are two other types of special methods that can be referred to as </a:t>
            </a:r>
            <a:r>
              <a:rPr lang="en-US" sz="2400">
                <a:solidFill>
                  <a:srgbClr val="C00000"/>
                </a:solidFill>
              </a:rPr>
              <a:t>accessors</a:t>
            </a:r>
            <a:r>
              <a:rPr lang="en-US" sz="2400"/>
              <a:t> and </a:t>
            </a:r>
            <a:r>
              <a:rPr lang="en-US" sz="2400">
                <a:solidFill>
                  <a:srgbClr val="C00000"/>
                </a:solidFill>
              </a:rPr>
              <a:t>mutators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An </a:t>
            </a:r>
            <a:r>
              <a:rPr lang="en-US" sz="2400">
                <a:solidFill>
                  <a:srgbClr val="C00000"/>
                </a:solidFill>
              </a:rPr>
              <a:t>accessor </a:t>
            </a:r>
            <a:r>
              <a:rPr lang="en-US" sz="2400"/>
              <a:t>is a method that accesses (retrieves) the value of an object’s attribute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Eg: </a:t>
            </a:r>
            <a:r>
              <a:rPr lang="en-US" sz="2000">
                <a:solidFill>
                  <a:srgbClr val="0000FF"/>
                </a:solidFill>
              </a:rPr>
              <a:t>getAcctNum()</a:t>
            </a:r>
            <a:r>
              <a:rPr lang="en-US" sz="2000"/>
              <a:t>, </a:t>
            </a:r>
            <a:r>
              <a:rPr lang="en-US" sz="2000">
                <a:solidFill>
                  <a:srgbClr val="0000FF"/>
                </a:solidFill>
              </a:rPr>
              <a:t>getBalance()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Its return type must match the type of the attribute it retrieves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 </a:t>
            </a:r>
            <a:r>
              <a:rPr lang="en-US" sz="2400">
                <a:solidFill>
                  <a:srgbClr val="C00000"/>
                </a:solidFill>
              </a:rPr>
              <a:t>mutator </a:t>
            </a:r>
            <a:r>
              <a:rPr lang="en-US" sz="2400"/>
              <a:t>is a method that mutates (modifies) the value of an object’s attribute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Eg: </a:t>
            </a:r>
            <a:r>
              <a:rPr lang="en-US" sz="2000">
                <a:solidFill>
                  <a:srgbClr val="0000FF"/>
                </a:solidFill>
              </a:rPr>
              <a:t>withdraw()</a:t>
            </a:r>
            <a:r>
              <a:rPr lang="en-US" sz="2000"/>
              <a:t>, </a:t>
            </a:r>
            <a:r>
              <a:rPr lang="en-US" sz="2000">
                <a:solidFill>
                  <a:srgbClr val="0000FF"/>
                </a:solidFill>
              </a:rPr>
              <a:t>deposit()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Its return type is usually </a:t>
            </a:r>
            <a:r>
              <a:rPr lang="en-US" sz="2000">
                <a:solidFill>
                  <a:srgbClr val="0000FF"/>
                </a:solidFill>
              </a:rPr>
              <a:t>void</a:t>
            </a:r>
            <a:r>
              <a:rPr lang="en-US" sz="2000"/>
              <a:t>, and it usually takes in some argument to modify the value of an attribute</a:t>
            </a:r>
            <a:endParaRPr/>
          </a:p>
        </p:txBody>
      </p:sp>
      <p:sp>
        <p:nvSpPr>
          <p:cNvPr id="570" name="Google Shape;570;p3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2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Own Classes (7/7)</a:t>
            </a:r>
            <a:endParaRPr/>
          </a:p>
        </p:txBody>
      </p:sp>
      <p:sp>
        <p:nvSpPr>
          <p:cNvPr id="577" name="Google Shape;577;p3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78" name="Google Shape;578;p32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79" name="Google Shape;579;p32"/>
          <p:cNvSpPr txBox="1"/>
          <p:nvPr>
            <p:ph idx="1" type="body"/>
          </p:nvPr>
        </p:nvSpPr>
        <p:spPr>
          <a:xfrm>
            <a:off x="685800" y="9906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As a (service) class designer, you decide the following: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What attributes you want the class to have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What methods you want to provide for the class so that users may find them useful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320"/>
              <a:buChar char="❑"/>
            </a:pPr>
            <a:r>
              <a:rPr lang="en-US" sz="2200"/>
              <a:t>For example, the </a:t>
            </a:r>
            <a:r>
              <a:rPr lang="en-US" sz="2200">
                <a:solidFill>
                  <a:srgbClr val="0000FF"/>
                </a:solidFill>
              </a:rPr>
              <a:t>print() </a:t>
            </a:r>
            <a:r>
              <a:rPr lang="en-US" sz="2200"/>
              <a:t>method is provided for </a:t>
            </a:r>
            <a:r>
              <a:rPr lang="en-US" sz="2200">
                <a:solidFill>
                  <a:srgbClr val="0000FF"/>
                </a:solidFill>
              </a:rPr>
              <a:t>BankAcct</a:t>
            </a:r>
            <a:r>
              <a:rPr lang="en-US" sz="2200"/>
              <a:t> as the designer feels that it might be useful. Or, add a </a:t>
            </a:r>
            <a:r>
              <a:rPr lang="en-US" sz="2200">
                <a:solidFill>
                  <a:srgbClr val="0000FF"/>
                </a:solidFill>
              </a:rPr>
              <a:t>transfer() </a:t>
            </a:r>
            <a:r>
              <a:rPr lang="en-US" sz="2200"/>
              <a:t>method to transfer money between 2 accounts?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As in any design undertaking, there are </a:t>
            </a:r>
            <a:r>
              <a:rPr lang="en-US" sz="2600" u="sng"/>
              <a:t>no hard and fast rules</a:t>
            </a:r>
            <a:r>
              <a:rPr lang="en-US" sz="2600"/>
              <a:t>. One approach is to study the classes in the API documentation to learn how others designed the classes, and google to explore.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690"/>
              <a:buChar char="■"/>
            </a:pPr>
            <a:r>
              <a:rPr lang="en-US" sz="2600"/>
              <a:t>You need to practise a lot and ask questions.</a:t>
            </a:r>
            <a:endParaRPr/>
          </a:p>
        </p:txBody>
      </p:sp>
      <p:sp>
        <p:nvSpPr>
          <p:cNvPr id="580" name="Google Shape;580;p32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3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Writing Client Class – User Mode</a:t>
            </a:r>
            <a:endParaRPr/>
          </a:p>
        </p:txBody>
      </p:sp>
      <p:sp>
        <p:nvSpPr>
          <p:cNvPr id="587" name="Google Shape;587;p3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88" name="Google Shape;588;p33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89" name="Google Shape;589;p33"/>
          <p:cNvSpPr txBox="1"/>
          <p:nvPr>
            <p:ph idx="1" type="body"/>
          </p:nvPr>
        </p:nvSpPr>
        <p:spPr>
          <a:xfrm>
            <a:off x="685800" y="990600"/>
            <a:ext cx="800099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Note that there is </a:t>
            </a:r>
            <a:r>
              <a:rPr lang="en-US" sz="2400" u="sng">
                <a:solidFill>
                  <a:srgbClr val="C00000"/>
                </a:solidFill>
              </a:rPr>
              <a:t>no</a:t>
            </a:r>
            <a:r>
              <a:rPr lang="en-US" sz="2400"/>
              <a:t> </a:t>
            </a:r>
            <a:r>
              <a:rPr lang="en-US" sz="2400">
                <a:solidFill>
                  <a:srgbClr val="0000FF"/>
                </a:solidFill>
              </a:rPr>
              <a:t>main() </a:t>
            </a:r>
            <a:r>
              <a:rPr lang="en-US" sz="2400"/>
              <a:t>method in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 class because it is a service class, not a client class (application program). You cannot execute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 how do we write a client class to make use of </a:t>
            </a:r>
            <a:r>
              <a:rPr lang="en-US" sz="2400">
                <a:solidFill>
                  <a:srgbClr val="0000FF"/>
                </a:solidFill>
              </a:rPr>
              <a:t>BankAcct</a:t>
            </a:r>
            <a:r>
              <a:rPr lang="en-US" sz="2400"/>
              <a:t>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You have written a number of client classes in the past weeks. These classes contain the </a:t>
            </a:r>
            <a:r>
              <a:rPr lang="en-US" sz="2400">
                <a:solidFill>
                  <a:srgbClr val="0000FF"/>
                </a:solidFill>
              </a:rPr>
              <a:t>main() </a:t>
            </a:r>
            <a:r>
              <a:rPr lang="en-US" sz="2400"/>
              <a:t>method.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In general, the service class and the client class may be put into a single .java program, mostly for quick testing. </a:t>
            </a:r>
            <a:r>
              <a:rPr lang="en-US" sz="2000"/>
              <a:t>(However, there can only be </a:t>
            </a:r>
            <a:r>
              <a:rPr lang="en-US" sz="2000" u="sng"/>
              <a:t>1 public class</a:t>
            </a:r>
            <a:r>
              <a:rPr lang="en-US" sz="2000"/>
              <a:t> in such a program, and the public class name must be identical to the program name.)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will write 1 class per .java program here (most of the time) to avoid confusion.</a:t>
            </a:r>
            <a:endParaRPr sz="2000"/>
          </a:p>
        </p:txBody>
      </p:sp>
      <p:sp>
        <p:nvSpPr>
          <p:cNvPr id="590" name="Google Shape;590;p3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34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Client Class: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TestBankAcct</a:t>
            </a:r>
            <a:endParaRPr/>
          </a:p>
        </p:txBody>
      </p:sp>
      <p:sp>
        <p:nvSpPr>
          <p:cNvPr id="597" name="Google Shape;597;p3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598" name="Google Shape;598;p34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599" name="Google Shape;599;p34"/>
          <p:cNvSpPr txBox="1"/>
          <p:nvPr/>
        </p:nvSpPr>
        <p:spPr>
          <a:xfrm>
            <a:off x="719331" y="946052"/>
            <a:ext cx="8212012" cy="5293757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BankAcct ba1 =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BankAcct ba2 =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1234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321.70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"Before transactions:"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ba1.print();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ba2.print();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ba1.deposit(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ba1.withdraw(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200.50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ba2.withdraw(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500.25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"After transactions:"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ba1.print();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ba2.print();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6553200" y="755552"/>
            <a:ext cx="2209801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TestBankAcct.java</a:t>
            </a:r>
            <a:endParaRPr/>
          </a:p>
        </p:txBody>
      </p:sp>
      <p:sp>
        <p:nvSpPr>
          <p:cNvPr id="601" name="Google Shape;601;p34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34"/>
          <p:cNvSpPr txBox="1"/>
          <p:nvPr/>
        </p:nvSpPr>
        <p:spPr>
          <a:xfrm>
            <a:off x="6664329" y="1408051"/>
            <a:ext cx="214954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constructor is used?</a:t>
            </a:r>
            <a:endParaRPr/>
          </a:p>
        </p:txBody>
      </p:sp>
      <p:sp>
        <p:nvSpPr>
          <p:cNvPr id="603" name="Google Shape;603;p3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5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What happens if…</a:t>
            </a:r>
            <a:endParaRPr/>
          </a:p>
        </p:txBody>
      </p:sp>
      <p:sp>
        <p:nvSpPr>
          <p:cNvPr id="610" name="Google Shape;610;p3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11" name="Google Shape;611;p35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612" name="Google Shape;612;p35"/>
          <p:cNvSpPr txBox="1"/>
          <p:nvPr/>
        </p:nvSpPr>
        <p:spPr>
          <a:xfrm>
            <a:off x="719331" y="946052"/>
            <a:ext cx="8212012" cy="3323987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TestBankAcct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BankAcct ba1 =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BankAcct();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/* Instead of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ba1.deposit(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ba1.balance += </a:t>
            </a:r>
            <a:r>
              <a:rPr b="1" lang="en-US" sz="1800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13" name="Google Shape;613;p35"/>
          <p:cNvSpPr txBox="1"/>
          <p:nvPr/>
        </p:nvSpPr>
        <p:spPr>
          <a:xfrm>
            <a:off x="719331" y="4724400"/>
            <a:ext cx="6408771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above code works only if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balance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declared as a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 in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BankAcct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(But we don’t want that.)</a:t>
            </a:r>
            <a:endParaRPr/>
          </a:p>
        </p:txBody>
      </p:sp>
      <p:grpSp>
        <p:nvGrpSpPr>
          <p:cNvPr id="614" name="Google Shape;614;p35"/>
          <p:cNvGrpSpPr/>
          <p:nvPr/>
        </p:nvGrpSpPr>
        <p:grpSpPr>
          <a:xfrm>
            <a:off x="2773680" y="3657748"/>
            <a:ext cx="5763768" cy="832143"/>
            <a:chOff x="2773680" y="4011691"/>
            <a:chExt cx="5763768" cy="832143"/>
          </a:xfrm>
        </p:grpSpPr>
        <p:sp>
          <p:nvSpPr>
            <p:cNvPr id="615" name="Google Shape;615;p35"/>
            <p:cNvSpPr txBox="1"/>
            <p:nvPr/>
          </p:nvSpPr>
          <p:spPr>
            <a:xfrm>
              <a:off x="3688080" y="4135948"/>
              <a:ext cx="4849368" cy="707886"/>
            </a:xfrm>
            <a:prstGeom prst="rect">
              <a:avLst/>
            </a:prstGeom>
            <a:solidFill>
              <a:srgbClr val="D8E3D8"/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Compilation error!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balance has private access in BankAcct</a:t>
              </a:r>
              <a:endParaRPr/>
            </a:p>
          </p:txBody>
        </p:sp>
        <p:cxnSp>
          <p:nvCxnSpPr>
            <p:cNvPr id="616" name="Google Shape;616;p35"/>
            <p:cNvCxnSpPr>
              <a:stCxn id="615" idx="1"/>
            </p:cNvCxnSpPr>
            <p:nvPr/>
          </p:nvCxnSpPr>
          <p:spPr>
            <a:xfrm rot="10800000">
              <a:off x="2773680" y="4011691"/>
              <a:ext cx="914400" cy="478200"/>
            </a:xfrm>
            <a:prstGeom prst="straightConnector1">
              <a:avLst/>
            </a:prstGeom>
            <a:noFill/>
            <a:ln cap="flat" cmpd="sng" w="28575">
              <a:solidFill>
                <a:srgbClr val="009898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617" name="Google Shape;617;p3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6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Compiling Classes</a:t>
            </a:r>
            <a:endParaRPr b="1" sz="3600" u="sng">
              <a:latin typeface="Federo"/>
              <a:ea typeface="Federo"/>
              <a:cs typeface="Federo"/>
              <a:sym typeface="Federo"/>
            </a:endParaRPr>
          </a:p>
        </p:txBody>
      </p:sp>
      <p:sp>
        <p:nvSpPr>
          <p:cNvPr id="624" name="Google Shape;624;p3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25" name="Google Shape;625;p36"/>
          <p:cNvSpPr txBox="1"/>
          <p:nvPr/>
        </p:nvSpPr>
        <p:spPr>
          <a:xfrm rot="-5400000">
            <a:off x="-870806" y="1220584"/>
            <a:ext cx="2589997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3.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OOP Design</a:t>
            </a:r>
            <a:endParaRPr/>
          </a:p>
        </p:txBody>
      </p:sp>
      <p:sp>
        <p:nvSpPr>
          <p:cNvPr id="626" name="Google Shape;626;p36"/>
          <p:cNvSpPr txBox="1"/>
          <p:nvPr>
            <p:ph idx="1" type="body"/>
          </p:nvPr>
        </p:nvSpPr>
        <p:spPr>
          <a:xfrm>
            <a:off x="685800" y="990601"/>
            <a:ext cx="800099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0000FF"/>
                </a:solidFill>
              </a:rPr>
              <a:t>BankAcct.java </a:t>
            </a:r>
            <a:r>
              <a:rPr lang="en-US" sz="2400"/>
              <a:t>and </a:t>
            </a:r>
            <a:r>
              <a:rPr lang="en-US" sz="2400">
                <a:solidFill>
                  <a:srgbClr val="0000FF"/>
                </a:solidFill>
              </a:rPr>
              <a:t>TestBankAcct.java</a:t>
            </a:r>
            <a:r>
              <a:rPr lang="en-US" sz="2400"/>
              <a:t> can be compiled independently.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Only </a:t>
            </a:r>
            <a:r>
              <a:rPr lang="en-US" sz="2400">
                <a:solidFill>
                  <a:srgbClr val="0000FF"/>
                </a:solidFill>
              </a:rPr>
              <a:t>TestBackAcct </a:t>
            </a:r>
            <a:r>
              <a:rPr lang="en-US" sz="2400"/>
              <a:t>class can be executed.</a:t>
            </a:r>
            <a:endParaRPr/>
          </a:p>
        </p:txBody>
      </p:sp>
      <p:sp>
        <p:nvSpPr>
          <p:cNvPr id="627" name="Google Shape;627;p36"/>
          <p:cNvSpPr txBox="1"/>
          <p:nvPr/>
        </p:nvSpPr>
        <p:spPr>
          <a:xfrm>
            <a:off x="1905741" y="2438400"/>
            <a:ext cx="5430795" cy="1200329"/>
          </a:xfrm>
          <a:prstGeom prst="rect">
            <a:avLst/>
          </a:prstGeom>
          <a:solidFill>
            <a:srgbClr val="CCFF99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javac BankAcct.java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javac TestBankAcct.java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rPr>
              <a:t>java TestBankAcct</a:t>
            </a:r>
            <a:endParaRPr sz="2400">
              <a:solidFill>
                <a:srgbClr val="66006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8" name="Google Shape;628;p36"/>
          <p:cNvSpPr txBox="1"/>
          <p:nvPr/>
        </p:nvSpPr>
        <p:spPr>
          <a:xfrm>
            <a:off x="685800" y="3733800"/>
            <a:ext cx="8000999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say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TestBankAcct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uses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depends on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BankAcct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write many clients that depend on the same service class. 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(Eg: Many client programs you have seen depend on the Scanner service class.)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Likewise, a client may also depend on more than one service class.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(Eg: TestMath in lecture #1 depends on both Scanner and Math service classes.)</a:t>
            </a:r>
            <a:endParaRPr/>
          </a:p>
        </p:txBody>
      </p:sp>
      <p:sp>
        <p:nvSpPr>
          <p:cNvPr id="629" name="Google Shape;629;p3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6125" lvl="0" marL="7461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	More OOP Concepts</a:t>
            </a:r>
            <a:endParaRPr/>
          </a:p>
        </p:txBody>
      </p:sp>
      <p:sp>
        <p:nvSpPr>
          <p:cNvPr id="636" name="Google Shape;636;p3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38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Class and Instance members </a:t>
            </a:r>
            <a:endParaRPr/>
          </a:p>
        </p:txBody>
      </p:sp>
      <p:sp>
        <p:nvSpPr>
          <p:cNvPr id="643" name="Google Shape;643;p3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44" name="Google Shape;644;p38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645" name="Google Shape;645;p38"/>
          <p:cNvSpPr txBox="1"/>
          <p:nvPr>
            <p:ph idx="1" type="body"/>
          </p:nvPr>
        </p:nvSpPr>
        <p:spPr>
          <a:xfrm>
            <a:off x="685800" y="990600"/>
            <a:ext cx="8000999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 class comprises 2 types of members: </a:t>
            </a:r>
            <a:r>
              <a:rPr lang="en-US" sz="2400">
                <a:solidFill>
                  <a:srgbClr val="C00000"/>
                </a:solidFill>
              </a:rPr>
              <a:t>attributes</a:t>
            </a:r>
            <a:r>
              <a:rPr lang="en-US" sz="2400"/>
              <a:t> (data members) and </a:t>
            </a:r>
            <a:r>
              <a:rPr lang="en-US" sz="2400">
                <a:solidFill>
                  <a:srgbClr val="C00000"/>
                </a:solidFill>
              </a:rPr>
              <a:t>methods</a:t>
            </a:r>
            <a:r>
              <a:rPr lang="en-US" sz="2400"/>
              <a:t> (behaviour members)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Java provides the modifier </a:t>
            </a:r>
            <a:r>
              <a:rPr lang="en-US" sz="2400">
                <a:solidFill>
                  <a:srgbClr val="0000FF"/>
                </a:solidFill>
              </a:rPr>
              <a:t>static</a:t>
            </a:r>
            <a:r>
              <a:rPr lang="en-US" sz="2400"/>
              <a:t> to indicate if the member is a </a:t>
            </a:r>
            <a:r>
              <a:rPr lang="en-US" sz="2400">
                <a:solidFill>
                  <a:srgbClr val="C00000"/>
                </a:solidFill>
              </a:rPr>
              <a:t>class member </a:t>
            </a:r>
            <a:r>
              <a:rPr lang="en-US" sz="2400"/>
              <a:t>or an </a:t>
            </a:r>
            <a:r>
              <a:rPr lang="en-US" sz="2400">
                <a:solidFill>
                  <a:srgbClr val="C00000"/>
                </a:solidFill>
              </a:rPr>
              <a:t>instance member</a:t>
            </a:r>
            <a:endParaRPr/>
          </a:p>
        </p:txBody>
      </p:sp>
      <p:graphicFrame>
        <p:nvGraphicFramePr>
          <p:cNvPr id="646" name="Google Shape;646;p38"/>
          <p:cNvGraphicFramePr/>
          <p:nvPr/>
        </p:nvGraphicFramePr>
        <p:xfrm>
          <a:off x="1676400" y="2895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{BAD20C8A-5486-4E90-B09D-87C7FE9E238B}</a:tableStyleId>
              </a:tblPr>
              <a:tblGrid>
                <a:gridCol w="1905000"/>
                <a:gridCol w="1905000"/>
                <a:gridCol w="1905000"/>
              </a:tblGrid>
              <a:tr h="1016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Attribute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B06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FB061"/>
                    </a:solidFill>
                  </a:tcPr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static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method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1016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default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Instance attribute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Instance</a:t>
                      </a:r>
                      <a:r>
                        <a:rPr lang="en-US" sz="2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method</a:t>
                      </a:r>
                      <a:endParaRPr sz="2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647" name="Google Shape;647;p3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9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MyBall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 (1/2)</a:t>
            </a:r>
            <a:endParaRPr/>
          </a:p>
        </p:txBody>
      </p:sp>
      <p:sp>
        <p:nvSpPr>
          <p:cNvPr id="654" name="Google Shape;654;p3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55" name="Google Shape;655;p39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656" name="Google Shape;656;p39"/>
          <p:cNvSpPr txBox="1"/>
          <p:nvPr>
            <p:ph idx="1" type="body"/>
          </p:nvPr>
        </p:nvSpPr>
        <p:spPr>
          <a:xfrm>
            <a:off x="685800" y="990600"/>
            <a:ext cx="8000999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Let’s create a new class called </a:t>
            </a:r>
            <a:r>
              <a:rPr lang="en-US" sz="2400">
                <a:solidFill>
                  <a:srgbClr val="0000FF"/>
                </a:solidFill>
              </a:rPr>
              <a:t>MyBall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Obviously, we want to create ball objects out of it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Let’s start with something simple, and add more complexity gradually.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may start with 2 </a:t>
            </a:r>
            <a:r>
              <a:rPr lang="en-US" sz="2400">
                <a:solidFill>
                  <a:srgbClr val="C00000"/>
                </a:solidFill>
              </a:rPr>
              <a:t>instance attributes</a:t>
            </a:r>
            <a:r>
              <a:rPr lang="en-US" sz="2400"/>
              <a:t>: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660066"/>
                </a:solidFill>
              </a:rPr>
              <a:t>Colour</a:t>
            </a:r>
            <a:r>
              <a:rPr lang="en-US" sz="2000">
                <a:solidFill>
                  <a:srgbClr val="6600CC"/>
                </a:solidFill>
              </a:rPr>
              <a:t> </a:t>
            </a:r>
            <a:r>
              <a:rPr lang="en-US" sz="2000"/>
              <a:t>of the ball, which is a string (e.g.: “blue”, “yellow”)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660066"/>
                </a:solidFill>
              </a:rPr>
              <a:t>Radius</a:t>
            </a:r>
            <a:r>
              <a:rPr lang="en-US" sz="2000"/>
              <a:t> of the ball, which is of type double (e.g.: 6.5, 12.8)</a:t>
            </a:r>
            <a:endParaRPr/>
          </a:p>
          <a:p>
            <a:pPr indent="-325438" lvl="1" marL="669925" rtl="0" algn="l">
              <a:spcBef>
                <a:spcPts val="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These are instance attributes because each </a:t>
            </a:r>
            <a:r>
              <a:rPr lang="en-US" sz="2000">
                <a:solidFill>
                  <a:srgbClr val="0000FF"/>
                </a:solidFill>
              </a:rPr>
              <a:t>MyBall</a:t>
            </a:r>
            <a:r>
              <a:rPr lang="en-US" sz="2000"/>
              <a:t> object created has its own attribute values (i.e. colour and radius)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Some </a:t>
            </a:r>
            <a:r>
              <a:rPr lang="en-US" sz="2400">
                <a:solidFill>
                  <a:srgbClr val="0000FF"/>
                </a:solidFill>
              </a:rPr>
              <a:t>MyBall</a:t>
            </a:r>
            <a:r>
              <a:rPr lang="en-US" sz="2400"/>
              <a:t> instances we may create (well, they look like circles on the screen):</a:t>
            </a:r>
            <a:endParaRPr/>
          </a:p>
        </p:txBody>
      </p:sp>
      <p:sp>
        <p:nvSpPr>
          <p:cNvPr id="657" name="Google Shape;657;p39"/>
          <p:cNvSpPr/>
          <p:nvPr/>
        </p:nvSpPr>
        <p:spPr>
          <a:xfrm>
            <a:off x="4712208" y="5181600"/>
            <a:ext cx="609600" cy="609600"/>
          </a:xfrm>
          <a:prstGeom prst="ellipse">
            <a:avLst/>
          </a:prstGeom>
          <a:solidFill>
            <a:srgbClr val="0000FF"/>
          </a:solidFill>
          <a:ln cap="flat" cmpd="sng" w="254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39"/>
          <p:cNvSpPr/>
          <p:nvPr/>
        </p:nvSpPr>
        <p:spPr>
          <a:xfrm>
            <a:off x="5398008" y="5181600"/>
            <a:ext cx="1143000" cy="1143000"/>
          </a:xfrm>
          <a:prstGeom prst="ellipse">
            <a:avLst/>
          </a:prstGeom>
          <a:solidFill>
            <a:srgbClr val="FFFF66"/>
          </a:solidFill>
          <a:ln cap="flat" cmpd="sng" w="25400">
            <a:solidFill>
              <a:srgbClr val="FFFF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39"/>
          <p:cNvSpPr/>
          <p:nvPr/>
        </p:nvSpPr>
        <p:spPr>
          <a:xfrm>
            <a:off x="6617208" y="4876800"/>
            <a:ext cx="457200" cy="457200"/>
          </a:xfrm>
          <a:prstGeom prst="ellipse">
            <a:avLst/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39"/>
          <p:cNvSpPr/>
          <p:nvPr/>
        </p:nvSpPr>
        <p:spPr>
          <a:xfrm>
            <a:off x="7074408" y="5234940"/>
            <a:ext cx="1371600" cy="1371600"/>
          </a:xfrm>
          <a:prstGeom prst="ellipse">
            <a:avLst/>
          </a:prstGeom>
          <a:solidFill>
            <a:srgbClr val="006600"/>
          </a:solidFill>
          <a:ln cap="flat" cmpd="sng" w="25400">
            <a:solidFill>
              <a:srgbClr val="006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9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Objectives</a:t>
            </a:r>
            <a:endParaRPr/>
          </a:p>
        </p:txBody>
      </p:sp>
      <p:sp>
        <p:nvSpPr>
          <p:cNvPr id="132" name="Google Shape;132;p4"/>
          <p:cNvSpPr txBox="1"/>
          <p:nvPr>
            <p:ph idx="4294967295" type="ftr"/>
          </p:nvPr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[503005 Lecture 5: OOP Part 2]</a:t>
            </a:r>
            <a:endParaRPr/>
          </a:p>
        </p:txBody>
      </p:sp>
      <p:sp>
        <p:nvSpPr>
          <p:cNvPr id="133" name="Google Shape;133;p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34" name="Google Shape;134;p4"/>
          <p:cNvGrpSpPr/>
          <p:nvPr/>
        </p:nvGrpSpPr>
        <p:grpSpPr>
          <a:xfrm>
            <a:off x="1143000" y="1398871"/>
            <a:ext cx="7010400" cy="4060256"/>
            <a:chOff x="0" y="103471"/>
            <a:chExt cx="7010400" cy="4060256"/>
          </a:xfrm>
        </p:grpSpPr>
        <p:sp>
          <p:nvSpPr>
            <p:cNvPr id="135" name="Google Shape;135;p4"/>
            <p:cNvSpPr/>
            <p:nvPr/>
          </p:nvSpPr>
          <p:spPr>
            <a:xfrm>
              <a:off x="0" y="103471"/>
              <a:ext cx="7010400" cy="498216"/>
            </a:xfrm>
            <a:prstGeom prst="roundRect">
              <a:avLst>
                <a:gd fmla="val 16667" name="adj"/>
              </a:avLst>
            </a:prstGeom>
            <a:solidFill>
              <a:srgbClr val="00999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24321" y="127792"/>
              <a:ext cx="6961758" cy="4495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Programming model and OOP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0" y="601688"/>
              <a:ext cx="7010400" cy="875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0" y="601688"/>
              <a:ext cx="7010400" cy="875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222575" spcFirstLastPara="1" rIns="170675" wrap="square" tIns="304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Using object-oriented modeling to formulate solution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0" y="1477523"/>
              <a:ext cx="7010400" cy="481857"/>
            </a:xfrm>
            <a:prstGeom prst="roundRect">
              <a:avLst>
                <a:gd fmla="val 16667" name="adj"/>
              </a:avLst>
            </a:prstGeom>
            <a:solidFill>
              <a:srgbClr val="00999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23522" y="1501045"/>
              <a:ext cx="6963356" cy="4348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Creating our own classes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0" y="1959381"/>
              <a:ext cx="7010400" cy="116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0" y="1959381"/>
              <a:ext cx="7010400" cy="11600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222575" spcFirstLastPara="1" rIns="170675" wrap="square" tIns="304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Determining what services to provide for a class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0" y="3119461"/>
              <a:ext cx="7010400" cy="545626"/>
            </a:xfrm>
            <a:prstGeom prst="roundRect">
              <a:avLst>
                <a:gd fmla="val 16667" name="adj"/>
              </a:avLst>
            </a:prstGeom>
            <a:solidFill>
              <a:srgbClr val="00999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26635" y="3146096"/>
              <a:ext cx="6957130" cy="492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Unified Modeling Language (UML)</a:t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0" y="3665088"/>
              <a:ext cx="7010400" cy="498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0" y="3665088"/>
              <a:ext cx="7010400" cy="4986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0475" lIns="222575" spcFirstLastPara="1" rIns="170675" wrap="square" tIns="304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Graphic representation of OOP components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Designing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MyBall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 (2/2)</a:t>
            </a:r>
            <a:endParaRPr/>
          </a:p>
        </p:txBody>
      </p:sp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69" name="Google Shape;669;p40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670" name="Google Shape;670;p40"/>
          <p:cNvSpPr txBox="1"/>
          <p:nvPr>
            <p:ph idx="1" type="body"/>
          </p:nvPr>
        </p:nvSpPr>
        <p:spPr>
          <a:xfrm>
            <a:off x="685800" y="990600"/>
            <a:ext cx="8000999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Sometimes, we want to have some </a:t>
            </a:r>
            <a:r>
              <a:rPr lang="en-US" sz="2400">
                <a:solidFill>
                  <a:srgbClr val="C00000"/>
                </a:solidFill>
              </a:rPr>
              <a:t>class attributes </a:t>
            </a:r>
            <a:r>
              <a:rPr lang="en-US" sz="2400"/>
              <a:t>in a class, shared by all instances (objects) of that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Let’s have one </a:t>
            </a:r>
            <a:r>
              <a:rPr lang="en-US" sz="2400">
                <a:solidFill>
                  <a:srgbClr val="C00000"/>
                </a:solidFill>
              </a:rPr>
              <a:t>class attribute </a:t>
            </a:r>
            <a:r>
              <a:rPr lang="en-US" sz="2400"/>
              <a:t>for illustration purpose</a:t>
            </a:r>
            <a:endParaRPr sz="2400">
              <a:solidFill>
                <a:srgbClr val="0000FF"/>
              </a:solidFill>
            </a:endParaRPr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The number of </a:t>
            </a:r>
            <a:r>
              <a:rPr lang="en-US" sz="2000">
                <a:solidFill>
                  <a:srgbClr val="0000FF"/>
                </a:solidFill>
              </a:rPr>
              <a:t>Myball</a:t>
            </a:r>
            <a:r>
              <a:rPr lang="en-US" sz="2000"/>
              <a:t> objects created in a program run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Next, for behaviours, a class in general consists of at least these 3 types of methods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</a:rPr>
              <a:t>Constructors</a:t>
            </a:r>
            <a:r>
              <a:rPr lang="en-US" sz="2000"/>
              <a:t>: to create an instance. Usually there are overloaded constructors. </a:t>
            </a:r>
            <a:r>
              <a:rPr lang="en-US" sz="2000">
                <a:solidFill>
                  <a:srgbClr val="0000FF"/>
                </a:solidFill>
              </a:rPr>
              <a:t>Default constructor </a:t>
            </a:r>
            <a:r>
              <a:rPr lang="en-US" sz="2000"/>
              <a:t>has no parameter, and is automatically provided by the compiler if there is no constructor present in the class, and all numeric attributes are initialised to 0 and object attributes initialised to NULL.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</a:rPr>
              <a:t>Accessors</a:t>
            </a:r>
            <a:r>
              <a:rPr lang="en-US" sz="2000"/>
              <a:t>: to access (retrieve) values of the attributes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</a:rPr>
              <a:t>Mutators</a:t>
            </a:r>
            <a:r>
              <a:rPr lang="en-US" sz="2000"/>
              <a:t>: to mutate (modify) values of the attributes</a:t>
            </a:r>
            <a:endParaRPr/>
          </a:p>
        </p:txBody>
      </p:sp>
      <p:sp>
        <p:nvSpPr>
          <p:cNvPr id="671" name="Google Shape;671;p4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MyBall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Class: Draft (1/2)</a:t>
            </a:r>
            <a:endParaRPr/>
          </a:p>
        </p:txBody>
      </p: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79" name="Google Shape;679;p41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680" name="Google Shape;680;p41"/>
          <p:cNvSpPr/>
          <p:nvPr/>
        </p:nvSpPr>
        <p:spPr>
          <a:xfrm>
            <a:off x="6629400" y="946052"/>
            <a:ext cx="167640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MyBall.java</a:t>
            </a:r>
            <a:endParaRPr/>
          </a:p>
        </p:txBody>
      </p:sp>
      <p:sp>
        <p:nvSpPr>
          <p:cNvPr id="681" name="Google Shape;681;p41"/>
          <p:cNvSpPr txBox="1"/>
          <p:nvPr/>
        </p:nvSpPr>
        <p:spPr>
          <a:xfrm>
            <a:off x="835152" y="1028700"/>
            <a:ext cx="7620000" cy="4770537"/>
          </a:xfrm>
          <a:prstGeom prst="rect">
            <a:avLst/>
          </a:prstGeom>
          <a:solidFill>
            <a:srgbClr val="FFE7FF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 Data members 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int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 Constructors 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Default constructor creates a yellow, radius 10.0 ball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setColour(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setRadius(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MyBall(String newColour,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setColour(newColour);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setRadius(newRadius);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</p:txBody>
      </p:sp>
      <p:sp>
        <p:nvSpPr>
          <p:cNvPr id="682" name="Google Shape;682;p41"/>
          <p:cNvSpPr/>
          <p:nvPr/>
        </p:nvSpPr>
        <p:spPr>
          <a:xfrm>
            <a:off x="5562600" y="755552"/>
            <a:ext cx="2740152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MyBall_draft/MyBall.java</a:t>
            </a:r>
            <a:endParaRPr/>
          </a:p>
        </p:txBody>
      </p:sp>
      <p:sp>
        <p:nvSpPr>
          <p:cNvPr id="683" name="Google Shape;683;p4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2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MyBall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Class: Draft (2/2)</a:t>
            </a:r>
            <a:endParaRPr/>
          </a:p>
        </p:txBody>
      </p:sp>
      <p:sp>
        <p:nvSpPr>
          <p:cNvPr id="690" name="Google Shape;690;p4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691" name="Google Shape;691;p42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692" name="Google Shape;692;p42"/>
          <p:cNvSpPr txBox="1"/>
          <p:nvPr/>
        </p:nvSpPr>
        <p:spPr>
          <a:xfrm>
            <a:off x="838200" y="1135732"/>
            <a:ext cx="7620000" cy="5139869"/>
          </a:xfrm>
          <a:prstGeom prst="rect">
            <a:avLst/>
          </a:prstGeom>
          <a:solidFill>
            <a:srgbClr val="FFE7FF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 Accessors ***********************/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getQuantity()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quantity;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getColour()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getRadius()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 Mutators ************************/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setColour(String newColour)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colour = newColour;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setRadius(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radius = newRadius;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93" name="Google Shape;693;p42"/>
          <p:cNvSpPr/>
          <p:nvPr/>
        </p:nvSpPr>
        <p:spPr>
          <a:xfrm>
            <a:off x="5372100" y="1959057"/>
            <a:ext cx="1943100" cy="43649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9532" y="-78972"/>
                </a:lnTo>
              </a:path>
            </a:pathLst>
          </a:custGeom>
          <a:noFill/>
          <a:ln cap="flat" cmpd="sng" w="28575">
            <a:solidFill>
              <a:srgbClr val="276E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method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42"/>
          <p:cNvSpPr/>
          <p:nvPr/>
        </p:nvSpPr>
        <p:spPr>
          <a:xfrm>
            <a:off x="2014728" y="1389081"/>
            <a:ext cx="865031" cy="287628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42"/>
          <p:cNvSpPr txBox="1"/>
          <p:nvPr/>
        </p:nvSpPr>
        <p:spPr>
          <a:xfrm>
            <a:off x="5829300" y="2685606"/>
            <a:ext cx="2438400" cy="707886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rest are all instance methods.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42"/>
          <p:cNvSpPr/>
          <p:nvPr/>
        </p:nvSpPr>
        <p:spPr>
          <a:xfrm>
            <a:off x="5562600" y="788728"/>
            <a:ext cx="2740152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MyBall_draft/MyBall.java</a:t>
            </a:r>
            <a:endParaRPr/>
          </a:p>
        </p:txBody>
      </p:sp>
      <p:sp>
        <p:nvSpPr>
          <p:cNvPr id="697" name="Google Shape;697;p42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3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704" name="Google Shape;704;p4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Testing MyBall: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TestBallV1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(1/2)</a:t>
            </a:r>
            <a:endParaRPr/>
          </a:p>
        </p:txBody>
      </p:sp>
      <p:sp>
        <p:nvSpPr>
          <p:cNvPr id="705" name="Google Shape;705;p4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06" name="Google Shape;706;p43"/>
          <p:cNvSpPr txBox="1"/>
          <p:nvPr/>
        </p:nvSpPr>
        <p:spPr>
          <a:xfrm>
            <a:off x="685804" y="998488"/>
            <a:ext cx="8153396" cy="509370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lass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TestBallV1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inputColour;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Scanner sc = 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ball's input and create a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colour: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inputColour = sc.next();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radius: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inputRadius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myBall1 = 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MyBall(inputColour, inputRadius);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another ball's input and create another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colour: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inputColour = sc.next();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radius: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inputRadius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myBall2 = 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MyBall(inputColour, inputRadius);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System.out.println(MyBall.getQuantity() + 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 balls are created."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"1st ball's colour and radius: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+ myBall1.getColour() + 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", "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myBall1.getRadius());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"2nd ball's colour and radius: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+ myBall2.getColour() + 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", "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myBall2.getRadius());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07" name="Google Shape;707;p43"/>
          <p:cNvSpPr/>
          <p:nvPr/>
        </p:nvSpPr>
        <p:spPr>
          <a:xfrm>
            <a:off x="5584371" y="811827"/>
            <a:ext cx="312420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MyBall_draft/TestBallV1.java</a:t>
            </a:r>
            <a:endParaRPr/>
          </a:p>
        </p:txBody>
      </p:sp>
      <p:grpSp>
        <p:nvGrpSpPr>
          <p:cNvPr id="708" name="Google Shape;708;p43"/>
          <p:cNvGrpSpPr/>
          <p:nvPr/>
        </p:nvGrpSpPr>
        <p:grpSpPr>
          <a:xfrm>
            <a:off x="6409038" y="3046511"/>
            <a:ext cx="1820562" cy="369332"/>
            <a:chOff x="6477000" y="3124200"/>
            <a:chExt cx="1820562" cy="369332"/>
          </a:xfrm>
        </p:grpSpPr>
        <p:cxnSp>
          <p:nvCxnSpPr>
            <p:cNvPr id="709" name="Google Shape;709;p43"/>
            <p:cNvCxnSpPr/>
            <p:nvPr/>
          </p:nvCxnSpPr>
          <p:spPr>
            <a:xfrm rot="10800000">
              <a:off x="6477000" y="3200400"/>
              <a:ext cx="457200" cy="7620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0" name="Google Shape;710;p43"/>
            <p:cNvSpPr txBox="1"/>
            <p:nvPr/>
          </p:nvSpPr>
          <p:spPr>
            <a:xfrm>
              <a:off x="6934200" y="3124200"/>
              <a:ext cx="1363362" cy="369332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constructor</a:t>
              </a:r>
              <a:endParaRPr/>
            </a:p>
          </p:txBody>
        </p:sp>
      </p:grpSp>
      <p:grpSp>
        <p:nvGrpSpPr>
          <p:cNvPr id="711" name="Google Shape;711;p43"/>
          <p:cNvGrpSpPr/>
          <p:nvPr/>
        </p:nvGrpSpPr>
        <p:grpSpPr>
          <a:xfrm>
            <a:off x="4877354" y="4277379"/>
            <a:ext cx="3520504" cy="369466"/>
            <a:chOff x="5205300" y="4431268"/>
            <a:chExt cx="3520504" cy="369466"/>
          </a:xfrm>
        </p:grpSpPr>
        <p:cxnSp>
          <p:nvCxnSpPr>
            <p:cNvPr id="712" name="Google Shape;712;p43"/>
            <p:cNvCxnSpPr>
              <a:stCxn id="713" idx="1"/>
            </p:cNvCxnSpPr>
            <p:nvPr/>
          </p:nvCxnSpPr>
          <p:spPr>
            <a:xfrm flipH="1">
              <a:off x="5205300" y="4615934"/>
              <a:ext cx="966900" cy="18480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13" name="Google Shape;713;p43"/>
            <p:cNvSpPr txBox="1"/>
            <p:nvPr/>
          </p:nvSpPr>
          <p:spPr>
            <a:xfrm>
              <a:off x="6172200" y="4431268"/>
              <a:ext cx="2553604" cy="369332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Calling a class method</a:t>
              </a:r>
              <a:endParaRPr/>
            </a:p>
          </p:txBody>
        </p:sp>
      </p:grpSp>
      <p:cxnSp>
        <p:nvCxnSpPr>
          <p:cNvPr id="714" name="Google Shape;714;p43"/>
          <p:cNvCxnSpPr/>
          <p:nvPr/>
        </p:nvCxnSpPr>
        <p:spPr>
          <a:xfrm>
            <a:off x="3017520" y="4831080"/>
            <a:ext cx="6096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15" name="Google Shape;715;p43"/>
          <p:cNvGrpSpPr/>
          <p:nvPr/>
        </p:nvGrpSpPr>
        <p:grpSpPr>
          <a:xfrm>
            <a:off x="1867518" y="5608320"/>
            <a:ext cx="3451242" cy="1801"/>
            <a:chOff x="1928478" y="5842945"/>
            <a:chExt cx="3451242" cy="1801"/>
          </a:xfrm>
        </p:grpSpPr>
        <p:cxnSp>
          <p:nvCxnSpPr>
            <p:cNvPr id="716" name="Google Shape;716;p43"/>
            <p:cNvCxnSpPr/>
            <p:nvPr/>
          </p:nvCxnSpPr>
          <p:spPr>
            <a:xfrm flipH="1" rot="10800000">
              <a:off x="1928478" y="5842945"/>
              <a:ext cx="692802" cy="1801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7" name="Google Shape;717;p43"/>
            <p:cNvCxnSpPr/>
            <p:nvPr/>
          </p:nvCxnSpPr>
          <p:spPr>
            <a:xfrm flipH="1" rot="10800000">
              <a:off x="4686918" y="5842945"/>
              <a:ext cx="692802" cy="1801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18" name="Google Shape;718;p43"/>
          <p:cNvGrpSpPr/>
          <p:nvPr/>
        </p:nvGrpSpPr>
        <p:grpSpPr>
          <a:xfrm>
            <a:off x="3322320" y="5602295"/>
            <a:ext cx="4754880" cy="597932"/>
            <a:chOff x="3398520" y="5867400"/>
            <a:chExt cx="4754880" cy="597932"/>
          </a:xfrm>
        </p:grpSpPr>
        <p:cxnSp>
          <p:nvCxnSpPr>
            <p:cNvPr id="719" name="Google Shape;719;p43"/>
            <p:cNvCxnSpPr/>
            <p:nvPr/>
          </p:nvCxnSpPr>
          <p:spPr>
            <a:xfrm rot="10800000">
              <a:off x="3398520" y="5875226"/>
              <a:ext cx="2240280" cy="40544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20" name="Google Shape;720;p43"/>
            <p:cNvSpPr txBox="1"/>
            <p:nvPr/>
          </p:nvSpPr>
          <p:spPr>
            <a:xfrm>
              <a:off x="5394960" y="6096000"/>
              <a:ext cx="2758440" cy="369332"/>
            </a:xfrm>
            <a:prstGeom prst="rect">
              <a:avLst/>
            </a:prstGeom>
            <a:solidFill>
              <a:srgbClr val="CCFFCC"/>
            </a:solidFill>
            <a:ln cap="flat" cmpd="sng" w="9525">
              <a:solidFill>
                <a:srgbClr val="8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Calling instance methods</a:t>
              </a:r>
              <a:endParaRPr/>
            </a:p>
          </p:txBody>
        </p:sp>
        <p:cxnSp>
          <p:nvCxnSpPr>
            <p:cNvPr id="721" name="Google Shape;721;p43"/>
            <p:cNvCxnSpPr/>
            <p:nvPr/>
          </p:nvCxnSpPr>
          <p:spPr>
            <a:xfrm rot="10800000">
              <a:off x="6019800" y="5867400"/>
              <a:ext cx="152400" cy="228600"/>
            </a:xfrm>
            <a:prstGeom prst="straightConnector1">
              <a:avLst/>
            </a:prstGeom>
            <a:noFill/>
            <a:ln cap="flat" cmpd="sng" w="127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22" name="Google Shape;722;p4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4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729" name="Google Shape;729;p44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Testing MyBall: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TestBallV1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(2/2)</a:t>
            </a:r>
            <a:endParaRPr/>
          </a:p>
        </p:txBody>
      </p:sp>
      <p:sp>
        <p:nvSpPr>
          <p:cNvPr id="730" name="Google Shape;730;p4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31" name="Google Shape;731;p44"/>
          <p:cNvSpPr txBox="1"/>
          <p:nvPr/>
        </p:nvSpPr>
        <p:spPr>
          <a:xfrm>
            <a:off x="685804" y="998488"/>
            <a:ext cx="8153396" cy="5093702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TestBallV1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inputColour;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Scanner sc = 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ball's input and create a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colour: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inputColour = sc.next();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radius: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inputRadius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myBall1 = 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MyBall(inputColour, inputRadius);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25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another ball's input and create another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colour: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inputColour = sc.next();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radius: 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 inputRadius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myBall2 = </a:t>
            </a:r>
            <a:r>
              <a:rPr b="1" lang="en-US" sz="125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MyBall(inputColour, inputRadius);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System.out.println(MyBall.getQuantity() + 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 balls are created."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"1st ball's colour and radius: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+ myBall1.getColour() + 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", "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myBall1.getRadius());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"2nd ball's colour and radius: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+ myBall2.getColour() + </a:t>
            </a:r>
            <a:r>
              <a:rPr b="1" lang="en-US" sz="125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", " </a:t>
            </a: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myBall2.getRadius());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32" name="Google Shape;732;p44"/>
          <p:cNvSpPr txBox="1"/>
          <p:nvPr/>
        </p:nvSpPr>
        <p:spPr>
          <a:xfrm>
            <a:off x="5867400" y="1143000"/>
            <a:ext cx="2743200" cy="1261884"/>
          </a:xfrm>
          <a:prstGeom prst="rect">
            <a:avLst/>
          </a:prstGeom>
          <a:solidFill>
            <a:srgbClr val="DFDFEA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colour: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radius: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colour: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radius: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endParaRPr/>
          </a:p>
        </p:txBody>
      </p:sp>
      <p:sp>
        <p:nvSpPr>
          <p:cNvPr id="733" name="Google Shape;733;p44"/>
          <p:cNvSpPr txBox="1"/>
          <p:nvPr/>
        </p:nvSpPr>
        <p:spPr>
          <a:xfrm>
            <a:off x="3276600" y="5655713"/>
            <a:ext cx="5181600" cy="830997"/>
          </a:xfrm>
          <a:prstGeom prst="rect">
            <a:avLst/>
          </a:prstGeom>
          <a:solidFill>
            <a:srgbClr val="B7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 balls are created.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ball's colour and radius: red, 1.2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2nd ball's colour and radius: blue, 3.5 </a:t>
            </a:r>
            <a:endParaRPr/>
          </a:p>
        </p:txBody>
      </p:sp>
      <p:sp>
        <p:nvSpPr>
          <p:cNvPr id="734" name="Google Shape;734;p4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5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Modularising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TestBallV1</a:t>
            </a:r>
            <a:endParaRPr/>
          </a:p>
        </p:txBody>
      </p:sp>
      <p:sp>
        <p:nvSpPr>
          <p:cNvPr id="741" name="Google Shape;741;p4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42" name="Google Shape;742;p45"/>
          <p:cNvSpPr txBox="1"/>
          <p:nvPr>
            <p:ph idx="1" type="body"/>
          </p:nvPr>
        </p:nvSpPr>
        <p:spPr>
          <a:xfrm>
            <a:off x="685800" y="1143000"/>
            <a:ext cx="8000999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You may have noticed that the codes for reading and construction a </a:t>
            </a:r>
            <a:r>
              <a:rPr lang="en-US" sz="2400">
                <a:solidFill>
                  <a:srgbClr val="0000FF"/>
                </a:solidFill>
              </a:rPr>
              <a:t>MyBal</a:t>
            </a:r>
            <a:r>
              <a:rPr lang="en-US" sz="2400"/>
              <a:t>l object are duplicated in </a:t>
            </a:r>
            <a:r>
              <a:rPr lang="en-US" sz="2400">
                <a:solidFill>
                  <a:srgbClr val="0000FF"/>
                </a:solidFill>
              </a:rPr>
              <a:t>TestBallV1.java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can modularise the program by creating a method </a:t>
            </a:r>
            <a:r>
              <a:rPr lang="en-US" sz="2400">
                <a:solidFill>
                  <a:srgbClr val="0000FF"/>
                </a:solidFill>
              </a:rPr>
              <a:t>readBall() </a:t>
            </a:r>
            <a:r>
              <a:rPr lang="en-US" sz="2400"/>
              <a:t>to perform this task, which can then be called as many times as necessary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name this modified program </a:t>
            </a:r>
            <a:r>
              <a:rPr lang="en-US" sz="2400">
                <a:solidFill>
                  <a:srgbClr val="0000FF"/>
                </a:solidFill>
              </a:rPr>
              <a:t>TestBallV2.java</a:t>
            </a:r>
            <a:r>
              <a:rPr lang="en-US" sz="2400"/>
              <a:t>, shown in the next slide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Changes in the client program </a:t>
            </a:r>
            <a:r>
              <a:rPr lang="en-US" sz="2400" u="sng"/>
              <a:t>do not affect</a:t>
            </a:r>
            <a:r>
              <a:rPr lang="en-US" sz="2400"/>
              <a:t> the services defined in the service class </a:t>
            </a:r>
            <a:r>
              <a:rPr lang="en-US" sz="2400">
                <a:solidFill>
                  <a:srgbClr val="0000FF"/>
                </a:solidFill>
              </a:rPr>
              <a:t>MyBall</a:t>
            </a:r>
            <a:endParaRPr/>
          </a:p>
        </p:txBody>
      </p:sp>
      <p:sp>
        <p:nvSpPr>
          <p:cNvPr id="743" name="Google Shape;743;p45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744" name="Google Shape;744;p4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751" name="Google Shape;751;p46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752" name="Google Shape;752;p46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Testing MyBall: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TestBallV2</a:t>
            </a:r>
            <a:endParaRPr/>
          </a:p>
        </p:txBody>
      </p:sp>
      <p:sp>
        <p:nvSpPr>
          <p:cNvPr id="753" name="Google Shape;753;p4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54" name="Google Shape;754;p46"/>
          <p:cNvSpPr txBox="1"/>
          <p:nvPr>
            <p:ph idx="4294967295" type="ftr"/>
          </p:nvPr>
        </p:nvSpPr>
        <p:spPr>
          <a:xfrm>
            <a:off x="533400" y="6553200"/>
            <a:ext cx="20574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[503005 Lecture 3 AY2013/4 S2]</a:t>
            </a:r>
            <a:endParaRPr/>
          </a:p>
        </p:txBody>
      </p:sp>
      <p:sp>
        <p:nvSpPr>
          <p:cNvPr id="755" name="Google Shape;755;p46"/>
          <p:cNvSpPr txBox="1"/>
          <p:nvPr/>
        </p:nvSpPr>
        <p:spPr>
          <a:xfrm>
            <a:off x="609600" y="843201"/>
            <a:ext cx="8153396" cy="5786199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TestBallV2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This method reads ball's input data from user, creates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a ball object, and returns it to the caller.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MyBall readBall(Scanner sc)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colour: 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String inputColour = sc.next();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"Enter radius: 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inputRadius = sc.nextDouble();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MyBall(inputColour, inputRadius);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Scanner sc =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myBall1 = readBall(sc); 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input and create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myBall2 = readBall(sc); 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b="1" lang="en-US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Read input and create another ball object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System.out.println(MyBall.getQuantity() +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 balls are created."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"1st ball's colour and radius: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+ myBall1.getColour() +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",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myBall1.getRadius());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"2nd ball's colour and radius: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     + myBall2.getColour() +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",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myBall2.getRadius());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56" name="Google Shape;756;p46"/>
          <p:cNvSpPr/>
          <p:nvPr/>
        </p:nvSpPr>
        <p:spPr>
          <a:xfrm>
            <a:off x="5562600" y="811827"/>
            <a:ext cx="312420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MyBall_draft/TestBallV2.java</a:t>
            </a:r>
            <a:endParaRPr/>
          </a:p>
        </p:txBody>
      </p:sp>
      <p:sp>
        <p:nvSpPr>
          <p:cNvPr id="757" name="Google Shape;757;p46"/>
          <p:cNvSpPr/>
          <p:nvPr/>
        </p:nvSpPr>
        <p:spPr>
          <a:xfrm>
            <a:off x="838200" y="1337732"/>
            <a:ext cx="6553200" cy="1938867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“this” reference (1/4)</a:t>
            </a:r>
            <a:endParaRPr/>
          </a:p>
        </p:txBody>
      </p:sp>
      <p:sp>
        <p:nvSpPr>
          <p:cNvPr id="764" name="Google Shape;764;p4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65" name="Google Shape;765;p47"/>
          <p:cNvSpPr txBox="1"/>
          <p:nvPr>
            <p:ph idx="1" type="body"/>
          </p:nvPr>
        </p:nvSpPr>
        <p:spPr>
          <a:xfrm>
            <a:off x="685800" y="1143000"/>
            <a:ext cx="8000999" cy="96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What if the parameter of a method (or a local variable) has the </a:t>
            </a:r>
            <a:r>
              <a:rPr lang="en-US" sz="2400" u="sng"/>
              <a:t>same name</a:t>
            </a:r>
            <a:r>
              <a:rPr lang="en-US" sz="2400"/>
              <a:t> as the data attribute?</a:t>
            </a:r>
            <a:endParaRPr sz="2400">
              <a:solidFill>
                <a:srgbClr val="0000FF"/>
              </a:solidFill>
            </a:endParaRPr>
          </a:p>
        </p:txBody>
      </p:sp>
      <p:sp>
        <p:nvSpPr>
          <p:cNvPr id="766" name="Google Shape;766;p47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767" name="Google Shape;767;p47"/>
          <p:cNvSpPr txBox="1"/>
          <p:nvPr/>
        </p:nvSpPr>
        <p:spPr>
          <a:xfrm>
            <a:off x="867783" y="2114880"/>
            <a:ext cx="5105400" cy="206210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Mutators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setColour(String colour)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colour =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setRadius(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radius =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grpSp>
        <p:nvGrpSpPr>
          <p:cNvPr id="768" name="Google Shape;768;p47"/>
          <p:cNvGrpSpPr/>
          <p:nvPr/>
        </p:nvGrpSpPr>
        <p:grpSpPr>
          <a:xfrm>
            <a:off x="1096383" y="2343480"/>
            <a:ext cx="7772400" cy="1905000"/>
            <a:chOff x="1066800" y="3581400"/>
            <a:chExt cx="7772400" cy="1905000"/>
          </a:xfrm>
        </p:grpSpPr>
        <p:sp>
          <p:nvSpPr>
            <p:cNvPr id="769" name="Google Shape;769;p47"/>
            <p:cNvSpPr txBox="1"/>
            <p:nvPr/>
          </p:nvSpPr>
          <p:spPr>
            <a:xfrm>
              <a:off x="6019800" y="3581400"/>
              <a:ext cx="2819400" cy="1631216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These methods will </a:t>
              </a:r>
              <a:r>
                <a:rPr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not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work, because </a:t>
              </a: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colour</a:t>
              </a: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and </a:t>
              </a:r>
              <a:r>
                <a:rPr b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radius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here refer to the parameters, not the data attributes.</a:t>
              </a:r>
              <a:endParaRPr/>
            </a:p>
          </p:txBody>
        </p:sp>
        <p:sp>
          <p:nvSpPr>
            <p:cNvPr id="770" name="Google Shape;770;p47"/>
            <p:cNvSpPr/>
            <p:nvPr/>
          </p:nvSpPr>
          <p:spPr>
            <a:xfrm>
              <a:off x="1066800" y="3886200"/>
              <a:ext cx="914400" cy="304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7"/>
            <p:cNvSpPr/>
            <p:nvPr/>
          </p:nvSpPr>
          <p:spPr>
            <a:xfrm>
              <a:off x="1066800" y="4876800"/>
              <a:ext cx="914400" cy="3048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7"/>
            <p:cNvSpPr/>
            <p:nvPr/>
          </p:nvSpPr>
          <p:spPr>
            <a:xfrm>
              <a:off x="1828800" y="4195482"/>
              <a:ext cx="4184725" cy="322730"/>
            </a:xfrm>
            <a:custGeom>
              <a:rect b="b" l="l" r="r" t="t"/>
              <a:pathLst>
                <a:path extrusionOk="0" h="322730" w="4184725">
                  <a:moveTo>
                    <a:pt x="4184725" y="0"/>
                  </a:moveTo>
                  <a:cubicBezTo>
                    <a:pt x="2941320" y="150607"/>
                    <a:pt x="1697915" y="301214"/>
                    <a:pt x="1000461" y="311972"/>
                  </a:cubicBezTo>
                  <a:cubicBezTo>
                    <a:pt x="303007" y="322730"/>
                    <a:pt x="151503" y="193638"/>
                    <a:pt x="0" y="64546"/>
                  </a:cubicBezTo>
                </a:path>
              </a:pathLst>
            </a:cu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7"/>
            <p:cNvSpPr/>
            <p:nvPr/>
          </p:nvSpPr>
          <p:spPr>
            <a:xfrm>
              <a:off x="1818042" y="4453666"/>
              <a:ext cx="4195483" cy="1032734"/>
            </a:xfrm>
            <a:custGeom>
              <a:rect b="b" l="l" r="r" t="t"/>
              <a:pathLst>
                <a:path extrusionOk="0" h="1032734" w="4195483">
                  <a:moveTo>
                    <a:pt x="4195483" y="0"/>
                  </a:moveTo>
                  <a:cubicBezTo>
                    <a:pt x="3006763" y="387275"/>
                    <a:pt x="1818043" y="774550"/>
                    <a:pt x="1118796" y="903642"/>
                  </a:cubicBezTo>
                  <a:cubicBezTo>
                    <a:pt x="419549" y="1032734"/>
                    <a:pt x="209774" y="903642"/>
                    <a:pt x="0" y="774550"/>
                  </a:cubicBezTo>
                </a:path>
              </a:pathLst>
            </a:cu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4" name="Google Shape;774;p47"/>
          <p:cNvGrpSpPr/>
          <p:nvPr/>
        </p:nvGrpSpPr>
        <p:grpSpPr>
          <a:xfrm>
            <a:off x="1705983" y="4324680"/>
            <a:ext cx="6858000" cy="1384995"/>
            <a:chOff x="1524000" y="5105400"/>
            <a:chExt cx="6858000" cy="1384995"/>
          </a:xfrm>
        </p:grpSpPr>
        <p:sp>
          <p:nvSpPr>
            <p:cNvPr id="775" name="Google Shape;775;p47"/>
            <p:cNvSpPr txBox="1"/>
            <p:nvPr/>
          </p:nvSpPr>
          <p:spPr>
            <a:xfrm>
              <a:off x="3581400" y="5105400"/>
              <a:ext cx="4800600" cy="1384995"/>
            </a:xfrm>
            <a:prstGeom prst="rect">
              <a:avLst/>
            </a:prstGeom>
            <a:solidFill>
              <a:srgbClr val="B7FFFF"/>
            </a:solidFill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setColour(String newColour)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colour = newColour;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 void 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setRadius(</a:t>
              </a:r>
              <a:r>
                <a:rPr b="1" lang="en-US" sz="14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double</a:t>
              </a: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newRadius)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radius = newRadius;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/>
            </a:p>
          </p:txBody>
        </p:sp>
        <p:sp>
          <p:nvSpPr>
            <p:cNvPr id="776" name="Google Shape;776;p47"/>
            <p:cNvSpPr txBox="1"/>
            <p:nvPr/>
          </p:nvSpPr>
          <p:spPr>
            <a:xfrm>
              <a:off x="1524000" y="5562600"/>
              <a:ext cx="21336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original code: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7" name="Google Shape;777;p47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8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“this” reference (2/4)</a:t>
            </a:r>
            <a:endParaRPr/>
          </a:p>
        </p:txBody>
      </p:sp>
      <p:sp>
        <p:nvSpPr>
          <p:cNvPr id="784" name="Google Shape;784;p4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785" name="Google Shape;785;p48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786" name="Google Shape;786;p48"/>
          <p:cNvSpPr txBox="1"/>
          <p:nvPr>
            <p:ph idx="1" type="body"/>
          </p:nvPr>
        </p:nvSpPr>
        <p:spPr>
          <a:xfrm>
            <a:off x="685804" y="1371600"/>
            <a:ext cx="5410196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 common confusion: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How does the method “know” which is the “object” it is currently communicating with? (Since there could be many objects created from that class.)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Whenever a method is called, 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a </a:t>
            </a:r>
            <a:r>
              <a:rPr lang="en-US" sz="2000">
                <a:solidFill>
                  <a:srgbClr val="C00000"/>
                </a:solidFill>
              </a:rPr>
              <a:t>reference to the calling object </a:t>
            </a:r>
            <a:r>
              <a:rPr lang="en-US" sz="2000"/>
              <a:t>is set automatically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Given the name </a:t>
            </a:r>
            <a:r>
              <a:rPr b="1" lang="en-US" sz="2000"/>
              <a:t>“</a:t>
            </a:r>
            <a:r>
              <a:rPr b="1" lang="en-US" sz="2000">
                <a:solidFill>
                  <a:srgbClr val="800080"/>
                </a:solidFill>
              </a:rPr>
              <a:t>this</a:t>
            </a:r>
            <a:r>
              <a:rPr b="1" lang="en-US" sz="2000"/>
              <a:t>” </a:t>
            </a:r>
            <a:r>
              <a:rPr lang="en-US" sz="2000"/>
              <a:t>in Java, meaning “</a:t>
            </a:r>
            <a:r>
              <a:rPr i="1" lang="en-US" sz="2000"/>
              <a:t>this particular object</a:t>
            </a:r>
            <a:r>
              <a:rPr lang="en-US" sz="2000"/>
              <a:t>”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All attributes/methods are then accessed </a:t>
            </a:r>
            <a:r>
              <a:rPr lang="en-US" sz="2400" u="sng"/>
              <a:t>implicitly</a:t>
            </a:r>
            <a:r>
              <a:rPr lang="en-US" sz="2400"/>
              <a:t> through this reference</a:t>
            </a:r>
            <a:endParaRPr/>
          </a:p>
        </p:txBody>
      </p:sp>
      <p:sp>
        <p:nvSpPr>
          <p:cNvPr id="787" name="Google Shape;787;p48"/>
          <p:cNvSpPr txBox="1"/>
          <p:nvPr/>
        </p:nvSpPr>
        <p:spPr>
          <a:xfrm>
            <a:off x="4838700" y="879901"/>
            <a:ext cx="4000500" cy="830997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b1 and b2 are MyBall objects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b1.setColour("purple");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b2.setColour("brown");</a:t>
            </a:r>
            <a:endParaRPr/>
          </a:p>
        </p:txBody>
      </p:sp>
      <p:sp>
        <p:nvSpPr>
          <p:cNvPr id="788" name="Google Shape;788;p48"/>
          <p:cNvSpPr/>
          <p:nvPr/>
        </p:nvSpPr>
        <p:spPr>
          <a:xfrm>
            <a:off x="4287417" y="121920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9" name="Google Shape;789;p48"/>
          <p:cNvGrpSpPr/>
          <p:nvPr/>
        </p:nvGrpSpPr>
        <p:grpSpPr>
          <a:xfrm>
            <a:off x="6477000" y="2438400"/>
            <a:ext cx="1905000" cy="1295400"/>
            <a:chOff x="6477000" y="2438400"/>
            <a:chExt cx="1905000" cy="1295400"/>
          </a:xfrm>
        </p:grpSpPr>
        <p:sp>
          <p:nvSpPr>
            <p:cNvPr id="790" name="Google Shape;790;p48"/>
            <p:cNvSpPr txBox="1"/>
            <p:nvPr/>
          </p:nvSpPr>
          <p:spPr>
            <a:xfrm>
              <a:off x="6477000" y="2438400"/>
              <a:ext cx="4692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b1</a:t>
              </a:r>
              <a:endParaRPr/>
            </a:p>
          </p:txBody>
        </p:sp>
        <p:grpSp>
          <p:nvGrpSpPr>
            <p:cNvPr id="791" name="Google Shape;791;p48"/>
            <p:cNvGrpSpPr/>
            <p:nvPr/>
          </p:nvGrpSpPr>
          <p:grpSpPr>
            <a:xfrm>
              <a:off x="7467600" y="2514600"/>
              <a:ext cx="914400" cy="1219200"/>
              <a:chOff x="7467600" y="2514600"/>
              <a:chExt cx="914400" cy="1219200"/>
            </a:xfrm>
          </p:grpSpPr>
          <p:sp>
            <p:nvSpPr>
              <p:cNvPr id="792" name="Google Shape;792;p48"/>
              <p:cNvSpPr/>
              <p:nvPr/>
            </p:nvSpPr>
            <p:spPr>
              <a:xfrm>
                <a:off x="7467600" y="2514600"/>
                <a:ext cx="914400" cy="1219200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48"/>
              <p:cNvSpPr txBox="1"/>
              <p:nvPr/>
            </p:nvSpPr>
            <p:spPr>
              <a:xfrm>
                <a:off x="7609114" y="2819401"/>
                <a:ext cx="544286" cy="246221"/>
              </a:xfrm>
              <a:prstGeom prst="rect">
                <a:avLst/>
              </a:prstGeom>
              <a:solidFill>
                <a:srgbClr val="FFFF6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794" name="Google Shape;794;p48"/>
              <p:cNvSpPr txBox="1"/>
              <p:nvPr/>
            </p:nvSpPr>
            <p:spPr>
              <a:xfrm>
                <a:off x="7467601" y="2590801"/>
                <a:ext cx="762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colour</a:t>
                </a:r>
                <a:endParaRPr/>
              </a:p>
            </p:txBody>
          </p:sp>
          <p:sp>
            <p:nvSpPr>
              <p:cNvPr id="795" name="Google Shape;795;p48"/>
              <p:cNvSpPr txBox="1"/>
              <p:nvPr/>
            </p:nvSpPr>
            <p:spPr>
              <a:xfrm>
                <a:off x="7609114" y="3352801"/>
                <a:ext cx="544285" cy="246221"/>
              </a:xfrm>
              <a:prstGeom prst="rect">
                <a:avLst/>
              </a:prstGeom>
              <a:solidFill>
                <a:srgbClr val="FFFF6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796" name="Google Shape;796;p48"/>
              <p:cNvSpPr txBox="1"/>
              <p:nvPr/>
            </p:nvSpPr>
            <p:spPr>
              <a:xfrm>
                <a:off x="7467600" y="3124200"/>
                <a:ext cx="6912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radius</a:t>
                </a:r>
                <a:endParaRPr/>
              </a:p>
            </p:txBody>
          </p:sp>
        </p:grpSp>
        <p:cxnSp>
          <p:nvCxnSpPr>
            <p:cNvPr id="797" name="Google Shape;797;p48"/>
            <p:cNvCxnSpPr/>
            <p:nvPr/>
          </p:nvCxnSpPr>
          <p:spPr>
            <a:xfrm>
              <a:off x="6858000" y="2590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798" name="Google Shape;798;p48"/>
          <p:cNvSpPr txBox="1"/>
          <p:nvPr/>
        </p:nvSpPr>
        <p:spPr>
          <a:xfrm>
            <a:off x="6172200" y="3124200"/>
            <a:ext cx="609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endParaRPr/>
          </a:p>
        </p:txBody>
      </p:sp>
      <p:grpSp>
        <p:nvGrpSpPr>
          <p:cNvPr id="799" name="Google Shape;799;p48"/>
          <p:cNvGrpSpPr/>
          <p:nvPr/>
        </p:nvGrpSpPr>
        <p:grpSpPr>
          <a:xfrm>
            <a:off x="6400800" y="3962400"/>
            <a:ext cx="1981200" cy="1295400"/>
            <a:chOff x="6400800" y="3962400"/>
            <a:chExt cx="1981200" cy="1295400"/>
          </a:xfrm>
        </p:grpSpPr>
        <p:sp>
          <p:nvSpPr>
            <p:cNvPr id="800" name="Google Shape;800;p48"/>
            <p:cNvSpPr txBox="1"/>
            <p:nvPr/>
          </p:nvSpPr>
          <p:spPr>
            <a:xfrm>
              <a:off x="6400800" y="3962400"/>
              <a:ext cx="5454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  <p:grpSp>
          <p:nvGrpSpPr>
            <p:cNvPr id="801" name="Google Shape;801;p48"/>
            <p:cNvGrpSpPr/>
            <p:nvPr/>
          </p:nvGrpSpPr>
          <p:grpSpPr>
            <a:xfrm>
              <a:off x="7467600" y="4038600"/>
              <a:ext cx="914400" cy="1219200"/>
              <a:chOff x="7467600" y="2514600"/>
              <a:chExt cx="914400" cy="1219200"/>
            </a:xfrm>
          </p:grpSpPr>
          <p:sp>
            <p:nvSpPr>
              <p:cNvPr id="802" name="Google Shape;802;p48"/>
              <p:cNvSpPr/>
              <p:nvPr/>
            </p:nvSpPr>
            <p:spPr>
              <a:xfrm>
                <a:off x="7467600" y="2514600"/>
                <a:ext cx="914400" cy="1219200"/>
              </a:xfrm>
              <a:prstGeom prst="rect">
                <a:avLst/>
              </a:prstGeom>
              <a:solidFill>
                <a:srgbClr val="D8D8D8"/>
              </a:solidFill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48"/>
              <p:cNvSpPr txBox="1"/>
              <p:nvPr/>
            </p:nvSpPr>
            <p:spPr>
              <a:xfrm>
                <a:off x="7609114" y="2819401"/>
                <a:ext cx="544286" cy="246221"/>
              </a:xfrm>
              <a:prstGeom prst="rect">
                <a:avLst/>
              </a:prstGeom>
              <a:solidFill>
                <a:srgbClr val="FFFF6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804" name="Google Shape;804;p48"/>
              <p:cNvSpPr txBox="1"/>
              <p:nvPr/>
            </p:nvSpPr>
            <p:spPr>
              <a:xfrm>
                <a:off x="7467601" y="2590801"/>
                <a:ext cx="7620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colour</a:t>
                </a:r>
                <a:endParaRPr/>
              </a:p>
            </p:txBody>
          </p:sp>
          <p:sp>
            <p:nvSpPr>
              <p:cNvPr id="805" name="Google Shape;805;p48"/>
              <p:cNvSpPr txBox="1"/>
              <p:nvPr/>
            </p:nvSpPr>
            <p:spPr>
              <a:xfrm>
                <a:off x="7609114" y="3352801"/>
                <a:ext cx="544285" cy="246221"/>
              </a:xfrm>
              <a:prstGeom prst="rect">
                <a:avLst/>
              </a:prstGeom>
              <a:solidFill>
                <a:srgbClr val="FFFF66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endParaRPr>
              </a:p>
            </p:txBody>
          </p:sp>
          <p:sp>
            <p:nvSpPr>
              <p:cNvPr id="806" name="Google Shape;806;p48"/>
              <p:cNvSpPr txBox="1"/>
              <p:nvPr/>
            </p:nvSpPr>
            <p:spPr>
              <a:xfrm>
                <a:off x="7467600" y="3124200"/>
                <a:ext cx="691243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solidFill>
                      <a:schemeClr val="dk1"/>
                    </a:solidFill>
                    <a:latin typeface="Droid Sans Mono"/>
                    <a:ea typeface="Droid Sans Mono"/>
                    <a:cs typeface="Droid Sans Mono"/>
                    <a:sym typeface="Droid Sans Mono"/>
                  </a:rPr>
                  <a:t>radius</a:t>
                </a:r>
                <a:endParaRPr/>
              </a:p>
            </p:txBody>
          </p:sp>
        </p:grpSp>
        <p:cxnSp>
          <p:nvCxnSpPr>
            <p:cNvPr id="807" name="Google Shape;807;p48"/>
            <p:cNvCxnSpPr/>
            <p:nvPr/>
          </p:nvCxnSpPr>
          <p:spPr>
            <a:xfrm>
              <a:off x="6858000" y="4114800"/>
              <a:ext cx="609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cxnSp>
        <p:nvCxnSpPr>
          <p:cNvPr id="808" name="Google Shape;808;p48"/>
          <p:cNvCxnSpPr/>
          <p:nvPr/>
        </p:nvCxnSpPr>
        <p:spPr>
          <a:xfrm flipH="1" rot="10800000">
            <a:off x="6781800" y="2895600"/>
            <a:ext cx="685800" cy="381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09" name="Google Shape;809;p48"/>
          <p:cNvSpPr/>
          <p:nvPr/>
        </p:nvSpPr>
        <p:spPr>
          <a:xfrm>
            <a:off x="4287417" y="1505339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0" name="Google Shape;810;p48"/>
          <p:cNvCxnSpPr>
            <a:stCxn id="798" idx="3"/>
          </p:cNvCxnSpPr>
          <p:nvPr/>
        </p:nvCxnSpPr>
        <p:spPr>
          <a:xfrm>
            <a:off x="6781800" y="3293477"/>
            <a:ext cx="685800" cy="6690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11" name="Google Shape;811;p48"/>
          <p:cNvSpPr txBox="1"/>
          <p:nvPr/>
        </p:nvSpPr>
        <p:spPr>
          <a:xfrm>
            <a:off x="7543800" y="2819400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"purple"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8"/>
          <p:cNvSpPr txBox="1"/>
          <p:nvPr/>
        </p:nvSpPr>
        <p:spPr>
          <a:xfrm>
            <a:off x="7543800" y="4343400"/>
            <a:ext cx="6858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"brown"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9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“this” reference (3/4)</a:t>
            </a:r>
            <a:endParaRPr/>
          </a:p>
        </p:txBody>
      </p:sp>
      <p:sp>
        <p:nvSpPr>
          <p:cNvPr id="820" name="Google Shape;820;p4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21" name="Google Shape;821;p49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822" name="Google Shape;822;p49"/>
          <p:cNvSpPr txBox="1"/>
          <p:nvPr>
            <p:ph idx="1" type="body"/>
          </p:nvPr>
        </p:nvSpPr>
        <p:spPr>
          <a:xfrm>
            <a:off x="685804" y="1066800"/>
            <a:ext cx="800099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The </a:t>
            </a:r>
            <a:r>
              <a:rPr b="1" lang="en-US" sz="2400"/>
              <a:t>“</a:t>
            </a:r>
            <a:r>
              <a:rPr b="1" lang="en-US" sz="2400">
                <a:solidFill>
                  <a:srgbClr val="800080"/>
                </a:solidFill>
              </a:rPr>
              <a:t>this</a:t>
            </a:r>
            <a:r>
              <a:rPr b="1" lang="en-US" sz="2400"/>
              <a:t>” </a:t>
            </a:r>
            <a:r>
              <a:rPr lang="en-US" sz="2400"/>
              <a:t>reference can also be used to solve the ambiguity in the preceding example where the parameter is identical to the attribute name</a:t>
            </a:r>
            <a:endParaRPr/>
          </a:p>
        </p:txBody>
      </p:sp>
      <p:sp>
        <p:nvSpPr>
          <p:cNvPr id="823" name="Google Shape;823;p49"/>
          <p:cNvSpPr txBox="1"/>
          <p:nvPr/>
        </p:nvSpPr>
        <p:spPr>
          <a:xfrm>
            <a:off x="914400" y="2362200"/>
            <a:ext cx="4267200" cy="181588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Mutators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setColour(String colour)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colour =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setRadius(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radius =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24" name="Google Shape;824;p49"/>
          <p:cNvSpPr txBox="1"/>
          <p:nvPr/>
        </p:nvSpPr>
        <p:spPr>
          <a:xfrm>
            <a:off x="4800600" y="1981200"/>
            <a:ext cx="914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 sz="6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49"/>
          <p:cNvSpPr txBox="1"/>
          <p:nvPr/>
        </p:nvSpPr>
        <p:spPr>
          <a:xfrm>
            <a:off x="2819400" y="4419600"/>
            <a:ext cx="5410200" cy="2062103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 Mutators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setColour(String colour)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.colour =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setRadius(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.radius = 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26" name="Google Shape;826;p49"/>
          <p:cNvSpPr txBox="1"/>
          <p:nvPr/>
        </p:nvSpPr>
        <p:spPr>
          <a:xfrm>
            <a:off x="7696200" y="4114800"/>
            <a:ext cx="914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✔</a:t>
            </a:r>
            <a:endParaRPr sz="6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7" name="Google Shape;827;p49"/>
          <p:cNvGrpSpPr/>
          <p:nvPr/>
        </p:nvGrpSpPr>
        <p:grpSpPr>
          <a:xfrm>
            <a:off x="685800" y="5105400"/>
            <a:ext cx="3886200" cy="1066800"/>
            <a:chOff x="685800" y="5105400"/>
            <a:chExt cx="3886200" cy="1066800"/>
          </a:xfrm>
        </p:grpSpPr>
        <p:cxnSp>
          <p:nvCxnSpPr>
            <p:cNvPr id="828" name="Google Shape;828;p49"/>
            <p:cNvCxnSpPr/>
            <p:nvPr/>
          </p:nvCxnSpPr>
          <p:spPr>
            <a:xfrm>
              <a:off x="3200400" y="5181600"/>
              <a:ext cx="1371600" cy="0"/>
            </a:xfrm>
            <a:prstGeom prst="straightConnector1">
              <a:avLst/>
            </a:prstGeom>
            <a:noFill/>
            <a:ln cap="flat" cmpd="sng" w="19050">
              <a:solidFill>
                <a:srgbClr val="66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49"/>
            <p:cNvCxnSpPr/>
            <p:nvPr/>
          </p:nvCxnSpPr>
          <p:spPr>
            <a:xfrm>
              <a:off x="3200400" y="6172200"/>
              <a:ext cx="1371600" cy="0"/>
            </a:xfrm>
            <a:prstGeom prst="straightConnector1">
              <a:avLst/>
            </a:prstGeom>
            <a:noFill/>
            <a:ln cap="flat" cmpd="sng" w="19050">
              <a:solidFill>
                <a:srgbClr val="66006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0" name="Google Shape;830;p49"/>
            <p:cNvCxnSpPr/>
            <p:nvPr/>
          </p:nvCxnSpPr>
          <p:spPr>
            <a:xfrm flipH="1" rot="10800000">
              <a:off x="1905000" y="5105400"/>
              <a:ext cx="1143000" cy="381000"/>
            </a:xfrm>
            <a:prstGeom prst="straightConnector1">
              <a:avLst/>
            </a:prstGeom>
            <a:noFill/>
            <a:ln cap="flat" cmpd="sng" w="19050">
              <a:solidFill>
                <a:srgbClr val="6600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1" name="Google Shape;831;p49"/>
            <p:cNvCxnSpPr/>
            <p:nvPr/>
          </p:nvCxnSpPr>
          <p:spPr>
            <a:xfrm>
              <a:off x="1828800" y="5638800"/>
              <a:ext cx="1295400" cy="381000"/>
            </a:xfrm>
            <a:prstGeom prst="straightConnector1">
              <a:avLst/>
            </a:prstGeom>
            <a:noFill/>
            <a:ln cap="flat" cmpd="sng" w="19050">
              <a:solidFill>
                <a:srgbClr val="660066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2" name="Google Shape;832;p49"/>
            <p:cNvSpPr txBox="1"/>
            <p:nvPr/>
          </p:nvSpPr>
          <p:spPr>
            <a:xfrm>
              <a:off x="685800" y="5410200"/>
              <a:ext cx="1295400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76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attributes</a:t>
              </a:r>
              <a:endParaRPr/>
            </a:p>
          </p:txBody>
        </p:sp>
      </p:grpSp>
      <p:grpSp>
        <p:nvGrpSpPr>
          <p:cNvPr id="833" name="Google Shape;833;p49"/>
          <p:cNvGrpSpPr/>
          <p:nvPr/>
        </p:nvGrpSpPr>
        <p:grpSpPr>
          <a:xfrm>
            <a:off x="4876800" y="5181600"/>
            <a:ext cx="3429000" cy="990600"/>
            <a:chOff x="4876800" y="5181600"/>
            <a:chExt cx="3429000" cy="990600"/>
          </a:xfrm>
        </p:grpSpPr>
        <p:cxnSp>
          <p:nvCxnSpPr>
            <p:cNvPr id="834" name="Google Shape;834;p49"/>
            <p:cNvCxnSpPr/>
            <p:nvPr/>
          </p:nvCxnSpPr>
          <p:spPr>
            <a:xfrm>
              <a:off x="4876800" y="5181600"/>
              <a:ext cx="762000" cy="0"/>
            </a:xfrm>
            <a:prstGeom prst="straightConnector1">
              <a:avLst/>
            </a:pr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49"/>
            <p:cNvCxnSpPr/>
            <p:nvPr/>
          </p:nvCxnSpPr>
          <p:spPr>
            <a:xfrm>
              <a:off x="4876800" y="6172200"/>
              <a:ext cx="762000" cy="0"/>
            </a:xfrm>
            <a:prstGeom prst="straightConnector1">
              <a:avLst/>
            </a:pr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49"/>
            <p:cNvCxnSpPr/>
            <p:nvPr/>
          </p:nvCxnSpPr>
          <p:spPr>
            <a:xfrm rot="10800000">
              <a:off x="5486400" y="5257800"/>
              <a:ext cx="1447800" cy="228600"/>
            </a:xfrm>
            <a:prstGeom prst="straightConnector1">
              <a:avLst/>
            </a:pr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7" name="Google Shape;837;p49"/>
            <p:cNvCxnSpPr/>
            <p:nvPr/>
          </p:nvCxnSpPr>
          <p:spPr>
            <a:xfrm flipH="1">
              <a:off x="5638800" y="5486400"/>
              <a:ext cx="1143000" cy="457200"/>
            </a:xfrm>
            <a:prstGeom prst="straightConnector1">
              <a:avLst/>
            </a:prstGeom>
            <a:noFill/>
            <a:ln cap="flat" cmpd="sng" w="19050">
              <a:solidFill>
                <a:srgbClr val="0066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38" name="Google Shape;838;p49"/>
            <p:cNvSpPr txBox="1"/>
            <p:nvPr/>
          </p:nvSpPr>
          <p:spPr>
            <a:xfrm>
              <a:off x="6629400" y="5181600"/>
              <a:ext cx="1676400" cy="40011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276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parameters</a:t>
              </a:r>
              <a:endParaRPr/>
            </a:p>
          </p:txBody>
        </p:sp>
      </p:grpSp>
      <p:sp>
        <p:nvSpPr>
          <p:cNvPr id="839" name="Google Shape;839;p49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References</a:t>
            </a:r>
            <a:endParaRPr/>
          </a:p>
        </p:txBody>
      </p:sp>
      <p:sp>
        <p:nvSpPr>
          <p:cNvPr id="153" name="Google Shape;153;p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grpSp>
        <p:nvGrpSpPr>
          <p:cNvPr id="154" name="Google Shape;154;p5"/>
          <p:cNvGrpSpPr/>
          <p:nvPr/>
        </p:nvGrpSpPr>
        <p:grpSpPr>
          <a:xfrm>
            <a:off x="533400" y="2050795"/>
            <a:ext cx="7532515" cy="2654808"/>
            <a:chOff x="0" y="983995"/>
            <a:chExt cx="7532515" cy="2654808"/>
          </a:xfrm>
        </p:grpSpPr>
        <p:sp>
          <p:nvSpPr>
            <p:cNvPr id="155" name="Google Shape;155;p5"/>
            <p:cNvSpPr/>
            <p:nvPr/>
          </p:nvSpPr>
          <p:spPr>
            <a:xfrm rot="10800000">
              <a:off x="1176852" y="1344903"/>
              <a:ext cx="6355663" cy="1932992"/>
            </a:xfrm>
            <a:prstGeom prst="homePlate">
              <a:avLst>
                <a:gd fmla="val 50000" name="adj"/>
              </a:avLst>
            </a:prstGeom>
            <a:solidFill>
              <a:srgbClr val="5BFB81"/>
            </a:soli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1660100" y="1344903"/>
              <a:ext cx="5872415" cy="19329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170675" spcFirstLastPara="1" rIns="19912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Textbook</a:t>
              </a:r>
              <a:endParaRPr/>
            </a:p>
            <a:p>
              <a:pPr indent="-293688" lvl="1" marL="465138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Arial"/>
                <a:buChar char="•"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Chapter 2: </a:t>
              </a:r>
              <a:r>
                <a:rPr b="0" i="0" lang="en-US" sz="2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Section 2.2 (pg 119 – 130), Section 2.3 (pg 131 – 150)</a:t>
              </a:r>
              <a:endPara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0" y="983995"/>
              <a:ext cx="2654808" cy="2654808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-14997" l="0" r="0" t="-14999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" name="Google Shape;158;p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50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“this” reference (4/4)</a:t>
            </a:r>
            <a:endParaRPr/>
          </a:p>
        </p:txBody>
      </p:sp>
      <p:sp>
        <p:nvSpPr>
          <p:cNvPr id="846" name="Google Shape;846;p5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47" name="Google Shape;847;p50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848" name="Google Shape;848;p50"/>
          <p:cNvSpPr txBox="1"/>
          <p:nvPr>
            <p:ph idx="1" type="body"/>
          </p:nvPr>
        </p:nvSpPr>
        <p:spPr>
          <a:xfrm>
            <a:off x="685804" y="1066800"/>
            <a:ext cx="8000996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The </a:t>
            </a:r>
            <a:r>
              <a:rPr b="1" lang="en-US" sz="2400"/>
              <a:t>“</a:t>
            </a:r>
            <a:r>
              <a:rPr b="1" lang="en-US" sz="2400">
                <a:solidFill>
                  <a:srgbClr val="800080"/>
                </a:solidFill>
              </a:rPr>
              <a:t>this</a:t>
            </a:r>
            <a:r>
              <a:rPr b="1" lang="en-US" sz="2400"/>
              <a:t>” </a:t>
            </a:r>
            <a:r>
              <a:rPr lang="en-US" sz="2400"/>
              <a:t>is optional for unambiguous case</a:t>
            </a:r>
            <a:endParaRPr/>
          </a:p>
        </p:txBody>
      </p:sp>
      <p:sp>
        <p:nvSpPr>
          <p:cNvPr id="849" name="Google Shape;849;p50"/>
          <p:cNvSpPr txBox="1"/>
          <p:nvPr/>
        </p:nvSpPr>
        <p:spPr>
          <a:xfrm>
            <a:off x="304800" y="1828800"/>
            <a:ext cx="8610600" cy="1815882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getColour() {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.colour;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getRadius() {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.radius;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setColour(String newColour) {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.colour = newColour;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setRadius(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.radius = newRadius; }</a:t>
            </a:r>
            <a:endParaRPr/>
          </a:p>
        </p:txBody>
      </p:sp>
      <p:grpSp>
        <p:nvGrpSpPr>
          <p:cNvPr id="850" name="Google Shape;850;p50"/>
          <p:cNvGrpSpPr/>
          <p:nvPr/>
        </p:nvGrpSpPr>
        <p:grpSpPr>
          <a:xfrm>
            <a:off x="4648200" y="1905000"/>
            <a:ext cx="1371600" cy="1676400"/>
            <a:chOff x="4648200" y="2362200"/>
            <a:chExt cx="1371600" cy="1676400"/>
          </a:xfrm>
        </p:grpSpPr>
        <p:sp>
          <p:nvSpPr>
            <p:cNvPr id="851" name="Google Shape;851;p50"/>
            <p:cNvSpPr/>
            <p:nvPr/>
          </p:nvSpPr>
          <p:spPr>
            <a:xfrm>
              <a:off x="4648200" y="2362200"/>
              <a:ext cx="533400" cy="228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50"/>
            <p:cNvSpPr/>
            <p:nvPr/>
          </p:nvSpPr>
          <p:spPr>
            <a:xfrm>
              <a:off x="4648200" y="2819400"/>
              <a:ext cx="533400" cy="228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50"/>
            <p:cNvSpPr/>
            <p:nvPr/>
          </p:nvSpPr>
          <p:spPr>
            <a:xfrm>
              <a:off x="5481021" y="3310666"/>
              <a:ext cx="533400" cy="228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50"/>
            <p:cNvSpPr/>
            <p:nvPr/>
          </p:nvSpPr>
          <p:spPr>
            <a:xfrm>
              <a:off x="5486400" y="3810000"/>
              <a:ext cx="533400" cy="228600"/>
            </a:xfrm>
            <a:prstGeom prst="roundRect">
              <a:avLst>
                <a:gd fmla="val 16667" name="adj"/>
              </a:avLst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5" name="Google Shape;855;p50"/>
          <p:cNvSpPr txBox="1"/>
          <p:nvPr/>
        </p:nvSpPr>
        <p:spPr>
          <a:xfrm>
            <a:off x="457200" y="41910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use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-US" sz="2400" u="none" cap="none" strike="noStrike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 is wrong. Why?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6" name="Google Shape;856;p50"/>
          <p:cNvSpPr txBox="1"/>
          <p:nvPr/>
        </p:nvSpPr>
        <p:spPr>
          <a:xfrm>
            <a:off x="304800" y="4724400"/>
            <a:ext cx="8610600" cy="338554"/>
          </a:xfrm>
          <a:prstGeom prst="rect">
            <a:avLst/>
          </a:prstGeom>
          <a:solidFill>
            <a:srgbClr val="F2F2F2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getQuantity() {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.quantity; }</a:t>
            </a:r>
            <a:endParaRPr/>
          </a:p>
        </p:txBody>
      </p:sp>
      <p:sp>
        <p:nvSpPr>
          <p:cNvPr id="857" name="Google Shape;857;p50"/>
          <p:cNvSpPr txBox="1"/>
          <p:nvPr/>
        </p:nvSpPr>
        <p:spPr>
          <a:xfrm>
            <a:off x="7924800" y="4267200"/>
            <a:ext cx="9144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🗶</a:t>
            </a:r>
            <a:endParaRPr sz="6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8" name="Google Shape;858;p50"/>
          <p:cNvGrpSpPr/>
          <p:nvPr/>
        </p:nvGrpSpPr>
        <p:grpSpPr>
          <a:xfrm>
            <a:off x="5181600" y="1524000"/>
            <a:ext cx="3276600" cy="1828800"/>
            <a:chOff x="5181600" y="1524000"/>
            <a:chExt cx="3276600" cy="1828800"/>
          </a:xfrm>
        </p:grpSpPr>
        <p:cxnSp>
          <p:nvCxnSpPr>
            <p:cNvPr id="859" name="Google Shape;859;p50"/>
            <p:cNvCxnSpPr/>
            <p:nvPr/>
          </p:nvCxnSpPr>
          <p:spPr>
            <a:xfrm flipH="1">
              <a:off x="5181600" y="1714500"/>
              <a:ext cx="2286000" cy="114300"/>
            </a:xfrm>
            <a:prstGeom prst="straightConnector1">
              <a:avLst/>
            </a:prstGeom>
            <a:noFill/>
            <a:ln cap="flat" cmpd="sng" w="28575">
              <a:solidFill>
                <a:srgbClr val="FF191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60" name="Google Shape;860;p50"/>
            <p:cNvCxnSpPr/>
            <p:nvPr/>
          </p:nvCxnSpPr>
          <p:spPr>
            <a:xfrm flipH="1">
              <a:off x="5303520" y="1714500"/>
              <a:ext cx="2164080" cy="626996"/>
            </a:xfrm>
            <a:prstGeom prst="straightConnector1">
              <a:avLst/>
            </a:prstGeom>
            <a:noFill/>
            <a:ln cap="flat" cmpd="sng" w="28575">
              <a:solidFill>
                <a:srgbClr val="FF191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61" name="Google Shape;861;p50"/>
            <p:cNvCxnSpPr/>
            <p:nvPr/>
          </p:nvCxnSpPr>
          <p:spPr>
            <a:xfrm flipH="1">
              <a:off x="6014422" y="1828800"/>
              <a:ext cx="1300778" cy="907941"/>
            </a:xfrm>
            <a:prstGeom prst="straightConnector1">
              <a:avLst/>
            </a:prstGeom>
            <a:noFill/>
            <a:ln cap="flat" cmpd="sng" w="28575">
              <a:solidFill>
                <a:srgbClr val="FF191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862" name="Google Shape;862;p50"/>
            <p:cNvCxnSpPr/>
            <p:nvPr/>
          </p:nvCxnSpPr>
          <p:spPr>
            <a:xfrm flipH="1">
              <a:off x="6019800" y="1714500"/>
              <a:ext cx="1447800" cy="1638300"/>
            </a:xfrm>
            <a:prstGeom prst="straightConnector1">
              <a:avLst/>
            </a:prstGeom>
            <a:noFill/>
            <a:ln cap="flat" cmpd="sng" w="28575">
              <a:solidFill>
                <a:srgbClr val="FF1919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863" name="Google Shape;863;p50"/>
            <p:cNvSpPr txBox="1"/>
            <p:nvPr/>
          </p:nvSpPr>
          <p:spPr>
            <a:xfrm>
              <a:off x="7315200" y="1524000"/>
              <a:ext cx="1143000" cy="400110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rgbClr val="276E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Optional</a:t>
              </a:r>
              <a:endParaRPr/>
            </a:p>
          </p:txBody>
        </p:sp>
      </p:grpSp>
      <p:sp>
        <p:nvSpPr>
          <p:cNvPr id="864" name="Google Shape;864;p50"/>
          <p:cNvSpPr/>
          <p:nvPr/>
        </p:nvSpPr>
        <p:spPr>
          <a:xfrm>
            <a:off x="5367866" y="4775200"/>
            <a:ext cx="533400" cy="2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5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5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Naming Convention for Attributes</a:t>
            </a:r>
            <a:endParaRPr/>
          </a:p>
        </p:txBody>
      </p:sp>
      <p:sp>
        <p:nvSpPr>
          <p:cNvPr id="872" name="Google Shape;872;p5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73" name="Google Shape;873;p51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874" name="Google Shape;874;p51"/>
          <p:cNvSpPr txBox="1"/>
          <p:nvPr>
            <p:ph idx="1" type="body"/>
          </p:nvPr>
        </p:nvSpPr>
        <p:spPr>
          <a:xfrm>
            <a:off x="762000" y="838200"/>
            <a:ext cx="79248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Some suggested that object’s attributes be named with a prefix “</a:t>
            </a:r>
            <a:r>
              <a:rPr lang="en-US" sz="2400">
                <a:solidFill>
                  <a:srgbClr val="0000FF"/>
                </a:solidFill>
              </a:rPr>
              <a:t>_</a:t>
            </a:r>
            <a:r>
              <a:rPr lang="en-US" sz="2400"/>
              <a:t>” (or “</a:t>
            </a:r>
            <a:r>
              <a:rPr lang="en-US" sz="2400">
                <a:solidFill>
                  <a:srgbClr val="0000FF"/>
                </a:solidFill>
              </a:rPr>
              <a:t>m_</a:t>
            </a:r>
            <a:r>
              <a:rPr lang="en-US" sz="2400"/>
              <a:t>”) or a suffice “</a:t>
            </a:r>
            <a:r>
              <a:rPr lang="en-US" sz="2400">
                <a:solidFill>
                  <a:srgbClr val="0000FF"/>
                </a:solidFill>
              </a:rPr>
              <a:t>_</a:t>
            </a:r>
            <a:r>
              <a:rPr lang="en-US" sz="2400"/>
              <a:t>” to distinguish them from other variables/parameters.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This would avoid the need of using “</a:t>
            </a:r>
            <a:r>
              <a:rPr b="1" lang="en-US" sz="2400">
                <a:solidFill>
                  <a:srgbClr val="800080"/>
                </a:solidFill>
              </a:rPr>
              <a:t>this</a:t>
            </a:r>
            <a:r>
              <a:rPr lang="en-US" sz="2400"/>
              <a:t>” as there would be no ambiguity </a:t>
            </a:r>
            <a:endParaRPr/>
          </a:p>
        </p:txBody>
      </p:sp>
      <p:sp>
        <p:nvSpPr>
          <p:cNvPr id="875" name="Google Shape;875;p51"/>
          <p:cNvSpPr txBox="1"/>
          <p:nvPr/>
        </p:nvSpPr>
        <p:spPr>
          <a:xfrm>
            <a:off x="1752600" y="2895600"/>
            <a:ext cx="5257800" cy="1815882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 Data members 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int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_quantity = 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_colour;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_radius;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 . 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76" name="Google Shape;876;p51"/>
          <p:cNvSpPr txBox="1"/>
          <p:nvPr/>
        </p:nvSpPr>
        <p:spPr>
          <a:xfrm>
            <a:off x="762000" y="4800600"/>
            <a:ext cx="7924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also proposed that “</a:t>
            </a:r>
            <a:r>
              <a:rPr b="1" lang="en-US" sz="24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should be always written even for unambiguous cases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will leave this to your decision. Important thing is that you should be consistent.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5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52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Code Reuse</a:t>
            </a:r>
            <a:endParaRPr/>
          </a:p>
        </p:txBody>
      </p:sp>
      <p:sp>
        <p:nvSpPr>
          <p:cNvPr id="884" name="Google Shape;884;p5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85" name="Google Shape;885;p52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886" name="Google Shape;886;p52"/>
          <p:cNvSpPr txBox="1"/>
          <p:nvPr>
            <p:ph idx="1" type="body"/>
          </p:nvPr>
        </p:nvSpPr>
        <p:spPr>
          <a:xfrm>
            <a:off x="762000" y="838200"/>
            <a:ext cx="7924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In our draft </a:t>
            </a:r>
            <a:r>
              <a:rPr lang="en-US" sz="2400">
                <a:solidFill>
                  <a:srgbClr val="0000FF"/>
                </a:solidFill>
              </a:rPr>
              <a:t>MyBall </a:t>
            </a:r>
            <a:r>
              <a:rPr lang="en-US" sz="2400"/>
              <a:t>class, the following is done:</a:t>
            </a:r>
            <a:endParaRPr/>
          </a:p>
        </p:txBody>
      </p:sp>
      <p:sp>
        <p:nvSpPr>
          <p:cNvPr id="887" name="Google Shape;887;p52"/>
          <p:cNvSpPr txBox="1"/>
          <p:nvPr/>
        </p:nvSpPr>
        <p:spPr>
          <a:xfrm>
            <a:off x="762000" y="3733800"/>
            <a:ext cx="792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this? Does this work?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52"/>
          <p:cNvSpPr txBox="1"/>
          <p:nvPr/>
        </p:nvSpPr>
        <p:spPr>
          <a:xfrm>
            <a:off x="914400" y="1371600"/>
            <a:ext cx="5791200" cy="224676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setColour(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setRadius(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MyBall(String newColour,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setColour(newColour);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setRadius(newRadius);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89" name="Google Shape;889;p52"/>
          <p:cNvSpPr txBox="1"/>
          <p:nvPr/>
        </p:nvSpPr>
        <p:spPr>
          <a:xfrm>
            <a:off x="914400" y="4267200"/>
            <a:ext cx="5791200" cy="2246769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colour 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radius = 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MyBall(String newColour,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colour = newColour;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radius = newRadius;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90" name="Google Shape;890;p52"/>
          <p:cNvSpPr txBox="1"/>
          <p:nvPr/>
        </p:nvSpPr>
        <p:spPr>
          <a:xfrm>
            <a:off x="4343400" y="2819400"/>
            <a:ext cx="4572000" cy="2385268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1463" lvl="0" marL="27146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 work, but the top version follows the principle of </a:t>
            </a: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code reuse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minimises code duplication, but is slightly less efficient.</a:t>
            </a:r>
            <a:endParaRPr/>
          </a:p>
          <a:p>
            <a:pPr indent="-271463" lvl="0" marL="27146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top version would be superior if the methods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setColour()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setRadius()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long and complex. In this case, the two versions make little difference.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52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5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Using “this” in Constructors (1/2)</a:t>
            </a:r>
            <a:endParaRPr/>
          </a:p>
        </p:txBody>
      </p:sp>
      <p:sp>
        <p:nvSpPr>
          <p:cNvPr id="898" name="Google Shape;898;p5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899" name="Google Shape;899;p53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00" name="Google Shape;900;p53"/>
          <p:cNvSpPr txBox="1"/>
          <p:nvPr>
            <p:ph idx="1" type="body"/>
          </p:nvPr>
        </p:nvSpPr>
        <p:spPr>
          <a:xfrm>
            <a:off x="762000" y="8382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Still on code reusability, and another use of “</a:t>
            </a:r>
            <a:r>
              <a:rPr b="1" lang="en-US" sz="2400">
                <a:solidFill>
                  <a:srgbClr val="800080"/>
                </a:solidFill>
              </a:rPr>
              <a:t>this</a:t>
            </a:r>
            <a:r>
              <a:rPr lang="en-US" sz="2400"/>
              <a:t>”.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Our draft </a:t>
            </a:r>
            <a:r>
              <a:rPr lang="en-US" sz="2400">
                <a:solidFill>
                  <a:srgbClr val="0000FF"/>
                </a:solidFill>
              </a:rPr>
              <a:t>MyBall</a:t>
            </a:r>
            <a:r>
              <a:rPr lang="en-US" sz="2400"/>
              <a:t> class contains these two constructors:</a:t>
            </a:r>
            <a:endParaRPr/>
          </a:p>
        </p:txBody>
      </p:sp>
      <p:sp>
        <p:nvSpPr>
          <p:cNvPr id="901" name="Google Shape;901;p53"/>
          <p:cNvSpPr txBox="1"/>
          <p:nvPr/>
        </p:nvSpPr>
        <p:spPr>
          <a:xfrm>
            <a:off x="762000" y="4800600"/>
            <a:ext cx="79248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that the logic in both constructors are essentially the same (i.e. change the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increment the quantity)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53"/>
          <p:cNvSpPr txBox="1"/>
          <p:nvPr/>
        </p:nvSpPr>
        <p:spPr>
          <a:xfrm>
            <a:off x="1371600" y="1905000"/>
            <a:ext cx="6705600" cy="2708434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setColour(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setRadius(</a:t>
            </a:r>
            <a:r>
              <a:rPr b="1" lang="en-US" sz="16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MyBall(String newColour,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setColour(newColour);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setRadius(newRadius);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03" name="Google Shape;903;p53"/>
          <p:cNvSpPr txBox="1"/>
          <p:nvPr/>
        </p:nvSpPr>
        <p:spPr>
          <a:xfrm>
            <a:off x="5486400" y="2133600"/>
            <a:ext cx="2819400" cy="830997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Recall that this is called </a:t>
            </a:r>
            <a:r>
              <a:rPr lang="en-US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overloading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5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54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Using “this” in Constructors (2/2)</a:t>
            </a:r>
            <a:endParaRPr/>
          </a:p>
        </p:txBody>
      </p:sp>
      <p:sp>
        <p:nvSpPr>
          <p:cNvPr id="911" name="Google Shape;911;p5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12" name="Google Shape;912;p54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13" name="Google Shape;913;p54"/>
          <p:cNvSpPr txBox="1"/>
          <p:nvPr>
            <p:ph idx="1" type="body"/>
          </p:nvPr>
        </p:nvSpPr>
        <p:spPr>
          <a:xfrm>
            <a:off x="762000" y="838200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To reuse code, we can use “</a:t>
            </a:r>
            <a:r>
              <a:rPr b="1" lang="en-US" sz="2400">
                <a:solidFill>
                  <a:srgbClr val="800080"/>
                </a:solidFill>
              </a:rPr>
              <a:t>this</a:t>
            </a:r>
            <a:r>
              <a:rPr lang="en-US" sz="2400"/>
              <a:t>” in a constructor to call another constructor:</a:t>
            </a:r>
            <a:endParaRPr/>
          </a:p>
        </p:txBody>
      </p:sp>
      <p:sp>
        <p:nvSpPr>
          <p:cNvPr id="914" name="Google Shape;914;p54"/>
          <p:cNvSpPr txBox="1"/>
          <p:nvPr/>
        </p:nvSpPr>
        <p:spPr>
          <a:xfrm>
            <a:off x="1476829" y="1697619"/>
            <a:ext cx="6477000" cy="2308324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this(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 10.0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MyBall(String newColour,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setColour(newColour);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setRadius(newRadius);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5" name="Google Shape;915;p54"/>
          <p:cNvSpPr txBox="1"/>
          <p:nvPr/>
        </p:nvSpPr>
        <p:spPr>
          <a:xfrm>
            <a:off x="381000" y="4067629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we instantiate a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MyBall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in a client program using the default constructor: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54"/>
          <p:cNvSpPr/>
          <p:nvPr/>
        </p:nvSpPr>
        <p:spPr>
          <a:xfrm>
            <a:off x="1676400" y="1960496"/>
            <a:ext cx="3200400" cy="304800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54"/>
          <p:cNvSpPr txBox="1"/>
          <p:nvPr/>
        </p:nvSpPr>
        <p:spPr>
          <a:xfrm>
            <a:off x="1447800" y="4876800"/>
            <a:ext cx="5562600" cy="338554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MyBall b1 =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54"/>
          <p:cNvSpPr txBox="1"/>
          <p:nvPr/>
        </p:nvSpPr>
        <p:spPr>
          <a:xfrm>
            <a:off x="457200" y="53340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438" lvl="1" marL="669925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calls the default constructor, which in turn calls the second constructor to create a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MyBall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object with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colour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“yellow” and </a:t>
            </a:r>
            <a:r>
              <a:rPr b="0" i="0" lang="en-US" sz="20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radius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10.0, and increment the quantity.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9" name="Google Shape;919;p54"/>
          <p:cNvCxnSpPr/>
          <p:nvPr/>
        </p:nvCxnSpPr>
        <p:spPr>
          <a:xfrm>
            <a:off x="2286000" y="2265296"/>
            <a:ext cx="228600" cy="457200"/>
          </a:xfrm>
          <a:prstGeom prst="straightConnector1">
            <a:avLst/>
          </a:prstGeom>
          <a:noFill/>
          <a:ln cap="flat" cmpd="sng" w="19050">
            <a:solidFill>
              <a:srgbClr val="8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0" name="Google Shape;920;p54"/>
          <p:cNvSpPr txBox="1"/>
          <p:nvPr/>
        </p:nvSpPr>
        <p:spPr>
          <a:xfrm>
            <a:off x="5486400" y="1478233"/>
            <a:ext cx="3200400" cy="1015663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Restriction: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 to “</a:t>
            </a:r>
            <a:r>
              <a:rPr b="1" lang="en-US" sz="2000">
                <a:solidFill>
                  <a:srgbClr val="800080"/>
                </a:solidFill>
                <a:latin typeface="Arial"/>
                <a:ea typeface="Arial"/>
                <a:cs typeface="Arial"/>
                <a:sym typeface="Arial"/>
              </a:rPr>
              <a:t>this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must be the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first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statement in a constructor.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5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5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Overriding Methods</a:t>
            </a:r>
            <a:endParaRPr/>
          </a:p>
        </p:txBody>
      </p:sp>
      <p:sp>
        <p:nvSpPr>
          <p:cNvPr id="928" name="Google Shape;928;p5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29" name="Google Shape;929;p55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30" name="Google Shape;930;p55"/>
          <p:cNvSpPr txBox="1"/>
          <p:nvPr>
            <p:ph idx="1" type="body"/>
          </p:nvPr>
        </p:nvSpPr>
        <p:spPr>
          <a:xfrm>
            <a:off x="762000" y="1066800"/>
            <a:ext cx="8077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will examine two common services (methods) expected of every class in general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To </a:t>
            </a:r>
            <a:r>
              <a:rPr lang="en-US" sz="2400">
                <a:solidFill>
                  <a:srgbClr val="C00000"/>
                </a:solidFill>
              </a:rPr>
              <a:t>display</a:t>
            </a:r>
            <a:r>
              <a:rPr lang="en-US" sz="2400">
                <a:solidFill>
                  <a:srgbClr val="0000FF"/>
                </a:solidFill>
              </a:rPr>
              <a:t> </a:t>
            </a:r>
            <a:r>
              <a:rPr lang="en-US" sz="2400"/>
              <a:t>the values of an object’s attributes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To </a:t>
            </a:r>
            <a:r>
              <a:rPr lang="en-US" sz="2400">
                <a:solidFill>
                  <a:srgbClr val="C00000"/>
                </a:solidFill>
              </a:rPr>
              <a:t>compare </a:t>
            </a:r>
            <a:r>
              <a:rPr lang="en-US" sz="2400"/>
              <a:t>two objects to determine if they have identical attribute values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This brings on the issue of </a:t>
            </a:r>
            <a:r>
              <a:rPr lang="en-US" sz="2800">
                <a:solidFill>
                  <a:srgbClr val="C00000"/>
                </a:solidFill>
              </a:rPr>
              <a:t>overriding methods</a:t>
            </a:r>
            <a:endParaRPr/>
          </a:p>
        </p:txBody>
      </p:sp>
      <p:sp>
        <p:nvSpPr>
          <p:cNvPr id="931" name="Google Shape;931;p5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56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Printing an Object: toString() (1/3)</a:t>
            </a:r>
            <a:endParaRPr/>
          </a:p>
        </p:txBody>
      </p:sp>
      <p:sp>
        <p:nvSpPr>
          <p:cNvPr id="938" name="Google Shape;938;p5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39" name="Google Shape;939;p56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40" name="Google Shape;940;p56"/>
          <p:cNvSpPr txBox="1"/>
          <p:nvPr>
            <p:ph idx="1" type="body"/>
          </p:nvPr>
        </p:nvSpPr>
        <p:spPr>
          <a:xfrm>
            <a:off x="685800" y="914400"/>
            <a:ext cx="82296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In </a:t>
            </a:r>
            <a:r>
              <a:rPr lang="en-US" sz="2000">
                <a:solidFill>
                  <a:srgbClr val="0000FF"/>
                </a:solidFill>
              </a:rPr>
              <a:t>TestBallV2.java</a:t>
            </a:r>
            <a:r>
              <a:rPr lang="en-US" sz="2000"/>
              <a:t>, we display individual attributes (</a:t>
            </a:r>
            <a:r>
              <a:rPr lang="en-US" sz="2000">
                <a:solidFill>
                  <a:srgbClr val="0000FF"/>
                </a:solidFill>
              </a:rPr>
              <a:t>colour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radius</a:t>
            </a:r>
            <a:r>
              <a:rPr lang="en-US" sz="2000"/>
              <a:t>) of a </a:t>
            </a:r>
            <a:r>
              <a:rPr lang="en-US" sz="2000">
                <a:solidFill>
                  <a:srgbClr val="0000FF"/>
                </a:solidFill>
              </a:rPr>
              <a:t>MyBall</a:t>
            </a:r>
            <a:r>
              <a:rPr lang="en-US" sz="2000"/>
              <a:t> object. 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Suppose we print a </a:t>
            </a:r>
            <a:r>
              <a:rPr lang="en-US" sz="2000">
                <a:solidFill>
                  <a:srgbClr val="0000FF"/>
                </a:solidFill>
              </a:rPr>
              <a:t>MyBall </a:t>
            </a:r>
            <a:r>
              <a:rPr lang="en-US" sz="2000"/>
              <a:t>object as a whole unit in </a:t>
            </a:r>
            <a:r>
              <a:rPr lang="en-US" sz="2000">
                <a:solidFill>
                  <a:srgbClr val="0000FF"/>
                </a:solidFill>
              </a:rPr>
              <a:t>TestBallV3.java</a:t>
            </a:r>
            <a:r>
              <a:rPr lang="en-US" sz="2000"/>
              <a:t>:</a:t>
            </a:r>
            <a:endParaRPr sz="2000">
              <a:solidFill>
                <a:srgbClr val="0000FF"/>
              </a:solidFill>
            </a:endParaRPr>
          </a:p>
        </p:txBody>
      </p:sp>
      <p:sp>
        <p:nvSpPr>
          <p:cNvPr id="941" name="Google Shape;941;p56"/>
          <p:cNvSpPr txBox="1"/>
          <p:nvPr/>
        </p:nvSpPr>
        <p:spPr>
          <a:xfrm>
            <a:off x="685803" y="2366487"/>
            <a:ext cx="8339663" cy="3416320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TestBallV3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readBall() method omitted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Scanner sc =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Scanner(System.in);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myBall1 = readBall(sc); 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input and create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myBall2 = readBall(sc); </a:t>
            </a:r>
            <a:r>
              <a:rPr b="1"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input and create another ball object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"1st ball: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"2nd ball: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42" name="Google Shape;942;p56"/>
          <p:cNvSpPr/>
          <p:nvPr/>
        </p:nvSpPr>
        <p:spPr>
          <a:xfrm>
            <a:off x="5562600" y="2209800"/>
            <a:ext cx="3124200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MyBall_draft/TestBallV3.java</a:t>
            </a:r>
            <a:endParaRPr/>
          </a:p>
        </p:txBody>
      </p:sp>
      <p:sp>
        <p:nvSpPr>
          <p:cNvPr id="943" name="Google Shape;943;p56"/>
          <p:cNvSpPr txBox="1"/>
          <p:nvPr/>
        </p:nvSpPr>
        <p:spPr>
          <a:xfrm>
            <a:off x="5715000" y="3276600"/>
            <a:ext cx="2743200" cy="1323439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colour: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radius: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colour: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radius: </a:t>
            </a: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3.5</a:t>
            </a:r>
            <a:endParaRPr/>
          </a:p>
        </p:txBody>
      </p:sp>
      <p:sp>
        <p:nvSpPr>
          <p:cNvPr id="944" name="Google Shape;944;p56"/>
          <p:cNvSpPr txBox="1"/>
          <p:nvPr/>
        </p:nvSpPr>
        <p:spPr>
          <a:xfrm>
            <a:off x="3048000" y="5486400"/>
            <a:ext cx="3124200" cy="584775"/>
          </a:xfrm>
          <a:prstGeom prst="rect">
            <a:avLst/>
          </a:prstGeom>
          <a:solidFill>
            <a:srgbClr val="B7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ball: Ball@471e30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2nd ball: Ball@10ef90c</a:t>
            </a:r>
            <a:endParaRPr/>
          </a:p>
        </p:txBody>
      </p:sp>
      <p:grpSp>
        <p:nvGrpSpPr>
          <p:cNvPr id="945" name="Google Shape;945;p56"/>
          <p:cNvGrpSpPr/>
          <p:nvPr/>
        </p:nvGrpSpPr>
        <p:grpSpPr>
          <a:xfrm>
            <a:off x="4953000" y="5486400"/>
            <a:ext cx="3581400" cy="936486"/>
            <a:chOff x="5257800" y="5486400"/>
            <a:chExt cx="3581400" cy="936486"/>
          </a:xfrm>
        </p:grpSpPr>
        <p:cxnSp>
          <p:nvCxnSpPr>
            <p:cNvPr id="946" name="Google Shape;946;p56"/>
            <p:cNvCxnSpPr/>
            <p:nvPr/>
          </p:nvCxnSpPr>
          <p:spPr>
            <a:xfrm rot="10800000">
              <a:off x="6172200" y="5867402"/>
              <a:ext cx="533400" cy="76198"/>
            </a:xfrm>
            <a:prstGeom prst="straightConnector1">
              <a:avLst/>
            </a:prstGeom>
            <a:noFill/>
            <a:ln cap="sq" cmpd="sng" w="19050">
              <a:solidFill>
                <a:srgbClr val="C0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47" name="Google Shape;947;p56"/>
            <p:cNvSpPr txBox="1"/>
            <p:nvPr/>
          </p:nvSpPr>
          <p:spPr>
            <a:xfrm>
              <a:off x="6705600" y="5715000"/>
              <a:ext cx="21336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Object identifiers (OIDs)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6"/>
            <p:cNvSpPr/>
            <p:nvPr/>
          </p:nvSpPr>
          <p:spPr>
            <a:xfrm>
              <a:off x="5257800" y="5486400"/>
              <a:ext cx="914400" cy="533400"/>
            </a:xfrm>
            <a:prstGeom prst="roundRect">
              <a:avLst>
                <a:gd fmla="val 16667" name="adj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9" name="Google Shape;949;p5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p57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Printing an Object: toString() (2/3)</a:t>
            </a:r>
            <a:endParaRPr/>
          </a:p>
        </p:txBody>
      </p:sp>
      <p:sp>
        <p:nvSpPr>
          <p:cNvPr id="956" name="Google Shape;956;p5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57" name="Google Shape;957;p57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58" name="Google Shape;958;p57"/>
          <p:cNvSpPr txBox="1"/>
          <p:nvPr>
            <p:ph idx="1" type="body"/>
          </p:nvPr>
        </p:nvSpPr>
        <p:spPr>
          <a:xfrm>
            <a:off x="762000" y="1066800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How do you get a custom-made output like this?</a:t>
            </a:r>
            <a:endParaRPr/>
          </a:p>
        </p:txBody>
      </p:sp>
      <p:sp>
        <p:nvSpPr>
          <p:cNvPr id="959" name="Google Shape;959;p57"/>
          <p:cNvSpPr txBox="1"/>
          <p:nvPr/>
        </p:nvSpPr>
        <p:spPr>
          <a:xfrm>
            <a:off x="5257800" y="1371600"/>
            <a:ext cx="3352800" cy="646331"/>
          </a:xfrm>
          <a:prstGeom prst="rect">
            <a:avLst/>
          </a:prstGeom>
          <a:solidFill>
            <a:srgbClr val="B7FFFF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1st ball: [red, 1.2]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2nd ball: [blue, 3.5]</a:t>
            </a:r>
            <a:endParaRPr/>
          </a:p>
        </p:txBody>
      </p:sp>
      <p:sp>
        <p:nvSpPr>
          <p:cNvPr id="960" name="Google Shape;960;p57"/>
          <p:cNvSpPr txBox="1"/>
          <p:nvPr/>
        </p:nvSpPr>
        <p:spPr>
          <a:xfrm>
            <a:off x="685800" y="2209800"/>
            <a:ext cx="8001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do that, you need to add a </a:t>
            </a:r>
            <a:r>
              <a:rPr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toString()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</a:t>
            </a:r>
            <a:r>
              <a:rPr b="0" i="0" lang="en-US" sz="2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MyBall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</a:t>
            </a:r>
            <a:endParaRPr/>
          </a:p>
          <a:p>
            <a:pPr indent="-325438" lvl="1" marL="669925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2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toString() 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 returns a string, which is a string representation of the data in an object (up to you to format the string to your desired liking)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1" name="Google Shape;961;p57"/>
          <p:cNvGrpSpPr/>
          <p:nvPr/>
        </p:nvGrpSpPr>
        <p:grpSpPr>
          <a:xfrm>
            <a:off x="685800" y="4191000"/>
            <a:ext cx="8077200" cy="2060615"/>
            <a:chOff x="685800" y="4191000"/>
            <a:chExt cx="8077200" cy="2060615"/>
          </a:xfrm>
        </p:grpSpPr>
        <p:sp>
          <p:nvSpPr>
            <p:cNvPr id="962" name="Google Shape;962;p57"/>
            <p:cNvSpPr txBox="1"/>
            <p:nvPr/>
          </p:nvSpPr>
          <p:spPr>
            <a:xfrm>
              <a:off x="685800" y="4343400"/>
              <a:ext cx="8077200" cy="1908215"/>
            </a:xfrm>
            <a:prstGeom prst="rect">
              <a:avLst/>
            </a:prstGeom>
            <a:solidFill>
              <a:srgbClr val="FFFFCC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class</a:t>
              </a: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MyBall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800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// original code omitted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</a:t>
              </a:r>
              <a:r>
                <a:rPr b="1" lang="en-US" sz="1800">
                  <a:solidFill>
                    <a:srgbClr val="0000FF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public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String toString() {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	return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"["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+ getColour() +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", 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+ getRadius() +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"]"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;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	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}</a:t>
              </a:r>
              <a:endParaRPr b="1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963" name="Google Shape;963;p57"/>
            <p:cNvSpPr/>
            <p:nvPr/>
          </p:nvSpPr>
          <p:spPr>
            <a:xfrm>
              <a:off x="5943600" y="4191000"/>
              <a:ext cx="2740152" cy="381000"/>
            </a:xfrm>
            <a:prstGeom prst="rect">
              <a:avLst/>
            </a:prstGeom>
            <a:solidFill>
              <a:srgbClr val="B7FFFF"/>
            </a:solidFill>
            <a:ln cap="flat" cmpd="sng" w="127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MyBall_draft/MyBall.java</a:t>
              </a:r>
              <a:endParaRPr/>
            </a:p>
          </p:txBody>
        </p:sp>
      </p:grpSp>
      <p:sp>
        <p:nvSpPr>
          <p:cNvPr id="964" name="Google Shape;964;p57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58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Printing an Object: toString() (3/3)</a:t>
            </a:r>
            <a:endParaRPr/>
          </a:p>
        </p:txBody>
      </p:sp>
      <p:sp>
        <p:nvSpPr>
          <p:cNvPr id="971" name="Google Shape;971;p5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72" name="Google Shape;972;p58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73" name="Google Shape;973;p58"/>
          <p:cNvSpPr txBox="1"/>
          <p:nvPr>
            <p:ph idx="1" type="body"/>
          </p:nvPr>
        </p:nvSpPr>
        <p:spPr>
          <a:xfrm>
            <a:off x="685800" y="1066800"/>
            <a:ext cx="80010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After </a:t>
            </a:r>
            <a:r>
              <a:rPr lang="en-US" sz="2800">
                <a:solidFill>
                  <a:srgbClr val="0000FF"/>
                </a:solidFill>
              </a:rPr>
              <a:t>toString() </a:t>
            </a:r>
            <a:r>
              <a:rPr lang="en-US" sz="2800"/>
              <a:t>method is added in </a:t>
            </a:r>
            <a:r>
              <a:rPr lang="en-US" sz="2800">
                <a:solidFill>
                  <a:srgbClr val="0000FF"/>
                </a:solidFill>
              </a:rPr>
              <a:t>MyBall.java</a:t>
            </a:r>
            <a:r>
              <a:rPr lang="en-US" sz="2800"/>
              <a:t>, a client program can use it in either of these ways: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974" name="Google Shape;974;p58"/>
          <p:cNvSpPr txBox="1"/>
          <p:nvPr/>
        </p:nvSpPr>
        <p:spPr>
          <a:xfrm>
            <a:off x="1371600" y="2895600"/>
            <a:ext cx="6400800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System.out.println(myBall1);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5" name="Google Shape;975;p58"/>
          <p:cNvSpPr txBox="1"/>
          <p:nvPr/>
        </p:nvSpPr>
        <p:spPr>
          <a:xfrm>
            <a:off x="1371600" y="3657600"/>
            <a:ext cx="6400800" cy="400110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System.out.println(myBall1.</a:t>
            </a:r>
            <a:r>
              <a:rPr b="1" lang="en-US" sz="200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toString()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6" name="Google Shape;976;p5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9"/>
          <p:cNvSpPr txBox="1"/>
          <p:nvPr>
            <p:ph type="title"/>
          </p:nvPr>
        </p:nvSpPr>
        <p:spPr>
          <a:xfrm>
            <a:off x="685804" y="228600"/>
            <a:ext cx="8229596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>
                <a:latin typeface="Federo"/>
                <a:ea typeface="Federo"/>
                <a:cs typeface="Federo"/>
                <a:sym typeface="Federo"/>
              </a:rPr>
              <a:t>Object</a:t>
            </a:r>
            <a:r>
              <a:rPr b="1" lang="en-US" sz="3400">
                <a:latin typeface="Federo"/>
                <a:ea typeface="Federo"/>
                <a:cs typeface="Federo"/>
                <a:sym typeface="Federo"/>
              </a:rPr>
              <a:t> class and inherited methods (1/2)</a:t>
            </a:r>
            <a:endParaRPr/>
          </a:p>
        </p:txBody>
      </p:sp>
      <p:sp>
        <p:nvSpPr>
          <p:cNvPr id="983" name="Google Shape;983;p5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84" name="Google Shape;984;p59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85" name="Google Shape;985;p59"/>
          <p:cNvSpPr txBox="1"/>
          <p:nvPr>
            <p:ph idx="1" type="body"/>
          </p:nvPr>
        </p:nvSpPr>
        <p:spPr>
          <a:xfrm>
            <a:off x="685800" y="914400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Why did we call the preceding method </a:t>
            </a:r>
            <a:r>
              <a:rPr lang="en-US" sz="2400">
                <a:solidFill>
                  <a:srgbClr val="0000FF"/>
                </a:solidFill>
              </a:rPr>
              <a:t>toString() </a:t>
            </a:r>
            <a:r>
              <a:rPr lang="en-US" sz="2400"/>
              <a:t>and </a:t>
            </a:r>
            <a:r>
              <a:rPr lang="en-US" sz="2400" u="sng"/>
              <a:t>not by other name</a:t>
            </a:r>
            <a:r>
              <a:rPr lang="en-US" sz="2400"/>
              <a:t>?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All Java classes are implicitly </a:t>
            </a:r>
            <a:r>
              <a:rPr i="1" lang="en-US" sz="2400"/>
              <a:t>subclasses</a:t>
            </a:r>
            <a:r>
              <a:rPr lang="en-US" sz="2400"/>
              <a:t> of the class </a:t>
            </a:r>
            <a:r>
              <a:rPr lang="en-US" sz="2400">
                <a:solidFill>
                  <a:srgbClr val="0000FF"/>
                </a:solidFill>
              </a:rPr>
              <a:t>Object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0000FF"/>
                </a:solidFill>
              </a:rPr>
              <a:t>Object</a:t>
            </a:r>
            <a:r>
              <a:rPr lang="en-US" sz="2400"/>
              <a:t> class specifies some </a:t>
            </a:r>
            <a:r>
              <a:rPr i="1" lang="en-US" sz="2400" u="sng"/>
              <a:t>basic behaviours</a:t>
            </a:r>
            <a:r>
              <a:rPr i="1" lang="en-US" sz="2400"/>
              <a:t> </a:t>
            </a:r>
            <a:r>
              <a:rPr lang="en-US" sz="2400"/>
              <a:t>common to </a:t>
            </a:r>
            <a:r>
              <a:rPr lang="en-US" sz="2400" u="sng"/>
              <a:t>all</a:t>
            </a:r>
            <a:r>
              <a:rPr lang="en-US" sz="2400"/>
              <a:t> kinds of objects, and hence these behaviours are inherited by its subclasses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Some inherited methods from the </a:t>
            </a:r>
            <a:r>
              <a:rPr lang="en-US" sz="2400">
                <a:solidFill>
                  <a:srgbClr val="0000FF"/>
                </a:solidFill>
              </a:rPr>
              <a:t>Object</a:t>
            </a:r>
            <a:r>
              <a:rPr lang="en-US" sz="2400"/>
              <a:t> class are: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</a:rPr>
              <a:t>toString() </a:t>
            </a:r>
            <a:r>
              <a:rPr lang="en-US" sz="2000"/>
              <a:t>method: to provide a string representation of the object’s data</a:t>
            </a:r>
            <a:endParaRPr/>
          </a:p>
          <a:p>
            <a:pPr indent="-325438" lvl="1" marL="669925" rtl="0" algn="l">
              <a:spcBef>
                <a:spcPts val="300"/>
              </a:spcBef>
              <a:spcAft>
                <a:spcPts val="0"/>
              </a:spcAft>
              <a:buSzPts val="1200"/>
              <a:buChar char="❑"/>
            </a:pPr>
            <a:r>
              <a:rPr lang="en-US" sz="2000">
                <a:solidFill>
                  <a:srgbClr val="0000FF"/>
                </a:solidFill>
              </a:rPr>
              <a:t>equals() </a:t>
            </a:r>
            <a:r>
              <a:rPr lang="en-US" sz="2000"/>
              <a:t>method: to compare two objects to see if they contain identical data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However, these inherited methods usually </a:t>
            </a:r>
            <a:r>
              <a:rPr lang="en-US" sz="2400" u="sng"/>
              <a:t>don’t work</a:t>
            </a:r>
            <a:r>
              <a:rPr lang="en-US" sz="2400"/>
              <a:t> (!) as they are not customised</a:t>
            </a:r>
            <a:endParaRPr/>
          </a:p>
        </p:txBody>
      </p:sp>
      <p:sp>
        <p:nvSpPr>
          <p:cNvPr id="986" name="Google Shape;986;p59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Outline (1/2)</a:t>
            </a:r>
            <a:endParaRPr/>
          </a:p>
        </p:txBody>
      </p:sp>
      <p:sp>
        <p:nvSpPr>
          <p:cNvPr id="165" name="Google Shape;165;p6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Recapitulation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Programming Model and OOP</a:t>
            </a:r>
            <a:endParaRPr/>
          </a:p>
          <a:p>
            <a:pPr indent="-509588" lvl="1" marL="509588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2.1	</a:t>
            </a:r>
            <a:r>
              <a:rPr lang="en-US" sz="2400"/>
              <a:t>Procedural vs OOP</a:t>
            </a:r>
            <a:endParaRPr/>
          </a:p>
          <a:p>
            <a:pPr indent="-509588" lvl="1" marL="509588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2.2</a:t>
            </a:r>
            <a:r>
              <a:rPr lang="en-US" sz="2400"/>
              <a:t>	Illustration: Bank Account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/>
            </a:pPr>
            <a:r>
              <a:rPr lang="en-US" sz="2800"/>
              <a:t>OOP Design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3.1</a:t>
            </a:r>
            <a:r>
              <a:rPr lang="en-US" sz="2400"/>
              <a:t>	Designing Own Classes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3.2</a:t>
            </a:r>
            <a:r>
              <a:rPr lang="en-US" sz="2400"/>
              <a:t>	Bank Account: BankAcct class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	3.3	</a:t>
            </a:r>
            <a:r>
              <a:rPr lang="en-US" sz="2400"/>
              <a:t>Accessors and Mutators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	3.4	</a:t>
            </a:r>
            <a:r>
              <a:rPr lang="en-US" sz="2400"/>
              <a:t>Writing Client Class</a:t>
            </a:r>
            <a:endParaRPr/>
          </a:p>
        </p:txBody>
      </p:sp>
      <p:sp>
        <p:nvSpPr>
          <p:cNvPr id="166" name="Google Shape;166;p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67" name="Google Shape;167;p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60"/>
          <p:cNvSpPr txBox="1"/>
          <p:nvPr>
            <p:ph type="title"/>
          </p:nvPr>
        </p:nvSpPr>
        <p:spPr>
          <a:xfrm>
            <a:off x="685804" y="228600"/>
            <a:ext cx="8153396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 u="sng">
                <a:latin typeface="Federo"/>
                <a:ea typeface="Federo"/>
                <a:cs typeface="Federo"/>
                <a:sym typeface="Federo"/>
              </a:rPr>
              <a:t>Object</a:t>
            </a:r>
            <a:r>
              <a:rPr b="1" lang="en-US" sz="3400">
                <a:latin typeface="Federo"/>
                <a:ea typeface="Federo"/>
                <a:cs typeface="Federo"/>
                <a:sym typeface="Federo"/>
              </a:rPr>
              <a:t> class and inherited methods (2/2)</a:t>
            </a:r>
            <a:endParaRPr/>
          </a:p>
        </p:txBody>
      </p:sp>
      <p:sp>
        <p:nvSpPr>
          <p:cNvPr id="993" name="Google Shape;993;p6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994" name="Google Shape;994;p60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995" name="Google Shape;995;p60"/>
          <p:cNvSpPr txBox="1"/>
          <p:nvPr>
            <p:ph idx="1" type="body"/>
          </p:nvPr>
        </p:nvSpPr>
        <p:spPr>
          <a:xfrm>
            <a:off x="685800" y="914400"/>
            <a:ext cx="8153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Hence, we often (almost always) need to customise these inherited methods for our own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This is called </a:t>
            </a:r>
            <a:r>
              <a:rPr lang="en-US" sz="2400">
                <a:solidFill>
                  <a:srgbClr val="C00000"/>
                </a:solidFill>
              </a:rPr>
              <a:t>overriding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have earlier written an overriding method </a:t>
            </a:r>
            <a:r>
              <a:rPr lang="en-US" sz="2400">
                <a:solidFill>
                  <a:srgbClr val="0000FF"/>
                </a:solidFill>
              </a:rPr>
              <a:t>toString() </a:t>
            </a:r>
            <a:r>
              <a:rPr lang="en-US" sz="2400"/>
              <a:t>for </a:t>
            </a:r>
            <a:r>
              <a:rPr lang="en-US" sz="2400">
                <a:solidFill>
                  <a:srgbClr val="0000FF"/>
                </a:solidFill>
              </a:rPr>
              <a:t>MyBall</a:t>
            </a:r>
            <a:r>
              <a:rPr lang="en-US" sz="2400"/>
              <a:t>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We shall now write an overriding method </a:t>
            </a:r>
            <a:r>
              <a:rPr lang="en-US" sz="2400">
                <a:solidFill>
                  <a:srgbClr val="0000FF"/>
                </a:solidFill>
              </a:rPr>
              <a:t>equals() </a:t>
            </a:r>
            <a:r>
              <a:rPr lang="en-US" sz="2400"/>
              <a:t>for </a:t>
            </a:r>
            <a:r>
              <a:rPr lang="en-US" sz="2400">
                <a:solidFill>
                  <a:srgbClr val="0000FF"/>
                </a:solidFill>
              </a:rPr>
              <a:t>MyBall</a:t>
            </a:r>
            <a:r>
              <a:rPr lang="en-US" sz="2400"/>
              <a:t> class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The </a:t>
            </a:r>
            <a:r>
              <a:rPr lang="en-US" sz="2400">
                <a:solidFill>
                  <a:srgbClr val="0000FF"/>
                </a:solidFill>
              </a:rPr>
              <a:t>equals() </a:t>
            </a:r>
            <a:r>
              <a:rPr lang="en-US" sz="2400"/>
              <a:t>method in </a:t>
            </a:r>
            <a:r>
              <a:rPr lang="en-US" sz="2400">
                <a:solidFill>
                  <a:srgbClr val="0000FF"/>
                </a:solidFill>
              </a:rPr>
              <a:t>Object</a:t>
            </a:r>
            <a:r>
              <a:rPr lang="en-US" sz="2400"/>
              <a:t> class has the following header, hence our overriding method must follow the same header: </a:t>
            </a:r>
            <a:r>
              <a:rPr lang="en-US" sz="2000"/>
              <a:t>(if we don’t then it is not overriding)</a:t>
            </a:r>
            <a:endParaRPr/>
          </a:p>
          <a:p>
            <a:pPr indent="-325438" lvl="1" marL="669925" rtl="0" algn="l">
              <a:spcBef>
                <a:spcPts val="1200"/>
              </a:spcBef>
              <a:spcAft>
                <a:spcPts val="0"/>
              </a:spcAft>
              <a:buSzPts val="1200"/>
              <a:buNone/>
            </a:pPr>
            <a:r>
              <a:rPr lang="en-US" sz="2000"/>
              <a:t>	</a:t>
            </a:r>
            <a:r>
              <a:rPr b="1" lang="en-US" sz="2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equals(Object obj)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996" name="Google Shape;996;p6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6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Comparing objects: equals() (1/2)</a:t>
            </a:r>
            <a:endParaRPr/>
          </a:p>
        </p:txBody>
      </p:sp>
      <p:sp>
        <p:nvSpPr>
          <p:cNvPr id="1003" name="Google Shape;1003;p6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04" name="Google Shape;1004;p61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1005" name="Google Shape;1005;p61"/>
          <p:cNvSpPr txBox="1"/>
          <p:nvPr/>
        </p:nvSpPr>
        <p:spPr>
          <a:xfrm>
            <a:off x="1219200" y="2667000"/>
            <a:ext cx="4495800" cy="1323439"/>
          </a:xfrm>
          <a:prstGeom prst="rect">
            <a:avLst/>
          </a:prstGeom>
          <a:solidFill>
            <a:srgbClr val="FFFFCC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MyBall b1, b2, b3;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b1 =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6.2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b2 = b1;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b3 =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20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6.2</a:t>
            </a: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006" name="Google Shape;1006;p61"/>
          <p:cNvSpPr/>
          <p:nvPr/>
        </p:nvSpPr>
        <p:spPr>
          <a:xfrm>
            <a:off x="762000" y="274320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61"/>
          <p:cNvSpPr/>
          <p:nvPr/>
        </p:nvSpPr>
        <p:spPr>
          <a:xfrm>
            <a:off x="762000" y="312420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Google Shape;1008;p61"/>
          <p:cNvGrpSpPr/>
          <p:nvPr/>
        </p:nvGrpSpPr>
        <p:grpSpPr>
          <a:xfrm>
            <a:off x="5791200" y="2767399"/>
            <a:ext cx="1066800" cy="457200"/>
            <a:chOff x="5829300" y="1776799"/>
            <a:chExt cx="1066800" cy="457200"/>
          </a:xfrm>
        </p:grpSpPr>
        <p:sp>
          <p:nvSpPr>
            <p:cNvPr id="1009" name="Google Shape;1009;p61"/>
            <p:cNvSpPr/>
            <p:nvPr/>
          </p:nvSpPr>
          <p:spPr>
            <a:xfrm>
              <a:off x="6210300" y="1852999"/>
              <a:ext cx="685800" cy="381000"/>
            </a:xfrm>
            <a:prstGeom prst="rect">
              <a:avLst/>
            </a:prstGeom>
            <a:solidFill>
              <a:srgbClr val="CCFFCC"/>
            </a:solidFill>
            <a:ln cap="flat" cmpd="sng" w="25400">
              <a:solidFill>
                <a:srgbClr val="00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61"/>
            <p:cNvSpPr txBox="1"/>
            <p:nvPr/>
          </p:nvSpPr>
          <p:spPr>
            <a:xfrm>
              <a:off x="5829300" y="1776799"/>
              <a:ext cx="3930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b1</a:t>
              </a:r>
              <a:endParaRPr/>
            </a:p>
          </p:txBody>
        </p:sp>
      </p:grpSp>
      <p:grpSp>
        <p:nvGrpSpPr>
          <p:cNvPr id="1011" name="Google Shape;1011;p61"/>
          <p:cNvGrpSpPr/>
          <p:nvPr/>
        </p:nvGrpSpPr>
        <p:grpSpPr>
          <a:xfrm>
            <a:off x="5791200" y="4519999"/>
            <a:ext cx="1066800" cy="457200"/>
            <a:chOff x="5829300" y="3529399"/>
            <a:chExt cx="1066800" cy="457200"/>
          </a:xfrm>
        </p:grpSpPr>
        <p:sp>
          <p:nvSpPr>
            <p:cNvPr id="1012" name="Google Shape;1012;p61"/>
            <p:cNvSpPr/>
            <p:nvPr/>
          </p:nvSpPr>
          <p:spPr>
            <a:xfrm>
              <a:off x="6210300" y="3605599"/>
              <a:ext cx="685800" cy="381000"/>
            </a:xfrm>
            <a:prstGeom prst="rect">
              <a:avLst/>
            </a:prstGeom>
            <a:solidFill>
              <a:srgbClr val="CCFFCC"/>
            </a:solidFill>
            <a:ln cap="flat" cmpd="sng" w="25400">
              <a:solidFill>
                <a:srgbClr val="00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61"/>
            <p:cNvSpPr txBox="1"/>
            <p:nvPr/>
          </p:nvSpPr>
          <p:spPr>
            <a:xfrm>
              <a:off x="5829300" y="3529399"/>
              <a:ext cx="3930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b3</a:t>
              </a:r>
              <a:endParaRPr/>
            </a:p>
          </p:txBody>
        </p:sp>
      </p:grpSp>
      <p:sp>
        <p:nvSpPr>
          <p:cNvPr id="1014" name="Google Shape;1014;p61"/>
          <p:cNvSpPr txBox="1"/>
          <p:nvPr/>
        </p:nvSpPr>
        <p:spPr>
          <a:xfrm>
            <a:off x="6210300" y="28956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grpSp>
        <p:nvGrpSpPr>
          <p:cNvPr id="1015" name="Google Shape;1015;p61"/>
          <p:cNvGrpSpPr/>
          <p:nvPr/>
        </p:nvGrpSpPr>
        <p:grpSpPr>
          <a:xfrm>
            <a:off x="7467600" y="2514600"/>
            <a:ext cx="1371600" cy="1752600"/>
            <a:chOff x="7467600" y="1524000"/>
            <a:chExt cx="1371600" cy="1752600"/>
          </a:xfrm>
        </p:grpSpPr>
        <p:sp>
          <p:nvSpPr>
            <p:cNvPr id="1016" name="Google Shape;1016;p61"/>
            <p:cNvSpPr/>
            <p:nvPr/>
          </p:nvSpPr>
          <p:spPr>
            <a:xfrm>
              <a:off x="7467600" y="1524000"/>
              <a:ext cx="1371600" cy="175260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61"/>
            <p:cNvSpPr txBox="1"/>
            <p:nvPr/>
          </p:nvSpPr>
          <p:spPr>
            <a:xfrm>
              <a:off x="7620000" y="1905001"/>
              <a:ext cx="1066800" cy="307777"/>
            </a:xfrm>
            <a:prstGeom prst="rect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"red"</a:t>
              </a:r>
              <a:endParaRPr/>
            </a:p>
          </p:txBody>
        </p:sp>
        <p:sp>
          <p:nvSpPr>
            <p:cNvPr id="1018" name="Google Shape;1018;p61"/>
            <p:cNvSpPr txBox="1"/>
            <p:nvPr/>
          </p:nvSpPr>
          <p:spPr>
            <a:xfrm>
              <a:off x="7543800" y="16002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colour</a:t>
              </a:r>
              <a:endParaRPr/>
            </a:p>
          </p:txBody>
        </p:sp>
        <p:sp>
          <p:nvSpPr>
            <p:cNvPr id="1019" name="Google Shape;1019;p61"/>
            <p:cNvSpPr txBox="1"/>
            <p:nvPr/>
          </p:nvSpPr>
          <p:spPr>
            <a:xfrm>
              <a:off x="7620000" y="2590800"/>
              <a:ext cx="1066800" cy="307777"/>
            </a:xfrm>
            <a:prstGeom prst="rect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6.2</a:t>
              </a:r>
              <a:endParaRPr/>
            </a:p>
          </p:txBody>
        </p:sp>
        <p:sp>
          <p:nvSpPr>
            <p:cNvPr id="1020" name="Google Shape;1020;p61"/>
            <p:cNvSpPr txBox="1"/>
            <p:nvPr/>
          </p:nvSpPr>
          <p:spPr>
            <a:xfrm>
              <a:off x="7543800" y="22860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radius</a:t>
              </a:r>
              <a:endParaRPr/>
            </a:p>
          </p:txBody>
        </p:sp>
      </p:grpSp>
      <p:grpSp>
        <p:nvGrpSpPr>
          <p:cNvPr id="1021" name="Google Shape;1021;p61"/>
          <p:cNvGrpSpPr/>
          <p:nvPr/>
        </p:nvGrpSpPr>
        <p:grpSpPr>
          <a:xfrm>
            <a:off x="7467600" y="4724400"/>
            <a:ext cx="1371600" cy="1752600"/>
            <a:chOff x="7467600" y="3733800"/>
            <a:chExt cx="1371600" cy="1752600"/>
          </a:xfrm>
        </p:grpSpPr>
        <p:sp>
          <p:nvSpPr>
            <p:cNvPr id="1022" name="Google Shape;1022;p61"/>
            <p:cNvSpPr/>
            <p:nvPr/>
          </p:nvSpPr>
          <p:spPr>
            <a:xfrm>
              <a:off x="7772400" y="5029200"/>
              <a:ext cx="609600" cy="304800"/>
            </a:xfrm>
            <a:prstGeom prst="rect">
              <a:avLst/>
            </a:prstGeom>
            <a:solidFill>
              <a:srgbClr val="CCFFCC"/>
            </a:solidFill>
            <a:ln cap="flat" cmpd="sng" w="25400">
              <a:solidFill>
                <a:srgbClr val="00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61"/>
            <p:cNvSpPr/>
            <p:nvPr/>
          </p:nvSpPr>
          <p:spPr>
            <a:xfrm>
              <a:off x="7467600" y="3733800"/>
              <a:ext cx="1371600" cy="1752600"/>
            </a:xfrm>
            <a:prstGeom prst="rect">
              <a:avLst/>
            </a:prstGeom>
            <a:solidFill>
              <a:srgbClr val="D8D8D8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61"/>
            <p:cNvSpPr txBox="1"/>
            <p:nvPr/>
          </p:nvSpPr>
          <p:spPr>
            <a:xfrm>
              <a:off x="7620000" y="4114800"/>
              <a:ext cx="1066800" cy="307777"/>
            </a:xfrm>
            <a:prstGeom prst="rect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"red"</a:t>
              </a:r>
              <a:endParaRPr/>
            </a:p>
          </p:txBody>
        </p:sp>
        <p:sp>
          <p:nvSpPr>
            <p:cNvPr id="1025" name="Google Shape;1025;p61"/>
            <p:cNvSpPr txBox="1"/>
            <p:nvPr/>
          </p:nvSpPr>
          <p:spPr>
            <a:xfrm>
              <a:off x="7543800" y="38100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colour</a:t>
              </a:r>
              <a:endParaRPr/>
            </a:p>
          </p:txBody>
        </p:sp>
        <p:sp>
          <p:nvSpPr>
            <p:cNvPr id="1026" name="Google Shape;1026;p61"/>
            <p:cNvSpPr txBox="1"/>
            <p:nvPr/>
          </p:nvSpPr>
          <p:spPr>
            <a:xfrm>
              <a:off x="7620000" y="4800600"/>
              <a:ext cx="1066800" cy="307777"/>
            </a:xfrm>
            <a:prstGeom prst="rect">
              <a:avLst/>
            </a:prstGeom>
            <a:solidFill>
              <a:srgbClr val="FFFF66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6.2</a:t>
              </a:r>
              <a:endParaRPr/>
            </a:p>
          </p:txBody>
        </p:sp>
        <p:sp>
          <p:nvSpPr>
            <p:cNvPr id="1027" name="Google Shape;1027;p61"/>
            <p:cNvSpPr txBox="1"/>
            <p:nvPr/>
          </p:nvSpPr>
          <p:spPr>
            <a:xfrm>
              <a:off x="7543800" y="4495800"/>
              <a:ext cx="9906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Droid Sans Mono"/>
                  <a:ea typeface="Droid Sans Mono"/>
                  <a:cs typeface="Droid Sans Mono"/>
                  <a:sym typeface="Droid Sans Mono"/>
                </a:rPr>
                <a:t>radius</a:t>
              </a:r>
              <a:endParaRPr/>
            </a:p>
          </p:txBody>
        </p:sp>
      </p:grpSp>
      <p:sp>
        <p:nvSpPr>
          <p:cNvPr id="1028" name="Google Shape;1028;p61"/>
          <p:cNvSpPr txBox="1"/>
          <p:nvPr/>
        </p:nvSpPr>
        <p:spPr>
          <a:xfrm>
            <a:off x="6210300" y="4648200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cxnSp>
        <p:nvCxnSpPr>
          <p:cNvPr id="1029" name="Google Shape;1029;p61"/>
          <p:cNvCxnSpPr/>
          <p:nvPr/>
        </p:nvCxnSpPr>
        <p:spPr>
          <a:xfrm flipH="1" rot="10800000">
            <a:off x="6705600" y="2971800"/>
            <a:ext cx="685800" cy="76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30" name="Google Shape;1030;p61"/>
          <p:cNvCxnSpPr/>
          <p:nvPr/>
        </p:nvCxnSpPr>
        <p:spPr>
          <a:xfrm>
            <a:off x="6629400" y="4800600"/>
            <a:ext cx="762000" cy="228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1031" name="Google Shape;1031;p61"/>
          <p:cNvGrpSpPr/>
          <p:nvPr/>
        </p:nvGrpSpPr>
        <p:grpSpPr>
          <a:xfrm>
            <a:off x="5791200" y="3581400"/>
            <a:ext cx="1066800" cy="457200"/>
            <a:chOff x="5829300" y="3529399"/>
            <a:chExt cx="1066800" cy="457200"/>
          </a:xfrm>
        </p:grpSpPr>
        <p:sp>
          <p:nvSpPr>
            <p:cNvPr id="1032" name="Google Shape;1032;p61"/>
            <p:cNvSpPr/>
            <p:nvPr/>
          </p:nvSpPr>
          <p:spPr>
            <a:xfrm>
              <a:off x="6210300" y="3605599"/>
              <a:ext cx="685800" cy="381000"/>
            </a:xfrm>
            <a:prstGeom prst="rect">
              <a:avLst/>
            </a:prstGeom>
            <a:solidFill>
              <a:srgbClr val="CCFFCC"/>
            </a:solidFill>
            <a:ln cap="flat" cmpd="sng" w="25400">
              <a:solidFill>
                <a:srgbClr val="006F6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61"/>
            <p:cNvSpPr txBox="1"/>
            <p:nvPr/>
          </p:nvSpPr>
          <p:spPr>
            <a:xfrm>
              <a:off x="5829300" y="3529399"/>
              <a:ext cx="3930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b2</a:t>
              </a:r>
              <a:endParaRPr/>
            </a:p>
          </p:txBody>
        </p:sp>
      </p:grpSp>
      <p:sp>
        <p:nvSpPr>
          <p:cNvPr id="1034" name="Google Shape;1034;p61"/>
          <p:cNvSpPr txBox="1"/>
          <p:nvPr/>
        </p:nvSpPr>
        <p:spPr>
          <a:xfrm>
            <a:off x="6210300" y="3709601"/>
            <a:ext cx="609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sp>
        <p:nvSpPr>
          <p:cNvPr id="1035" name="Google Shape;1035;p61"/>
          <p:cNvSpPr/>
          <p:nvPr/>
        </p:nvSpPr>
        <p:spPr>
          <a:xfrm>
            <a:off x="762000" y="342900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61"/>
          <p:cNvSpPr/>
          <p:nvPr/>
        </p:nvSpPr>
        <p:spPr>
          <a:xfrm>
            <a:off x="762000" y="3733800"/>
            <a:ext cx="3810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00000"/>
          </a:solidFill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7" name="Google Shape;1037;p61"/>
          <p:cNvCxnSpPr/>
          <p:nvPr/>
        </p:nvCxnSpPr>
        <p:spPr>
          <a:xfrm flipH="1" rot="10800000">
            <a:off x="6705600" y="3352800"/>
            <a:ext cx="685800" cy="457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38" name="Google Shape;1038;p61"/>
          <p:cNvSpPr txBox="1"/>
          <p:nvPr/>
        </p:nvSpPr>
        <p:spPr>
          <a:xfrm>
            <a:off x="2743200" y="4114800"/>
            <a:ext cx="2362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True or false?</a:t>
            </a:r>
            <a:endParaRPr/>
          </a:p>
        </p:txBody>
      </p:sp>
      <p:grpSp>
        <p:nvGrpSpPr>
          <p:cNvPr id="1039" name="Google Shape;1039;p61"/>
          <p:cNvGrpSpPr/>
          <p:nvPr/>
        </p:nvGrpSpPr>
        <p:grpSpPr>
          <a:xfrm>
            <a:off x="381000" y="4572000"/>
            <a:ext cx="3124200" cy="1680865"/>
            <a:chOff x="381000" y="4572000"/>
            <a:chExt cx="3124200" cy="1680865"/>
          </a:xfrm>
        </p:grpSpPr>
        <p:sp>
          <p:nvSpPr>
            <p:cNvPr id="1040" name="Google Shape;1040;p61"/>
            <p:cNvSpPr txBox="1"/>
            <p:nvPr/>
          </p:nvSpPr>
          <p:spPr>
            <a:xfrm>
              <a:off x="914400" y="4572000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(b1 == b2) 🡪</a:t>
              </a:r>
              <a:endParaRPr b="1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1" name="Google Shape;1041;p61"/>
            <p:cNvSpPr txBox="1"/>
            <p:nvPr/>
          </p:nvSpPr>
          <p:spPr>
            <a:xfrm>
              <a:off x="914400" y="4991100"/>
              <a:ext cx="25146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(b1 == b3) 🡪</a:t>
              </a:r>
              <a:endParaRPr b="1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2" name="Google Shape;1042;p61"/>
            <p:cNvSpPr txBox="1"/>
            <p:nvPr/>
          </p:nvSpPr>
          <p:spPr>
            <a:xfrm>
              <a:off x="381000" y="5410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b1.equals(b2) 🡪</a:t>
              </a:r>
              <a:endParaRPr b="1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1043" name="Google Shape;1043;p61"/>
            <p:cNvSpPr txBox="1"/>
            <p:nvPr/>
          </p:nvSpPr>
          <p:spPr>
            <a:xfrm>
              <a:off x="381000" y="5791200"/>
              <a:ext cx="31242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b1.equals(b3) 🡪</a:t>
              </a:r>
              <a:endParaRPr b="1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44" name="Google Shape;1044;p61"/>
          <p:cNvSpPr txBox="1"/>
          <p:nvPr>
            <p:ph idx="1" type="body"/>
          </p:nvPr>
        </p:nvSpPr>
        <p:spPr>
          <a:xfrm>
            <a:off x="838200" y="990600"/>
            <a:ext cx="7848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To compare if two objects have the same data values, we should use </a:t>
            </a:r>
            <a:r>
              <a:rPr lang="en-US" sz="2400">
                <a:solidFill>
                  <a:srgbClr val="0000FF"/>
                </a:solidFill>
              </a:rPr>
              <a:t>equals() </a:t>
            </a:r>
            <a:r>
              <a:rPr lang="en-US" sz="2400"/>
              <a:t>instead of </a:t>
            </a:r>
            <a:r>
              <a:rPr lang="en-US" sz="2400">
                <a:solidFill>
                  <a:srgbClr val="0000FF"/>
                </a:solidFill>
              </a:rPr>
              <a:t>==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SzPts val="1560"/>
              <a:buChar char="■"/>
            </a:pPr>
            <a:r>
              <a:rPr lang="en-US" sz="2400">
                <a:solidFill>
                  <a:srgbClr val="0000FF"/>
                </a:solidFill>
              </a:rPr>
              <a:t>== </a:t>
            </a:r>
            <a:r>
              <a:rPr lang="en-US" sz="2400"/>
              <a:t>compares the references of the objects instead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1045" name="Google Shape;1045;p61"/>
          <p:cNvSpPr/>
          <p:nvPr/>
        </p:nvSpPr>
        <p:spPr>
          <a:xfrm>
            <a:off x="1066800" y="2286000"/>
            <a:ext cx="2740152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MyBall/TestEquals.java</a:t>
            </a:r>
            <a:endParaRPr/>
          </a:p>
        </p:txBody>
      </p:sp>
      <p:sp>
        <p:nvSpPr>
          <p:cNvPr id="1046" name="Google Shape;1046;p61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6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62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Comparing objects: equals() (2/2)</a:t>
            </a:r>
            <a:endParaRPr/>
          </a:p>
        </p:txBody>
      </p:sp>
      <p:sp>
        <p:nvSpPr>
          <p:cNvPr id="1054" name="Google Shape;1054;p6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55" name="Google Shape;1055;p62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1056" name="Google Shape;1056;p62"/>
          <p:cNvSpPr txBox="1"/>
          <p:nvPr>
            <p:ph idx="1" type="body"/>
          </p:nvPr>
        </p:nvSpPr>
        <p:spPr>
          <a:xfrm>
            <a:off x="685800" y="980782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■"/>
            </a:pPr>
            <a:r>
              <a:rPr lang="en-US" sz="2400"/>
              <a:t>Code for </a:t>
            </a:r>
            <a:r>
              <a:rPr lang="en-US" sz="2400">
                <a:solidFill>
                  <a:srgbClr val="0000FF"/>
                </a:solidFill>
              </a:rPr>
              <a:t>equals() </a:t>
            </a:r>
            <a:r>
              <a:rPr lang="en-US" sz="2400"/>
              <a:t>method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200"/>
              <a:buChar char="❑"/>
            </a:pPr>
            <a:r>
              <a:rPr lang="en-US" sz="2000"/>
              <a:t>It compares the </a:t>
            </a:r>
            <a:r>
              <a:rPr lang="en-US" sz="2000">
                <a:solidFill>
                  <a:srgbClr val="0000FF"/>
                </a:solidFill>
              </a:rPr>
              <a:t>colour</a:t>
            </a:r>
            <a:r>
              <a:rPr lang="en-US" sz="2000"/>
              <a:t> and </a:t>
            </a:r>
            <a:r>
              <a:rPr lang="en-US" sz="2000">
                <a:solidFill>
                  <a:srgbClr val="0000FF"/>
                </a:solidFill>
              </a:rPr>
              <a:t>radius</a:t>
            </a:r>
            <a:r>
              <a:rPr lang="en-US" sz="2000"/>
              <a:t> of both objects (“</a:t>
            </a:r>
            <a:r>
              <a:rPr lang="en-US" sz="2000">
                <a:solidFill>
                  <a:srgbClr val="7030A0"/>
                </a:solidFill>
              </a:rPr>
              <a:t>this</a:t>
            </a:r>
            <a:r>
              <a:rPr lang="en-US" sz="2000"/>
              <a:t>” and </a:t>
            </a:r>
            <a:r>
              <a:rPr lang="en-US" sz="2000">
                <a:solidFill>
                  <a:srgbClr val="0000FF"/>
                </a:solidFill>
              </a:rPr>
              <a:t>ball</a:t>
            </a:r>
            <a:r>
              <a:rPr lang="en-US" sz="2000"/>
              <a:t>, which is the ‘equivalent’ of the parameter </a:t>
            </a:r>
            <a:r>
              <a:rPr lang="en-US" sz="2000">
                <a:solidFill>
                  <a:srgbClr val="0000FF"/>
                </a:solidFill>
              </a:rPr>
              <a:t>obj</a:t>
            </a:r>
            <a:r>
              <a:rPr lang="en-US" sz="2000"/>
              <a:t>)</a:t>
            </a:r>
            <a:endParaRPr/>
          </a:p>
          <a:p>
            <a:pPr indent="-249237" lvl="1" marL="669925" rtl="0" algn="l">
              <a:spcBef>
                <a:spcPts val="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sz="2000"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</p:txBody>
      </p:sp>
      <p:sp>
        <p:nvSpPr>
          <p:cNvPr id="1057" name="Google Shape;1057;p62"/>
          <p:cNvSpPr txBox="1"/>
          <p:nvPr/>
        </p:nvSpPr>
        <p:spPr>
          <a:xfrm>
            <a:off x="838200" y="2373950"/>
            <a:ext cx="7924800" cy="3847207"/>
          </a:xfrm>
          <a:prstGeom prst="rect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Other parts omitted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Overriding equals() method</a:t>
            </a:r>
            <a:endParaRPr b="1" sz="1800">
              <a:solidFill>
                <a:srgbClr val="8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(obj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MyBall ball = (MyBall) obj;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.getColour().equals(ball.getColour())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        &amp;&amp; 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.getRadius() == ball.getRadius();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8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62"/>
          <p:cNvSpPr/>
          <p:nvPr/>
        </p:nvSpPr>
        <p:spPr>
          <a:xfrm>
            <a:off x="5087257" y="2711407"/>
            <a:ext cx="3886200" cy="53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62" y="24949"/>
                </a:moveTo>
                <a:lnTo>
                  <a:pt x="-20000" y="25765"/>
                </a:lnTo>
                <a:lnTo>
                  <a:pt x="-58450" y="232960"/>
                </a:lnTo>
              </a:path>
            </a:pathLst>
          </a:custGeom>
          <a:solidFill>
            <a:srgbClr val="CCFFCC"/>
          </a:solidFill>
          <a:ln cap="flat" cmpd="sng" w="25400">
            <a:solidFill>
              <a:srgbClr val="006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instanceof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To check  that the parameter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indeed a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MyBall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62"/>
          <p:cNvSpPr/>
          <p:nvPr/>
        </p:nvSpPr>
        <p:spPr>
          <a:xfrm>
            <a:off x="4305300" y="4812350"/>
            <a:ext cx="3543300" cy="1295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43" y="22500"/>
                </a:moveTo>
                <a:lnTo>
                  <a:pt x="-11064" y="22415"/>
                </a:lnTo>
                <a:lnTo>
                  <a:pt x="-40152" y="-51602"/>
                </a:lnTo>
              </a:path>
            </a:pathLst>
          </a:custGeom>
          <a:solidFill>
            <a:srgbClr val="CCFFCC"/>
          </a:solidFill>
          <a:ln cap="flat" cmpd="sng" w="25400">
            <a:solidFill>
              <a:srgbClr val="006F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 a local reference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ball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class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MyBall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that </a:t>
            </a:r>
            <a:r>
              <a:rPr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getColour()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lang="en-US" sz="16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getRadius() 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be applied on it, because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Object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instance, not a </a:t>
            </a:r>
            <a:r>
              <a:rPr lang="en-US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MyBall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instance.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62"/>
          <p:cNvSpPr/>
          <p:nvPr/>
        </p:nvSpPr>
        <p:spPr>
          <a:xfrm>
            <a:off x="6248400" y="2183450"/>
            <a:ext cx="2359152" cy="381000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MyBall/MyBall.java</a:t>
            </a:r>
            <a:endParaRPr/>
          </a:p>
        </p:txBody>
      </p:sp>
      <p:sp>
        <p:nvSpPr>
          <p:cNvPr id="1061" name="Google Shape;1061;p62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6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MyBall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Class: Improved (1/2)</a:t>
            </a:r>
            <a:endParaRPr/>
          </a:p>
        </p:txBody>
      </p:sp>
      <p:sp>
        <p:nvSpPr>
          <p:cNvPr id="1068" name="Google Shape;1068;p6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69" name="Google Shape;1069;p63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1070" name="Google Shape;1070;p63"/>
          <p:cNvSpPr txBox="1"/>
          <p:nvPr>
            <p:ph idx="1" type="body"/>
          </p:nvPr>
        </p:nvSpPr>
        <p:spPr>
          <a:xfrm>
            <a:off x="609600" y="914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We apply more OOP concepts to our draft </a:t>
            </a:r>
            <a:r>
              <a:rPr lang="en-US" sz="2000">
                <a:solidFill>
                  <a:srgbClr val="0000FF"/>
                </a:solidFill>
              </a:rPr>
              <a:t>MyBall</a:t>
            </a:r>
            <a:r>
              <a:rPr lang="en-US" sz="2000"/>
              <a:t> class: “</a:t>
            </a:r>
            <a:r>
              <a:rPr lang="en-US" sz="2000">
                <a:solidFill>
                  <a:srgbClr val="0000FF"/>
                </a:solidFill>
              </a:rPr>
              <a:t>this</a:t>
            </a:r>
            <a:r>
              <a:rPr lang="en-US" sz="2000"/>
              <a:t>” reference, “</a:t>
            </a:r>
            <a:r>
              <a:rPr lang="en-US" sz="2000">
                <a:solidFill>
                  <a:srgbClr val="0000FF"/>
                </a:solidFill>
              </a:rPr>
              <a:t>this</a:t>
            </a:r>
            <a:r>
              <a:rPr lang="en-US" sz="2000"/>
              <a:t>” in constructor, overriding methods </a:t>
            </a:r>
            <a:r>
              <a:rPr lang="en-US" sz="2000">
                <a:solidFill>
                  <a:srgbClr val="0000FF"/>
                </a:solidFill>
              </a:rPr>
              <a:t>toString() </a:t>
            </a:r>
            <a:r>
              <a:rPr lang="en-US" sz="2000"/>
              <a:t>and </a:t>
            </a:r>
            <a:r>
              <a:rPr lang="en-US" sz="2000">
                <a:solidFill>
                  <a:srgbClr val="0000FF"/>
                </a:solidFill>
              </a:rPr>
              <a:t>equals()</a:t>
            </a:r>
            <a:endParaRPr sz="2000">
              <a:solidFill>
                <a:srgbClr val="C00000"/>
              </a:solidFill>
            </a:endParaRPr>
          </a:p>
        </p:txBody>
      </p:sp>
      <p:sp>
        <p:nvSpPr>
          <p:cNvPr id="1071" name="Google Shape;1071;p63"/>
          <p:cNvSpPr txBox="1"/>
          <p:nvPr/>
        </p:nvSpPr>
        <p:spPr>
          <a:xfrm>
            <a:off x="835152" y="1964353"/>
            <a:ext cx="7620000" cy="4339650"/>
          </a:xfrm>
          <a:prstGeom prst="rect">
            <a:avLst/>
          </a:prstGeom>
          <a:solidFill>
            <a:srgbClr val="FFE7FF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 Data members 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static int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quantity =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colour;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 double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radius;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 Constructors 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MyBall()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"yellow"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10.0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MyBall(String colour,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setColour(colour);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setRadius(radius);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quantity++;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 Accessors ***********************/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getQuantity() {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quantity;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getColour() {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.colour; }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double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getRadius() {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.radius; }</a:t>
            </a:r>
            <a:endParaRPr/>
          </a:p>
        </p:txBody>
      </p:sp>
      <p:sp>
        <p:nvSpPr>
          <p:cNvPr id="1072" name="Google Shape;1072;p63"/>
          <p:cNvSpPr/>
          <p:nvPr/>
        </p:nvSpPr>
        <p:spPr>
          <a:xfrm>
            <a:off x="6099629" y="1735553"/>
            <a:ext cx="2206752" cy="395486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MyBall/MyBall.java</a:t>
            </a:r>
            <a:endParaRPr/>
          </a:p>
        </p:txBody>
      </p:sp>
      <p:grpSp>
        <p:nvGrpSpPr>
          <p:cNvPr id="1073" name="Google Shape;1073;p63"/>
          <p:cNvGrpSpPr/>
          <p:nvPr/>
        </p:nvGrpSpPr>
        <p:grpSpPr>
          <a:xfrm>
            <a:off x="5181600" y="4495800"/>
            <a:ext cx="2743200" cy="1524000"/>
            <a:chOff x="5181600" y="4495800"/>
            <a:chExt cx="2743200" cy="1524000"/>
          </a:xfrm>
        </p:grpSpPr>
        <p:cxnSp>
          <p:nvCxnSpPr>
            <p:cNvPr id="1074" name="Google Shape;1074;p63"/>
            <p:cNvCxnSpPr/>
            <p:nvPr/>
          </p:nvCxnSpPr>
          <p:spPr>
            <a:xfrm flipH="1">
              <a:off x="5181600" y="4876800"/>
              <a:ext cx="1371600" cy="8382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075" name="Google Shape;1075;p63"/>
            <p:cNvCxnSpPr/>
            <p:nvPr/>
          </p:nvCxnSpPr>
          <p:spPr>
            <a:xfrm flipH="1">
              <a:off x="5257800" y="4876800"/>
              <a:ext cx="1295400" cy="1143000"/>
            </a:xfrm>
            <a:prstGeom prst="straightConnector1">
              <a:avLst/>
            </a:pr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76" name="Google Shape;1076;p63"/>
            <p:cNvSpPr txBox="1"/>
            <p:nvPr/>
          </p:nvSpPr>
          <p:spPr>
            <a:xfrm>
              <a:off x="6324600" y="4495800"/>
              <a:ext cx="1600200" cy="64633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this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 is optional here.</a:t>
              </a:r>
              <a:endParaRPr/>
            </a:p>
          </p:txBody>
        </p:sp>
      </p:grpSp>
      <p:sp>
        <p:nvSpPr>
          <p:cNvPr id="1077" name="Google Shape;1077;p6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64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MyBall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Class: Improved (2/2)</a:t>
            </a:r>
            <a:endParaRPr/>
          </a:p>
        </p:txBody>
      </p:sp>
      <p:sp>
        <p:nvSpPr>
          <p:cNvPr id="1084" name="Google Shape;1084;p6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085" name="Google Shape;1085;p64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1086" name="Google Shape;1086;p64"/>
          <p:cNvSpPr txBox="1"/>
          <p:nvPr/>
        </p:nvSpPr>
        <p:spPr>
          <a:xfrm>
            <a:off x="835152" y="990600"/>
            <a:ext cx="7620000" cy="5416868"/>
          </a:xfrm>
          <a:prstGeom prst="rect">
            <a:avLst/>
          </a:prstGeom>
          <a:solidFill>
            <a:srgbClr val="FFE7FF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 Mutators ************************/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setColour(String colour)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.colour = colour;  </a:t>
            </a:r>
            <a:endParaRPr b="1" sz="1400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setRadius(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radius)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.radius = radius;  </a:t>
            </a:r>
            <a:endParaRPr b="1" sz="1400">
              <a:solidFill>
                <a:srgbClr val="6633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/***************** Overriding methods ******************/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Overriding toString()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 toString()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"["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getColour() +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", 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getRadius() +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"]"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663300"/>
                </a:solidFill>
                <a:latin typeface="Courier New"/>
                <a:ea typeface="Courier New"/>
                <a:cs typeface="Courier New"/>
                <a:sym typeface="Courier New"/>
              </a:rPr>
              <a:t>// Overriding equals()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equals(Object obj)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(obj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MyBall)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MyBall ball = (MyBall) obj;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return 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.getColour().equals(ball.getColour()) &amp;&amp;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.getRadius() == ball.getRadius();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			return </a:t>
            </a:r>
            <a:r>
              <a:rPr b="1" lang="en-US" sz="1400">
                <a:solidFill>
                  <a:srgbClr val="3366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087" name="Google Shape;1087;p64"/>
          <p:cNvSpPr/>
          <p:nvPr/>
        </p:nvSpPr>
        <p:spPr>
          <a:xfrm>
            <a:off x="6172200" y="840561"/>
            <a:ext cx="2130552" cy="395486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MyBall/MyBall.java</a:t>
            </a:r>
            <a:endParaRPr/>
          </a:p>
        </p:txBody>
      </p:sp>
      <p:grpSp>
        <p:nvGrpSpPr>
          <p:cNvPr id="1088" name="Google Shape;1088;p64"/>
          <p:cNvGrpSpPr/>
          <p:nvPr/>
        </p:nvGrpSpPr>
        <p:grpSpPr>
          <a:xfrm>
            <a:off x="1764792" y="1371600"/>
            <a:ext cx="5093208" cy="1367028"/>
            <a:chOff x="1764792" y="1371600"/>
            <a:chExt cx="5093208" cy="1367028"/>
          </a:xfrm>
        </p:grpSpPr>
        <p:sp>
          <p:nvSpPr>
            <p:cNvPr id="1089" name="Google Shape;1089;p64"/>
            <p:cNvSpPr/>
            <p:nvPr/>
          </p:nvSpPr>
          <p:spPr>
            <a:xfrm>
              <a:off x="1764792" y="1591056"/>
              <a:ext cx="3474720" cy="288036"/>
            </a:xfrm>
            <a:custGeom>
              <a:rect b="b" l="l" r="r" t="t"/>
              <a:pathLst>
                <a:path extrusionOk="0" h="288036" w="3474720">
                  <a:moveTo>
                    <a:pt x="3474720" y="0"/>
                  </a:moveTo>
                  <a:cubicBezTo>
                    <a:pt x="2639568" y="130302"/>
                    <a:pt x="1804416" y="260604"/>
                    <a:pt x="1225296" y="274320"/>
                  </a:cubicBezTo>
                  <a:cubicBezTo>
                    <a:pt x="646176" y="288036"/>
                    <a:pt x="323088" y="185166"/>
                    <a:pt x="0" y="82296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64"/>
            <p:cNvSpPr/>
            <p:nvPr/>
          </p:nvSpPr>
          <p:spPr>
            <a:xfrm>
              <a:off x="1783080" y="1691640"/>
              <a:ext cx="3465576" cy="1046988"/>
            </a:xfrm>
            <a:custGeom>
              <a:rect b="b" l="l" r="r" t="t"/>
              <a:pathLst>
                <a:path extrusionOk="0" h="1046988" w="3465576">
                  <a:moveTo>
                    <a:pt x="3465576" y="0"/>
                  </a:moveTo>
                  <a:cubicBezTo>
                    <a:pt x="2597658" y="400050"/>
                    <a:pt x="1729740" y="800100"/>
                    <a:pt x="1152144" y="923544"/>
                  </a:cubicBezTo>
                  <a:cubicBezTo>
                    <a:pt x="574548" y="1046988"/>
                    <a:pt x="287274" y="893826"/>
                    <a:pt x="0" y="740664"/>
                  </a:cubicBezTo>
                </a:path>
              </a:pathLst>
            </a:custGeom>
            <a:noFill/>
            <a:ln cap="flat" cmpd="sng" w="1905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64"/>
            <p:cNvSpPr txBox="1"/>
            <p:nvPr/>
          </p:nvSpPr>
          <p:spPr>
            <a:xfrm>
              <a:off x="5181600" y="1371600"/>
              <a:ext cx="1676400" cy="646331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lang="en-US" sz="18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this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” is required here.</a:t>
              </a:r>
              <a:endParaRPr/>
            </a:p>
          </p:txBody>
        </p:sp>
      </p:grpSp>
      <p:sp>
        <p:nvSpPr>
          <p:cNvPr id="1092" name="Google Shape;1092;p6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65"/>
          <p:cNvSpPr txBox="1"/>
          <p:nvPr>
            <p:ph type="title"/>
          </p:nvPr>
        </p:nvSpPr>
        <p:spPr>
          <a:xfrm>
            <a:off x="685805" y="228600"/>
            <a:ext cx="8229596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Final client program: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TestBallV4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(1/2)</a:t>
            </a:r>
            <a:endParaRPr/>
          </a:p>
        </p:txBody>
      </p:sp>
      <p:sp>
        <p:nvSpPr>
          <p:cNvPr id="1099" name="Google Shape;1099;p65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00" name="Google Shape;1100;p65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1101" name="Google Shape;1101;p65"/>
          <p:cNvSpPr txBox="1"/>
          <p:nvPr>
            <p:ph idx="1" type="body"/>
          </p:nvPr>
        </p:nvSpPr>
        <p:spPr>
          <a:xfrm>
            <a:off x="609600" y="914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With the overriding methods </a:t>
            </a:r>
            <a:r>
              <a:rPr lang="en-US" sz="2000">
                <a:solidFill>
                  <a:srgbClr val="0000FF"/>
                </a:solidFill>
              </a:rPr>
              <a:t>toString() </a:t>
            </a:r>
            <a:r>
              <a:rPr lang="en-US" sz="2000"/>
              <a:t>and </a:t>
            </a:r>
            <a:r>
              <a:rPr lang="en-US" sz="2000">
                <a:solidFill>
                  <a:srgbClr val="0000FF"/>
                </a:solidFill>
              </a:rPr>
              <a:t>equals() </a:t>
            </a:r>
            <a:r>
              <a:rPr lang="en-US" sz="2000"/>
              <a:t>added to the </a:t>
            </a:r>
            <a:r>
              <a:rPr lang="en-US" sz="2000">
                <a:solidFill>
                  <a:srgbClr val="0000FF"/>
                </a:solidFill>
              </a:rPr>
              <a:t>MyBall</a:t>
            </a:r>
            <a:r>
              <a:rPr lang="en-US" sz="2000"/>
              <a:t> class, the final client program </a:t>
            </a:r>
            <a:r>
              <a:rPr lang="en-US" sz="2000">
                <a:solidFill>
                  <a:srgbClr val="0000FF"/>
                </a:solidFill>
              </a:rPr>
              <a:t>TestBallV4.java</a:t>
            </a:r>
            <a:r>
              <a:rPr lang="en-US" sz="2000"/>
              <a:t> is shown here </a:t>
            </a:r>
            <a:r>
              <a:rPr lang="en-US" sz="1800"/>
              <a:t>(some part of the code not shown here due to space constraint)</a:t>
            </a:r>
            <a:endParaRPr/>
          </a:p>
        </p:txBody>
      </p:sp>
      <p:sp>
        <p:nvSpPr>
          <p:cNvPr id="1102" name="Google Shape;1102;p65"/>
          <p:cNvSpPr txBox="1"/>
          <p:nvPr/>
        </p:nvSpPr>
        <p:spPr>
          <a:xfrm>
            <a:off x="761999" y="1964353"/>
            <a:ext cx="8263467" cy="4401205"/>
          </a:xfrm>
          <a:prstGeom prst="rect">
            <a:avLst/>
          </a:prstGeom>
          <a:solidFill>
            <a:srgbClr val="FFE7FF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java.util.*;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TestBallV4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// readBall() method omitted for brevity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Scanner sc = </a:t>
            </a:r>
            <a:r>
              <a:rPr b="1" lang="en-US" sz="14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Scanner(System.in);</a:t>
            </a:r>
            <a:endParaRPr b="1"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myBall1 = readBall(sc); 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input and create ball object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MyBall myBall2 = readBall(sc); </a:t>
            </a:r>
            <a:r>
              <a:rPr b="1" lang="en-US" sz="13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Read input and create another ball object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	// Testing toString()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	// You may also write: System.out.println("1st ball: " + myBall1.toString());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		//                     System.out.println("2nd ball: " + myBall2.toString());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"1st ball: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"2nd ball: "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Testing ==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"(myBall1 == myBall2) is "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(myBall1 == myBall2));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1" lang="en-US" sz="1400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// Testing equals()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</a:t>
            </a: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"myBall1.equals(myBall2) is "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0066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            </a:t>
            </a: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 myBall1.equals(myBall2));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103" name="Google Shape;1103;p65"/>
          <p:cNvSpPr/>
          <p:nvPr/>
        </p:nvSpPr>
        <p:spPr>
          <a:xfrm>
            <a:off x="6096000" y="1905000"/>
            <a:ext cx="2663952" cy="319286"/>
          </a:xfrm>
          <a:prstGeom prst="rect">
            <a:avLst/>
          </a:prstGeom>
          <a:solidFill>
            <a:srgbClr val="B7FFFF"/>
          </a:solidFill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MyBall/TestBallV4.java</a:t>
            </a:r>
            <a:endParaRPr/>
          </a:p>
        </p:txBody>
      </p:sp>
      <p:sp>
        <p:nvSpPr>
          <p:cNvPr id="1104" name="Google Shape;1104;p65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66"/>
          <p:cNvSpPr txBox="1"/>
          <p:nvPr>
            <p:ph type="title"/>
          </p:nvPr>
        </p:nvSpPr>
        <p:spPr>
          <a:xfrm>
            <a:off x="685804" y="228600"/>
            <a:ext cx="8229596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Final client program: </a:t>
            </a:r>
            <a:r>
              <a:rPr b="1" lang="en-US" sz="3600" u="sng">
                <a:latin typeface="Federo"/>
                <a:ea typeface="Federo"/>
                <a:cs typeface="Federo"/>
                <a:sym typeface="Federo"/>
              </a:rPr>
              <a:t>TestBallV4</a:t>
            </a: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 (2/2)</a:t>
            </a:r>
            <a:endParaRPr/>
          </a:p>
        </p:txBody>
      </p:sp>
      <p:sp>
        <p:nvSpPr>
          <p:cNvPr id="1111" name="Google Shape;1111;p66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12" name="Google Shape;1112;p66"/>
          <p:cNvSpPr txBox="1"/>
          <p:nvPr/>
        </p:nvSpPr>
        <p:spPr>
          <a:xfrm rot="-5400000">
            <a:off x="-1501509" y="1851286"/>
            <a:ext cx="3851404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4.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More OOP Concepts</a:t>
            </a:r>
            <a:endParaRPr/>
          </a:p>
        </p:txBody>
      </p:sp>
      <p:sp>
        <p:nvSpPr>
          <p:cNvPr id="1113" name="Google Shape;1113;p66"/>
          <p:cNvSpPr txBox="1"/>
          <p:nvPr>
            <p:ph idx="1" type="body"/>
          </p:nvPr>
        </p:nvSpPr>
        <p:spPr>
          <a:xfrm>
            <a:off x="990600" y="1143000"/>
            <a:ext cx="7848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Sample run</a:t>
            </a:r>
            <a:endParaRPr sz="2800">
              <a:solidFill>
                <a:srgbClr val="0000FF"/>
              </a:solidFill>
            </a:endParaRPr>
          </a:p>
        </p:txBody>
      </p:sp>
      <p:sp>
        <p:nvSpPr>
          <p:cNvPr id="1114" name="Google Shape;1114;p66"/>
          <p:cNvSpPr txBox="1"/>
          <p:nvPr/>
        </p:nvSpPr>
        <p:spPr>
          <a:xfrm>
            <a:off x="1752600" y="1752600"/>
            <a:ext cx="3810000" cy="1508105"/>
          </a:xfrm>
          <a:prstGeom prst="rect">
            <a:avLst/>
          </a:prstGeom>
          <a:solidFill>
            <a:srgbClr val="CCFFCC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colour: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radius: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colour: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Enter radius: </a:t>
            </a:r>
            <a:r>
              <a:rPr b="1" lang="en-US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1.2</a:t>
            </a:r>
            <a:endParaRPr/>
          </a:p>
        </p:txBody>
      </p:sp>
      <p:sp>
        <p:nvSpPr>
          <p:cNvPr id="1115" name="Google Shape;1115;p66"/>
          <p:cNvSpPr txBox="1"/>
          <p:nvPr/>
        </p:nvSpPr>
        <p:spPr>
          <a:xfrm>
            <a:off x="214859" y="6324600"/>
            <a:ext cx="304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⌖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66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6125" lvl="0" marL="7461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5.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	Unified Modeling Language (UML)</a:t>
            </a:r>
            <a:endParaRPr/>
          </a:p>
        </p:txBody>
      </p:sp>
      <p:sp>
        <p:nvSpPr>
          <p:cNvPr id="1123" name="Google Shape;1123;p67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Abstraction in graphical form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68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Introduction to UML</a:t>
            </a:r>
            <a:endParaRPr/>
          </a:p>
        </p:txBody>
      </p:sp>
      <p:sp>
        <p:nvSpPr>
          <p:cNvPr id="1130" name="Google Shape;1130;p6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31" name="Google Shape;1131;p68"/>
          <p:cNvSpPr txBox="1"/>
          <p:nvPr/>
        </p:nvSpPr>
        <p:spPr>
          <a:xfrm rot="-54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UML</a:t>
            </a:r>
            <a:endParaRPr/>
          </a:p>
        </p:txBody>
      </p:sp>
      <p:sp>
        <p:nvSpPr>
          <p:cNvPr id="1132" name="Google Shape;1132;p68"/>
          <p:cNvSpPr txBox="1"/>
          <p:nvPr>
            <p:ph idx="1" type="body"/>
          </p:nvPr>
        </p:nvSpPr>
        <p:spPr>
          <a:xfrm>
            <a:off x="685800" y="1066800"/>
            <a:ext cx="80010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b="1" lang="en-US" sz="2800"/>
              <a:t>U</a:t>
            </a:r>
            <a:r>
              <a:rPr lang="en-US" sz="2800"/>
              <a:t>nified </a:t>
            </a:r>
            <a:r>
              <a:rPr b="1" lang="en-US" sz="2800"/>
              <a:t>M</a:t>
            </a:r>
            <a:r>
              <a:rPr lang="en-US" sz="2800"/>
              <a:t>odeling </a:t>
            </a:r>
            <a:r>
              <a:rPr b="1" lang="en-US" sz="2800"/>
              <a:t>L</a:t>
            </a:r>
            <a:r>
              <a:rPr lang="en-US" sz="2800"/>
              <a:t>anguage is a: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Graphical language</a:t>
            </a:r>
            <a:endParaRPr/>
          </a:p>
          <a:p>
            <a:pPr indent="-350838" lvl="2" marL="102235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 set of diagrams with specific syntax</a:t>
            </a:r>
            <a:endParaRPr/>
          </a:p>
          <a:p>
            <a:pPr indent="-350838" lvl="2" marL="102235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-US" sz="2000"/>
              <a:t>A total of 14 different types of diagram (as of UML2.2)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Used to represent object oriented program components in a succinct way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Commonly used in software industry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In this module: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The diagrams are used loosely</a:t>
            </a:r>
            <a:endParaRPr/>
          </a:p>
          <a:p>
            <a:pPr indent="-350838" lvl="2" marL="1022350" rtl="0" algn="l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We won't be overly strict on the syntax ☺</a:t>
            </a:r>
            <a:endParaRPr/>
          </a:p>
          <a:p>
            <a:pPr indent="-350838" lvl="2" marL="1022350" rtl="0" algn="l">
              <a:spcBef>
                <a:spcPts val="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We will only use few diagrams such as class diagram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You will learn more in CS2103 Software Engineering or equivalent module</a:t>
            </a:r>
            <a:endParaRPr sz="2400"/>
          </a:p>
        </p:txBody>
      </p:sp>
      <p:pic>
        <p:nvPicPr>
          <p:cNvPr id="1133" name="Google Shape;113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649" y="155967"/>
            <a:ext cx="944118" cy="9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34" name="Google Shape;1134;p6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69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UML: Class Icon (1/2)</a:t>
            </a:r>
            <a:endParaRPr/>
          </a:p>
        </p:txBody>
      </p:sp>
      <p:sp>
        <p:nvSpPr>
          <p:cNvPr id="1141" name="Google Shape;1141;p69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42" name="Google Shape;1142;p69"/>
          <p:cNvSpPr txBox="1"/>
          <p:nvPr/>
        </p:nvSpPr>
        <p:spPr>
          <a:xfrm rot="-54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UML</a:t>
            </a:r>
            <a:endParaRPr/>
          </a:p>
        </p:txBody>
      </p:sp>
      <p:sp>
        <p:nvSpPr>
          <p:cNvPr id="1143" name="Google Shape;1143;p69"/>
          <p:cNvSpPr txBox="1"/>
          <p:nvPr>
            <p:ph idx="1" type="body"/>
          </p:nvPr>
        </p:nvSpPr>
        <p:spPr>
          <a:xfrm>
            <a:off x="685804" y="1105481"/>
            <a:ext cx="5333996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A </a:t>
            </a:r>
            <a:r>
              <a:rPr lang="en-US" sz="2800">
                <a:solidFill>
                  <a:srgbClr val="C00000"/>
                </a:solidFill>
              </a:rPr>
              <a:t>class icon </a:t>
            </a:r>
            <a:r>
              <a:rPr lang="en-US" sz="2800"/>
              <a:t>summarizes:</a:t>
            </a:r>
            <a:endParaRPr/>
          </a:p>
          <a:p>
            <a:pPr indent="-325438" lvl="1" marL="669925" rtl="0" algn="l">
              <a:spcBef>
                <a:spcPts val="48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Attributes and methods</a:t>
            </a:r>
            <a:endParaRPr/>
          </a:p>
        </p:txBody>
      </p:sp>
      <p:grpSp>
        <p:nvGrpSpPr>
          <p:cNvPr id="1144" name="Google Shape;1144;p69"/>
          <p:cNvGrpSpPr/>
          <p:nvPr/>
        </p:nvGrpSpPr>
        <p:grpSpPr>
          <a:xfrm>
            <a:off x="6172200" y="1064758"/>
            <a:ext cx="1752600" cy="1600200"/>
            <a:chOff x="5486400" y="1295400"/>
            <a:chExt cx="1752600" cy="1600200"/>
          </a:xfrm>
        </p:grpSpPr>
        <p:sp>
          <p:nvSpPr>
            <p:cNvPr id="1145" name="Google Shape;1145;p69"/>
            <p:cNvSpPr/>
            <p:nvPr/>
          </p:nvSpPr>
          <p:spPr>
            <a:xfrm>
              <a:off x="5486400" y="1295400"/>
              <a:ext cx="1752600" cy="533400"/>
            </a:xfrm>
            <a:prstGeom prst="rect">
              <a:avLst/>
            </a:prstGeom>
            <a:solidFill>
              <a:srgbClr val="EDF3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Calibri"/>
                <a:buNone/>
              </a:pPr>
              <a:r>
                <a:rPr b="1" i="0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Class Name</a:t>
              </a:r>
              <a:endParaRPr b="0" i="0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69"/>
            <p:cNvSpPr/>
            <p:nvPr/>
          </p:nvSpPr>
          <p:spPr>
            <a:xfrm>
              <a:off x="5486400" y="1828800"/>
              <a:ext cx="1752600" cy="533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6600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006600"/>
                  </a:solidFill>
                  <a:latin typeface="Calibri"/>
                  <a:ea typeface="Calibri"/>
                  <a:cs typeface="Calibri"/>
                  <a:sym typeface="Calibri"/>
                </a:rPr>
                <a:t>Attributes</a:t>
              </a:r>
              <a:endParaRPr b="0" i="0" sz="20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69"/>
            <p:cNvSpPr/>
            <p:nvPr/>
          </p:nvSpPr>
          <p:spPr>
            <a:xfrm>
              <a:off x="5486400" y="2362200"/>
              <a:ext cx="1752600" cy="5334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660066"/>
                </a:buClr>
                <a:buSzPts val="2000"/>
                <a:buFont typeface="Calibri"/>
                <a:buNone/>
              </a:pPr>
              <a:r>
                <a:rPr b="1" i="0" lang="en-US" sz="2000" u="none" cap="none" strike="noStrike">
                  <a:solidFill>
                    <a:srgbClr val="660066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 b="0" i="0" sz="2000" u="none" cap="none" strike="noStrike">
                <a:solidFill>
                  <a:srgbClr val="6600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48" name="Google Shape;1148;p69"/>
          <p:cNvGrpSpPr/>
          <p:nvPr/>
        </p:nvGrpSpPr>
        <p:grpSpPr>
          <a:xfrm>
            <a:off x="683643" y="2743200"/>
            <a:ext cx="7778870" cy="1981201"/>
            <a:chOff x="309113" y="3027484"/>
            <a:chExt cx="8005313" cy="2514601"/>
          </a:xfrm>
        </p:grpSpPr>
        <p:sp>
          <p:nvSpPr>
            <p:cNvPr id="1149" name="Google Shape;1149;p69"/>
            <p:cNvSpPr/>
            <p:nvPr/>
          </p:nvSpPr>
          <p:spPr>
            <a:xfrm rot="-5400000">
              <a:off x="-721743" y="4058341"/>
              <a:ext cx="2514600" cy="452887"/>
            </a:xfrm>
            <a:prstGeom prst="rect">
              <a:avLst/>
            </a:prstGeom>
            <a:solidFill>
              <a:srgbClr val="FFCCFF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SYNTAX</a:t>
              </a:r>
              <a:endParaRPr/>
            </a:p>
          </p:txBody>
        </p:sp>
        <p:sp>
          <p:nvSpPr>
            <p:cNvPr id="1150" name="Google Shape;1150;p69"/>
            <p:cNvSpPr/>
            <p:nvPr/>
          </p:nvSpPr>
          <p:spPr>
            <a:xfrm>
              <a:off x="766313" y="3027485"/>
              <a:ext cx="7548113" cy="25146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attributes: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b="1" i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[visibility]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attribute:</a:t>
              </a:r>
              <a:r>
                <a:rPr b="1" lang="en-US" sz="18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data_type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methods:</a:t>
              </a:r>
              <a:endParaRPr b="1" sz="1800">
                <a:solidFill>
                  <a:srgbClr val="660066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marR="0" rtl="0" algn="l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660066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</a:t>
              </a:r>
              <a:r>
                <a:rPr b="1" i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[visibility]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method(para: </a:t>
              </a:r>
              <a:r>
                <a:rPr b="1" lang="en-US" sz="1800">
                  <a:solidFill>
                    <a:srgbClr val="0066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data_type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): return_type</a:t>
              </a:r>
              <a:endParaRPr/>
            </a:p>
          </p:txBody>
        </p:sp>
      </p:grpSp>
      <p:graphicFrame>
        <p:nvGraphicFramePr>
          <p:cNvPr id="1151" name="Google Shape;1151;p69"/>
          <p:cNvGraphicFramePr/>
          <p:nvPr/>
        </p:nvGraphicFramePr>
        <p:xfrm>
          <a:off x="1524000" y="4876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{BAD20C8A-5486-4E90-B09D-87C7FE9E238B}</a:tableStyleId>
              </a:tblPr>
              <a:tblGrid>
                <a:gridCol w="2476500"/>
                <a:gridCol w="2476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Visibility Symbol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DC6A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</a:rPr>
                        <a:t>Meaning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ADC6AD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+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-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private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#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protected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1152" name="Google Shape;115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649" y="155967"/>
            <a:ext cx="944118" cy="9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53" name="Google Shape;1153;p69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Outline (2/2)</a:t>
            </a:r>
            <a:endParaRPr/>
          </a:p>
        </p:txBody>
      </p:sp>
      <p:sp>
        <p:nvSpPr>
          <p:cNvPr id="174" name="Google Shape;174;p7"/>
          <p:cNvSpPr txBox="1"/>
          <p:nvPr>
            <p:ph idx="1" type="body"/>
          </p:nvPr>
        </p:nvSpPr>
        <p:spPr>
          <a:xfrm>
            <a:off x="457200" y="10668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 startAt="4"/>
            </a:pPr>
            <a:r>
              <a:rPr lang="en-US" sz="2800"/>
              <a:t>More OOP Concepts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4.1</a:t>
            </a:r>
            <a:r>
              <a:rPr lang="en-US" sz="2400"/>
              <a:t>	Class and Instance members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4.2</a:t>
            </a:r>
            <a:r>
              <a:rPr lang="en-US" sz="2400"/>
              <a:t>	MyBall class: Draft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 </a:t>
            </a:r>
            <a:r>
              <a:rPr lang="en-US" sz="2400">
                <a:solidFill>
                  <a:srgbClr val="C00000"/>
                </a:solidFill>
              </a:rPr>
              <a:t>	4.3	</a:t>
            </a:r>
            <a:r>
              <a:rPr lang="en-US" sz="2400"/>
              <a:t>“this” reference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4.4	</a:t>
            </a:r>
            <a:r>
              <a:rPr lang="en-US" sz="2400"/>
              <a:t>Using “this” in Constructors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4.5	</a:t>
            </a:r>
            <a:r>
              <a:rPr lang="en-US" sz="2400"/>
              <a:t>Overriding Methods: toString() and equals()</a:t>
            </a:r>
            <a:endParaRPr/>
          </a:p>
          <a:p>
            <a:pPr indent="-514350" lvl="0" marL="514350" rtl="0" algn="l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/>
              <a:t>	</a:t>
            </a:r>
            <a:r>
              <a:rPr lang="en-US" sz="2400">
                <a:solidFill>
                  <a:srgbClr val="C00000"/>
                </a:solidFill>
              </a:rPr>
              <a:t>4.6</a:t>
            </a:r>
            <a:r>
              <a:rPr lang="en-US" sz="2400"/>
              <a:t>	MyBall class: Improved</a:t>
            </a:r>
            <a:endParaRPr/>
          </a:p>
          <a:p>
            <a:pPr indent="-514350" lvl="0" marL="514350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Garamond"/>
              <a:buAutoNum type="arabicPeriod" startAt="5"/>
            </a:pPr>
            <a:r>
              <a:rPr lang="en-US" sz="2800"/>
              <a:t>Unified Modeling Language (UML)</a:t>
            </a:r>
            <a:endParaRPr/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76" name="Google Shape;176;p7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p70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UML: Class Icon (2/2)</a:t>
            </a:r>
            <a:endParaRPr/>
          </a:p>
        </p:txBody>
      </p:sp>
      <p:sp>
        <p:nvSpPr>
          <p:cNvPr id="1160" name="Google Shape;1160;p70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61" name="Google Shape;1161;p70"/>
          <p:cNvSpPr txBox="1"/>
          <p:nvPr/>
        </p:nvSpPr>
        <p:spPr>
          <a:xfrm rot="-54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UML</a:t>
            </a:r>
            <a:endParaRPr/>
          </a:p>
        </p:txBody>
      </p:sp>
      <p:sp>
        <p:nvSpPr>
          <p:cNvPr id="1162" name="Google Shape;1162;p70"/>
          <p:cNvSpPr txBox="1"/>
          <p:nvPr>
            <p:ph idx="1" type="body"/>
          </p:nvPr>
        </p:nvSpPr>
        <p:spPr>
          <a:xfrm>
            <a:off x="685804" y="990600"/>
            <a:ext cx="5333996" cy="645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Example: </a:t>
            </a:r>
            <a:r>
              <a:rPr lang="en-US" sz="2800">
                <a:solidFill>
                  <a:srgbClr val="0000FF"/>
                </a:solidFill>
              </a:rPr>
              <a:t>MyBall</a:t>
            </a:r>
            <a:r>
              <a:rPr lang="en-US" sz="2800"/>
              <a:t> class</a:t>
            </a:r>
            <a:endParaRPr sz="2400"/>
          </a:p>
        </p:txBody>
      </p:sp>
      <p:grpSp>
        <p:nvGrpSpPr>
          <p:cNvPr id="1163" name="Google Shape;1163;p70"/>
          <p:cNvGrpSpPr/>
          <p:nvPr/>
        </p:nvGrpSpPr>
        <p:grpSpPr>
          <a:xfrm>
            <a:off x="1030514" y="1752600"/>
            <a:ext cx="4151086" cy="4419600"/>
            <a:chOff x="1335314" y="1905000"/>
            <a:chExt cx="4151086" cy="4419600"/>
          </a:xfrm>
        </p:grpSpPr>
        <p:sp>
          <p:nvSpPr>
            <p:cNvPr id="1164" name="Google Shape;1164;p70"/>
            <p:cNvSpPr/>
            <p:nvPr/>
          </p:nvSpPr>
          <p:spPr>
            <a:xfrm>
              <a:off x="1335314" y="1905000"/>
              <a:ext cx="4151086" cy="609600"/>
            </a:xfrm>
            <a:prstGeom prst="rect">
              <a:avLst/>
            </a:prstGeom>
            <a:solidFill>
              <a:srgbClr val="EDF3F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200"/>
                <a:buFont typeface="Arial"/>
                <a:buNone/>
              </a:pPr>
              <a:r>
                <a:rPr b="1" i="0" lang="en-US" sz="2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MyBall</a:t>
              </a:r>
              <a:endParaRPr b="0" i="0" sz="2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70"/>
            <p:cNvSpPr/>
            <p:nvPr/>
          </p:nvSpPr>
          <p:spPr>
            <a:xfrm>
              <a:off x="1335314" y="2514600"/>
              <a:ext cx="4151086" cy="1117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- quantity</a:t>
              </a:r>
              <a:r>
                <a:rPr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: int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- Colour</a:t>
              </a:r>
              <a:r>
                <a:rPr lang="en-US" sz="18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: String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i="0" lang="en-US" sz="1800" u="none" cap="none" strike="noStrike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- radius: double</a:t>
              </a:r>
              <a:endParaRPr/>
            </a:p>
          </p:txBody>
        </p:sp>
        <p:sp>
          <p:nvSpPr>
            <p:cNvPr id="1166" name="Google Shape;1166;p70"/>
            <p:cNvSpPr/>
            <p:nvPr/>
          </p:nvSpPr>
          <p:spPr>
            <a:xfrm>
              <a:off x="1335314" y="3632200"/>
              <a:ext cx="4151086" cy="2692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 MyBall()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 MyBall(newColour: String, 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               newRadius: double)</a:t>
              </a:r>
              <a:endParaRPr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 getQuantity(): int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 getColour():</a:t>
              </a:r>
              <a:r>
                <a:rPr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 String</a:t>
              </a:r>
              <a:endParaRPr sz="18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</a:t>
              </a:r>
              <a:r>
                <a:rPr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 getRadius(): double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i="0" lang="en-US" sz="1800" u="none" cap="none" strike="noStrike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 setColour(newColour: String)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7030A0"/>
                </a:buClr>
                <a:buSzPts val="1800"/>
                <a:buFont typeface="Arial"/>
                <a:buNone/>
              </a:pPr>
              <a:r>
                <a:rPr lang="en-US" sz="1800">
                  <a:solidFill>
                    <a:srgbClr val="7030A0"/>
                  </a:solidFill>
                  <a:latin typeface="Arial"/>
                  <a:ea typeface="Arial"/>
                  <a:cs typeface="Arial"/>
                  <a:sym typeface="Arial"/>
                </a:rPr>
                <a:t>+ setRadius(newRadius: double)</a:t>
              </a:r>
              <a:endParaRPr i="0" sz="1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7" name="Google Shape;1167;p70"/>
            <p:cNvCxnSpPr/>
            <p:nvPr/>
          </p:nvCxnSpPr>
          <p:spPr>
            <a:xfrm>
              <a:off x="1509486" y="2859314"/>
              <a:ext cx="1219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8" name="Google Shape;1168;p70"/>
            <p:cNvCxnSpPr/>
            <p:nvPr/>
          </p:nvCxnSpPr>
          <p:spPr>
            <a:xfrm>
              <a:off x="1604349" y="4916196"/>
              <a:ext cx="173393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69" name="Google Shape;1169;p70"/>
          <p:cNvSpPr txBox="1"/>
          <p:nvPr/>
        </p:nvSpPr>
        <p:spPr>
          <a:xfrm>
            <a:off x="5334000" y="2438400"/>
            <a:ext cx="358140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0513" lvl="0" marL="29051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Underlined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attributes/methods indicate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class attributes/methods</a:t>
            </a:r>
            <a:endParaRPr/>
          </a:p>
          <a:p>
            <a:pPr indent="-290513" lvl="0" marL="290513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Otherwise, they are </a:t>
            </a:r>
            <a:r>
              <a:rPr lang="en-US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instance attributes/methods</a:t>
            </a:r>
            <a:endParaRPr/>
          </a:p>
        </p:txBody>
      </p:sp>
      <p:grpSp>
        <p:nvGrpSpPr>
          <p:cNvPr id="1170" name="Google Shape;1170;p70"/>
          <p:cNvGrpSpPr/>
          <p:nvPr/>
        </p:nvGrpSpPr>
        <p:grpSpPr>
          <a:xfrm>
            <a:off x="2590800" y="2590800"/>
            <a:ext cx="2971800" cy="2057400"/>
            <a:chOff x="2590800" y="2590800"/>
            <a:chExt cx="2971800" cy="2057400"/>
          </a:xfrm>
        </p:grpSpPr>
        <p:cxnSp>
          <p:nvCxnSpPr>
            <p:cNvPr id="1171" name="Google Shape;1171;p70"/>
            <p:cNvCxnSpPr/>
            <p:nvPr/>
          </p:nvCxnSpPr>
          <p:spPr>
            <a:xfrm rot="10800000">
              <a:off x="2590800" y="2590800"/>
              <a:ext cx="2971800" cy="2286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2" name="Google Shape;1172;p70"/>
            <p:cNvCxnSpPr/>
            <p:nvPr/>
          </p:nvCxnSpPr>
          <p:spPr>
            <a:xfrm flipH="1">
              <a:off x="3106058" y="2921000"/>
              <a:ext cx="2456542" cy="1727200"/>
            </a:xfrm>
            <a:prstGeom prst="straightConnector1">
              <a:avLst/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id="1173" name="Google Shape;1173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649" y="155967"/>
            <a:ext cx="944118" cy="9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174" name="Google Shape;1174;p70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71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UML Diagrams (1/3)</a:t>
            </a:r>
            <a:endParaRPr/>
          </a:p>
        </p:txBody>
      </p:sp>
      <p:sp>
        <p:nvSpPr>
          <p:cNvPr id="1181" name="Google Shape;1181;p71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182" name="Google Shape;1182;p71"/>
          <p:cNvSpPr txBox="1"/>
          <p:nvPr/>
        </p:nvSpPr>
        <p:spPr>
          <a:xfrm rot="-54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UML</a:t>
            </a:r>
            <a:endParaRPr/>
          </a:p>
        </p:txBody>
      </p:sp>
      <p:sp>
        <p:nvSpPr>
          <p:cNvPr id="1183" name="Google Shape;1183;p71"/>
          <p:cNvSpPr txBox="1"/>
          <p:nvPr/>
        </p:nvSpPr>
        <p:spPr>
          <a:xfrm>
            <a:off x="5518707" y="1178767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4" name="Google Shape;1184;p71"/>
          <p:cNvGrpSpPr/>
          <p:nvPr/>
        </p:nvGrpSpPr>
        <p:grpSpPr>
          <a:xfrm>
            <a:off x="946707" y="1635967"/>
            <a:ext cx="6173787" cy="762000"/>
            <a:chOff x="685800" y="1600200"/>
            <a:chExt cx="6173787" cy="762000"/>
          </a:xfrm>
        </p:grpSpPr>
        <p:grpSp>
          <p:nvGrpSpPr>
            <p:cNvPr id="1185" name="Google Shape;1185;p71"/>
            <p:cNvGrpSpPr/>
            <p:nvPr/>
          </p:nvGrpSpPr>
          <p:grpSpPr>
            <a:xfrm>
              <a:off x="2209800" y="1600200"/>
              <a:ext cx="1373187" cy="762000"/>
              <a:chOff x="2209800" y="1600200"/>
              <a:chExt cx="1373187" cy="762000"/>
            </a:xfrm>
          </p:grpSpPr>
          <p:sp>
            <p:nvSpPr>
              <p:cNvPr id="1186" name="Google Shape;1186;p71"/>
              <p:cNvSpPr/>
              <p:nvPr/>
            </p:nvSpPr>
            <p:spPr>
              <a:xfrm>
                <a:off x="2209800" y="16002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71"/>
              <p:cNvSpPr txBox="1"/>
              <p:nvPr/>
            </p:nvSpPr>
            <p:spPr>
              <a:xfrm>
                <a:off x="2279878" y="1676400"/>
                <a:ext cx="12330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&lt;Class Name&gt;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8" name="Google Shape;1188;p71"/>
            <p:cNvGrpSpPr/>
            <p:nvPr/>
          </p:nvGrpSpPr>
          <p:grpSpPr>
            <a:xfrm>
              <a:off x="5486400" y="1600200"/>
              <a:ext cx="1373187" cy="762000"/>
              <a:chOff x="5486400" y="1600200"/>
              <a:chExt cx="1373187" cy="762000"/>
            </a:xfrm>
          </p:grpSpPr>
          <p:sp>
            <p:nvSpPr>
              <p:cNvPr id="1189" name="Google Shape;1189;p71"/>
              <p:cNvSpPr/>
              <p:nvPr/>
            </p:nvSpPr>
            <p:spPr>
              <a:xfrm>
                <a:off x="5486400" y="16002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71"/>
              <p:cNvSpPr txBox="1"/>
              <p:nvPr/>
            </p:nvSpPr>
            <p:spPr>
              <a:xfrm>
                <a:off x="5832996" y="1660267"/>
                <a:ext cx="67999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MyBall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1" name="Google Shape;1191;p71"/>
            <p:cNvSpPr txBox="1"/>
            <p:nvPr/>
          </p:nvSpPr>
          <p:spPr>
            <a:xfrm>
              <a:off x="685800" y="1752600"/>
              <a:ext cx="1371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 class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2" name="Google Shape;1192;p71"/>
          <p:cNvGrpSpPr/>
          <p:nvPr/>
        </p:nvGrpSpPr>
        <p:grpSpPr>
          <a:xfrm>
            <a:off x="685804" y="2931367"/>
            <a:ext cx="7577690" cy="762000"/>
            <a:chOff x="424897" y="2895600"/>
            <a:chExt cx="7577690" cy="762000"/>
          </a:xfrm>
        </p:grpSpPr>
        <p:sp>
          <p:nvSpPr>
            <p:cNvPr id="1193" name="Google Shape;1193;p71"/>
            <p:cNvSpPr txBox="1"/>
            <p:nvPr/>
          </p:nvSpPr>
          <p:spPr>
            <a:xfrm>
              <a:off x="424897" y="3124200"/>
              <a:ext cx="163250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object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4" name="Google Shape;1194;p71"/>
            <p:cNvGrpSpPr/>
            <p:nvPr/>
          </p:nvGrpSpPr>
          <p:grpSpPr>
            <a:xfrm>
              <a:off x="2209800" y="2895600"/>
              <a:ext cx="1373640" cy="762000"/>
              <a:chOff x="2209800" y="2895600"/>
              <a:chExt cx="1373640" cy="762000"/>
            </a:xfrm>
          </p:grpSpPr>
          <p:sp>
            <p:nvSpPr>
              <p:cNvPr id="1195" name="Google Shape;1195;p71"/>
              <p:cNvSpPr/>
              <p:nvPr/>
            </p:nvSpPr>
            <p:spPr>
              <a:xfrm>
                <a:off x="2209800" y="28956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71"/>
              <p:cNvSpPr txBox="1"/>
              <p:nvPr/>
            </p:nvSpPr>
            <p:spPr>
              <a:xfrm>
                <a:off x="2279878" y="2971800"/>
                <a:ext cx="130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&lt;Object Name&gt;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97" name="Google Shape;1197;p71"/>
              <p:cNvCxnSpPr/>
              <p:nvPr/>
            </p:nvCxnSpPr>
            <p:spPr>
              <a:xfrm>
                <a:off x="2438400" y="3200400"/>
                <a:ext cx="9906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198" name="Google Shape;1198;p71"/>
            <p:cNvGrpSpPr/>
            <p:nvPr/>
          </p:nvGrpSpPr>
          <p:grpSpPr>
            <a:xfrm>
              <a:off x="4876800" y="2895600"/>
              <a:ext cx="1373187" cy="762000"/>
              <a:chOff x="4876800" y="2895600"/>
              <a:chExt cx="1373187" cy="762000"/>
            </a:xfrm>
          </p:grpSpPr>
          <p:sp>
            <p:nvSpPr>
              <p:cNvPr id="1199" name="Google Shape;1199;p71"/>
              <p:cNvSpPr/>
              <p:nvPr/>
            </p:nvSpPr>
            <p:spPr>
              <a:xfrm>
                <a:off x="4876800" y="28956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71"/>
              <p:cNvSpPr txBox="1"/>
              <p:nvPr/>
            </p:nvSpPr>
            <p:spPr>
              <a:xfrm>
                <a:off x="5176909" y="2971800"/>
                <a:ext cx="772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myBall1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01" name="Google Shape;1201;p71"/>
              <p:cNvCxnSpPr/>
              <p:nvPr/>
            </p:nvCxnSpPr>
            <p:spPr>
              <a:xfrm>
                <a:off x="5257800" y="3200400"/>
                <a:ext cx="6096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02" name="Google Shape;1202;p71"/>
            <p:cNvGrpSpPr/>
            <p:nvPr/>
          </p:nvGrpSpPr>
          <p:grpSpPr>
            <a:xfrm>
              <a:off x="6629400" y="2895600"/>
              <a:ext cx="1373187" cy="762000"/>
              <a:chOff x="6629400" y="2895600"/>
              <a:chExt cx="1373187" cy="762000"/>
            </a:xfrm>
          </p:grpSpPr>
          <p:sp>
            <p:nvSpPr>
              <p:cNvPr id="1203" name="Google Shape;1203;p71"/>
              <p:cNvSpPr/>
              <p:nvPr/>
            </p:nvSpPr>
            <p:spPr>
              <a:xfrm>
                <a:off x="6629400" y="28956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71"/>
              <p:cNvSpPr txBox="1"/>
              <p:nvPr/>
            </p:nvSpPr>
            <p:spPr>
              <a:xfrm>
                <a:off x="6929509" y="2971800"/>
                <a:ext cx="7729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myBall2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05" name="Google Shape;1205;p71"/>
              <p:cNvCxnSpPr/>
              <p:nvPr/>
            </p:nvCxnSpPr>
            <p:spPr>
              <a:xfrm>
                <a:off x="7010400" y="3200400"/>
                <a:ext cx="62446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06" name="Google Shape;1206;p71"/>
          <p:cNvGrpSpPr/>
          <p:nvPr/>
        </p:nvGrpSpPr>
        <p:grpSpPr>
          <a:xfrm>
            <a:off x="300990" y="4302967"/>
            <a:ext cx="7962504" cy="1015663"/>
            <a:chOff x="40083" y="4267200"/>
            <a:chExt cx="7962504" cy="1015663"/>
          </a:xfrm>
        </p:grpSpPr>
        <p:sp>
          <p:nvSpPr>
            <p:cNvPr id="1207" name="Google Shape;1207;p71"/>
            <p:cNvSpPr txBox="1"/>
            <p:nvPr/>
          </p:nvSpPr>
          <p:spPr>
            <a:xfrm>
              <a:off x="40083" y="4267200"/>
              <a:ext cx="13716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object with class name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8" name="Google Shape;1208;p71"/>
            <p:cNvGrpSpPr/>
            <p:nvPr/>
          </p:nvGrpSpPr>
          <p:grpSpPr>
            <a:xfrm>
              <a:off x="1600200" y="4343400"/>
              <a:ext cx="2514600" cy="762000"/>
              <a:chOff x="1600200" y="4343400"/>
              <a:chExt cx="2514600" cy="762000"/>
            </a:xfrm>
          </p:grpSpPr>
          <p:sp>
            <p:nvSpPr>
              <p:cNvPr id="1209" name="Google Shape;1209;p71"/>
              <p:cNvSpPr/>
              <p:nvPr/>
            </p:nvSpPr>
            <p:spPr>
              <a:xfrm>
                <a:off x="1600200" y="4343400"/>
                <a:ext cx="2514600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71"/>
              <p:cNvSpPr txBox="1"/>
              <p:nvPr/>
            </p:nvSpPr>
            <p:spPr>
              <a:xfrm>
                <a:off x="1612608" y="4419600"/>
                <a:ext cx="24897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&lt;Object Name&gt;: &lt;Class Name&gt;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1" name="Google Shape;1211;p71"/>
              <p:cNvCxnSpPr/>
              <p:nvPr/>
            </p:nvCxnSpPr>
            <p:spPr>
              <a:xfrm>
                <a:off x="1676400" y="4648200"/>
                <a:ext cx="23622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12" name="Google Shape;1212;p71"/>
            <p:cNvGrpSpPr/>
            <p:nvPr/>
          </p:nvGrpSpPr>
          <p:grpSpPr>
            <a:xfrm>
              <a:off x="4876800" y="4343400"/>
              <a:ext cx="1373187" cy="762000"/>
              <a:chOff x="4876800" y="4343400"/>
              <a:chExt cx="1373187" cy="762000"/>
            </a:xfrm>
          </p:grpSpPr>
          <p:sp>
            <p:nvSpPr>
              <p:cNvPr id="1213" name="Google Shape;1213;p71"/>
              <p:cNvSpPr/>
              <p:nvPr/>
            </p:nvSpPr>
            <p:spPr>
              <a:xfrm>
                <a:off x="4876800" y="43434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71"/>
              <p:cNvSpPr txBox="1"/>
              <p:nvPr/>
            </p:nvSpPr>
            <p:spPr>
              <a:xfrm>
                <a:off x="4877593" y="4419601"/>
                <a:ext cx="1371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myBall1: MyBall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5" name="Google Shape;1215;p71"/>
              <p:cNvCxnSpPr/>
              <p:nvPr/>
            </p:nvCxnSpPr>
            <p:spPr>
              <a:xfrm>
                <a:off x="4956628" y="4648200"/>
                <a:ext cx="1212294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16" name="Google Shape;1216;p71"/>
            <p:cNvGrpSpPr/>
            <p:nvPr/>
          </p:nvGrpSpPr>
          <p:grpSpPr>
            <a:xfrm>
              <a:off x="6629400" y="4343400"/>
              <a:ext cx="1373187" cy="762000"/>
              <a:chOff x="6629400" y="4343400"/>
              <a:chExt cx="1373187" cy="762000"/>
            </a:xfrm>
          </p:grpSpPr>
          <p:sp>
            <p:nvSpPr>
              <p:cNvPr id="1217" name="Google Shape;1217;p71"/>
              <p:cNvSpPr/>
              <p:nvPr/>
            </p:nvSpPr>
            <p:spPr>
              <a:xfrm>
                <a:off x="6629400" y="43434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71"/>
              <p:cNvSpPr txBox="1"/>
              <p:nvPr/>
            </p:nvSpPr>
            <p:spPr>
              <a:xfrm>
                <a:off x="6630193" y="4419601"/>
                <a:ext cx="1371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myBall2: MyBall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19" name="Google Shape;1219;p71"/>
              <p:cNvCxnSpPr/>
              <p:nvPr/>
            </p:nvCxnSpPr>
            <p:spPr>
              <a:xfrm>
                <a:off x="6723743" y="4648200"/>
                <a:ext cx="1186893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cxnSp>
        <p:nvCxnSpPr>
          <p:cNvPr id="1220" name="Google Shape;1220;p71"/>
          <p:cNvCxnSpPr/>
          <p:nvPr/>
        </p:nvCxnSpPr>
        <p:spPr>
          <a:xfrm>
            <a:off x="4756707" y="1559767"/>
            <a:ext cx="0" cy="4419600"/>
          </a:xfrm>
          <a:prstGeom prst="straightConnector1">
            <a:avLst/>
          </a:prstGeom>
          <a:noFill/>
          <a:ln cap="flat" cmpd="sng" w="9525">
            <a:solidFill>
              <a:srgbClr val="00989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21" name="Google Shape;122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649" y="155967"/>
            <a:ext cx="944118" cy="9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22" name="Google Shape;1222;p71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72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UML Diagrams (2/3)</a:t>
            </a:r>
            <a:endParaRPr/>
          </a:p>
        </p:txBody>
      </p:sp>
      <p:sp>
        <p:nvSpPr>
          <p:cNvPr id="1229" name="Google Shape;1229;p72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30" name="Google Shape;1230;p72"/>
          <p:cNvSpPr txBox="1"/>
          <p:nvPr/>
        </p:nvSpPr>
        <p:spPr>
          <a:xfrm rot="-54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UML</a:t>
            </a:r>
            <a:endParaRPr/>
          </a:p>
        </p:txBody>
      </p:sp>
      <p:cxnSp>
        <p:nvCxnSpPr>
          <p:cNvPr id="1231" name="Google Shape;1231;p72"/>
          <p:cNvCxnSpPr/>
          <p:nvPr/>
        </p:nvCxnSpPr>
        <p:spPr>
          <a:xfrm>
            <a:off x="4724400" y="1143000"/>
            <a:ext cx="0" cy="5105400"/>
          </a:xfrm>
          <a:prstGeom prst="straightConnector1">
            <a:avLst/>
          </a:prstGeom>
          <a:noFill/>
          <a:ln cap="flat" cmpd="sng" w="9525">
            <a:solidFill>
              <a:srgbClr val="00989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32" name="Google Shape;1232;p72"/>
          <p:cNvGrpSpPr/>
          <p:nvPr/>
        </p:nvGrpSpPr>
        <p:grpSpPr>
          <a:xfrm>
            <a:off x="466181" y="4478698"/>
            <a:ext cx="3952218" cy="1405804"/>
            <a:chOff x="162582" y="4461596"/>
            <a:chExt cx="3952218" cy="1405804"/>
          </a:xfrm>
        </p:grpSpPr>
        <p:sp>
          <p:nvSpPr>
            <p:cNvPr id="1233" name="Google Shape;1233;p72"/>
            <p:cNvSpPr txBox="1"/>
            <p:nvPr/>
          </p:nvSpPr>
          <p:spPr>
            <a:xfrm>
              <a:off x="162582" y="4461596"/>
              <a:ext cx="13716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An object with data values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34" name="Google Shape;1234;p72"/>
            <p:cNvGrpSpPr/>
            <p:nvPr/>
          </p:nvGrpSpPr>
          <p:grpSpPr>
            <a:xfrm>
              <a:off x="1600200" y="4495800"/>
              <a:ext cx="2514600" cy="1371600"/>
              <a:chOff x="1600200" y="1752600"/>
              <a:chExt cx="2514600" cy="1371600"/>
            </a:xfrm>
          </p:grpSpPr>
          <p:sp>
            <p:nvSpPr>
              <p:cNvPr id="1235" name="Google Shape;1235;p72"/>
              <p:cNvSpPr/>
              <p:nvPr/>
            </p:nvSpPr>
            <p:spPr>
              <a:xfrm>
                <a:off x="1600200" y="1752600"/>
                <a:ext cx="2514600" cy="13716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72"/>
              <p:cNvSpPr txBox="1"/>
              <p:nvPr/>
            </p:nvSpPr>
            <p:spPr>
              <a:xfrm>
                <a:off x="1612608" y="1828800"/>
                <a:ext cx="24897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&lt;Object Name&gt; : &lt;Class Name&gt;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37" name="Google Shape;1237;p72"/>
              <p:cNvCxnSpPr/>
              <p:nvPr/>
            </p:nvCxnSpPr>
            <p:spPr>
              <a:xfrm>
                <a:off x="1752600" y="2057400"/>
                <a:ext cx="22098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238" name="Google Shape;1238;p72"/>
              <p:cNvSpPr txBox="1"/>
              <p:nvPr/>
            </p:nvSpPr>
            <p:spPr>
              <a:xfrm>
                <a:off x="2057400" y="2209800"/>
                <a:ext cx="15007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&lt;attribute1 value&gt;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72"/>
              <p:cNvSpPr txBox="1"/>
              <p:nvPr/>
            </p:nvSpPr>
            <p:spPr>
              <a:xfrm>
                <a:off x="2057400" y="2438400"/>
                <a:ext cx="15007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&lt;attribute2 value&gt;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72"/>
              <p:cNvSpPr txBox="1"/>
              <p:nvPr/>
            </p:nvSpPr>
            <p:spPr>
              <a:xfrm>
                <a:off x="2667000" y="2590800"/>
                <a:ext cx="2359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: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41" name="Google Shape;1241;p72"/>
              <p:cNvCxnSpPr/>
              <p:nvPr/>
            </p:nvCxnSpPr>
            <p:spPr>
              <a:xfrm>
                <a:off x="1600200" y="2133600"/>
                <a:ext cx="2514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1242" name="Google Shape;1242;p72"/>
          <p:cNvSpPr txBox="1"/>
          <p:nvPr/>
        </p:nvSpPr>
        <p:spPr>
          <a:xfrm>
            <a:off x="5715000" y="1295400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3" name="Google Shape;1243;p72"/>
          <p:cNvGrpSpPr/>
          <p:nvPr/>
        </p:nvGrpSpPr>
        <p:grpSpPr>
          <a:xfrm>
            <a:off x="769780" y="1541102"/>
            <a:ext cx="3269659" cy="2057400"/>
            <a:chOff x="466181" y="1524000"/>
            <a:chExt cx="3269659" cy="2057400"/>
          </a:xfrm>
        </p:grpSpPr>
        <p:sp>
          <p:nvSpPr>
            <p:cNvPr id="1244" name="Google Shape;1244;p72"/>
            <p:cNvSpPr txBox="1"/>
            <p:nvPr/>
          </p:nvSpPr>
          <p:spPr>
            <a:xfrm>
              <a:off x="466181" y="1877199"/>
              <a:ext cx="182880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Line showing </a:t>
              </a:r>
              <a:r>
                <a:rPr b="1" i="1" lang="en-US" sz="20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instance-of </a:t>
              </a: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relationship</a:t>
              </a:r>
              <a:endParaRPr i="1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45" name="Google Shape;1245;p72"/>
            <p:cNvGrpSpPr/>
            <p:nvPr/>
          </p:nvGrpSpPr>
          <p:grpSpPr>
            <a:xfrm>
              <a:off x="2362200" y="1524000"/>
              <a:ext cx="1373187" cy="762000"/>
              <a:chOff x="2209800" y="1600200"/>
              <a:chExt cx="1373187" cy="762000"/>
            </a:xfrm>
          </p:grpSpPr>
          <p:sp>
            <p:nvSpPr>
              <p:cNvPr id="1246" name="Google Shape;1246;p72"/>
              <p:cNvSpPr/>
              <p:nvPr/>
            </p:nvSpPr>
            <p:spPr>
              <a:xfrm>
                <a:off x="2209800" y="16002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72"/>
              <p:cNvSpPr txBox="1"/>
              <p:nvPr/>
            </p:nvSpPr>
            <p:spPr>
              <a:xfrm>
                <a:off x="2279878" y="1676400"/>
                <a:ext cx="12330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&lt;Class Name&gt;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48" name="Google Shape;1248;p72"/>
            <p:cNvCxnSpPr>
              <a:stCxn id="1246" idx="2"/>
              <a:endCxn id="1249" idx="0"/>
            </p:cNvCxnSpPr>
            <p:nvPr/>
          </p:nvCxnSpPr>
          <p:spPr>
            <a:xfrm>
              <a:off x="3048794" y="2286000"/>
              <a:ext cx="0" cy="533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250" name="Google Shape;1250;p72"/>
            <p:cNvGrpSpPr/>
            <p:nvPr/>
          </p:nvGrpSpPr>
          <p:grpSpPr>
            <a:xfrm>
              <a:off x="2362200" y="2819400"/>
              <a:ext cx="1373640" cy="762000"/>
              <a:chOff x="2209800" y="2895600"/>
              <a:chExt cx="1373640" cy="762000"/>
            </a:xfrm>
          </p:grpSpPr>
          <p:sp>
            <p:nvSpPr>
              <p:cNvPr id="1249" name="Google Shape;1249;p72"/>
              <p:cNvSpPr/>
              <p:nvPr/>
            </p:nvSpPr>
            <p:spPr>
              <a:xfrm>
                <a:off x="2209800" y="2895600"/>
                <a:ext cx="1373187" cy="762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72"/>
              <p:cNvSpPr txBox="1"/>
              <p:nvPr/>
            </p:nvSpPr>
            <p:spPr>
              <a:xfrm>
                <a:off x="2279878" y="2971800"/>
                <a:ext cx="13035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&lt;Object Name&gt;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52" name="Google Shape;1252;p72"/>
              <p:cNvCxnSpPr/>
              <p:nvPr/>
            </p:nvCxnSpPr>
            <p:spPr>
              <a:xfrm>
                <a:off x="2438400" y="3200400"/>
                <a:ext cx="99060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253" name="Google Shape;1253;p72"/>
          <p:cNvGrpSpPr/>
          <p:nvPr/>
        </p:nvGrpSpPr>
        <p:grpSpPr>
          <a:xfrm>
            <a:off x="5105400" y="1905000"/>
            <a:ext cx="3125787" cy="3733800"/>
            <a:chOff x="5105400" y="1905000"/>
            <a:chExt cx="3125787" cy="3733800"/>
          </a:xfrm>
        </p:grpSpPr>
        <p:grpSp>
          <p:nvGrpSpPr>
            <p:cNvPr id="1254" name="Google Shape;1254;p72"/>
            <p:cNvGrpSpPr/>
            <p:nvPr/>
          </p:nvGrpSpPr>
          <p:grpSpPr>
            <a:xfrm>
              <a:off x="5105400" y="4038600"/>
              <a:ext cx="3125787" cy="1600200"/>
              <a:chOff x="4953000" y="1752600"/>
              <a:chExt cx="3125787" cy="1600200"/>
            </a:xfrm>
          </p:grpSpPr>
          <p:grpSp>
            <p:nvGrpSpPr>
              <p:cNvPr id="1255" name="Google Shape;1255;p72"/>
              <p:cNvGrpSpPr/>
              <p:nvPr/>
            </p:nvGrpSpPr>
            <p:grpSpPr>
              <a:xfrm>
                <a:off x="4953000" y="1752600"/>
                <a:ext cx="1373187" cy="1600200"/>
                <a:chOff x="4953000" y="1752600"/>
                <a:chExt cx="1373187" cy="1600200"/>
              </a:xfrm>
            </p:grpSpPr>
            <p:sp>
              <p:nvSpPr>
                <p:cNvPr id="1256" name="Google Shape;1256;p72"/>
                <p:cNvSpPr/>
                <p:nvPr/>
              </p:nvSpPr>
              <p:spPr>
                <a:xfrm>
                  <a:off x="4953000" y="1752600"/>
                  <a:ext cx="1373187" cy="16002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99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080412" dist="81320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57" name="Google Shape;1257;p72"/>
                <p:cNvSpPr txBox="1"/>
                <p:nvPr/>
              </p:nvSpPr>
              <p:spPr>
                <a:xfrm>
                  <a:off x="4953793" y="1828801"/>
                  <a:ext cx="1371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myBall1: MyBall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58" name="Google Shape;1258;p72"/>
                <p:cNvCxnSpPr/>
                <p:nvPr/>
              </p:nvCxnSpPr>
              <p:spPr>
                <a:xfrm>
                  <a:off x="5105400" y="2057400"/>
                  <a:ext cx="1066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59" name="Google Shape;1259;p72"/>
                <p:cNvSpPr txBox="1"/>
                <p:nvPr/>
              </p:nvSpPr>
              <p:spPr>
                <a:xfrm>
                  <a:off x="5144293" y="2133600"/>
                  <a:ext cx="990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colour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0" name="Google Shape;1260;p72"/>
                <p:cNvSpPr txBox="1"/>
                <p:nvPr/>
              </p:nvSpPr>
              <p:spPr>
                <a:xfrm>
                  <a:off x="5144293" y="23622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“red”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1" name="Google Shape;1261;p72"/>
                <p:cNvSpPr txBox="1"/>
                <p:nvPr/>
              </p:nvSpPr>
              <p:spPr>
                <a:xfrm>
                  <a:off x="5181600" y="2743200"/>
                  <a:ext cx="990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radius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2" name="Google Shape;1262;p72"/>
                <p:cNvSpPr txBox="1"/>
                <p:nvPr/>
              </p:nvSpPr>
              <p:spPr>
                <a:xfrm>
                  <a:off x="5144293" y="29718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1.2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63" name="Google Shape;1263;p72"/>
                <p:cNvCxnSpPr/>
                <p:nvPr/>
              </p:nvCxnSpPr>
              <p:spPr>
                <a:xfrm>
                  <a:off x="4953000" y="2133600"/>
                  <a:ext cx="1371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grpSp>
            <p:nvGrpSpPr>
              <p:cNvPr id="1264" name="Google Shape;1264;p72"/>
              <p:cNvGrpSpPr/>
              <p:nvPr/>
            </p:nvGrpSpPr>
            <p:grpSpPr>
              <a:xfrm>
                <a:off x="6705600" y="1752600"/>
                <a:ext cx="1373187" cy="1600200"/>
                <a:chOff x="6705600" y="1752600"/>
                <a:chExt cx="1373187" cy="1600200"/>
              </a:xfrm>
            </p:grpSpPr>
            <p:sp>
              <p:nvSpPr>
                <p:cNvPr id="1265" name="Google Shape;1265;p72"/>
                <p:cNvSpPr/>
                <p:nvPr/>
              </p:nvSpPr>
              <p:spPr>
                <a:xfrm>
                  <a:off x="6705600" y="1752600"/>
                  <a:ext cx="1373187" cy="16002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99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080412" dist="81320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6" name="Google Shape;1266;p72"/>
                <p:cNvSpPr txBox="1"/>
                <p:nvPr/>
              </p:nvSpPr>
              <p:spPr>
                <a:xfrm>
                  <a:off x="6706393" y="1828801"/>
                  <a:ext cx="1371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myBall2: MyBall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67" name="Google Shape;1267;p72"/>
                <p:cNvCxnSpPr/>
                <p:nvPr/>
              </p:nvCxnSpPr>
              <p:spPr>
                <a:xfrm>
                  <a:off x="6858000" y="2057400"/>
                  <a:ext cx="1066800" cy="0"/>
                </a:xfrm>
                <a:prstGeom prst="straightConnector1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268" name="Google Shape;1268;p72"/>
                <p:cNvSpPr txBox="1"/>
                <p:nvPr/>
              </p:nvSpPr>
              <p:spPr>
                <a:xfrm>
                  <a:off x="6896893" y="2133600"/>
                  <a:ext cx="990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colour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69" name="Google Shape;1269;p72"/>
                <p:cNvSpPr txBox="1"/>
                <p:nvPr/>
              </p:nvSpPr>
              <p:spPr>
                <a:xfrm>
                  <a:off x="6896893" y="23622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“blue”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0" name="Google Shape;1270;p72"/>
                <p:cNvSpPr txBox="1"/>
                <p:nvPr/>
              </p:nvSpPr>
              <p:spPr>
                <a:xfrm>
                  <a:off x="6896893" y="2743200"/>
                  <a:ext cx="99060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radius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71" name="Google Shape;1271;p72"/>
                <p:cNvSpPr txBox="1"/>
                <p:nvPr/>
              </p:nvSpPr>
              <p:spPr>
                <a:xfrm>
                  <a:off x="6934200" y="2971800"/>
                  <a:ext cx="990600" cy="276999"/>
                </a:xfrm>
                <a:prstGeom prst="rect">
                  <a:avLst/>
                </a:prstGeom>
                <a:solidFill>
                  <a:srgbClr val="FFFF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2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3.5</a:t>
                  </a:r>
                  <a:endParaRPr b="1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cxnSp>
              <p:nvCxnSpPr>
                <p:cNvPr id="1272" name="Google Shape;1272;p72"/>
                <p:cNvCxnSpPr/>
                <p:nvPr/>
              </p:nvCxnSpPr>
              <p:spPr>
                <a:xfrm>
                  <a:off x="6705600" y="2133600"/>
                  <a:ext cx="13716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273" name="Google Shape;1273;p72"/>
            <p:cNvGrpSpPr/>
            <p:nvPr/>
          </p:nvGrpSpPr>
          <p:grpSpPr>
            <a:xfrm>
              <a:off x="5981700" y="1905000"/>
              <a:ext cx="1373187" cy="1143000"/>
              <a:chOff x="7086600" y="381000"/>
              <a:chExt cx="1373187" cy="1143000"/>
            </a:xfrm>
          </p:grpSpPr>
          <p:sp>
            <p:nvSpPr>
              <p:cNvPr id="1274" name="Google Shape;1274;p72"/>
              <p:cNvSpPr/>
              <p:nvPr/>
            </p:nvSpPr>
            <p:spPr>
              <a:xfrm>
                <a:off x="7086600" y="381000"/>
                <a:ext cx="1373187" cy="1143000"/>
              </a:xfrm>
              <a:prstGeom prst="roundRect">
                <a:avLst>
                  <a:gd fmla="val 0" name="adj"/>
                </a:avLst>
              </a:prstGeom>
              <a:solidFill>
                <a:srgbClr val="99CCFF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080412" dist="81320">
                  <a:schemeClr val="lt2"/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72"/>
              <p:cNvSpPr txBox="1"/>
              <p:nvPr/>
            </p:nvSpPr>
            <p:spPr>
              <a:xfrm>
                <a:off x="7087393" y="457201"/>
                <a:ext cx="1371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MyBall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72"/>
              <p:cNvSpPr txBox="1"/>
              <p:nvPr/>
            </p:nvSpPr>
            <p:spPr>
              <a:xfrm>
                <a:off x="7277893" y="762000"/>
                <a:ext cx="99060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quantity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72"/>
              <p:cNvSpPr txBox="1"/>
              <p:nvPr/>
            </p:nvSpPr>
            <p:spPr>
              <a:xfrm>
                <a:off x="7239000" y="1066800"/>
                <a:ext cx="990600" cy="276999"/>
              </a:xfrm>
              <a:prstGeom prst="rect">
                <a:avLst/>
              </a:prstGeom>
              <a:solidFill>
                <a:srgbClr val="FFFF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200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1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8" name="Google Shape;1278;p72"/>
              <p:cNvCxnSpPr/>
              <p:nvPr/>
            </p:nvCxnSpPr>
            <p:spPr>
              <a:xfrm>
                <a:off x="7086600" y="762000"/>
                <a:ext cx="13716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9" name="Google Shape;1279;p72"/>
              <p:cNvCxnSpPr/>
              <p:nvPr/>
            </p:nvCxnSpPr>
            <p:spPr>
              <a:xfrm>
                <a:off x="7460343" y="1001486"/>
                <a:ext cx="616857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80" name="Google Shape;1280;p72"/>
            <p:cNvCxnSpPr>
              <a:endCxn id="1256" idx="0"/>
            </p:cNvCxnSpPr>
            <p:nvPr/>
          </p:nvCxnSpPr>
          <p:spPr>
            <a:xfrm flipH="1">
              <a:off x="5791994" y="3048000"/>
              <a:ext cx="608700" cy="99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72"/>
            <p:cNvCxnSpPr/>
            <p:nvPr/>
          </p:nvCxnSpPr>
          <p:spPr>
            <a:xfrm>
              <a:off x="6934200" y="3048000"/>
              <a:ext cx="608806" cy="990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82" name="Google Shape;1282;p72"/>
          <p:cNvGrpSpPr/>
          <p:nvPr/>
        </p:nvGrpSpPr>
        <p:grpSpPr>
          <a:xfrm>
            <a:off x="7163593" y="1866875"/>
            <a:ext cx="1683375" cy="1323439"/>
            <a:chOff x="7232025" y="1894063"/>
            <a:chExt cx="1683375" cy="1323439"/>
          </a:xfrm>
        </p:grpSpPr>
        <p:cxnSp>
          <p:nvCxnSpPr>
            <p:cNvPr id="1283" name="Google Shape;1283;p72"/>
            <p:cNvCxnSpPr>
              <a:endCxn id="1276" idx="3"/>
            </p:cNvCxnSpPr>
            <p:nvPr/>
          </p:nvCxnSpPr>
          <p:spPr>
            <a:xfrm flipH="1">
              <a:off x="7232025" y="2330188"/>
              <a:ext cx="418200" cy="121500"/>
            </a:xfrm>
            <a:prstGeom prst="straightConnector1">
              <a:avLst/>
            </a:prstGeom>
            <a:noFill/>
            <a:ln cap="flat" cmpd="sng" w="28575">
              <a:solidFill>
                <a:srgbClr val="8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84" name="Google Shape;1284;p72"/>
            <p:cNvSpPr txBox="1"/>
            <p:nvPr/>
          </p:nvSpPr>
          <p:spPr>
            <a:xfrm>
              <a:off x="7543800" y="1894063"/>
              <a:ext cx="1371600" cy="1323439"/>
            </a:xfrm>
            <a:prstGeom prst="rect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Underlined attribute indicates it is a class attribute</a:t>
              </a:r>
              <a:endParaRPr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285" name="Google Shape;128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649" y="155967"/>
            <a:ext cx="944118" cy="9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286" name="Google Shape;1286;p72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73"/>
          <p:cNvSpPr txBox="1"/>
          <p:nvPr>
            <p:ph type="title"/>
          </p:nvPr>
        </p:nvSpPr>
        <p:spPr>
          <a:xfrm>
            <a:off x="914400" y="228600"/>
            <a:ext cx="7772400" cy="788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Federo"/>
                <a:ea typeface="Federo"/>
                <a:cs typeface="Federo"/>
                <a:sym typeface="Federo"/>
              </a:rPr>
              <a:t>UML Diagrams (3/3)</a:t>
            </a:r>
            <a:endParaRPr/>
          </a:p>
        </p:txBody>
      </p:sp>
      <p:sp>
        <p:nvSpPr>
          <p:cNvPr id="1293" name="Google Shape;1293;p73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294" name="Google Shape;1294;p73"/>
          <p:cNvSpPr txBox="1"/>
          <p:nvPr/>
        </p:nvSpPr>
        <p:spPr>
          <a:xfrm rot="-5400000">
            <a:off x="-206110" y="555887"/>
            <a:ext cx="1260606" cy="523220"/>
          </a:xfrm>
          <a:prstGeom prst="rect">
            <a:avLst/>
          </a:prstGeom>
          <a:solidFill>
            <a:srgbClr val="FFCCFF">
              <a:alpha val="4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5</a:t>
            </a:r>
            <a:r>
              <a:rPr b="1" lang="en-US" sz="2800">
                <a:solidFill>
                  <a:srgbClr val="000099"/>
                </a:solidFill>
                <a:latin typeface="Federo"/>
                <a:ea typeface="Federo"/>
                <a:cs typeface="Federo"/>
                <a:sym typeface="Federo"/>
              </a:rPr>
              <a:t> UML</a:t>
            </a:r>
            <a:endParaRPr/>
          </a:p>
        </p:txBody>
      </p:sp>
      <p:cxnSp>
        <p:nvCxnSpPr>
          <p:cNvPr id="1295" name="Google Shape;1295;p73"/>
          <p:cNvCxnSpPr/>
          <p:nvPr/>
        </p:nvCxnSpPr>
        <p:spPr>
          <a:xfrm>
            <a:off x="4648200" y="1447800"/>
            <a:ext cx="0" cy="4419600"/>
          </a:xfrm>
          <a:prstGeom prst="straightConnector1">
            <a:avLst/>
          </a:prstGeom>
          <a:noFill/>
          <a:ln cap="flat" cmpd="sng" w="9525">
            <a:solidFill>
              <a:srgbClr val="00989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6" name="Google Shape;1296;p73"/>
          <p:cNvSpPr txBox="1"/>
          <p:nvPr/>
        </p:nvSpPr>
        <p:spPr>
          <a:xfrm>
            <a:off x="647700" y="1371600"/>
            <a:ext cx="3429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Dotted arrow shows </a:t>
            </a:r>
            <a:r>
              <a:rPr b="1" i="1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dependency relationship</a:t>
            </a:r>
            <a:endParaRPr b="1"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7" name="Google Shape;1297;p73"/>
          <p:cNvGrpSpPr/>
          <p:nvPr/>
        </p:nvGrpSpPr>
        <p:grpSpPr>
          <a:xfrm>
            <a:off x="647700" y="2209800"/>
            <a:ext cx="3810000" cy="1774686"/>
            <a:chOff x="571500" y="4267200"/>
            <a:chExt cx="3810000" cy="1774686"/>
          </a:xfrm>
        </p:grpSpPr>
        <p:grpSp>
          <p:nvGrpSpPr>
            <p:cNvPr id="1298" name="Google Shape;1298;p73"/>
            <p:cNvGrpSpPr/>
            <p:nvPr/>
          </p:nvGrpSpPr>
          <p:grpSpPr>
            <a:xfrm>
              <a:off x="646907" y="4267200"/>
              <a:ext cx="3659187" cy="762000"/>
              <a:chOff x="533400" y="4267200"/>
              <a:chExt cx="3659187" cy="762000"/>
            </a:xfrm>
          </p:grpSpPr>
          <p:grpSp>
            <p:nvGrpSpPr>
              <p:cNvPr id="1299" name="Google Shape;1299;p73"/>
              <p:cNvGrpSpPr/>
              <p:nvPr/>
            </p:nvGrpSpPr>
            <p:grpSpPr>
              <a:xfrm>
                <a:off x="533400" y="4267200"/>
                <a:ext cx="1373187" cy="762000"/>
                <a:chOff x="990600" y="4648200"/>
                <a:chExt cx="1373187" cy="762000"/>
              </a:xfrm>
            </p:grpSpPr>
            <p:sp>
              <p:nvSpPr>
                <p:cNvPr id="1300" name="Google Shape;1300;p73"/>
                <p:cNvSpPr/>
                <p:nvPr/>
              </p:nvSpPr>
              <p:spPr>
                <a:xfrm>
                  <a:off x="990600" y="4648200"/>
                  <a:ext cx="1373187" cy="7620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99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080412" dist="81320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1" name="Google Shape;1301;p73"/>
                <p:cNvSpPr txBox="1"/>
                <p:nvPr/>
              </p:nvSpPr>
              <p:spPr>
                <a:xfrm>
                  <a:off x="1105694" y="4724400"/>
                  <a:ext cx="111267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&lt;Class1&gt;</a:t>
                  </a:r>
                  <a:endParaRPr b="1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02" name="Google Shape;1302;p73"/>
              <p:cNvGrpSpPr/>
              <p:nvPr/>
            </p:nvGrpSpPr>
            <p:grpSpPr>
              <a:xfrm>
                <a:off x="2819400" y="4267200"/>
                <a:ext cx="1373187" cy="762000"/>
                <a:chOff x="990600" y="4648200"/>
                <a:chExt cx="1373187" cy="762000"/>
              </a:xfrm>
            </p:grpSpPr>
            <p:sp>
              <p:nvSpPr>
                <p:cNvPr id="1303" name="Google Shape;1303;p73"/>
                <p:cNvSpPr/>
                <p:nvPr/>
              </p:nvSpPr>
              <p:spPr>
                <a:xfrm>
                  <a:off x="990600" y="4648200"/>
                  <a:ext cx="1373187" cy="7620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99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080412" dist="81320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04" name="Google Shape;1304;p73"/>
                <p:cNvSpPr txBox="1"/>
                <p:nvPr/>
              </p:nvSpPr>
              <p:spPr>
                <a:xfrm>
                  <a:off x="1105694" y="4724400"/>
                  <a:ext cx="111267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&lt;Class2&gt;</a:t>
                  </a:r>
                  <a:endParaRPr b="1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05" name="Google Shape;1305;p73"/>
              <p:cNvCxnSpPr>
                <a:stCxn id="1300" idx="3"/>
                <a:endCxn id="1303" idx="1"/>
              </p:cNvCxnSpPr>
              <p:nvPr/>
            </p:nvCxnSpPr>
            <p:spPr>
              <a:xfrm>
                <a:off x="1906587" y="4648200"/>
                <a:ext cx="912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306" name="Google Shape;1306;p73"/>
            <p:cNvSpPr txBox="1"/>
            <p:nvPr/>
          </p:nvSpPr>
          <p:spPr>
            <a:xfrm>
              <a:off x="571500" y="5334000"/>
              <a:ext cx="381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Class1</a:t>
              </a: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“depends” on the services provided by </a:t>
              </a: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Class2</a:t>
              </a:r>
              <a:endPara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7" name="Google Shape;1307;p73"/>
          <p:cNvGrpSpPr/>
          <p:nvPr/>
        </p:nvGrpSpPr>
        <p:grpSpPr>
          <a:xfrm>
            <a:off x="4800600" y="2209800"/>
            <a:ext cx="3810000" cy="1774686"/>
            <a:chOff x="4724400" y="4267200"/>
            <a:chExt cx="3810000" cy="1774686"/>
          </a:xfrm>
        </p:grpSpPr>
        <p:grpSp>
          <p:nvGrpSpPr>
            <p:cNvPr id="1308" name="Google Shape;1308;p73"/>
            <p:cNvGrpSpPr/>
            <p:nvPr/>
          </p:nvGrpSpPr>
          <p:grpSpPr>
            <a:xfrm>
              <a:off x="4800600" y="4267200"/>
              <a:ext cx="3659187" cy="762000"/>
              <a:chOff x="4800600" y="4267200"/>
              <a:chExt cx="3659187" cy="762000"/>
            </a:xfrm>
          </p:grpSpPr>
          <p:grpSp>
            <p:nvGrpSpPr>
              <p:cNvPr id="1309" name="Google Shape;1309;p73"/>
              <p:cNvGrpSpPr/>
              <p:nvPr/>
            </p:nvGrpSpPr>
            <p:grpSpPr>
              <a:xfrm>
                <a:off x="4800600" y="4267200"/>
                <a:ext cx="1373187" cy="762000"/>
                <a:chOff x="4800600" y="4267200"/>
                <a:chExt cx="1373187" cy="762000"/>
              </a:xfrm>
            </p:grpSpPr>
            <p:sp>
              <p:nvSpPr>
                <p:cNvPr id="1310" name="Google Shape;1310;p73"/>
                <p:cNvSpPr/>
                <p:nvPr/>
              </p:nvSpPr>
              <p:spPr>
                <a:xfrm>
                  <a:off x="4800600" y="4267200"/>
                  <a:ext cx="1373187" cy="7620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99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080412" dist="81320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1" name="Google Shape;1311;p73"/>
                <p:cNvSpPr txBox="1"/>
                <p:nvPr/>
              </p:nvSpPr>
              <p:spPr>
                <a:xfrm>
                  <a:off x="4801393" y="4343401"/>
                  <a:ext cx="13716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TestBallV2</a:t>
                  </a:r>
                  <a:endParaRPr b="1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312" name="Google Shape;1312;p73"/>
              <p:cNvGrpSpPr/>
              <p:nvPr/>
            </p:nvGrpSpPr>
            <p:grpSpPr>
              <a:xfrm>
                <a:off x="7086600" y="4267200"/>
                <a:ext cx="1373187" cy="762000"/>
                <a:chOff x="7086600" y="4267200"/>
                <a:chExt cx="1373187" cy="762000"/>
              </a:xfrm>
            </p:grpSpPr>
            <p:sp>
              <p:nvSpPr>
                <p:cNvPr id="1313" name="Google Shape;1313;p73"/>
                <p:cNvSpPr/>
                <p:nvPr/>
              </p:nvSpPr>
              <p:spPr>
                <a:xfrm>
                  <a:off x="7086600" y="4267200"/>
                  <a:ext cx="1373187" cy="762000"/>
                </a:xfrm>
                <a:prstGeom prst="roundRect">
                  <a:avLst>
                    <a:gd fmla="val 0" name="adj"/>
                  </a:avLst>
                </a:prstGeom>
                <a:solidFill>
                  <a:srgbClr val="99CCFF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effectLst>
                  <a:outerShdw rotWithShape="0" algn="ctr" dir="3080412" dist="81320">
                    <a:schemeClr val="lt2"/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4" name="Google Shape;1314;p73"/>
                <p:cNvSpPr txBox="1"/>
                <p:nvPr/>
              </p:nvSpPr>
              <p:spPr>
                <a:xfrm>
                  <a:off x="7238999" y="4343400"/>
                  <a:ext cx="1068387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40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MyBall</a:t>
                  </a:r>
                  <a:endParaRPr b="1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15" name="Google Shape;1315;p73"/>
              <p:cNvCxnSpPr>
                <a:stCxn id="1310" idx="3"/>
                <a:endCxn id="1313" idx="1"/>
              </p:cNvCxnSpPr>
              <p:nvPr/>
            </p:nvCxnSpPr>
            <p:spPr>
              <a:xfrm>
                <a:off x="6173787" y="4648200"/>
                <a:ext cx="912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dash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316" name="Google Shape;1316;p73"/>
            <p:cNvSpPr txBox="1"/>
            <p:nvPr/>
          </p:nvSpPr>
          <p:spPr>
            <a:xfrm>
              <a:off x="4724400" y="5334000"/>
              <a:ext cx="3810000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TestBallV2</a:t>
              </a:r>
              <a:r>
                <a:rPr i="1"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i="1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“depends” on the services provided by </a:t>
              </a:r>
              <a:r>
                <a:rPr lang="en-US" sz="2000">
                  <a:solidFill>
                    <a:srgbClr val="0000FF"/>
                  </a:solidFill>
                  <a:latin typeface="Arial"/>
                  <a:ea typeface="Arial"/>
                  <a:cs typeface="Arial"/>
                  <a:sym typeface="Arial"/>
                </a:rPr>
                <a:t>MyBall</a:t>
              </a:r>
              <a:endParaRPr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7" name="Google Shape;1317;p73"/>
          <p:cNvSpPr txBox="1"/>
          <p:nvPr/>
        </p:nvSpPr>
        <p:spPr>
          <a:xfrm>
            <a:off x="5638800" y="1371600"/>
            <a:ext cx="1828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8" name="Google Shape;1318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3649" y="155967"/>
            <a:ext cx="944118" cy="987033"/>
          </a:xfrm>
          <a:prstGeom prst="rect">
            <a:avLst/>
          </a:prstGeom>
          <a:noFill/>
          <a:ln>
            <a:noFill/>
          </a:ln>
        </p:spPr>
      </p:pic>
      <p:sp>
        <p:nvSpPr>
          <p:cNvPr id="1319" name="Google Shape;1319;p73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4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Summary</a:t>
            </a:r>
            <a:endParaRPr/>
          </a:p>
        </p:txBody>
      </p:sp>
      <p:sp>
        <p:nvSpPr>
          <p:cNvPr id="1326" name="Google Shape;1326;p74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327" name="Google Shape;1327;p74"/>
          <p:cNvSpPr txBox="1"/>
          <p:nvPr>
            <p:ph idx="1" type="body"/>
          </p:nvPr>
        </p:nvSpPr>
        <p:spPr>
          <a:xfrm>
            <a:off x="685800" y="1066800"/>
            <a:ext cx="8153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OOP concepts discussed :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Encapsulation and information hiding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Constructors, accessors, mutators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Overloading methods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Class and instance members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Using “this” reference and “this” in constructors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Overriding methods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UML</a:t>
            </a:r>
            <a:endParaRPr/>
          </a:p>
          <a:p>
            <a:pPr indent="-325438" lvl="1" marL="669925" rtl="0" algn="l">
              <a:spcBef>
                <a:spcPts val="600"/>
              </a:spcBef>
              <a:spcAft>
                <a:spcPts val="0"/>
              </a:spcAft>
              <a:buSzPts val="1440"/>
              <a:buChar char="❑"/>
            </a:pPr>
            <a:r>
              <a:rPr lang="en-US" sz="2400"/>
              <a:t>Representing OO components using diagrams</a:t>
            </a:r>
            <a:endParaRPr sz="2800"/>
          </a:p>
        </p:txBody>
      </p:sp>
      <p:sp>
        <p:nvSpPr>
          <p:cNvPr id="1328" name="Google Shape;1328;p74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sz="800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5"/>
          <p:cNvSpPr txBox="1"/>
          <p:nvPr>
            <p:ph idx="1" type="body"/>
          </p:nvPr>
        </p:nvSpPr>
        <p:spPr>
          <a:xfrm>
            <a:off x="457200" y="22860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SzPts val="2860"/>
              <a:buNone/>
            </a:pPr>
            <a:r>
              <a:rPr lang="en-US" sz="4400"/>
              <a:t>End of file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"/>
          <p:cNvSpPr txBox="1"/>
          <p:nvPr>
            <p:ph type="title"/>
          </p:nvPr>
        </p:nvSpPr>
        <p:spPr>
          <a:xfrm>
            <a:off x="457200" y="228600"/>
            <a:ext cx="8229600" cy="7889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1. </a:t>
            </a:r>
            <a:r>
              <a:rPr b="1" lang="en-US" sz="4000">
                <a:latin typeface="Federo"/>
                <a:ea typeface="Federo"/>
                <a:cs typeface="Federo"/>
                <a:sym typeface="Federo"/>
              </a:rPr>
              <a:t>Recapitulation</a:t>
            </a:r>
            <a:endParaRPr/>
          </a:p>
        </p:txBody>
      </p:sp>
      <p:sp>
        <p:nvSpPr>
          <p:cNvPr id="183" name="Google Shape;183;p8"/>
          <p:cNvSpPr txBox="1"/>
          <p:nvPr>
            <p:ph idx="12" type="sldNum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‹#›</a:t>
            </a:fld>
            <a:endParaRPr sz="1600"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457200" y="1066800"/>
            <a:ext cx="8458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revisited a few classes (</a:t>
            </a:r>
            <a:r>
              <a:rPr lang="en-US" sz="2800">
                <a:solidFill>
                  <a:srgbClr val="0000FF"/>
                </a:solidFill>
              </a:rPr>
              <a:t>Scanner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String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Math</a:t>
            </a:r>
            <a:r>
              <a:rPr lang="en-US" sz="2800"/>
              <a:t>) and learnt a few new ones (</a:t>
            </a:r>
            <a:r>
              <a:rPr lang="en-US" sz="2800">
                <a:solidFill>
                  <a:srgbClr val="0000FF"/>
                </a:solidFill>
              </a:rPr>
              <a:t>DecimalFormat</a:t>
            </a:r>
            <a:r>
              <a:rPr lang="en-US" sz="2800"/>
              <a:t>, </a:t>
            </a:r>
            <a:r>
              <a:rPr lang="en-US" sz="2800">
                <a:solidFill>
                  <a:srgbClr val="0000FF"/>
                </a:solidFill>
              </a:rPr>
              <a:t>Random</a:t>
            </a:r>
            <a:r>
              <a:rPr lang="en-US" sz="2800"/>
              <a:t>, wrapper classes, </a:t>
            </a:r>
            <a:r>
              <a:rPr lang="en-US" sz="2800">
                <a:solidFill>
                  <a:srgbClr val="0000FF"/>
                </a:solidFill>
              </a:rPr>
              <a:t>Point</a:t>
            </a:r>
            <a:r>
              <a:rPr lang="en-US" sz="2800"/>
              <a:t>)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We discussed some basic OOP features/concepts such as </a:t>
            </a:r>
            <a:r>
              <a:rPr lang="en-US" sz="2800">
                <a:solidFill>
                  <a:srgbClr val="C00000"/>
                </a:solidFill>
              </a:rPr>
              <a:t>modifiers</a:t>
            </a:r>
            <a:r>
              <a:rPr lang="en-US" sz="2800"/>
              <a:t>, </a:t>
            </a:r>
            <a:r>
              <a:rPr lang="en-US" sz="2800">
                <a:solidFill>
                  <a:srgbClr val="C00000"/>
                </a:solidFill>
              </a:rPr>
              <a:t>class and instance methods</a:t>
            </a:r>
            <a:r>
              <a:rPr lang="en-US" sz="2800"/>
              <a:t>, </a:t>
            </a:r>
            <a:r>
              <a:rPr lang="en-US" sz="2800">
                <a:solidFill>
                  <a:srgbClr val="C00000"/>
                </a:solidFill>
              </a:rPr>
              <a:t>constructors</a:t>
            </a:r>
            <a:r>
              <a:rPr lang="en-US" sz="2800"/>
              <a:t> and </a:t>
            </a:r>
            <a:r>
              <a:rPr lang="en-US" sz="2800">
                <a:solidFill>
                  <a:srgbClr val="C00000"/>
                </a:solidFill>
              </a:rPr>
              <a:t>overloading</a:t>
            </a:r>
            <a:r>
              <a:rPr lang="en-US" sz="2800"/>
              <a:t>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Last week, we used classes provided by API </a:t>
            </a:r>
            <a:r>
              <a:rPr lang="en-US" sz="2800" u="sng"/>
              <a:t>as a user</a:t>
            </a:r>
            <a:r>
              <a:rPr lang="en-US" sz="2800"/>
              <a:t>. 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SzPts val="1820"/>
              <a:buChar char="■"/>
            </a:pPr>
            <a:r>
              <a:rPr lang="en-US" sz="2800"/>
              <a:t>Today, we become </a:t>
            </a:r>
            <a:r>
              <a:rPr lang="en-US" sz="2800" u="sng"/>
              <a:t>designers</a:t>
            </a:r>
            <a:r>
              <a:rPr lang="en-US" sz="2800"/>
              <a:t> to </a:t>
            </a:r>
            <a:r>
              <a:rPr i="1" lang="en-US" sz="2800">
                <a:solidFill>
                  <a:srgbClr val="660033"/>
                </a:solidFill>
              </a:rPr>
              <a:t>create</a:t>
            </a:r>
            <a:r>
              <a:rPr lang="en-US" sz="2800"/>
              <a:t> our own classes!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533400" y="6553200"/>
            <a:ext cx="1828800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[503005 Lecture 5: OOP Part 2]</a:t>
            </a:r>
            <a:endParaRPr b="0" i="0" sz="8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46125" lvl="0" marL="7461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rgbClr val="C00000"/>
                </a:solidFill>
                <a:latin typeface="Federo"/>
                <a:ea typeface="Federo"/>
                <a:cs typeface="Federo"/>
                <a:sym typeface="Federo"/>
              </a:rPr>
              <a:t>2.</a:t>
            </a:r>
            <a:r>
              <a:rPr b="1" lang="en-US" sz="4400">
                <a:latin typeface="Federo"/>
                <a:ea typeface="Federo"/>
                <a:cs typeface="Federo"/>
                <a:sym typeface="Federo"/>
              </a:rPr>
              <a:t> 	Programming Model and OOP</a:t>
            </a:r>
            <a:endParaRPr/>
          </a:p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80"/>
              <a:buFont typeface="Noto Sans Symbols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World View of a Programming Language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L1 - Basic of C++">
  <a:themeElements>
    <a:clrScheme name="Custom 5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002672"/>
      </a:hlink>
      <a:folHlink>
        <a:srgbClr val="2870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2005-08-26T05:24:28Z</dcterms:created>
  <dc:creator>Aaron Tan</dc:creator>
</cp:coreProperties>
</file>