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6858000" cx="9144000"/>
  <p:notesSz cx="6797675" cy="9926625"/>
  <p:embeddedFontLst>
    <p:embeddedFont>
      <p:font typeface="Garamond"/>
      <p:regular r:id="rId43"/>
      <p:bold r:id="rId44"/>
      <p:italic r:id="rId45"/>
      <p:boldItalic r:id="rId46"/>
    </p:embeddedFont>
    <p:embeddedFont>
      <p:font typeface="Arial Black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GoogleSlidesCustomDataVersion2">
      <go:slidesCustomData xmlns:go="http://customooxmlschemas.google.com/" r:id="rId48" roundtripDataSignature="AMtx7mjg0AcgYh5CrgcFc02zXqy6MvT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1B2C70-A051-4B58-9AF3-2C5D54B7CD9D}">
  <a:tblStyle styleId="{D41B2C70-A051-4B58-9AF3-2C5D54B7CD9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fill>
          <a:solidFill>
            <a:srgbClr val="CADDDD"/>
          </a:solidFill>
        </a:fill>
      </a:tcStyle>
    </a:band1H>
    <a:band2H>
      <a:tcTxStyle/>
    </a:band2H>
    <a:band1V>
      <a:tcTxStyle/>
      <a:tcStyle>
        <a:fill>
          <a:solidFill>
            <a:srgbClr val="CADD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Garamond-bold.fntdata"/><Relationship Id="rId21" Type="http://schemas.openxmlformats.org/officeDocument/2006/relationships/slide" Target="slides/slide14.xml"/><Relationship Id="rId43" Type="http://schemas.openxmlformats.org/officeDocument/2006/relationships/font" Target="fonts/Garamond-regular.fntdata"/><Relationship Id="rId24" Type="http://schemas.openxmlformats.org/officeDocument/2006/relationships/slide" Target="slides/slide17.xml"/><Relationship Id="rId46" Type="http://schemas.openxmlformats.org/officeDocument/2006/relationships/font" Target="fonts/Garamond-boldItalic.fntdata"/><Relationship Id="rId23" Type="http://schemas.openxmlformats.org/officeDocument/2006/relationships/slide" Target="slides/slide16.xml"/><Relationship Id="rId45" Type="http://schemas.openxmlformats.org/officeDocument/2006/relationships/font" Target="fonts/Garamon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customschemas.google.com/relationships/presentationmetadata" Target="metadata"/><Relationship Id="rId25" Type="http://schemas.openxmlformats.org/officeDocument/2006/relationships/slide" Target="slides/slide18.xml"/><Relationship Id="rId47" Type="http://schemas.openxmlformats.org/officeDocument/2006/relationships/font" Target="fonts/ArialBlack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774" y="2"/>
            <a:ext cx="2947382" cy="4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306"/>
            <a:ext cx="294586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1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1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2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0" name="Google Shape;380;p2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8" name="Google Shape;398;p2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2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3" name="Google Shape;443;p2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2" name="Google Shape;452;p3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2" name="Google Shape;482;p3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4" name="Google Shape;524;p3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3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4" name="Google Shape;614;p3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3" name="Google Shape;623;p3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-231733" lvl="0" marL="231733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-231733" lvl="0" marL="231733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7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9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41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41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78" name="Google Shape;78;p43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2" name="Google Shape;82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83" name="Google Shape;83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4" name="Google Shape;84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92" name="Google Shape;92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31" name="Google Shape;31;p52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5" name="Google Shape;35;p5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36" name="Google Shape;36;p5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7" name="Google Shape;37;p5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45" name="Google Shape;45;p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5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36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36"/>
          <p:cNvSpPr txBox="1"/>
          <p:nvPr>
            <p:ph idx="11" type="ftr"/>
          </p:nvPr>
        </p:nvSpPr>
        <p:spPr>
          <a:xfrm>
            <a:off x="533400" y="6553200"/>
            <a:ext cx="1905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2" type="sldNum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Google Shape;58;p39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9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39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533400" y="6553200"/>
            <a:ext cx="1981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Object-Oriented Programming</a:t>
            </a:r>
            <a:endParaRPr sz="4400"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340"/>
              <a:buFont typeface="Noto Sans Symbols"/>
              <a:buNone/>
            </a:pPr>
            <a:r>
              <a:rPr lang="en-US" sz="3600">
                <a:solidFill>
                  <a:srgbClr val="FF0000"/>
                </a:solidFill>
              </a:rPr>
              <a:t>Object Oriented Programming Inheritance</a:t>
            </a:r>
            <a:endParaRPr sz="3600"/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9" y="101673"/>
            <a:ext cx="1747742" cy="9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1981200" y="5257800"/>
            <a:ext cx="6400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father, like son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Creating a Subclass (1/6)</a:t>
            </a:r>
            <a:endParaRPr/>
          </a:p>
        </p:txBody>
      </p:sp>
      <p:sp>
        <p:nvSpPr>
          <p:cNvPr id="191" name="Google Shape;191;p1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457200" y="1143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Object-oriented languages allow </a:t>
            </a:r>
            <a:r>
              <a:rPr lang="en-US" sz="2800">
                <a:solidFill>
                  <a:srgbClr val="C00000"/>
                </a:solidFill>
              </a:rPr>
              <a:t>inheritance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Declare a new class based on an existing class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So that the new class may inherit all of the attributes and methods from the other class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Terminology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If class </a:t>
            </a:r>
            <a:r>
              <a:rPr i="1" lang="en-US" sz="2400"/>
              <a:t>B</a:t>
            </a:r>
            <a:r>
              <a:rPr lang="en-US" sz="2400"/>
              <a:t> is derived from class </a:t>
            </a:r>
            <a:r>
              <a:rPr i="1" lang="en-US" sz="2400"/>
              <a:t>A</a:t>
            </a:r>
            <a:r>
              <a:rPr lang="en-US" sz="2400"/>
              <a:t>, then class </a:t>
            </a:r>
            <a:r>
              <a:rPr i="1" lang="en-US" sz="2400"/>
              <a:t>B</a:t>
            </a:r>
            <a:r>
              <a:rPr lang="en-US" sz="2400"/>
              <a:t> is called a </a:t>
            </a:r>
            <a:r>
              <a:rPr b="1" lang="en-US" sz="2400">
                <a:solidFill>
                  <a:srgbClr val="C00000"/>
                </a:solidFill>
              </a:rPr>
              <a:t>child</a:t>
            </a:r>
            <a:r>
              <a:rPr lang="en-US" sz="2400"/>
              <a:t> (or </a:t>
            </a:r>
            <a:r>
              <a:rPr b="1" lang="en-US" sz="2400">
                <a:solidFill>
                  <a:srgbClr val="C00000"/>
                </a:solidFill>
              </a:rPr>
              <a:t>subclass</a:t>
            </a:r>
            <a:r>
              <a:rPr lang="en-US" sz="2400"/>
              <a:t> or </a:t>
            </a:r>
            <a:r>
              <a:rPr b="1" lang="en-US" sz="2400">
                <a:solidFill>
                  <a:srgbClr val="C00000"/>
                </a:solidFill>
              </a:rPr>
              <a:t>derived class</a:t>
            </a:r>
            <a:r>
              <a:rPr lang="en-US" sz="2400"/>
              <a:t>) of class </a:t>
            </a:r>
            <a:r>
              <a:rPr i="1" lang="en-US" sz="2400"/>
              <a:t>A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Class </a:t>
            </a:r>
            <a:r>
              <a:rPr i="1" lang="en-US" sz="2400"/>
              <a:t>A</a:t>
            </a:r>
            <a:r>
              <a:rPr lang="en-US" sz="2400"/>
              <a:t> is called a </a:t>
            </a:r>
            <a:r>
              <a:rPr b="1" lang="en-US" sz="2400">
                <a:solidFill>
                  <a:srgbClr val="C00000"/>
                </a:solidFill>
              </a:rPr>
              <a:t>parent</a:t>
            </a:r>
            <a:r>
              <a:rPr lang="en-US" sz="2400"/>
              <a:t> (or </a:t>
            </a:r>
            <a:r>
              <a:rPr b="1" lang="en-US" sz="2400">
                <a:solidFill>
                  <a:srgbClr val="C00000"/>
                </a:solidFill>
              </a:rPr>
              <a:t>superclass</a:t>
            </a:r>
            <a:r>
              <a:rPr lang="en-US" sz="2400"/>
              <a:t>) of class </a:t>
            </a:r>
            <a:r>
              <a:rPr i="1" lang="en-US" sz="2400"/>
              <a:t>B</a:t>
            </a:r>
            <a:endParaRPr/>
          </a:p>
          <a:p>
            <a:pPr indent="-233998" lvl="1" marL="669925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193" name="Google Shape;193;p10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Creating a Subclass (2/6)</a:t>
            </a:r>
            <a:endParaRPr/>
          </a:p>
        </p:txBody>
      </p:sp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457200" y="1143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Recall the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r>
              <a:rPr lang="en-US" sz="2400"/>
              <a:t> class in lecture #3</a:t>
            </a:r>
            <a:endParaRPr i="1" sz="2400"/>
          </a:p>
        </p:txBody>
      </p:sp>
      <p:sp>
        <p:nvSpPr>
          <p:cNvPr id="202" name="Google Shape;202;p11"/>
          <p:cNvSpPr txBox="1"/>
          <p:nvPr/>
        </p:nvSpPr>
        <p:spPr>
          <a:xfrm>
            <a:off x="914400" y="1723292"/>
            <a:ext cx="8001000" cy="4770537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20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balance;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BankAcct() {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BankAcct(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aNum,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bal) {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getAcctNum() {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getBalance() {...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withdraw(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amount) { ...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deposit(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amount) {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 {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3" name="Google Shape;203;p11"/>
          <p:cNvSpPr/>
          <p:nvPr/>
        </p:nvSpPr>
        <p:spPr>
          <a:xfrm>
            <a:off x="6477000" y="1541584"/>
            <a:ext cx="2286001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lect3/BankAcct.java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Creating a Subclass (3/6)</a:t>
            </a:r>
            <a:endParaRPr/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457200" y="1143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Let’s define a </a:t>
            </a:r>
            <a:r>
              <a:rPr lang="en-US" sz="2400">
                <a:solidFill>
                  <a:srgbClr val="0000FF"/>
                </a:solidFill>
              </a:rPr>
              <a:t>SavingAcct</a:t>
            </a:r>
            <a:r>
              <a:rPr lang="en-US" sz="2400"/>
              <a:t> class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Basic information: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Account number, balance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Interest rate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Basic functionality: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Withdraw, deposit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Pay interest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Compare with the basic bank account: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Differences are highlighted above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SavingAcct shares more than 50% of the code with BankAcct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So, should we just cut and paste the code from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r>
              <a:rPr lang="en-US" sz="2400"/>
              <a:t> to create </a:t>
            </a:r>
            <a:r>
              <a:rPr lang="en-US" sz="2400">
                <a:solidFill>
                  <a:srgbClr val="0000FF"/>
                </a:solidFill>
              </a:rPr>
              <a:t>SavingAcc</a:t>
            </a:r>
            <a:r>
              <a:rPr lang="en-US" sz="2400"/>
              <a:t>t?</a:t>
            </a:r>
            <a:endParaRPr/>
          </a:p>
        </p:txBody>
      </p:sp>
      <p:grpSp>
        <p:nvGrpSpPr>
          <p:cNvPr id="213" name="Google Shape;213;p12"/>
          <p:cNvGrpSpPr/>
          <p:nvPr/>
        </p:nvGrpSpPr>
        <p:grpSpPr>
          <a:xfrm>
            <a:off x="2819400" y="2743200"/>
            <a:ext cx="5410200" cy="1295400"/>
            <a:chOff x="2819400" y="2743200"/>
            <a:chExt cx="5410200" cy="1295400"/>
          </a:xfrm>
        </p:grpSpPr>
        <p:cxnSp>
          <p:nvCxnSpPr>
            <p:cNvPr id="214" name="Google Shape;214;p12"/>
            <p:cNvCxnSpPr/>
            <p:nvPr/>
          </p:nvCxnSpPr>
          <p:spPr>
            <a:xfrm rot="10800000">
              <a:off x="2819400" y="2743200"/>
              <a:ext cx="2286000" cy="2286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15" name="Google Shape;215;p12"/>
            <p:cNvCxnSpPr/>
            <p:nvPr/>
          </p:nvCxnSpPr>
          <p:spPr>
            <a:xfrm flipH="1">
              <a:off x="2819400" y="3124200"/>
              <a:ext cx="2286000" cy="9144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16" name="Google Shape;216;p12"/>
            <p:cNvSpPr txBox="1"/>
            <p:nvPr/>
          </p:nvSpPr>
          <p:spPr>
            <a:xfrm>
              <a:off x="5105400" y="2743200"/>
              <a:ext cx="3124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New requirements</a:t>
              </a:r>
              <a:endParaRPr/>
            </a:p>
          </p:txBody>
        </p:sp>
      </p:grpSp>
      <p:sp>
        <p:nvSpPr>
          <p:cNvPr id="217" name="Google Shape;217;p12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b="0" sz="80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Creating a Subclass (4/6)</a:t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457200" y="1143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Duplicating code is </a:t>
            </a:r>
            <a:r>
              <a:rPr b="1" lang="en-US" sz="2800"/>
              <a:t>undesirable</a:t>
            </a:r>
            <a:r>
              <a:rPr lang="en-US" sz="2800"/>
              <a:t> as it is hard to maintain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Need to correct all copies if errors are found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Need to update all copies if modifications are required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Since the classes are logically unrelated if the codes are separated: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Code that works on one class cannot work on the other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Compilation errors due to incompatible data types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Hence, we should create </a:t>
            </a:r>
            <a:r>
              <a:rPr lang="en-US" sz="2800">
                <a:solidFill>
                  <a:srgbClr val="0000FF"/>
                </a:solidFill>
              </a:rPr>
              <a:t>SavingAcct</a:t>
            </a:r>
            <a:r>
              <a:rPr lang="en-US" sz="2800"/>
              <a:t> as a subclass of </a:t>
            </a:r>
            <a:r>
              <a:rPr lang="en-US" sz="2800">
                <a:solidFill>
                  <a:srgbClr val="0000FF"/>
                </a:solidFill>
              </a:rPr>
              <a:t>BankAcct</a:t>
            </a:r>
            <a:endParaRPr/>
          </a:p>
        </p:txBody>
      </p:sp>
      <p:sp>
        <p:nvSpPr>
          <p:cNvPr id="226" name="Google Shape;226;p13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3" name="Google Shape;233;p14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Creating a Subclass (5/6)</a:t>
            </a:r>
            <a:endParaRPr/>
          </a:p>
        </p:txBody>
      </p:sp>
      <p:sp>
        <p:nvSpPr>
          <p:cNvPr id="234" name="Google Shape;234;p1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35" name="Google Shape;235;p14"/>
          <p:cNvSpPr txBox="1"/>
          <p:nvPr/>
        </p:nvSpPr>
        <p:spPr>
          <a:xfrm>
            <a:off x="533400" y="1219200"/>
            <a:ext cx="8077200" cy="224676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int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double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balance;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//Constructors and methods not shown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533400" y="3604883"/>
            <a:ext cx="8077200" cy="286232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SavingAcct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double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rate;    </a:t>
            </a: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interest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payInterest()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balance += balance * rate;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155871" y="3276600"/>
            <a:ext cx="2149929" cy="9906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</a:t>
            </a:r>
            <a:r>
              <a:rPr lang="en-US" sz="20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keyword indicates inheritance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6497216" y="6193507"/>
            <a:ext cx="206051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SavingAcct.java</a:t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761999" y="1523999"/>
            <a:ext cx="1626637" cy="63862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3124200" y="3581400"/>
            <a:ext cx="1219200" cy="457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6497216" y="1028700"/>
            <a:ext cx="206051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BankAcct.java</a:t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5093736" y="1309913"/>
            <a:ext cx="2933700" cy="10668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keyword allows subclass to access the attributes directly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14"/>
          <p:cNvGrpSpPr/>
          <p:nvPr/>
        </p:nvGrpSpPr>
        <p:grpSpPr>
          <a:xfrm>
            <a:off x="1128810" y="4648200"/>
            <a:ext cx="3990780" cy="1930508"/>
            <a:chOff x="1128810" y="4648200"/>
            <a:chExt cx="3990780" cy="1930508"/>
          </a:xfrm>
        </p:grpSpPr>
        <p:cxnSp>
          <p:nvCxnSpPr>
            <p:cNvPr id="244" name="Google Shape;244;p14"/>
            <p:cNvCxnSpPr/>
            <p:nvPr/>
          </p:nvCxnSpPr>
          <p:spPr>
            <a:xfrm rot="10800000">
              <a:off x="1371600" y="4648200"/>
              <a:ext cx="0" cy="11430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45" name="Google Shape;245;p14"/>
            <p:cNvSpPr/>
            <p:nvPr/>
          </p:nvSpPr>
          <p:spPr>
            <a:xfrm>
              <a:off x="1128810" y="5588108"/>
              <a:ext cx="3990780" cy="990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allows subclass of </a:t>
              </a:r>
              <a:r>
                <a:rPr lang="en-US" sz="20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SavingAcct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access rate. If this is not intended, you may change it to “private”.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Creating a Subclass (6/6)</a:t>
            </a:r>
            <a:endParaRPr/>
          </a:p>
        </p:txBody>
      </p:sp>
      <p:sp>
        <p:nvSpPr>
          <p:cNvPr id="252" name="Google Shape;252;p1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53" name="Google Shape;253;p15"/>
          <p:cNvSpPr txBox="1"/>
          <p:nvPr>
            <p:ph idx="1" type="body"/>
          </p:nvPr>
        </p:nvSpPr>
        <p:spPr>
          <a:xfrm>
            <a:off x="457200" y="1143000"/>
            <a:ext cx="8001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The subclass-superclass relationship is known as an “</a:t>
            </a:r>
            <a:r>
              <a:rPr lang="en-US" sz="2400">
                <a:solidFill>
                  <a:srgbClr val="C00000"/>
                </a:solidFill>
              </a:rPr>
              <a:t>is-a</a:t>
            </a:r>
            <a:r>
              <a:rPr lang="en-US" sz="2400"/>
              <a:t>” relationship, i.e. </a:t>
            </a:r>
            <a:r>
              <a:rPr lang="en-US" sz="2400">
                <a:solidFill>
                  <a:srgbClr val="0000FF"/>
                </a:solidFill>
              </a:rPr>
              <a:t>SavingAcct</a:t>
            </a: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is-a</a:t>
            </a:r>
            <a:r>
              <a:rPr lang="en-US" sz="2400"/>
              <a:t>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In the UML diagram, a solid line with a closed unfilled arrowhead is drawn from </a:t>
            </a:r>
            <a:r>
              <a:rPr lang="en-US" sz="2400">
                <a:solidFill>
                  <a:srgbClr val="0000FF"/>
                </a:solidFill>
              </a:rPr>
              <a:t>SavingAcct</a:t>
            </a:r>
            <a:r>
              <a:rPr lang="en-US" sz="2400"/>
              <a:t> to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The symbol </a:t>
            </a:r>
            <a:r>
              <a:rPr lang="en-US" sz="2400">
                <a:solidFill>
                  <a:srgbClr val="C00000"/>
                </a:solidFill>
              </a:rPr>
              <a:t>#</a:t>
            </a:r>
            <a:r>
              <a:rPr lang="en-US" sz="2400"/>
              <a:t> is used to denoted protected member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55" name="Google Shape;255;p15"/>
          <p:cNvGrpSpPr/>
          <p:nvPr/>
        </p:nvGrpSpPr>
        <p:grpSpPr>
          <a:xfrm>
            <a:off x="2033281" y="3530336"/>
            <a:ext cx="4674035" cy="2300926"/>
            <a:chOff x="2033281" y="3530336"/>
            <a:chExt cx="4674035" cy="2300926"/>
          </a:xfrm>
        </p:grpSpPr>
        <p:grpSp>
          <p:nvGrpSpPr>
            <p:cNvPr id="256" name="Google Shape;256;p15"/>
            <p:cNvGrpSpPr/>
            <p:nvPr/>
          </p:nvGrpSpPr>
          <p:grpSpPr>
            <a:xfrm>
              <a:off x="2033281" y="3530336"/>
              <a:ext cx="1473635" cy="2300926"/>
              <a:chOff x="1141412" y="3414074"/>
              <a:chExt cx="1473635" cy="2300926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1141413" y="3414074"/>
                <a:ext cx="1473634" cy="2300926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5"/>
              <p:cNvSpPr txBox="1"/>
              <p:nvPr/>
            </p:nvSpPr>
            <p:spPr>
              <a:xfrm>
                <a:off x="1228052" y="3472205"/>
                <a:ext cx="1300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SavingAcct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9" name="Google Shape;259;p15"/>
              <p:cNvCxnSpPr/>
              <p:nvPr/>
            </p:nvCxnSpPr>
            <p:spPr>
              <a:xfrm>
                <a:off x="1141413" y="3828828"/>
                <a:ext cx="147363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15"/>
              <p:cNvCxnSpPr/>
              <p:nvPr/>
            </p:nvCxnSpPr>
            <p:spPr>
              <a:xfrm>
                <a:off x="1141412" y="4352048"/>
                <a:ext cx="147363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1" name="Google Shape;261;p15"/>
              <p:cNvSpPr txBox="1"/>
              <p:nvPr/>
            </p:nvSpPr>
            <p:spPr>
              <a:xfrm>
                <a:off x="1228052" y="3953130"/>
                <a:ext cx="6415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# rate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5"/>
              <p:cNvSpPr txBox="1"/>
              <p:nvPr/>
            </p:nvSpPr>
            <p:spPr>
              <a:xfrm>
                <a:off x="1228052" y="4453611"/>
                <a:ext cx="1342034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getRate()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payInterest()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print()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5"/>
            <p:cNvGrpSpPr/>
            <p:nvPr/>
          </p:nvGrpSpPr>
          <p:grpSpPr>
            <a:xfrm>
              <a:off x="5233681" y="3530336"/>
              <a:ext cx="1473635" cy="2300926"/>
              <a:chOff x="6440581" y="3584543"/>
              <a:chExt cx="1473635" cy="2300926"/>
            </a:xfrm>
          </p:grpSpPr>
          <p:sp>
            <p:nvSpPr>
              <p:cNvPr id="264" name="Google Shape;264;p15"/>
              <p:cNvSpPr/>
              <p:nvPr/>
            </p:nvSpPr>
            <p:spPr>
              <a:xfrm>
                <a:off x="6440582" y="3584543"/>
                <a:ext cx="1473634" cy="2300926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5"/>
              <p:cNvSpPr txBox="1"/>
              <p:nvPr/>
            </p:nvSpPr>
            <p:spPr>
              <a:xfrm>
                <a:off x="6612982" y="3642674"/>
                <a:ext cx="112883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BankAcct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" name="Google Shape;266;p15"/>
              <p:cNvCxnSpPr/>
              <p:nvPr/>
            </p:nvCxnSpPr>
            <p:spPr>
              <a:xfrm>
                <a:off x="6440582" y="3999297"/>
                <a:ext cx="147363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5"/>
              <p:cNvCxnSpPr/>
              <p:nvPr/>
            </p:nvCxnSpPr>
            <p:spPr>
              <a:xfrm>
                <a:off x="6440581" y="4522517"/>
                <a:ext cx="147363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8" name="Google Shape;268;p15"/>
              <p:cNvSpPr txBox="1"/>
              <p:nvPr/>
            </p:nvSpPr>
            <p:spPr>
              <a:xfrm>
                <a:off x="6480810" y="3999297"/>
                <a:ext cx="10406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# acctNum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# balance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5"/>
              <p:cNvSpPr txBox="1"/>
              <p:nvPr/>
            </p:nvSpPr>
            <p:spPr>
              <a:xfrm>
                <a:off x="6480810" y="4624080"/>
                <a:ext cx="1433406" cy="1169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getAcctNum()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getBalance()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withdraw()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deposit()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print()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15"/>
            <p:cNvGrpSpPr/>
            <p:nvPr/>
          </p:nvGrpSpPr>
          <p:grpSpPr>
            <a:xfrm>
              <a:off x="3884710" y="4185927"/>
              <a:ext cx="1049042" cy="191244"/>
              <a:chOff x="3884710" y="4185927"/>
              <a:chExt cx="1049042" cy="191244"/>
            </a:xfrm>
          </p:grpSpPr>
          <p:cxnSp>
            <p:nvCxnSpPr>
              <p:cNvPr id="271" name="Google Shape;271;p15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72" name="Google Shape;272;p15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2.1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Observations</a:t>
            </a:r>
            <a:endParaRPr/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57200" y="1143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Inheritance greatly reduces the amount of redundant coding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 </a:t>
            </a:r>
            <a:r>
              <a:rPr lang="en-US" sz="2800">
                <a:solidFill>
                  <a:srgbClr val="0000FF"/>
                </a:solidFill>
              </a:rPr>
              <a:t>SavingAcct</a:t>
            </a:r>
            <a:r>
              <a:rPr lang="en-US" sz="2800"/>
              <a:t> class,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No definition of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acctNum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and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endParaRPr sz="2400">
              <a:solidFill>
                <a:srgbClr val="0000FF"/>
              </a:solidFill>
            </a:endParaRPr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No definition of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withdraw() </a:t>
            </a:r>
            <a:r>
              <a:rPr lang="en-US" sz="2400"/>
              <a:t>and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deposit()</a:t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Improve maintainability: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Eg: If a method is modified in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r>
              <a:rPr lang="en-US" sz="2400"/>
              <a:t> class, no changes are needed in </a:t>
            </a:r>
            <a:r>
              <a:rPr lang="en-US" sz="2400">
                <a:solidFill>
                  <a:srgbClr val="0000FF"/>
                </a:solidFill>
              </a:rPr>
              <a:t>SavingAcc</a:t>
            </a:r>
            <a:r>
              <a:rPr lang="en-US" sz="2400"/>
              <a:t>t class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 code in </a:t>
            </a:r>
            <a:r>
              <a:rPr lang="en-US" sz="2800">
                <a:solidFill>
                  <a:srgbClr val="0000FF"/>
                </a:solidFill>
              </a:rPr>
              <a:t>BankAcct</a:t>
            </a:r>
            <a:r>
              <a:rPr lang="en-US" sz="2800"/>
              <a:t> remains untouched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Other programs that depend on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r>
              <a:rPr lang="en-US" sz="2400"/>
              <a:t> are unaffected 🡨 very important!</a:t>
            </a:r>
            <a:endParaRPr sz="2400"/>
          </a:p>
        </p:txBody>
      </p:sp>
      <p:sp>
        <p:nvSpPr>
          <p:cNvPr id="281" name="Google Shape;281;p16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2.2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Constructors in Subclass</a:t>
            </a:r>
            <a:endParaRPr/>
          </a:p>
        </p:txBody>
      </p:sp>
      <p:sp>
        <p:nvSpPr>
          <p:cNvPr id="288" name="Google Shape;288;p1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457200" y="11430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Unlike normal methods, constructors are NOT inherited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You need to define constructor(s) for the subclass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228600" y="2514600"/>
            <a:ext cx="8686800" cy="347787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SavingAcct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double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rate;    </a:t>
            </a: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interest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SavingAcct(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aNum,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bal,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rate){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acctNum = aNum;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balance = bal;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.rate = rate;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  //......payInterest() method not shown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6705600" y="5801975"/>
            <a:ext cx="206051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SavingAcct.java</a:t>
            </a:r>
            <a:endParaRPr/>
          </a:p>
        </p:txBody>
      </p:sp>
      <p:sp>
        <p:nvSpPr>
          <p:cNvPr id="292" name="Google Shape;292;p17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2.3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The “super” Keyword</a:t>
            </a:r>
            <a:endParaRPr/>
          </a:p>
        </p:txBody>
      </p:sp>
      <p:sp>
        <p:nvSpPr>
          <p:cNvPr id="299" name="Google Shape;299;p1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457200" y="11430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The “</a:t>
            </a:r>
            <a:r>
              <a:rPr lang="en-US" sz="2400">
                <a:solidFill>
                  <a:srgbClr val="C00000"/>
                </a:solidFill>
              </a:rPr>
              <a:t>super</a:t>
            </a:r>
            <a:r>
              <a:rPr lang="en-US" sz="2400"/>
              <a:t>” keyword allows us to use the methods (including constructors) in the superclass directly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If you make use of superclass’ constructor, it must be the </a:t>
            </a:r>
            <a:r>
              <a:rPr b="1" lang="en-US" sz="2400"/>
              <a:t>first statement </a:t>
            </a:r>
            <a:r>
              <a:rPr lang="en-US" sz="2400"/>
              <a:t>in the method body</a:t>
            </a:r>
            <a:endParaRPr/>
          </a:p>
        </p:txBody>
      </p:sp>
      <p:sp>
        <p:nvSpPr>
          <p:cNvPr id="301" name="Google Shape;301;p18"/>
          <p:cNvSpPr txBox="1"/>
          <p:nvPr/>
        </p:nvSpPr>
        <p:spPr>
          <a:xfrm>
            <a:off x="228600" y="2895600"/>
            <a:ext cx="8686800" cy="332398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SavingAcct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double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rate;    </a:t>
            </a: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interest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SavingAcct(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aNum,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bal,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rate){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super(aNum, bal);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.rate = rate;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  //......payInterest() method not shown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6553200" y="6025290"/>
            <a:ext cx="206051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SavingAcct.java</a:t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4343400" y="4267200"/>
            <a:ext cx="3048000" cy="762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constructor in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BankAcct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1143000" y="4198657"/>
            <a:ext cx="2743200" cy="39625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2.4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Using SavingAcct</a:t>
            </a:r>
            <a:endParaRPr/>
          </a:p>
        </p:txBody>
      </p:sp>
      <p:sp>
        <p:nvSpPr>
          <p:cNvPr id="312" name="Google Shape;312;p1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13" name="Google Shape;313;p19"/>
          <p:cNvSpPr txBox="1"/>
          <p:nvPr/>
        </p:nvSpPr>
        <p:spPr>
          <a:xfrm>
            <a:off x="195943" y="1075909"/>
            <a:ext cx="8686800" cy="424731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TestSavingAcct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SavingAcct sa1 =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SavingAcct(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1000.0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0.03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sa1.print();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sa1.withdraw(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50.0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sa1.payInterest();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sa1.print();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6068008" y="885409"/>
            <a:ext cx="259391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TestSavingAcct.java</a:t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4038600" y="3107234"/>
            <a:ext cx="4318518" cy="533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Inherited method from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BankAcct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1616825" y="3344129"/>
            <a:ext cx="2133600" cy="31991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4023049" y="3840471"/>
            <a:ext cx="4318518" cy="533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in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SavingAcct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1578429" y="3956850"/>
            <a:ext cx="2133600" cy="33964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2971800" y="4953000"/>
            <a:ext cx="4953000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it be the one in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BankAcct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class, or should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SavingAcct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override it?</a:t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1583575" y="2926079"/>
            <a:ext cx="1109749" cy="35058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3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1583575" y="4312085"/>
            <a:ext cx="1109749" cy="35058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3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We greatly appreciate support from Mr. Aaron Tan Tuck Choy, and Dr. Low Kok Lim for kindly sharing these materials.</a:t>
            </a:r>
            <a:endParaRPr/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2.5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Method Overriding (1/2)</a:t>
            </a:r>
            <a:endParaRPr/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457200" y="1143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Sometimes we need to modify the inherited method: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To change/extend the functionality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As you already know, this is called </a:t>
            </a:r>
            <a:r>
              <a:rPr b="1" lang="en-US" sz="2400">
                <a:solidFill>
                  <a:srgbClr val="C00000"/>
                </a:solidFill>
              </a:rPr>
              <a:t>method overriding</a:t>
            </a:r>
            <a:endParaRPr sz="24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In the </a:t>
            </a:r>
            <a:r>
              <a:rPr lang="en-US" sz="2600">
                <a:solidFill>
                  <a:srgbClr val="0000FF"/>
                </a:solidFill>
              </a:rPr>
              <a:t>SavingAcct</a:t>
            </a:r>
            <a:r>
              <a:rPr lang="en-US" sz="2600"/>
              <a:t> class: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The </a:t>
            </a:r>
            <a:r>
              <a:rPr lang="en-US" sz="2400">
                <a:solidFill>
                  <a:srgbClr val="0000FF"/>
                </a:solidFill>
              </a:rPr>
              <a:t>print() </a:t>
            </a:r>
            <a:r>
              <a:rPr lang="en-US" sz="2400"/>
              <a:t>method inherited from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r>
              <a:rPr lang="en-US" sz="2400"/>
              <a:t> should be modified to include the interest rate in output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To override an inherited method: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Simply recode the method in the subclass using the </a:t>
            </a:r>
            <a:r>
              <a:rPr lang="en-US" sz="2400" u="sng"/>
              <a:t>same method header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Method header refers to the name and parameters type of the method (also known as </a:t>
            </a:r>
            <a:r>
              <a:rPr b="1" lang="en-US" sz="2400"/>
              <a:t>method signature</a:t>
            </a:r>
            <a:r>
              <a:rPr lang="en-US" sz="2400"/>
              <a:t>)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2.5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Method Overriding (2/2)</a:t>
            </a:r>
            <a:endParaRPr/>
          </a:p>
        </p:txBody>
      </p:sp>
      <p:sp>
        <p:nvSpPr>
          <p:cNvPr id="338" name="Google Shape;338;p2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457200" y="4944784"/>
            <a:ext cx="8458200" cy="145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The first two lines of code in </a:t>
            </a:r>
            <a:r>
              <a:rPr lang="en-US" sz="2600">
                <a:solidFill>
                  <a:srgbClr val="0000FF"/>
                </a:solidFill>
              </a:rPr>
              <a:t>print() </a:t>
            </a:r>
            <a:r>
              <a:rPr lang="en-US" sz="2600"/>
              <a:t>are exactly the same as </a:t>
            </a:r>
            <a:r>
              <a:rPr lang="en-US" sz="2600">
                <a:solidFill>
                  <a:srgbClr val="0000FF"/>
                </a:solidFill>
              </a:rPr>
              <a:t>print() </a:t>
            </a:r>
            <a:r>
              <a:rPr lang="en-US" sz="2600"/>
              <a:t>of </a:t>
            </a:r>
            <a:r>
              <a:rPr lang="en-US" sz="2600">
                <a:solidFill>
                  <a:srgbClr val="0000FF"/>
                </a:solidFill>
              </a:rPr>
              <a:t>BankAcct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Can we reuse </a:t>
            </a:r>
            <a:r>
              <a:rPr lang="en-US" sz="2200">
                <a:solidFill>
                  <a:srgbClr val="0000FF"/>
                </a:solidFill>
              </a:rPr>
              <a:t>BankAcct</a:t>
            </a:r>
            <a:r>
              <a:rPr lang="en-US" sz="2200"/>
              <a:t>’s </a:t>
            </a:r>
            <a:r>
              <a:rPr lang="en-US" sz="2200">
                <a:solidFill>
                  <a:srgbClr val="0000FF"/>
                </a:solidFill>
              </a:rPr>
              <a:t>print() </a:t>
            </a:r>
            <a:r>
              <a:rPr lang="en-US" sz="2200"/>
              <a:t>instead of recoding?</a:t>
            </a:r>
            <a:endParaRPr/>
          </a:p>
        </p:txBody>
      </p:sp>
      <p:sp>
        <p:nvSpPr>
          <p:cNvPr id="340" name="Google Shape;340;p21"/>
          <p:cNvSpPr txBox="1"/>
          <p:nvPr/>
        </p:nvSpPr>
        <p:spPr>
          <a:xfrm>
            <a:off x="381000" y="1066800"/>
            <a:ext cx="8382000" cy="387798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SavingAcct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double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rate;    </a:t>
            </a:r>
            <a:r>
              <a:rPr b="1" lang="en-US" sz="20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interest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getRate() {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rate;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payInterest() {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-US" sz="18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"Account Number: "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getAcctNum());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System.out.printf(</a:t>
            </a:r>
            <a:r>
              <a:rPr b="1" lang="en-US" sz="18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"Balance: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$%.2f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getBalance());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System.out.printf("</a:t>
            </a:r>
            <a:r>
              <a:rPr b="1" lang="en-US" sz="18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Interest: %.2f%%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8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getRate());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6858000" y="876300"/>
            <a:ext cx="206051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SavingAcct.java</a:t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990600" y="3381829"/>
            <a:ext cx="7391400" cy="52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2.6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Using “super” Again </a:t>
            </a:r>
            <a:endParaRPr/>
          </a:p>
        </p:txBody>
      </p:sp>
      <p:sp>
        <p:nvSpPr>
          <p:cNvPr id="350" name="Google Shape;350;p2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457200" y="1134785"/>
            <a:ext cx="8458200" cy="145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The </a:t>
            </a:r>
            <a:r>
              <a:rPr lang="en-US" sz="2600">
                <a:solidFill>
                  <a:srgbClr val="0000FF"/>
                </a:solidFill>
              </a:rPr>
              <a:t>super</a:t>
            </a:r>
            <a:r>
              <a:rPr lang="en-US" sz="2600"/>
              <a:t> keyword can be used to invoke superclass’ method</a:t>
            </a:r>
            <a:endParaRPr sz="2600">
              <a:solidFill>
                <a:srgbClr val="0000FF"/>
              </a:solidFill>
            </a:endParaRPr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Useful when the inherited method is overridden</a:t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228600" y="2857500"/>
            <a:ext cx="8689910" cy="2739211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SavingAcct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System.out.printf("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Interest: %.2f%%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getRate());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6764693" y="2667000"/>
            <a:ext cx="206051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SavingAcct.java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4267200" y="3619500"/>
            <a:ext cx="3276600" cy="878295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the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print()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from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BankAcct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805543" y="4294293"/>
            <a:ext cx="2133600" cy="31991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Subclass Substitutability (1/2)</a:t>
            </a:r>
            <a:endParaRPr/>
          </a:p>
        </p:txBody>
      </p:sp>
      <p:sp>
        <p:nvSpPr>
          <p:cNvPr id="363" name="Google Shape;363;p2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457200" y="10668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An added advantage for inheritance is that: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Whenever a super class object is expected, a sub class object </a:t>
            </a:r>
            <a:r>
              <a:rPr b="1" lang="en-US"/>
              <a:t>is acceptable as substitution!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430"/>
              <a:buChar char="■"/>
            </a:pPr>
            <a:r>
              <a:rPr b="1" lang="en-US">
                <a:solidFill>
                  <a:srgbClr val="C00000"/>
                </a:solidFill>
              </a:rPr>
              <a:t>Caution:</a:t>
            </a:r>
            <a:r>
              <a:rPr lang="en-US"/>
              <a:t> the </a:t>
            </a:r>
            <a:r>
              <a:rPr b="1" lang="en-US"/>
              <a:t>reverse is NOT true </a:t>
            </a:r>
            <a:r>
              <a:rPr lang="en-US"/>
              <a:t>(Eg: A cat is an animal; but an animal may not be a cat.)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Hence, all existing functions that works with the super class objects will work on subclass objects with </a:t>
            </a:r>
            <a:r>
              <a:rPr b="1" lang="en-US"/>
              <a:t>no modification</a:t>
            </a:r>
            <a:r>
              <a:rPr lang="en-US"/>
              <a:t>!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Analogy: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We can drive a car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Honda is a car (Honda is a subclass of car)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We can drive a Honda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Subclass Substitutability (2/2)</a:t>
            </a:r>
            <a:endParaRPr/>
          </a:p>
        </p:txBody>
      </p:sp>
      <p:sp>
        <p:nvSpPr>
          <p:cNvPr id="372" name="Google Shape;372;p2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73" name="Google Shape;373;p24"/>
          <p:cNvSpPr txBox="1"/>
          <p:nvPr/>
        </p:nvSpPr>
        <p:spPr>
          <a:xfrm>
            <a:off x="195943" y="1075909"/>
            <a:ext cx="8686800" cy="544764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TestAcctSubclass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transfer(BankAcct fromAcct,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BankAcct toAcct,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amt)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fromAcct.withdraw(amt);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toAcct.deposit(amt);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BankAcct ba =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BankAcct(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SavingAcct sa =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SavingAcct(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1000.0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0.03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transfer(ba, sa, </a:t>
            </a:r>
            <a:r>
              <a:rPr b="1" lang="en-US" sz="20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123.45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ba.print();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sa.print();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6477000" y="926333"/>
            <a:ext cx="228600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TestAcctSubclass.java</a:t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3733800" y="5239737"/>
            <a:ext cx="3771900" cy="878295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transfer()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can work on the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SavingAcct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sa!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2971800" y="4724400"/>
            <a:ext cx="541421" cy="26469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The “Object” Class</a:t>
            </a:r>
            <a:endParaRPr/>
          </a:p>
        </p:txBody>
      </p:sp>
      <p:sp>
        <p:nvSpPr>
          <p:cNvPr id="384" name="Google Shape;384;p2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85" name="Google Shape;385;p25"/>
          <p:cNvSpPr txBox="1"/>
          <p:nvPr>
            <p:ph idx="1" type="body"/>
          </p:nvPr>
        </p:nvSpPr>
        <p:spPr>
          <a:xfrm>
            <a:off x="457200" y="10668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 Java, all classes are descendants of a predefined class called </a:t>
            </a:r>
            <a:r>
              <a:rPr b="1"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sz="2800">
              <a:solidFill>
                <a:srgbClr val="0000FF"/>
              </a:solidFill>
            </a:endParaRPr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400"/>
              <a:t> class specifies some basic behaviors common to </a:t>
            </a:r>
            <a:r>
              <a:rPr lang="en-US" sz="2400" u="sng"/>
              <a:t>all</a:t>
            </a:r>
            <a:r>
              <a:rPr lang="en-US" sz="2400"/>
              <a:t> objects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Any methods that works with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400"/>
              <a:t> reference will work on </a:t>
            </a:r>
            <a:r>
              <a:rPr b="1" lang="en-US" sz="2400"/>
              <a:t>object of any class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Methods defined in the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400"/>
              <a:t> class are inherited in all classes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Two inherited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400"/>
              <a:t> methods are</a:t>
            </a:r>
            <a:endParaRPr/>
          </a:p>
          <a:p>
            <a:pPr indent="-350838" lvl="2" marL="102235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en-US" sz="2000"/>
              <a:t> method</a:t>
            </a:r>
            <a:endParaRPr/>
          </a:p>
          <a:p>
            <a:pPr indent="-350838" lvl="2" marL="102235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equals()</a:t>
            </a:r>
            <a:r>
              <a:rPr lang="en-US" sz="2000"/>
              <a:t> method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However, these inherited methods usually </a:t>
            </a:r>
            <a:r>
              <a:rPr lang="en-US" sz="2400" u="sng"/>
              <a:t>don’t work</a:t>
            </a:r>
            <a:r>
              <a:rPr lang="en-US" sz="2400"/>
              <a:t> because they are not customised</a:t>
            </a:r>
            <a:endParaRPr/>
          </a:p>
        </p:txBody>
      </p:sp>
      <p:sp>
        <p:nvSpPr>
          <p:cNvPr id="386" name="Google Shape;386;p25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“is-a” versus “has-a” (1/2)</a:t>
            </a:r>
            <a:endParaRPr/>
          </a:p>
        </p:txBody>
      </p:sp>
      <p:sp>
        <p:nvSpPr>
          <p:cNvPr id="393" name="Google Shape;393;p2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457200" y="10668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Words of caution: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Do not overuse inheritance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Do not overuse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Make sure it is something inherent for future subclass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To determine whether it is correct to inherit: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Use the “</a:t>
            </a:r>
            <a:r>
              <a:rPr b="1" lang="en-US">
                <a:solidFill>
                  <a:srgbClr val="0000FF"/>
                </a:solidFill>
              </a:rPr>
              <a:t>is-a</a:t>
            </a:r>
            <a:r>
              <a:rPr lang="en-US"/>
              <a:t>” rules of thumb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If “B is-a A” sounds right, then </a:t>
            </a:r>
            <a:r>
              <a:rPr b="1" i="1" lang="en-US"/>
              <a:t>B is a subclass of A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Frequently confused with the “</a:t>
            </a:r>
            <a:r>
              <a:rPr b="1" lang="en-US">
                <a:solidFill>
                  <a:srgbClr val="0000FF"/>
                </a:solidFill>
              </a:rPr>
              <a:t>has-a</a:t>
            </a:r>
            <a:r>
              <a:rPr lang="en-US"/>
              <a:t>” rule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If “B has-a A” sounds right, then </a:t>
            </a:r>
            <a:r>
              <a:rPr b="1" i="1" lang="en-US"/>
              <a:t>B should have an A attribute </a:t>
            </a:r>
            <a:r>
              <a:rPr lang="en-US"/>
              <a:t>(hence B depends on A)</a:t>
            </a:r>
            <a:endParaRPr/>
          </a:p>
        </p:txBody>
      </p:sp>
      <p:sp>
        <p:nvSpPr>
          <p:cNvPr id="395" name="Google Shape;395;p26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“is-a” versus “has-a” (2/2)</a:t>
            </a:r>
            <a:endParaRPr/>
          </a:p>
        </p:txBody>
      </p:sp>
      <p:sp>
        <p:nvSpPr>
          <p:cNvPr id="402" name="Google Shape;402;p2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03" name="Google Shape;403;p27"/>
          <p:cNvSpPr txBox="1"/>
          <p:nvPr>
            <p:ph idx="1" type="body"/>
          </p:nvPr>
        </p:nvSpPr>
        <p:spPr>
          <a:xfrm>
            <a:off x="457200" y="10668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UML diagrams</a:t>
            </a:r>
            <a:endParaRPr/>
          </a:p>
        </p:txBody>
      </p:sp>
      <p:grpSp>
        <p:nvGrpSpPr>
          <p:cNvPr id="404" name="Google Shape;404;p27"/>
          <p:cNvGrpSpPr/>
          <p:nvPr/>
        </p:nvGrpSpPr>
        <p:grpSpPr>
          <a:xfrm>
            <a:off x="510750" y="1538287"/>
            <a:ext cx="5106194" cy="2367023"/>
            <a:chOff x="609599" y="1143000"/>
            <a:chExt cx="5106194" cy="2367023"/>
          </a:xfrm>
        </p:grpSpPr>
        <p:sp>
          <p:nvSpPr>
            <p:cNvPr id="405" name="Google Shape;405;p27"/>
            <p:cNvSpPr txBox="1"/>
            <p:nvPr/>
          </p:nvSpPr>
          <p:spPr>
            <a:xfrm>
              <a:off x="609599" y="1143000"/>
              <a:ext cx="5106194" cy="1908215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BankAcct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SavingAcct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BankAcct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...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406" name="Google Shape;406;p27"/>
            <p:cNvSpPr txBox="1"/>
            <p:nvPr/>
          </p:nvSpPr>
          <p:spPr>
            <a:xfrm>
              <a:off x="609599" y="3109913"/>
              <a:ext cx="51061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Inheritance: SavingAcct </a:t>
              </a:r>
              <a:r>
                <a:rPr lang="en-US" sz="2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IS-A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BankAcct</a:t>
              </a:r>
              <a:endParaRPr/>
            </a:p>
          </p:txBody>
        </p:sp>
      </p:grpSp>
      <p:grpSp>
        <p:nvGrpSpPr>
          <p:cNvPr id="407" name="Google Shape;407;p27"/>
          <p:cNvGrpSpPr/>
          <p:nvPr/>
        </p:nvGrpSpPr>
        <p:grpSpPr>
          <a:xfrm>
            <a:off x="495199" y="4278272"/>
            <a:ext cx="4816152" cy="2308325"/>
            <a:chOff x="594048" y="3882985"/>
            <a:chExt cx="4816152" cy="2308325"/>
          </a:xfrm>
        </p:grpSpPr>
        <p:sp>
          <p:nvSpPr>
            <p:cNvPr id="408" name="Google Shape;408;p27"/>
            <p:cNvSpPr txBox="1"/>
            <p:nvPr/>
          </p:nvSpPr>
          <p:spPr>
            <a:xfrm>
              <a:off x="594048" y="3882985"/>
              <a:ext cx="4800601" cy="1908215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BankAcct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Person {</a:t>
              </a: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private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BankAcct myAcct;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</p:txBody>
        </p:sp>
        <p:sp>
          <p:nvSpPr>
            <p:cNvPr id="409" name="Google Shape;409;p27"/>
            <p:cNvSpPr txBox="1"/>
            <p:nvPr/>
          </p:nvSpPr>
          <p:spPr>
            <a:xfrm>
              <a:off x="609599" y="5791200"/>
              <a:ext cx="48006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Attribute: Person </a:t>
              </a:r>
              <a:r>
                <a:rPr lang="en-US" sz="2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HAS-A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BankAcct</a:t>
              </a:r>
              <a:endParaRPr/>
            </a:p>
          </p:txBody>
        </p:sp>
      </p:grpSp>
      <p:cxnSp>
        <p:nvCxnSpPr>
          <p:cNvPr id="410" name="Google Shape;410;p27"/>
          <p:cNvCxnSpPr/>
          <p:nvPr/>
        </p:nvCxnSpPr>
        <p:spPr>
          <a:xfrm>
            <a:off x="304800" y="4038600"/>
            <a:ext cx="8513338" cy="0"/>
          </a:xfrm>
          <a:prstGeom prst="straightConnector1">
            <a:avLst/>
          </a:prstGeom>
          <a:noFill/>
          <a:ln cap="flat" cmpd="sng" w="28575">
            <a:solidFill>
              <a:srgbClr val="00267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27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12" name="Google Shape;412;p27"/>
          <p:cNvGrpSpPr/>
          <p:nvPr/>
        </p:nvGrpSpPr>
        <p:grpSpPr>
          <a:xfrm>
            <a:off x="5539951" y="2224087"/>
            <a:ext cx="3278187" cy="1314510"/>
            <a:chOff x="5539951" y="2224087"/>
            <a:chExt cx="3278187" cy="1314510"/>
          </a:xfrm>
        </p:grpSpPr>
        <p:grpSp>
          <p:nvGrpSpPr>
            <p:cNvPr id="413" name="Google Shape;413;p27"/>
            <p:cNvGrpSpPr/>
            <p:nvPr/>
          </p:nvGrpSpPr>
          <p:grpSpPr>
            <a:xfrm>
              <a:off x="6862714" y="2590833"/>
              <a:ext cx="572712" cy="96015"/>
              <a:chOff x="3884710" y="4185927"/>
              <a:chExt cx="1049042" cy="191244"/>
            </a:xfrm>
          </p:grpSpPr>
          <p:cxnSp>
            <p:nvCxnSpPr>
              <p:cNvPr id="414" name="Google Shape;414;p27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5" name="Google Shape;415;p27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27"/>
            <p:cNvGrpSpPr/>
            <p:nvPr/>
          </p:nvGrpSpPr>
          <p:grpSpPr>
            <a:xfrm>
              <a:off x="5539951" y="2224087"/>
              <a:ext cx="1373187" cy="762000"/>
              <a:chOff x="4495800" y="1828800"/>
              <a:chExt cx="1373187" cy="762000"/>
            </a:xfrm>
          </p:grpSpPr>
          <p:sp>
            <p:nvSpPr>
              <p:cNvPr id="417" name="Google Shape;417;p27"/>
              <p:cNvSpPr/>
              <p:nvPr/>
            </p:nvSpPr>
            <p:spPr>
              <a:xfrm>
                <a:off x="4495800" y="18288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7"/>
              <p:cNvSpPr txBox="1"/>
              <p:nvPr/>
            </p:nvSpPr>
            <p:spPr>
              <a:xfrm>
                <a:off x="4532218" y="1905000"/>
                <a:ext cx="1300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SavingAcct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9" name="Google Shape;419;p27"/>
            <p:cNvGrpSpPr/>
            <p:nvPr/>
          </p:nvGrpSpPr>
          <p:grpSpPr>
            <a:xfrm>
              <a:off x="7444951" y="2224087"/>
              <a:ext cx="1373187" cy="762000"/>
              <a:chOff x="4495800" y="3124200"/>
              <a:chExt cx="1373187" cy="762000"/>
            </a:xfrm>
          </p:grpSpPr>
          <p:sp>
            <p:nvSpPr>
              <p:cNvPr id="420" name="Google Shape;420;p27"/>
              <p:cNvSpPr/>
              <p:nvPr/>
            </p:nvSpPr>
            <p:spPr>
              <a:xfrm>
                <a:off x="4495800" y="31242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7"/>
              <p:cNvSpPr txBox="1"/>
              <p:nvPr/>
            </p:nvSpPr>
            <p:spPr>
              <a:xfrm>
                <a:off x="4617976" y="3200400"/>
                <a:ext cx="112883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BankAcct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" name="Google Shape;422;p27"/>
            <p:cNvSpPr txBox="1"/>
            <p:nvPr/>
          </p:nvSpPr>
          <p:spPr>
            <a:xfrm>
              <a:off x="6226547" y="3138487"/>
              <a:ext cx="18280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Solid arrow</a:t>
              </a:r>
              <a:endParaRPr/>
            </a:p>
          </p:txBody>
        </p:sp>
      </p:grpSp>
      <p:grpSp>
        <p:nvGrpSpPr>
          <p:cNvPr id="423" name="Google Shape;423;p27"/>
          <p:cNvGrpSpPr/>
          <p:nvPr/>
        </p:nvGrpSpPr>
        <p:grpSpPr>
          <a:xfrm>
            <a:off x="5539951" y="4814887"/>
            <a:ext cx="3278187" cy="1314510"/>
            <a:chOff x="5638800" y="4419600"/>
            <a:chExt cx="3278187" cy="1314510"/>
          </a:xfrm>
        </p:grpSpPr>
        <p:grpSp>
          <p:nvGrpSpPr>
            <p:cNvPr id="424" name="Google Shape;424;p27"/>
            <p:cNvGrpSpPr/>
            <p:nvPr/>
          </p:nvGrpSpPr>
          <p:grpSpPr>
            <a:xfrm>
              <a:off x="5638800" y="4419600"/>
              <a:ext cx="1373187" cy="762000"/>
              <a:chOff x="1371600" y="2209800"/>
              <a:chExt cx="1373187" cy="762000"/>
            </a:xfrm>
          </p:grpSpPr>
          <p:sp>
            <p:nvSpPr>
              <p:cNvPr id="425" name="Google Shape;425;p27"/>
              <p:cNvSpPr/>
              <p:nvPr/>
            </p:nvSpPr>
            <p:spPr>
              <a:xfrm>
                <a:off x="1371600" y="22098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7"/>
              <p:cNvSpPr txBox="1"/>
              <p:nvPr/>
            </p:nvSpPr>
            <p:spPr>
              <a:xfrm>
                <a:off x="1448593" y="2286001"/>
                <a:ext cx="1219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Person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27"/>
            <p:cNvGrpSpPr/>
            <p:nvPr/>
          </p:nvGrpSpPr>
          <p:grpSpPr>
            <a:xfrm>
              <a:off x="7543800" y="4419600"/>
              <a:ext cx="1373187" cy="762000"/>
              <a:chOff x="4495800" y="3124200"/>
              <a:chExt cx="1373187" cy="762000"/>
            </a:xfrm>
          </p:grpSpPr>
          <p:sp>
            <p:nvSpPr>
              <p:cNvPr id="428" name="Google Shape;428;p27"/>
              <p:cNvSpPr/>
              <p:nvPr/>
            </p:nvSpPr>
            <p:spPr>
              <a:xfrm>
                <a:off x="4495800" y="31242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7"/>
              <p:cNvSpPr txBox="1"/>
              <p:nvPr/>
            </p:nvSpPr>
            <p:spPr>
              <a:xfrm>
                <a:off x="4617976" y="3200400"/>
                <a:ext cx="112883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BankAcct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30" name="Google Shape;430;p27"/>
            <p:cNvCxnSpPr>
              <a:stCxn id="425" idx="3"/>
              <a:endCxn id="428" idx="1"/>
            </p:cNvCxnSpPr>
            <p:nvPr/>
          </p:nvCxnSpPr>
          <p:spPr>
            <a:xfrm>
              <a:off x="7011987" y="4800600"/>
              <a:ext cx="531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sp>
          <p:nvSpPr>
            <p:cNvPr id="431" name="Google Shape;431;p27"/>
            <p:cNvSpPr txBox="1"/>
            <p:nvPr/>
          </p:nvSpPr>
          <p:spPr>
            <a:xfrm>
              <a:off x="6325395" y="5334000"/>
              <a:ext cx="19049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Dotted arrow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Preventing Inheritance (“final”)</a:t>
            </a:r>
            <a:endParaRPr/>
          </a:p>
        </p:txBody>
      </p:sp>
      <p:sp>
        <p:nvSpPr>
          <p:cNvPr id="438" name="Google Shape;438;p2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39" name="Google Shape;439;p28"/>
          <p:cNvSpPr txBox="1"/>
          <p:nvPr>
            <p:ph idx="1" type="body"/>
          </p:nvPr>
        </p:nvSpPr>
        <p:spPr>
          <a:xfrm>
            <a:off x="457200" y="10668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Sometimes, we want to prevent inheritance by another class </a:t>
            </a:r>
            <a:r>
              <a:rPr lang="en-US" sz="2200"/>
              <a:t>(eg: to prevent a subclass from corrupting the behaviour of its superclass)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Use the </a:t>
            </a:r>
            <a:r>
              <a:rPr lang="en-US" sz="2600">
                <a:solidFill>
                  <a:srgbClr val="C00000"/>
                </a:solidFill>
              </a:rPr>
              <a:t>final</a:t>
            </a:r>
            <a:r>
              <a:rPr lang="en-US" sz="2600"/>
              <a:t> keyword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Eg: </a:t>
            </a:r>
            <a:r>
              <a:rPr lang="en-US" sz="2200">
                <a:solidFill>
                  <a:srgbClr val="7030A0"/>
                </a:solidFill>
              </a:rPr>
              <a:t>final class SavingAcct </a:t>
            </a:r>
            <a:r>
              <a:rPr lang="en-US" sz="2200"/>
              <a:t>will prevent a subclass to be created from SavingAcct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Sometimes, we want a class to be inheritable, but want to prevent some of its methods to be overridden by its subclass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Use the </a:t>
            </a:r>
            <a:r>
              <a:rPr lang="en-US" sz="2200">
                <a:solidFill>
                  <a:srgbClr val="C00000"/>
                </a:solidFill>
              </a:rPr>
              <a:t>final</a:t>
            </a:r>
            <a:r>
              <a:rPr lang="en-US" sz="2200"/>
              <a:t> keyword on the particular method:</a:t>
            </a:r>
            <a:endParaRPr/>
          </a:p>
          <a:p>
            <a:pPr indent="0" lvl="1" marL="344487" rtl="0" algn="l">
              <a:spcBef>
                <a:spcPts val="600"/>
              </a:spcBef>
              <a:spcAft>
                <a:spcPts val="0"/>
              </a:spcAft>
              <a:buSzPts val="1320"/>
              <a:buNone/>
            </a:pPr>
            <a:r>
              <a:rPr lang="en-US" sz="2200"/>
              <a:t>	</a:t>
            </a:r>
            <a:r>
              <a:rPr lang="en-US" sz="2200">
                <a:solidFill>
                  <a:srgbClr val="7030A0"/>
                </a:solidFill>
              </a:rPr>
              <a:t>public final void payInterest() </a:t>
            </a:r>
            <a:r>
              <a:rPr lang="en-US" sz="2200"/>
              <a:t>{ … }</a:t>
            </a:r>
            <a:endParaRPr/>
          </a:p>
          <a:p>
            <a:pPr indent="-349250" lvl="1" marL="692150" rtl="0" algn="l">
              <a:spcBef>
                <a:spcPts val="600"/>
              </a:spcBef>
              <a:spcAft>
                <a:spcPts val="0"/>
              </a:spcAft>
              <a:buSzPts val="1320"/>
              <a:buNone/>
            </a:pPr>
            <a:r>
              <a:rPr lang="en-US" sz="2200"/>
              <a:t>   	will prevent the subclass of </a:t>
            </a:r>
            <a:r>
              <a:rPr lang="en-US" sz="2200">
                <a:solidFill>
                  <a:srgbClr val="0000FF"/>
                </a:solidFill>
              </a:rPr>
              <a:t>SavingAcct</a:t>
            </a:r>
            <a:r>
              <a:rPr lang="en-US" sz="2200"/>
              <a:t> from overriding </a:t>
            </a:r>
            <a:r>
              <a:rPr lang="en-US" sz="2200">
                <a:solidFill>
                  <a:srgbClr val="0000FF"/>
                </a:solidFill>
              </a:rPr>
              <a:t>payInterest()</a:t>
            </a:r>
            <a:endParaRPr/>
          </a:p>
        </p:txBody>
      </p:sp>
      <p:sp>
        <p:nvSpPr>
          <p:cNvPr id="440" name="Google Shape;440;p28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Constraint of Inheritance in Java</a:t>
            </a:r>
            <a:endParaRPr/>
          </a:p>
        </p:txBody>
      </p:sp>
      <p:sp>
        <p:nvSpPr>
          <p:cNvPr id="447" name="Google Shape;447;p2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48" name="Google Shape;448;p29"/>
          <p:cNvSpPr txBox="1"/>
          <p:nvPr>
            <p:ph idx="1" type="body"/>
          </p:nvPr>
        </p:nvSpPr>
        <p:spPr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>
                <a:solidFill>
                  <a:srgbClr val="0000FF"/>
                </a:solidFill>
              </a:rPr>
              <a:t>Single inheritance</a:t>
            </a:r>
            <a:r>
              <a:rPr lang="en-US" sz="2600"/>
              <a:t>: Subclass can only have a single superclass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90"/>
              <a:buChar char="■"/>
            </a:pPr>
            <a:r>
              <a:rPr lang="en-US" sz="2600">
                <a:solidFill>
                  <a:srgbClr val="0000FF"/>
                </a:solidFill>
              </a:rPr>
              <a:t>Multiple inheritance</a:t>
            </a:r>
            <a:r>
              <a:rPr lang="en-US" sz="2600"/>
              <a:t>: Subclass may have more than one superclass</a:t>
            </a:r>
            <a:endParaRPr sz="22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In Java, </a:t>
            </a:r>
            <a:r>
              <a:rPr lang="en-US" sz="2600">
                <a:solidFill>
                  <a:srgbClr val="C00000"/>
                </a:solidFill>
              </a:rPr>
              <a:t>only single inheritance is allowed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(Side note: Java’s alternative to multiple inheritance can be achieved through the use of interfaces – to be covered later. A Java class may implement multiple interfaces.)</a:t>
            </a:r>
            <a:endParaRPr sz="1800"/>
          </a:p>
        </p:txBody>
      </p:sp>
      <p:sp>
        <p:nvSpPr>
          <p:cNvPr id="449" name="Google Shape;449;p29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Quick Quiz #1 (1/2)</a:t>
            </a:r>
            <a:endParaRPr/>
          </a:p>
        </p:txBody>
      </p:sp>
      <p:sp>
        <p:nvSpPr>
          <p:cNvPr id="456" name="Google Shape;456;p3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57" name="Google Shape;457;p30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8" name="Google Shape;458;p30"/>
          <p:cNvSpPr txBox="1"/>
          <p:nvPr/>
        </p:nvSpPr>
        <p:spPr>
          <a:xfrm>
            <a:off x="396240" y="1143000"/>
            <a:ext cx="5791200" cy="2185214"/>
          </a:xfrm>
          <a:prstGeom prst="rect">
            <a:avLst/>
          </a:prstGeom>
          <a:noFill/>
          <a:ln cap="flat" cmpd="sng" w="19050">
            <a:solidFill>
              <a:srgbClr val="99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int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ClassA() {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ClassA(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val) { value = val;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"Class A: value = "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396240" y="3480614"/>
            <a:ext cx="5791200" cy="3046988"/>
          </a:xfrm>
          <a:prstGeom prst="rect">
            <a:avLst/>
          </a:prstGeom>
          <a:noFill/>
          <a:ln cap="flat" cmpd="sng" w="19050">
            <a:solidFill>
              <a:srgbClr val="99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ClassB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int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ClassB() {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ClassB(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.value = val – 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value = val;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"Class B: value = "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4648200" y="952500"/>
            <a:ext cx="1295400" cy="339298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ClassA.java</a:t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4648200" y="6254750"/>
            <a:ext cx="1295400" cy="29845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ClassB.java</a:t>
            </a:r>
            <a:endParaRPr/>
          </a:p>
        </p:txBody>
      </p:sp>
      <p:grpSp>
        <p:nvGrpSpPr>
          <p:cNvPr id="462" name="Google Shape;462;p30"/>
          <p:cNvGrpSpPr/>
          <p:nvPr/>
        </p:nvGrpSpPr>
        <p:grpSpPr>
          <a:xfrm>
            <a:off x="6692520" y="1291798"/>
            <a:ext cx="1117817" cy="2387263"/>
            <a:chOff x="6692520" y="1291798"/>
            <a:chExt cx="1117817" cy="2387263"/>
          </a:xfrm>
        </p:grpSpPr>
        <p:grpSp>
          <p:nvGrpSpPr>
            <p:cNvPr id="463" name="Google Shape;463;p30"/>
            <p:cNvGrpSpPr/>
            <p:nvPr/>
          </p:nvGrpSpPr>
          <p:grpSpPr>
            <a:xfrm>
              <a:off x="6692520" y="1291798"/>
              <a:ext cx="1117817" cy="943809"/>
              <a:chOff x="7264183" y="2290346"/>
              <a:chExt cx="1117817" cy="943809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7264183" y="2290347"/>
                <a:ext cx="1117817" cy="943808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5" name="Google Shape;465;p30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30"/>
              <p:cNvCxnSpPr/>
              <p:nvPr/>
            </p:nvCxnSpPr>
            <p:spPr>
              <a:xfrm>
                <a:off x="7264183" y="28956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7" name="Google Shape;467;p30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ClassA</a:t>
                </a:r>
                <a:endParaRPr/>
              </a:p>
            </p:txBody>
          </p:sp>
          <p:sp>
            <p:nvSpPr>
              <p:cNvPr id="468" name="Google Shape;468;p30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 value</a:t>
                </a:r>
                <a:endParaRPr/>
              </a:p>
            </p:txBody>
          </p:sp>
          <p:sp>
            <p:nvSpPr>
              <p:cNvPr id="469" name="Google Shape;469;p30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print()</a:t>
                </a:r>
                <a:endParaRPr/>
              </a:p>
            </p:txBody>
          </p:sp>
        </p:grpSp>
        <p:grpSp>
          <p:nvGrpSpPr>
            <p:cNvPr id="470" name="Google Shape;470;p30"/>
            <p:cNvGrpSpPr/>
            <p:nvPr/>
          </p:nvGrpSpPr>
          <p:grpSpPr>
            <a:xfrm rot="-5400000">
              <a:off x="6965071" y="2570165"/>
              <a:ext cx="572712" cy="96015"/>
              <a:chOff x="3884710" y="4185927"/>
              <a:chExt cx="1049042" cy="191244"/>
            </a:xfrm>
          </p:grpSpPr>
          <p:cxnSp>
            <p:nvCxnSpPr>
              <p:cNvPr id="471" name="Google Shape;471;p30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2" name="Google Shape;472;p30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3" name="Google Shape;473;p30"/>
            <p:cNvGrpSpPr/>
            <p:nvPr/>
          </p:nvGrpSpPr>
          <p:grpSpPr>
            <a:xfrm>
              <a:off x="6692520" y="2735252"/>
              <a:ext cx="1117817" cy="943809"/>
              <a:chOff x="7264183" y="2290346"/>
              <a:chExt cx="1117817" cy="943809"/>
            </a:xfrm>
          </p:grpSpPr>
          <p:sp>
            <p:nvSpPr>
              <p:cNvPr id="474" name="Google Shape;474;p30"/>
              <p:cNvSpPr/>
              <p:nvPr/>
            </p:nvSpPr>
            <p:spPr>
              <a:xfrm>
                <a:off x="7264183" y="2290347"/>
                <a:ext cx="1117817" cy="943808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5" name="Google Shape;475;p30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6" name="Google Shape;476;p30"/>
              <p:cNvCxnSpPr/>
              <p:nvPr/>
            </p:nvCxnSpPr>
            <p:spPr>
              <a:xfrm>
                <a:off x="7264183" y="28956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7" name="Google Shape;477;p30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ClassB</a:t>
                </a:r>
                <a:endParaRPr/>
              </a:p>
            </p:txBody>
          </p:sp>
          <p:sp>
            <p:nvSpPr>
              <p:cNvPr id="478" name="Google Shape;478;p30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 value</a:t>
                </a:r>
                <a:endParaRPr/>
              </a:p>
            </p:txBody>
          </p:sp>
          <p:sp>
            <p:nvSpPr>
              <p:cNvPr id="479" name="Google Shape;479;p30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print()</a:t>
                </a:r>
                <a:endParaRPr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Quick Quiz #1 (2/2)</a:t>
            </a:r>
            <a:endParaRPr/>
          </a:p>
        </p:txBody>
      </p:sp>
      <p:sp>
        <p:nvSpPr>
          <p:cNvPr id="486" name="Google Shape;486;p3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87" name="Google Shape;487;p31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8" name="Google Shape;488;p31"/>
          <p:cNvSpPr txBox="1"/>
          <p:nvPr/>
        </p:nvSpPr>
        <p:spPr>
          <a:xfrm>
            <a:off x="396240" y="1143000"/>
            <a:ext cx="5791200" cy="3046988"/>
          </a:xfrm>
          <a:prstGeom prst="rect">
            <a:avLst/>
          </a:prstGeom>
          <a:noFill/>
          <a:ln cap="flat" cmpd="sng" w="19050">
            <a:solidFill>
              <a:srgbClr val="99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final class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ClassC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ClassB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ClassC() {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ClassC(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.value = val – 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value = val;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"Class C: value = "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4648200" y="975896"/>
            <a:ext cx="1295400" cy="302091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ClassC.java</a:t>
            </a:r>
            <a:endParaRPr/>
          </a:p>
        </p:txBody>
      </p:sp>
      <p:sp>
        <p:nvSpPr>
          <p:cNvPr id="490" name="Google Shape;490;p31"/>
          <p:cNvSpPr txBox="1"/>
          <p:nvPr/>
        </p:nvSpPr>
        <p:spPr>
          <a:xfrm>
            <a:off x="396240" y="4335720"/>
            <a:ext cx="5791200" cy="2369880"/>
          </a:xfrm>
          <a:prstGeom prst="rect">
            <a:avLst/>
          </a:prstGeom>
          <a:noFill/>
          <a:ln cap="flat" cmpd="sng" w="19050">
            <a:solidFill>
              <a:srgbClr val="99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TestSubclasses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ClassA objA =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ClassA(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ClassB objB =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ClassB(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ClassC objC =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ClassC(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789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objA.print(); System.out.println(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"---------"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objB.print(); System.out.println(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"---------"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objC.print();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4038600" y="6400800"/>
            <a:ext cx="1905000" cy="287596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TestSubclasses.java</a:t>
            </a:r>
            <a:endParaRPr/>
          </a:p>
        </p:txBody>
      </p:sp>
      <p:sp>
        <p:nvSpPr>
          <p:cNvPr id="492" name="Google Shape;492;p31"/>
          <p:cNvSpPr txBox="1"/>
          <p:nvPr/>
        </p:nvSpPr>
        <p:spPr>
          <a:xfrm>
            <a:off x="152400" y="64770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sp>
        <p:nvSpPr>
          <p:cNvPr id="493" name="Google Shape;493;p31"/>
          <p:cNvSpPr txBox="1"/>
          <p:nvPr/>
        </p:nvSpPr>
        <p:spPr>
          <a:xfrm>
            <a:off x="4419600" y="4005322"/>
            <a:ext cx="2209800" cy="369332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output?</a:t>
            </a:r>
            <a:endParaRPr/>
          </a:p>
        </p:txBody>
      </p:sp>
      <p:grpSp>
        <p:nvGrpSpPr>
          <p:cNvPr id="494" name="Google Shape;494;p31"/>
          <p:cNvGrpSpPr/>
          <p:nvPr/>
        </p:nvGrpSpPr>
        <p:grpSpPr>
          <a:xfrm>
            <a:off x="6829679" y="503991"/>
            <a:ext cx="1133057" cy="3814525"/>
            <a:chOff x="6829679" y="503991"/>
            <a:chExt cx="1133057" cy="3814525"/>
          </a:xfrm>
        </p:grpSpPr>
        <p:grpSp>
          <p:nvGrpSpPr>
            <p:cNvPr id="495" name="Google Shape;495;p31"/>
            <p:cNvGrpSpPr/>
            <p:nvPr/>
          </p:nvGrpSpPr>
          <p:grpSpPr>
            <a:xfrm rot="-5400000">
              <a:off x="7116402" y="1785013"/>
              <a:ext cx="572712" cy="96015"/>
              <a:chOff x="3884710" y="4185927"/>
              <a:chExt cx="1049042" cy="191244"/>
            </a:xfrm>
          </p:grpSpPr>
          <p:cxnSp>
            <p:nvCxnSpPr>
              <p:cNvPr id="496" name="Google Shape;496;p31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7" name="Google Shape;497;p31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Google Shape;498;p31"/>
            <p:cNvGrpSpPr/>
            <p:nvPr/>
          </p:nvGrpSpPr>
          <p:grpSpPr>
            <a:xfrm rot="-5400000">
              <a:off x="7102230" y="3209620"/>
              <a:ext cx="572712" cy="96015"/>
              <a:chOff x="3884710" y="4185927"/>
              <a:chExt cx="1049042" cy="191244"/>
            </a:xfrm>
          </p:grpSpPr>
          <p:cxnSp>
            <p:nvCxnSpPr>
              <p:cNvPr id="499" name="Google Shape;499;p31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0" name="Google Shape;500;p31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31"/>
            <p:cNvGrpSpPr/>
            <p:nvPr/>
          </p:nvGrpSpPr>
          <p:grpSpPr>
            <a:xfrm>
              <a:off x="6829679" y="503991"/>
              <a:ext cx="1117817" cy="943809"/>
              <a:chOff x="7264183" y="2290346"/>
              <a:chExt cx="1117817" cy="943809"/>
            </a:xfrm>
          </p:grpSpPr>
          <p:sp>
            <p:nvSpPr>
              <p:cNvPr id="502" name="Google Shape;502;p31"/>
              <p:cNvSpPr/>
              <p:nvPr/>
            </p:nvSpPr>
            <p:spPr>
              <a:xfrm>
                <a:off x="7264183" y="2290347"/>
                <a:ext cx="1117817" cy="943808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3" name="Google Shape;503;p31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4" name="Google Shape;504;p31"/>
              <p:cNvCxnSpPr/>
              <p:nvPr/>
            </p:nvCxnSpPr>
            <p:spPr>
              <a:xfrm>
                <a:off x="7264183" y="28956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5" name="Google Shape;505;p31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ClassA</a:t>
                </a:r>
                <a:endParaRPr/>
              </a:p>
            </p:txBody>
          </p:sp>
          <p:sp>
            <p:nvSpPr>
              <p:cNvPr id="506" name="Google Shape;506;p31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 value</a:t>
                </a:r>
                <a:endParaRPr/>
              </a:p>
            </p:txBody>
          </p:sp>
          <p:sp>
            <p:nvSpPr>
              <p:cNvPr id="507" name="Google Shape;507;p31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print()</a:t>
                </a:r>
                <a:endParaRPr/>
              </a:p>
            </p:txBody>
          </p:sp>
        </p:grpSp>
        <p:grpSp>
          <p:nvGrpSpPr>
            <p:cNvPr id="508" name="Google Shape;508;p31"/>
            <p:cNvGrpSpPr/>
            <p:nvPr/>
          </p:nvGrpSpPr>
          <p:grpSpPr>
            <a:xfrm>
              <a:off x="6829679" y="1947445"/>
              <a:ext cx="1117817" cy="943809"/>
              <a:chOff x="7264183" y="2290346"/>
              <a:chExt cx="1117817" cy="943809"/>
            </a:xfrm>
          </p:grpSpPr>
          <p:sp>
            <p:nvSpPr>
              <p:cNvPr id="509" name="Google Shape;509;p31"/>
              <p:cNvSpPr/>
              <p:nvPr/>
            </p:nvSpPr>
            <p:spPr>
              <a:xfrm>
                <a:off x="7264183" y="2290347"/>
                <a:ext cx="1117817" cy="943808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0" name="Google Shape;510;p31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1" name="Google Shape;511;p31"/>
              <p:cNvCxnSpPr/>
              <p:nvPr/>
            </p:nvCxnSpPr>
            <p:spPr>
              <a:xfrm>
                <a:off x="7264183" y="28956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2" name="Google Shape;512;p31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ClassB</a:t>
                </a:r>
                <a:endParaRPr/>
              </a:p>
            </p:txBody>
          </p:sp>
          <p:sp>
            <p:nvSpPr>
              <p:cNvPr id="513" name="Google Shape;513;p31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 value</a:t>
                </a:r>
                <a:endParaRPr/>
              </a:p>
            </p:txBody>
          </p:sp>
          <p:sp>
            <p:nvSpPr>
              <p:cNvPr id="514" name="Google Shape;514;p31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print()</a:t>
                </a:r>
                <a:endParaRPr/>
              </a:p>
            </p:txBody>
          </p:sp>
        </p:grpSp>
        <p:grpSp>
          <p:nvGrpSpPr>
            <p:cNvPr id="515" name="Google Shape;515;p31"/>
            <p:cNvGrpSpPr/>
            <p:nvPr/>
          </p:nvGrpSpPr>
          <p:grpSpPr>
            <a:xfrm>
              <a:off x="6844919" y="3374707"/>
              <a:ext cx="1117817" cy="943809"/>
              <a:chOff x="7264183" y="2290346"/>
              <a:chExt cx="1117817" cy="943809"/>
            </a:xfrm>
          </p:grpSpPr>
          <p:sp>
            <p:nvSpPr>
              <p:cNvPr id="516" name="Google Shape;516;p31"/>
              <p:cNvSpPr/>
              <p:nvPr/>
            </p:nvSpPr>
            <p:spPr>
              <a:xfrm>
                <a:off x="7264183" y="2290347"/>
                <a:ext cx="1117817" cy="943808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7" name="Google Shape;517;p31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31"/>
              <p:cNvCxnSpPr/>
              <p:nvPr/>
            </p:nvCxnSpPr>
            <p:spPr>
              <a:xfrm>
                <a:off x="7264183" y="28956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9" name="Google Shape;519;p31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ClassC</a:t>
                </a:r>
                <a:endParaRPr/>
              </a:p>
            </p:txBody>
          </p:sp>
          <p:sp>
            <p:nvSpPr>
              <p:cNvPr id="520" name="Google Shape;520;p31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value</a:t>
                </a:r>
                <a:endParaRPr/>
              </a:p>
            </p:txBody>
          </p:sp>
          <p:sp>
            <p:nvSpPr>
              <p:cNvPr id="521" name="Google Shape;521;p31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print()</a:t>
                </a:r>
                <a:endParaRPr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Quick Quiz #2 (1/2)</a:t>
            </a:r>
            <a:endParaRPr/>
          </a:p>
        </p:txBody>
      </p:sp>
      <p:sp>
        <p:nvSpPr>
          <p:cNvPr id="528" name="Google Shape;528;p3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29" name="Google Shape;529;p32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0" name="Google Shape;530;p32"/>
          <p:cNvSpPr txBox="1"/>
          <p:nvPr>
            <p:ph idx="1" type="body"/>
          </p:nvPr>
        </p:nvSpPr>
        <p:spPr>
          <a:xfrm>
            <a:off x="432017" y="1066800"/>
            <a:ext cx="6019800" cy="10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Assume all methods print out message of the form &lt;class name&gt;.&lt;method name&gt;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Eg: method m() in class A prints out “A.m”.</a:t>
            </a:r>
            <a:endParaRPr sz="1400"/>
          </a:p>
        </p:txBody>
      </p:sp>
      <p:sp>
        <p:nvSpPr>
          <p:cNvPr id="531" name="Google Shape;531;p32"/>
          <p:cNvSpPr txBox="1"/>
          <p:nvPr/>
        </p:nvSpPr>
        <p:spPr>
          <a:xfrm>
            <a:off x="432017" y="2206527"/>
            <a:ext cx="5421631" cy="163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class overrides an inherited method, the method’s name will appear in the class icon. Otherwise, the inherited method remains unchanged in the subclass.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2"/>
          <p:cNvSpPr txBox="1"/>
          <p:nvPr/>
        </p:nvSpPr>
        <p:spPr>
          <a:xfrm>
            <a:off x="416777" y="3585540"/>
            <a:ext cx="7114432" cy="1055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each code fragment below, indicate whether:</a:t>
            </a:r>
            <a:endParaRPr/>
          </a:p>
          <a:p>
            <a:pPr indent="-325438" lvl="1" marL="669925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will cause compilation error, and briefly explain; or</a:t>
            </a:r>
            <a:endParaRPr/>
          </a:p>
          <a:p>
            <a:pPr indent="-325438" lvl="1" marL="669925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can compile and run. Supply the execution result.</a:t>
            </a:r>
            <a:endParaRPr/>
          </a:p>
        </p:txBody>
      </p:sp>
      <p:graphicFrame>
        <p:nvGraphicFramePr>
          <p:cNvPr id="533" name="Google Shape;533;p32"/>
          <p:cNvGraphicFramePr/>
          <p:nvPr/>
        </p:nvGraphicFramePr>
        <p:xfrm>
          <a:off x="548640" y="4632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{D41B2C70-A051-4B58-9AF3-2C5D54B7CD9D}</a:tableStyleId>
              </a:tblPr>
              <a:tblGrid>
                <a:gridCol w="2500625"/>
                <a:gridCol w="2500625"/>
                <a:gridCol w="2500625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Code fragment (example)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Compilation error? Why?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Execution</a:t>
                      </a:r>
                      <a:r>
                        <a:rPr lang="en-US" sz="1800"/>
                        <a:t> result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 = new A();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a.m();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 = new A();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a.k();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k() not defined in class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34" name="Google Shape;534;p32"/>
          <p:cNvGrpSpPr/>
          <p:nvPr/>
        </p:nvGrpSpPr>
        <p:grpSpPr>
          <a:xfrm>
            <a:off x="5748129" y="427048"/>
            <a:ext cx="3154682" cy="4038482"/>
            <a:chOff x="5748129" y="427048"/>
            <a:chExt cx="3154682" cy="4038482"/>
          </a:xfrm>
        </p:grpSpPr>
        <p:grpSp>
          <p:nvGrpSpPr>
            <p:cNvPr id="535" name="Google Shape;535;p32"/>
            <p:cNvGrpSpPr/>
            <p:nvPr/>
          </p:nvGrpSpPr>
          <p:grpSpPr>
            <a:xfrm rot="-5400000">
              <a:off x="8055458" y="3139241"/>
              <a:ext cx="572712" cy="96015"/>
              <a:chOff x="3884710" y="4185927"/>
              <a:chExt cx="1049042" cy="191244"/>
            </a:xfrm>
          </p:grpSpPr>
          <p:cxnSp>
            <p:nvCxnSpPr>
              <p:cNvPr id="536" name="Google Shape;536;p32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7" name="Google Shape;537;p32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" name="Google Shape;538;p32"/>
            <p:cNvGrpSpPr/>
            <p:nvPr/>
          </p:nvGrpSpPr>
          <p:grpSpPr>
            <a:xfrm>
              <a:off x="6806984" y="427048"/>
              <a:ext cx="1117818" cy="998993"/>
              <a:chOff x="7264182" y="2290346"/>
              <a:chExt cx="1117818" cy="998993"/>
            </a:xfrm>
          </p:grpSpPr>
          <p:sp>
            <p:nvSpPr>
              <p:cNvPr id="539" name="Google Shape;539;p32"/>
              <p:cNvSpPr/>
              <p:nvPr/>
            </p:nvSpPr>
            <p:spPr>
              <a:xfrm>
                <a:off x="7264183" y="2290347"/>
                <a:ext cx="1117817" cy="998992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0" name="Google Shape;540;p3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1" name="Google Shape;541;p32"/>
              <p:cNvCxnSpPr/>
              <p:nvPr/>
            </p:nvCxnSpPr>
            <p:spPr>
              <a:xfrm>
                <a:off x="7264182" y="273558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2" name="Google Shape;542;p32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543" name="Google Shape;543;p32"/>
              <p:cNvSpPr txBox="1"/>
              <p:nvPr/>
            </p:nvSpPr>
            <p:spPr>
              <a:xfrm>
                <a:off x="7369701" y="2704564"/>
                <a:ext cx="9144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m()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n()</a:t>
                </a:r>
                <a:endParaRPr/>
              </a:p>
            </p:txBody>
          </p:sp>
        </p:grpSp>
        <p:grpSp>
          <p:nvGrpSpPr>
            <p:cNvPr id="544" name="Google Shape;544;p32"/>
            <p:cNvGrpSpPr/>
            <p:nvPr/>
          </p:nvGrpSpPr>
          <p:grpSpPr>
            <a:xfrm>
              <a:off x="5748129" y="1792310"/>
              <a:ext cx="1117818" cy="998993"/>
              <a:chOff x="7264182" y="2290346"/>
              <a:chExt cx="1117818" cy="998993"/>
            </a:xfrm>
          </p:grpSpPr>
          <p:sp>
            <p:nvSpPr>
              <p:cNvPr id="545" name="Google Shape;545;p32"/>
              <p:cNvSpPr/>
              <p:nvPr/>
            </p:nvSpPr>
            <p:spPr>
              <a:xfrm>
                <a:off x="7264183" y="2290347"/>
                <a:ext cx="1117817" cy="998992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6" name="Google Shape;546;p3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32"/>
              <p:cNvCxnSpPr/>
              <p:nvPr/>
            </p:nvCxnSpPr>
            <p:spPr>
              <a:xfrm>
                <a:off x="7264182" y="273558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8" name="Google Shape;548;p32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549" name="Google Shape;549;p32"/>
              <p:cNvSpPr txBox="1"/>
              <p:nvPr/>
            </p:nvSpPr>
            <p:spPr>
              <a:xfrm>
                <a:off x="7369701" y="2704564"/>
                <a:ext cx="9144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n()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p()</a:t>
                </a:r>
                <a:endParaRPr/>
              </a:p>
            </p:txBody>
          </p:sp>
        </p:grpSp>
        <p:grpSp>
          <p:nvGrpSpPr>
            <p:cNvPr id="550" name="Google Shape;550;p32"/>
            <p:cNvGrpSpPr/>
            <p:nvPr/>
          </p:nvGrpSpPr>
          <p:grpSpPr>
            <a:xfrm>
              <a:off x="7784993" y="1810136"/>
              <a:ext cx="1117818" cy="998993"/>
              <a:chOff x="7264182" y="2290346"/>
              <a:chExt cx="1117818" cy="998993"/>
            </a:xfrm>
          </p:grpSpPr>
          <p:sp>
            <p:nvSpPr>
              <p:cNvPr id="551" name="Google Shape;551;p32"/>
              <p:cNvSpPr/>
              <p:nvPr/>
            </p:nvSpPr>
            <p:spPr>
              <a:xfrm>
                <a:off x="7264183" y="2290347"/>
                <a:ext cx="1117817" cy="998992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2" name="Google Shape;552;p3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3" name="Google Shape;553;p32"/>
              <p:cNvCxnSpPr/>
              <p:nvPr/>
            </p:nvCxnSpPr>
            <p:spPr>
              <a:xfrm>
                <a:off x="7264182" y="273558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4" name="Google Shape;554;p32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555" name="Google Shape;555;p32"/>
              <p:cNvSpPr txBox="1"/>
              <p:nvPr/>
            </p:nvSpPr>
            <p:spPr>
              <a:xfrm>
                <a:off x="7369701" y="2704564"/>
                <a:ext cx="9144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m()</a:t>
                </a:r>
                <a:endParaRPr/>
              </a:p>
            </p:txBody>
          </p:sp>
        </p:grpSp>
        <p:grpSp>
          <p:nvGrpSpPr>
            <p:cNvPr id="556" name="Google Shape;556;p32"/>
            <p:cNvGrpSpPr/>
            <p:nvPr/>
          </p:nvGrpSpPr>
          <p:grpSpPr>
            <a:xfrm>
              <a:off x="7784992" y="3220315"/>
              <a:ext cx="1117818" cy="1245215"/>
              <a:chOff x="7264182" y="2290346"/>
              <a:chExt cx="1117818" cy="1245215"/>
            </a:xfrm>
          </p:grpSpPr>
          <p:sp>
            <p:nvSpPr>
              <p:cNvPr id="557" name="Google Shape;557;p32"/>
              <p:cNvSpPr/>
              <p:nvPr/>
            </p:nvSpPr>
            <p:spPr>
              <a:xfrm>
                <a:off x="7264183" y="2290347"/>
                <a:ext cx="1117817" cy="1245214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8" name="Google Shape;558;p3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9" name="Google Shape;559;p32"/>
              <p:cNvCxnSpPr/>
              <p:nvPr/>
            </p:nvCxnSpPr>
            <p:spPr>
              <a:xfrm>
                <a:off x="7264182" y="273558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60" name="Google Shape;560;p32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  <p:sp>
            <p:nvSpPr>
              <p:cNvPr id="561" name="Google Shape;561;p32"/>
              <p:cNvSpPr txBox="1"/>
              <p:nvPr/>
            </p:nvSpPr>
            <p:spPr>
              <a:xfrm>
                <a:off x="7369701" y="2704564"/>
                <a:ext cx="91440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m()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n()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p()</a:t>
                </a:r>
                <a:endParaRPr/>
              </a:p>
            </p:txBody>
          </p:sp>
        </p:grpSp>
        <p:grpSp>
          <p:nvGrpSpPr>
            <p:cNvPr id="562" name="Google Shape;562;p32"/>
            <p:cNvGrpSpPr/>
            <p:nvPr/>
          </p:nvGrpSpPr>
          <p:grpSpPr>
            <a:xfrm rot="-1906051">
              <a:off x="6579591" y="1600200"/>
              <a:ext cx="572712" cy="96015"/>
              <a:chOff x="3884710" y="4185927"/>
              <a:chExt cx="1049042" cy="191244"/>
            </a:xfrm>
          </p:grpSpPr>
          <p:cxnSp>
            <p:nvCxnSpPr>
              <p:cNvPr id="563" name="Google Shape;563;p32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64" name="Google Shape;564;p32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32"/>
            <p:cNvGrpSpPr/>
            <p:nvPr/>
          </p:nvGrpSpPr>
          <p:grpSpPr>
            <a:xfrm flipH="1" rot="1906051">
              <a:off x="7638445" y="1600200"/>
              <a:ext cx="572712" cy="96015"/>
              <a:chOff x="3884710" y="4185927"/>
              <a:chExt cx="1049042" cy="191244"/>
            </a:xfrm>
          </p:grpSpPr>
          <p:cxnSp>
            <p:nvCxnSpPr>
              <p:cNvPr id="566" name="Google Shape;566;p32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67" name="Google Shape;567;p32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Quick Quiz #2 (2/2)</a:t>
            </a:r>
            <a:endParaRPr/>
          </a:p>
        </p:txBody>
      </p:sp>
      <p:sp>
        <p:nvSpPr>
          <p:cNvPr id="574" name="Google Shape;574;p3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75" name="Google Shape;575;p33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576" name="Google Shape;576;p33"/>
          <p:cNvGraphicFramePr/>
          <p:nvPr/>
        </p:nvGraphicFramePr>
        <p:xfrm>
          <a:off x="296943" y="1082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{D41B2C70-A051-4B58-9AF3-2C5D54B7CD9D}</a:tableStyleId>
              </a:tblPr>
              <a:tblGrid>
                <a:gridCol w="2293850"/>
                <a:gridCol w="2743200"/>
                <a:gridCol w="2284450"/>
              </a:tblGrid>
              <a:tr h="32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 fragment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Compilation error?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Execution</a:t>
                      </a:r>
                      <a:r>
                        <a:rPr lang="en-US" sz="1800"/>
                        <a:t> result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 = new C();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a.m();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A();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b.n();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 = new B();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a.m();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c = new D();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c;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a.n();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D();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b.p();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c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C();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c.n();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 = new D();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a.p();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7" name="Google Shape;577;p33"/>
          <p:cNvSpPr txBox="1"/>
          <p:nvPr/>
        </p:nvSpPr>
        <p:spPr>
          <a:xfrm>
            <a:off x="152400" y="64770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grpSp>
        <p:nvGrpSpPr>
          <p:cNvPr id="578" name="Google Shape;578;p33"/>
          <p:cNvGrpSpPr/>
          <p:nvPr/>
        </p:nvGrpSpPr>
        <p:grpSpPr>
          <a:xfrm>
            <a:off x="7231871" y="355487"/>
            <a:ext cx="1728829" cy="2952757"/>
            <a:chOff x="7231871" y="355487"/>
            <a:chExt cx="1728829" cy="2952757"/>
          </a:xfrm>
        </p:grpSpPr>
        <p:grpSp>
          <p:nvGrpSpPr>
            <p:cNvPr id="579" name="Google Shape;579;p33"/>
            <p:cNvGrpSpPr/>
            <p:nvPr/>
          </p:nvGrpSpPr>
          <p:grpSpPr>
            <a:xfrm rot="-5400000">
              <a:off x="8280993" y="2298630"/>
              <a:ext cx="572712" cy="96015"/>
              <a:chOff x="3884710" y="4185927"/>
              <a:chExt cx="1049042" cy="191244"/>
            </a:xfrm>
          </p:grpSpPr>
          <p:cxnSp>
            <p:nvCxnSpPr>
              <p:cNvPr id="580" name="Google Shape;580;p33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1" name="Google Shape;581;p33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33"/>
            <p:cNvGrpSpPr/>
            <p:nvPr/>
          </p:nvGrpSpPr>
          <p:grpSpPr>
            <a:xfrm>
              <a:off x="7746188" y="355487"/>
              <a:ext cx="773153" cy="748164"/>
              <a:chOff x="7264182" y="2290346"/>
              <a:chExt cx="1117818" cy="1081689"/>
            </a:xfrm>
          </p:grpSpPr>
          <p:sp>
            <p:nvSpPr>
              <p:cNvPr id="583" name="Google Shape;583;p33"/>
              <p:cNvSpPr/>
              <p:nvPr/>
            </p:nvSpPr>
            <p:spPr>
              <a:xfrm>
                <a:off x="7264183" y="2290347"/>
                <a:ext cx="1117817" cy="998992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4" name="Google Shape;584;p33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5" name="Google Shape;585;p33"/>
              <p:cNvCxnSpPr/>
              <p:nvPr/>
            </p:nvCxnSpPr>
            <p:spPr>
              <a:xfrm>
                <a:off x="7264182" y="273558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6" name="Google Shape;586;p33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587" name="Google Shape;587;p33"/>
              <p:cNvSpPr txBox="1"/>
              <p:nvPr/>
            </p:nvSpPr>
            <p:spPr>
              <a:xfrm>
                <a:off x="7369702" y="2704564"/>
                <a:ext cx="914399" cy="667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m()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n()</a:t>
                </a:r>
                <a:endParaRPr/>
              </a:p>
            </p:txBody>
          </p:sp>
        </p:grpSp>
        <p:grpSp>
          <p:nvGrpSpPr>
            <p:cNvPr id="588" name="Google Shape;588;p33"/>
            <p:cNvGrpSpPr/>
            <p:nvPr/>
          </p:nvGrpSpPr>
          <p:grpSpPr>
            <a:xfrm>
              <a:off x="7231871" y="1312118"/>
              <a:ext cx="773153" cy="748164"/>
              <a:chOff x="7264182" y="2290346"/>
              <a:chExt cx="1117818" cy="1081689"/>
            </a:xfrm>
          </p:grpSpPr>
          <p:sp>
            <p:nvSpPr>
              <p:cNvPr id="589" name="Google Shape;589;p33"/>
              <p:cNvSpPr/>
              <p:nvPr/>
            </p:nvSpPr>
            <p:spPr>
              <a:xfrm>
                <a:off x="7264183" y="2290347"/>
                <a:ext cx="1117817" cy="998993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0" name="Google Shape;590;p33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1" name="Google Shape;591;p33"/>
              <p:cNvCxnSpPr/>
              <p:nvPr/>
            </p:nvCxnSpPr>
            <p:spPr>
              <a:xfrm>
                <a:off x="7264182" y="273558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2" name="Google Shape;592;p33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593" name="Google Shape;593;p33"/>
              <p:cNvSpPr txBox="1"/>
              <p:nvPr/>
            </p:nvSpPr>
            <p:spPr>
              <a:xfrm>
                <a:off x="7369702" y="2704564"/>
                <a:ext cx="914399" cy="667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n()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p()</a:t>
                </a:r>
                <a:endParaRPr/>
              </a:p>
            </p:txBody>
          </p:sp>
        </p:grpSp>
        <p:grpSp>
          <p:nvGrpSpPr>
            <p:cNvPr id="594" name="Google Shape;594;p33"/>
            <p:cNvGrpSpPr/>
            <p:nvPr/>
          </p:nvGrpSpPr>
          <p:grpSpPr>
            <a:xfrm>
              <a:off x="8180227" y="1312117"/>
              <a:ext cx="773153" cy="690966"/>
              <a:chOff x="7264182" y="2290346"/>
              <a:chExt cx="1117818" cy="998993"/>
            </a:xfrm>
          </p:grpSpPr>
          <p:sp>
            <p:nvSpPr>
              <p:cNvPr id="595" name="Google Shape;595;p33"/>
              <p:cNvSpPr/>
              <p:nvPr/>
            </p:nvSpPr>
            <p:spPr>
              <a:xfrm>
                <a:off x="7264183" y="2290347"/>
                <a:ext cx="1117817" cy="998992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6" name="Google Shape;596;p33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7" name="Google Shape;597;p33"/>
              <p:cNvCxnSpPr/>
              <p:nvPr/>
            </p:nvCxnSpPr>
            <p:spPr>
              <a:xfrm>
                <a:off x="7264182" y="273558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8" name="Google Shape;598;p33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599" name="Google Shape;599;p33"/>
              <p:cNvSpPr txBox="1"/>
              <p:nvPr/>
            </p:nvSpPr>
            <p:spPr>
              <a:xfrm>
                <a:off x="7369702" y="2704564"/>
                <a:ext cx="914399" cy="400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m()</a:t>
                </a:r>
                <a:endParaRPr/>
              </a:p>
            </p:txBody>
          </p:sp>
        </p:grpSp>
        <p:grpSp>
          <p:nvGrpSpPr>
            <p:cNvPr id="600" name="Google Shape;600;p33"/>
            <p:cNvGrpSpPr/>
            <p:nvPr/>
          </p:nvGrpSpPr>
          <p:grpSpPr>
            <a:xfrm>
              <a:off x="8187547" y="2375414"/>
              <a:ext cx="773153" cy="932830"/>
              <a:chOff x="7264182" y="2290346"/>
              <a:chExt cx="1117818" cy="1348678"/>
            </a:xfrm>
          </p:grpSpPr>
          <p:sp>
            <p:nvSpPr>
              <p:cNvPr id="601" name="Google Shape;601;p33"/>
              <p:cNvSpPr/>
              <p:nvPr/>
            </p:nvSpPr>
            <p:spPr>
              <a:xfrm>
                <a:off x="7264183" y="2290347"/>
                <a:ext cx="1117817" cy="1245214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2" name="Google Shape;602;p33"/>
              <p:cNvCxnSpPr/>
              <p:nvPr/>
            </p:nvCxnSpPr>
            <p:spPr>
              <a:xfrm>
                <a:off x="7264183" y="259080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3" name="Google Shape;603;p33"/>
              <p:cNvCxnSpPr/>
              <p:nvPr/>
            </p:nvCxnSpPr>
            <p:spPr>
              <a:xfrm>
                <a:off x="7264182" y="2735580"/>
                <a:ext cx="1117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4" name="Google Shape;604;p33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  <p:sp>
            <p:nvSpPr>
              <p:cNvPr id="605" name="Google Shape;605;p33"/>
              <p:cNvSpPr txBox="1"/>
              <p:nvPr/>
            </p:nvSpPr>
            <p:spPr>
              <a:xfrm>
                <a:off x="7369702" y="2704564"/>
                <a:ext cx="914399" cy="934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m()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n()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p()</a:t>
                </a:r>
                <a:endParaRPr/>
              </a:p>
            </p:txBody>
          </p:sp>
        </p:grpSp>
        <p:grpSp>
          <p:nvGrpSpPr>
            <p:cNvPr id="606" name="Google Shape;606;p33"/>
            <p:cNvGrpSpPr/>
            <p:nvPr/>
          </p:nvGrpSpPr>
          <p:grpSpPr>
            <a:xfrm rot="-1906051">
              <a:off x="7672835" y="1149585"/>
              <a:ext cx="386527" cy="118038"/>
              <a:chOff x="3884710" y="4185927"/>
              <a:chExt cx="1049042" cy="191244"/>
            </a:xfrm>
          </p:grpSpPr>
          <p:cxnSp>
            <p:nvCxnSpPr>
              <p:cNvPr id="607" name="Google Shape;607;p33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8" name="Google Shape;608;p33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9" name="Google Shape;609;p33"/>
            <p:cNvGrpSpPr/>
            <p:nvPr/>
          </p:nvGrpSpPr>
          <p:grpSpPr>
            <a:xfrm flipH="1" rot="1906051">
              <a:off x="8229377" y="1149585"/>
              <a:ext cx="386527" cy="118038"/>
              <a:chOff x="3884710" y="4185927"/>
              <a:chExt cx="1049042" cy="191244"/>
            </a:xfrm>
          </p:grpSpPr>
          <p:cxnSp>
            <p:nvCxnSpPr>
              <p:cNvPr id="610" name="Google Shape;610;p33"/>
              <p:cNvCxnSpPr/>
              <p:nvPr/>
            </p:nvCxnSpPr>
            <p:spPr>
              <a:xfrm>
                <a:off x="3884710" y="4281548"/>
                <a:ext cx="94362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1" name="Google Shape;611;p33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Summary</a:t>
            </a:r>
            <a:endParaRPr/>
          </a:p>
        </p:txBody>
      </p:sp>
      <p:sp>
        <p:nvSpPr>
          <p:cNvPr id="618" name="Google Shape;618;p3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19" name="Google Shape;619;p34"/>
          <p:cNvSpPr txBox="1"/>
          <p:nvPr>
            <p:ph idx="1" type="body"/>
          </p:nvPr>
        </p:nvSpPr>
        <p:spPr>
          <a:xfrm>
            <a:off x="685800" y="1295400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Inheritance: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Creating subclasses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Overriding methods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Using “super” keyword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The “Object” class</a:t>
            </a:r>
            <a:endParaRPr/>
          </a:p>
        </p:txBody>
      </p:sp>
      <p:sp>
        <p:nvSpPr>
          <p:cNvPr id="620" name="Google Shape;620;p34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>
            <p:ph idx="1" type="body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US" sz="4400"/>
              <a:t>End of file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Objectives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33" name="Google Shape;133;p4"/>
          <p:cNvSpPr txBox="1"/>
          <p:nvPr/>
        </p:nvSpPr>
        <p:spPr>
          <a:xfrm>
            <a:off x="762000" y="1295400"/>
            <a:ext cx="701040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Introducing inheritance through creating subclasses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code reusability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Allowing overriding to replace the implementation of an inherited method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References</a:t>
            </a:r>
            <a:endParaRPr/>
          </a:p>
        </p:txBody>
      </p:sp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533400" y="2050795"/>
            <a:ext cx="7532515" cy="2654808"/>
            <a:chOff x="0" y="983995"/>
            <a:chExt cx="7532515" cy="2654808"/>
          </a:xfrm>
        </p:grpSpPr>
        <p:sp>
          <p:nvSpPr>
            <p:cNvPr id="143" name="Google Shape;143;p5"/>
            <p:cNvSpPr/>
            <p:nvPr/>
          </p:nvSpPr>
          <p:spPr>
            <a:xfrm rot="10800000">
              <a:off x="1176852" y="1344903"/>
              <a:ext cx="6355663" cy="1932992"/>
            </a:xfrm>
            <a:prstGeom prst="homePlate">
              <a:avLst>
                <a:gd fmla="val 50000" name="adj"/>
              </a:avLst>
            </a:prstGeom>
            <a:solidFill>
              <a:srgbClr val="5BFB8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1660100" y="1344903"/>
              <a:ext cx="5872415" cy="1932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170675" spcFirstLastPara="1" rIns="19912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Textbook</a:t>
              </a:r>
              <a:endParaRPr/>
            </a:p>
            <a:p>
              <a:pPr indent="-293688" lvl="1" marL="46513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1: Section 1.4 (pg 54 – 56)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3688" lvl="1" marL="465138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9: Section 29.1 (pg 480 – 490)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0" y="983995"/>
              <a:ext cx="2654808" cy="265480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-14997" l="0" r="0" t="-14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5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Outline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aramond"/>
              <a:buAutoNum type="arabicPeriod"/>
            </a:pPr>
            <a:r>
              <a:rPr lang="en-US" sz="2400"/>
              <a:t>Overriding Methods (revisit)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aramond"/>
              <a:buAutoNum type="arabicPeriod"/>
            </a:pPr>
            <a:r>
              <a:rPr lang="en-US" sz="2400"/>
              <a:t>Creating a Subclass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>
                <a:solidFill>
                  <a:srgbClr val="C00000"/>
                </a:solidFill>
              </a:rPr>
              <a:t>	</a:t>
            </a:r>
            <a:r>
              <a:rPr lang="en-US" sz="2000">
                <a:solidFill>
                  <a:srgbClr val="C00000"/>
                </a:solidFill>
              </a:rPr>
              <a:t>2.1</a:t>
            </a:r>
            <a:r>
              <a:rPr lang="en-US" sz="2000"/>
              <a:t>	Observations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C00000"/>
                </a:solidFill>
              </a:rPr>
              <a:t>2.2</a:t>
            </a:r>
            <a:r>
              <a:rPr lang="en-US" sz="2000"/>
              <a:t>	Constructors in Subclass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C00000"/>
                </a:solidFill>
              </a:rPr>
              <a:t>2.3	</a:t>
            </a:r>
            <a:r>
              <a:rPr lang="en-US" sz="2000"/>
              <a:t>The “super” Keyword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C00000"/>
                </a:solidFill>
              </a:rPr>
              <a:t>2.4	</a:t>
            </a:r>
            <a:r>
              <a:rPr lang="en-US" sz="2000"/>
              <a:t>Using SavingAcct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C00000"/>
                </a:solidFill>
              </a:rPr>
              <a:t>2.5	</a:t>
            </a:r>
            <a:r>
              <a:rPr lang="en-US" sz="2000"/>
              <a:t>Method Overriding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C00000"/>
                </a:solidFill>
              </a:rPr>
              <a:t>2.6	</a:t>
            </a:r>
            <a:r>
              <a:rPr lang="en-US" sz="2000"/>
              <a:t>Using “super” Again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aramond"/>
              <a:buAutoNum type="arabicPeriod" startAt="3"/>
            </a:pPr>
            <a:r>
              <a:rPr lang="en-US" sz="2400"/>
              <a:t>Subclass Substitutability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aramond"/>
              <a:buAutoNum type="arabicPeriod" startAt="3"/>
            </a:pPr>
            <a:r>
              <a:rPr lang="en-US" sz="2400"/>
              <a:t>The “Object” Class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aramond"/>
              <a:buAutoNum type="arabicPeriod" startAt="3"/>
            </a:pPr>
            <a:r>
              <a:rPr lang="en-US" sz="2400"/>
              <a:t>“is-a” versus “has-a”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aramond"/>
              <a:buAutoNum type="arabicPeriod" startAt="3"/>
            </a:pPr>
            <a:r>
              <a:rPr lang="en-US" sz="2400"/>
              <a:t>Preventing Inheritance (“final”)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aramond"/>
              <a:buAutoNum type="arabicPeriod" startAt="3"/>
            </a:pPr>
            <a:r>
              <a:rPr lang="en-US" sz="2400"/>
              <a:t>Constraint of Inheritance in Java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aramond"/>
              <a:buAutoNum type="arabicPeriod" startAt="3"/>
            </a:pPr>
            <a:r>
              <a:rPr lang="en-US" sz="2400"/>
              <a:t>Quick Quizzes</a:t>
            </a:r>
            <a:endParaRPr sz="2000"/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55" name="Google Shape;155;p6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0.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Object-Oriented Programming</a:t>
            </a:r>
            <a:endParaRPr/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57200" y="10668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Four fundamental concepts of OOP: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Encapsulation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Abstraction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C00000"/>
                </a:solidFill>
              </a:rPr>
              <a:t>Inheritance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Polymorphism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C00000"/>
                </a:solidFill>
              </a:rPr>
              <a:t>Inheritance </a:t>
            </a:r>
            <a:r>
              <a:rPr lang="en-US" sz="2800"/>
              <a:t>allows new classes to inherit properties of existing classes</a:t>
            </a:r>
            <a:endParaRPr sz="24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Main concepts in inheritance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C00000"/>
                </a:solidFill>
              </a:rPr>
              <a:t>Subclassing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C00000"/>
                </a:solidFill>
              </a:rPr>
              <a:t>Overriding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Overriding Methods (revisit) (1/2)</a:t>
            </a:r>
            <a:endParaRPr/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457200" y="10668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Recall in lecture #3 that a user-defined class automatically inherits some methods –</a:t>
            </a:r>
            <a:r>
              <a:rPr lang="en-US" sz="2400"/>
              <a:t> such as </a:t>
            </a:r>
            <a:r>
              <a:rPr lang="en-US" sz="2400">
                <a:solidFill>
                  <a:srgbClr val="0000FF"/>
                </a:solidFill>
              </a:rPr>
              <a:t>toString()</a:t>
            </a:r>
            <a:r>
              <a:rPr lang="en-US" sz="2400"/>
              <a:t> and </a:t>
            </a:r>
            <a:r>
              <a:rPr lang="en-US" sz="2400">
                <a:solidFill>
                  <a:srgbClr val="0000FF"/>
                </a:solidFill>
              </a:rPr>
              <a:t>equals()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/>
              <a:t>– from the </a:t>
            </a:r>
            <a:r>
              <a:rPr lang="en-US" sz="2800">
                <a:solidFill>
                  <a:srgbClr val="0000FF"/>
                </a:solidFill>
              </a:rPr>
              <a:t>Object</a:t>
            </a:r>
            <a:r>
              <a:rPr lang="en-US" sz="2800"/>
              <a:t> class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 </a:t>
            </a:r>
            <a:r>
              <a:rPr lang="en-US" sz="2800">
                <a:solidFill>
                  <a:srgbClr val="0000FF"/>
                </a:solidFill>
              </a:rPr>
              <a:t>Object</a:t>
            </a:r>
            <a:r>
              <a:rPr lang="en-US" sz="2800"/>
              <a:t> class is known as the </a:t>
            </a:r>
            <a:r>
              <a:rPr lang="en-US" sz="2800">
                <a:solidFill>
                  <a:srgbClr val="0000FF"/>
                </a:solidFill>
              </a:rPr>
              <a:t>parent class</a:t>
            </a:r>
            <a:r>
              <a:rPr lang="en-US" sz="2800"/>
              <a:t> (or </a:t>
            </a:r>
            <a:r>
              <a:rPr lang="en-US" sz="2800">
                <a:solidFill>
                  <a:srgbClr val="0000FF"/>
                </a:solidFill>
              </a:rPr>
              <a:t>superclass</a:t>
            </a:r>
            <a:r>
              <a:rPr lang="en-US" sz="2800"/>
              <a:t>); it specifies some basic behaviours common to all kinds of objects, and hence these behaviours are inherited by all its </a:t>
            </a:r>
            <a:r>
              <a:rPr lang="en-US" sz="2800">
                <a:solidFill>
                  <a:srgbClr val="0000FF"/>
                </a:solidFill>
              </a:rPr>
              <a:t>subclasses</a:t>
            </a:r>
            <a:r>
              <a:rPr lang="en-US" sz="2800"/>
              <a:t> (</a:t>
            </a:r>
            <a:r>
              <a:rPr lang="en-US" sz="2800">
                <a:solidFill>
                  <a:srgbClr val="0000FF"/>
                </a:solidFill>
              </a:rPr>
              <a:t>derived classes</a:t>
            </a:r>
            <a:r>
              <a:rPr lang="en-US" sz="2800"/>
              <a:t>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However, these inherited methods usually </a:t>
            </a:r>
            <a:r>
              <a:rPr lang="en-US" sz="2800" u="sng"/>
              <a:t>don’t work</a:t>
            </a:r>
            <a:r>
              <a:rPr lang="en-US" sz="2800"/>
              <a:t> in the subclass as they are not customised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457200" y="228600"/>
            <a:ext cx="84582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Overriding Methods (revisit) (2/2)</a:t>
            </a:r>
            <a:endParaRPr/>
          </a:p>
        </p:txBody>
      </p:sp>
      <p:sp>
        <p:nvSpPr>
          <p:cNvPr id="180" name="Google Shape;180;p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457200" y="10668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Hence, to make them work, we customised these inherited methods – this is called </a:t>
            </a:r>
            <a:r>
              <a:rPr lang="en-US" sz="2800">
                <a:solidFill>
                  <a:srgbClr val="C00000"/>
                </a:solidFill>
              </a:rPr>
              <a:t>overriding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835152" y="2203754"/>
            <a:ext cx="7620000" cy="4308872"/>
          </a:xfrm>
          <a:prstGeom prst="rect">
            <a:avLst/>
          </a:prstGeom>
          <a:solidFill>
            <a:srgbClr val="FFE7FF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/***************** Overriding methods 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Overriding toString()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b="1" i="0" lang="en-US" sz="1600" u="none" cap="none" strike="noStrike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"["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getColour() + </a:t>
            </a:r>
            <a:r>
              <a:rPr b="1" i="0" lang="en-US" sz="1600" u="none" cap="none" strike="noStrike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getRadius() + </a:t>
            </a:r>
            <a:r>
              <a:rPr b="1" i="0" lang="en-US" sz="1600" u="none" cap="none" strike="noStrike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"]"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Overriding equals()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equals(Object obj)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(obj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MyBall ball = (MyBall) obj;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.getColour().equals(ball.getColour()) 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.getRadius() == ball.getRadius();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return </a:t>
            </a:r>
            <a:r>
              <a:rPr b="1" i="0" lang="en-US" sz="1600" u="none" cap="none" strike="noStrike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5105400" y="2053715"/>
            <a:ext cx="3197352" cy="395486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#3: MyBall/MyBall.java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533400" y="6553200"/>
            <a:ext cx="1981200" cy="1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6-7: Inheritance]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1 - Basic of C++">
  <a:themeElements>
    <a:clrScheme name="Custom 5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002672"/>
      </a:hlink>
      <a:folHlink>
        <a:srgbClr val="2870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2005-08-26T05:24:28Z</dcterms:created>
  <dc:creator>Aaron Tan</dc:creator>
</cp:coreProperties>
</file>