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6858000" cx="9144000"/>
  <p:notesSz cx="6797675" cy="9926625"/>
  <p:embeddedFontLst>
    <p:embeddedFont>
      <p:font typeface="Garamond"/>
      <p:regular r:id="rId59"/>
      <p:bold r:id="rId60"/>
      <p:italic r:id="rId61"/>
      <p:boldItalic r:id="rId62"/>
    </p:embeddedFont>
    <p:embeddedFont>
      <p:font typeface="Helvetica Neue"/>
      <p:regular r:id="rId63"/>
      <p:bold r:id="rId64"/>
      <p:italic r:id="rId65"/>
      <p:boldItalic r:id="rId66"/>
    </p:embeddedFont>
    <p:embeddedFont>
      <p:font typeface="Arial Black"/>
      <p:regular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GoogleSlidesCustomDataVersion2">
      <go:slidesCustomData xmlns:go="http://customooxmlschemas.google.com/" r:id="rId68" roundtripDataSignature="AMtx7mhM5LVJm3+vXkluioEwc3c9GLY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66910F-FD1F-4079-9633-B6B45C09C92D}">
  <a:tblStyle styleId="{DA66910F-FD1F-4079-9633-B6B45C09C92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fill>
          <a:solidFill>
            <a:srgbClr val="CADDDD"/>
          </a:solidFill>
        </a:fill>
      </a:tcStyle>
    </a:band1H>
    <a:band2H>
      <a:tcTxStyle/>
    </a:band2H>
    <a:band1V>
      <a:tcTxStyle/>
      <a:tcStyle>
        <a:fill>
          <a:solidFill>
            <a:srgbClr val="CADD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Garamond-boldItalic.fntdata"/><Relationship Id="rId61" Type="http://schemas.openxmlformats.org/officeDocument/2006/relationships/font" Target="fonts/Garamond-italic.fntdata"/><Relationship Id="rId20" Type="http://schemas.openxmlformats.org/officeDocument/2006/relationships/slide" Target="slides/slide13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5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4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17.xml"/><Relationship Id="rId68" Type="http://customschemas.google.com/relationships/presentationmetadata" Target="metadata"/><Relationship Id="rId23" Type="http://schemas.openxmlformats.org/officeDocument/2006/relationships/slide" Target="slides/slide16.xml"/><Relationship Id="rId67" Type="http://schemas.openxmlformats.org/officeDocument/2006/relationships/font" Target="fonts/ArialBlack-regular.fntdata"/><Relationship Id="rId60" Type="http://schemas.openxmlformats.org/officeDocument/2006/relationships/font" Target="fonts/Garamond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Garamond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4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Chill: làm lạnh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Crush: ép, vắt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Cube: đóng khối</a:t>
            </a:r>
            <a:endParaRPr/>
          </a:p>
        </p:txBody>
      </p:sp>
      <p:sp>
        <p:nvSpPr>
          <p:cNvPr id="290" name="Google Shape;290;p16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0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3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4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</a:rPr>
              <a:t>Cartesian: đề cac</a:t>
            </a:r>
            <a:endParaRPr/>
          </a:p>
        </p:txBody>
      </p:sp>
      <p:sp>
        <p:nvSpPr>
          <p:cNvPr id="444" name="Google Shape;444;p24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5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26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6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27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7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8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9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30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0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1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3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3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33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3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4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34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4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35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5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36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6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37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38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9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39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9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-231754" lvl="0" marL="23175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0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40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0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41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1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2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4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2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3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43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3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4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44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4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5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45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5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6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p46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6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7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p47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7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8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48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8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9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49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9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-231754" lvl="0" marL="23175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0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50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0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51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1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53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53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4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5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5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57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5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78" name="Google Shape;78;p59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2" name="Google Shape;82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83" name="Google Shape;83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4" name="Google Shape;84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1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92" name="Google Shape;92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6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8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31" name="Google Shape;31;p68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5" name="Google Shape;35;p6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36" name="Google Shape;36;p6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7" name="Google Shape;37;p6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0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45" name="Google Shape;45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2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52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52"/>
          <p:cNvSpPr txBox="1"/>
          <p:nvPr>
            <p:ph idx="11" type="ftr"/>
          </p:nvPr>
        </p:nvSpPr>
        <p:spPr>
          <a:xfrm>
            <a:off x="533400" y="6553200"/>
            <a:ext cx="1905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2"/>
          <p:cNvSpPr txBox="1"/>
          <p:nvPr>
            <p:ph idx="12" type="sldNum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Google Shape;58;p55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55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55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5"/>
          <p:cNvSpPr txBox="1"/>
          <p:nvPr>
            <p:ph idx="11" type="ftr"/>
          </p:nvPr>
        </p:nvSpPr>
        <p:spPr>
          <a:xfrm>
            <a:off x="533400" y="6553200"/>
            <a:ext cx="1600200" cy="128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5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Object-Oriented Programming</a:t>
            </a:r>
            <a:endParaRPr sz="44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60"/>
              <a:buFont typeface="Noto Sans Symbols"/>
              <a:buNone/>
            </a:pPr>
            <a:r>
              <a:rPr lang="en-US" sz="4400">
                <a:solidFill>
                  <a:srgbClr val="FF0000"/>
                </a:solidFill>
              </a:rPr>
              <a:t>Abstract Data Type</a:t>
            </a:r>
            <a:br>
              <a:rPr lang="en-US" sz="4400">
                <a:solidFill>
                  <a:srgbClr val="FF0000"/>
                </a:solidFill>
              </a:rPr>
            </a:br>
            <a:r>
              <a:rPr lang="en-US" sz="4400">
                <a:solidFill>
                  <a:srgbClr val="FF0000"/>
                </a:solidFill>
              </a:rPr>
              <a:t>(The Walls)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9" y="101673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609600" y="228600"/>
            <a:ext cx="8305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1.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Software Engineering Issues (3/5)</a:t>
            </a:r>
            <a:endParaRPr/>
          </a:p>
        </p:txBody>
      </p:sp>
      <p:sp>
        <p:nvSpPr>
          <p:cNvPr id="223" name="Google Shape;223;p1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457200" y="9906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000FF"/>
                </a:solidFill>
              </a:rPr>
              <a:t>Information Hiding is </a:t>
            </a:r>
            <a:r>
              <a:rPr lang="en-US" sz="2800">
                <a:solidFill>
                  <a:srgbClr val="C00000"/>
                </a:solidFill>
              </a:rPr>
              <a:t>not</a:t>
            </a:r>
            <a:r>
              <a:rPr lang="en-US" sz="2800">
                <a:solidFill>
                  <a:srgbClr val="0000FF"/>
                </a:solidFill>
              </a:rPr>
              <a:t> complete isolation of the classes</a:t>
            </a:r>
            <a:endParaRPr sz="1100">
              <a:solidFill>
                <a:srgbClr val="0000FF"/>
              </a:solidFill>
            </a:endParaRPr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sz="2400"/>
              <a:t>Information released is on a </a:t>
            </a:r>
            <a:r>
              <a:rPr b="1" lang="en-US" sz="2400"/>
              <a:t>need-to-know</a:t>
            </a:r>
            <a:r>
              <a:rPr lang="en-US" sz="2400"/>
              <a:t> basis</a:t>
            </a:r>
            <a:endParaRPr/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sz="2400"/>
              <a:t>Class </a:t>
            </a:r>
            <a:r>
              <a:rPr i="1" lang="en-US" sz="2400"/>
              <a:t>Q</a:t>
            </a:r>
            <a:r>
              <a:rPr lang="en-US" sz="2400"/>
              <a:t> does not know how class </a:t>
            </a:r>
            <a:r>
              <a:rPr i="1" lang="en-US" sz="2400"/>
              <a:t>T</a:t>
            </a:r>
            <a:r>
              <a:rPr lang="en-US" sz="2400"/>
              <a:t> does the work, but it needs to know how to</a:t>
            </a:r>
            <a:r>
              <a:rPr lang="en-US" sz="2400">
                <a:solidFill>
                  <a:srgbClr val="660066"/>
                </a:solidFill>
              </a:rPr>
              <a:t> invoke </a:t>
            </a:r>
            <a:r>
              <a:rPr i="1" lang="en-US" sz="2400"/>
              <a:t>T</a:t>
            </a:r>
            <a:r>
              <a:rPr lang="en-US" sz="2400"/>
              <a:t> and what </a:t>
            </a:r>
            <a:r>
              <a:rPr i="1" lang="en-US" sz="2400"/>
              <a:t>T</a:t>
            </a:r>
            <a:r>
              <a:rPr lang="en-US" sz="2400"/>
              <a:t> </a:t>
            </a:r>
            <a:r>
              <a:rPr lang="en-US" sz="2400">
                <a:solidFill>
                  <a:srgbClr val="660066"/>
                </a:solidFill>
              </a:rPr>
              <a:t>produces</a:t>
            </a:r>
            <a:endParaRPr/>
          </a:p>
          <a:p>
            <a:pPr indent="-322263" lvl="2" marL="1209675" rtl="0" algn="l">
              <a:spcBef>
                <a:spcPts val="3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E.g: The designers of the methods of </a:t>
            </a:r>
            <a:r>
              <a:rPr b="1" lang="en-US" sz="2000"/>
              <a:t>Math</a:t>
            </a:r>
            <a:r>
              <a:rPr lang="en-US" sz="2000"/>
              <a:t> and </a:t>
            </a:r>
            <a:r>
              <a:rPr b="1" lang="en-US" sz="2000"/>
              <a:t>Scanner </a:t>
            </a:r>
            <a:r>
              <a:rPr lang="en-US" sz="2000"/>
              <a:t>classes have hidden the details of the implementations of the  methods from you, but provide enough information (the method headers and explanation) to allow you to use their methods</a:t>
            </a:r>
            <a:endParaRPr/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sz="2400"/>
              <a:t>What goes in and comes out is governed by the terms of the </a:t>
            </a:r>
            <a:r>
              <a:rPr lang="en-US" sz="2400">
                <a:solidFill>
                  <a:srgbClr val="660066"/>
                </a:solidFill>
              </a:rPr>
              <a:t>method’s specifications</a:t>
            </a:r>
            <a:endParaRPr/>
          </a:p>
          <a:p>
            <a:pPr indent="-322263" lvl="2" marL="131445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000"/>
              <a:t>If you use this method in this way, this is exactly what it will do for you (pre- and post-conditions)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609600" y="228600"/>
            <a:ext cx="8305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1.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Software Engineering Issues (4/5)</a:t>
            </a:r>
            <a:endParaRPr/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000FF"/>
                </a:solidFill>
              </a:rPr>
              <a:t>Pre- and post-conditions </a:t>
            </a:r>
            <a:r>
              <a:rPr lang="en-US" sz="2800"/>
              <a:t>(for documentation)</a:t>
            </a:r>
            <a:endParaRPr sz="1100"/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sz="2400">
                <a:solidFill>
                  <a:srgbClr val="0000FF"/>
                </a:solidFill>
              </a:rPr>
              <a:t>Pre-conditions</a:t>
            </a:r>
            <a:endParaRPr/>
          </a:p>
          <a:p>
            <a:pPr indent="-322263" lvl="2" marL="1209675" rtl="0" algn="l">
              <a:spcBef>
                <a:spcPts val="3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Conditions that must be true before a method is called</a:t>
            </a:r>
            <a:endParaRPr/>
          </a:p>
          <a:p>
            <a:pPr indent="-322263" lvl="2" marL="1209675" rtl="0" algn="l">
              <a:spcBef>
                <a:spcPts val="3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“This is what I expect from you”</a:t>
            </a:r>
            <a:endParaRPr/>
          </a:p>
          <a:p>
            <a:pPr indent="-322263" lvl="2" marL="1209675" rtl="0" algn="l">
              <a:spcBef>
                <a:spcPts val="3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The programmer is responsible for making sure that the pre-conditions are satisfied when calling the method</a:t>
            </a:r>
            <a:endParaRPr sz="2000"/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sz="2400">
                <a:solidFill>
                  <a:srgbClr val="0000FF"/>
                </a:solidFill>
              </a:rPr>
              <a:t>Post-conditions</a:t>
            </a:r>
            <a:endParaRPr/>
          </a:p>
          <a:p>
            <a:pPr indent="-322263" lvl="2" marL="1209675" rtl="0" algn="l">
              <a:spcBef>
                <a:spcPts val="3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Conditions that must be true after the method is completed</a:t>
            </a:r>
            <a:endParaRPr/>
          </a:p>
          <a:p>
            <a:pPr indent="-322263" lvl="2" marL="1209675" rtl="0" algn="l">
              <a:spcBef>
                <a:spcPts val="3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“This is what I promise to do for you”</a:t>
            </a:r>
            <a:endParaRPr/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sz="2400"/>
              <a:t>Example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676400" y="4953000"/>
            <a:ext cx="6781800" cy="1477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Pre-cond: x &gt;=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Post-cond: Return the square root of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double squareRoot(double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609600" y="228600"/>
            <a:ext cx="8305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1.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Software Engineering Issues (5/5)</a:t>
            </a:r>
            <a:endParaRPr/>
          </a:p>
        </p:txBody>
      </p:sp>
      <p:sp>
        <p:nvSpPr>
          <p:cNvPr id="242" name="Google Shape;242;p1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43" name="Google Shape;243;p12"/>
          <p:cNvSpPr txBox="1"/>
          <p:nvPr>
            <p:ph idx="1" type="body"/>
          </p:nvPr>
        </p:nvSpPr>
        <p:spPr>
          <a:xfrm>
            <a:off x="457200" y="9906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000FF"/>
                </a:solidFill>
              </a:rPr>
              <a:t>Information Hiding </a:t>
            </a:r>
            <a:r>
              <a:rPr lang="en-US" sz="2800">
                <a:solidFill>
                  <a:srgbClr val="C00000"/>
                </a:solidFill>
              </a:rPr>
              <a:t>CAN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/>
              <a:t>also apply to</a:t>
            </a:r>
            <a:r>
              <a:rPr lang="en-US" sz="2800">
                <a:solidFill>
                  <a:srgbClr val="0000FF"/>
                </a:solidFill>
              </a:rPr>
              <a:t> data </a:t>
            </a:r>
            <a:endParaRPr/>
          </a:p>
          <a:p>
            <a:pPr indent="-322263" lvl="1" marL="857250" rtl="0" algn="l">
              <a:spcBef>
                <a:spcPts val="48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b="1" lang="en-US" sz="2400">
                <a:solidFill>
                  <a:srgbClr val="660066"/>
                </a:solidFill>
              </a:rPr>
              <a:t>Data abstraction </a:t>
            </a:r>
            <a:r>
              <a:rPr lang="en-US" sz="2400"/>
              <a:t>asks that you think in terms of </a:t>
            </a:r>
            <a:r>
              <a:rPr lang="en-US" sz="2400">
                <a:solidFill>
                  <a:srgbClr val="C00000"/>
                </a:solidFill>
              </a:rPr>
              <a:t>what</a:t>
            </a:r>
            <a:r>
              <a:rPr lang="en-US" sz="2400">
                <a:solidFill>
                  <a:srgbClr val="660066"/>
                </a:solidFill>
              </a:rPr>
              <a:t> </a:t>
            </a:r>
            <a:r>
              <a:rPr lang="en-US" sz="2400"/>
              <a:t>you can do to a collection of data independently of </a:t>
            </a:r>
            <a:r>
              <a:rPr lang="en-US" sz="2400">
                <a:solidFill>
                  <a:srgbClr val="C00000"/>
                </a:solidFill>
              </a:rPr>
              <a:t>how</a:t>
            </a:r>
            <a:r>
              <a:rPr lang="en-US" sz="2400"/>
              <a:t> you do it</a:t>
            </a:r>
            <a:endParaRPr sz="2000"/>
          </a:p>
          <a:p>
            <a:pPr indent="-322263" lvl="1" marL="857250" rtl="0" algn="l">
              <a:spcBef>
                <a:spcPts val="9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b="1" lang="en-US" sz="2400">
                <a:solidFill>
                  <a:srgbClr val="660066"/>
                </a:solidFill>
              </a:rPr>
              <a:t>Data structure </a:t>
            </a:r>
            <a:r>
              <a:rPr lang="en-US" sz="2400"/>
              <a:t>is a construct that can be defined within a programming language to store a </a:t>
            </a:r>
            <a:r>
              <a:rPr lang="en-US" sz="2400">
                <a:solidFill>
                  <a:srgbClr val="C00000"/>
                </a:solidFill>
              </a:rPr>
              <a:t>collection of data</a:t>
            </a:r>
            <a:endParaRPr/>
          </a:p>
          <a:p>
            <a:pPr indent="-322263" lvl="1" marL="857250" rtl="0" algn="l">
              <a:spcBef>
                <a:spcPts val="9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b="1" lang="en-US" sz="2400">
                <a:solidFill>
                  <a:srgbClr val="660066"/>
                </a:solidFill>
              </a:rPr>
              <a:t>Abstract data type (ADT) </a:t>
            </a:r>
            <a:r>
              <a:rPr lang="en-US" sz="2400"/>
              <a:t>is a </a:t>
            </a:r>
            <a:r>
              <a:rPr lang="en-US" sz="2400">
                <a:solidFill>
                  <a:srgbClr val="C00000"/>
                </a:solidFill>
              </a:rPr>
              <a:t>collection of data </a:t>
            </a:r>
            <a:r>
              <a:rPr lang="en-US" sz="2400"/>
              <a:t>&amp; a </a:t>
            </a:r>
            <a:r>
              <a:rPr lang="en-US" sz="2400">
                <a:solidFill>
                  <a:srgbClr val="C00000"/>
                </a:solidFill>
              </a:rPr>
              <a:t>specification on the set of operations/methods </a:t>
            </a:r>
            <a:r>
              <a:rPr lang="en-US" sz="2400"/>
              <a:t>on that data</a:t>
            </a:r>
            <a:endParaRPr/>
          </a:p>
          <a:p>
            <a:pPr indent="-322263" lvl="2" marL="131445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000"/>
              <a:t>Typical </a:t>
            </a:r>
            <a:r>
              <a:rPr lang="en-US" sz="2000">
                <a:solidFill>
                  <a:srgbClr val="660066"/>
                </a:solidFill>
              </a:rPr>
              <a:t>operations</a:t>
            </a:r>
            <a:r>
              <a:rPr lang="en-US" sz="2000"/>
              <a:t> on data are: </a:t>
            </a:r>
            <a:r>
              <a:rPr i="1" lang="en-US" sz="2000">
                <a:solidFill>
                  <a:srgbClr val="660066"/>
                </a:solidFill>
              </a:rPr>
              <a:t>add</a:t>
            </a:r>
            <a:r>
              <a:rPr lang="en-US" sz="2000"/>
              <a:t>, </a:t>
            </a:r>
            <a:r>
              <a:rPr i="1" lang="en-US" sz="2000">
                <a:solidFill>
                  <a:srgbClr val="660066"/>
                </a:solidFill>
              </a:rPr>
              <a:t>remove</a:t>
            </a:r>
            <a:r>
              <a:rPr lang="en-US" sz="2000"/>
              <a:t>, and </a:t>
            </a:r>
            <a:r>
              <a:rPr i="1" lang="en-US" sz="2000">
                <a:solidFill>
                  <a:srgbClr val="660066"/>
                </a:solidFill>
              </a:rPr>
              <a:t>query</a:t>
            </a:r>
            <a:r>
              <a:rPr lang="en-US" sz="2000"/>
              <a:t> (in general, </a:t>
            </a:r>
            <a:r>
              <a:rPr lang="en-US" sz="2000">
                <a:solidFill>
                  <a:srgbClr val="660066"/>
                </a:solidFill>
              </a:rPr>
              <a:t>management of data</a:t>
            </a:r>
            <a:r>
              <a:rPr lang="en-US" sz="2000"/>
              <a:t>)</a:t>
            </a:r>
            <a:endParaRPr/>
          </a:p>
          <a:p>
            <a:pPr indent="-322263" lvl="2" marL="131445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000"/>
              <a:t>Specification indicates what ADT operations </a:t>
            </a:r>
            <a:r>
              <a:rPr b="1" lang="en-US" sz="2000">
                <a:solidFill>
                  <a:srgbClr val="C00000"/>
                </a:solidFill>
              </a:rPr>
              <a:t>do</a:t>
            </a:r>
            <a:r>
              <a:rPr lang="en-US" sz="2000"/>
              <a:t>, </a:t>
            </a:r>
            <a:r>
              <a:rPr lang="en-US" sz="2000">
                <a:solidFill>
                  <a:srgbClr val="C00000"/>
                </a:solidFill>
              </a:rPr>
              <a:t>but not how</a:t>
            </a:r>
            <a:r>
              <a:rPr lang="en-US" sz="2000"/>
              <a:t> to implement them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Abstract Data Type</a:t>
            </a:r>
            <a:endParaRPr/>
          </a:p>
        </p:txBody>
      </p:sp>
      <p:sp>
        <p:nvSpPr>
          <p:cNvPr id="251" name="Google Shape;251;p13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Collection of data + set of operations on the data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Data Structure</a:t>
            </a:r>
            <a:endParaRPr/>
          </a:p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59" name="Google Shape;259;p14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260" name="Google Shape;260;p14"/>
          <p:cNvSpPr txBox="1"/>
          <p:nvPr>
            <p:ph idx="1" type="body"/>
          </p:nvPr>
        </p:nvSpPr>
        <p:spPr>
          <a:xfrm>
            <a:off x="661623" y="919609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FF"/>
                </a:solidFill>
              </a:rPr>
              <a:t>Data structure </a:t>
            </a:r>
            <a:r>
              <a:rPr lang="en-US" sz="2000"/>
              <a:t>is a construct that can be defined within a programming language to store a collection of data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FF"/>
                </a:solidFill>
              </a:rPr>
              <a:t>Arrays</a:t>
            </a:r>
            <a:r>
              <a:rPr lang="en-US" sz="2000"/>
              <a:t>, which are built into Java, are data structures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/>
              <a:t>We can </a:t>
            </a:r>
            <a:r>
              <a:rPr lang="en-US" sz="2000" u="sng"/>
              <a:t>create</a:t>
            </a:r>
            <a:r>
              <a:rPr lang="en-US" sz="2000"/>
              <a:t> other data structures. For example, we want a data structure (a collection of data) to store both the names and salaries of a collection of employees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>
                <a:solidFill>
                  <a:srgbClr val="00B050"/>
                </a:solidFill>
              </a:rPr>
              <a:t>		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996633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996633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>
                <a:solidFill>
                  <a:srgbClr val="996633"/>
                </a:solidFill>
              </a:rPr>
              <a:t>	</a:t>
            </a:r>
            <a:r>
              <a:rPr lang="en-US" sz="2000"/>
              <a:t>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1828800" y="4395518"/>
            <a:ext cx="7068285" cy="1815882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-US" sz="16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Employee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lang="en-U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 final int 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MAX_NUMBER = </a:t>
            </a:r>
            <a:r>
              <a:rPr b="1" lang="en-US" sz="1600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500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lang="en-U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private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String names;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lang="en-U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private double 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salaries; </a:t>
            </a:r>
            <a:endParaRPr b="1" sz="1600">
              <a:solidFill>
                <a:srgbClr val="9966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Employee[] workers = </a:t>
            </a:r>
            <a:r>
              <a:rPr b="1" lang="en-U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Employee[Employee.MAX_NUMBER];</a:t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1447800" y="3053209"/>
            <a:ext cx="7413736" cy="1077218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 final int 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MAX_NUMBER = </a:t>
            </a:r>
            <a:r>
              <a:rPr b="1" lang="en-US" sz="1600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500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</a:t>
            </a:r>
            <a:r>
              <a:rPr b="1" lang="en-US" sz="1600">
                <a:solidFill>
                  <a:srgbClr val="6633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defining a constant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String[] names = </a:t>
            </a:r>
            <a:r>
              <a:rPr b="1" lang="en-U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 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String[MAX_NUMBER];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double[] salaries = </a:t>
            </a:r>
            <a:r>
              <a:rPr b="1" lang="en-U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 double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[MAX_NUMBER];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6633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employee names[i] has a salary of salaries[i]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709249" y="4980294"/>
            <a:ext cx="992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(better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choice)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Abstract Data Type (ADT) (1/4)</a:t>
            </a:r>
            <a:endParaRPr/>
          </a:p>
        </p:txBody>
      </p:sp>
      <p:sp>
        <p:nvSpPr>
          <p:cNvPr id="271" name="Google Shape;271;p1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72" name="Google Shape;272;p15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685802" y="1066800"/>
            <a:ext cx="800099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❑"/>
            </a:pPr>
            <a:r>
              <a:rPr lang="en-US" sz="2400"/>
              <a:t>An </a:t>
            </a:r>
            <a:r>
              <a:rPr b="1" lang="en-US" sz="2400">
                <a:solidFill>
                  <a:srgbClr val="C00000"/>
                </a:solidFill>
              </a:rPr>
              <a:t>ADT </a:t>
            </a:r>
            <a:r>
              <a:rPr lang="en-US" sz="2400"/>
              <a:t>is a </a:t>
            </a:r>
            <a:r>
              <a:rPr lang="en-US" sz="2400">
                <a:solidFill>
                  <a:srgbClr val="0000FF"/>
                </a:solidFill>
              </a:rPr>
              <a:t>collection of data </a:t>
            </a:r>
            <a:r>
              <a:rPr lang="en-US" sz="2400"/>
              <a:t>together with a </a:t>
            </a:r>
            <a:r>
              <a:rPr lang="en-US" sz="2400">
                <a:solidFill>
                  <a:srgbClr val="0000FF"/>
                </a:solidFill>
              </a:rPr>
              <a:t>specification of a set of operations </a:t>
            </a:r>
            <a:r>
              <a:rPr lang="en-US" sz="2400"/>
              <a:t>on the data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/>
              <a:t>Specifications indicate </a:t>
            </a:r>
            <a:r>
              <a:rPr b="1" lang="en-US" sz="2000">
                <a:solidFill>
                  <a:srgbClr val="C00000"/>
                </a:solidFill>
              </a:rPr>
              <a:t>what</a:t>
            </a:r>
            <a:r>
              <a:rPr lang="en-US" sz="2000"/>
              <a:t> ADT operations do, </a:t>
            </a:r>
            <a:r>
              <a:rPr b="1" i="1" lang="en-US" sz="2000" u="sng">
                <a:solidFill>
                  <a:srgbClr val="C00000"/>
                </a:solidFill>
              </a:rPr>
              <a:t>not</a:t>
            </a:r>
            <a:r>
              <a:rPr b="1" lang="en-US" sz="2000">
                <a:solidFill>
                  <a:srgbClr val="C00000"/>
                </a:solidFill>
              </a:rPr>
              <a:t> how </a:t>
            </a:r>
            <a:r>
              <a:rPr lang="en-US" sz="2000"/>
              <a:t>to implement them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0000FF"/>
                </a:solidFill>
              </a:rPr>
              <a:t>Data structures </a:t>
            </a:r>
            <a:r>
              <a:rPr lang="en-US" sz="2000"/>
              <a:t>are part of an ADT’s implementation</a:t>
            </a:r>
            <a:endParaRPr/>
          </a:p>
        </p:txBody>
      </p:sp>
      <p:grpSp>
        <p:nvGrpSpPr>
          <p:cNvPr id="274" name="Google Shape;274;p15"/>
          <p:cNvGrpSpPr/>
          <p:nvPr/>
        </p:nvGrpSpPr>
        <p:grpSpPr>
          <a:xfrm>
            <a:off x="1905000" y="2819400"/>
            <a:ext cx="5867399" cy="1409975"/>
            <a:chOff x="0" y="0"/>
            <a:chExt cx="5867399" cy="1409975"/>
          </a:xfrm>
        </p:grpSpPr>
        <p:sp>
          <p:nvSpPr>
            <p:cNvPr id="275" name="Google Shape;275;p15"/>
            <p:cNvSpPr/>
            <p:nvPr/>
          </p:nvSpPr>
          <p:spPr>
            <a:xfrm>
              <a:off x="2346965" y="0"/>
              <a:ext cx="1385199" cy="1385199"/>
            </a:xfrm>
            <a:prstGeom prst="ellipse">
              <a:avLst/>
            </a:prstGeom>
            <a:solidFill>
              <a:srgbClr val="FF66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 txBox="1"/>
            <p:nvPr/>
          </p:nvSpPr>
          <p:spPr>
            <a:xfrm>
              <a:off x="2549823" y="202858"/>
              <a:ext cx="979483" cy="979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Collection of data</a:t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813814" y="357185"/>
              <a:ext cx="684718" cy="701711"/>
            </a:xfrm>
            <a:prstGeom prst="mathPlus">
              <a:avLst>
                <a:gd fmla="val 23520" name="adj1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 txBox="1"/>
            <p:nvPr/>
          </p:nvSpPr>
          <p:spPr>
            <a:xfrm>
              <a:off x="3904573" y="627518"/>
              <a:ext cx="503200" cy="161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482200" y="24776"/>
              <a:ext cx="1385199" cy="1385199"/>
            </a:xfrm>
            <a:prstGeom prst="ellipse">
              <a:avLst/>
            </a:prstGeom>
            <a:solidFill>
              <a:srgbClr val="FF66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 txBox="1"/>
            <p:nvPr/>
          </p:nvSpPr>
          <p:spPr>
            <a:xfrm>
              <a:off x="4685058" y="227634"/>
              <a:ext cx="979483" cy="979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Spec. of a set of operations</a:t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513706" y="450766"/>
              <a:ext cx="572859" cy="572875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 txBox="1"/>
            <p:nvPr/>
          </p:nvSpPr>
          <p:spPr>
            <a:xfrm>
              <a:off x="1589638" y="568778"/>
              <a:ext cx="420995" cy="336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0" y="24776"/>
              <a:ext cx="1385199" cy="1385199"/>
            </a:xfrm>
            <a:prstGeom prst="ellipse">
              <a:avLst/>
            </a:prstGeom>
            <a:solidFill>
              <a:srgbClr val="9933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 txBox="1"/>
            <p:nvPr/>
          </p:nvSpPr>
          <p:spPr>
            <a:xfrm>
              <a:off x="202858" y="227634"/>
              <a:ext cx="979483" cy="979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ADT</a:t>
              </a:r>
              <a:endParaRPr/>
            </a:p>
          </p:txBody>
        </p:sp>
      </p:grpSp>
      <p:sp>
        <p:nvSpPr>
          <p:cNvPr id="285" name="Google Shape;285;p15"/>
          <p:cNvSpPr txBox="1"/>
          <p:nvPr/>
        </p:nvSpPr>
        <p:spPr>
          <a:xfrm>
            <a:off x="685802" y="4343400"/>
            <a:ext cx="7543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program needs data operations that are not directly supported by a language, you need to create your own ADT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should first design the ADT by carefully specifying the operations </a:t>
            </a:r>
            <a:r>
              <a:rPr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implementation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378" lvl="1" marL="669925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Abstract Data Type (ADT) (2/4)</a:t>
            </a:r>
            <a:endParaRPr/>
          </a:p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94" name="Google Shape;294;p16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685802" y="1066800"/>
            <a:ext cx="8000997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❑"/>
            </a:pPr>
            <a:r>
              <a:rPr lang="en-US" sz="2400"/>
              <a:t>Example: A water dispenser as an ADT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720437" y="1662544"/>
            <a:ext cx="4267200" cy="473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water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Operations: </a:t>
            </a:r>
            <a:r>
              <a:rPr b="0" i="1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chill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crush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cube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isEmpty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 structure: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internal structure of the dispenser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Walls: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of steel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The only slits in the walls: </a:t>
            </a:r>
            <a:endParaRPr b="1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water</a:t>
            </a:r>
            <a:endParaRPr b="1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chilled water, crushed ice, or ice cubes.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an ADT is like using a vending machine.</a:t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>
            <a:off x="2514600" y="4800600"/>
            <a:ext cx="3733800" cy="762000"/>
          </a:xfrm>
          <a:prstGeom prst="upArrowCallout">
            <a:avLst>
              <a:gd fmla="val 55556" name="adj1"/>
              <a:gd fmla="val 73565" name="adj2"/>
              <a:gd fmla="val 18454" name="adj3"/>
              <a:gd fmla="val 71130" name="adj4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Crushed ice can be made in many ways.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don’t care how it was made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4648200" y="1662544"/>
          <a:ext cx="4267200" cy="2622550"/>
        </p:xfrm>
        <a:graphic>
          <a:graphicData uri="http://schemas.openxmlformats.org/presentationml/2006/ole">
            <mc:AlternateContent>
              <mc:Choice Requires="v">
                <p:oleObj r:id="rId4" imgH="2622550" imgW="4267200" progId="" spid="_x0000_s1">
                  <p:embed/>
                </p:oleObj>
              </mc:Choice>
              <mc:Fallback>
                <p:oleObj r:id="rId5" imgH="2622550" imgW="4267200" progId="">
                  <p:embed/>
                  <p:pic>
                    <p:nvPicPr>
                      <p:cNvPr id="298" name="Google Shape;298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48200" y="1662544"/>
                        <a:ext cx="42672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" name="Google Shape;299;p16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Abstract Data Type (ADT) (3/4)</a:t>
            </a:r>
            <a:endParaRPr/>
          </a:p>
        </p:txBody>
      </p:sp>
      <p:sp>
        <p:nvSpPr>
          <p:cNvPr id="306" name="Google Shape;306;p1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07" name="Google Shape;307;p17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685802" y="990600"/>
            <a:ext cx="8000997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❑"/>
            </a:pPr>
            <a:r>
              <a:rPr lang="en-US" sz="2400"/>
              <a:t>A </a:t>
            </a:r>
            <a:r>
              <a:rPr lang="en-US" sz="2400">
                <a:solidFill>
                  <a:srgbClr val="C00000"/>
                </a:solidFill>
              </a:rPr>
              <a:t>WALL</a:t>
            </a:r>
            <a:r>
              <a:rPr lang="en-US" sz="2400"/>
              <a:t> of ADT operations </a:t>
            </a:r>
            <a:r>
              <a:rPr lang="en-US" sz="2400">
                <a:solidFill>
                  <a:srgbClr val="0000FF"/>
                </a:solidFill>
              </a:rPr>
              <a:t>isolates</a:t>
            </a:r>
            <a:r>
              <a:rPr lang="en-US" sz="2400"/>
              <a:t> a data structure from the program that uses it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❑"/>
            </a:pPr>
            <a:r>
              <a:rPr lang="en-US" sz="2400"/>
              <a:t>An </a:t>
            </a:r>
            <a:r>
              <a:rPr lang="en-US" sz="2400">
                <a:solidFill>
                  <a:srgbClr val="C00000"/>
                </a:solidFill>
              </a:rPr>
              <a:t>interface</a:t>
            </a:r>
            <a:r>
              <a:rPr lang="en-US" sz="2400"/>
              <a:t> is what a program/module/class should understand on using the ADT</a:t>
            </a:r>
            <a:endParaRPr/>
          </a:p>
        </p:txBody>
      </p:sp>
      <p:grpSp>
        <p:nvGrpSpPr>
          <p:cNvPr id="309" name="Google Shape;309;p17"/>
          <p:cNvGrpSpPr/>
          <p:nvPr/>
        </p:nvGrpSpPr>
        <p:grpSpPr>
          <a:xfrm>
            <a:off x="1576388" y="2636838"/>
            <a:ext cx="6330950" cy="3767137"/>
            <a:chOff x="1576388" y="2636838"/>
            <a:chExt cx="6330950" cy="3767137"/>
          </a:xfrm>
        </p:grpSpPr>
        <p:graphicFrame>
          <p:nvGraphicFramePr>
            <p:cNvPr id="310" name="Google Shape;310;p17"/>
            <p:cNvGraphicFramePr/>
            <p:nvPr/>
          </p:nvGraphicFramePr>
          <p:xfrm>
            <a:off x="1576388" y="2636838"/>
            <a:ext cx="6330950" cy="3767137"/>
          </p:xfrm>
          <a:graphic>
            <a:graphicData uri="http://schemas.openxmlformats.org/presentationml/2006/ole">
              <mc:AlternateContent>
                <mc:Choice Requires="v">
                  <p:oleObj r:id="rId4" imgH="3767137" imgW="6330950" progId="" spid="_x0000_s1">
                    <p:embed/>
                  </p:oleObj>
                </mc:Choice>
                <mc:Fallback>
                  <p:oleObj r:id="rId5" imgH="3767137" imgW="6330950" progId="">
                    <p:embed/>
                    <p:pic>
                      <p:nvPicPr>
                        <p:cNvPr id="310" name="Google Shape;310;p17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576388" y="2636838"/>
                          <a:ext cx="6330950" cy="3767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" name="Google Shape;311;p17"/>
            <p:cNvSpPr/>
            <p:nvPr/>
          </p:nvSpPr>
          <p:spPr>
            <a:xfrm>
              <a:off x="4419599" y="2728210"/>
              <a:ext cx="1051810" cy="284813"/>
            </a:xfrm>
            <a:prstGeom prst="roundRect">
              <a:avLst>
                <a:gd fmla="val 50000" name="adj"/>
              </a:avLst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17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Abstract Data Type (ADT) (4/4)</a:t>
            </a:r>
            <a:endParaRPr/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20" name="Google Shape;320;p18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685802" y="990600"/>
            <a:ext cx="82295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❑"/>
            </a:pPr>
            <a:r>
              <a:rPr lang="en-US" sz="2400"/>
              <a:t>An </a:t>
            </a:r>
            <a:r>
              <a:rPr lang="en-US" sz="2400">
                <a:solidFill>
                  <a:srgbClr val="C00000"/>
                </a:solidFill>
              </a:rPr>
              <a:t>interface</a:t>
            </a:r>
            <a:r>
              <a:rPr lang="en-US" sz="2400"/>
              <a:t> is what a program/module/class should understand on using the ADT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❑"/>
            </a:pPr>
            <a:r>
              <a:rPr lang="en-US" sz="2400"/>
              <a:t>The following </a:t>
            </a:r>
            <a:r>
              <a:rPr lang="en-US" sz="2400" u="sng"/>
              <a:t>bypasses</a:t>
            </a:r>
            <a:r>
              <a:rPr lang="en-US" sz="2400"/>
              <a:t> the interface to access the data structure. This </a:t>
            </a:r>
            <a:r>
              <a:rPr lang="en-US" sz="2400">
                <a:solidFill>
                  <a:srgbClr val="0000FF"/>
                </a:solidFill>
              </a:rPr>
              <a:t>violates</a:t>
            </a:r>
            <a:r>
              <a:rPr lang="en-US" sz="2400"/>
              <a:t> the wall of ADT operations.</a:t>
            </a:r>
            <a:endParaRPr/>
          </a:p>
        </p:txBody>
      </p:sp>
      <p:grpSp>
        <p:nvGrpSpPr>
          <p:cNvPr id="322" name="Google Shape;322;p18"/>
          <p:cNvGrpSpPr/>
          <p:nvPr/>
        </p:nvGrpSpPr>
        <p:grpSpPr>
          <a:xfrm>
            <a:off x="1981200" y="2743200"/>
            <a:ext cx="5388305" cy="3695090"/>
            <a:chOff x="1981200" y="2743200"/>
            <a:chExt cx="5388305" cy="3695090"/>
          </a:xfrm>
        </p:grpSpPr>
        <p:pic>
          <p:nvPicPr>
            <p:cNvPr id="323" name="Google Shape;32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1200" y="2743200"/>
              <a:ext cx="5388305" cy="36950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4" name="Google Shape;324;p18"/>
            <p:cNvGrpSpPr/>
            <p:nvPr/>
          </p:nvGrpSpPr>
          <p:grpSpPr>
            <a:xfrm>
              <a:off x="4034852" y="2918085"/>
              <a:ext cx="1143000" cy="559408"/>
              <a:chOff x="4034852" y="2918085"/>
              <a:chExt cx="1143000" cy="559408"/>
            </a:xfrm>
          </p:grpSpPr>
          <p:grpSp>
            <p:nvGrpSpPr>
              <p:cNvPr id="325" name="Google Shape;325;p18"/>
              <p:cNvGrpSpPr/>
              <p:nvPr/>
            </p:nvGrpSpPr>
            <p:grpSpPr>
              <a:xfrm>
                <a:off x="4034852" y="2918085"/>
                <a:ext cx="1143000" cy="319655"/>
                <a:chOff x="4088081" y="2778824"/>
                <a:chExt cx="1143000" cy="319655"/>
              </a:xfrm>
            </p:grpSpPr>
            <p:sp>
              <p:nvSpPr>
                <p:cNvPr id="326" name="Google Shape;326;p18"/>
                <p:cNvSpPr/>
                <p:nvPr/>
              </p:nvSpPr>
              <p:spPr>
                <a:xfrm>
                  <a:off x="4088081" y="2778824"/>
                  <a:ext cx="1143000" cy="304800"/>
                </a:xfrm>
                <a:prstGeom prst="roundRect">
                  <a:avLst>
                    <a:gd fmla="val 50000" name="adj"/>
                  </a:avLst>
                </a:prstGeom>
                <a:noFill/>
                <a:ln cap="flat" cmpd="sng" w="571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18"/>
                <p:cNvSpPr txBox="1"/>
                <p:nvPr/>
              </p:nvSpPr>
              <p:spPr>
                <a:xfrm>
                  <a:off x="4263241" y="2790702"/>
                  <a:ext cx="87075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interface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8" name="Google Shape;328;p18"/>
              <p:cNvCxnSpPr/>
              <p:nvPr/>
            </p:nvCxnSpPr>
            <p:spPr>
              <a:xfrm flipH="1" rot="-5400000">
                <a:off x="4475233" y="3344368"/>
                <a:ext cx="262238" cy="4012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329" name="Google Shape;329;p18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838200" y="228600"/>
            <a:ext cx="80772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Primitive Types as ADTs (1/2)</a:t>
            </a:r>
            <a:endParaRPr/>
          </a:p>
        </p:txBody>
      </p:sp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37" name="Google Shape;337;p19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338" name="Google Shape;338;p19"/>
          <p:cNvSpPr txBox="1"/>
          <p:nvPr>
            <p:ph idx="1" type="body"/>
          </p:nvPr>
        </p:nvSpPr>
        <p:spPr>
          <a:xfrm>
            <a:off x="685802" y="1066800"/>
            <a:ext cx="800099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Java’s </a:t>
            </a:r>
            <a:r>
              <a:rPr lang="en-US" sz="2400">
                <a:solidFill>
                  <a:srgbClr val="006600"/>
                </a:solidFill>
              </a:rPr>
              <a:t>predefined data types </a:t>
            </a:r>
            <a:r>
              <a:rPr lang="en-US" sz="2400"/>
              <a:t>are </a:t>
            </a:r>
            <a:r>
              <a:rPr lang="en-US" sz="2400">
                <a:solidFill>
                  <a:srgbClr val="0000FF"/>
                </a:solidFill>
              </a:rPr>
              <a:t>ADTs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Representation details are hidden which aids portability as well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Examples: </a:t>
            </a:r>
            <a:r>
              <a:rPr lang="en-US" sz="2400">
                <a:solidFill>
                  <a:srgbClr val="C00000"/>
                </a:solidFill>
              </a:rPr>
              <a:t>int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boolean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double</a:t>
            </a:r>
            <a:endParaRPr i="1" sz="2400">
              <a:solidFill>
                <a:srgbClr val="C00000"/>
              </a:solidFill>
            </a:endParaRPr>
          </a:p>
        </p:txBody>
      </p:sp>
      <p:grpSp>
        <p:nvGrpSpPr>
          <p:cNvPr id="339" name="Google Shape;339;p19"/>
          <p:cNvGrpSpPr/>
          <p:nvPr/>
        </p:nvGrpSpPr>
        <p:grpSpPr>
          <a:xfrm>
            <a:off x="5486400" y="3048000"/>
            <a:ext cx="2242069" cy="2148526"/>
            <a:chOff x="5715000" y="3733800"/>
            <a:chExt cx="2242069" cy="2148526"/>
          </a:xfrm>
        </p:grpSpPr>
        <p:sp>
          <p:nvSpPr>
            <p:cNvPr id="340" name="Google Shape;340;p19"/>
            <p:cNvSpPr txBox="1"/>
            <p:nvPr/>
          </p:nvSpPr>
          <p:spPr>
            <a:xfrm>
              <a:off x="5791200" y="4572000"/>
              <a:ext cx="489469" cy="398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&amp;&amp;</a:t>
              </a:r>
              <a:endParaRPr b="1" i="1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9"/>
            <p:cNvSpPr txBox="1"/>
            <p:nvPr/>
          </p:nvSpPr>
          <p:spPr>
            <a:xfrm>
              <a:off x="7239000" y="5486400"/>
              <a:ext cx="335575" cy="39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!</a:t>
              </a:r>
              <a:endParaRPr b="1" i="1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19"/>
            <p:cNvSpPr txBox="1"/>
            <p:nvPr/>
          </p:nvSpPr>
          <p:spPr>
            <a:xfrm>
              <a:off x="7467600" y="3962400"/>
              <a:ext cx="489469" cy="398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||</a:t>
              </a:r>
              <a:endParaRPr b="1" i="1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3" name="Google Shape;343;p19"/>
            <p:cNvCxnSpPr/>
            <p:nvPr/>
          </p:nvCxnSpPr>
          <p:spPr>
            <a:xfrm flipH="1">
              <a:off x="7315200" y="3733800"/>
              <a:ext cx="304800" cy="52240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4" name="Google Shape;344;p19"/>
            <p:cNvCxnSpPr/>
            <p:nvPr/>
          </p:nvCxnSpPr>
          <p:spPr>
            <a:xfrm rot="10800000">
              <a:off x="7391400" y="5334000"/>
              <a:ext cx="380461" cy="53363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5" name="Google Shape;345;p19"/>
            <p:cNvCxnSpPr/>
            <p:nvPr/>
          </p:nvCxnSpPr>
          <p:spPr>
            <a:xfrm>
              <a:off x="5715000" y="4648200"/>
              <a:ext cx="782399" cy="229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346" name="Google Shape;346;p19"/>
            <p:cNvGrpSpPr/>
            <p:nvPr/>
          </p:nvGrpSpPr>
          <p:grpSpPr>
            <a:xfrm>
              <a:off x="6477000" y="4267200"/>
              <a:ext cx="1219200" cy="1143000"/>
              <a:chOff x="4953000" y="2590800"/>
              <a:chExt cx="1219200" cy="1143000"/>
            </a:xfrm>
          </p:grpSpPr>
          <p:sp>
            <p:nvSpPr>
              <p:cNvPr id="347" name="Google Shape;347;p19"/>
              <p:cNvSpPr/>
              <p:nvPr/>
            </p:nvSpPr>
            <p:spPr>
              <a:xfrm>
                <a:off x="4953000" y="2590800"/>
                <a:ext cx="1219200" cy="11430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9"/>
              <p:cNvSpPr txBox="1"/>
              <p:nvPr/>
            </p:nvSpPr>
            <p:spPr>
              <a:xfrm>
                <a:off x="4972051" y="2962245"/>
                <a:ext cx="11810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C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boolean</a:t>
                </a:r>
                <a:endParaRPr/>
              </a:p>
            </p:txBody>
          </p:sp>
        </p:grpSp>
      </p:grpSp>
      <p:grpSp>
        <p:nvGrpSpPr>
          <p:cNvPr id="349" name="Google Shape;349;p19"/>
          <p:cNvGrpSpPr/>
          <p:nvPr/>
        </p:nvGrpSpPr>
        <p:grpSpPr>
          <a:xfrm>
            <a:off x="1219200" y="3048000"/>
            <a:ext cx="2514600" cy="2362200"/>
            <a:chOff x="1066800" y="3429000"/>
            <a:chExt cx="2514600" cy="2362200"/>
          </a:xfrm>
        </p:grpSpPr>
        <p:sp>
          <p:nvSpPr>
            <p:cNvPr id="350" name="Google Shape;350;p19"/>
            <p:cNvSpPr txBox="1"/>
            <p:nvPr/>
          </p:nvSpPr>
          <p:spPr>
            <a:xfrm>
              <a:off x="1219200" y="4495800"/>
              <a:ext cx="335575" cy="398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</a:t>
              </a:r>
              <a:endParaRPr b="1" i="1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1447800" y="3810000"/>
              <a:ext cx="3385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–</a:t>
              </a:r>
              <a:endParaRPr b="1" i="1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19"/>
            <p:cNvSpPr txBox="1"/>
            <p:nvPr/>
          </p:nvSpPr>
          <p:spPr>
            <a:xfrm>
              <a:off x="3200400" y="3962400"/>
              <a:ext cx="337712" cy="398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</a:t>
              </a:r>
              <a:endParaRPr b="1" i="1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9"/>
            <p:cNvSpPr txBox="1"/>
            <p:nvPr/>
          </p:nvSpPr>
          <p:spPr>
            <a:xfrm>
              <a:off x="1828800" y="5181600"/>
              <a:ext cx="489469" cy="39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endParaRPr b="1" i="1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>
              <a:off x="2971800" y="4953000"/>
              <a:ext cx="3385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</a:t>
              </a:r>
              <a:endParaRPr b="1" i="1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5" name="Google Shape;355;p19"/>
            <p:cNvCxnSpPr/>
            <p:nvPr/>
          </p:nvCxnSpPr>
          <p:spPr>
            <a:xfrm flipH="1">
              <a:off x="2971800" y="3810000"/>
              <a:ext cx="457200" cy="45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6" name="Google Shape;356;p19"/>
            <p:cNvCxnSpPr/>
            <p:nvPr/>
          </p:nvCxnSpPr>
          <p:spPr>
            <a:xfrm rot="10800000">
              <a:off x="3048000" y="4724400"/>
              <a:ext cx="533400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7" name="Google Shape;357;p19"/>
            <p:cNvCxnSpPr/>
            <p:nvPr/>
          </p:nvCxnSpPr>
          <p:spPr>
            <a:xfrm>
              <a:off x="1371600" y="3962400"/>
              <a:ext cx="491067" cy="3993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8" name="Google Shape;358;p19"/>
            <p:cNvCxnSpPr/>
            <p:nvPr/>
          </p:nvCxnSpPr>
          <p:spPr>
            <a:xfrm flipH="1" rot="10800000">
              <a:off x="1066800" y="4724399"/>
              <a:ext cx="762000" cy="2304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9" name="Google Shape;359;p19"/>
            <p:cNvCxnSpPr/>
            <p:nvPr/>
          </p:nvCxnSpPr>
          <p:spPr>
            <a:xfrm flipH="1" rot="10800000">
              <a:off x="2209800" y="5105400"/>
              <a:ext cx="120443" cy="685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0" name="Google Shape;360;p19"/>
            <p:cNvCxnSpPr/>
            <p:nvPr/>
          </p:nvCxnSpPr>
          <p:spPr>
            <a:xfrm>
              <a:off x="2438400" y="3429000"/>
              <a:ext cx="0" cy="53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1" name="Google Shape;361;p19"/>
            <p:cNvSpPr txBox="1"/>
            <p:nvPr/>
          </p:nvSpPr>
          <p:spPr>
            <a:xfrm>
              <a:off x="2438400" y="3429000"/>
              <a:ext cx="4924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</a:t>
              </a:r>
              <a:endParaRPr b="1" i="1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2" name="Google Shape;362;p19"/>
            <p:cNvGrpSpPr/>
            <p:nvPr/>
          </p:nvGrpSpPr>
          <p:grpSpPr>
            <a:xfrm>
              <a:off x="1828800" y="3962400"/>
              <a:ext cx="1219200" cy="1143000"/>
              <a:chOff x="2971800" y="3886200"/>
              <a:chExt cx="1219200" cy="1143000"/>
            </a:xfrm>
          </p:grpSpPr>
          <p:sp>
            <p:nvSpPr>
              <p:cNvPr id="363" name="Google Shape;363;p19"/>
              <p:cNvSpPr/>
              <p:nvPr/>
            </p:nvSpPr>
            <p:spPr>
              <a:xfrm>
                <a:off x="2971800" y="3886200"/>
                <a:ext cx="1219200" cy="11430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9"/>
              <p:cNvSpPr txBox="1"/>
              <p:nvPr/>
            </p:nvSpPr>
            <p:spPr>
              <a:xfrm>
                <a:off x="2990851" y="4257645"/>
                <a:ext cx="11810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C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int</a:t>
                </a:r>
                <a:endParaRPr/>
              </a:p>
            </p:txBody>
          </p:sp>
        </p:grpSp>
      </p:grpSp>
      <p:sp>
        <p:nvSpPr>
          <p:cNvPr id="365" name="Google Shape;365;p19"/>
          <p:cNvSpPr txBox="1"/>
          <p:nvPr/>
        </p:nvSpPr>
        <p:spPr>
          <a:xfrm>
            <a:off x="1066800" y="5562600"/>
            <a:ext cx="30480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 with the operations (e.g.: --, /) defined on it.</a:t>
            </a:r>
            <a:endParaRPr/>
          </a:p>
        </p:txBody>
      </p:sp>
      <p:sp>
        <p:nvSpPr>
          <p:cNvPr id="366" name="Google Shape;366;p19"/>
          <p:cNvSpPr txBox="1"/>
          <p:nvPr/>
        </p:nvSpPr>
        <p:spPr>
          <a:xfrm>
            <a:off x="5105400" y="5562600"/>
            <a:ext cx="3505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with the operations (e.g.: &amp;&amp;) defined on it.</a:t>
            </a:r>
            <a:endParaRPr/>
          </a:p>
        </p:txBody>
      </p:sp>
      <p:sp>
        <p:nvSpPr>
          <p:cNvPr id="367" name="Google Shape;367;p19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We greatly appreciate support from Mr. Aaron Tan Tuck Choy, and Dr. Low Kok Lim for kindly sharing these materials.</a:t>
            </a:r>
            <a:endParaRPr/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838200" y="228600"/>
            <a:ext cx="80772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Primitive Types as ADTs (2/2)</a:t>
            </a:r>
            <a:endParaRPr/>
          </a:p>
        </p:txBody>
      </p:sp>
      <p:sp>
        <p:nvSpPr>
          <p:cNvPr id="374" name="Google Shape;374;p2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75" name="Google Shape;375;p20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376" name="Google Shape;376;p20"/>
          <p:cNvSpPr txBox="1"/>
          <p:nvPr>
            <p:ph idx="1" type="body"/>
          </p:nvPr>
        </p:nvSpPr>
        <p:spPr>
          <a:xfrm>
            <a:off x="685802" y="1066800"/>
            <a:ext cx="800099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Broadly classified as:</a:t>
            </a:r>
            <a:br>
              <a:rPr lang="en-US" sz="2800"/>
            </a:br>
            <a:r>
              <a:rPr lang="en-US" sz="2400"/>
              <a:t>(the example here uses the </a:t>
            </a:r>
            <a:r>
              <a:rPr lang="en-US" sz="2400">
                <a:solidFill>
                  <a:srgbClr val="C00000"/>
                </a:solidFill>
              </a:rPr>
              <a:t>array</a:t>
            </a:r>
            <a:r>
              <a:rPr lang="en-US" sz="2400"/>
              <a:t> ADT)</a:t>
            </a:r>
            <a:endParaRPr sz="2800"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0000FF"/>
                </a:solidFill>
              </a:rPr>
              <a:t>Constructors</a:t>
            </a:r>
            <a:r>
              <a:rPr lang="en-US" sz="2400"/>
              <a:t>	(to add, create data)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int[] z = new int[4];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int[] x = { 2,4,6,8 };</a:t>
            </a:r>
            <a:endParaRPr b="1" sz="800">
              <a:solidFill>
                <a:srgbClr val="663300"/>
              </a:solidFill>
            </a:endParaRPr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0000FF"/>
                </a:solidFill>
              </a:rPr>
              <a:t>Mutators</a:t>
            </a:r>
            <a:r>
              <a:rPr lang="en-US" sz="2400"/>
              <a:t>	(to modify data)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x[3] = 10;</a:t>
            </a:r>
            <a:endParaRPr sz="800">
              <a:solidFill>
                <a:srgbClr val="663300"/>
              </a:solidFill>
            </a:endParaRPr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0000FF"/>
                </a:solidFill>
              </a:rPr>
              <a:t>Accessors</a:t>
            </a:r>
            <a:r>
              <a:rPr lang="en-US" sz="2400"/>
              <a:t>	(to query about state/value of data)</a:t>
            </a:r>
            <a:endParaRPr/>
          </a:p>
          <a:p>
            <a:pPr indent="-350838" lvl="2" marL="10223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int y = x[3] + x[2];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type="title"/>
          </p:nvPr>
        </p:nvSpPr>
        <p:spPr>
          <a:xfrm>
            <a:off x="838200" y="228600"/>
            <a:ext cx="80772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Complex Number as ADT (1/6)</a:t>
            </a:r>
            <a:endParaRPr/>
          </a:p>
        </p:txBody>
      </p:sp>
      <p:sp>
        <p:nvSpPr>
          <p:cNvPr id="384" name="Google Shape;384;p2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85" name="Google Shape;385;p21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386" name="Google Shape;386;p21"/>
          <p:cNvSpPr txBox="1"/>
          <p:nvPr>
            <p:ph idx="1" type="body"/>
          </p:nvPr>
        </p:nvSpPr>
        <p:spPr>
          <a:xfrm>
            <a:off x="685802" y="1066800"/>
            <a:ext cx="800099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 </a:t>
            </a:r>
            <a:r>
              <a:rPr b="1" lang="en-US" sz="2400">
                <a:solidFill>
                  <a:srgbClr val="C00000"/>
                </a:solidFill>
              </a:rPr>
              <a:t>complex number </a:t>
            </a:r>
            <a:r>
              <a:rPr lang="en-US" sz="2400"/>
              <a:t>comprises a </a:t>
            </a:r>
            <a:r>
              <a:rPr lang="en-US" sz="2400">
                <a:solidFill>
                  <a:srgbClr val="0000FF"/>
                </a:solidFill>
              </a:rPr>
              <a:t>real part</a:t>
            </a:r>
            <a:r>
              <a:rPr lang="en-US" sz="2400"/>
              <a:t> </a:t>
            </a:r>
            <a:r>
              <a:rPr i="1" lang="en-US" sz="2400"/>
              <a:t>a</a:t>
            </a:r>
            <a:r>
              <a:rPr lang="en-US" sz="2400"/>
              <a:t> and an </a:t>
            </a:r>
            <a:r>
              <a:rPr lang="en-US" sz="2400">
                <a:solidFill>
                  <a:srgbClr val="0000FF"/>
                </a:solidFill>
              </a:rPr>
              <a:t>imaginary part </a:t>
            </a:r>
            <a:r>
              <a:rPr i="1" lang="en-US" sz="2400"/>
              <a:t>b</a:t>
            </a:r>
            <a:r>
              <a:rPr lang="en-US" sz="2400"/>
              <a:t>, and is written as </a:t>
            </a:r>
            <a:r>
              <a:rPr i="1" lang="en-US" sz="2400"/>
              <a:t>a</a:t>
            </a:r>
            <a:r>
              <a:rPr lang="en-US" sz="2400"/>
              <a:t> + </a:t>
            </a:r>
            <a:r>
              <a:rPr i="1" lang="en-US" sz="2400"/>
              <a:t>bi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i="1" lang="en-US" sz="2400"/>
              <a:t>i </a:t>
            </a:r>
            <a:r>
              <a:rPr lang="en-US" sz="2400"/>
              <a:t>is a value such that </a:t>
            </a:r>
            <a:r>
              <a:rPr i="1" lang="en-US" sz="2400"/>
              <a:t>i</a:t>
            </a:r>
            <a:r>
              <a:rPr baseline="30000" lang="en-US" sz="2400"/>
              <a:t>2</a:t>
            </a:r>
            <a:r>
              <a:rPr lang="en-US" sz="2400"/>
              <a:t> = -1. 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Examples: 12 + 3</a:t>
            </a:r>
            <a:r>
              <a:rPr i="1" lang="en-US" sz="2400"/>
              <a:t>i</a:t>
            </a:r>
            <a:r>
              <a:rPr lang="en-US" sz="2400"/>
              <a:t>, 15 – 9</a:t>
            </a:r>
            <a:r>
              <a:rPr i="1" lang="en-US" sz="2400"/>
              <a:t>i</a:t>
            </a:r>
            <a:r>
              <a:rPr lang="en-US" sz="2400"/>
              <a:t>, -5 + 4</a:t>
            </a:r>
            <a:r>
              <a:rPr i="1" lang="en-US" sz="2400"/>
              <a:t>i</a:t>
            </a:r>
            <a:r>
              <a:rPr lang="en-US" sz="2400"/>
              <a:t>, -23, 18</a:t>
            </a:r>
            <a:r>
              <a:rPr i="1" lang="en-US" sz="2400"/>
              <a:t>i</a:t>
            </a:r>
            <a:endParaRPr sz="2400"/>
          </a:p>
        </p:txBody>
      </p:sp>
      <p:grpSp>
        <p:nvGrpSpPr>
          <p:cNvPr id="387" name="Google Shape;387;p21"/>
          <p:cNvGrpSpPr/>
          <p:nvPr/>
        </p:nvGrpSpPr>
        <p:grpSpPr>
          <a:xfrm>
            <a:off x="4953000" y="4208364"/>
            <a:ext cx="3200400" cy="2192436"/>
            <a:chOff x="4953000" y="4208364"/>
            <a:chExt cx="3200400" cy="2192436"/>
          </a:xfrm>
        </p:grpSpPr>
        <p:cxnSp>
          <p:nvCxnSpPr>
            <p:cNvPr id="388" name="Google Shape;388;p21"/>
            <p:cNvCxnSpPr>
              <a:endCxn id="389" idx="2"/>
            </p:cNvCxnSpPr>
            <p:nvPr/>
          </p:nvCxnSpPr>
          <p:spPr>
            <a:xfrm rot="10800000">
              <a:off x="5334000" y="4577696"/>
              <a:ext cx="0" cy="1705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90" name="Google Shape;390;p21"/>
            <p:cNvCxnSpPr/>
            <p:nvPr/>
          </p:nvCxnSpPr>
          <p:spPr>
            <a:xfrm>
              <a:off x="5029200" y="6019800"/>
              <a:ext cx="2514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91" name="Google Shape;391;p21"/>
            <p:cNvSpPr txBox="1"/>
            <p:nvPr/>
          </p:nvSpPr>
          <p:spPr>
            <a:xfrm>
              <a:off x="4953000" y="6019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92" name="Google Shape;392;p21"/>
            <p:cNvSpPr txBox="1"/>
            <p:nvPr/>
          </p:nvSpPr>
          <p:spPr>
            <a:xfrm>
              <a:off x="4953000" y="4856285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6599406" y="60079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89" name="Google Shape;389;p21"/>
            <p:cNvSpPr txBox="1"/>
            <p:nvPr/>
          </p:nvSpPr>
          <p:spPr>
            <a:xfrm>
              <a:off x="4953000" y="4208364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Imag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 txBox="1"/>
            <p:nvPr/>
          </p:nvSpPr>
          <p:spPr>
            <a:xfrm>
              <a:off x="7421144" y="5835134"/>
              <a:ext cx="732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</a:t>
              </a:r>
              <a:endParaRPr/>
            </a:p>
          </p:txBody>
        </p:sp>
        <p:cxnSp>
          <p:nvCxnSpPr>
            <p:cNvPr id="395" name="Google Shape;395;p21"/>
            <p:cNvCxnSpPr>
              <a:stCxn id="392" idx="3"/>
            </p:cNvCxnSpPr>
            <p:nvPr/>
          </p:nvCxnSpPr>
          <p:spPr>
            <a:xfrm>
              <a:off x="5334000" y="5046785"/>
              <a:ext cx="1422000" cy="2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21"/>
            <p:cNvCxnSpPr/>
            <p:nvPr/>
          </p:nvCxnSpPr>
          <p:spPr>
            <a:xfrm rot="10800000">
              <a:off x="6755859" y="5046785"/>
              <a:ext cx="0" cy="1066662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97" name="Google Shape;397;p21"/>
            <p:cNvSpPr txBox="1"/>
            <p:nvPr/>
          </p:nvSpPr>
          <p:spPr>
            <a:xfrm>
              <a:off x="6697244" y="4841411"/>
              <a:ext cx="1028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+ bi</a:t>
              </a:r>
              <a:endParaRPr/>
            </a:p>
          </p:txBody>
        </p:sp>
        <p:cxnSp>
          <p:nvCxnSpPr>
            <p:cNvPr id="398" name="Google Shape;398;p21"/>
            <p:cNvCxnSpPr/>
            <p:nvPr/>
          </p:nvCxnSpPr>
          <p:spPr>
            <a:xfrm flipH="1" rot="10800000">
              <a:off x="5334000" y="5049495"/>
              <a:ext cx="1421859" cy="970306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99" name="Google Shape;399;p21"/>
          <p:cNvSpPr txBox="1"/>
          <p:nvPr/>
        </p:nvSpPr>
        <p:spPr>
          <a:xfrm>
            <a:off x="685802" y="2754730"/>
            <a:ext cx="8000997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complex number can be visually represented as a pair of numbers 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representing a vector on the two-dimensional complex plane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(horizontal axis for real part, vertical axis for imaginary part)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/>
          <p:nvPr>
            <p:ph type="title"/>
          </p:nvPr>
        </p:nvSpPr>
        <p:spPr>
          <a:xfrm>
            <a:off x="838200" y="228600"/>
            <a:ext cx="80772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Complex Number as ADT (2/6)</a:t>
            </a:r>
            <a:endParaRPr/>
          </a:p>
        </p:txBody>
      </p:sp>
      <p:sp>
        <p:nvSpPr>
          <p:cNvPr id="407" name="Google Shape;407;p2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08" name="Google Shape;408;p22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409" name="Google Shape;409;p22"/>
          <p:cNvSpPr txBox="1"/>
          <p:nvPr>
            <p:ph idx="1" type="body"/>
          </p:nvPr>
        </p:nvSpPr>
        <p:spPr>
          <a:xfrm>
            <a:off x="685802" y="1066800"/>
            <a:ext cx="815339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006600"/>
                </a:solidFill>
              </a:rPr>
              <a:t>User-defined data types </a:t>
            </a:r>
            <a:r>
              <a:rPr lang="en-US" sz="2400"/>
              <a:t>can also be organized as ADTs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Let’s create a “Complex” ADT for complex numbers</a:t>
            </a:r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914400" y="5486400"/>
            <a:ext cx="6248400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add(c)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means to add complex number object c to “this” object. Likewise for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times(c)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minus(c)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411" name="Google Shape;411;p22"/>
          <p:cNvGrpSpPr/>
          <p:nvPr/>
        </p:nvGrpSpPr>
        <p:grpSpPr>
          <a:xfrm>
            <a:off x="2133600" y="2286000"/>
            <a:ext cx="5789744" cy="2590800"/>
            <a:chOff x="2133600" y="2286000"/>
            <a:chExt cx="5789744" cy="2590800"/>
          </a:xfrm>
        </p:grpSpPr>
        <p:grpSp>
          <p:nvGrpSpPr>
            <p:cNvPr id="412" name="Google Shape;412;p22"/>
            <p:cNvGrpSpPr/>
            <p:nvPr/>
          </p:nvGrpSpPr>
          <p:grpSpPr>
            <a:xfrm>
              <a:off x="3581400" y="2667000"/>
              <a:ext cx="2209800" cy="1866023"/>
              <a:chOff x="3200400" y="2677195"/>
              <a:chExt cx="2209800" cy="1866023"/>
            </a:xfrm>
          </p:grpSpPr>
          <p:sp>
            <p:nvSpPr>
              <p:cNvPr id="413" name="Google Shape;413;p22"/>
              <p:cNvSpPr/>
              <p:nvPr/>
            </p:nvSpPr>
            <p:spPr>
              <a:xfrm>
                <a:off x="3200400" y="2677195"/>
                <a:ext cx="2209800" cy="186602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2"/>
              <p:cNvSpPr txBox="1"/>
              <p:nvPr/>
            </p:nvSpPr>
            <p:spPr>
              <a:xfrm>
                <a:off x="3569580" y="3381255"/>
                <a:ext cx="1471441" cy="457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Complex</a:t>
                </a:r>
                <a:endParaRPr/>
              </a:p>
            </p:txBody>
          </p:sp>
        </p:grpSp>
        <p:cxnSp>
          <p:nvCxnSpPr>
            <p:cNvPr id="415" name="Google Shape;415;p22"/>
            <p:cNvCxnSpPr/>
            <p:nvPr/>
          </p:nvCxnSpPr>
          <p:spPr>
            <a:xfrm flipH="1">
              <a:off x="5334000" y="2286000"/>
              <a:ext cx="1073846" cy="55329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16" name="Google Shape;416;p22"/>
            <p:cNvSpPr txBox="1"/>
            <p:nvPr/>
          </p:nvSpPr>
          <p:spPr>
            <a:xfrm>
              <a:off x="6312965" y="4399800"/>
              <a:ext cx="14366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imagpart()</a:t>
              </a: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2362200" y="4267200"/>
              <a:ext cx="1226767" cy="398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minus(c</a:t>
              </a:r>
              <a:r>
                <a:rPr b="1" lang="en-US" sz="16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418" name="Google Shape;418;p22"/>
            <p:cNvSpPr txBox="1"/>
            <p:nvPr/>
          </p:nvSpPr>
          <p:spPr>
            <a:xfrm>
              <a:off x="3048000" y="2286000"/>
              <a:ext cx="937916" cy="40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add(c</a:t>
              </a:r>
              <a:r>
                <a:rPr b="1" lang="en-US" sz="16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419" name="Google Shape;419;p22"/>
            <p:cNvSpPr txBox="1"/>
            <p:nvPr/>
          </p:nvSpPr>
          <p:spPr>
            <a:xfrm>
              <a:off x="5943600" y="2438400"/>
              <a:ext cx="1648150" cy="398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Complex(r,i</a:t>
              </a:r>
              <a:r>
                <a:rPr b="1" lang="en-US" sz="16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2133600" y="3429000"/>
              <a:ext cx="1140112" cy="398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times(c</a:t>
              </a:r>
              <a:r>
                <a:rPr b="1" lang="en-US" sz="16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6629400" y="3352800"/>
              <a:ext cx="12939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realpart()</a:t>
              </a:r>
              <a:endParaRPr/>
            </a:p>
          </p:txBody>
        </p:sp>
        <p:cxnSp>
          <p:nvCxnSpPr>
            <p:cNvPr id="422" name="Google Shape;422;p22"/>
            <p:cNvCxnSpPr/>
            <p:nvPr/>
          </p:nvCxnSpPr>
          <p:spPr>
            <a:xfrm>
              <a:off x="5820483" y="3605693"/>
              <a:ext cx="1143000" cy="228600"/>
            </a:xfrm>
            <a:prstGeom prst="straightConnector1">
              <a:avLst/>
            </a:prstGeom>
            <a:noFill/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23" name="Google Shape;423;p22"/>
            <p:cNvCxnSpPr/>
            <p:nvPr/>
          </p:nvCxnSpPr>
          <p:spPr>
            <a:xfrm>
              <a:off x="5638800" y="4114800"/>
              <a:ext cx="762000" cy="762000"/>
            </a:xfrm>
            <a:prstGeom prst="straightConnector1">
              <a:avLst/>
            </a:prstGeom>
            <a:noFill/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24" name="Google Shape;424;p22"/>
            <p:cNvCxnSpPr/>
            <p:nvPr/>
          </p:nvCxnSpPr>
          <p:spPr>
            <a:xfrm flipH="1" rot="10800000">
              <a:off x="3352800" y="4267200"/>
              <a:ext cx="53340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25" name="Google Shape;425;p22"/>
            <p:cNvCxnSpPr/>
            <p:nvPr/>
          </p:nvCxnSpPr>
          <p:spPr>
            <a:xfrm flipH="1" rot="10800000">
              <a:off x="2819400" y="3657600"/>
              <a:ext cx="76200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26" name="Google Shape;426;p22"/>
            <p:cNvCxnSpPr/>
            <p:nvPr/>
          </p:nvCxnSpPr>
          <p:spPr>
            <a:xfrm>
              <a:off x="2895600" y="2514600"/>
              <a:ext cx="914400" cy="45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27" name="Google Shape;427;p22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/>
          <p:nvPr>
            <p:ph type="title"/>
          </p:nvPr>
        </p:nvSpPr>
        <p:spPr>
          <a:xfrm>
            <a:off x="838200" y="228600"/>
            <a:ext cx="80772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Complex Number as ADT (3/6)</a:t>
            </a:r>
            <a:endParaRPr/>
          </a:p>
        </p:txBody>
      </p:sp>
      <p:sp>
        <p:nvSpPr>
          <p:cNvPr id="434" name="Google Shape;434;p2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35" name="Google Shape;435;p23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436" name="Google Shape;436;p23"/>
          <p:cNvSpPr txBox="1"/>
          <p:nvPr>
            <p:ph idx="1" type="body"/>
          </p:nvPr>
        </p:nvSpPr>
        <p:spPr>
          <a:xfrm>
            <a:off x="715488" y="990600"/>
            <a:ext cx="797131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 possible </a:t>
            </a:r>
            <a:r>
              <a:rPr lang="en-US" sz="2800">
                <a:solidFill>
                  <a:srgbClr val="0000FF"/>
                </a:solidFill>
              </a:rPr>
              <a:t>Complex</a:t>
            </a:r>
            <a:r>
              <a:rPr lang="en-US" sz="2800"/>
              <a:t> ADT class:</a:t>
            </a:r>
            <a:endParaRPr/>
          </a:p>
        </p:txBody>
      </p:sp>
      <p:sp>
        <p:nvSpPr>
          <p:cNvPr id="437" name="Google Shape;437;p23"/>
          <p:cNvSpPr txBox="1"/>
          <p:nvPr/>
        </p:nvSpPr>
        <p:spPr>
          <a:xfrm>
            <a:off x="715488" y="4267200"/>
            <a:ext cx="797131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ADT:</a:t>
            </a:r>
            <a:endParaRPr/>
          </a:p>
        </p:txBody>
      </p:sp>
      <p:sp>
        <p:nvSpPr>
          <p:cNvPr id="438" name="Google Shape;438;p23"/>
          <p:cNvSpPr txBox="1"/>
          <p:nvPr/>
        </p:nvSpPr>
        <p:spPr>
          <a:xfrm>
            <a:off x="413658" y="1562594"/>
            <a:ext cx="8540338" cy="263632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Complex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 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Complex(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r,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i) { ... }</a:t>
            </a:r>
            <a:r>
              <a:rPr b="1" lang="en-US" sz="16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create a new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add(Complex c) { ... } 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this = this +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minus(Complex c) { ... } 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this = this -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times(Complex c) { ... } 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this = this *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realpart() { ... } 	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this.real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imagpart() { ... } 	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this.imag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715488" y="4739244"/>
            <a:ext cx="7209312" cy="16378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Complex c =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Complex(1,2);	</a:t>
            </a:r>
            <a:r>
              <a:rPr b="1" i="0" lang="en-US" sz="18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 = (1,2)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Complex d =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Complex(3,5);	</a:t>
            </a:r>
            <a:r>
              <a:rPr b="1" i="0" lang="en-US" sz="18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d = (3,5)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c.add(d);				</a:t>
            </a:r>
            <a:r>
              <a:rPr b="1" i="0" lang="en-US" sz="18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 = c + 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d.minus(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Complex(1,1));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d = d - (1,1)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c.times(d);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i="0" lang="en-US" sz="18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 = c * d</a:t>
            </a:r>
            <a:endParaRPr/>
          </a:p>
        </p:txBody>
      </p:sp>
      <p:sp>
        <p:nvSpPr>
          <p:cNvPr id="440" name="Google Shape;440;p23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/>
          <p:nvPr>
            <p:ph type="title"/>
          </p:nvPr>
        </p:nvSpPr>
        <p:spPr>
          <a:xfrm>
            <a:off x="838200" y="228600"/>
            <a:ext cx="80772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Complex Number as ADT (4/6)</a:t>
            </a:r>
            <a:endParaRPr/>
          </a:p>
        </p:txBody>
      </p:sp>
      <p:sp>
        <p:nvSpPr>
          <p:cNvPr id="447" name="Google Shape;447;p2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48" name="Google Shape;448;p24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449" name="Google Shape;449;p24"/>
          <p:cNvSpPr txBox="1"/>
          <p:nvPr>
            <p:ph idx="1" type="body"/>
          </p:nvPr>
        </p:nvSpPr>
        <p:spPr>
          <a:xfrm>
            <a:off x="668218" y="961292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One possible implementation: </a:t>
            </a:r>
            <a:r>
              <a:rPr lang="en-US" sz="2800">
                <a:solidFill>
                  <a:srgbClr val="C00000"/>
                </a:solidFill>
              </a:rPr>
              <a:t>Cartesian</a:t>
            </a:r>
            <a:endParaRPr/>
          </a:p>
        </p:txBody>
      </p:sp>
      <p:sp>
        <p:nvSpPr>
          <p:cNvPr id="450" name="Google Shape;450;p24"/>
          <p:cNvSpPr txBox="1"/>
          <p:nvPr/>
        </p:nvSpPr>
        <p:spPr>
          <a:xfrm>
            <a:off x="457200" y="1517070"/>
            <a:ext cx="8283039" cy="495993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Complex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imag;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Complex(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r,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i) { real = r; imag = i; }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ACCESSORS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realpart() {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real; }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imagpart() {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imag; } 	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MUTATORS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(Complex c) {   </a:t>
            </a:r>
            <a:r>
              <a:rPr b="1" i="0" lang="en-US" sz="14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this = this + 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real += c.realpart();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 += c.imagpart();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minus(Complex c) {  </a:t>
            </a:r>
            <a:r>
              <a:rPr b="1" i="0" lang="en-US" sz="14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this = this - 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real -= c.realpart();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 -= c.imagpart();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times(Complex c) {  </a:t>
            </a:r>
            <a:r>
              <a:rPr b="1" i="0" lang="en-US" sz="14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this = this * 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real = real*c.realpart() - imag*c.imagpart();  	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imag = real*c.imagpart() + imag*c.realpart();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676894" y="1781299"/>
            <a:ext cx="2612571" cy="451262"/>
          </a:xfrm>
          <a:prstGeom prst="rect">
            <a:avLst/>
          </a:prstGeom>
          <a:noFill/>
          <a:ln cap="sq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6324600" y="3657600"/>
            <a:ext cx="2057400" cy="584775"/>
          </a:xfrm>
          <a:prstGeom prst="rect">
            <a:avLst/>
          </a:prstGeom>
          <a:solidFill>
            <a:srgbClr val="CCFFCC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+ b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(c + d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(a + c) + (b + d)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53" name="Google Shape;453;p24"/>
          <p:cNvSpPr txBox="1"/>
          <p:nvPr/>
        </p:nvSpPr>
        <p:spPr>
          <a:xfrm>
            <a:off x="6324600" y="4572000"/>
            <a:ext cx="2057400" cy="584775"/>
          </a:xfrm>
          <a:prstGeom prst="rect">
            <a:avLst/>
          </a:prstGeom>
          <a:solidFill>
            <a:srgbClr val="CCFFCC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+ b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(c + d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(a – c) + (b – d)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>
            <a:off x="6324600" y="5486400"/>
            <a:ext cx="2514600" cy="584775"/>
          </a:xfrm>
          <a:prstGeom prst="rect">
            <a:avLst/>
          </a:prstGeom>
          <a:solidFill>
            <a:srgbClr val="CCFFCC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+ b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 + d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(ac – bd) + (ad + bc)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/>
          <p:nvPr>
            <p:ph type="title"/>
          </p:nvPr>
        </p:nvSpPr>
        <p:spPr>
          <a:xfrm>
            <a:off x="838200" y="228600"/>
            <a:ext cx="80772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Complex Number as ADT (5/6)</a:t>
            </a:r>
            <a:endParaRPr/>
          </a:p>
        </p:txBody>
      </p:sp>
      <p:sp>
        <p:nvSpPr>
          <p:cNvPr id="462" name="Google Shape;462;p2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63" name="Google Shape;463;p25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464" name="Google Shape;464;p25"/>
          <p:cNvSpPr txBox="1"/>
          <p:nvPr>
            <p:ph idx="1" type="body"/>
          </p:nvPr>
        </p:nvSpPr>
        <p:spPr>
          <a:xfrm>
            <a:off x="668218" y="961292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Another possible implementation: </a:t>
            </a:r>
            <a:r>
              <a:rPr lang="en-US" sz="2800">
                <a:solidFill>
                  <a:srgbClr val="C00000"/>
                </a:solidFill>
              </a:rPr>
              <a:t>Polar</a:t>
            </a:r>
            <a:endParaRPr/>
          </a:p>
        </p:txBody>
      </p:sp>
      <p:sp>
        <p:nvSpPr>
          <p:cNvPr id="465" name="Google Shape;465;p25"/>
          <p:cNvSpPr txBox="1"/>
          <p:nvPr/>
        </p:nvSpPr>
        <p:spPr>
          <a:xfrm>
            <a:off x="754082" y="1683324"/>
            <a:ext cx="7399317" cy="328056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Complex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ang;   </a:t>
            </a:r>
            <a:r>
              <a:rPr b="1" lang="en-US" sz="16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the angle of the vector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mag;   </a:t>
            </a:r>
            <a:r>
              <a:rPr b="1" lang="en-US" sz="16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the magnitude of the vector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times(Complex c)  { </a:t>
            </a:r>
            <a:r>
              <a:rPr b="1" lang="en-US" sz="16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this = this *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ang += c.angle();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mag *= c.mag();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1066800" y="2006930"/>
            <a:ext cx="2612571" cy="451262"/>
          </a:xfrm>
          <a:prstGeom prst="rect">
            <a:avLst/>
          </a:prstGeom>
          <a:noFill/>
          <a:ln cap="sq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type="title"/>
          </p:nvPr>
        </p:nvSpPr>
        <p:spPr>
          <a:xfrm>
            <a:off x="838200" y="228600"/>
            <a:ext cx="80772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Complex Number as ADT (6/6)</a:t>
            </a:r>
            <a:endParaRPr/>
          </a:p>
        </p:txBody>
      </p:sp>
      <p:sp>
        <p:nvSpPr>
          <p:cNvPr id="474" name="Google Shape;474;p2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75" name="Google Shape;475;p26"/>
          <p:cNvSpPr txBox="1"/>
          <p:nvPr/>
        </p:nvSpPr>
        <p:spPr>
          <a:xfrm rot="-54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ADT</a:t>
            </a:r>
            <a:endParaRPr/>
          </a:p>
        </p:txBody>
      </p:sp>
      <p:sp>
        <p:nvSpPr>
          <p:cNvPr id="476" name="Google Shape;476;p26"/>
          <p:cNvSpPr txBox="1"/>
          <p:nvPr>
            <p:ph idx="1" type="body"/>
          </p:nvPr>
        </p:nvSpPr>
        <p:spPr>
          <a:xfrm>
            <a:off x="685802" y="855599"/>
            <a:ext cx="8000997" cy="97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“Relationship” between </a:t>
            </a:r>
            <a:r>
              <a:rPr lang="en-US" sz="2800">
                <a:solidFill>
                  <a:srgbClr val="C00000"/>
                </a:solidFill>
              </a:rPr>
              <a:t>Cartesian</a:t>
            </a:r>
            <a:r>
              <a:rPr lang="en-US" sz="2800"/>
              <a:t> and </a:t>
            </a:r>
            <a:r>
              <a:rPr lang="en-US" sz="2800">
                <a:solidFill>
                  <a:srgbClr val="C00000"/>
                </a:solidFill>
              </a:rPr>
              <a:t>Polar</a:t>
            </a:r>
            <a:r>
              <a:rPr lang="en-US" sz="2800"/>
              <a:t> representations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477" name="Google Shape;477;p26"/>
          <p:cNvSpPr txBox="1"/>
          <p:nvPr/>
        </p:nvSpPr>
        <p:spPr>
          <a:xfrm>
            <a:off x="914400" y="1752600"/>
            <a:ext cx="7924800" cy="209288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Polar to Cartesian:	</a:t>
            </a:r>
            <a:r>
              <a:rPr lang="en-US" sz="240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real	= mag * cos(ang);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	</a:t>
            </a:r>
            <a:r>
              <a:rPr lang="en-US" sz="240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imag	= mag * sin(ang);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Cartesian to Polar: 	</a:t>
            </a: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ang	= tan</a:t>
            </a:r>
            <a:r>
              <a:rPr baseline="30000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(imag/real);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	</a:t>
            </a: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mag	= real / cos(ang);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mag 	= sqrt(real</a:t>
            </a:r>
            <a:r>
              <a:rPr baseline="30000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+ imag</a:t>
            </a:r>
            <a:r>
              <a:rPr baseline="30000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grpSp>
        <p:nvGrpSpPr>
          <p:cNvPr id="478" name="Google Shape;478;p26"/>
          <p:cNvGrpSpPr/>
          <p:nvPr/>
        </p:nvGrpSpPr>
        <p:grpSpPr>
          <a:xfrm>
            <a:off x="838200" y="4038601"/>
            <a:ext cx="2945080" cy="2487880"/>
            <a:chOff x="3467595" y="4162302"/>
            <a:chExt cx="2945080" cy="2487880"/>
          </a:xfrm>
        </p:grpSpPr>
        <p:cxnSp>
          <p:nvCxnSpPr>
            <p:cNvPr id="479" name="Google Shape;479;p26"/>
            <p:cNvCxnSpPr/>
            <p:nvPr/>
          </p:nvCxnSpPr>
          <p:spPr>
            <a:xfrm flipH="1" rot="5400000">
              <a:off x="2811881" y="5270074"/>
              <a:ext cx="2226623" cy="1108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0" name="Google Shape;480;p26"/>
            <p:cNvCxnSpPr/>
            <p:nvPr/>
          </p:nvCxnSpPr>
          <p:spPr>
            <a:xfrm>
              <a:off x="3728852" y="6198919"/>
              <a:ext cx="2683823" cy="1588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81" name="Google Shape;481;p26"/>
            <p:cNvSpPr/>
            <p:nvPr/>
          </p:nvSpPr>
          <p:spPr>
            <a:xfrm>
              <a:off x="5142016" y="4952010"/>
              <a:ext cx="59376" cy="83128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26"/>
            <p:cNvCxnSpPr>
              <a:endCxn id="481" idx="3"/>
            </p:cNvCxnSpPr>
            <p:nvPr/>
          </p:nvCxnSpPr>
          <p:spPr>
            <a:xfrm flipH="1" rot="10800000">
              <a:off x="3930611" y="5022964"/>
              <a:ext cx="1220100" cy="116400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83" name="Google Shape;483;p26"/>
            <p:cNvSpPr/>
            <p:nvPr/>
          </p:nvSpPr>
          <p:spPr>
            <a:xfrm>
              <a:off x="3467595" y="5735782"/>
              <a:ext cx="914400" cy="914400"/>
            </a:xfrm>
            <a:prstGeom prst="arc">
              <a:avLst>
                <a:gd fmla="val 19147794" name="adj1"/>
                <a:gd fmla="val 0" name="adj2"/>
              </a:avLst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4305795" y="5838702"/>
              <a:ext cx="52610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ang</a:t>
              </a:r>
              <a:endParaRPr/>
            </a:p>
          </p:txBody>
        </p:sp>
        <p:sp>
          <p:nvSpPr>
            <p:cNvPr id="485" name="Google Shape;485;p26"/>
            <p:cNvSpPr txBox="1"/>
            <p:nvPr/>
          </p:nvSpPr>
          <p:spPr>
            <a:xfrm rot="-2534778">
              <a:off x="4115182" y="5305189"/>
              <a:ext cx="5838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mag</a:t>
              </a:r>
              <a:endParaRPr/>
            </a:p>
          </p:txBody>
        </p:sp>
        <p:cxnSp>
          <p:nvCxnSpPr>
            <p:cNvPr id="486" name="Google Shape;486;p26"/>
            <p:cNvCxnSpPr>
              <a:stCxn id="481" idx="4"/>
            </p:cNvCxnSpPr>
            <p:nvPr/>
          </p:nvCxnSpPr>
          <p:spPr>
            <a:xfrm>
              <a:off x="5171704" y="5035138"/>
              <a:ext cx="17700" cy="11637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26"/>
            <p:cNvCxnSpPr>
              <a:stCxn id="481" idx="3"/>
            </p:cNvCxnSpPr>
            <p:nvPr/>
          </p:nvCxnSpPr>
          <p:spPr>
            <a:xfrm flipH="1">
              <a:off x="3942611" y="5022964"/>
              <a:ext cx="1208100" cy="12300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88" name="Google Shape;488;p26"/>
            <p:cNvSpPr txBox="1"/>
            <p:nvPr/>
          </p:nvSpPr>
          <p:spPr>
            <a:xfrm>
              <a:off x="4915395" y="4619502"/>
              <a:ext cx="12234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63300"/>
                  </a:solidFill>
                  <a:latin typeface="Arial"/>
                  <a:ea typeface="Arial"/>
                  <a:cs typeface="Arial"/>
                  <a:sym typeface="Arial"/>
                </a:rPr>
                <a:t>(real, imag)</a:t>
              </a:r>
              <a:endParaRPr/>
            </a:p>
          </p:txBody>
        </p:sp>
      </p:grpSp>
      <p:grpSp>
        <p:nvGrpSpPr>
          <p:cNvPr id="489" name="Google Shape;489;p26"/>
          <p:cNvGrpSpPr/>
          <p:nvPr/>
        </p:nvGrpSpPr>
        <p:grpSpPr>
          <a:xfrm>
            <a:off x="4483239" y="3810000"/>
            <a:ext cx="4127361" cy="2804327"/>
            <a:chOff x="4483239" y="3657600"/>
            <a:chExt cx="4127361" cy="2804327"/>
          </a:xfrm>
        </p:grpSpPr>
        <p:sp>
          <p:nvSpPr>
            <p:cNvPr id="490" name="Google Shape;490;p26"/>
            <p:cNvSpPr txBox="1"/>
            <p:nvPr/>
          </p:nvSpPr>
          <p:spPr>
            <a:xfrm>
              <a:off x="4648200" y="3657600"/>
              <a:ext cx="7200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y-axis</a:t>
              </a:r>
              <a:endParaRPr/>
            </a:p>
          </p:txBody>
        </p:sp>
        <p:cxnSp>
          <p:nvCxnSpPr>
            <p:cNvPr id="491" name="Google Shape;491;p26"/>
            <p:cNvCxnSpPr/>
            <p:nvPr/>
          </p:nvCxnSpPr>
          <p:spPr>
            <a:xfrm rot="10800000">
              <a:off x="4958938" y="3962400"/>
              <a:ext cx="0" cy="2226626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92" name="Google Shape;492;p26"/>
            <p:cNvCxnSpPr/>
            <p:nvPr/>
          </p:nvCxnSpPr>
          <p:spPr>
            <a:xfrm>
              <a:off x="4648200" y="6019800"/>
              <a:ext cx="3276600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93" name="Google Shape;493;p26"/>
            <p:cNvSpPr/>
            <p:nvPr/>
          </p:nvSpPr>
          <p:spPr>
            <a:xfrm>
              <a:off x="6781800" y="5029200"/>
              <a:ext cx="59376" cy="83128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" name="Google Shape;494;p26"/>
            <p:cNvCxnSpPr/>
            <p:nvPr/>
          </p:nvCxnSpPr>
          <p:spPr>
            <a:xfrm flipH="1" rot="10800000">
              <a:off x="4958937" y="5105400"/>
              <a:ext cx="1822863" cy="881742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95" name="Google Shape;495;p26"/>
            <p:cNvSpPr/>
            <p:nvPr/>
          </p:nvSpPr>
          <p:spPr>
            <a:xfrm>
              <a:off x="4483239" y="5547527"/>
              <a:ext cx="914400" cy="914400"/>
            </a:xfrm>
            <a:prstGeom prst="arc">
              <a:avLst>
                <a:gd fmla="val 20055179" name="adj1"/>
                <a:gd fmla="val 0" name="adj2"/>
              </a:avLst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 txBox="1"/>
            <p:nvPr/>
          </p:nvSpPr>
          <p:spPr>
            <a:xfrm>
              <a:off x="5334000" y="5638800"/>
              <a:ext cx="2438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ang = tan</a:t>
              </a:r>
              <a:r>
                <a:rPr baseline="30000"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r>
                <a:rPr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(1/2) = 0.464  </a:t>
              </a:r>
              <a:endParaRPr/>
            </a:p>
          </p:txBody>
        </p:sp>
        <p:sp>
          <p:nvSpPr>
            <p:cNvPr id="497" name="Google Shape;497;p26"/>
            <p:cNvSpPr txBox="1"/>
            <p:nvPr/>
          </p:nvSpPr>
          <p:spPr>
            <a:xfrm>
              <a:off x="5257800" y="4419600"/>
              <a:ext cx="3352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mag = 2/cos(ang) or sqrt(2</a:t>
              </a:r>
              <a:r>
                <a:rPr baseline="30000"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 + 1</a:t>
              </a:r>
              <a:r>
                <a:rPr baseline="30000"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6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) = 2.236</a:t>
              </a:r>
              <a:endParaRPr/>
            </a:p>
          </p:txBody>
        </p:sp>
        <p:sp>
          <p:nvSpPr>
            <p:cNvPr id="498" name="Google Shape;498;p26"/>
            <p:cNvSpPr txBox="1"/>
            <p:nvPr/>
          </p:nvSpPr>
          <p:spPr>
            <a:xfrm>
              <a:off x="6781800" y="4876800"/>
              <a:ext cx="6655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63300"/>
                  </a:solidFill>
                  <a:latin typeface="Arial"/>
                  <a:ea typeface="Arial"/>
                  <a:cs typeface="Arial"/>
                  <a:sym typeface="Arial"/>
                </a:rPr>
                <a:t>(2, 1)</a:t>
              </a:r>
              <a:endParaRPr/>
            </a:p>
          </p:txBody>
        </p:sp>
        <p:cxnSp>
          <p:nvCxnSpPr>
            <p:cNvPr id="499" name="Google Shape;499;p26"/>
            <p:cNvCxnSpPr/>
            <p:nvPr/>
          </p:nvCxnSpPr>
          <p:spPr>
            <a:xfrm>
              <a:off x="5867400" y="6019800"/>
              <a:ext cx="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6"/>
            <p:cNvCxnSpPr/>
            <p:nvPr/>
          </p:nvCxnSpPr>
          <p:spPr>
            <a:xfrm>
              <a:off x="6781800" y="6019800"/>
              <a:ext cx="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6"/>
            <p:cNvCxnSpPr/>
            <p:nvPr/>
          </p:nvCxnSpPr>
          <p:spPr>
            <a:xfrm>
              <a:off x="7696200" y="6019800"/>
              <a:ext cx="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2" name="Google Shape;502;p26"/>
            <p:cNvSpPr txBox="1"/>
            <p:nvPr/>
          </p:nvSpPr>
          <p:spPr>
            <a:xfrm>
              <a:off x="7848600" y="5867400"/>
              <a:ext cx="7200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x-axis</a:t>
              </a:r>
              <a:endParaRPr/>
            </a:p>
          </p:txBody>
        </p:sp>
        <p:cxnSp>
          <p:nvCxnSpPr>
            <p:cNvPr id="503" name="Google Shape;503;p26"/>
            <p:cNvCxnSpPr/>
            <p:nvPr/>
          </p:nvCxnSpPr>
          <p:spPr>
            <a:xfrm>
              <a:off x="4876800" y="5105400"/>
              <a:ext cx="7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6"/>
            <p:cNvCxnSpPr/>
            <p:nvPr/>
          </p:nvCxnSpPr>
          <p:spPr>
            <a:xfrm>
              <a:off x="4876800" y="4191000"/>
              <a:ext cx="7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5" name="Google Shape;505;p26"/>
            <p:cNvSpPr txBox="1"/>
            <p:nvPr/>
          </p:nvSpPr>
          <p:spPr>
            <a:xfrm>
              <a:off x="4648200" y="495300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06" name="Google Shape;506;p26"/>
            <p:cNvSpPr txBox="1"/>
            <p:nvPr/>
          </p:nvSpPr>
          <p:spPr>
            <a:xfrm>
              <a:off x="4648200" y="403860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07" name="Google Shape;507;p26"/>
            <p:cNvSpPr txBox="1"/>
            <p:nvPr/>
          </p:nvSpPr>
          <p:spPr>
            <a:xfrm>
              <a:off x="5715000" y="609600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08" name="Google Shape;508;p26"/>
            <p:cNvSpPr txBox="1"/>
            <p:nvPr/>
          </p:nvSpPr>
          <p:spPr>
            <a:xfrm>
              <a:off x="6629400" y="609600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09" name="Google Shape;509;p26"/>
            <p:cNvSpPr txBox="1"/>
            <p:nvPr/>
          </p:nvSpPr>
          <p:spPr>
            <a:xfrm>
              <a:off x="7543800" y="609600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10" name="Google Shape;510;p26"/>
            <p:cNvCxnSpPr/>
            <p:nvPr/>
          </p:nvCxnSpPr>
          <p:spPr>
            <a:xfrm>
              <a:off x="4953000" y="5105400"/>
              <a:ext cx="1828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 rot="10800000">
              <a:off x="6781800" y="5029200"/>
              <a:ext cx="0" cy="914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512" name="Google Shape;512;p26"/>
            <p:cNvSpPr txBox="1"/>
            <p:nvPr/>
          </p:nvSpPr>
          <p:spPr>
            <a:xfrm>
              <a:off x="7391400" y="4800600"/>
              <a:ext cx="9781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63300"/>
                  </a:solidFill>
                  <a:latin typeface="Arial"/>
                  <a:ea typeface="Arial"/>
                  <a:cs typeface="Arial"/>
                  <a:sym typeface="Arial"/>
                </a:rPr>
                <a:t>real =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63300"/>
                  </a:solidFill>
                  <a:latin typeface="Arial"/>
                  <a:ea typeface="Arial"/>
                  <a:cs typeface="Arial"/>
                  <a:sym typeface="Arial"/>
                </a:rPr>
                <a:t>imag = 1</a:t>
              </a:r>
              <a:endParaRPr/>
            </a:p>
          </p:txBody>
        </p:sp>
        <p:sp>
          <p:nvSpPr>
            <p:cNvPr id="513" name="Google Shape;513;p26"/>
            <p:cNvSpPr txBox="1"/>
            <p:nvPr/>
          </p:nvSpPr>
          <p:spPr>
            <a:xfrm>
              <a:off x="5486400" y="3886200"/>
              <a:ext cx="312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E.g.: Complex number </a:t>
              </a: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2 + </a:t>
              </a:r>
              <a:r>
                <a:rPr i="1"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sp>
        <p:nvSpPr>
          <p:cNvPr id="514" name="Google Shape;514;p26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Java Interface</a:t>
            </a:r>
            <a:endParaRPr/>
          </a:p>
        </p:txBody>
      </p:sp>
      <p:sp>
        <p:nvSpPr>
          <p:cNvPr id="521" name="Google Shape;521;p27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Specifying related methods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528" name="Google Shape;528;p2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29" name="Google Shape;529;p28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530" name="Google Shape;530;p28"/>
          <p:cNvSpPr txBox="1"/>
          <p:nvPr>
            <p:ph idx="1" type="body"/>
          </p:nvPr>
        </p:nvSpPr>
        <p:spPr>
          <a:xfrm>
            <a:off x="685804" y="1066800"/>
            <a:ext cx="800099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Java interfaces provide a way to specify </a:t>
            </a:r>
            <a:r>
              <a:rPr lang="en-US" sz="2400">
                <a:solidFill>
                  <a:srgbClr val="C00000"/>
                </a:solidFill>
              </a:rPr>
              <a:t>common behaviour</a:t>
            </a:r>
            <a:r>
              <a:rPr lang="en-US" sz="2400"/>
              <a:t> for a set of (possibly unrelated) classes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Java </a:t>
            </a:r>
            <a:r>
              <a:rPr lang="en-US" sz="2400">
                <a:solidFill>
                  <a:srgbClr val="0000FF"/>
                </a:solidFill>
              </a:rPr>
              <a:t>interface</a:t>
            </a:r>
            <a:r>
              <a:rPr lang="en-US" sz="2400"/>
              <a:t> can be used for ADT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It allows further abstraction/generalization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It uses the keyword </a:t>
            </a:r>
            <a:r>
              <a:rPr b="1" lang="en-US" sz="2000">
                <a:solidFill>
                  <a:srgbClr val="0000FF"/>
                </a:solidFill>
              </a:rPr>
              <a:t>interface</a:t>
            </a:r>
            <a:r>
              <a:rPr lang="en-US" sz="2000"/>
              <a:t>, rather than </a:t>
            </a:r>
            <a:r>
              <a:rPr b="1" lang="en-US" sz="2000">
                <a:solidFill>
                  <a:srgbClr val="0000FF"/>
                </a:solidFill>
              </a:rPr>
              <a:t>class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It specifies methods to be implemented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A Java interface is a group of related methods with </a:t>
            </a:r>
            <a:r>
              <a:rPr lang="en-US" sz="1800" u="sng"/>
              <a:t>empty bodies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It can have constant definitions (which are implicitly 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US" sz="2000">
                <a:solidFill>
                  <a:srgbClr val="0000FF"/>
                </a:solidFill>
              </a:rPr>
              <a:t>public static final</a:t>
            </a:r>
            <a:r>
              <a:rPr lang="en-US" sz="2000"/>
              <a:t>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800000"/>
                </a:solidFill>
              </a:rPr>
              <a:t>A class is said to </a:t>
            </a:r>
            <a:r>
              <a:rPr lang="en-US" sz="2400" u="sng">
                <a:solidFill>
                  <a:srgbClr val="800000"/>
                </a:solidFill>
              </a:rPr>
              <a:t>implement</a:t>
            </a:r>
            <a:r>
              <a:rPr lang="en-US" sz="2400">
                <a:solidFill>
                  <a:srgbClr val="800000"/>
                </a:solidFill>
              </a:rPr>
              <a:t> the interface if it provides implementations for </a:t>
            </a:r>
            <a:r>
              <a:rPr b="1" lang="en-US" sz="2400">
                <a:solidFill>
                  <a:srgbClr val="800000"/>
                </a:solidFill>
              </a:rPr>
              <a:t>ALL</a:t>
            </a:r>
            <a:r>
              <a:rPr lang="en-US" sz="2400">
                <a:solidFill>
                  <a:srgbClr val="800000"/>
                </a:solidFill>
              </a:rPr>
              <a:t> the methods in the interface </a:t>
            </a:r>
            <a:endParaRPr/>
          </a:p>
        </p:txBody>
      </p:sp>
      <p:sp>
        <p:nvSpPr>
          <p:cNvPr id="531" name="Google Shape;531;p28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#1</a:t>
            </a:r>
            <a:endParaRPr/>
          </a:p>
        </p:txBody>
      </p:sp>
      <p:sp>
        <p:nvSpPr>
          <p:cNvPr id="538" name="Google Shape;538;p2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39" name="Google Shape;539;p29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540" name="Google Shape;540;p29"/>
          <p:cNvSpPr txBox="1"/>
          <p:nvPr/>
        </p:nvSpPr>
        <p:spPr>
          <a:xfrm>
            <a:off x="753588" y="1010603"/>
            <a:ext cx="4835237" cy="12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// package in java.lang;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Comparable &lt;T&gt;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compareTo(T other);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41" name="Google Shape;541;p29"/>
          <p:cNvSpPr txBox="1"/>
          <p:nvPr/>
        </p:nvSpPr>
        <p:spPr>
          <a:xfrm>
            <a:off x="2453740" y="2534602"/>
            <a:ext cx="6475020" cy="36457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Shape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Comparable &lt;Shape&gt;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 final double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area() {...};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circumference() { ...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compareTo(Shape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(this.area() == x.area())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(this.area() &gt; x.area())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542" name="Google Shape;542;p29"/>
          <p:cNvGrpSpPr/>
          <p:nvPr/>
        </p:nvGrpSpPr>
        <p:grpSpPr>
          <a:xfrm>
            <a:off x="483425" y="3753802"/>
            <a:ext cx="2133600" cy="2057400"/>
            <a:chOff x="381000" y="3962400"/>
            <a:chExt cx="2133600" cy="2057400"/>
          </a:xfrm>
        </p:grpSpPr>
        <p:sp>
          <p:nvSpPr>
            <p:cNvPr id="543" name="Google Shape;543;p29"/>
            <p:cNvSpPr/>
            <p:nvPr/>
          </p:nvSpPr>
          <p:spPr>
            <a:xfrm>
              <a:off x="2133600" y="3962400"/>
              <a:ext cx="381000" cy="2057400"/>
            </a:xfrm>
            <a:prstGeom prst="leftBrace">
              <a:avLst>
                <a:gd fmla="val 54487" name="adj1"/>
                <a:gd fmla="val 50000" name="adj2"/>
              </a:avLst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9"/>
            <p:cNvSpPr txBox="1"/>
            <p:nvPr/>
          </p:nvSpPr>
          <p:spPr>
            <a:xfrm>
              <a:off x="381000" y="4724400"/>
              <a:ext cx="1828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Implementation of </a:t>
              </a: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compareTo()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29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#2: Interface for Complex</a:t>
            </a:r>
            <a:endParaRPr/>
          </a:p>
        </p:txBody>
      </p:sp>
      <p:sp>
        <p:nvSpPr>
          <p:cNvPr id="552" name="Google Shape;552;p3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53" name="Google Shape;553;p30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554" name="Google Shape;554;p30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5" name="Google Shape;555;p30"/>
          <p:cNvSpPr txBox="1"/>
          <p:nvPr/>
        </p:nvSpPr>
        <p:spPr>
          <a:xfrm>
            <a:off x="838200" y="990600"/>
            <a:ext cx="7977248" cy="99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Complex ADT interface</a:t>
            </a:r>
            <a:endParaRPr/>
          </a:p>
          <a:p>
            <a:pPr indent="-347663" lvl="0" marL="693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anticipate both Cartesian and Polar implementations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0"/>
          <p:cNvSpPr txBox="1"/>
          <p:nvPr/>
        </p:nvSpPr>
        <p:spPr>
          <a:xfrm>
            <a:off x="990600" y="4753749"/>
            <a:ext cx="7772400" cy="168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7 and earlier, methods in an interface only have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signatures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(headers) but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implementation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Java 8 introduces “default methods” to interfaces. They provide default implementations which can be overridden by the implementing class.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30"/>
          <p:cNvGrpSpPr/>
          <p:nvPr/>
        </p:nvGrpSpPr>
        <p:grpSpPr>
          <a:xfrm>
            <a:off x="990600" y="1971575"/>
            <a:ext cx="7543800" cy="2737723"/>
            <a:chOff x="990600" y="2209800"/>
            <a:chExt cx="7543800" cy="2737723"/>
          </a:xfrm>
        </p:grpSpPr>
        <p:sp>
          <p:nvSpPr>
            <p:cNvPr id="558" name="Google Shape;558;p30"/>
            <p:cNvSpPr txBox="1"/>
            <p:nvPr/>
          </p:nvSpPr>
          <p:spPr>
            <a:xfrm>
              <a:off x="990600" y="2362200"/>
              <a:ext cx="7543800" cy="2585323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interface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Complex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realpart();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returns this.real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imagpart();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returns this.imag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angle();   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returns this.ang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mag();     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returns this.mag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add(Complex c); 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this = this + 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minus(Complex c);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this = this - 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times(Complex c);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this = this * 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6629400" y="2209800"/>
              <a:ext cx="1828800" cy="322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Complex.java</a:t>
              </a:r>
              <a:endParaRPr/>
            </a:p>
          </p:txBody>
        </p:sp>
      </p:grpSp>
      <p:sp>
        <p:nvSpPr>
          <p:cNvPr id="560" name="Google Shape;560;p30"/>
          <p:cNvSpPr/>
          <p:nvPr/>
        </p:nvSpPr>
        <p:spPr>
          <a:xfrm>
            <a:off x="1981200" y="2200175"/>
            <a:ext cx="1371600" cy="228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#2: ComplexCart (1/2)</a:t>
            </a:r>
            <a:endParaRPr/>
          </a:p>
        </p:txBody>
      </p:sp>
      <p:sp>
        <p:nvSpPr>
          <p:cNvPr id="567" name="Google Shape;567;p3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68" name="Google Shape;568;p31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grpSp>
        <p:nvGrpSpPr>
          <p:cNvPr id="569" name="Google Shape;569;p31"/>
          <p:cNvGrpSpPr/>
          <p:nvPr/>
        </p:nvGrpSpPr>
        <p:grpSpPr>
          <a:xfrm>
            <a:off x="381000" y="1507067"/>
            <a:ext cx="8458200" cy="4908292"/>
            <a:chOff x="381000" y="1524000"/>
            <a:chExt cx="8458200" cy="4908292"/>
          </a:xfrm>
        </p:grpSpPr>
        <p:sp>
          <p:nvSpPr>
            <p:cNvPr id="570" name="Google Shape;570;p31"/>
            <p:cNvSpPr txBox="1"/>
            <p:nvPr/>
          </p:nvSpPr>
          <p:spPr>
            <a:xfrm>
              <a:off x="381000" y="1600200"/>
              <a:ext cx="8458200" cy="4832092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ComplexCart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Complex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double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real;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double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imag;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CONSTRUCTOR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ComplexCart(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i) { real = r; imag = i;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ACCESSORS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realpart()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this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.real; } </a:t>
              </a:r>
              <a:endParaRPr b="1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imagpart()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this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.imag; }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mag()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Math.sqrt(real*real + imag*imag); } </a:t>
              </a:r>
              <a:endParaRPr b="1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angle()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(real !=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(real &lt;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(Math.PI + Math.atan(imag/real));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Math.atan(imag/real);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(imag ==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(imag &gt;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Math.PI/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		else 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–Math.PI/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} </a:t>
              </a:r>
              <a:endParaRPr b="1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6629400" y="1524000"/>
              <a:ext cx="1828800" cy="322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ComplexCart.java</a:t>
              </a:r>
              <a:endParaRPr/>
            </a:p>
          </p:txBody>
        </p:sp>
      </p:grpSp>
      <p:sp>
        <p:nvSpPr>
          <p:cNvPr id="572" name="Google Shape;572;p31"/>
          <p:cNvSpPr/>
          <p:nvPr/>
        </p:nvSpPr>
        <p:spPr>
          <a:xfrm>
            <a:off x="2596662" y="1611923"/>
            <a:ext cx="1371600" cy="228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1"/>
          <p:cNvSpPr txBox="1"/>
          <p:nvPr>
            <p:ph idx="1" type="body"/>
          </p:nvPr>
        </p:nvSpPr>
        <p:spPr>
          <a:xfrm>
            <a:off x="711204" y="923192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Cartesian Implementation (Part 1 of 2)</a:t>
            </a:r>
            <a:endParaRPr/>
          </a:p>
        </p:txBody>
      </p:sp>
      <p:sp>
        <p:nvSpPr>
          <p:cNvPr id="574" name="Google Shape;574;p31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#2: ComplexCart (2/2)</a:t>
            </a:r>
            <a:endParaRPr/>
          </a:p>
        </p:txBody>
      </p:sp>
      <p:sp>
        <p:nvSpPr>
          <p:cNvPr id="581" name="Google Shape;581;p3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82" name="Google Shape;582;p32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grpSp>
        <p:nvGrpSpPr>
          <p:cNvPr id="583" name="Google Shape;583;p32"/>
          <p:cNvGrpSpPr/>
          <p:nvPr/>
        </p:nvGrpSpPr>
        <p:grpSpPr>
          <a:xfrm>
            <a:off x="533400" y="1295400"/>
            <a:ext cx="8229600" cy="5169159"/>
            <a:chOff x="533400" y="1295400"/>
            <a:chExt cx="8229600" cy="5169159"/>
          </a:xfrm>
        </p:grpSpPr>
        <p:sp>
          <p:nvSpPr>
            <p:cNvPr id="584" name="Google Shape;584;p32"/>
            <p:cNvSpPr txBox="1"/>
            <p:nvPr/>
          </p:nvSpPr>
          <p:spPr>
            <a:xfrm>
              <a:off x="533400" y="1447801"/>
              <a:ext cx="8229600" cy="5016758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// MUTATORS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add(Complex c)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.real += c.realpart();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.imag += c.imagpart();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minus(Complex c)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.real -= c.realpart();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.imag -= c.imagpart();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times(Complex c)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tempReal = real * c.realpart() – imag * c.imagpart();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imag = real * c.imagpart() + imag * c.realpart();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real = tempReal;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}  </a:t>
              </a:r>
              <a:endParaRPr b="1" sz="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String toString()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(imag ==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(real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(imag &lt;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(real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imag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(real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"+"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imag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}  </a:t>
              </a:r>
              <a:endParaRPr b="1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6705600" y="1295400"/>
              <a:ext cx="1828800" cy="322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ComplexCart.java</a:t>
              </a:r>
              <a:endParaRPr/>
            </a:p>
          </p:txBody>
        </p:sp>
      </p:grpSp>
      <p:sp>
        <p:nvSpPr>
          <p:cNvPr id="586" name="Google Shape;586;p32"/>
          <p:cNvSpPr txBox="1"/>
          <p:nvPr/>
        </p:nvSpPr>
        <p:spPr>
          <a:xfrm>
            <a:off x="4495800" y="4419600"/>
            <a:ext cx="4038601" cy="615553"/>
          </a:xfrm>
          <a:prstGeom prst="rect">
            <a:avLst/>
          </a:prstGeom>
          <a:solidFill>
            <a:srgbClr val="B7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can’t we write the following?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(imag ==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(real);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32"/>
          <p:cNvSpPr txBox="1"/>
          <p:nvPr>
            <p:ph idx="1" type="body"/>
          </p:nvPr>
        </p:nvSpPr>
        <p:spPr>
          <a:xfrm>
            <a:off x="711204" y="923192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Cartesian Implementation (Part 2 of 2)</a:t>
            </a:r>
            <a:endParaRPr/>
          </a:p>
        </p:txBody>
      </p:sp>
      <p:sp>
        <p:nvSpPr>
          <p:cNvPr id="588" name="Google Shape;588;p32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3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#2: ComplexPolar (1/3)</a:t>
            </a:r>
            <a:endParaRPr/>
          </a:p>
        </p:txBody>
      </p:sp>
      <p:sp>
        <p:nvSpPr>
          <p:cNvPr id="595" name="Google Shape;595;p3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96" name="Google Shape;596;p33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597" name="Google Shape;597;p33"/>
          <p:cNvSpPr txBox="1"/>
          <p:nvPr>
            <p:ph idx="1" type="body"/>
          </p:nvPr>
        </p:nvSpPr>
        <p:spPr>
          <a:xfrm>
            <a:off x="711204" y="893506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Polar Implementation (Part 1 of 3)</a:t>
            </a:r>
            <a:endParaRPr/>
          </a:p>
        </p:txBody>
      </p:sp>
      <p:grpSp>
        <p:nvGrpSpPr>
          <p:cNvPr id="598" name="Google Shape;598;p33"/>
          <p:cNvGrpSpPr/>
          <p:nvPr/>
        </p:nvGrpSpPr>
        <p:grpSpPr>
          <a:xfrm>
            <a:off x="703385" y="1219200"/>
            <a:ext cx="8077200" cy="5181600"/>
            <a:chOff x="685800" y="1371600"/>
            <a:chExt cx="8077200" cy="5181600"/>
          </a:xfrm>
        </p:grpSpPr>
        <p:sp>
          <p:nvSpPr>
            <p:cNvPr id="599" name="Google Shape;599;p33"/>
            <p:cNvSpPr txBox="1"/>
            <p:nvPr/>
          </p:nvSpPr>
          <p:spPr>
            <a:xfrm>
              <a:off x="685800" y="1524000"/>
              <a:ext cx="8077200" cy="50292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ComplexPolar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Complex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double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mag;  </a:t>
              </a:r>
              <a:r>
                <a:rPr b="1" lang="en-US" sz="14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magnitude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double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ang;  </a:t>
              </a:r>
              <a:r>
                <a:rPr b="1" lang="en-US" sz="14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angle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CONSTRUCTOR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ComplexPolar(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m,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a) { mag = m; ang = a;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ACCESSORS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realpart() {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mag * Math.cos(ang); } </a:t>
              </a:r>
              <a:endParaRPr b="1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imagpart() {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mag * Math.sin(ang); }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mag() {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mag; } </a:t>
              </a:r>
              <a:endParaRPr b="1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angle() {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ang;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MUTATORS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add(Complex c) {   </a:t>
              </a:r>
              <a:r>
                <a:rPr b="1" lang="en-US" sz="14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this = this + 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real =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.realpart() + c.realpart();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imag =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.imagpart() + c.imagpart();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mag = Math.sqrt(real*real + imag*imag);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(real !=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(real &lt;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ang = (Math.PI + Math.atan(imag/real));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ang = Math.atan(imag/real);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(imag ==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ang =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(imag &gt;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ang = Math.PI/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ang = -Math.PI/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6629400" y="1371600"/>
              <a:ext cx="2057400" cy="3048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ComplexPolar.java</a:t>
              </a:r>
              <a:endParaRPr/>
            </a:p>
          </p:txBody>
        </p:sp>
      </p:grpSp>
      <p:sp>
        <p:nvSpPr>
          <p:cNvPr id="601" name="Google Shape;601;p33"/>
          <p:cNvSpPr/>
          <p:nvPr/>
        </p:nvSpPr>
        <p:spPr>
          <a:xfrm>
            <a:off x="2743200" y="1409700"/>
            <a:ext cx="1143000" cy="21050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#2: ComplexPolar (2/3)</a:t>
            </a:r>
            <a:endParaRPr/>
          </a:p>
        </p:txBody>
      </p:sp>
      <p:sp>
        <p:nvSpPr>
          <p:cNvPr id="609" name="Google Shape;609;p3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10" name="Google Shape;610;p34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611" name="Google Shape;611;p34"/>
          <p:cNvSpPr txBox="1"/>
          <p:nvPr>
            <p:ph idx="1" type="body"/>
          </p:nvPr>
        </p:nvSpPr>
        <p:spPr>
          <a:xfrm>
            <a:off x="711204" y="893506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Polar Implementation (Part 2 of 3)</a:t>
            </a:r>
            <a:endParaRPr/>
          </a:p>
        </p:txBody>
      </p:sp>
      <p:grpSp>
        <p:nvGrpSpPr>
          <p:cNvPr id="612" name="Google Shape;612;p34"/>
          <p:cNvGrpSpPr/>
          <p:nvPr/>
        </p:nvGrpSpPr>
        <p:grpSpPr>
          <a:xfrm>
            <a:off x="685800" y="1447800"/>
            <a:ext cx="8077200" cy="3445609"/>
            <a:chOff x="685800" y="1447800"/>
            <a:chExt cx="8077200" cy="3445609"/>
          </a:xfrm>
        </p:grpSpPr>
        <p:sp>
          <p:nvSpPr>
            <p:cNvPr id="613" name="Google Shape;613;p34"/>
            <p:cNvSpPr txBox="1"/>
            <p:nvPr/>
          </p:nvSpPr>
          <p:spPr>
            <a:xfrm>
              <a:off x="685800" y="1600200"/>
              <a:ext cx="8077200" cy="3293209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minus(Complex c) {   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this = this - 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real = mag * Math.cos(ang) - c.realpart();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imag = mag * Math.sin(ang) - c.imagpart();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mag = Math.sqrt(real*real + imag*imag);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(real !=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(real &lt;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ang = (Math.PI + Math.atan(imag/real));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ang = Math.atan(imag/real);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(imag ==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ang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(imag &gt;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ang = Math.PI/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ang = -Math.PI/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ComplexPolar.java</a:t>
              </a:r>
              <a:endParaRPr/>
            </a:p>
          </p:txBody>
        </p:sp>
      </p:grpSp>
      <p:sp>
        <p:nvSpPr>
          <p:cNvPr id="615" name="Google Shape;615;p34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#2: ComplexPolar (3/3)</a:t>
            </a:r>
            <a:endParaRPr/>
          </a:p>
        </p:txBody>
      </p:sp>
      <p:sp>
        <p:nvSpPr>
          <p:cNvPr id="622" name="Google Shape;622;p3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23" name="Google Shape;623;p35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624" name="Google Shape;624;p35"/>
          <p:cNvSpPr txBox="1"/>
          <p:nvPr>
            <p:ph idx="1" type="body"/>
          </p:nvPr>
        </p:nvSpPr>
        <p:spPr>
          <a:xfrm>
            <a:off x="711204" y="893506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Polar Implementation (Part 3 of 3)</a:t>
            </a:r>
            <a:endParaRPr/>
          </a:p>
        </p:txBody>
      </p:sp>
      <p:grpSp>
        <p:nvGrpSpPr>
          <p:cNvPr id="625" name="Google Shape;625;p35"/>
          <p:cNvGrpSpPr/>
          <p:nvPr/>
        </p:nvGrpSpPr>
        <p:grpSpPr>
          <a:xfrm>
            <a:off x="685800" y="1447800"/>
            <a:ext cx="8077200" cy="3938052"/>
            <a:chOff x="685800" y="1447800"/>
            <a:chExt cx="8077200" cy="3938052"/>
          </a:xfrm>
        </p:grpSpPr>
        <p:sp>
          <p:nvSpPr>
            <p:cNvPr id="626" name="Google Shape;626;p35"/>
            <p:cNvSpPr txBox="1"/>
            <p:nvPr/>
          </p:nvSpPr>
          <p:spPr>
            <a:xfrm>
              <a:off x="685800" y="1600200"/>
              <a:ext cx="8077200" cy="3785652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times(Complex c) {   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this = this * 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mag *= c.mag();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ang += c.angle();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String toString()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(imagpart() ==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(realpart()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(imagpart() &lt;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(realpart()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imagpart()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(realpart()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"+"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imagpart()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  </a:t>
              </a:r>
              <a:endParaRPr b="1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ComplexPolar.java</a:t>
              </a:r>
              <a:endParaRPr/>
            </a:p>
          </p:txBody>
        </p:sp>
      </p:grpSp>
      <p:sp>
        <p:nvSpPr>
          <p:cNvPr id="628" name="Google Shape;628;p35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#2: TestComplex (1/3)</a:t>
            </a:r>
            <a:endParaRPr/>
          </a:p>
        </p:txBody>
      </p:sp>
      <p:sp>
        <p:nvSpPr>
          <p:cNvPr id="635" name="Google Shape;635;p3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36" name="Google Shape;636;p36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637" name="Google Shape;637;p36"/>
          <p:cNvSpPr txBox="1"/>
          <p:nvPr>
            <p:ph idx="1" type="body"/>
          </p:nvPr>
        </p:nvSpPr>
        <p:spPr>
          <a:xfrm>
            <a:off x="711204" y="893506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Testing Complex class (Part 1 of 3)</a:t>
            </a:r>
            <a:endParaRPr/>
          </a:p>
        </p:txBody>
      </p:sp>
      <p:sp>
        <p:nvSpPr>
          <p:cNvPr id="638" name="Google Shape;638;p36"/>
          <p:cNvSpPr txBox="1"/>
          <p:nvPr/>
        </p:nvSpPr>
        <p:spPr>
          <a:xfrm>
            <a:off x="2895604" y="5024616"/>
            <a:ext cx="5715000" cy="1323439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Testing ComplexCart: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a=a+b is 11.0+14.0i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a-b (which is the original a) is 10.0+12.0i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Angle of a is 0.8760580505981934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a=a*b is -14.0+32.0i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9" name="Google Shape;639;p36"/>
          <p:cNvGrpSpPr/>
          <p:nvPr/>
        </p:nvGrpSpPr>
        <p:grpSpPr>
          <a:xfrm>
            <a:off x="685804" y="1290816"/>
            <a:ext cx="8077200" cy="3677186"/>
            <a:chOff x="685800" y="1447800"/>
            <a:chExt cx="8077200" cy="3677186"/>
          </a:xfrm>
        </p:grpSpPr>
        <p:sp>
          <p:nvSpPr>
            <p:cNvPr id="640" name="Google Shape;640;p36"/>
            <p:cNvSpPr txBox="1"/>
            <p:nvPr/>
          </p:nvSpPr>
          <p:spPr>
            <a:xfrm>
              <a:off x="685800" y="1524000"/>
              <a:ext cx="8077200" cy="3600986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TestComplex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main(String[]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Testing ComplexCart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Complex a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ComplexCart(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10.0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12.0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Complex b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ComplexCart(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2.0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"Testing ComplexCart:"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a.add(b);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"a=a+b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a.minus(b);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"a-b (which is the original a)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"Angle of a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a.angle());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a.times(b);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"a=a*b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a);</a:t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TestComplex.java</a:t>
              </a:r>
              <a:endParaRPr/>
            </a:p>
          </p:txBody>
        </p:sp>
      </p:grpSp>
      <p:sp>
        <p:nvSpPr>
          <p:cNvPr id="642" name="Google Shape;642;p36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7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#2: TestComplex (2/3)</a:t>
            </a:r>
            <a:endParaRPr/>
          </a:p>
        </p:txBody>
      </p:sp>
      <p:sp>
        <p:nvSpPr>
          <p:cNvPr id="649" name="Google Shape;649;p3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50" name="Google Shape;650;p37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651" name="Google Shape;651;p37"/>
          <p:cNvSpPr txBox="1"/>
          <p:nvPr>
            <p:ph idx="1" type="body"/>
          </p:nvPr>
        </p:nvSpPr>
        <p:spPr>
          <a:xfrm>
            <a:off x="711204" y="893506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Testing Complex class (Part 2 of 3)</a:t>
            </a:r>
            <a:endParaRPr/>
          </a:p>
        </p:txBody>
      </p:sp>
      <p:grpSp>
        <p:nvGrpSpPr>
          <p:cNvPr id="652" name="Google Shape;652;p37"/>
          <p:cNvGrpSpPr/>
          <p:nvPr/>
        </p:nvGrpSpPr>
        <p:grpSpPr>
          <a:xfrm>
            <a:off x="685800" y="1295400"/>
            <a:ext cx="8077200" cy="3615630"/>
            <a:chOff x="685800" y="1447800"/>
            <a:chExt cx="8077200" cy="3615630"/>
          </a:xfrm>
        </p:grpSpPr>
        <p:sp>
          <p:nvSpPr>
            <p:cNvPr id="653" name="Google Shape;653;p37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Testing ComplexPolar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Complex c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ComplexPolar(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10.0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Math.PI/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6.0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Complex d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ComplexPolar(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Math.PI/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3.0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Testing ComplexPolar:"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"d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d);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c.add(d);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"c=c+d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c.minus(d);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"c-d (which is the original c)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c.times(d);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"c=c*d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c);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TestComplex.java</a:t>
              </a:r>
              <a:endParaRPr/>
            </a:p>
          </p:txBody>
        </p:sp>
      </p:grpSp>
      <p:sp>
        <p:nvSpPr>
          <p:cNvPr id="655" name="Google Shape;655;p37"/>
          <p:cNvSpPr txBox="1"/>
          <p:nvPr/>
        </p:nvSpPr>
        <p:spPr>
          <a:xfrm>
            <a:off x="1219200" y="4724400"/>
            <a:ext cx="7696200" cy="156966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Testing ComplexPolar: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is 8.660254037844387+4.999999999999999i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is 5.000000000000001+8.660254037844386i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c=c+d is 13.660254037844393+13.660254037844387i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c-d (which is ... c) is 8.660254037844393+5.000000000000002i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c=c*d is 2.83276944823992E-14+100.00000000000007i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37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 #2: TestComplex (3/3)</a:t>
            </a:r>
            <a:endParaRPr/>
          </a:p>
        </p:txBody>
      </p:sp>
      <p:sp>
        <p:nvSpPr>
          <p:cNvPr id="663" name="Google Shape;663;p3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64" name="Google Shape;664;p38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665" name="Google Shape;665;p38"/>
          <p:cNvSpPr txBox="1"/>
          <p:nvPr>
            <p:ph idx="1" type="body"/>
          </p:nvPr>
        </p:nvSpPr>
        <p:spPr>
          <a:xfrm>
            <a:off x="711204" y="893506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Testing Complex class (Part 3 of 3)</a:t>
            </a:r>
            <a:endParaRPr/>
          </a:p>
        </p:txBody>
      </p:sp>
      <p:grpSp>
        <p:nvGrpSpPr>
          <p:cNvPr id="666" name="Google Shape;666;p38"/>
          <p:cNvGrpSpPr/>
          <p:nvPr/>
        </p:nvGrpSpPr>
        <p:grpSpPr>
          <a:xfrm>
            <a:off x="685800" y="1245394"/>
            <a:ext cx="8077200" cy="3615630"/>
            <a:chOff x="685800" y="1447800"/>
            <a:chExt cx="8077200" cy="3615630"/>
          </a:xfrm>
        </p:grpSpPr>
        <p:sp>
          <p:nvSpPr>
            <p:cNvPr id="667" name="Google Shape;667;p38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Testing Combined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Testing Combined:"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"d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a.minus(d);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"a=a-d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a.times(d);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"a=a*d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d.add(a);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"d=d+a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d.times(a);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"d=d*a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TestComplex.java</a:t>
              </a:r>
              <a:endParaRPr/>
            </a:p>
          </p:txBody>
        </p:sp>
      </p:grpSp>
      <p:sp>
        <p:nvSpPr>
          <p:cNvPr id="669" name="Google Shape;669;p38"/>
          <p:cNvSpPr txBox="1"/>
          <p:nvPr/>
        </p:nvSpPr>
        <p:spPr>
          <a:xfrm>
            <a:off x="1219200" y="4445794"/>
            <a:ext cx="7696200" cy="1815882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Testing Combined: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is -14.0+32.0i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is 5.000000000000001+8.660254037844386i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a=a-d is -19.0+23.339745962155614i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a=a*d is -297.1281292110204-47.84609690826524i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d=d+a is -292.12812921102045-39.18584287042089i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d=d*a is 84924.59488697552+25620.40696350589i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9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677" name="Google Shape;677;p3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78" name="Google Shape;678;p39"/>
          <p:cNvSpPr txBox="1"/>
          <p:nvPr/>
        </p:nvSpPr>
        <p:spPr>
          <a:xfrm rot="-54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Java Interface</a:t>
            </a:r>
            <a:endParaRPr/>
          </a:p>
        </p:txBody>
      </p:sp>
      <p:sp>
        <p:nvSpPr>
          <p:cNvPr id="679" name="Google Shape;679;p39"/>
          <p:cNvSpPr txBox="1"/>
          <p:nvPr/>
        </p:nvSpPr>
        <p:spPr>
          <a:xfrm>
            <a:off x="685804" y="990600"/>
            <a:ext cx="8153396" cy="1569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interface is compiled into a separate bytecode file, just like a regular class</a:t>
            </a:r>
            <a:endParaRPr/>
          </a:p>
          <a:p>
            <a:pPr indent="-325438" lvl="1" marL="66992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cannot create an instance of an interface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we can use an interface as a data type for a variable, or as a result of casting</a:t>
            </a:r>
            <a:endParaRPr/>
          </a:p>
        </p:txBody>
      </p:sp>
      <p:sp>
        <p:nvSpPr>
          <p:cNvPr id="680" name="Google Shape;680;p39"/>
          <p:cNvSpPr txBox="1"/>
          <p:nvPr/>
        </p:nvSpPr>
        <p:spPr>
          <a:xfrm>
            <a:off x="609600" y="2560122"/>
            <a:ext cx="8229600" cy="248392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equals (Object cl)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(cl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Complex)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Complex temp = (Complex) cl; 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result of casting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(Math.abs(realpart() - temp.realpart()) &lt; EPSILON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Math.abs(imagpart() - temp.imagpart()) &lt; EPSILON);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949569" y="4876800"/>
            <a:ext cx="7696200" cy="10002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EPSILON is a very small value (actual value up to programmer), defined as a constant at the beginning of the class, e.g.: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final double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EPSILON 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0.0000001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82" name="Google Shape;682;p39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Objectives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33" name="Google Shape;133;p4"/>
          <p:cNvGrpSpPr/>
          <p:nvPr/>
        </p:nvGrpSpPr>
        <p:grpSpPr>
          <a:xfrm>
            <a:off x="1905418" y="1068464"/>
            <a:ext cx="5714163" cy="4494614"/>
            <a:chOff x="457618" y="1664"/>
            <a:chExt cx="5714163" cy="4494614"/>
          </a:xfrm>
        </p:grpSpPr>
        <p:sp>
          <p:nvSpPr>
            <p:cNvPr id="134" name="Google Shape;134;p4"/>
            <p:cNvSpPr/>
            <p:nvPr/>
          </p:nvSpPr>
          <p:spPr>
            <a:xfrm>
              <a:off x="457618" y="1664"/>
              <a:ext cx="5092466" cy="462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457618" y="1664"/>
              <a:ext cx="5092466" cy="462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83800" y="464616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399574" y="464616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115914" y="464616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831689" y="464616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548029" y="464616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263804" y="464616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980144" y="464616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57618" y="558921"/>
              <a:ext cx="5611032" cy="75443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457618" y="558921"/>
              <a:ext cx="5611032" cy="754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Understanding data abstraction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57618" y="1608097"/>
              <a:ext cx="5092466" cy="462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457618" y="1608097"/>
              <a:ext cx="5092466" cy="462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70464" y="1865155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386239" y="1865155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102579" y="1865155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818354" y="1865155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534694" y="1865155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250469" y="1865155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966809" y="1865155"/>
              <a:ext cx="1191637" cy="943049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57618" y="1987006"/>
              <a:ext cx="5584362" cy="75443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457618" y="1987006"/>
              <a:ext cx="5584362" cy="754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Defining ADT with Java Interface</a:t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57618" y="2822108"/>
              <a:ext cx="5092466" cy="462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457618" y="2822108"/>
              <a:ext cx="5092466" cy="462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7019" y="3285054"/>
              <a:ext cx="1362077" cy="1211224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322315" y="3285054"/>
              <a:ext cx="1243032" cy="1211224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936127" y="3285054"/>
              <a:ext cx="1448089" cy="1211224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685286" y="3285054"/>
              <a:ext cx="1381322" cy="1211224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435576" y="3285054"/>
              <a:ext cx="1313422" cy="1211224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184740" y="3285054"/>
              <a:ext cx="1246643" cy="1211224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003269" y="3285054"/>
              <a:ext cx="1042265" cy="1211224"/>
            </a:xfrm>
            <a:prstGeom prst="chevron">
              <a:avLst>
                <a:gd fmla="val 706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57618" y="3421535"/>
              <a:ext cx="5507910" cy="93826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457618" y="3421535"/>
              <a:ext cx="5507910" cy="938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Implementing data structure given a Java Interface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0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Fraction as ADT</a:t>
            </a:r>
            <a:endParaRPr/>
          </a:p>
        </p:txBody>
      </p:sp>
      <p:sp>
        <p:nvSpPr>
          <p:cNvPr id="689" name="Google Shape;689;p40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Practice Exercises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1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Fraction as ADT (1/3)</a:t>
            </a:r>
            <a:endParaRPr/>
          </a:p>
        </p:txBody>
      </p:sp>
      <p:sp>
        <p:nvSpPr>
          <p:cNvPr id="696" name="Google Shape;696;p4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97" name="Google Shape;697;p41"/>
          <p:cNvSpPr txBox="1"/>
          <p:nvPr/>
        </p:nvSpPr>
        <p:spPr>
          <a:xfrm rot="-54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Pract. Ex.</a:t>
            </a:r>
            <a:endParaRPr/>
          </a:p>
        </p:txBody>
      </p:sp>
      <p:sp>
        <p:nvSpPr>
          <p:cNvPr id="698" name="Google Shape;698;p41"/>
          <p:cNvSpPr txBox="1"/>
          <p:nvPr>
            <p:ph idx="1" type="body"/>
          </p:nvPr>
        </p:nvSpPr>
        <p:spPr>
          <a:xfrm>
            <a:off x="685800" y="10668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We are going to view </a:t>
            </a:r>
            <a:r>
              <a:rPr b="1" lang="en-US" sz="2400">
                <a:solidFill>
                  <a:srgbClr val="7030A0"/>
                </a:solidFill>
              </a:rPr>
              <a:t>Fraction</a:t>
            </a:r>
            <a:r>
              <a:rPr lang="en-US" sz="2400"/>
              <a:t> as an ADT, before we proceed to provide two implementations of Fraction</a:t>
            </a:r>
            <a:endParaRPr/>
          </a:p>
        </p:txBody>
      </p:sp>
      <p:sp>
        <p:nvSpPr>
          <p:cNvPr id="699" name="Google Shape;699;p41"/>
          <p:cNvSpPr txBox="1"/>
          <p:nvPr/>
        </p:nvSpPr>
        <p:spPr>
          <a:xfrm>
            <a:off x="685800" y="19050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Qn: What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 members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a fraction object (without going into its implementation)?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0" name="Google Shape;700;p41"/>
          <p:cNvGraphicFramePr/>
          <p:nvPr/>
        </p:nvGraphicFramePr>
        <p:xfrm>
          <a:off x="1066800" y="3886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{DA66910F-FD1F-4079-9633-B6B45C09C92D}</a:tableStyleId>
              </a:tblPr>
              <a:tblGrid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Data members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Numerator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Denominator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1" name="Google Shape;701;p41"/>
          <p:cNvSpPr txBox="1"/>
          <p:nvPr/>
        </p:nvSpPr>
        <p:spPr>
          <a:xfrm>
            <a:off x="685800" y="2895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Qn: What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behaviours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you want to provide for this class (without going into its implementation)?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2" name="Google Shape;702;p41"/>
          <p:cNvGraphicFramePr/>
          <p:nvPr/>
        </p:nvGraphicFramePr>
        <p:xfrm>
          <a:off x="3733800" y="3886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{DA66910F-FD1F-4079-9633-B6B45C09C92D}</a:tableStyleId>
              </a:tblPr>
              <a:tblGrid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Behaviors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Minus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Times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Simplify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3" name="Google Shape;703;p41"/>
          <p:cNvSpPr txBox="1"/>
          <p:nvPr/>
        </p:nvSpPr>
        <p:spPr>
          <a:xfrm>
            <a:off x="5867400" y="5105400"/>
            <a:ext cx="2743200" cy="646331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leave out divide for the moment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1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2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Fraction as ADT (2/3)</a:t>
            </a:r>
            <a:endParaRPr/>
          </a:p>
        </p:txBody>
      </p:sp>
      <p:sp>
        <p:nvSpPr>
          <p:cNvPr id="711" name="Google Shape;711;p4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12" name="Google Shape;712;p42"/>
          <p:cNvSpPr txBox="1"/>
          <p:nvPr>
            <p:ph idx="1" type="body"/>
          </p:nvPr>
        </p:nvSpPr>
        <p:spPr>
          <a:xfrm>
            <a:off x="685800" y="1066800"/>
            <a:ext cx="8001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How do we write an </a:t>
            </a:r>
            <a:r>
              <a:rPr b="1" lang="en-US" sz="2400"/>
              <a:t>Interface</a:t>
            </a:r>
            <a:r>
              <a:rPr lang="en-US" sz="2400"/>
              <a:t> for </a:t>
            </a:r>
            <a:r>
              <a:rPr lang="en-US" sz="2400">
                <a:solidFill>
                  <a:srgbClr val="0000FF"/>
                </a:solidFill>
              </a:rPr>
              <a:t>Fraction</a:t>
            </a:r>
            <a:r>
              <a:rPr lang="en-US" sz="2400"/>
              <a:t>? Let’s call it </a:t>
            </a:r>
            <a:r>
              <a:rPr lang="en-US" sz="2400">
                <a:solidFill>
                  <a:srgbClr val="0000FF"/>
                </a:solidFill>
              </a:rPr>
              <a:t>FractionI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You may refer to interface </a:t>
            </a:r>
            <a:r>
              <a:rPr lang="en-US" sz="2000">
                <a:solidFill>
                  <a:srgbClr val="0000FF"/>
                </a:solidFill>
              </a:rPr>
              <a:t>Complex</a:t>
            </a:r>
            <a:r>
              <a:rPr lang="en-US" sz="2000"/>
              <a:t> for idea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But this time, we wants </a:t>
            </a:r>
            <a:r>
              <a:rPr lang="en-US" sz="2000">
                <a:solidFill>
                  <a:srgbClr val="0000FF"/>
                </a:solidFill>
              </a:rPr>
              <a:t>add()</a:t>
            </a:r>
            <a:r>
              <a:rPr lang="en-US" sz="2000"/>
              <a:t>, </a:t>
            </a:r>
            <a:r>
              <a:rPr lang="en-US" sz="2000">
                <a:solidFill>
                  <a:srgbClr val="0000FF"/>
                </a:solidFill>
              </a:rPr>
              <a:t>minus()</a:t>
            </a:r>
            <a:r>
              <a:rPr lang="en-US" sz="2000"/>
              <a:t>, </a:t>
            </a:r>
            <a:r>
              <a:rPr lang="en-US" sz="2000">
                <a:solidFill>
                  <a:srgbClr val="0000FF"/>
                </a:solidFill>
              </a:rPr>
              <a:t>times() </a:t>
            </a:r>
            <a:r>
              <a:rPr lang="en-US" sz="2000"/>
              <a:t>and </a:t>
            </a:r>
            <a:r>
              <a:rPr lang="en-US" sz="2000">
                <a:solidFill>
                  <a:srgbClr val="0000FF"/>
                </a:solidFill>
              </a:rPr>
              <a:t>simplify() </a:t>
            </a:r>
            <a:r>
              <a:rPr lang="en-US" sz="2000"/>
              <a:t>to return a fraction object</a:t>
            </a:r>
            <a:endParaRPr/>
          </a:p>
        </p:txBody>
      </p:sp>
      <p:grpSp>
        <p:nvGrpSpPr>
          <p:cNvPr id="713" name="Google Shape;713;p42"/>
          <p:cNvGrpSpPr/>
          <p:nvPr/>
        </p:nvGrpSpPr>
        <p:grpSpPr>
          <a:xfrm>
            <a:off x="381000" y="2895600"/>
            <a:ext cx="8382000" cy="3291721"/>
            <a:chOff x="304800" y="2209800"/>
            <a:chExt cx="8382000" cy="3291721"/>
          </a:xfrm>
        </p:grpSpPr>
        <p:sp>
          <p:nvSpPr>
            <p:cNvPr id="714" name="Google Shape;714;p42"/>
            <p:cNvSpPr txBox="1"/>
            <p:nvPr/>
          </p:nvSpPr>
          <p:spPr>
            <a:xfrm>
              <a:off x="304800" y="2362200"/>
              <a:ext cx="8382000" cy="3139321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interface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FractionI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getNumer(); 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//returns numerator part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getDenom(); 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//returns denominator part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setNumer(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numer);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//sets new numerator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setDenom(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denom);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//sets new denominator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FractionI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add(FractionI f);  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//returns this + 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FractionI minus(FractionI f);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//returns this - 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FractionI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times(FractionI f); 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//returns this * f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FractionI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simplify(); </a:t>
              </a:r>
              <a:r>
                <a:rPr b="1" lang="en-US" sz="18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//returns this simplified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6477000" y="2209800"/>
              <a:ext cx="1981200" cy="3810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FractionI.java</a:t>
              </a:r>
              <a:endParaRPr/>
            </a:p>
          </p:txBody>
        </p:sp>
      </p:grpSp>
      <p:sp>
        <p:nvSpPr>
          <p:cNvPr id="716" name="Google Shape;716;p42"/>
          <p:cNvSpPr txBox="1"/>
          <p:nvPr/>
        </p:nvSpPr>
        <p:spPr>
          <a:xfrm rot="-54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Pract. Ex.</a:t>
            </a:r>
            <a:endParaRPr/>
          </a:p>
        </p:txBody>
      </p:sp>
      <p:sp>
        <p:nvSpPr>
          <p:cNvPr id="717" name="Google Shape;717;p42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3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Fraction as ADT (3/3)</a:t>
            </a:r>
            <a:endParaRPr/>
          </a:p>
        </p:txBody>
      </p:sp>
      <p:sp>
        <p:nvSpPr>
          <p:cNvPr id="724" name="Google Shape;724;p4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25" name="Google Shape;725;p43"/>
          <p:cNvSpPr txBox="1"/>
          <p:nvPr>
            <p:ph idx="1" type="body"/>
          </p:nvPr>
        </p:nvSpPr>
        <p:spPr>
          <a:xfrm>
            <a:off x="685800" y="10668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Now, to implement this Fraction ADT, we can try 2 approaches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b="1" lang="en-US" sz="2400">
                <a:solidFill>
                  <a:srgbClr val="0000FF"/>
                </a:solidFill>
              </a:rPr>
              <a:t>Fraction</a:t>
            </a:r>
            <a:r>
              <a:rPr lang="en-US" sz="2400"/>
              <a:t>: Use 2 integer data members for numerator and denominator (you have done this in Practice Exercise #11)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We will do this in </a:t>
            </a:r>
            <a:r>
              <a:rPr lang="en-US" sz="2000">
                <a:solidFill>
                  <a:srgbClr val="C00000"/>
                </a:solidFill>
              </a:rPr>
              <a:t>Practice Exercise #26</a:t>
            </a:r>
            <a:endParaRPr sz="2000">
              <a:solidFill>
                <a:srgbClr val="C00000"/>
              </a:solidFill>
            </a:endParaRPr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b="1" lang="en-US" sz="2400">
                <a:solidFill>
                  <a:srgbClr val="0000FF"/>
                </a:solidFill>
              </a:rPr>
              <a:t>FractionArr</a:t>
            </a:r>
            <a:r>
              <a:rPr lang="en-US" sz="2400"/>
              <a:t>: Use a 2-element integer array for numerator and denominator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We will do this in </a:t>
            </a:r>
            <a:r>
              <a:rPr lang="en-US" sz="2000">
                <a:solidFill>
                  <a:srgbClr val="C00000"/>
                </a:solidFill>
              </a:rPr>
              <a:t>Practice Exercise #27</a:t>
            </a:r>
            <a:endParaRPr sz="2000">
              <a:solidFill>
                <a:srgbClr val="C00000"/>
              </a:solidFill>
            </a:endParaRPr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We want to add a </a:t>
            </a:r>
            <a:r>
              <a:rPr lang="en-US" sz="2400">
                <a:solidFill>
                  <a:srgbClr val="0000FF"/>
                </a:solidFill>
              </a:rPr>
              <a:t>toString() </a:t>
            </a:r>
            <a:r>
              <a:rPr lang="en-US" sz="2400"/>
              <a:t>method and an </a:t>
            </a:r>
            <a:r>
              <a:rPr lang="en-US" sz="2400">
                <a:solidFill>
                  <a:srgbClr val="0000FF"/>
                </a:solidFill>
              </a:rPr>
              <a:t>equals() </a:t>
            </a:r>
            <a:r>
              <a:rPr lang="en-US" sz="2400"/>
              <a:t>method as well</a:t>
            </a:r>
            <a:endParaRPr/>
          </a:p>
        </p:txBody>
      </p:sp>
      <p:sp>
        <p:nvSpPr>
          <p:cNvPr id="726" name="Google Shape;726;p43"/>
          <p:cNvSpPr txBox="1"/>
          <p:nvPr/>
        </p:nvSpPr>
        <p:spPr>
          <a:xfrm rot="-54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Pract. Ex.</a:t>
            </a:r>
            <a:endParaRPr/>
          </a:p>
        </p:txBody>
      </p:sp>
      <p:sp>
        <p:nvSpPr>
          <p:cNvPr id="727" name="Google Shape;727;p43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4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PracEx#26: TestFraction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(1/2)</a:t>
            </a:r>
            <a:endParaRPr/>
          </a:p>
        </p:txBody>
      </p:sp>
      <p:sp>
        <p:nvSpPr>
          <p:cNvPr id="734" name="Google Shape;734;p4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35" name="Google Shape;735;p44"/>
          <p:cNvSpPr txBox="1"/>
          <p:nvPr/>
        </p:nvSpPr>
        <p:spPr>
          <a:xfrm rot="-54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Pract. Ex.</a:t>
            </a:r>
            <a:endParaRPr/>
          </a:p>
        </p:txBody>
      </p:sp>
      <p:sp>
        <p:nvSpPr>
          <p:cNvPr id="736" name="Google Shape;736;p44"/>
          <p:cNvSpPr txBox="1"/>
          <p:nvPr>
            <p:ph idx="1" type="body"/>
          </p:nvPr>
        </p:nvSpPr>
        <p:spPr>
          <a:xfrm>
            <a:off x="685800" y="8382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5000"/>
              <a:buChar char="■"/>
            </a:pPr>
            <a:r>
              <a:rPr lang="en-US" sz="2400"/>
              <a:t>To write </a:t>
            </a:r>
            <a:r>
              <a:rPr lang="en-US" sz="2400">
                <a:solidFill>
                  <a:srgbClr val="0000FF"/>
                </a:solidFill>
              </a:rPr>
              <a:t>Fraction.java</a:t>
            </a:r>
            <a:r>
              <a:rPr lang="en-US" sz="2400"/>
              <a:t> to implementation the </a:t>
            </a:r>
            <a:r>
              <a:rPr lang="en-US" sz="2400">
                <a:solidFill>
                  <a:srgbClr val="0000FF"/>
                </a:solidFill>
              </a:rPr>
              <a:t>FractionI</a:t>
            </a:r>
            <a:r>
              <a:rPr lang="en-US" sz="2400"/>
              <a:t> interface.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ct val="65000"/>
              <a:buChar char="■"/>
            </a:pPr>
            <a:r>
              <a:rPr lang="en-US" sz="2400"/>
              <a:t>The client program </a:t>
            </a:r>
            <a:r>
              <a:rPr lang="en-US" sz="2400">
                <a:solidFill>
                  <a:srgbClr val="0000FF"/>
                </a:solidFill>
              </a:rPr>
              <a:t>TestFraction.java</a:t>
            </a:r>
            <a:r>
              <a:rPr lang="en-US" sz="2400"/>
              <a:t> is given</a:t>
            </a:r>
            <a:endParaRPr sz="2000"/>
          </a:p>
        </p:txBody>
      </p:sp>
      <p:grpSp>
        <p:nvGrpSpPr>
          <p:cNvPr id="737" name="Google Shape;737;p44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738" name="Google Shape;738;p44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To test out Fraction class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TestFraction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main(String[]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Scanner sc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Scanner(System.in);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1st fraction: 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 = sc.nextInt();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 = sc.nextInt();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FractionI f1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Fraction(a, b);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2nd fraction: 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 = sc.nextInt();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b = sc.nextInt();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FractionI f2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Fraction(a, b);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"1st fraction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f1);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"2nd fraction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f2);</a:t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TestFraction.java</a:t>
              </a:r>
              <a:endParaRPr/>
            </a:p>
          </p:txBody>
        </p:sp>
      </p:grpSp>
      <p:sp>
        <p:nvSpPr>
          <p:cNvPr id="740" name="Google Shape;740;p44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5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PracEx#26: TestFraction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(2/2)</a:t>
            </a:r>
            <a:endParaRPr/>
          </a:p>
        </p:txBody>
      </p:sp>
      <p:sp>
        <p:nvSpPr>
          <p:cNvPr id="747" name="Google Shape;747;p4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48" name="Google Shape;748;p45"/>
          <p:cNvSpPr txBox="1"/>
          <p:nvPr/>
        </p:nvSpPr>
        <p:spPr>
          <a:xfrm rot="-54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Pract. Ex.</a:t>
            </a:r>
            <a:endParaRPr/>
          </a:p>
        </p:txBody>
      </p:sp>
      <p:sp>
        <p:nvSpPr>
          <p:cNvPr id="749" name="Google Shape;749;p45"/>
          <p:cNvSpPr txBox="1"/>
          <p:nvPr>
            <p:ph idx="1" type="body"/>
          </p:nvPr>
        </p:nvSpPr>
        <p:spPr>
          <a:xfrm>
            <a:off x="685800" y="8382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5000"/>
              <a:buChar char="■"/>
            </a:pPr>
            <a:r>
              <a:rPr lang="en-US" sz="2400"/>
              <a:t>To write </a:t>
            </a:r>
            <a:r>
              <a:rPr lang="en-US" sz="2400">
                <a:solidFill>
                  <a:srgbClr val="0000FF"/>
                </a:solidFill>
              </a:rPr>
              <a:t>Fraction.java</a:t>
            </a:r>
            <a:r>
              <a:rPr lang="en-US" sz="2400"/>
              <a:t>, an implementation of </a:t>
            </a:r>
            <a:r>
              <a:rPr lang="en-US" sz="2400">
                <a:solidFill>
                  <a:srgbClr val="0000FF"/>
                </a:solidFill>
              </a:rPr>
              <a:t>FractionI</a:t>
            </a:r>
            <a:r>
              <a:rPr lang="en-US" sz="2400"/>
              <a:t> interface.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ct val="65000"/>
              <a:buChar char="■"/>
            </a:pPr>
            <a:r>
              <a:rPr lang="en-US" sz="2400"/>
              <a:t>The client program </a:t>
            </a:r>
            <a:r>
              <a:rPr lang="en-US" sz="2400">
                <a:solidFill>
                  <a:srgbClr val="0000FF"/>
                </a:solidFill>
              </a:rPr>
              <a:t>TestFraction.java</a:t>
            </a:r>
            <a:r>
              <a:rPr lang="en-US" sz="2400"/>
              <a:t> is given</a:t>
            </a:r>
            <a:endParaRPr sz="2000"/>
          </a:p>
        </p:txBody>
      </p:sp>
      <p:grpSp>
        <p:nvGrpSpPr>
          <p:cNvPr id="750" name="Google Shape;750;p45"/>
          <p:cNvGrpSpPr/>
          <p:nvPr/>
        </p:nvGrpSpPr>
        <p:grpSpPr>
          <a:xfrm>
            <a:off x="838200" y="1524000"/>
            <a:ext cx="7924800" cy="4184273"/>
            <a:chOff x="838200" y="1524000"/>
            <a:chExt cx="7924800" cy="4184273"/>
          </a:xfrm>
        </p:grpSpPr>
        <p:sp>
          <p:nvSpPr>
            <p:cNvPr id="751" name="Google Shape;751;p45"/>
            <p:cNvSpPr txBox="1"/>
            <p:nvPr/>
          </p:nvSpPr>
          <p:spPr>
            <a:xfrm>
              <a:off x="838200" y="1676400"/>
              <a:ext cx="7924800" cy="4031873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(f1.equals(f2))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"The fractions are the same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"The fractions are not the same."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FractionI sum = f1.add(f2);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"Sum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sum);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FractionI diff = f1.minus(f2);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"Difference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diff);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FractionI prod = f1.times(f2);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"Product is "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prod);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TestFraction.java</a:t>
              </a:r>
              <a:endParaRPr/>
            </a:p>
          </p:txBody>
        </p:sp>
      </p:grpSp>
      <p:sp>
        <p:nvSpPr>
          <p:cNvPr id="753" name="Google Shape;753;p45"/>
          <p:cNvSpPr txBox="1"/>
          <p:nvPr/>
        </p:nvSpPr>
        <p:spPr>
          <a:xfrm>
            <a:off x="3810000" y="3810000"/>
            <a:ext cx="4724400" cy="2308324"/>
          </a:xfrm>
          <a:prstGeom prst="rect">
            <a:avLst/>
          </a:prstGeom>
          <a:solidFill>
            <a:srgbClr val="CCECFF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1st fraction: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2nd fraction: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1st fraction is 2/4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2nd fraction is 2/3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fractions are not the same.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is 7/6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Difference is -1/6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 is 1/3</a:t>
            </a:r>
            <a:endParaRPr/>
          </a:p>
        </p:txBody>
      </p:sp>
      <p:sp>
        <p:nvSpPr>
          <p:cNvPr id="754" name="Google Shape;754;p45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6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PracEx#26: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Fraction (1/2)</a:t>
            </a:r>
            <a:endParaRPr/>
          </a:p>
        </p:txBody>
      </p:sp>
      <p:sp>
        <p:nvSpPr>
          <p:cNvPr id="761" name="Google Shape;761;p4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62" name="Google Shape;762;p46"/>
          <p:cNvSpPr txBox="1"/>
          <p:nvPr/>
        </p:nvSpPr>
        <p:spPr>
          <a:xfrm rot="-54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Pract. Ex.</a:t>
            </a:r>
            <a:endParaRPr/>
          </a:p>
        </p:txBody>
      </p:sp>
      <p:sp>
        <p:nvSpPr>
          <p:cNvPr id="763" name="Google Shape;763;p46"/>
          <p:cNvSpPr txBox="1"/>
          <p:nvPr>
            <p:ph idx="1" type="body"/>
          </p:nvPr>
        </p:nvSpPr>
        <p:spPr>
          <a:xfrm>
            <a:off x="685800" y="838200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Skeleton program for </a:t>
            </a:r>
            <a:r>
              <a:rPr lang="en-US" sz="2400">
                <a:solidFill>
                  <a:srgbClr val="0000FF"/>
                </a:solidFill>
              </a:rPr>
              <a:t>Fraction.java</a:t>
            </a:r>
            <a:endParaRPr sz="2000">
              <a:solidFill>
                <a:srgbClr val="0000FF"/>
              </a:solidFill>
            </a:endParaRPr>
          </a:p>
        </p:txBody>
      </p:sp>
      <p:grpSp>
        <p:nvGrpSpPr>
          <p:cNvPr id="764" name="Google Shape;764;p46"/>
          <p:cNvGrpSpPr/>
          <p:nvPr/>
        </p:nvGrpSpPr>
        <p:grpSpPr>
          <a:xfrm>
            <a:off x="838200" y="1295400"/>
            <a:ext cx="7924800" cy="4738271"/>
            <a:chOff x="838200" y="1524000"/>
            <a:chExt cx="7924800" cy="4738271"/>
          </a:xfrm>
        </p:grpSpPr>
        <p:sp>
          <p:nvSpPr>
            <p:cNvPr id="765" name="Google Shape;765;p46"/>
            <p:cNvSpPr txBox="1"/>
            <p:nvPr/>
          </p:nvSpPr>
          <p:spPr>
            <a:xfrm>
              <a:off x="838200" y="1676400"/>
              <a:ext cx="7924800" cy="4585871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Fraction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FractionI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Data members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numer;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denom;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Constructors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numer,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denom) 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setNumer(numer);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setDenom(denom);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Accessors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getNumer()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 b="1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getDenom()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Mutators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setNumer(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numer)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setDenom(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denom)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7010400" y="1524000"/>
              <a:ext cx="1676400" cy="3810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Fraction.java</a:t>
              </a:r>
              <a:endParaRPr/>
            </a:p>
          </p:txBody>
        </p:sp>
      </p:grpSp>
      <p:sp>
        <p:nvSpPr>
          <p:cNvPr id="767" name="Google Shape;767;p46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PracEx#26: Fraction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(2/2)</a:t>
            </a:r>
            <a:endParaRPr/>
          </a:p>
        </p:txBody>
      </p:sp>
      <p:sp>
        <p:nvSpPr>
          <p:cNvPr id="774" name="Google Shape;774;p4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75" name="Google Shape;775;p47"/>
          <p:cNvSpPr txBox="1"/>
          <p:nvPr/>
        </p:nvSpPr>
        <p:spPr>
          <a:xfrm rot="-54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Pract. Ex.</a:t>
            </a:r>
            <a:endParaRPr/>
          </a:p>
        </p:txBody>
      </p:sp>
      <p:grpSp>
        <p:nvGrpSpPr>
          <p:cNvPr id="776" name="Google Shape;776;p47"/>
          <p:cNvGrpSpPr/>
          <p:nvPr/>
        </p:nvGrpSpPr>
        <p:grpSpPr>
          <a:xfrm>
            <a:off x="838200" y="762000"/>
            <a:ext cx="7924800" cy="5721668"/>
            <a:chOff x="838200" y="1524000"/>
            <a:chExt cx="7924800" cy="5390883"/>
          </a:xfrm>
        </p:grpSpPr>
        <p:sp>
          <p:nvSpPr>
            <p:cNvPr id="777" name="Google Shape;777;p47"/>
            <p:cNvSpPr txBox="1"/>
            <p:nvPr/>
          </p:nvSpPr>
          <p:spPr>
            <a:xfrm>
              <a:off x="838200" y="1667589"/>
              <a:ext cx="7924800" cy="5247294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// Returns greatest common divisor of a and 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// private method as this is not accessible to clients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static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gcd(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(b &gt; 0)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rem = a%b;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a = b;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b = rem;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for all the methods below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FractionI simplify()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FractionI add(FractionI f) {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FractionI minus(FractionI f)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FractionI times(FractionI f)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Overriding methods toString() and equals()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String toString()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equals()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6934200" y="1524000"/>
              <a:ext cx="1752600" cy="3810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Fraction.java</a:t>
              </a:r>
              <a:endParaRPr/>
            </a:p>
          </p:txBody>
        </p:sp>
      </p:grpSp>
      <p:sp>
        <p:nvSpPr>
          <p:cNvPr id="779" name="Google Shape;779;p47"/>
          <p:cNvSpPr/>
          <p:nvPr/>
        </p:nvSpPr>
        <p:spPr>
          <a:xfrm>
            <a:off x="1087821" y="1434662"/>
            <a:ext cx="1040524" cy="2837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7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8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PracEx#27: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TestFractionArr</a:t>
            </a:r>
            <a:endParaRPr/>
          </a:p>
        </p:txBody>
      </p:sp>
      <p:sp>
        <p:nvSpPr>
          <p:cNvPr id="787" name="Google Shape;787;p4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88" name="Google Shape;788;p48"/>
          <p:cNvSpPr txBox="1"/>
          <p:nvPr/>
        </p:nvSpPr>
        <p:spPr>
          <a:xfrm rot="-54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Pract. Ex.</a:t>
            </a:r>
            <a:endParaRPr/>
          </a:p>
        </p:txBody>
      </p:sp>
      <p:sp>
        <p:nvSpPr>
          <p:cNvPr id="789" name="Google Shape;789;p48"/>
          <p:cNvSpPr txBox="1"/>
          <p:nvPr>
            <p:ph idx="1" type="body"/>
          </p:nvPr>
        </p:nvSpPr>
        <p:spPr>
          <a:xfrm>
            <a:off x="685800" y="8382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5000"/>
              <a:buChar char="■"/>
            </a:pPr>
            <a:r>
              <a:rPr lang="en-US" sz="2400"/>
              <a:t>To write </a:t>
            </a:r>
            <a:r>
              <a:rPr lang="en-US" sz="2400">
                <a:solidFill>
                  <a:srgbClr val="0000FF"/>
                </a:solidFill>
              </a:rPr>
              <a:t>FractionArr.java</a:t>
            </a:r>
            <a:r>
              <a:rPr lang="en-US" sz="2400"/>
              <a:t> to implementation the </a:t>
            </a:r>
            <a:r>
              <a:rPr lang="en-US" sz="2400">
                <a:solidFill>
                  <a:srgbClr val="0000FF"/>
                </a:solidFill>
              </a:rPr>
              <a:t>FractionI</a:t>
            </a:r>
            <a:r>
              <a:rPr lang="en-US" sz="2400"/>
              <a:t> interface.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ct val="65000"/>
              <a:buChar char="■"/>
            </a:pPr>
            <a:r>
              <a:rPr lang="en-US" sz="2400"/>
              <a:t>The client program </a:t>
            </a:r>
            <a:r>
              <a:rPr lang="en-US" sz="2400">
                <a:solidFill>
                  <a:srgbClr val="0000FF"/>
                </a:solidFill>
              </a:rPr>
              <a:t>TestFractionArr.java</a:t>
            </a:r>
            <a:r>
              <a:rPr lang="en-US" sz="2400"/>
              <a:t> is given</a:t>
            </a:r>
            <a:endParaRPr sz="2000"/>
          </a:p>
        </p:txBody>
      </p:sp>
      <p:grpSp>
        <p:nvGrpSpPr>
          <p:cNvPr id="790" name="Google Shape;790;p48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791" name="Google Shape;791;p4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To test out FractionArr class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TestFractionArr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main(String[]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Scanner sc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Scanner(System.in);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1st fraction: 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 = sc.nextInt();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 = sc.nextInt();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FractionI f1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FractionArr(a, b);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2nd fraction: 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 = sc.nextInt();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b = sc.nextInt();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FractionI f2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FractionArr(a, b);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rest of the code is the same as TestFraction.java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6324600" y="1524000"/>
              <a:ext cx="2362200" cy="4572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TestFractionArr.java</a:t>
              </a:r>
              <a:endParaRPr/>
            </a:p>
          </p:txBody>
        </p:sp>
      </p:grpSp>
      <p:sp>
        <p:nvSpPr>
          <p:cNvPr id="793" name="Google Shape;793;p48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9"/>
          <p:cNvSpPr txBox="1"/>
          <p:nvPr>
            <p:ph type="title"/>
          </p:nvPr>
        </p:nvSpPr>
        <p:spPr>
          <a:xfrm>
            <a:off x="990600" y="228600"/>
            <a:ext cx="7924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PracEx#27: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FractionArr</a:t>
            </a:r>
            <a:endParaRPr/>
          </a:p>
        </p:txBody>
      </p:sp>
      <p:sp>
        <p:nvSpPr>
          <p:cNvPr id="800" name="Google Shape;800;p4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01" name="Google Shape;801;p49"/>
          <p:cNvSpPr txBox="1"/>
          <p:nvPr/>
        </p:nvSpPr>
        <p:spPr>
          <a:xfrm rot="-54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Pract. Ex.</a:t>
            </a:r>
            <a:endParaRPr/>
          </a:p>
        </p:txBody>
      </p:sp>
      <p:sp>
        <p:nvSpPr>
          <p:cNvPr id="802" name="Google Shape;802;p49"/>
          <p:cNvSpPr txBox="1"/>
          <p:nvPr>
            <p:ph idx="1" type="body"/>
          </p:nvPr>
        </p:nvSpPr>
        <p:spPr>
          <a:xfrm>
            <a:off x="685800" y="838200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Skeleton program for </a:t>
            </a:r>
            <a:r>
              <a:rPr lang="en-US" sz="2400">
                <a:solidFill>
                  <a:srgbClr val="0000FF"/>
                </a:solidFill>
              </a:rPr>
              <a:t>FractionArr.java</a:t>
            </a:r>
            <a:endParaRPr sz="2000">
              <a:solidFill>
                <a:srgbClr val="0000FF"/>
              </a:solidFill>
            </a:endParaRPr>
          </a:p>
        </p:txBody>
      </p:sp>
      <p:grpSp>
        <p:nvGrpSpPr>
          <p:cNvPr id="803" name="Google Shape;803;p49"/>
          <p:cNvGrpSpPr/>
          <p:nvPr/>
        </p:nvGrpSpPr>
        <p:grpSpPr>
          <a:xfrm>
            <a:off x="838200" y="1143000"/>
            <a:ext cx="7924800" cy="5369213"/>
            <a:chOff x="838200" y="1524000"/>
            <a:chExt cx="7924800" cy="5369213"/>
          </a:xfrm>
        </p:grpSpPr>
        <p:sp>
          <p:nvSpPr>
            <p:cNvPr id="804" name="Google Shape;804;p49"/>
            <p:cNvSpPr txBox="1"/>
            <p:nvPr/>
          </p:nvSpPr>
          <p:spPr>
            <a:xfrm>
              <a:off x="838200" y="1676400"/>
              <a:ext cx="7924800" cy="5216813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FractionArr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FractionI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Data members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[] members;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Constructors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FractionArr()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FractionArr(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numer,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denom) 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members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setNumer(numer);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setDenom(denom);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Accessors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getNumer()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 b="1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getDenom()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Mutators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setNumer(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numer)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setDenom(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denom) { 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fill in the code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rest are omitted here</a:t>
              </a:r>
              <a:endParaRPr b="1" sz="1600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6858000" y="1524000"/>
              <a:ext cx="1828800" cy="3810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FractionArr.java</a:t>
              </a:r>
              <a:endParaRPr/>
            </a:p>
          </p:txBody>
        </p:sp>
      </p:grpSp>
      <p:sp>
        <p:nvSpPr>
          <p:cNvPr id="806" name="Google Shape;806;p49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References</a:t>
            </a:r>
            <a:endParaRPr/>
          </a:p>
        </p:txBody>
      </p:sp>
      <p:sp>
        <p:nvSpPr>
          <p:cNvPr id="174" name="Google Shape;174;p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75" name="Google Shape;175;p5"/>
          <p:cNvGrpSpPr/>
          <p:nvPr/>
        </p:nvGrpSpPr>
        <p:grpSpPr>
          <a:xfrm>
            <a:off x="533400" y="1772996"/>
            <a:ext cx="7616927" cy="3210406"/>
            <a:chOff x="0" y="706196"/>
            <a:chExt cx="7616927" cy="3210406"/>
          </a:xfrm>
        </p:grpSpPr>
        <p:sp>
          <p:nvSpPr>
            <p:cNvPr id="176" name="Google Shape;176;p5"/>
            <p:cNvSpPr/>
            <p:nvPr/>
          </p:nvSpPr>
          <p:spPr>
            <a:xfrm rot="10800000">
              <a:off x="923616" y="706196"/>
              <a:ext cx="6693311" cy="3210406"/>
            </a:xfrm>
            <a:prstGeom prst="homePlate">
              <a:avLst>
                <a:gd fmla="val 50000" name="adj"/>
              </a:avLst>
            </a:prstGeom>
            <a:solidFill>
              <a:srgbClr val="5BFB8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1726217" y="706196"/>
              <a:ext cx="5890710" cy="3210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170675" spcFirstLastPara="1" rIns="19912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Book</a:t>
              </a:r>
              <a:endParaRPr/>
            </a:p>
            <a:p>
              <a:pPr indent="-293688" lvl="1" marL="465138" marR="0" rtl="0" algn="l">
                <a:lnSpc>
                  <a:spcPct val="10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4, pages 221 to 258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0" y="983995"/>
              <a:ext cx="2654808" cy="265480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-14997" l="0" r="0" t="-14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5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0"/>
          <p:cNvSpPr txBox="1"/>
          <p:nvPr>
            <p:ph type="title"/>
          </p:nvPr>
        </p:nvSpPr>
        <p:spPr>
          <a:xfrm>
            <a:off x="685800" y="228600"/>
            <a:ext cx="8229600" cy="788988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Summary</a:t>
            </a:r>
            <a:endParaRPr/>
          </a:p>
        </p:txBody>
      </p:sp>
      <p:sp>
        <p:nvSpPr>
          <p:cNvPr id="813" name="Google Shape;813;p5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14" name="Google Shape;814;p50"/>
          <p:cNvSpPr txBox="1"/>
          <p:nvPr/>
        </p:nvSpPr>
        <p:spPr>
          <a:xfrm>
            <a:off x="457200" y="11430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learn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the need of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 abstraction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learn about using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Java Interface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define an ADT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this, we will learn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define various kinds of ADTs/data structures in subsequent lectures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1"/>
          <p:cNvSpPr txBox="1"/>
          <p:nvPr>
            <p:ph idx="1" type="body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US" sz="4400"/>
              <a:t>End of file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Outline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4572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AutoNum type="arabicPeriod"/>
            </a:pPr>
            <a:r>
              <a:rPr lang="en-US" sz="2800"/>
              <a:t>Software Engineering Issues (Motivation)</a:t>
            </a:r>
            <a:endParaRPr/>
          </a:p>
          <a:p>
            <a:pPr indent="-627063" lvl="1" marL="1201738" rtl="0" algn="l"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rPr lang="en-US" sz="2400">
                <a:solidFill>
                  <a:srgbClr val="C00000"/>
                </a:solidFill>
              </a:rPr>
              <a:t>1.1</a:t>
            </a:r>
            <a:r>
              <a:rPr lang="en-US" sz="2400"/>
              <a:t>	Loose coupling</a:t>
            </a:r>
            <a:endParaRPr/>
          </a:p>
          <a:p>
            <a:pPr indent="-627063" lvl="1" marL="1201738" rtl="0" algn="l"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rPr lang="en-US" sz="2400">
                <a:solidFill>
                  <a:srgbClr val="C00000"/>
                </a:solidFill>
              </a:rPr>
              <a:t>1.2</a:t>
            </a:r>
            <a:r>
              <a:rPr lang="en-US" sz="2400"/>
              <a:t>	Data abstraction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AutoNum type="arabicPeriod"/>
            </a:pPr>
            <a:r>
              <a:rPr lang="en-US" sz="2800"/>
              <a:t>Abstract Data Type</a:t>
            </a:r>
            <a:endParaRPr/>
          </a:p>
          <a:p>
            <a:pPr indent="-627063" lvl="1" marL="1201738" rtl="0" algn="l"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rPr lang="en-US" sz="2400">
                <a:solidFill>
                  <a:srgbClr val="C00000"/>
                </a:solidFill>
              </a:rPr>
              <a:t>2.1</a:t>
            </a:r>
            <a:r>
              <a:rPr lang="en-US" sz="2400"/>
              <a:t>	Data Structure</a:t>
            </a:r>
            <a:endParaRPr/>
          </a:p>
          <a:p>
            <a:pPr indent="-627063" lvl="1" marL="1201738" rtl="0" algn="l"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rPr lang="en-US" sz="2400">
                <a:solidFill>
                  <a:srgbClr val="C00000"/>
                </a:solidFill>
              </a:rPr>
              <a:t>2.2</a:t>
            </a:r>
            <a:r>
              <a:rPr lang="en-US" sz="2400"/>
              <a:t>	Understanding ADT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AutoNum type="arabicPeriod"/>
            </a:pPr>
            <a:r>
              <a:rPr lang="en-US" sz="2800"/>
              <a:t>Java Interface</a:t>
            </a:r>
            <a:endParaRPr/>
          </a:p>
          <a:p>
            <a:pPr indent="-627063" lvl="1" marL="1201738" rtl="0" algn="l"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rPr lang="en-US" sz="2400">
                <a:solidFill>
                  <a:srgbClr val="C00000"/>
                </a:solidFill>
              </a:rPr>
              <a:t>3.1</a:t>
            </a:r>
            <a:r>
              <a:rPr lang="en-US" sz="2400"/>
              <a:t>	Using Java interface to define ADT</a:t>
            </a:r>
            <a:endParaRPr/>
          </a:p>
          <a:p>
            <a:pPr indent="-627063" lvl="1" marL="1201738" rtl="0" algn="l"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rPr lang="en-US" sz="2400">
                <a:solidFill>
                  <a:srgbClr val="C00000"/>
                </a:solidFill>
              </a:rPr>
              <a:t>3.2</a:t>
            </a:r>
            <a:r>
              <a:rPr lang="en-US" sz="2400"/>
              <a:t>	Complex Number Interface</a:t>
            </a:r>
            <a:endParaRPr/>
          </a:p>
          <a:p>
            <a:pPr indent="-627063" lvl="1" marL="1201738" rtl="0" algn="l"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rPr lang="en-US" sz="2400">
                <a:solidFill>
                  <a:srgbClr val="C00000"/>
                </a:solidFill>
              </a:rPr>
              <a:t>3.3</a:t>
            </a:r>
            <a:r>
              <a:rPr lang="en-US" sz="2400"/>
              <a:t>	Complex ADT: Cartesian Implementation</a:t>
            </a:r>
            <a:endParaRPr/>
          </a:p>
          <a:p>
            <a:pPr indent="-627063" lvl="1" marL="1201738" rtl="0" algn="l"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rPr lang="en-US" sz="2400">
                <a:solidFill>
                  <a:srgbClr val="C00000"/>
                </a:solidFill>
              </a:rPr>
              <a:t>3.4</a:t>
            </a:r>
            <a:r>
              <a:rPr lang="en-US" sz="2400"/>
              <a:t>	Complex ADT: Polar Implementation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AutoNum type="arabicPeriod"/>
            </a:pPr>
            <a:r>
              <a:rPr lang="en-US" sz="2800"/>
              <a:t>Practice Exercises: Fraction as ADT</a:t>
            </a:r>
            <a:endParaRPr/>
          </a:p>
        </p:txBody>
      </p:sp>
      <p:sp>
        <p:nvSpPr>
          <p:cNvPr id="187" name="Google Shape;187;p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88" name="Google Shape;188;p6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Software Engineering Issues</a:t>
            </a:r>
            <a:endParaRPr/>
          </a:p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609600" y="228600"/>
            <a:ext cx="8305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1.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Software Engineering Issues (1/5)</a:t>
            </a:r>
            <a:endParaRPr/>
          </a:p>
        </p:txBody>
      </p:sp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685802" y="990600"/>
            <a:ext cx="800099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❑"/>
            </a:pPr>
            <a:r>
              <a:rPr lang="en-US" sz="2600">
                <a:solidFill>
                  <a:srgbClr val="0000FF"/>
                </a:solidFill>
              </a:rPr>
              <a:t>Program Design Principles</a:t>
            </a:r>
            <a:endParaRPr/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640"/>
              <a:buFont typeface="Courier New"/>
              <a:buChar char="o"/>
            </a:pPr>
            <a:r>
              <a:rPr b="1" lang="en-US" sz="2200">
                <a:solidFill>
                  <a:srgbClr val="006600"/>
                </a:solidFill>
              </a:rPr>
              <a:t>Abstraction</a:t>
            </a:r>
            <a:endParaRPr/>
          </a:p>
          <a:p>
            <a:pPr indent="-322263" lvl="2" marL="131445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80"/>
              <a:buFont typeface="Noto Sans Symbols"/>
              <a:buChar char="⮚"/>
            </a:pPr>
            <a:r>
              <a:rPr lang="en-US" sz="1900"/>
              <a:t>Concentrate on what it </a:t>
            </a:r>
            <a:r>
              <a:rPr lang="en-US" sz="1900">
                <a:solidFill>
                  <a:srgbClr val="0000FF"/>
                </a:solidFill>
              </a:rPr>
              <a:t>can do </a:t>
            </a:r>
            <a:r>
              <a:rPr lang="en-US" sz="1900"/>
              <a:t>and </a:t>
            </a:r>
            <a:r>
              <a:rPr lang="en-US" sz="1900" u="sng">
                <a:solidFill>
                  <a:srgbClr val="C00000"/>
                </a:solidFill>
              </a:rPr>
              <a:t>not</a:t>
            </a:r>
            <a:r>
              <a:rPr lang="en-US" sz="1900">
                <a:solidFill>
                  <a:srgbClr val="C00000"/>
                </a:solidFill>
              </a:rPr>
              <a:t> how it does it</a:t>
            </a:r>
            <a:endParaRPr/>
          </a:p>
          <a:p>
            <a:pPr indent="-322263" lvl="2" marL="131445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80"/>
              <a:buFont typeface="Noto Sans Symbols"/>
              <a:buChar char="⮚"/>
            </a:pPr>
            <a:r>
              <a:rPr lang="en-US" sz="1900"/>
              <a:t>Eg: Use of Java Interface</a:t>
            </a:r>
            <a:endParaRPr/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640"/>
              <a:buFont typeface="Courier New"/>
              <a:buChar char="o"/>
            </a:pPr>
            <a:r>
              <a:rPr b="1" lang="en-US" sz="2200">
                <a:solidFill>
                  <a:srgbClr val="006600"/>
                </a:solidFill>
              </a:rPr>
              <a:t>Coupling</a:t>
            </a:r>
            <a:endParaRPr/>
          </a:p>
          <a:p>
            <a:pPr indent="-322263" lvl="2" marL="131445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80"/>
              <a:buFont typeface="Noto Sans Symbols"/>
              <a:buChar char="⮚"/>
            </a:pPr>
            <a:r>
              <a:rPr lang="en-US" sz="1900"/>
              <a:t>Restrict interdependent relationship among classes to the minimum  </a:t>
            </a:r>
            <a:endParaRPr/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640"/>
              <a:buFont typeface="Courier New"/>
              <a:buChar char="o"/>
            </a:pPr>
            <a:r>
              <a:rPr b="1" lang="en-US" sz="2200">
                <a:solidFill>
                  <a:srgbClr val="006600"/>
                </a:solidFill>
              </a:rPr>
              <a:t>Cohesion</a:t>
            </a:r>
            <a:endParaRPr/>
          </a:p>
          <a:p>
            <a:pPr indent="-322263" lvl="2" marL="131445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80"/>
              <a:buFont typeface="Noto Sans Symbols"/>
              <a:buChar char="⮚"/>
            </a:pPr>
            <a:r>
              <a:rPr lang="en-US" sz="1900"/>
              <a:t>A class should be about a </a:t>
            </a:r>
            <a:r>
              <a:rPr lang="en-US" sz="1900" u="sng"/>
              <a:t>single entity</a:t>
            </a:r>
            <a:r>
              <a:rPr lang="en-US" sz="1900"/>
              <a:t> only</a:t>
            </a:r>
            <a:endParaRPr/>
          </a:p>
          <a:p>
            <a:pPr indent="-322263" lvl="2" marL="131445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80"/>
              <a:buFont typeface="Noto Sans Symbols"/>
              <a:buChar char="⮚"/>
            </a:pPr>
            <a:r>
              <a:rPr lang="en-US" sz="1900"/>
              <a:t>There should be a clear logical grouping of all functionalities</a:t>
            </a:r>
            <a:endParaRPr/>
          </a:p>
          <a:p>
            <a:pPr indent="-322263" lvl="1" marL="857250" rtl="0" algn="l">
              <a:spcBef>
                <a:spcPts val="600"/>
              </a:spcBef>
              <a:spcAft>
                <a:spcPts val="0"/>
              </a:spcAft>
              <a:buSzPts val="2640"/>
              <a:buFont typeface="Courier New"/>
              <a:buChar char="o"/>
            </a:pPr>
            <a:r>
              <a:rPr b="1" lang="en-US" sz="2200">
                <a:solidFill>
                  <a:srgbClr val="006600"/>
                </a:solidFill>
              </a:rPr>
              <a:t>Information Hiding </a:t>
            </a:r>
            <a:endParaRPr/>
          </a:p>
          <a:p>
            <a:pPr indent="-322263" lvl="2" marL="131445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80"/>
              <a:buFont typeface="Noto Sans Symbols"/>
              <a:buChar char="⮚"/>
            </a:pPr>
            <a:r>
              <a:rPr lang="en-US" sz="1900"/>
              <a:t>Expose only necessary information to outside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609600" y="228600"/>
            <a:ext cx="83058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1.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Software Engineering Issues (2/5)</a:t>
            </a:r>
            <a:endParaRPr/>
          </a:p>
        </p:txBody>
      </p:sp>
      <p:sp>
        <p:nvSpPr>
          <p:cNvPr id="211" name="Google Shape;211;p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12" name="Google Shape;212;p9"/>
          <p:cNvSpPr txBox="1"/>
          <p:nvPr/>
        </p:nvSpPr>
        <p:spPr>
          <a:xfrm>
            <a:off x="304800" y="990601"/>
            <a:ext cx="43434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Information Hiding </a:t>
            </a:r>
            <a:endParaRPr/>
          </a:p>
          <a:p>
            <a:pPr indent="-322263" lvl="1" marL="733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hiding is like walls building around the various classes of a program. </a:t>
            </a:r>
            <a:endParaRPr/>
          </a:p>
          <a:p>
            <a:pPr indent="-322263" lvl="1" marL="733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wall around each class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prevents the other classes from seeing how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works. </a:t>
            </a:r>
            <a:endParaRPr/>
          </a:p>
          <a:p>
            <a:pPr indent="-322263" lvl="1" marL="733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Thus, if class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(depends on)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if the approach for performing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changes, class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will not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affected. </a:t>
            </a:r>
            <a:endParaRPr/>
          </a:p>
        </p:txBody>
      </p:sp>
      <p:graphicFrame>
        <p:nvGraphicFramePr>
          <p:cNvPr id="213" name="Google Shape;213;p9"/>
          <p:cNvGraphicFramePr/>
          <p:nvPr/>
        </p:nvGraphicFramePr>
        <p:xfrm>
          <a:off x="4636324" y="2439390"/>
          <a:ext cx="4278313" cy="4067175"/>
        </p:xfrm>
        <a:graphic>
          <a:graphicData uri="http://schemas.openxmlformats.org/presentationml/2006/ole">
            <mc:AlternateContent>
              <mc:Choice Requires="v">
                <p:oleObj r:id="rId4" imgH="4067175" imgW="4278313" progId="" spid="_x0000_s1">
                  <p:embed/>
                </p:oleObj>
              </mc:Choice>
              <mc:Fallback>
                <p:oleObj r:id="rId5" imgH="4067175" imgW="4278313" progId="">
                  <p:embed/>
                  <p:pic>
                    <p:nvPicPr>
                      <p:cNvPr id="213" name="Google Shape;213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36324" y="2439390"/>
                        <a:ext cx="4278313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" name="Google Shape;214;p9"/>
          <p:cNvSpPr/>
          <p:nvPr/>
        </p:nvSpPr>
        <p:spPr>
          <a:xfrm>
            <a:off x="1219200" y="5029200"/>
            <a:ext cx="3733800" cy="914400"/>
          </a:xfrm>
          <a:prstGeom prst="rightArrowCallout">
            <a:avLst>
              <a:gd fmla="val 30405" name="adj1"/>
              <a:gd fmla="val 31757" name="adj2"/>
              <a:gd fmla="val 30284" name="adj3"/>
              <a:gd fmla="val 83594" name="adj4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it easy to substitute new,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versions of how to 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task later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4800600" y="1143000"/>
            <a:ext cx="3581400" cy="646331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textbook is called the “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Walls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Mirrors”. What are the walls?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533400" y="6553200"/>
            <a:ext cx="1600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9: ADT &amp; Interface]</a:t>
            </a:r>
            <a:endParaRPr b="0" sz="80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2010-12-15T06:17:08Z</dcterms:created>
  <dc:creator>Aaron Tan</dc:creator>
</cp:coreProperties>
</file>