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5"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2" d="100"/>
          <a:sy n="72"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71210-FFBC-4808-BD61-4C2C12E438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Lakshminarayana - Coursera Capstone Project - The Battle of Neighborhoods (Week 3)</a:t>
            </a:r>
          </a:p>
        </p:txBody>
      </p:sp>
      <p:sp>
        <p:nvSpPr>
          <p:cNvPr id="3" name="Date Placeholder 2">
            <a:extLst>
              <a:ext uri="{FF2B5EF4-FFF2-40B4-BE49-F238E27FC236}">
                <a16:creationId xmlns:a16="http://schemas.microsoft.com/office/drawing/2014/main" id="{0EB81620-6A8D-429F-BF2C-6650312F0C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6322D3-6567-4D33-B6B9-FD51B02BD1D3}" type="datetimeFigureOut">
              <a:rPr lang="en-US" smtClean="0"/>
              <a:t>10/24/2019</a:t>
            </a:fld>
            <a:endParaRPr lang="en-US"/>
          </a:p>
        </p:txBody>
      </p:sp>
      <p:sp>
        <p:nvSpPr>
          <p:cNvPr id="4" name="Footer Placeholder 3">
            <a:extLst>
              <a:ext uri="{FF2B5EF4-FFF2-40B4-BE49-F238E27FC236}">
                <a16:creationId xmlns:a16="http://schemas.microsoft.com/office/drawing/2014/main" id="{BD55E50A-B816-4A4B-B75E-8D71AF7585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LNEPDS019@gmail.com</a:t>
            </a:r>
          </a:p>
        </p:txBody>
      </p:sp>
      <p:sp>
        <p:nvSpPr>
          <p:cNvPr id="5" name="Slide Number Placeholder 4">
            <a:extLst>
              <a:ext uri="{FF2B5EF4-FFF2-40B4-BE49-F238E27FC236}">
                <a16:creationId xmlns:a16="http://schemas.microsoft.com/office/drawing/2014/main" id="{6F355AEE-4207-469B-909A-49F92A3E85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71A224-4A79-4EC0-BAC2-F7F24049BC26}" type="slidenum">
              <a:rPr lang="en-US" smtClean="0"/>
              <a:t>‹#›</a:t>
            </a:fld>
            <a:endParaRPr lang="en-US"/>
          </a:p>
        </p:txBody>
      </p:sp>
    </p:spTree>
    <p:extLst>
      <p:ext uri="{BB962C8B-B14F-4D97-AF65-F5344CB8AC3E}">
        <p14:creationId xmlns:p14="http://schemas.microsoft.com/office/powerpoint/2010/main" val="381430474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Lakshminarayana - Coursera Capstone Project - The Battle of Neighborhoods (Week 3)</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BE774-FB99-4FD5-AF55-6E9518BBFC5F}"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LNEPDS019@gmail.com</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DE027-5AA1-40AE-8735-51396C98F652}" type="slidenum">
              <a:rPr lang="en-US" smtClean="0"/>
              <a:t>‹#›</a:t>
            </a:fld>
            <a:endParaRPr lang="en-US"/>
          </a:p>
        </p:txBody>
      </p:sp>
    </p:spTree>
    <p:extLst>
      <p:ext uri="{BB962C8B-B14F-4D97-AF65-F5344CB8AC3E}">
        <p14:creationId xmlns:p14="http://schemas.microsoft.com/office/powerpoint/2010/main" val="276395985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3B10-81EA-4513-B623-E0DEC4C89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6B5A0-929C-48EE-AAA8-479F88653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5D12EA-6A3E-4F3F-AFEC-FCA249ED1107}"/>
              </a:ext>
            </a:extLst>
          </p:cNvPr>
          <p:cNvSpPr>
            <a:spLocks noGrp="1"/>
          </p:cNvSpPr>
          <p:nvPr>
            <p:ph type="dt" sz="half" idx="10"/>
          </p:nvPr>
        </p:nvSpPr>
        <p:spPr/>
        <p:txBody>
          <a:bodyPr/>
          <a:lstStyle/>
          <a:p>
            <a:fld id="{5F797105-80D6-4221-85A3-49FA33AAF41A}" type="datetime1">
              <a:rPr lang="en-US" smtClean="0"/>
              <a:t>10/24/2019</a:t>
            </a:fld>
            <a:endParaRPr lang="en-US"/>
          </a:p>
        </p:txBody>
      </p:sp>
      <p:sp>
        <p:nvSpPr>
          <p:cNvPr id="5" name="Footer Placeholder 4">
            <a:extLst>
              <a:ext uri="{FF2B5EF4-FFF2-40B4-BE49-F238E27FC236}">
                <a16:creationId xmlns:a16="http://schemas.microsoft.com/office/drawing/2014/main" id="{E0EE5DFB-5BB0-4D69-9F4E-E4E77773B01E}"/>
              </a:ext>
            </a:extLst>
          </p:cNvPr>
          <p:cNvSpPr>
            <a:spLocks noGrp="1"/>
          </p:cNvSpPr>
          <p:nvPr>
            <p:ph type="ftr" sz="quarter" idx="11"/>
          </p:nvPr>
        </p:nvSpPr>
        <p:spPr/>
        <p:txBody>
          <a:bodyPr/>
          <a:lstStyle/>
          <a:p>
            <a:r>
              <a:rPr lang="en-US"/>
              <a:t>LNEPDS019@gmail.com - Coursera Capstone</a:t>
            </a:r>
          </a:p>
        </p:txBody>
      </p:sp>
      <p:sp>
        <p:nvSpPr>
          <p:cNvPr id="6" name="Slide Number Placeholder 5">
            <a:extLst>
              <a:ext uri="{FF2B5EF4-FFF2-40B4-BE49-F238E27FC236}">
                <a16:creationId xmlns:a16="http://schemas.microsoft.com/office/drawing/2014/main" id="{2178D409-70A5-4BF8-9F24-45DCCBFF3E70}"/>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406351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7DA4-BA47-4E18-BF2E-E1B2EAF0D9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975B9-7B6D-421F-AD22-2D80FC8311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3301C-800A-467D-BF1E-DED291B09E29}"/>
              </a:ext>
            </a:extLst>
          </p:cNvPr>
          <p:cNvSpPr>
            <a:spLocks noGrp="1"/>
          </p:cNvSpPr>
          <p:nvPr>
            <p:ph type="dt" sz="half" idx="10"/>
          </p:nvPr>
        </p:nvSpPr>
        <p:spPr/>
        <p:txBody>
          <a:bodyPr/>
          <a:lstStyle/>
          <a:p>
            <a:fld id="{7AF228FA-D014-4EBF-A2D5-64C87B4AC1D5}" type="datetime1">
              <a:rPr lang="en-US" smtClean="0"/>
              <a:t>10/24/2019</a:t>
            </a:fld>
            <a:endParaRPr lang="en-US"/>
          </a:p>
        </p:txBody>
      </p:sp>
      <p:sp>
        <p:nvSpPr>
          <p:cNvPr id="5" name="Footer Placeholder 4">
            <a:extLst>
              <a:ext uri="{FF2B5EF4-FFF2-40B4-BE49-F238E27FC236}">
                <a16:creationId xmlns:a16="http://schemas.microsoft.com/office/drawing/2014/main" id="{175DBA0A-B702-4524-9D46-B125A74B5651}"/>
              </a:ext>
            </a:extLst>
          </p:cNvPr>
          <p:cNvSpPr>
            <a:spLocks noGrp="1"/>
          </p:cNvSpPr>
          <p:nvPr>
            <p:ph type="ftr" sz="quarter" idx="11"/>
          </p:nvPr>
        </p:nvSpPr>
        <p:spPr/>
        <p:txBody>
          <a:bodyPr/>
          <a:lstStyle/>
          <a:p>
            <a:r>
              <a:rPr lang="en-US"/>
              <a:t>LNEPDS019@gmail.com - Coursera Capstone</a:t>
            </a:r>
          </a:p>
        </p:txBody>
      </p:sp>
      <p:sp>
        <p:nvSpPr>
          <p:cNvPr id="6" name="Slide Number Placeholder 5">
            <a:extLst>
              <a:ext uri="{FF2B5EF4-FFF2-40B4-BE49-F238E27FC236}">
                <a16:creationId xmlns:a16="http://schemas.microsoft.com/office/drawing/2014/main" id="{F3DA3DB4-C427-4AD4-A85B-3ABAE5E8D432}"/>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257159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495F8C-34A8-4169-B392-73C56DF297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530195-C493-4645-8F91-24F032F28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BC2B1-6C56-4369-8783-6DABE5F7D108}"/>
              </a:ext>
            </a:extLst>
          </p:cNvPr>
          <p:cNvSpPr>
            <a:spLocks noGrp="1"/>
          </p:cNvSpPr>
          <p:nvPr>
            <p:ph type="dt" sz="half" idx="10"/>
          </p:nvPr>
        </p:nvSpPr>
        <p:spPr/>
        <p:txBody>
          <a:bodyPr/>
          <a:lstStyle/>
          <a:p>
            <a:fld id="{E31C7F58-8DAF-4FD3-A846-581F53565B39}" type="datetime1">
              <a:rPr lang="en-US" smtClean="0"/>
              <a:t>10/24/2019</a:t>
            </a:fld>
            <a:endParaRPr lang="en-US"/>
          </a:p>
        </p:txBody>
      </p:sp>
      <p:sp>
        <p:nvSpPr>
          <p:cNvPr id="5" name="Footer Placeholder 4">
            <a:extLst>
              <a:ext uri="{FF2B5EF4-FFF2-40B4-BE49-F238E27FC236}">
                <a16:creationId xmlns:a16="http://schemas.microsoft.com/office/drawing/2014/main" id="{8ADD0A80-DEF8-4446-86C4-6AFAE0226882}"/>
              </a:ext>
            </a:extLst>
          </p:cNvPr>
          <p:cNvSpPr>
            <a:spLocks noGrp="1"/>
          </p:cNvSpPr>
          <p:nvPr>
            <p:ph type="ftr" sz="quarter" idx="11"/>
          </p:nvPr>
        </p:nvSpPr>
        <p:spPr/>
        <p:txBody>
          <a:bodyPr/>
          <a:lstStyle/>
          <a:p>
            <a:r>
              <a:rPr lang="en-US"/>
              <a:t>LNEPDS019@gmail.com - Coursera Capstone</a:t>
            </a:r>
          </a:p>
        </p:txBody>
      </p:sp>
      <p:sp>
        <p:nvSpPr>
          <p:cNvPr id="6" name="Slide Number Placeholder 5">
            <a:extLst>
              <a:ext uri="{FF2B5EF4-FFF2-40B4-BE49-F238E27FC236}">
                <a16:creationId xmlns:a16="http://schemas.microsoft.com/office/drawing/2014/main" id="{294ACB4D-6CE3-47ED-BAB2-F8DD41F2253F}"/>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188688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F2FB-8CF5-4F54-9E78-5DE93019A4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AECF1-447B-453D-A166-9951AB86B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D0876-0FCE-4BF0-98F6-4024756094B6}"/>
              </a:ext>
            </a:extLst>
          </p:cNvPr>
          <p:cNvSpPr>
            <a:spLocks noGrp="1"/>
          </p:cNvSpPr>
          <p:nvPr>
            <p:ph type="dt" sz="half" idx="10"/>
          </p:nvPr>
        </p:nvSpPr>
        <p:spPr/>
        <p:txBody>
          <a:bodyPr/>
          <a:lstStyle/>
          <a:p>
            <a:fld id="{D60EBF47-9D74-45BE-BDE0-7A8476D2E961}" type="datetime1">
              <a:rPr lang="en-US" smtClean="0"/>
              <a:t>10/24/2019</a:t>
            </a:fld>
            <a:endParaRPr lang="en-US"/>
          </a:p>
        </p:txBody>
      </p:sp>
      <p:sp>
        <p:nvSpPr>
          <p:cNvPr id="5" name="Footer Placeholder 4">
            <a:extLst>
              <a:ext uri="{FF2B5EF4-FFF2-40B4-BE49-F238E27FC236}">
                <a16:creationId xmlns:a16="http://schemas.microsoft.com/office/drawing/2014/main" id="{4170AD5F-CDB4-4BF2-B849-6159036D6595}"/>
              </a:ext>
            </a:extLst>
          </p:cNvPr>
          <p:cNvSpPr>
            <a:spLocks noGrp="1"/>
          </p:cNvSpPr>
          <p:nvPr>
            <p:ph type="ftr" sz="quarter" idx="11"/>
          </p:nvPr>
        </p:nvSpPr>
        <p:spPr/>
        <p:txBody>
          <a:bodyPr/>
          <a:lstStyle/>
          <a:p>
            <a:r>
              <a:rPr lang="en-US"/>
              <a:t>LNEPDS019@gmail.com - Coursera Capstone</a:t>
            </a:r>
          </a:p>
        </p:txBody>
      </p:sp>
      <p:sp>
        <p:nvSpPr>
          <p:cNvPr id="6" name="Slide Number Placeholder 5">
            <a:extLst>
              <a:ext uri="{FF2B5EF4-FFF2-40B4-BE49-F238E27FC236}">
                <a16:creationId xmlns:a16="http://schemas.microsoft.com/office/drawing/2014/main" id="{63323251-9F6F-4A9B-8358-278495C5B60A}"/>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254130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B4A2-91CE-4327-87BE-55A2164C7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8204F-70F6-40F0-BAF9-ECB649E87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6AA13-F041-4101-B0B2-078F6A9D888D}"/>
              </a:ext>
            </a:extLst>
          </p:cNvPr>
          <p:cNvSpPr>
            <a:spLocks noGrp="1"/>
          </p:cNvSpPr>
          <p:nvPr>
            <p:ph type="dt" sz="half" idx="10"/>
          </p:nvPr>
        </p:nvSpPr>
        <p:spPr/>
        <p:txBody>
          <a:bodyPr/>
          <a:lstStyle/>
          <a:p>
            <a:fld id="{292A5A6A-95F2-4764-9EA8-31805AF8912D}" type="datetime1">
              <a:rPr lang="en-US" smtClean="0"/>
              <a:t>10/24/2019</a:t>
            </a:fld>
            <a:endParaRPr lang="en-US"/>
          </a:p>
        </p:txBody>
      </p:sp>
      <p:sp>
        <p:nvSpPr>
          <p:cNvPr id="5" name="Footer Placeholder 4">
            <a:extLst>
              <a:ext uri="{FF2B5EF4-FFF2-40B4-BE49-F238E27FC236}">
                <a16:creationId xmlns:a16="http://schemas.microsoft.com/office/drawing/2014/main" id="{D30D75EE-8E21-444B-8D48-DB7961BF0B86}"/>
              </a:ext>
            </a:extLst>
          </p:cNvPr>
          <p:cNvSpPr>
            <a:spLocks noGrp="1"/>
          </p:cNvSpPr>
          <p:nvPr>
            <p:ph type="ftr" sz="quarter" idx="11"/>
          </p:nvPr>
        </p:nvSpPr>
        <p:spPr/>
        <p:txBody>
          <a:bodyPr/>
          <a:lstStyle/>
          <a:p>
            <a:r>
              <a:rPr lang="en-US"/>
              <a:t>LNEPDS019@gmail.com - Coursera Capstone</a:t>
            </a:r>
          </a:p>
        </p:txBody>
      </p:sp>
      <p:sp>
        <p:nvSpPr>
          <p:cNvPr id="6" name="Slide Number Placeholder 5">
            <a:extLst>
              <a:ext uri="{FF2B5EF4-FFF2-40B4-BE49-F238E27FC236}">
                <a16:creationId xmlns:a16="http://schemas.microsoft.com/office/drawing/2014/main" id="{E61FD4B9-F9AB-4032-AF0E-2122004B7E97}"/>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72955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1656-DFC4-46B2-8BBE-BDBF70411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50A09-7482-4C53-BE48-93D29ED8A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07ECC-8F3A-4BCC-A8D5-10E798D7B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CDA4F4-7A03-4D4C-A5AC-B6CF27D9E5ED}"/>
              </a:ext>
            </a:extLst>
          </p:cNvPr>
          <p:cNvSpPr>
            <a:spLocks noGrp="1"/>
          </p:cNvSpPr>
          <p:nvPr>
            <p:ph type="dt" sz="half" idx="10"/>
          </p:nvPr>
        </p:nvSpPr>
        <p:spPr/>
        <p:txBody>
          <a:bodyPr/>
          <a:lstStyle/>
          <a:p>
            <a:fld id="{26F144A7-690B-43B5-B73E-CDE478343CDF}" type="datetime1">
              <a:rPr lang="en-US" smtClean="0"/>
              <a:t>10/24/2019</a:t>
            </a:fld>
            <a:endParaRPr lang="en-US"/>
          </a:p>
        </p:txBody>
      </p:sp>
      <p:sp>
        <p:nvSpPr>
          <p:cNvPr id="6" name="Footer Placeholder 5">
            <a:extLst>
              <a:ext uri="{FF2B5EF4-FFF2-40B4-BE49-F238E27FC236}">
                <a16:creationId xmlns:a16="http://schemas.microsoft.com/office/drawing/2014/main" id="{5C2AB438-BCB3-47C2-89D8-EDFA6179484F}"/>
              </a:ext>
            </a:extLst>
          </p:cNvPr>
          <p:cNvSpPr>
            <a:spLocks noGrp="1"/>
          </p:cNvSpPr>
          <p:nvPr>
            <p:ph type="ftr" sz="quarter" idx="11"/>
          </p:nvPr>
        </p:nvSpPr>
        <p:spPr/>
        <p:txBody>
          <a:bodyPr/>
          <a:lstStyle/>
          <a:p>
            <a:r>
              <a:rPr lang="en-US"/>
              <a:t>LNEPDS019@gmail.com - Coursera Capstone</a:t>
            </a:r>
          </a:p>
        </p:txBody>
      </p:sp>
      <p:sp>
        <p:nvSpPr>
          <p:cNvPr id="7" name="Slide Number Placeholder 6">
            <a:extLst>
              <a:ext uri="{FF2B5EF4-FFF2-40B4-BE49-F238E27FC236}">
                <a16:creationId xmlns:a16="http://schemas.microsoft.com/office/drawing/2014/main" id="{B3D3D3CF-EFE1-4B21-ACB4-7163C9E07B47}"/>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416895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7B10-1011-495D-8033-5EAB036A9B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2A47CF-2EC5-4857-ABF8-7C7460B6D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C1614-A38F-4ADC-A4EB-34F8703485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772F7-12F7-4D3E-8CAC-1A57A3DBE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64564E-50BB-4167-A83F-DEECA7DE7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714C9B-7423-4237-85AA-F14769FB0222}"/>
              </a:ext>
            </a:extLst>
          </p:cNvPr>
          <p:cNvSpPr>
            <a:spLocks noGrp="1"/>
          </p:cNvSpPr>
          <p:nvPr>
            <p:ph type="dt" sz="half" idx="10"/>
          </p:nvPr>
        </p:nvSpPr>
        <p:spPr/>
        <p:txBody>
          <a:bodyPr/>
          <a:lstStyle/>
          <a:p>
            <a:fld id="{EDBBC57B-3AA4-4D20-83F5-8AF0654A2F28}" type="datetime1">
              <a:rPr lang="en-US" smtClean="0"/>
              <a:t>10/24/2019</a:t>
            </a:fld>
            <a:endParaRPr lang="en-US"/>
          </a:p>
        </p:txBody>
      </p:sp>
      <p:sp>
        <p:nvSpPr>
          <p:cNvPr id="8" name="Footer Placeholder 7">
            <a:extLst>
              <a:ext uri="{FF2B5EF4-FFF2-40B4-BE49-F238E27FC236}">
                <a16:creationId xmlns:a16="http://schemas.microsoft.com/office/drawing/2014/main" id="{728DFEE6-708E-4BF7-84C6-BBA7ED2350E2}"/>
              </a:ext>
            </a:extLst>
          </p:cNvPr>
          <p:cNvSpPr>
            <a:spLocks noGrp="1"/>
          </p:cNvSpPr>
          <p:nvPr>
            <p:ph type="ftr" sz="quarter" idx="11"/>
          </p:nvPr>
        </p:nvSpPr>
        <p:spPr/>
        <p:txBody>
          <a:bodyPr/>
          <a:lstStyle/>
          <a:p>
            <a:r>
              <a:rPr lang="en-US"/>
              <a:t>LNEPDS019@gmail.com - Coursera Capstone</a:t>
            </a:r>
          </a:p>
        </p:txBody>
      </p:sp>
      <p:sp>
        <p:nvSpPr>
          <p:cNvPr id="9" name="Slide Number Placeholder 8">
            <a:extLst>
              <a:ext uri="{FF2B5EF4-FFF2-40B4-BE49-F238E27FC236}">
                <a16:creationId xmlns:a16="http://schemas.microsoft.com/office/drawing/2014/main" id="{F9F8F5BA-69CD-488B-BBB3-A340FC7E6C9E}"/>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87753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5B95-F228-4C20-B385-E4B3DB5673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7083C-C257-43EC-BFF5-8C73BF896606}"/>
              </a:ext>
            </a:extLst>
          </p:cNvPr>
          <p:cNvSpPr>
            <a:spLocks noGrp="1"/>
          </p:cNvSpPr>
          <p:nvPr>
            <p:ph type="dt" sz="half" idx="10"/>
          </p:nvPr>
        </p:nvSpPr>
        <p:spPr/>
        <p:txBody>
          <a:bodyPr/>
          <a:lstStyle/>
          <a:p>
            <a:fld id="{0DFD58F1-D0E1-49CA-A9B5-24ECB4D12EF8}" type="datetime1">
              <a:rPr lang="en-US" smtClean="0"/>
              <a:t>10/24/2019</a:t>
            </a:fld>
            <a:endParaRPr lang="en-US"/>
          </a:p>
        </p:txBody>
      </p:sp>
      <p:sp>
        <p:nvSpPr>
          <p:cNvPr id="4" name="Footer Placeholder 3">
            <a:extLst>
              <a:ext uri="{FF2B5EF4-FFF2-40B4-BE49-F238E27FC236}">
                <a16:creationId xmlns:a16="http://schemas.microsoft.com/office/drawing/2014/main" id="{0A7C39C6-1395-4AE5-9164-F7A5FDACB79E}"/>
              </a:ext>
            </a:extLst>
          </p:cNvPr>
          <p:cNvSpPr>
            <a:spLocks noGrp="1"/>
          </p:cNvSpPr>
          <p:nvPr>
            <p:ph type="ftr" sz="quarter" idx="11"/>
          </p:nvPr>
        </p:nvSpPr>
        <p:spPr/>
        <p:txBody>
          <a:bodyPr/>
          <a:lstStyle/>
          <a:p>
            <a:r>
              <a:rPr lang="en-US"/>
              <a:t>LNEPDS019@gmail.com - Coursera Capstone</a:t>
            </a:r>
          </a:p>
        </p:txBody>
      </p:sp>
      <p:sp>
        <p:nvSpPr>
          <p:cNvPr id="5" name="Slide Number Placeholder 4">
            <a:extLst>
              <a:ext uri="{FF2B5EF4-FFF2-40B4-BE49-F238E27FC236}">
                <a16:creationId xmlns:a16="http://schemas.microsoft.com/office/drawing/2014/main" id="{7D9DC76D-1DC6-45F1-889E-5794B8948652}"/>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19812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9D990-8D58-45E1-A44C-94C8522F817D}"/>
              </a:ext>
            </a:extLst>
          </p:cNvPr>
          <p:cNvSpPr>
            <a:spLocks noGrp="1"/>
          </p:cNvSpPr>
          <p:nvPr>
            <p:ph type="dt" sz="half" idx="10"/>
          </p:nvPr>
        </p:nvSpPr>
        <p:spPr/>
        <p:txBody>
          <a:bodyPr/>
          <a:lstStyle/>
          <a:p>
            <a:fld id="{DECDE794-F427-4715-8E1E-8A9DA7A03CDE}" type="datetime1">
              <a:rPr lang="en-US" smtClean="0"/>
              <a:t>10/24/2019</a:t>
            </a:fld>
            <a:endParaRPr lang="en-US"/>
          </a:p>
        </p:txBody>
      </p:sp>
      <p:sp>
        <p:nvSpPr>
          <p:cNvPr id="3" name="Footer Placeholder 2">
            <a:extLst>
              <a:ext uri="{FF2B5EF4-FFF2-40B4-BE49-F238E27FC236}">
                <a16:creationId xmlns:a16="http://schemas.microsoft.com/office/drawing/2014/main" id="{3DE26D56-2C41-4097-A5BC-4DE0F7F6387C}"/>
              </a:ext>
            </a:extLst>
          </p:cNvPr>
          <p:cNvSpPr>
            <a:spLocks noGrp="1"/>
          </p:cNvSpPr>
          <p:nvPr>
            <p:ph type="ftr" sz="quarter" idx="11"/>
          </p:nvPr>
        </p:nvSpPr>
        <p:spPr/>
        <p:txBody>
          <a:bodyPr/>
          <a:lstStyle/>
          <a:p>
            <a:r>
              <a:rPr lang="en-US"/>
              <a:t>LNEPDS019@gmail.com - Coursera Capstone</a:t>
            </a:r>
          </a:p>
        </p:txBody>
      </p:sp>
      <p:sp>
        <p:nvSpPr>
          <p:cNvPr id="4" name="Slide Number Placeholder 3">
            <a:extLst>
              <a:ext uri="{FF2B5EF4-FFF2-40B4-BE49-F238E27FC236}">
                <a16:creationId xmlns:a16="http://schemas.microsoft.com/office/drawing/2014/main" id="{EF3E62F2-DD72-4786-9230-3CE3401CE56F}"/>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128845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4CDD-4CA8-4B61-93E7-94E41A3A9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A41091-B7B8-4DD8-932D-6CFF43B31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F1E48-21C1-47A0-9D8A-4A4E9F28B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B6B1E-D6A7-4039-BEEE-98F3F4EDCCEC}"/>
              </a:ext>
            </a:extLst>
          </p:cNvPr>
          <p:cNvSpPr>
            <a:spLocks noGrp="1"/>
          </p:cNvSpPr>
          <p:nvPr>
            <p:ph type="dt" sz="half" idx="10"/>
          </p:nvPr>
        </p:nvSpPr>
        <p:spPr/>
        <p:txBody>
          <a:bodyPr/>
          <a:lstStyle/>
          <a:p>
            <a:fld id="{07854CA7-61B2-44CC-BF8F-CD4E22E722CE}" type="datetime1">
              <a:rPr lang="en-US" smtClean="0"/>
              <a:t>10/24/2019</a:t>
            </a:fld>
            <a:endParaRPr lang="en-US"/>
          </a:p>
        </p:txBody>
      </p:sp>
      <p:sp>
        <p:nvSpPr>
          <p:cNvPr id="6" name="Footer Placeholder 5">
            <a:extLst>
              <a:ext uri="{FF2B5EF4-FFF2-40B4-BE49-F238E27FC236}">
                <a16:creationId xmlns:a16="http://schemas.microsoft.com/office/drawing/2014/main" id="{0FABBC3C-A8D3-4966-A5ED-4439E88E3E32}"/>
              </a:ext>
            </a:extLst>
          </p:cNvPr>
          <p:cNvSpPr>
            <a:spLocks noGrp="1"/>
          </p:cNvSpPr>
          <p:nvPr>
            <p:ph type="ftr" sz="quarter" idx="11"/>
          </p:nvPr>
        </p:nvSpPr>
        <p:spPr/>
        <p:txBody>
          <a:bodyPr/>
          <a:lstStyle/>
          <a:p>
            <a:r>
              <a:rPr lang="en-US"/>
              <a:t>LNEPDS019@gmail.com - Coursera Capstone</a:t>
            </a:r>
          </a:p>
        </p:txBody>
      </p:sp>
      <p:sp>
        <p:nvSpPr>
          <p:cNvPr id="7" name="Slide Number Placeholder 6">
            <a:extLst>
              <a:ext uri="{FF2B5EF4-FFF2-40B4-BE49-F238E27FC236}">
                <a16:creationId xmlns:a16="http://schemas.microsoft.com/office/drawing/2014/main" id="{225A062F-A7A2-4528-BF1F-1BFE7F6C27FE}"/>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93360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0D68-02AA-4A35-89AD-ADAE9855A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004BDE-3398-41CD-87F3-E66441C63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6AD6DF-E5CB-4E2E-905E-D6A796290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07A69-00AB-4D70-BCDB-D1280F18F8EC}"/>
              </a:ext>
            </a:extLst>
          </p:cNvPr>
          <p:cNvSpPr>
            <a:spLocks noGrp="1"/>
          </p:cNvSpPr>
          <p:nvPr>
            <p:ph type="dt" sz="half" idx="10"/>
          </p:nvPr>
        </p:nvSpPr>
        <p:spPr/>
        <p:txBody>
          <a:bodyPr/>
          <a:lstStyle/>
          <a:p>
            <a:fld id="{3B05E727-0139-4110-B540-98DC8BAF0DB5}" type="datetime1">
              <a:rPr lang="en-US" smtClean="0"/>
              <a:t>10/24/2019</a:t>
            </a:fld>
            <a:endParaRPr lang="en-US"/>
          </a:p>
        </p:txBody>
      </p:sp>
      <p:sp>
        <p:nvSpPr>
          <p:cNvPr id="6" name="Footer Placeholder 5">
            <a:extLst>
              <a:ext uri="{FF2B5EF4-FFF2-40B4-BE49-F238E27FC236}">
                <a16:creationId xmlns:a16="http://schemas.microsoft.com/office/drawing/2014/main" id="{69F1D94D-D932-46D5-B476-8A99653C8A2B}"/>
              </a:ext>
            </a:extLst>
          </p:cNvPr>
          <p:cNvSpPr>
            <a:spLocks noGrp="1"/>
          </p:cNvSpPr>
          <p:nvPr>
            <p:ph type="ftr" sz="quarter" idx="11"/>
          </p:nvPr>
        </p:nvSpPr>
        <p:spPr/>
        <p:txBody>
          <a:bodyPr/>
          <a:lstStyle/>
          <a:p>
            <a:r>
              <a:rPr lang="en-US"/>
              <a:t>LNEPDS019@gmail.com - Coursera Capstone</a:t>
            </a:r>
          </a:p>
        </p:txBody>
      </p:sp>
      <p:sp>
        <p:nvSpPr>
          <p:cNvPr id="7" name="Slide Number Placeholder 6">
            <a:extLst>
              <a:ext uri="{FF2B5EF4-FFF2-40B4-BE49-F238E27FC236}">
                <a16:creationId xmlns:a16="http://schemas.microsoft.com/office/drawing/2014/main" id="{2649141A-ACFE-40C2-891B-63B151F7A25E}"/>
              </a:ext>
            </a:extLst>
          </p:cNvPr>
          <p:cNvSpPr>
            <a:spLocks noGrp="1"/>
          </p:cNvSpPr>
          <p:nvPr>
            <p:ph type="sldNum" sz="quarter" idx="12"/>
          </p:nvPr>
        </p:nvSpPr>
        <p:spPr/>
        <p:txBody>
          <a:bodyPr/>
          <a:lstStyle/>
          <a:p>
            <a:fld id="{DD0EA122-7FBB-48F9-822B-B3B25FE0117D}" type="slidenum">
              <a:rPr lang="en-US" smtClean="0"/>
              <a:t>‹#›</a:t>
            </a:fld>
            <a:endParaRPr lang="en-US"/>
          </a:p>
        </p:txBody>
      </p:sp>
    </p:spTree>
    <p:extLst>
      <p:ext uri="{BB962C8B-B14F-4D97-AF65-F5344CB8AC3E}">
        <p14:creationId xmlns:p14="http://schemas.microsoft.com/office/powerpoint/2010/main" val="396635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B0002-4911-4495-8468-C09459596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85B3E-6316-4A70-84C1-FAD3CD63D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A491F-95BD-4E7C-9489-85C14EE6D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E6C32-28A5-4F01-B5E6-D935EA31DE99}" type="datetime1">
              <a:rPr lang="en-US" smtClean="0"/>
              <a:t>10/24/2019</a:t>
            </a:fld>
            <a:endParaRPr lang="en-US"/>
          </a:p>
        </p:txBody>
      </p:sp>
      <p:sp>
        <p:nvSpPr>
          <p:cNvPr id="5" name="Footer Placeholder 4">
            <a:extLst>
              <a:ext uri="{FF2B5EF4-FFF2-40B4-BE49-F238E27FC236}">
                <a16:creationId xmlns:a16="http://schemas.microsoft.com/office/drawing/2014/main" id="{4198EF81-4A73-44C5-8D1C-E01F73385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LNEPDS019@gmail.com - Coursera Capstone</a:t>
            </a:r>
          </a:p>
        </p:txBody>
      </p:sp>
      <p:sp>
        <p:nvSpPr>
          <p:cNvPr id="6" name="Slide Number Placeholder 5">
            <a:extLst>
              <a:ext uri="{FF2B5EF4-FFF2-40B4-BE49-F238E27FC236}">
                <a16:creationId xmlns:a16="http://schemas.microsoft.com/office/drawing/2014/main" id="{ED6FEF5E-3C12-47D8-A6F5-E88B7A786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EA122-7FBB-48F9-822B-B3B25FE0117D}" type="slidenum">
              <a:rPr lang="en-US" smtClean="0"/>
              <a:t>‹#›</a:t>
            </a:fld>
            <a:endParaRPr lang="en-US"/>
          </a:p>
        </p:txBody>
      </p:sp>
    </p:spTree>
    <p:extLst>
      <p:ext uri="{BB962C8B-B14F-4D97-AF65-F5344CB8AC3E}">
        <p14:creationId xmlns:p14="http://schemas.microsoft.com/office/powerpoint/2010/main" val="393215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15F9-FD90-4587-9C70-47D7763AF091}"/>
              </a:ext>
            </a:extLst>
          </p:cNvPr>
          <p:cNvSpPr>
            <a:spLocks noGrp="1"/>
          </p:cNvSpPr>
          <p:nvPr>
            <p:ph type="ctrTitle"/>
          </p:nvPr>
        </p:nvSpPr>
        <p:spPr>
          <a:xfrm>
            <a:off x="357806" y="379483"/>
            <a:ext cx="11052313" cy="1202357"/>
          </a:xfrm>
        </p:spPr>
        <p:txBody>
          <a:bodyPr>
            <a:noAutofit/>
          </a:bodyPr>
          <a:lstStyle/>
          <a:p>
            <a:r>
              <a:rPr lang="en-US" sz="4000" b="1" dirty="0">
                <a:solidFill>
                  <a:schemeClr val="accent5">
                    <a:lumMod val="50000"/>
                  </a:schemeClr>
                </a:solidFill>
                <a:latin typeface="Calibri" panose="020F0502020204030204" pitchFamily="34" charset="0"/>
                <a:cs typeface="Calibri" panose="020F0502020204030204" pitchFamily="34" charset="0"/>
              </a:rPr>
              <a:t>Capstone Project</a:t>
            </a:r>
            <a:br>
              <a:rPr lang="en-US" sz="4000" b="1" dirty="0">
                <a:solidFill>
                  <a:schemeClr val="accent5">
                    <a:lumMod val="50000"/>
                  </a:schemeClr>
                </a:solidFill>
                <a:latin typeface="Calibri" panose="020F0502020204030204" pitchFamily="34" charset="0"/>
                <a:cs typeface="Calibri" panose="020F0502020204030204" pitchFamily="34" charset="0"/>
              </a:rPr>
            </a:br>
            <a:r>
              <a:rPr lang="en-US" sz="4000" b="1" dirty="0">
                <a:solidFill>
                  <a:schemeClr val="accent5">
                    <a:lumMod val="50000"/>
                  </a:schemeClr>
                </a:solidFill>
                <a:latin typeface="Calibri" panose="020F0502020204030204" pitchFamily="34" charset="0"/>
                <a:cs typeface="Calibri" panose="020F0502020204030204" pitchFamily="34" charset="0"/>
              </a:rPr>
              <a:t>The Battle of Neighborhoods (Week 2)</a:t>
            </a:r>
            <a:endParaRPr lang="en-US" sz="4000" dirty="0">
              <a:solidFill>
                <a:schemeClr val="accent5">
                  <a:lumMod val="50000"/>
                </a:schemeClr>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A9F176A-2BD8-474A-883A-79361CDBF008}"/>
              </a:ext>
            </a:extLst>
          </p:cNvPr>
          <p:cNvSpPr>
            <a:spLocks noGrp="1"/>
          </p:cNvSpPr>
          <p:nvPr>
            <p:ph type="subTitle" idx="1"/>
          </p:nvPr>
        </p:nvSpPr>
        <p:spPr>
          <a:xfrm>
            <a:off x="1311962" y="2104542"/>
            <a:ext cx="9144000" cy="1655762"/>
          </a:xfrm>
        </p:spPr>
        <p:txBody>
          <a:bodyPr/>
          <a:lstStyle/>
          <a:p>
            <a:r>
              <a:rPr lang="en-US" b="1" dirty="0">
                <a:solidFill>
                  <a:srgbClr val="0070C0"/>
                </a:solidFill>
              </a:rPr>
              <a:t>To explore and analyze</a:t>
            </a:r>
          </a:p>
          <a:p>
            <a:r>
              <a:rPr lang="en-US" b="1" dirty="0">
                <a:solidFill>
                  <a:srgbClr val="0070C0"/>
                </a:solidFill>
              </a:rPr>
              <a:t>The venues of neighborhoods of New York City and City of Toronto</a:t>
            </a:r>
          </a:p>
          <a:p>
            <a:r>
              <a:rPr lang="en-US" b="1" dirty="0">
                <a:solidFill>
                  <a:srgbClr val="0070C0"/>
                </a:solidFill>
              </a:rPr>
              <a:t>Using Four Square Venue data</a:t>
            </a:r>
            <a:endParaRPr lang="en-US" dirty="0">
              <a:solidFill>
                <a:srgbClr val="0070C0"/>
              </a:solidFill>
            </a:endParaRPr>
          </a:p>
          <a:p>
            <a:endParaRPr lang="en-US" dirty="0"/>
          </a:p>
        </p:txBody>
      </p:sp>
      <p:pic>
        <p:nvPicPr>
          <p:cNvPr id="5" name="Picture 4">
            <a:extLst>
              <a:ext uri="{FF2B5EF4-FFF2-40B4-BE49-F238E27FC236}">
                <a16:creationId xmlns:a16="http://schemas.microsoft.com/office/drawing/2014/main" id="{154781C3-EDC2-49FE-8328-5A8BF28CF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82617"/>
            <a:ext cx="2857500" cy="2381250"/>
          </a:xfrm>
          <a:prstGeom prst="rect">
            <a:avLst/>
          </a:prstGeom>
        </p:spPr>
      </p:pic>
      <p:pic>
        <p:nvPicPr>
          <p:cNvPr id="7" name="Picture 6">
            <a:extLst>
              <a:ext uri="{FF2B5EF4-FFF2-40B4-BE49-F238E27FC236}">
                <a16:creationId xmlns:a16="http://schemas.microsoft.com/office/drawing/2014/main" id="{119849D3-4F77-4005-9D99-8E980AA58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487" y="3868355"/>
            <a:ext cx="2276475" cy="2009775"/>
          </a:xfrm>
          <a:prstGeom prst="rect">
            <a:avLst/>
          </a:prstGeom>
        </p:spPr>
      </p:pic>
      <p:sp>
        <p:nvSpPr>
          <p:cNvPr id="8" name="TextBox 7">
            <a:extLst>
              <a:ext uri="{FF2B5EF4-FFF2-40B4-BE49-F238E27FC236}">
                <a16:creationId xmlns:a16="http://schemas.microsoft.com/office/drawing/2014/main" id="{79EAB9D5-7583-4014-925E-928B13BDED53}"/>
              </a:ext>
            </a:extLst>
          </p:cNvPr>
          <p:cNvSpPr txBox="1"/>
          <p:nvPr/>
        </p:nvSpPr>
        <p:spPr>
          <a:xfrm>
            <a:off x="8710817" y="5878130"/>
            <a:ext cx="1546366" cy="400110"/>
          </a:xfrm>
          <a:prstGeom prst="rect">
            <a:avLst/>
          </a:prstGeom>
          <a:noFill/>
        </p:spPr>
        <p:txBody>
          <a:bodyPr wrap="square" rtlCol="0">
            <a:spAutoFit/>
          </a:bodyPr>
          <a:lstStyle/>
          <a:p>
            <a:r>
              <a:rPr lang="en-US" sz="1000" b="1" dirty="0">
                <a:solidFill>
                  <a:srgbClr val="002060"/>
                </a:solidFill>
                <a:latin typeface="Calibri" panose="020F0502020204030204" pitchFamily="34" charset="0"/>
                <a:cs typeface="Calibri" panose="020F0502020204030204" pitchFamily="34" charset="0"/>
              </a:rPr>
              <a:t>Lakshminarayana D</a:t>
            </a:r>
          </a:p>
          <a:p>
            <a:r>
              <a:rPr lang="en-US" sz="1000" b="1" dirty="0">
                <a:solidFill>
                  <a:srgbClr val="002060"/>
                </a:solidFill>
                <a:latin typeface="Calibri" panose="020F0502020204030204" pitchFamily="34" charset="0"/>
                <a:cs typeface="Calibri" panose="020F0502020204030204" pitchFamily="34" charset="0"/>
              </a:rPr>
              <a:t>LNEPDS019@gmail.com</a:t>
            </a:r>
          </a:p>
        </p:txBody>
      </p:sp>
    </p:spTree>
    <p:extLst>
      <p:ext uri="{BB962C8B-B14F-4D97-AF65-F5344CB8AC3E}">
        <p14:creationId xmlns:p14="http://schemas.microsoft.com/office/powerpoint/2010/main" val="211474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19797" y="292317"/>
            <a:ext cx="7989316" cy="369332"/>
          </a:xfrm>
        </p:spPr>
        <p:txBody>
          <a:bodyPr>
            <a:noAutofit/>
          </a:bodyPr>
          <a:lstStyle/>
          <a:p>
            <a:r>
              <a:rPr lang="en-US" sz="2800" b="1" dirty="0">
                <a:solidFill>
                  <a:schemeClr val="accent5">
                    <a:lumMod val="50000"/>
                  </a:schemeClr>
                </a:solidFill>
                <a:latin typeface="Calibri" panose="020F0502020204030204" pitchFamily="34" charset="0"/>
                <a:ea typeface="Calibri" panose="020F0502020204030204" pitchFamily="34" charset="0"/>
              </a:rPr>
              <a:t>4.4 Toronto City - Top 15 Categories Venue count</a:t>
            </a:r>
            <a:endParaRPr lang="en-US" sz="2800" dirty="0">
              <a:solidFill>
                <a:schemeClr val="accent5">
                  <a:lumMod val="50000"/>
                </a:schemeClr>
              </a:solidFill>
              <a:latin typeface="+mn-lt"/>
            </a:endParaRPr>
          </a:p>
        </p:txBody>
      </p:sp>
      <p:pic>
        <p:nvPicPr>
          <p:cNvPr id="3" name="Picture 2">
            <a:extLst>
              <a:ext uri="{FF2B5EF4-FFF2-40B4-BE49-F238E27FC236}">
                <a16:creationId xmlns:a16="http://schemas.microsoft.com/office/drawing/2014/main" id="{0D5891C7-0CD1-42F4-9A64-2644D0AF63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9797" y="994449"/>
            <a:ext cx="6730360" cy="4039842"/>
          </a:xfrm>
          <a:prstGeom prst="rect">
            <a:avLst/>
          </a:prstGeom>
          <a:noFill/>
          <a:ln>
            <a:noFill/>
          </a:ln>
        </p:spPr>
      </p:pic>
      <p:sp>
        <p:nvSpPr>
          <p:cNvPr id="5" name="TextBox 4">
            <a:extLst>
              <a:ext uri="{FF2B5EF4-FFF2-40B4-BE49-F238E27FC236}">
                <a16:creationId xmlns:a16="http://schemas.microsoft.com/office/drawing/2014/main" id="{DBF7E4A9-2EA7-412F-BF4E-FC952A7BEA15}"/>
              </a:ext>
            </a:extLst>
          </p:cNvPr>
          <p:cNvSpPr txBox="1"/>
          <p:nvPr/>
        </p:nvSpPr>
        <p:spPr>
          <a:xfrm>
            <a:off x="319797" y="5171053"/>
            <a:ext cx="7290441" cy="1384995"/>
          </a:xfrm>
          <a:prstGeom prst="rect">
            <a:avLst/>
          </a:prstGeom>
          <a:noFill/>
        </p:spPr>
        <p:txBody>
          <a:bodyPr wrap="square" rtlCol="0">
            <a:spAutoFit/>
          </a:bodyPr>
          <a:lstStyle/>
          <a:p>
            <a:r>
              <a:rPr lang="en-US" sz="1400" b="1" dirty="0">
                <a:solidFill>
                  <a:srgbClr val="0070C0"/>
                </a:solidFill>
              </a:rPr>
              <a:t>Observation</a:t>
            </a:r>
            <a:endParaRPr lang="en-US" sz="1400" dirty="0">
              <a:solidFill>
                <a:srgbClr val="0070C0"/>
              </a:solidFill>
            </a:endParaRPr>
          </a:p>
          <a:p>
            <a:pPr lvl="0"/>
            <a:r>
              <a:rPr lang="en-US" sz="1400" dirty="0"/>
              <a:t>1. Top 5 venue categories are coffee shop, bakery, Chinese restaurant and grocery stores. </a:t>
            </a:r>
          </a:p>
          <a:p>
            <a:pPr lvl="0"/>
            <a:r>
              <a:rPr lang="en-US" sz="1400" dirty="0"/>
              <a:t>2. Coffee shops, bakery, sandwich, park, sushi and burger joints are found across all locations.</a:t>
            </a:r>
          </a:p>
          <a:p>
            <a:pPr lvl="0"/>
            <a:r>
              <a:rPr lang="en-US" sz="1400" dirty="0"/>
              <a:t>3. Scarborough has the highest number of Chinese Restaurant and Coffee shops.</a:t>
            </a:r>
          </a:p>
          <a:p>
            <a:pPr lvl="0"/>
            <a:r>
              <a:rPr lang="en-US" sz="1400" dirty="0"/>
              <a:t>4. Grocery venue found only at North York and Etobicoke. New venues can be opened.</a:t>
            </a:r>
          </a:p>
          <a:p>
            <a:pPr lvl="0"/>
            <a:r>
              <a:rPr lang="en-US" sz="1400" dirty="0"/>
              <a:t>5. York location has the maximum no of Italian Restaurants and all venue categories are present. </a:t>
            </a:r>
          </a:p>
        </p:txBody>
      </p:sp>
      <p:sp>
        <p:nvSpPr>
          <p:cNvPr id="6" name="TextBox 5">
            <a:extLst>
              <a:ext uri="{FF2B5EF4-FFF2-40B4-BE49-F238E27FC236}">
                <a16:creationId xmlns:a16="http://schemas.microsoft.com/office/drawing/2014/main" id="{BB824901-3A97-4628-882D-30B22EC4587D}"/>
              </a:ext>
            </a:extLst>
          </p:cNvPr>
          <p:cNvSpPr txBox="1"/>
          <p:nvPr/>
        </p:nvSpPr>
        <p:spPr>
          <a:xfrm>
            <a:off x="7485733" y="5301831"/>
            <a:ext cx="4533987" cy="1231106"/>
          </a:xfrm>
          <a:prstGeom prst="rect">
            <a:avLst/>
          </a:prstGeom>
          <a:noFill/>
        </p:spPr>
        <p:txBody>
          <a:bodyPr wrap="square" rtlCol="0">
            <a:spAutoFit/>
          </a:bodyPr>
          <a:lstStyle/>
          <a:p>
            <a:r>
              <a:rPr lang="en-US" sz="1400" b="1" dirty="0">
                <a:solidFill>
                  <a:schemeClr val="accent1">
                    <a:lumMod val="75000"/>
                  </a:schemeClr>
                </a:solidFill>
              </a:rPr>
              <a:t>Business Opportunities</a:t>
            </a:r>
            <a:endParaRPr lang="en-US" sz="1400" dirty="0">
              <a:solidFill>
                <a:schemeClr val="accent1">
                  <a:lumMod val="75000"/>
                </a:schemeClr>
              </a:solidFill>
            </a:endParaRPr>
          </a:p>
          <a:p>
            <a:r>
              <a:rPr lang="en-US" sz="1400" dirty="0"/>
              <a:t>We have observed zero venues at certain location and categories, business owners can review the same to start up new venues based on these categories</a:t>
            </a:r>
          </a:p>
          <a:p>
            <a:endParaRPr lang="en-US" dirty="0"/>
          </a:p>
        </p:txBody>
      </p:sp>
      <p:sp>
        <p:nvSpPr>
          <p:cNvPr id="7" name="Slide Number Placeholder 6">
            <a:extLst>
              <a:ext uri="{FF2B5EF4-FFF2-40B4-BE49-F238E27FC236}">
                <a16:creationId xmlns:a16="http://schemas.microsoft.com/office/drawing/2014/main" id="{B4F0CAEB-EE38-4DAA-ADE9-5A7B5E5D8A7C}"/>
              </a:ext>
            </a:extLst>
          </p:cNvPr>
          <p:cNvSpPr>
            <a:spLocks noGrp="1"/>
          </p:cNvSpPr>
          <p:nvPr>
            <p:ph type="sldNum" sz="quarter" idx="12"/>
          </p:nvPr>
        </p:nvSpPr>
        <p:spPr/>
        <p:txBody>
          <a:bodyPr/>
          <a:lstStyle/>
          <a:p>
            <a:fld id="{DD0EA122-7FBB-48F9-822B-B3B25FE0117D}" type="slidenum">
              <a:rPr lang="en-US" smtClean="0"/>
              <a:t>10</a:t>
            </a:fld>
            <a:endParaRPr lang="en-US"/>
          </a:p>
        </p:txBody>
      </p:sp>
      <p:sp>
        <p:nvSpPr>
          <p:cNvPr id="8" name="Footer Placeholder 7">
            <a:extLst>
              <a:ext uri="{FF2B5EF4-FFF2-40B4-BE49-F238E27FC236}">
                <a16:creationId xmlns:a16="http://schemas.microsoft.com/office/drawing/2014/main" id="{FAAF8950-681A-4C0F-AD5C-F5C91B53D3F8}"/>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69055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400879" y="254963"/>
            <a:ext cx="11390242" cy="549275"/>
          </a:xfrm>
        </p:spPr>
        <p:txBody>
          <a:bodyPr>
            <a:normAutofit/>
          </a:bodyPr>
          <a:lstStyle/>
          <a:p>
            <a:r>
              <a:rPr lang="en-US" sz="2000" b="1" dirty="0">
                <a:solidFill>
                  <a:schemeClr val="accent5">
                    <a:lumMod val="50000"/>
                  </a:schemeClr>
                </a:solidFill>
                <a:latin typeface="+mn-lt"/>
              </a:rPr>
              <a:t>4.5 To analyze price tier 2: User likes vs Rating on venue categories of Manhattan and Old City of Toronto</a:t>
            </a:r>
            <a:endParaRPr lang="en-US" sz="2000" dirty="0">
              <a:solidFill>
                <a:schemeClr val="accent5">
                  <a:lumMod val="50000"/>
                </a:schemeClr>
              </a:solidFill>
              <a:latin typeface="+mn-lt"/>
            </a:endParaRPr>
          </a:p>
        </p:txBody>
      </p:sp>
      <p:sp>
        <p:nvSpPr>
          <p:cNvPr id="4" name="Rectangle 3">
            <a:extLst>
              <a:ext uri="{FF2B5EF4-FFF2-40B4-BE49-F238E27FC236}">
                <a16:creationId xmlns:a16="http://schemas.microsoft.com/office/drawing/2014/main" id="{87399315-3852-43B1-A288-4904CDC2D224}"/>
              </a:ext>
            </a:extLst>
          </p:cNvPr>
          <p:cNvSpPr/>
          <p:nvPr/>
        </p:nvSpPr>
        <p:spPr>
          <a:xfrm>
            <a:off x="400879" y="848103"/>
            <a:ext cx="2692212"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Manhattan, New York City</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CE4EBB7-7177-4928-A8BF-D7C26E5DAD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0879" y="1294371"/>
            <a:ext cx="4012092" cy="1921475"/>
          </a:xfrm>
          <a:prstGeom prst="rect">
            <a:avLst/>
          </a:prstGeom>
          <a:noFill/>
          <a:ln>
            <a:noFill/>
          </a:ln>
        </p:spPr>
      </p:pic>
      <p:pic>
        <p:nvPicPr>
          <p:cNvPr id="6" name="Picture 5">
            <a:extLst>
              <a:ext uri="{FF2B5EF4-FFF2-40B4-BE49-F238E27FC236}">
                <a16:creationId xmlns:a16="http://schemas.microsoft.com/office/drawing/2014/main" id="{5FBA6C13-99C4-4DEF-B005-625E3DCB86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68467" y="1294370"/>
            <a:ext cx="2957725" cy="2134629"/>
          </a:xfrm>
          <a:prstGeom prst="rect">
            <a:avLst/>
          </a:prstGeom>
          <a:noFill/>
          <a:ln>
            <a:noFill/>
          </a:ln>
        </p:spPr>
      </p:pic>
      <p:sp>
        <p:nvSpPr>
          <p:cNvPr id="7" name="Rectangle 6">
            <a:extLst>
              <a:ext uri="{FF2B5EF4-FFF2-40B4-BE49-F238E27FC236}">
                <a16:creationId xmlns:a16="http://schemas.microsoft.com/office/drawing/2014/main" id="{29286C32-E354-4A77-8D16-23C7BAAEDD0F}"/>
              </a:ext>
            </a:extLst>
          </p:cNvPr>
          <p:cNvSpPr/>
          <p:nvPr/>
        </p:nvSpPr>
        <p:spPr>
          <a:xfrm>
            <a:off x="355697" y="3551927"/>
            <a:ext cx="1984967"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Old City of Toronto</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7F43583-6270-4388-92E7-3BCF75DE4C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5697" y="3944086"/>
            <a:ext cx="4057274" cy="2018673"/>
          </a:xfrm>
          <a:prstGeom prst="rect">
            <a:avLst/>
          </a:prstGeom>
          <a:noFill/>
          <a:ln>
            <a:noFill/>
          </a:ln>
        </p:spPr>
      </p:pic>
      <p:pic>
        <p:nvPicPr>
          <p:cNvPr id="9" name="Picture 8">
            <a:extLst>
              <a:ext uri="{FF2B5EF4-FFF2-40B4-BE49-F238E27FC236}">
                <a16:creationId xmlns:a16="http://schemas.microsoft.com/office/drawing/2014/main" id="{8F9D00AF-FF6F-4DFB-BB3B-27D050BCCEE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494971" y="4026391"/>
            <a:ext cx="2902229" cy="2138316"/>
          </a:xfrm>
          <a:prstGeom prst="rect">
            <a:avLst/>
          </a:prstGeom>
          <a:noFill/>
          <a:ln>
            <a:noFill/>
          </a:ln>
        </p:spPr>
      </p:pic>
      <p:sp>
        <p:nvSpPr>
          <p:cNvPr id="10" name="TextBox 9">
            <a:extLst>
              <a:ext uri="{FF2B5EF4-FFF2-40B4-BE49-F238E27FC236}">
                <a16:creationId xmlns:a16="http://schemas.microsoft.com/office/drawing/2014/main" id="{EE89F3D7-5048-445E-8738-531D6524A1DD}"/>
              </a:ext>
            </a:extLst>
          </p:cNvPr>
          <p:cNvSpPr txBox="1"/>
          <p:nvPr/>
        </p:nvSpPr>
        <p:spPr>
          <a:xfrm>
            <a:off x="7479200" y="4356271"/>
            <a:ext cx="4635774" cy="1600438"/>
          </a:xfrm>
          <a:prstGeom prst="rect">
            <a:avLst/>
          </a:prstGeom>
          <a:noFill/>
        </p:spPr>
        <p:txBody>
          <a:bodyPr wrap="square" rtlCol="0">
            <a:spAutoFit/>
          </a:bodyPr>
          <a:lstStyle/>
          <a:p>
            <a:pPr algn="just"/>
            <a:r>
              <a:rPr lang="en-US" sz="1400" b="1" dirty="0">
                <a:solidFill>
                  <a:srgbClr val="0070C0"/>
                </a:solidFill>
              </a:rPr>
              <a:t>Observation</a:t>
            </a:r>
            <a:endParaRPr lang="en-US" sz="1400" dirty="0">
              <a:solidFill>
                <a:srgbClr val="0070C0"/>
              </a:solidFill>
            </a:endParaRPr>
          </a:p>
          <a:p>
            <a:pPr lvl="0" algn="just"/>
            <a:r>
              <a:rPr lang="en-US" sz="1400" dirty="0"/>
              <a:t>In the old city of Toronto. Bar, vegetarian restaurant, steakhouse tops the list based on total venues.</a:t>
            </a:r>
          </a:p>
          <a:p>
            <a:pPr lvl="0" algn="just"/>
            <a:r>
              <a:rPr lang="en-US" sz="1400" dirty="0"/>
              <a:t>The two American restaurants having less than 8.0 ratings when compared to the vegetarian restaurant having rating at 8.6.  Scatter plot indicates higher the likes higher the ratings, barring the two outliers at 350 and 400</a:t>
            </a:r>
          </a:p>
        </p:txBody>
      </p:sp>
      <p:sp>
        <p:nvSpPr>
          <p:cNvPr id="11" name="Rectangle 10">
            <a:extLst>
              <a:ext uri="{FF2B5EF4-FFF2-40B4-BE49-F238E27FC236}">
                <a16:creationId xmlns:a16="http://schemas.microsoft.com/office/drawing/2014/main" id="{932FCFA5-5331-43DC-BBB4-04D59D2E5B22}"/>
              </a:ext>
            </a:extLst>
          </p:cNvPr>
          <p:cNvSpPr/>
          <p:nvPr/>
        </p:nvSpPr>
        <p:spPr>
          <a:xfrm>
            <a:off x="7426192" y="1371005"/>
            <a:ext cx="4489172" cy="1812099"/>
          </a:xfrm>
          <a:prstGeom prst="rect">
            <a:avLst/>
          </a:prstGeom>
        </p:spPr>
        <p:txBody>
          <a:bodyPr wrap="square">
            <a:spAutoFit/>
          </a:bodyPr>
          <a:lstStyle/>
          <a:p>
            <a:pPr algn="just">
              <a:lnSpc>
                <a:spcPct val="115000"/>
              </a:lnSpc>
            </a:pPr>
            <a:r>
              <a:rPr lang="en-US" sz="14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Observation</a:t>
            </a:r>
            <a:endParaRPr lang="en-US" sz="14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At Manhattan location, American restaurant has the highest rating toping the list with two venues.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Burger Joint and Bars has lesser rating which is less than and equal to 8.0.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The scatter plot indicates as the user likes increases the ratings also increasing.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FF1FD3A5-0A76-4CD2-BAB0-CE80C2D4AB3F}"/>
              </a:ext>
            </a:extLst>
          </p:cNvPr>
          <p:cNvSpPr>
            <a:spLocks noGrp="1"/>
          </p:cNvSpPr>
          <p:nvPr>
            <p:ph type="sldNum" sz="quarter" idx="12"/>
          </p:nvPr>
        </p:nvSpPr>
        <p:spPr/>
        <p:txBody>
          <a:bodyPr/>
          <a:lstStyle/>
          <a:p>
            <a:fld id="{DD0EA122-7FBB-48F9-822B-B3B25FE0117D}" type="slidenum">
              <a:rPr lang="en-US" smtClean="0"/>
              <a:t>11</a:t>
            </a:fld>
            <a:endParaRPr lang="en-US"/>
          </a:p>
        </p:txBody>
      </p:sp>
      <p:sp>
        <p:nvSpPr>
          <p:cNvPr id="13" name="Footer Placeholder 12">
            <a:extLst>
              <a:ext uri="{FF2B5EF4-FFF2-40B4-BE49-F238E27FC236}">
                <a16:creationId xmlns:a16="http://schemas.microsoft.com/office/drawing/2014/main" id="{1B37C905-CA06-4AA5-A797-1035A178C9A1}"/>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17370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427382" y="351874"/>
            <a:ext cx="9047922" cy="369332"/>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4.6 </a:t>
            </a:r>
            <a:r>
              <a:rPr lang="en-US" sz="2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Correlation between Rating, User Like and Distance</a:t>
            </a:r>
            <a:r>
              <a:rPr lang="en-US" sz="28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 </a:t>
            </a:r>
            <a:endParaRPr lang="en-US" sz="2800" dirty="0">
              <a:solidFill>
                <a:schemeClr val="accent5">
                  <a:lumMod val="50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A44B5F1-09CD-44F7-8DF7-3175D95271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7382" y="1238250"/>
            <a:ext cx="2895600" cy="1953895"/>
          </a:xfrm>
          <a:prstGeom prst="rect">
            <a:avLst/>
          </a:prstGeom>
          <a:noFill/>
          <a:ln>
            <a:noFill/>
          </a:ln>
        </p:spPr>
      </p:pic>
      <p:pic>
        <p:nvPicPr>
          <p:cNvPr id="5" name="Picture 4">
            <a:extLst>
              <a:ext uri="{FF2B5EF4-FFF2-40B4-BE49-F238E27FC236}">
                <a16:creationId xmlns:a16="http://schemas.microsoft.com/office/drawing/2014/main" id="{E990DB85-0276-405D-8240-0F75DE8A27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8332" y="3709189"/>
            <a:ext cx="2914650" cy="1964690"/>
          </a:xfrm>
          <a:prstGeom prst="rect">
            <a:avLst/>
          </a:prstGeom>
          <a:noFill/>
          <a:ln>
            <a:noFill/>
          </a:ln>
        </p:spPr>
      </p:pic>
      <p:sp>
        <p:nvSpPr>
          <p:cNvPr id="6" name="Rectangle 5">
            <a:extLst>
              <a:ext uri="{FF2B5EF4-FFF2-40B4-BE49-F238E27FC236}">
                <a16:creationId xmlns:a16="http://schemas.microsoft.com/office/drawing/2014/main" id="{830A0B75-A3CA-466F-BD73-405A8C809618}"/>
              </a:ext>
            </a:extLst>
          </p:cNvPr>
          <p:cNvSpPr/>
          <p:nvPr/>
        </p:nvSpPr>
        <p:spPr>
          <a:xfrm>
            <a:off x="712166" y="846091"/>
            <a:ext cx="1513043"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New York City</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24C3C5D-77A4-46EC-B78D-B9FA5D7A3319}"/>
              </a:ext>
            </a:extLst>
          </p:cNvPr>
          <p:cNvSpPr/>
          <p:nvPr/>
        </p:nvSpPr>
        <p:spPr>
          <a:xfrm>
            <a:off x="712166" y="3388224"/>
            <a:ext cx="1597040"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City of Toronto</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3F7F2CB-F53C-4A2C-8574-772A8BD275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25711" y="1239520"/>
            <a:ext cx="2896235" cy="1952625"/>
          </a:xfrm>
          <a:prstGeom prst="rect">
            <a:avLst/>
          </a:prstGeom>
          <a:noFill/>
          <a:ln>
            <a:noFill/>
          </a:ln>
        </p:spPr>
      </p:pic>
      <p:pic>
        <p:nvPicPr>
          <p:cNvPr id="9" name="Picture 8">
            <a:extLst>
              <a:ext uri="{FF2B5EF4-FFF2-40B4-BE49-F238E27FC236}">
                <a16:creationId xmlns:a16="http://schemas.microsoft.com/office/drawing/2014/main" id="{B6376DE9-0A21-40B7-A155-71FF5EF0736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696750" y="3709551"/>
            <a:ext cx="2914650" cy="1964690"/>
          </a:xfrm>
          <a:prstGeom prst="rect">
            <a:avLst/>
          </a:prstGeom>
          <a:noFill/>
          <a:ln>
            <a:noFill/>
          </a:ln>
        </p:spPr>
      </p:pic>
      <p:pic>
        <p:nvPicPr>
          <p:cNvPr id="10" name="Picture 9">
            <a:extLst>
              <a:ext uri="{FF2B5EF4-FFF2-40B4-BE49-F238E27FC236}">
                <a16:creationId xmlns:a16="http://schemas.microsoft.com/office/drawing/2014/main" id="{40124F15-7F5E-4327-9EED-DCB74459B1D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7037926" y="1249045"/>
            <a:ext cx="3020475" cy="1952625"/>
          </a:xfrm>
          <a:prstGeom prst="rect">
            <a:avLst/>
          </a:prstGeom>
          <a:noFill/>
          <a:ln>
            <a:noFill/>
          </a:ln>
        </p:spPr>
      </p:pic>
      <p:pic>
        <p:nvPicPr>
          <p:cNvPr id="11" name="Picture 10">
            <a:extLst>
              <a:ext uri="{FF2B5EF4-FFF2-40B4-BE49-F238E27FC236}">
                <a16:creationId xmlns:a16="http://schemas.microsoft.com/office/drawing/2014/main" id="{94F51018-AA51-4D2A-91C3-97064E4B550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037926" y="3706648"/>
            <a:ext cx="3020475" cy="1964690"/>
          </a:xfrm>
          <a:prstGeom prst="rect">
            <a:avLst/>
          </a:prstGeom>
          <a:noFill/>
          <a:ln>
            <a:noFill/>
          </a:ln>
        </p:spPr>
      </p:pic>
      <p:sp>
        <p:nvSpPr>
          <p:cNvPr id="12" name="Rectangle 11">
            <a:extLst>
              <a:ext uri="{FF2B5EF4-FFF2-40B4-BE49-F238E27FC236}">
                <a16:creationId xmlns:a16="http://schemas.microsoft.com/office/drawing/2014/main" id="{7D7B4F6B-7743-4ED9-9F41-A0B16E43E16F}"/>
              </a:ext>
            </a:extLst>
          </p:cNvPr>
          <p:cNvSpPr/>
          <p:nvPr/>
        </p:nvSpPr>
        <p:spPr>
          <a:xfrm>
            <a:off x="583096" y="5672609"/>
            <a:ext cx="10045147" cy="925125"/>
          </a:xfrm>
          <a:prstGeom prst="rect">
            <a:avLst/>
          </a:prstGeom>
        </p:spPr>
        <p:txBody>
          <a:bodyPr wrap="square">
            <a:spAutoFit/>
          </a:bodyPr>
          <a:lstStyle/>
          <a:p>
            <a:pPr algn="just">
              <a:lnSpc>
                <a:spcPct val="115000"/>
              </a:lnSpc>
            </a:pPr>
            <a:r>
              <a:rPr lang="en-US" sz="16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Observation:</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600" dirty="0">
                <a:latin typeface="Calibri" panose="020F0502020204030204" pitchFamily="34" charset="0"/>
                <a:ea typeface="Calibri" panose="020F0502020204030204" pitchFamily="34" charset="0"/>
                <a:cs typeface="Calibri" panose="020F0502020204030204" pitchFamily="34" charset="0"/>
              </a:rPr>
              <a:t>The above regression plot indicates, there is a Positive relation between User Likes and Rating for both the cities and </a:t>
            </a:r>
          </a:p>
          <a:p>
            <a:pPr algn="just">
              <a:lnSpc>
                <a:spcPct val="115000"/>
              </a:lnSpc>
            </a:pPr>
            <a:r>
              <a:rPr lang="en-US" sz="1600" dirty="0">
                <a:latin typeface="Calibri" panose="020F0502020204030204" pitchFamily="34" charset="0"/>
                <a:ea typeface="Calibri" panose="020F0502020204030204" pitchFamily="34" charset="0"/>
                <a:cs typeface="Calibri" panose="020F0502020204030204" pitchFamily="34" charset="0"/>
              </a:rPr>
              <a:t>there is Negative relation between Distance and User likes.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CAC71C8C-66B7-492B-B65B-38B92185A590}"/>
              </a:ext>
            </a:extLst>
          </p:cNvPr>
          <p:cNvSpPr>
            <a:spLocks noGrp="1"/>
          </p:cNvSpPr>
          <p:nvPr>
            <p:ph type="sldNum" sz="quarter" idx="12"/>
          </p:nvPr>
        </p:nvSpPr>
        <p:spPr/>
        <p:txBody>
          <a:bodyPr/>
          <a:lstStyle/>
          <a:p>
            <a:fld id="{DD0EA122-7FBB-48F9-822B-B3B25FE0117D}" type="slidenum">
              <a:rPr lang="en-US" smtClean="0"/>
              <a:t>12</a:t>
            </a:fld>
            <a:endParaRPr lang="en-US"/>
          </a:p>
        </p:txBody>
      </p:sp>
      <p:sp>
        <p:nvSpPr>
          <p:cNvPr id="14" name="Footer Placeholder 13">
            <a:extLst>
              <a:ext uri="{FF2B5EF4-FFF2-40B4-BE49-F238E27FC236}">
                <a16:creationId xmlns:a16="http://schemas.microsoft.com/office/drawing/2014/main" id="{45A432D6-30B8-4811-AD35-D6EC95B9ADDC}"/>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121744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281609" y="184996"/>
            <a:ext cx="10147852" cy="479498"/>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4.7 Bar Plot analysis on Price Tier vs User Like, Photos and Distance</a:t>
            </a:r>
            <a:r>
              <a:rPr lang="en-US" sz="2800" dirty="0">
                <a:solidFill>
                  <a:schemeClr val="accent5">
                    <a:lumMod val="50000"/>
                  </a:schemeClr>
                </a:solidFill>
                <a:latin typeface="Calibri" panose="020F0502020204030204" pitchFamily="34" charset="0"/>
                <a:cs typeface="Calibri" panose="020F0502020204030204" pitchFamily="34" charset="0"/>
              </a:rPr>
              <a:t> </a:t>
            </a:r>
          </a:p>
        </p:txBody>
      </p:sp>
      <p:sp>
        <p:nvSpPr>
          <p:cNvPr id="3" name="Rectangle 2">
            <a:extLst>
              <a:ext uri="{FF2B5EF4-FFF2-40B4-BE49-F238E27FC236}">
                <a16:creationId xmlns:a16="http://schemas.microsoft.com/office/drawing/2014/main" id="{D4D05A03-C008-4B8E-8321-1135D732D6C0}"/>
              </a:ext>
            </a:extLst>
          </p:cNvPr>
          <p:cNvSpPr/>
          <p:nvPr/>
        </p:nvSpPr>
        <p:spPr>
          <a:xfrm>
            <a:off x="712166" y="664494"/>
            <a:ext cx="1513043"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New York City</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48397208-EBFA-498D-BAEB-3E3D7D7DF0AD}"/>
              </a:ext>
            </a:extLst>
          </p:cNvPr>
          <p:cNvSpPr/>
          <p:nvPr/>
        </p:nvSpPr>
        <p:spPr>
          <a:xfrm>
            <a:off x="698600" y="3288824"/>
            <a:ext cx="1597040"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City of Toronto</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5EE4AD5-086E-40CF-B101-CBF02F08C1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3445" y="1026886"/>
            <a:ext cx="3022119" cy="2205673"/>
          </a:xfrm>
          <a:prstGeom prst="rect">
            <a:avLst/>
          </a:prstGeom>
          <a:noFill/>
          <a:ln>
            <a:noFill/>
          </a:ln>
        </p:spPr>
      </p:pic>
      <p:pic>
        <p:nvPicPr>
          <p:cNvPr id="6" name="Picture 5">
            <a:extLst>
              <a:ext uri="{FF2B5EF4-FFF2-40B4-BE49-F238E27FC236}">
                <a16:creationId xmlns:a16="http://schemas.microsoft.com/office/drawing/2014/main" id="{2138354E-404C-4306-9A11-E43D56B350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6050" y="3680983"/>
            <a:ext cx="3022118" cy="2205673"/>
          </a:xfrm>
          <a:prstGeom prst="rect">
            <a:avLst/>
          </a:prstGeom>
          <a:noFill/>
          <a:ln>
            <a:noFill/>
          </a:ln>
        </p:spPr>
      </p:pic>
      <p:pic>
        <p:nvPicPr>
          <p:cNvPr id="7" name="Picture 6">
            <a:extLst>
              <a:ext uri="{FF2B5EF4-FFF2-40B4-BE49-F238E27FC236}">
                <a16:creationId xmlns:a16="http://schemas.microsoft.com/office/drawing/2014/main" id="{6186C84B-522E-4277-98E4-5C52506FA4A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4768" y="1074403"/>
            <a:ext cx="3022118" cy="2158156"/>
          </a:xfrm>
          <a:prstGeom prst="rect">
            <a:avLst/>
          </a:prstGeom>
          <a:noFill/>
          <a:ln>
            <a:noFill/>
          </a:ln>
        </p:spPr>
      </p:pic>
      <p:pic>
        <p:nvPicPr>
          <p:cNvPr id="8" name="Picture 7">
            <a:extLst>
              <a:ext uri="{FF2B5EF4-FFF2-40B4-BE49-F238E27FC236}">
                <a16:creationId xmlns:a16="http://schemas.microsoft.com/office/drawing/2014/main" id="{C9072FE0-78DC-477B-B851-3666FF17B1A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22538" y="3680983"/>
            <a:ext cx="3084348" cy="2141697"/>
          </a:xfrm>
          <a:prstGeom prst="rect">
            <a:avLst/>
          </a:prstGeom>
          <a:noFill/>
          <a:ln>
            <a:noFill/>
          </a:ln>
        </p:spPr>
      </p:pic>
      <p:pic>
        <p:nvPicPr>
          <p:cNvPr id="9" name="Picture 8">
            <a:extLst>
              <a:ext uri="{FF2B5EF4-FFF2-40B4-BE49-F238E27FC236}">
                <a16:creationId xmlns:a16="http://schemas.microsoft.com/office/drawing/2014/main" id="{CC4BC0FE-8B54-44E9-AAF0-42C096A2F23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746090" y="1133981"/>
            <a:ext cx="3049961" cy="2158156"/>
          </a:xfrm>
          <a:prstGeom prst="rect">
            <a:avLst/>
          </a:prstGeom>
          <a:noFill/>
          <a:ln>
            <a:noFill/>
          </a:ln>
        </p:spPr>
      </p:pic>
      <p:pic>
        <p:nvPicPr>
          <p:cNvPr id="10" name="Picture 9">
            <a:extLst>
              <a:ext uri="{FF2B5EF4-FFF2-40B4-BE49-F238E27FC236}">
                <a16:creationId xmlns:a16="http://schemas.microsoft.com/office/drawing/2014/main" id="{0CFC522B-9F1D-4563-9B84-9AEAEA760368}"/>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711704" y="3704741"/>
            <a:ext cx="3084347" cy="2158155"/>
          </a:xfrm>
          <a:prstGeom prst="rect">
            <a:avLst/>
          </a:prstGeom>
          <a:noFill/>
          <a:ln>
            <a:noFill/>
          </a:ln>
        </p:spPr>
      </p:pic>
      <p:sp>
        <p:nvSpPr>
          <p:cNvPr id="11" name="Rectangle 10">
            <a:extLst>
              <a:ext uri="{FF2B5EF4-FFF2-40B4-BE49-F238E27FC236}">
                <a16:creationId xmlns:a16="http://schemas.microsoft.com/office/drawing/2014/main" id="{3CFAEA4B-9CF2-4018-9EBF-B986DE959091}"/>
              </a:ext>
            </a:extLst>
          </p:cNvPr>
          <p:cNvSpPr/>
          <p:nvPr/>
        </p:nvSpPr>
        <p:spPr>
          <a:xfrm>
            <a:off x="698600" y="5791873"/>
            <a:ext cx="9097451" cy="929357"/>
          </a:xfrm>
          <a:prstGeom prst="rect">
            <a:avLst/>
          </a:prstGeom>
        </p:spPr>
        <p:txBody>
          <a:bodyPr wrap="square">
            <a:spAutoFit/>
          </a:bodyPr>
          <a:lstStyle/>
          <a:p>
            <a:pPr algn="just">
              <a:lnSpc>
                <a:spcPct val="115000"/>
              </a:lnSpc>
            </a:pPr>
            <a:r>
              <a:rPr lang="en-US" sz="12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Observation on Price Tier vs User likes, Photo and Distance.</a:t>
            </a:r>
            <a:endParaRPr lang="en-US" sz="12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Calibri" panose="020F0502020204030204" pitchFamily="34" charset="0"/>
              </a:rPr>
              <a:t>NYC user likes are higher for price tier 3.0. Toronto user likes are higher for price tier 3.0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Calibri" panose="020F0502020204030204" pitchFamily="34" charset="0"/>
              </a:rPr>
              <a:t>NYC photo count are higher for price tier 3.0. Toronto user likes are higher for price tier 3.0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Calibri" panose="020F0502020204030204" pitchFamily="34" charset="0"/>
              </a:rPr>
              <a:t>NYC distance are higher for price tier 4.0. Toronto distance are higher for 3.0</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C92D21F3-B083-4133-87E6-EA3A2BE93B19}"/>
              </a:ext>
            </a:extLst>
          </p:cNvPr>
          <p:cNvSpPr>
            <a:spLocks noGrp="1"/>
          </p:cNvSpPr>
          <p:nvPr>
            <p:ph type="sldNum" sz="quarter" idx="12"/>
          </p:nvPr>
        </p:nvSpPr>
        <p:spPr/>
        <p:txBody>
          <a:bodyPr/>
          <a:lstStyle/>
          <a:p>
            <a:fld id="{DD0EA122-7FBB-48F9-822B-B3B25FE0117D}" type="slidenum">
              <a:rPr lang="en-US" smtClean="0"/>
              <a:t>13</a:t>
            </a:fld>
            <a:endParaRPr lang="en-US"/>
          </a:p>
        </p:txBody>
      </p:sp>
      <p:sp>
        <p:nvSpPr>
          <p:cNvPr id="13" name="Footer Placeholder 12">
            <a:extLst>
              <a:ext uri="{FF2B5EF4-FFF2-40B4-BE49-F238E27FC236}">
                <a16:creationId xmlns:a16="http://schemas.microsoft.com/office/drawing/2014/main" id="{EBDC5E1C-68CF-49AA-B737-CA4AE30B9182}"/>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05932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477794" y="154609"/>
            <a:ext cx="4157870" cy="589032"/>
          </a:xfrm>
        </p:spPr>
        <p:txBody>
          <a:bodyPr>
            <a:norm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4.8 K-Means Clustering</a:t>
            </a:r>
          </a:p>
        </p:txBody>
      </p:sp>
      <p:pic>
        <p:nvPicPr>
          <p:cNvPr id="3" name="Picture 2">
            <a:extLst>
              <a:ext uri="{FF2B5EF4-FFF2-40B4-BE49-F238E27FC236}">
                <a16:creationId xmlns:a16="http://schemas.microsoft.com/office/drawing/2014/main" id="{A3EE3D10-B704-4BDD-B762-0C1755C9BD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3039" y="1126531"/>
            <a:ext cx="2768990" cy="1915359"/>
          </a:xfrm>
          <a:prstGeom prst="rect">
            <a:avLst/>
          </a:prstGeom>
          <a:noFill/>
          <a:ln>
            <a:noFill/>
          </a:ln>
        </p:spPr>
      </p:pic>
      <p:pic>
        <p:nvPicPr>
          <p:cNvPr id="4" name="Picture 3">
            <a:extLst>
              <a:ext uri="{FF2B5EF4-FFF2-40B4-BE49-F238E27FC236}">
                <a16:creationId xmlns:a16="http://schemas.microsoft.com/office/drawing/2014/main" id="{AD77C4E7-FE51-44F7-BAED-7BD0932E73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794" y="3473022"/>
            <a:ext cx="2768990" cy="1915359"/>
          </a:xfrm>
          <a:prstGeom prst="rect">
            <a:avLst/>
          </a:prstGeom>
          <a:noFill/>
          <a:ln>
            <a:noFill/>
          </a:ln>
        </p:spPr>
      </p:pic>
      <p:sp>
        <p:nvSpPr>
          <p:cNvPr id="9" name="Rectangle 8">
            <a:extLst>
              <a:ext uri="{FF2B5EF4-FFF2-40B4-BE49-F238E27FC236}">
                <a16:creationId xmlns:a16="http://schemas.microsoft.com/office/drawing/2014/main" id="{98D0C1B2-D696-4663-BA9D-F783668BF24E}"/>
              </a:ext>
            </a:extLst>
          </p:cNvPr>
          <p:cNvSpPr/>
          <p:nvPr/>
        </p:nvSpPr>
        <p:spPr>
          <a:xfrm>
            <a:off x="539612" y="5503366"/>
            <a:ext cx="11025922" cy="925125"/>
          </a:xfrm>
          <a:prstGeom prst="rect">
            <a:avLst/>
          </a:prstGeom>
        </p:spPr>
        <p:txBody>
          <a:bodyPr wrap="square">
            <a:spAutoFit/>
          </a:bodyPr>
          <a:lstStyle/>
          <a:p>
            <a:pPr indent="228600" algn="just">
              <a:lnSpc>
                <a:spcPct val="115000"/>
              </a:lnSpc>
            </a:pPr>
            <a:r>
              <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rPr>
              <a:t>Observation:</a:t>
            </a:r>
          </a:p>
          <a:p>
            <a:pPr indent="228600" algn="just">
              <a:lnSpc>
                <a:spcPct val="115000"/>
              </a:lnSpc>
            </a:pPr>
            <a:r>
              <a:rPr lang="en-US" sz="1600" dirty="0">
                <a:latin typeface="Calibri" panose="020F0502020204030204" pitchFamily="34" charset="0"/>
                <a:cs typeface="Calibri" panose="020F0502020204030204" pitchFamily="34" charset="0"/>
              </a:rPr>
              <a:t>Number of Clusters are provided based on Elbow method, in the graph, cluster range indicates between 2 and 3</a:t>
            </a:r>
          </a:p>
          <a:p>
            <a:pPr indent="228600" algn="just">
              <a:lnSpc>
                <a:spcPct val="115000"/>
              </a:lnSpc>
            </a:pPr>
            <a:r>
              <a:rPr lang="en-US" sz="1600" dirty="0">
                <a:latin typeface="Calibri" panose="020F0502020204030204" pitchFamily="34" charset="0"/>
                <a:cs typeface="Calibri" panose="020F0502020204030204" pitchFamily="34" charset="0"/>
              </a:rPr>
              <a:t>Venues are fitted into three clusters and each cluster are similar to each other in terms of the features included in the dataset.</a:t>
            </a:r>
            <a:endPar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BCB65A22-F1A8-4182-924F-B905EA3FD64C}"/>
              </a:ext>
            </a:extLst>
          </p:cNvPr>
          <p:cNvSpPr>
            <a:spLocks noGrp="1"/>
          </p:cNvSpPr>
          <p:nvPr>
            <p:ph type="sldNum" sz="quarter" idx="12"/>
          </p:nvPr>
        </p:nvSpPr>
        <p:spPr/>
        <p:txBody>
          <a:bodyPr/>
          <a:lstStyle/>
          <a:p>
            <a:fld id="{DD0EA122-7FBB-48F9-822B-B3B25FE0117D}" type="slidenum">
              <a:rPr lang="en-US" smtClean="0"/>
              <a:t>14</a:t>
            </a:fld>
            <a:endParaRPr lang="en-US"/>
          </a:p>
        </p:txBody>
      </p:sp>
      <p:pic>
        <p:nvPicPr>
          <p:cNvPr id="11" name="Picture 10">
            <a:extLst>
              <a:ext uri="{FF2B5EF4-FFF2-40B4-BE49-F238E27FC236}">
                <a16:creationId xmlns:a16="http://schemas.microsoft.com/office/drawing/2014/main" id="{4E565A76-737A-4BCF-8D51-4E048A6DE7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381824" y="1836310"/>
            <a:ext cx="2200275" cy="762000"/>
          </a:xfrm>
          <a:prstGeom prst="rect">
            <a:avLst/>
          </a:prstGeom>
          <a:noFill/>
          <a:ln>
            <a:noFill/>
          </a:ln>
        </p:spPr>
      </p:pic>
      <p:pic>
        <p:nvPicPr>
          <p:cNvPr id="12" name="Picture 11">
            <a:extLst>
              <a:ext uri="{FF2B5EF4-FFF2-40B4-BE49-F238E27FC236}">
                <a16:creationId xmlns:a16="http://schemas.microsoft.com/office/drawing/2014/main" id="{53FDDC79-BB58-457C-8091-10C4C2C4720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381824" y="4163618"/>
            <a:ext cx="2133600" cy="704850"/>
          </a:xfrm>
          <a:prstGeom prst="rect">
            <a:avLst/>
          </a:prstGeom>
          <a:noFill/>
          <a:ln>
            <a:noFill/>
          </a:ln>
        </p:spPr>
      </p:pic>
      <p:pic>
        <p:nvPicPr>
          <p:cNvPr id="13" name="Picture 12">
            <a:extLst>
              <a:ext uri="{FF2B5EF4-FFF2-40B4-BE49-F238E27FC236}">
                <a16:creationId xmlns:a16="http://schemas.microsoft.com/office/drawing/2014/main" id="{C1D565F3-63A4-46BB-9486-37BE52850EE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594343" y="1526070"/>
            <a:ext cx="5438775" cy="1271582"/>
          </a:xfrm>
          <a:prstGeom prst="rect">
            <a:avLst/>
          </a:prstGeom>
          <a:noFill/>
          <a:ln>
            <a:noFill/>
          </a:ln>
        </p:spPr>
      </p:pic>
      <p:pic>
        <p:nvPicPr>
          <p:cNvPr id="14" name="Picture 13">
            <a:extLst>
              <a:ext uri="{FF2B5EF4-FFF2-40B4-BE49-F238E27FC236}">
                <a16:creationId xmlns:a16="http://schemas.microsoft.com/office/drawing/2014/main" id="{33B2C820-C161-40D8-906C-76D12DE061A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635340" y="3834875"/>
            <a:ext cx="5438775" cy="1258049"/>
          </a:xfrm>
          <a:prstGeom prst="rect">
            <a:avLst/>
          </a:prstGeom>
          <a:noFill/>
          <a:ln>
            <a:noFill/>
          </a:ln>
        </p:spPr>
      </p:pic>
      <p:sp>
        <p:nvSpPr>
          <p:cNvPr id="15" name="Rectangle 14">
            <a:extLst>
              <a:ext uri="{FF2B5EF4-FFF2-40B4-BE49-F238E27FC236}">
                <a16:creationId xmlns:a16="http://schemas.microsoft.com/office/drawing/2014/main" id="{E12CC598-8473-4887-91B9-5E415C0419F3}"/>
              </a:ext>
            </a:extLst>
          </p:cNvPr>
          <p:cNvSpPr/>
          <p:nvPr/>
        </p:nvSpPr>
        <p:spPr>
          <a:xfrm>
            <a:off x="9275432" y="1543103"/>
            <a:ext cx="1450205"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rPr>
              <a:t> Prediction Count</a:t>
            </a:r>
            <a:endParaRPr lang="en-US" sz="1400" dirty="0">
              <a:solidFill>
                <a:srgbClr val="002060"/>
              </a:solidFill>
            </a:endParaRPr>
          </a:p>
        </p:txBody>
      </p:sp>
      <p:sp>
        <p:nvSpPr>
          <p:cNvPr id="17" name="Rectangle 16">
            <a:extLst>
              <a:ext uri="{FF2B5EF4-FFF2-40B4-BE49-F238E27FC236}">
                <a16:creationId xmlns:a16="http://schemas.microsoft.com/office/drawing/2014/main" id="{0A3C4879-7DE7-457A-A64D-4878199D8CDD}"/>
              </a:ext>
            </a:extLst>
          </p:cNvPr>
          <p:cNvSpPr/>
          <p:nvPr/>
        </p:nvSpPr>
        <p:spPr>
          <a:xfrm>
            <a:off x="3555827" y="1199718"/>
            <a:ext cx="5515805"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rPr>
              <a:t> </a:t>
            </a:r>
            <a:r>
              <a:rPr lang="en-US" sz="1400" dirty="0">
                <a:solidFill>
                  <a:srgbClr val="002060"/>
                </a:solidFill>
                <a:latin typeface="Calibri" panose="020F0502020204030204" pitchFamily="34" charset="0"/>
                <a:cs typeface="Calibri" panose="020F0502020204030204" pitchFamily="34" charset="0"/>
              </a:rPr>
              <a:t>Summary of the Centroid(“Labels”) based on mean values of the clusters</a:t>
            </a:r>
          </a:p>
        </p:txBody>
      </p:sp>
      <p:sp>
        <p:nvSpPr>
          <p:cNvPr id="18" name="Rectangle 17">
            <a:extLst>
              <a:ext uri="{FF2B5EF4-FFF2-40B4-BE49-F238E27FC236}">
                <a16:creationId xmlns:a16="http://schemas.microsoft.com/office/drawing/2014/main" id="{BBF0C903-D907-4899-9958-34EDB294154C}"/>
              </a:ext>
            </a:extLst>
          </p:cNvPr>
          <p:cNvSpPr/>
          <p:nvPr/>
        </p:nvSpPr>
        <p:spPr>
          <a:xfrm>
            <a:off x="1532094" y="825036"/>
            <a:ext cx="890628" cy="307777"/>
          </a:xfrm>
          <a:prstGeom prst="rect">
            <a:avLst/>
          </a:prstGeom>
        </p:spPr>
        <p:txBody>
          <a:bodyPr wrap="none">
            <a:spAutoFit/>
          </a:bodyPr>
          <a:lstStyle/>
          <a:p>
            <a:r>
              <a:rPr lang="en-US" sz="1400" b="1" dirty="0">
                <a:solidFill>
                  <a:srgbClr val="0070C0"/>
                </a:solidFill>
                <a:latin typeface="Calibri" panose="020F0502020204030204" pitchFamily="34" charset="0"/>
                <a:ea typeface="Calibri" panose="020F0502020204030204" pitchFamily="34" charset="0"/>
              </a:rPr>
              <a:t>New York</a:t>
            </a:r>
            <a:endParaRPr lang="en-US" sz="1400" b="1" dirty="0">
              <a:solidFill>
                <a:srgbClr val="0070C0"/>
              </a:solidFill>
            </a:endParaRPr>
          </a:p>
        </p:txBody>
      </p:sp>
      <p:sp>
        <p:nvSpPr>
          <p:cNvPr id="19" name="Rectangle 18">
            <a:extLst>
              <a:ext uri="{FF2B5EF4-FFF2-40B4-BE49-F238E27FC236}">
                <a16:creationId xmlns:a16="http://schemas.microsoft.com/office/drawing/2014/main" id="{37B4031C-02B3-459E-A399-6F799FC94ADF}"/>
              </a:ext>
            </a:extLst>
          </p:cNvPr>
          <p:cNvSpPr/>
          <p:nvPr/>
        </p:nvSpPr>
        <p:spPr>
          <a:xfrm>
            <a:off x="1532094" y="3185150"/>
            <a:ext cx="763094" cy="307777"/>
          </a:xfrm>
          <a:prstGeom prst="rect">
            <a:avLst/>
          </a:prstGeom>
        </p:spPr>
        <p:txBody>
          <a:bodyPr wrap="none">
            <a:spAutoFit/>
          </a:bodyPr>
          <a:lstStyle/>
          <a:p>
            <a:r>
              <a:rPr lang="en-US" sz="1400" b="1" dirty="0">
                <a:solidFill>
                  <a:schemeClr val="accent5">
                    <a:lumMod val="75000"/>
                  </a:schemeClr>
                </a:solidFill>
                <a:latin typeface="Calibri" panose="020F0502020204030204" pitchFamily="34" charset="0"/>
                <a:ea typeface="Calibri" panose="020F0502020204030204" pitchFamily="34" charset="0"/>
              </a:rPr>
              <a:t>Toronto</a:t>
            </a:r>
            <a:endParaRPr lang="en-US" sz="1400" b="1" dirty="0">
              <a:solidFill>
                <a:schemeClr val="accent5">
                  <a:lumMod val="75000"/>
                </a:schemeClr>
              </a:solidFill>
            </a:endParaRPr>
          </a:p>
        </p:txBody>
      </p:sp>
      <p:sp>
        <p:nvSpPr>
          <p:cNvPr id="20" name="Rectangle 19">
            <a:extLst>
              <a:ext uri="{FF2B5EF4-FFF2-40B4-BE49-F238E27FC236}">
                <a16:creationId xmlns:a16="http://schemas.microsoft.com/office/drawing/2014/main" id="{4DE9F134-6256-48EE-B8C3-BDA92D877921}"/>
              </a:ext>
            </a:extLst>
          </p:cNvPr>
          <p:cNvSpPr/>
          <p:nvPr/>
        </p:nvSpPr>
        <p:spPr>
          <a:xfrm>
            <a:off x="9257097" y="3842567"/>
            <a:ext cx="1450205"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rPr>
              <a:t> Prediction Count</a:t>
            </a:r>
            <a:endParaRPr lang="en-US" sz="1400" dirty="0">
              <a:solidFill>
                <a:srgbClr val="002060"/>
              </a:solidFill>
            </a:endParaRPr>
          </a:p>
        </p:txBody>
      </p:sp>
      <p:sp>
        <p:nvSpPr>
          <p:cNvPr id="21" name="Rectangle 20">
            <a:extLst>
              <a:ext uri="{FF2B5EF4-FFF2-40B4-BE49-F238E27FC236}">
                <a16:creationId xmlns:a16="http://schemas.microsoft.com/office/drawing/2014/main" id="{37EC09F8-3C2E-4981-AB9B-453B9EEE61E4}"/>
              </a:ext>
            </a:extLst>
          </p:cNvPr>
          <p:cNvSpPr/>
          <p:nvPr/>
        </p:nvSpPr>
        <p:spPr>
          <a:xfrm>
            <a:off x="3596824" y="3564416"/>
            <a:ext cx="5515805" cy="307777"/>
          </a:xfrm>
          <a:prstGeom prst="rect">
            <a:avLst/>
          </a:prstGeom>
        </p:spPr>
        <p:txBody>
          <a:bodyPr wrap="none">
            <a:spAutoFit/>
          </a:bodyPr>
          <a:lstStyle/>
          <a:p>
            <a:r>
              <a:rPr lang="en-US" sz="1400" dirty="0">
                <a:solidFill>
                  <a:srgbClr val="002060"/>
                </a:solidFill>
                <a:latin typeface="Calibri" panose="020F0502020204030204" pitchFamily="34" charset="0"/>
                <a:ea typeface="Calibri" panose="020F0502020204030204" pitchFamily="34" charset="0"/>
              </a:rPr>
              <a:t> </a:t>
            </a:r>
            <a:r>
              <a:rPr lang="en-US" sz="1400" dirty="0">
                <a:solidFill>
                  <a:srgbClr val="002060"/>
                </a:solidFill>
                <a:latin typeface="Calibri" panose="020F0502020204030204" pitchFamily="34" charset="0"/>
                <a:cs typeface="Calibri" panose="020F0502020204030204" pitchFamily="34" charset="0"/>
              </a:rPr>
              <a:t>Summary of the Centroid(“Labels”) based on mean values of the clusters</a:t>
            </a:r>
          </a:p>
        </p:txBody>
      </p:sp>
      <p:sp>
        <p:nvSpPr>
          <p:cNvPr id="22" name="Footer Placeholder 21">
            <a:extLst>
              <a:ext uri="{FF2B5EF4-FFF2-40B4-BE49-F238E27FC236}">
                <a16:creationId xmlns:a16="http://schemas.microsoft.com/office/drawing/2014/main" id="{9B5BC793-B3A5-4A98-9003-BE4FC24575C1}"/>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67130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477793" y="154609"/>
            <a:ext cx="5154381" cy="589032"/>
          </a:xfrm>
        </p:spPr>
        <p:txBody>
          <a:bodyPr>
            <a:normAutofit fontScale="90000"/>
          </a:bodyPr>
          <a:lstStyle/>
          <a:p>
            <a:r>
              <a:rPr lang="en-US" sz="2800" b="1" dirty="0">
                <a:solidFill>
                  <a:schemeClr val="accent5">
                    <a:lumMod val="50000"/>
                  </a:schemeClr>
                </a:solidFill>
                <a:latin typeface="Calibri" panose="020F0502020204030204" pitchFamily="34" charset="0"/>
                <a:cs typeface="Calibri" panose="020F0502020204030204" pitchFamily="34" charset="0"/>
              </a:rPr>
              <a:t>4.8 K-Means Clustering - continued</a:t>
            </a:r>
          </a:p>
        </p:txBody>
      </p:sp>
      <p:pic>
        <p:nvPicPr>
          <p:cNvPr id="5" name="Picture 4">
            <a:extLst>
              <a:ext uri="{FF2B5EF4-FFF2-40B4-BE49-F238E27FC236}">
                <a16:creationId xmlns:a16="http://schemas.microsoft.com/office/drawing/2014/main" id="{D4B50EF8-D18F-43E8-A4C0-32E643A563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23691" y="979558"/>
            <a:ext cx="2989306" cy="2168038"/>
          </a:xfrm>
          <a:prstGeom prst="rect">
            <a:avLst/>
          </a:prstGeom>
          <a:noFill/>
          <a:ln>
            <a:noFill/>
          </a:ln>
        </p:spPr>
      </p:pic>
      <p:pic>
        <p:nvPicPr>
          <p:cNvPr id="6" name="Picture 5">
            <a:extLst>
              <a:ext uri="{FF2B5EF4-FFF2-40B4-BE49-F238E27FC236}">
                <a16:creationId xmlns:a16="http://schemas.microsoft.com/office/drawing/2014/main" id="{3F7276DF-C404-4FFD-8A1A-DC9F9BAFB9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46949" y="3358113"/>
            <a:ext cx="2989306" cy="2193438"/>
          </a:xfrm>
          <a:prstGeom prst="rect">
            <a:avLst/>
          </a:prstGeom>
          <a:noFill/>
          <a:ln>
            <a:noFill/>
          </a:ln>
        </p:spPr>
      </p:pic>
      <p:pic>
        <p:nvPicPr>
          <p:cNvPr id="7" name="Picture 6">
            <a:extLst>
              <a:ext uri="{FF2B5EF4-FFF2-40B4-BE49-F238E27FC236}">
                <a16:creationId xmlns:a16="http://schemas.microsoft.com/office/drawing/2014/main" id="{3D842E3E-0F81-4CC5-8D44-10196EDA1E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69301" y="954158"/>
            <a:ext cx="3021190" cy="2193438"/>
          </a:xfrm>
          <a:prstGeom prst="rect">
            <a:avLst/>
          </a:prstGeom>
          <a:noFill/>
          <a:ln>
            <a:noFill/>
          </a:ln>
        </p:spPr>
      </p:pic>
      <p:pic>
        <p:nvPicPr>
          <p:cNvPr id="8" name="Picture 7">
            <a:extLst>
              <a:ext uri="{FF2B5EF4-FFF2-40B4-BE49-F238E27FC236}">
                <a16:creationId xmlns:a16="http://schemas.microsoft.com/office/drawing/2014/main" id="{C869EE1B-1504-47C3-A80D-4A68D072E4F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616105" y="3332713"/>
            <a:ext cx="2874385" cy="2193438"/>
          </a:xfrm>
          <a:prstGeom prst="rect">
            <a:avLst/>
          </a:prstGeom>
          <a:noFill/>
          <a:ln>
            <a:noFill/>
          </a:ln>
        </p:spPr>
      </p:pic>
      <p:sp>
        <p:nvSpPr>
          <p:cNvPr id="9" name="Rectangle 8">
            <a:extLst>
              <a:ext uri="{FF2B5EF4-FFF2-40B4-BE49-F238E27FC236}">
                <a16:creationId xmlns:a16="http://schemas.microsoft.com/office/drawing/2014/main" id="{98D0C1B2-D696-4663-BA9D-F783668BF24E}"/>
              </a:ext>
            </a:extLst>
          </p:cNvPr>
          <p:cNvSpPr/>
          <p:nvPr/>
        </p:nvSpPr>
        <p:spPr>
          <a:xfrm>
            <a:off x="595519" y="5576952"/>
            <a:ext cx="9845649" cy="925125"/>
          </a:xfrm>
          <a:prstGeom prst="rect">
            <a:avLst/>
          </a:prstGeom>
        </p:spPr>
        <p:txBody>
          <a:bodyPr wrap="square">
            <a:spAutoFit/>
          </a:bodyPr>
          <a:lstStyle/>
          <a:p>
            <a:pPr indent="228600" algn="just">
              <a:lnSpc>
                <a:spcPct val="115000"/>
              </a:lnSpc>
            </a:pPr>
            <a:r>
              <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rPr>
              <a:t>Observation:</a:t>
            </a:r>
          </a:p>
          <a:p>
            <a:pPr indent="228600" algn="just">
              <a:lnSpc>
                <a:spcPct val="115000"/>
              </a:lnSpc>
            </a:pPr>
            <a:r>
              <a:rPr lang="en-US" sz="1600" dirty="0"/>
              <a:t>User Likes: The maximum user likes spread lies between the range 0 to 200 for both the cities.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15000"/>
              </a:lnSpc>
            </a:pP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Rating: The maximum rating spread lies between the range 7.0 to 8.5 closer to the centroid for both </a:t>
            </a:r>
            <a:r>
              <a:rPr lang="en-US" sz="1600" dirty="0">
                <a:solidFill>
                  <a:srgbClr val="000000"/>
                </a:solidFill>
                <a:latin typeface="Calibri" panose="020F0502020204030204" pitchFamily="34" charset="0"/>
                <a:ea typeface="Calibri" panose="020F0502020204030204" pitchFamily="34" charset="0"/>
              </a:rPr>
              <a:t>the cities.</a:t>
            </a:r>
            <a:endParaRPr lang="en-US" sz="1600" dirty="0"/>
          </a:p>
        </p:txBody>
      </p:sp>
      <p:sp>
        <p:nvSpPr>
          <p:cNvPr id="10" name="Slide Number Placeholder 9">
            <a:extLst>
              <a:ext uri="{FF2B5EF4-FFF2-40B4-BE49-F238E27FC236}">
                <a16:creationId xmlns:a16="http://schemas.microsoft.com/office/drawing/2014/main" id="{BCB65A22-F1A8-4182-924F-B905EA3FD64C}"/>
              </a:ext>
            </a:extLst>
          </p:cNvPr>
          <p:cNvSpPr>
            <a:spLocks noGrp="1"/>
          </p:cNvSpPr>
          <p:nvPr>
            <p:ph type="sldNum" sz="quarter" idx="12"/>
          </p:nvPr>
        </p:nvSpPr>
        <p:spPr/>
        <p:txBody>
          <a:bodyPr/>
          <a:lstStyle/>
          <a:p>
            <a:fld id="{DD0EA122-7FBB-48F9-822B-B3B25FE0117D}" type="slidenum">
              <a:rPr lang="en-US" smtClean="0"/>
              <a:t>15</a:t>
            </a:fld>
            <a:endParaRPr lang="en-US"/>
          </a:p>
        </p:txBody>
      </p:sp>
      <p:pic>
        <p:nvPicPr>
          <p:cNvPr id="11" name="Picture 10">
            <a:extLst>
              <a:ext uri="{FF2B5EF4-FFF2-40B4-BE49-F238E27FC236}">
                <a16:creationId xmlns:a16="http://schemas.microsoft.com/office/drawing/2014/main" id="{81AF5BB2-2C0B-4A8B-B423-C14857995E0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46280" y="954158"/>
            <a:ext cx="3324533" cy="2168038"/>
          </a:xfrm>
          <a:prstGeom prst="rect">
            <a:avLst/>
          </a:prstGeom>
          <a:noFill/>
          <a:ln>
            <a:noFill/>
          </a:ln>
        </p:spPr>
      </p:pic>
      <p:pic>
        <p:nvPicPr>
          <p:cNvPr id="12" name="Picture 11">
            <a:extLst>
              <a:ext uri="{FF2B5EF4-FFF2-40B4-BE49-F238E27FC236}">
                <a16:creationId xmlns:a16="http://schemas.microsoft.com/office/drawing/2014/main" id="{4258D0A0-0DAE-4537-B792-850ED6A5DB6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46280" y="3358112"/>
            <a:ext cx="3457094" cy="2218839"/>
          </a:xfrm>
          <a:prstGeom prst="rect">
            <a:avLst/>
          </a:prstGeom>
          <a:noFill/>
          <a:ln>
            <a:noFill/>
          </a:ln>
        </p:spPr>
      </p:pic>
      <p:sp>
        <p:nvSpPr>
          <p:cNvPr id="13" name="Footer Placeholder 12">
            <a:extLst>
              <a:ext uri="{FF2B5EF4-FFF2-40B4-BE49-F238E27FC236}">
                <a16:creationId xmlns:a16="http://schemas.microsoft.com/office/drawing/2014/main" id="{8B25E868-5B65-4DBB-9892-97B11EDB1A47}"/>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313143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524539" y="122736"/>
            <a:ext cx="5836504" cy="409364"/>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4.8 K-Means Clustering - continued</a:t>
            </a:r>
          </a:p>
        </p:txBody>
      </p:sp>
      <p:pic>
        <p:nvPicPr>
          <p:cNvPr id="3" name="Picture 2">
            <a:extLst>
              <a:ext uri="{FF2B5EF4-FFF2-40B4-BE49-F238E27FC236}">
                <a16:creationId xmlns:a16="http://schemas.microsoft.com/office/drawing/2014/main" id="{804A1232-3B14-47C3-BF5D-CD4DB3752F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2165" y="1152527"/>
            <a:ext cx="3329748" cy="2689638"/>
          </a:xfrm>
          <a:prstGeom prst="rect">
            <a:avLst/>
          </a:prstGeom>
          <a:noFill/>
          <a:ln>
            <a:noFill/>
          </a:ln>
        </p:spPr>
      </p:pic>
      <p:pic>
        <p:nvPicPr>
          <p:cNvPr id="4" name="Picture 3">
            <a:extLst>
              <a:ext uri="{FF2B5EF4-FFF2-40B4-BE49-F238E27FC236}">
                <a16:creationId xmlns:a16="http://schemas.microsoft.com/office/drawing/2014/main" id="{FE1A98A0-9839-43B9-87B0-A939C4E79F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1209" y="4015133"/>
            <a:ext cx="3340704" cy="2690792"/>
          </a:xfrm>
          <a:prstGeom prst="rect">
            <a:avLst/>
          </a:prstGeom>
          <a:noFill/>
          <a:ln>
            <a:noFill/>
          </a:ln>
        </p:spPr>
      </p:pic>
      <p:pic>
        <p:nvPicPr>
          <p:cNvPr id="5" name="Picture 4">
            <a:extLst>
              <a:ext uri="{FF2B5EF4-FFF2-40B4-BE49-F238E27FC236}">
                <a16:creationId xmlns:a16="http://schemas.microsoft.com/office/drawing/2014/main" id="{D370E09D-69CD-47B7-A25F-B795C6F660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1441" y="1151373"/>
            <a:ext cx="3335794" cy="2690792"/>
          </a:xfrm>
          <a:prstGeom prst="rect">
            <a:avLst/>
          </a:prstGeom>
          <a:noFill/>
          <a:ln>
            <a:noFill/>
          </a:ln>
        </p:spPr>
      </p:pic>
      <p:pic>
        <p:nvPicPr>
          <p:cNvPr id="6" name="Picture 5">
            <a:extLst>
              <a:ext uri="{FF2B5EF4-FFF2-40B4-BE49-F238E27FC236}">
                <a16:creationId xmlns:a16="http://schemas.microsoft.com/office/drawing/2014/main" id="{39133FF3-B14C-46EE-910D-9501AA5576E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191440" y="4015133"/>
            <a:ext cx="3335793" cy="2690792"/>
          </a:xfrm>
          <a:prstGeom prst="rect">
            <a:avLst/>
          </a:prstGeom>
          <a:noFill/>
          <a:ln>
            <a:noFill/>
          </a:ln>
        </p:spPr>
      </p:pic>
      <p:sp>
        <p:nvSpPr>
          <p:cNvPr id="7" name="Rectangle 6">
            <a:extLst>
              <a:ext uri="{FF2B5EF4-FFF2-40B4-BE49-F238E27FC236}">
                <a16:creationId xmlns:a16="http://schemas.microsoft.com/office/drawing/2014/main" id="{FBAD8F5D-88A8-41BB-B879-7FC3755FAA05}"/>
              </a:ext>
            </a:extLst>
          </p:cNvPr>
          <p:cNvSpPr/>
          <p:nvPr/>
        </p:nvSpPr>
        <p:spPr>
          <a:xfrm>
            <a:off x="712166" y="664494"/>
            <a:ext cx="1513043"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New York City</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D2ECD3B-03F9-44C5-AD08-6F4DE1FA6B69}"/>
              </a:ext>
            </a:extLst>
          </p:cNvPr>
          <p:cNvSpPr/>
          <p:nvPr/>
        </p:nvSpPr>
        <p:spPr>
          <a:xfrm>
            <a:off x="4532243" y="705068"/>
            <a:ext cx="1597040" cy="392159"/>
          </a:xfrm>
          <a:prstGeom prst="rect">
            <a:avLst/>
          </a:prstGeom>
        </p:spPr>
        <p:txBody>
          <a:bodyPr wrap="none">
            <a:spAutoFit/>
          </a:bodyPr>
          <a:lstStyle/>
          <a:p>
            <a:pPr algn="just">
              <a:lnSpc>
                <a:spcPct val="115000"/>
              </a:lnSpc>
            </a:pP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City of Toronto</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D91BF3F0-A927-4515-92E7-98D62CDAD1D0}"/>
              </a:ext>
            </a:extLst>
          </p:cNvPr>
          <p:cNvSpPr/>
          <p:nvPr/>
        </p:nvSpPr>
        <p:spPr>
          <a:xfrm>
            <a:off x="7676763" y="2312103"/>
            <a:ext cx="2159309" cy="369332"/>
          </a:xfrm>
          <a:prstGeom prst="rect">
            <a:avLst/>
          </a:prstGeom>
        </p:spPr>
        <p:txBody>
          <a:bodyPr wrap="none">
            <a:spAutoFit/>
          </a:bodyPr>
          <a:lstStyle/>
          <a:p>
            <a:r>
              <a:rPr lang="en-US" b="1" dirty="0">
                <a:solidFill>
                  <a:srgbClr val="000000"/>
                </a:solidFill>
                <a:latin typeface="Calibri" panose="020F0502020204030204" pitchFamily="34" charset="0"/>
                <a:ea typeface="Calibri" panose="020F0502020204030204" pitchFamily="34" charset="0"/>
              </a:rPr>
              <a:t>&lt;&lt; Before Clustering </a:t>
            </a:r>
            <a:endParaRPr lang="en-US" dirty="0"/>
          </a:p>
        </p:txBody>
      </p:sp>
      <p:sp>
        <p:nvSpPr>
          <p:cNvPr id="10" name="Rectangle 9">
            <a:extLst>
              <a:ext uri="{FF2B5EF4-FFF2-40B4-BE49-F238E27FC236}">
                <a16:creationId xmlns:a16="http://schemas.microsoft.com/office/drawing/2014/main" id="{8094BACF-847C-457E-8EA6-D0F53024409F}"/>
              </a:ext>
            </a:extLst>
          </p:cNvPr>
          <p:cNvSpPr/>
          <p:nvPr/>
        </p:nvSpPr>
        <p:spPr>
          <a:xfrm>
            <a:off x="7815911" y="5175863"/>
            <a:ext cx="2015103" cy="369332"/>
          </a:xfrm>
          <a:prstGeom prst="rect">
            <a:avLst/>
          </a:prstGeom>
        </p:spPr>
        <p:txBody>
          <a:bodyPr wrap="none">
            <a:spAutoFit/>
          </a:bodyPr>
          <a:lstStyle/>
          <a:p>
            <a:r>
              <a:rPr lang="en-US" b="1" dirty="0">
                <a:solidFill>
                  <a:srgbClr val="000000"/>
                </a:solidFill>
                <a:latin typeface="Calibri" panose="020F0502020204030204" pitchFamily="34" charset="0"/>
                <a:ea typeface="Calibri" panose="020F0502020204030204" pitchFamily="34" charset="0"/>
              </a:rPr>
              <a:t>&lt;&lt; After Clustering </a:t>
            </a:r>
            <a:endParaRPr lang="en-US" dirty="0"/>
          </a:p>
        </p:txBody>
      </p:sp>
      <p:sp>
        <p:nvSpPr>
          <p:cNvPr id="11" name="Slide Number Placeholder 10">
            <a:extLst>
              <a:ext uri="{FF2B5EF4-FFF2-40B4-BE49-F238E27FC236}">
                <a16:creationId xmlns:a16="http://schemas.microsoft.com/office/drawing/2014/main" id="{9EC08BC9-EEDA-4746-A5F1-C58C4F8D957A}"/>
              </a:ext>
            </a:extLst>
          </p:cNvPr>
          <p:cNvSpPr>
            <a:spLocks noGrp="1"/>
          </p:cNvSpPr>
          <p:nvPr>
            <p:ph type="sldNum" sz="quarter" idx="12"/>
          </p:nvPr>
        </p:nvSpPr>
        <p:spPr/>
        <p:txBody>
          <a:bodyPr/>
          <a:lstStyle/>
          <a:p>
            <a:fld id="{DD0EA122-7FBB-48F9-822B-B3B25FE0117D}" type="slidenum">
              <a:rPr lang="en-US" smtClean="0"/>
              <a:t>16</a:t>
            </a:fld>
            <a:endParaRPr lang="en-US"/>
          </a:p>
        </p:txBody>
      </p:sp>
      <p:sp>
        <p:nvSpPr>
          <p:cNvPr id="12" name="Footer Placeholder 11">
            <a:extLst>
              <a:ext uri="{FF2B5EF4-FFF2-40B4-BE49-F238E27FC236}">
                <a16:creationId xmlns:a16="http://schemas.microsoft.com/office/drawing/2014/main" id="{3E1D9C3F-5625-4D49-B74B-FC5F11118485}"/>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08477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97565" y="219352"/>
            <a:ext cx="4876800" cy="456509"/>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5. Result and Discussion</a:t>
            </a:r>
          </a:p>
        </p:txBody>
      </p:sp>
      <p:sp>
        <p:nvSpPr>
          <p:cNvPr id="3" name="Rectangle 2">
            <a:extLst>
              <a:ext uri="{FF2B5EF4-FFF2-40B4-BE49-F238E27FC236}">
                <a16:creationId xmlns:a16="http://schemas.microsoft.com/office/drawing/2014/main" id="{E07B4CB4-6143-4636-8D59-A724FD31DD01}"/>
              </a:ext>
            </a:extLst>
          </p:cNvPr>
          <p:cNvSpPr/>
          <p:nvPr/>
        </p:nvSpPr>
        <p:spPr>
          <a:xfrm>
            <a:off x="397565" y="675861"/>
            <a:ext cx="11396869" cy="2946832"/>
          </a:xfrm>
          <a:prstGeom prst="rect">
            <a:avLst/>
          </a:prstGeom>
        </p:spPr>
        <p:txBody>
          <a:bodyPr wrap="square">
            <a:spAutoFit/>
          </a:bodyPr>
          <a:lstStyle/>
          <a:p>
            <a:pPr algn="just">
              <a:lnSpc>
                <a:spcPct val="115000"/>
              </a:lnSpc>
            </a:pPr>
            <a:r>
              <a:rPr lang="en-US" sz="16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Results</a:t>
            </a:r>
          </a:p>
          <a:p>
            <a:pPr algn="just">
              <a:lnSpc>
                <a:spcPct val="115000"/>
              </a:lnSpc>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summary of the exploratory analysis of the two cities are plotted below</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York City has high neighborhoods which is 47% higher compared to Toronto 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York Venue has 48.8K user likes higher by 47% compared to Toronto 26K user likes.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major contributors of user likes are Manhattan with 73% and old city of Toronto 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Compared to Toronto, New York Venue User Tips higher by 12% and Photo count by 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average rating and price tier are Similar for both the cities with marginal difference.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Similarities for both the cities, where there is a positive correlation between venue user likes vs rating and negative correlation between distance vs user likes.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York user likes and photo count are higher for price tier 3.0 and for Toronto its 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Clustering of Venues created based on user likes, price tier, rating, distance, photo count, the number of clusters are 3 which is similar for both the cities using Elbow method.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centroid mean value for price tier is similar for both cities with value 1.5 and 1.7 and the mean value for ratings are similar for both cities with the range 7.5 to 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clustering w.r.t user likes and distance, the maximum user likes found between the range 0 to 200 for both cities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Similarly, the clustering w.r.t rating and distance, the </a:t>
            </a:r>
            <a:r>
              <a:rPr lang="en-US" sz="1200" dirty="0">
                <a:effectLst/>
                <a:latin typeface="Calibri" panose="020F0502020204030204" pitchFamily="34" charset="0"/>
                <a:ea typeface="Calibri" panose="020F0502020204030204" pitchFamily="34" charset="0"/>
                <a:cs typeface="Calibri" panose="020F0502020204030204" pitchFamily="34" charset="0"/>
              </a:rPr>
              <a:t>maximum rating found between the range 7.0 to 8.5 for both the cities.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1008CF7-CDE5-4465-865C-17059F671DD4}"/>
              </a:ext>
            </a:extLst>
          </p:cNvPr>
          <p:cNvSpPr txBox="1"/>
          <p:nvPr/>
        </p:nvSpPr>
        <p:spPr>
          <a:xfrm>
            <a:off x="397564" y="3781482"/>
            <a:ext cx="11396869" cy="2616101"/>
          </a:xfrm>
          <a:prstGeom prst="rect">
            <a:avLst/>
          </a:prstGeom>
          <a:noFill/>
        </p:spPr>
        <p:txBody>
          <a:bodyPr wrap="square" rtlCol="0">
            <a:spAutoFit/>
          </a:bodyPr>
          <a:lstStyle/>
          <a:p>
            <a:r>
              <a:rPr lang="en-US" sz="1400" b="1" dirty="0">
                <a:solidFill>
                  <a:srgbClr val="0070C0"/>
                </a:solidFill>
              </a:rPr>
              <a:t>Discussion</a:t>
            </a:r>
          </a:p>
          <a:p>
            <a:r>
              <a:rPr lang="en-US" sz="1200" dirty="0"/>
              <a:t>we have observed the significance of venue user likes, photo count and user tips. The descriptive analysis of the venue categories location wise shows, how the top categories of the venues distributed across locations and the findings provides a clear indicator to recommend business owners to startup new venues where there are no venues at certain locations and category for both the cities.</a:t>
            </a:r>
          </a:p>
          <a:p>
            <a:r>
              <a:rPr lang="en-US" sz="1200" dirty="0"/>
              <a:t> </a:t>
            </a:r>
          </a:p>
          <a:p>
            <a:r>
              <a:rPr lang="en-US" sz="1200" dirty="0"/>
              <a:t>In comparing the venues of the two cities, Manhattan, New York city and Old City of Toronto, Toronto are the major stakeholders, Manhattan with 73% user likes and Old City of Toronto with 59% user likes and both the location with an average rating at 8.1 and average price tier at 1.86 will be the highlight to their respective cities.  In the bar plot visualization, we have observed user likes and photo count are in higher side at the venues having price tier 3.0 at New York City and price tier 2.0 at City of Toronto. </a:t>
            </a:r>
          </a:p>
          <a:p>
            <a:r>
              <a:rPr lang="en-US" dirty="0"/>
              <a:t> </a:t>
            </a:r>
            <a:endParaRPr lang="en-US" sz="1200" dirty="0"/>
          </a:p>
          <a:p>
            <a:r>
              <a:rPr lang="en-US" sz="1200" dirty="0"/>
              <a:t>And we have also observed similarities in our regression plots on user likes and ratings for both the cities. The visualization shows positive correlation, when the user likes increase’s the rating also is in increasing trend for both the cities and also visualized a negative correlation in terms of user likes and distance for both the cities. In clustering of venues, we have observed the maximum user likes found between the range 0 to 200 for both the cities w.r.t user likes and distance and also maximum rating found between range 7.0 to 8.5 w.r.t rating and distance for both the cities, which indicates the centroids of the cluster may change whenever there is a change in the user likes at the venues.</a:t>
            </a:r>
            <a:endParaRPr lang="en-US" dirty="0"/>
          </a:p>
        </p:txBody>
      </p:sp>
      <p:sp>
        <p:nvSpPr>
          <p:cNvPr id="5" name="Slide Number Placeholder 4">
            <a:extLst>
              <a:ext uri="{FF2B5EF4-FFF2-40B4-BE49-F238E27FC236}">
                <a16:creationId xmlns:a16="http://schemas.microsoft.com/office/drawing/2014/main" id="{2EBA4F25-40ED-4915-8819-301F98CB75FD}"/>
              </a:ext>
            </a:extLst>
          </p:cNvPr>
          <p:cNvSpPr>
            <a:spLocks noGrp="1"/>
          </p:cNvSpPr>
          <p:nvPr>
            <p:ph type="sldNum" sz="quarter" idx="12"/>
          </p:nvPr>
        </p:nvSpPr>
        <p:spPr/>
        <p:txBody>
          <a:bodyPr/>
          <a:lstStyle/>
          <a:p>
            <a:fld id="{DD0EA122-7FBB-48F9-822B-B3B25FE0117D}" type="slidenum">
              <a:rPr lang="en-US" smtClean="0"/>
              <a:t>17</a:t>
            </a:fld>
            <a:endParaRPr lang="en-US"/>
          </a:p>
        </p:txBody>
      </p:sp>
      <p:sp>
        <p:nvSpPr>
          <p:cNvPr id="6" name="Footer Placeholder 5">
            <a:extLst>
              <a:ext uri="{FF2B5EF4-FFF2-40B4-BE49-F238E27FC236}">
                <a16:creationId xmlns:a16="http://schemas.microsoft.com/office/drawing/2014/main" id="{BCDE8AC0-0B8A-443E-982C-EABB7EF7E710}"/>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396219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97563" y="365126"/>
            <a:ext cx="3021497" cy="469761"/>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6. Conclusion</a:t>
            </a:r>
          </a:p>
        </p:txBody>
      </p:sp>
      <p:sp>
        <p:nvSpPr>
          <p:cNvPr id="3" name="TextBox 2">
            <a:extLst>
              <a:ext uri="{FF2B5EF4-FFF2-40B4-BE49-F238E27FC236}">
                <a16:creationId xmlns:a16="http://schemas.microsoft.com/office/drawing/2014/main" id="{8F56D062-41A9-45D5-99C0-F12B41D8A332}"/>
              </a:ext>
            </a:extLst>
          </p:cNvPr>
          <p:cNvSpPr txBox="1"/>
          <p:nvPr/>
        </p:nvSpPr>
        <p:spPr>
          <a:xfrm>
            <a:off x="397564" y="1020417"/>
            <a:ext cx="11529393" cy="5262979"/>
          </a:xfrm>
          <a:prstGeom prst="rect">
            <a:avLst/>
          </a:prstGeom>
          <a:noFill/>
        </p:spPr>
        <p:txBody>
          <a:bodyPr wrap="square" rtlCol="0">
            <a:spAutoFit/>
          </a:bodyPr>
          <a:lstStyle/>
          <a:p>
            <a:pPr algn="just"/>
            <a:r>
              <a:rPr lang="en-US" dirty="0"/>
              <a:t>In this exploration, we have analyzed the effectiveness of venue user likes, photo count, user tips, distance and rating. We have compared the venues at both the cities and analysis revealed strong similarities on the venue user likes and ratings for the both the cities and dissimilarities when compared with distance and user likes.</a:t>
            </a:r>
          </a:p>
          <a:p>
            <a:pPr algn="just"/>
            <a:r>
              <a:rPr lang="en-US" dirty="0"/>
              <a:t> </a:t>
            </a:r>
          </a:p>
          <a:p>
            <a:pPr algn="just"/>
            <a:r>
              <a:rPr lang="en-US" dirty="0"/>
              <a:t>Our descriptive analysis suggested the opportunities as how new business owner can startup new venues and the clustering of venues showed how users can choose venues of their preference to improve user experience at the venues.</a:t>
            </a:r>
          </a:p>
          <a:p>
            <a:pPr algn="just"/>
            <a:r>
              <a:rPr lang="en-US" dirty="0"/>
              <a:t> </a:t>
            </a:r>
          </a:p>
          <a:p>
            <a:pPr algn="just"/>
            <a:r>
              <a:rPr lang="en-US" dirty="0"/>
              <a:t>The visualization of regression plots showed us a positive correlation with user likes and rating. The observation of various analysis showed the significance of user likes which is an important metric in rating the venues.</a:t>
            </a:r>
          </a:p>
          <a:p>
            <a:pPr algn="just"/>
            <a:r>
              <a:rPr lang="en-US" dirty="0"/>
              <a:t> </a:t>
            </a:r>
          </a:p>
          <a:p>
            <a:pPr algn="just"/>
            <a:r>
              <a:rPr lang="en-US" dirty="0"/>
              <a:t>We have analyzed the venues of both the cities at various parameters, there are similarities and dissimilarities observed at both the cities. The venues of New York City when comparted to Toronto is higher at certain aspects of our analysis, basis the analysis we conclude New York City Venues are better than Toronto City.</a:t>
            </a:r>
          </a:p>
          <a:p>
            <a:pPr algn="just"/>
            <a:r>
              <a:rPr lang="en-US" dirty="0"/>
              <a:t> </a:t>
            </a:r>
          </a:p>
          <a:p>
            <a:pPr algn="just"/>
            <a:r>
              <a:rPr lang="en-US" dirty="0"/>
              <a:t>The exploration and analysis have been performed based on Sample Venue data and regardless of the above results and conclusions, we recommend the future analyst to explore and analyze the entire population of the Venue data to get more insights, more positive outcomes and to bring significant improvements to the venue owners and as well as to the users.</a:t>
            </a:r>
          </a:p>
          <a:p>
            <a:endParaRPr lang="en-US" sz="1200" dirty="0"/>
          </a:p>
        </p:txBody>
      </p:sp>
      <p:sp>
        <p:nvSpPr>
          <p:cNvPr id="4" name="Slide Number Placeholder 3">
            <a:extLst>
              <a:ext uri="{FF2B5EF4-FFF2-40B4-BE49-F238E27FC236}">
                <a16:creationId xmlns:a16="http://schemas.microsoft.com/office/drawing/2014/main" id="{AEB45F7F-4097-4060-BE42-F5B6D4CBFD6C}"/>
              </a:ext>
            </a:extLst>
          </p:cNvPr>
          <p:cNvSpPr>
            <a:spLocks noGrp="1"/>
          </p:cNvSpPr>
          <p:nvPr>
            <p:ph type="sldNum" sz="quarter" idx="12"/>
          </p:nvPr>
        </p:nvSpPr>
        <p:spPr/>
        <p:txBody>
          <a:bodyPr/>
          <a:lstStyle/>
          <a:p>
            <a:fld id="{DD0EA122-7FBB-48F9-822B-B3B25FE0117D}" type="slidenum">
              <a:rPr lang="en-US" smtClean="0"/>
              <a:t>18</a:t>
            </a:fld>
            <a:endParaRPr lang="en-US"/>
          </a:p>
        </p:txBody>
      </p:sp>
      <p:sp>
        <p:nvSpPr>
          <p:cNvPr id="5" name="Footer Placeholder 4">
            <a:extLst>
              <a:ext uri="{FF2B5EF4-FFF2-40B4-BE49-F238E27FC236}">
                <a16:creationId xmlns:a16="http://schemas.microsoft.com/office/drawing/2014/main" id="{2706AE08-3D70-4436-B527-4F77EE886D89}"/>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21311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925957" y="2103437"/>
            <a:ext cx="3375991" cy="1325563"/>
          </a:xfrm>
        </p:spPr>
        <p:txBody>
          <a:bodyPr>
            <a:normAutofit/>
          </a:bodyPr>
          <a:lstStyle/>
          <a:p>
            <a:pPr algn="ctr"/>
            <a:r>
              <a:rPr lang="en-US" sz="5400" b="1" dirty="0">
                <a:solidFill>
                  <a:srgbClr val="0070C0"/>
                </a:solidFill>
                <a:latin typeface="Calibri" panose="020F0502020204030204" pitchFamily="34" charset="0"/>
                <a:cs typeface="Calibri" panose="020F0502020204030204" pitchFamily="34" charset="0"/>
              </a:rPr>
              <a:t>Thank You</a:t>
            </a:r>
          </a:p>
        </p:txBody>
      </p:sp>
      <p:sp>
        <p:nvSpPr>
          <p:cNvPr id="3" name="Slide Number Placeholder 2">
            <a:extLst>
              <a:ext uri="{FF2B5EF4-FFF2-40B4-BE49-F238E27FC236}">
                <a16:creationId xmlns:a16="http://schemas.microsoft.com/office/drawing/2014/main" id="{F734F1BD-59F1-4828-8314-CB61ADE10123}"/>
              </a:ext>
            </a:extLst>
          </p:cNvPr>
          <p:cNvSpPr>
            <a:spLocks noGrp="1"/>
          </p:cNvSpPr>
          <p:nvPr>
            <p:ph type="sldNum" sz="quarter" idx="12"/>
          </p:nvPr>
        </p:nvSpPr>
        <p:spPr/>
        <p:txBody>
          <a:bodyPr/>
          <a:lstStyle/>
          <a:p>
            <a:fld id="{DD0EA122-7FBB-48F9-822B-B3B25FE0117D}" type="slidenum">
              <a:rPr lang="en-US" smtClean="0"/>
              <a:t>19</a:t>
            </a:fld>
            <a:endParaRPr lang="en-US"/>
          </a:p>
        </p:txBody>
      </p:sp>
      <p:sp>
        <p:nvSpPr>
          <p:cNvPr id="4" name="Footer Placeholder 3">
            <a:extLst>
              <a:ext uri="{FF2B5EF4-FFF2-40B4-BE49-F238E27FC236}">
                <a16:creationId xmlns:a16="http://schemas.microsoft.com/office/drawing/2014/main" id="{FFD4A8F0-9E2A-48D3-9550-5D05001259B2}"/>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107881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1E62-DB2E-4FFA-85DF-B652536A574A}"/>
              </a:ext>
            </a:extLst>
          </p:cNvPr>
          <p:cNvSpPr>
            <a:spLocks noGrp="1"/>
          </p:cNvSpPr>
          <p:nvPr>
            <p:ph type="title"/>
          </p:nvPr>
        </p:nvSpPr>
        <p:spPr>
          <a:xfrm>
            <a:off x="771941" y="516836"/>
            <a:ext cx="3521764" cy="649356"/>
          </a:xfrm>
        </p:spPr>
        <p:txBody>
          <a:bodyPr>
            <a:norm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Table of Contents</a:t>
            </a:r>
            <a:endParaRPr lang="en-US" sz="2800" dirty="0">
              <a:solidFill>
                <a:schemeClr val="accent5">
                  <a:lumMod val="50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85E1859-4B78-4234-A8B4-191943B6AB09}"/>
              </a:ext>
            </a:extLst>
          </p:cNvPr>
          <p:cNvSpPr txBox="1"/>
          <p:nvPr/>
        </p:nvSpPr>
        <p:spPr>
          <a:xfrm>
            <a:off x="771940" y="1293121"/>
            <a:ext cx="8239537" cy="4832092"/>
          </a:xfrm>
          <a:prstGeom prst="rect">
            <a:avLst/>
          </a:prstGeom>
          <a:noFill/>
        </p:spPr>
        <p:txBody>
          <a:bodyPr wrap="square" rtlCol="0">
            <a:spAutoFit/>
          </a:bodyPr>
          <a:lstStyle/>
          <a:p>
            <a:pPr marL="514350" indent="-514350">
              <a:buFont typeface="+mj-lt"/>
              <a:buAutoNum type="arabicPeriod"/>
            </a:pPr>
            <a:r>
              <a:rPr lang="en-US" sz="2800" dirty="0">
                <a:latin typeface="Calibri" panose="020F0502020204030204" pitchFamily="34" charset="0"/>
                <a:cs typeface="Calibri" panose="020F0502020204030204" pitchFamily="34" charset="0"/>
              </a:rPr>
              <a:t>Introduction &amp; Background</a:t>
            </a: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r>
              <a:rPr lang="en-US" sz="2800" dirty="0">
                <a:latin typeface="Calibri" panose="020F0502020204030204" pitchFamily="34" charset="0"/>
                <a:cs typeface="Calibri" panose="020F0502020204030204" pitchFamily="34" charset="0"/>
              </a:rPr>
              <a:t>Business Problem &amp; Target Audience</a:t>
            </a: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r>
              <a:rPr lang="en-US" sz="2800" dirty="0">
                <a:latin typeface="Calibri" panose="020F0502020204030204" pitchFamily="34" charset="0"/>
                <a:cs typeface="Calibri" panose="020F0502020204030204" pitchFamily="34" charset="0"/>
              </a:rPr>
              <a:t>Data Source</a:t>
            </a: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r>
              <a:rPr lang="en-US" sz="2800" dirty="0">
                <a:latin typeface="Calibri" panose="020F0502020204030204" pitchFamily="34" charset="0"/>
                <a:cs typeface="Calibri" panose="020F0502020204030204" pitchFamily="34" charset="0"/>
              </a:rPr>
              <a:t>Methodology and Exploratory Data Analysis</a:t>
            </a: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r>
              <a:rPr lang="en-US" sz="2800" dirty="0">
                <a:latin typeface="Calibri" panose="020F0502020204030204" pitchFamily="34" charset="0"/>
                <a:cs typeface="Calibri" panose="020F0502020204030204" pitchFamily="34" charset="0"/>
              </a:rPr>
              <a:t>Results and Discussion</a:t>
            </a: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r>
              <a:rPr lang="en-US" sz="2800" dirty="0">
                <a:latin typeface="Calibri" panose="020F0502020204030204" pitchFamily="34" charset="0"/>
                <a:cs typeface="Calibri" panose="020F0502020204030204" pitchFamily="34" charset="0"/>
              </a:rPr>
              <a:t>Conclusion</a:t>
            </a:r>
          </a:p>
        </p:txBody>
      </p:sp>
      <p:sp>
        <p:nvSpPr>
          <p:cNvPr id="5" name="Slide Number Placeholder 4">
            <a:extLst>
              <a:ext uri="{FF2B5EF4-FFF2-40B4-BE49-F238E27FC236}">
                <a16:creationId xmlns:a16="http://schemas.microsoft.com/office/drawing/2014/main" id="{4276B0A9-0C25-44FF-9353-E92FAD352020}"/>
              </a:ext>
            </a:extLst>
          </p:cNvPr>
          <p:cNvSpPr>
            <a:spLocks noGrp="1"/>
          </p:cNvSpPr>
          <p:nvPr>
            <p:ph type="sldNum" sz="quarter" idx="12"/>
          </p:nvPr>
        </p:nvSpPr>
        <p:spPr/>
        <p:txBody>
          <a:bodyPr/>
          <a:lstStyle/>
          <a:p>
            <a:fld id="{DD0EA122-7FBB-48F9-822B-B3B25FE0117D}" type="slidenum">
              <a:rPr lang="en-US" smtClean="0"/>
              <a:t>2</a:t>
            </a:fld>
            <a:endParaRPr lang="en-US"/>
          </a:p>
        </p:txBody>
      </p:sp>
      <p:sp>
        <p:nvSpPr>
          <p:cNvPr id="6" name="Footer Placeholder 5">
            <a:extLst>
              <a:ext uri="{FF2B5EF4-FFF2-40B4-BE49-F238E27FC236}">
                <a16:creationId xmlns:a16="http://schemas.microsoft.com/office/drawing/2014/main" id="{E6CA84D0-8F72-4191-A7FF-E9743F07C858}"/>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378409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419099" y="192019"/>
            <a:ext cx="2845905" cy="436854"/>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1. Introduction</a:t>
            </a:r>
          </a:p>
        </p:txBody>
      </p:sp>
      <p:sp>
        <p:nvSpPr>
          <p:cNvPr id="3" name="TextBox 2">
            <a:extLst>
              <a:ext uri="{FF2B5EF4-FFF2-40B4-BE49-F238E27FC236}">
                <a16:creationId xmlns:a16="http://schemas.microsoft.com/office/drawing/2014/main" id="{61D13279-E5C8-4E4C-8464-8B886FFA5143}"/>
              </a:ext>
            </a:extLst>
          </p:cNvPr>
          <p:cNvSpPr txBox="1"/>
          <p:nvPr/>
        </p:nvSpPr>
        <p:spPr>
          <a:xfrm>
            <a:off x="419099" y="754546"/>
            <a:ext cx="11353801" cy="5355312"/>
          </a:xfrm>
          <a:prstGeom prst="rect">
            <a:avLst/>
          </a:prstGeom>
          <a:noFill/>
        </p:spPr>
        <p:txBody>
          <a:bodyPr wrap="square" rtlCol="0">
            <a:spAutoFit/>
          </a:bodyPr>
          <a:lstStyle/>
          <a:p>
            <a:pPr algn="just"/>
            <a:r>
              <a:rPr lang="en-US" dirty="0"/>
              <a:t>To explore and analyze, the venues of the neighborhoods of New York City and City of Toronto using Four Square Venue data to </a:t>
            </a:r>
            <a:r>
              <a:rPr lang="en-US" dirty="0">
                <a:latin typeface="Calibri" panose="020F0502020204030204" pitchFamily="34" charset="0"/>
                <a:cs typeface="Calibri" panose="020F0502020204030204" pitchFamily="34" charset="0"/>
              </a:rPr>
              <a:t>ensure</a:t>
            </a:r>
            <a:r>
              <a:rPr lang="en-US" dirty="0"/>
              <a:t> the ease of decision making.</a:t>
            </a:r>
          </a:p>
          <a:p>
            <a:pPr algn="just"/>
            <a:endParaRPr lang="en-US" b="1" dirty="0"/>
          </a:p>
          <a:p>
            <a:pPr algn="just"/>
            <a:r>
              <a:rPr lang="en-US" b="1" dirty="0">
                <a:solidFill>
                  <a:srgbClr val="0070C0"/>
                </a:solidFill>
              </a:rPr>
              <a:t>Background</a:t>
            </a:r>
          </a:p>
          <a:p>
            <a:pPr algn="just"/>
            <a:r>
              <a:rPr lang="en-US" dirty="0"/>
              <a:t>At times when we are visiting or moving to a new city, it becomes very difficult to discover or to choose restaurants, stores and other local business venues at the neighborhoods from user perspective and to start up a venue from a business point of view. Decision making will be a huge task with lot of criteria in mind to select the venue based on distance, price tier, ratings and sometimes we often stuck at certain stages in deciding. In which the user contributions will also been an important element such as user likes of a venue, upload of venue photos by the user and user tips of a venue, which will be counted to the comparisons and the decision that we finally make out.</a:t>
            </a:r>
          </a:p>
          <a:p>
            <a:pPr algn="just"/>
            <a:endParaRPr lang="en-US" dirty="0">
              <a:latin typeface="Calibri" panose="020F0502020204030204" pitchFamily="34" charset="0"/>
              <a:cs typeface="Calibri" panose="020F0502020204030204" pitchFamily="34" charset="0"/>
            </a:endParaRPr>
          </a:p>
          <a:p>
            <a:pPr algn="just"/>
            <a:r>
              <a:rPr lang="en-US" b="1" dirty="0">
                <a:solidFill>
                  <a:srgbClr val="0070C0"/>
                </a:solidFill>
              </a:rPr>
              <a:t>About the two cities</a:t>
            </a:r>
          </a:p>
          <a:p>
            <a:pPr algn="just"/>
            <a:r>
              <a:rPr lang="en-US" b="1" dirty="0">
                <a:solidFill>
                  <a:srgbClr val="0070C0"/>
                </a:solidFill>
              </a:rPr>
              <a:t>New York City </a:t>
            </a:r>
            <a:r>
              <a:rPr lang="en-US" dirty="0"/>
              <a:t>is made up of five major areas or “boroughs” sitting where the Hudson River meets the Atlantic Ocean. some separated by rivers and connected via ferry or bridge. The five boroughs of New York are </a:t>
            </a:r>
            <a:r>
              <a:rPr lang="en-US" b="1" dirty="0"/>
              <a:t>Manhattan, Brooklyn,</a:t>
            </a:r>
          </a:p>
          <a:p>
            <a:pPr algn="just"/>
            <a:r>
              <a:rPr lang="en-US" b="1" dirty="0"/>
              <a:t>Queens, Staten Island </a:t>
            </a:r>
            <a:r>
              <a:rPr lang="en-US" dirty="0"/>
              <a:t>and </a:t>
            </a:r>
            <a:r>
              <a:rPr lang="en-US" b="1" dirty="0"/>
              <a:t>the Bronx. </a:t>
            </a:r>
          </a:p>
          <a:p>
            <a:pPr algn="just"/>
            <a:endParaRPr lang="en-US" b="1" dirty="0"/>
          </a:p>
          <a:p>
            <a:pPr algn="just"/>
            <a:r>
              <a:rPr lang="en-US" b="1" dirty="0">
                <a:solidFill>
                  <a:srgbClr val="0070C0"/>
                </a:solidFill>
              </a:rPr>
              <a:t>Toronto</a:t>
            </a:r>
            <a:r>
              <a:rPr lang="en-US" dirty="0"/>
              <a:t> is a city of neighborhoods. each with its own style, vibe and scene. One thing Toronto doesn’t have a shortage of is shopping, whether it be outlet shopping, thrift or on trend pieces, there’s a neighborhood for it. The neighborhoods are </a:t>
            </a:r>
            <a:r>
              <a:rPr lang="en-US" b="1" dirty="0"/>
              <a:t>East York, Etobicoke, North York, Old City of Toronto, Scarborough </a:t>
            </a:r>
            <a:r>
              <a:rPr lang="en-US" dirty="0"/>
              <a:t>and </a:t>
            </a:r>
            <a:r>
              <a:rPr lang="en-US" b="1" dirty="0"/>
              <a:t>the York</a:t>
            </a:r>
            <a:endParaRPr lang="en-US" dirty="0"/>
          </a:p>
        </p:txBody>
      </p:sp>
      <p:sp>
        <p:nvSpPr>
          <p:cNvPr id="4" name="Slide Number Placeholder 3">
            <a:extLst>
              <a:ext uri="{FF2B5EF4-FFF2-40B4-BE49-F238E27FC236}">
                <a16:creationId xmlns:a16="http://schemas.microsoft.com/office/drawing/2014/main" id="{D27103AC-E74C-4FE4-95CF-DC5C19FB056D}"/>
              </a:ext>
            </a:extLst>
          </p:cNvPr>
          <p:cNvSpPr>
            <a:spLocks noGrp="1"/>
          </p:cNvSpPr>
          <p:nvPr>
            <p:ph type="sldNum" sz="quarter" idx="12"/>
          </p:nvPr>
        </p:nvSpPr>
        <p:spPr/>
        <p:txBody>
          <a:bodyPr/>
          <a:lstStyle/>
          <a:p>
            <a:fld id="{DD0EA122-7FBB-48F9-822B-B3B25FE0117D}" type="slidenum">
              <a:rPr lang="en-US" smtClean="0"/>
              <a:t>3</a:t>
            </a:fld>
            <a:endParaRPr lang="en-US"/>
          </a:p>
        </p:txBody>
      </p:sp>
      <p:sp>
        <p:nvSpPr>
          <p:cNvPr id="5" name="Footer Placeholder 4">
            <a:extLst>
              <a:ext uri="{FF2B5EF4-FFF2-40B4-BE49-F238E27FC236}">
                <a16:creationId xmlns:a16="http://schemas.microsoft.com/office/drawing/2014/main" id="{32BDD418-76E0-46BC-96EB-15F362A01414}"/>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54586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84313" y="278296"/>
            <a:ext cx="6096000" cy="516834"/>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2. Business Problem &amp; Target Audience</a:t>
            </a:r>
          </a:p>
        </p:txBody>
      </p:sp>
      <p:sp>
        <p:nvSpPr>
          <p:cNvPr id="3" name="TextBox 2">
            <a:extLst>
              <a:ext uri="{FF2B5EF4-FFF2-40B4-BE49-F238E27FC236}">
                <a16:creationId xmlns:a16="http://schemas.microsoft.com/office/drawing/2014/main" id="{6F7C7EB8-1CDB-46CE-B734-D7CBEFC423D0}"/>
              </a:ext>
            </a:extLst>
          </p:cNvPr>
          <p:cNvSpPr txBox="1"/>
          <p:nvPr/>
        </p:nvSpPr>
        <p:spPr>
          <a:xfrm>
            <a:off x="384313" y="947393"/>
            <a:ext cx="11423374" cy="5355312"/>
          </a:xfrm>
          <a:prstGeom prst="rect">
            <a:avLst/>
          </a:prstGeom>
          <a:noFill/>
        </p:spPr>
        <p:txBody>
          <a:bodyPr wrap="square" rtlCol="0">
            <a:spAutoFit/>
          </a:bodyPr>
          <a:lstStyle/>
          <a:p>
            <a:pPr algn="just"/>
            <a:r>
              <a:rPr lang="en-US" b="1" dirty="0">
                <a:solidFill>
                  <a:srgbClr val="0070C0"/>
                </a:solidFill>
                <a:latin typeface="Calibri" panose="020F0502020204030204" pitchFamily="34" charset="0"/>
                <a:cs typeface="Calibri" panose="020F0502020204030204" pitchFamily="34" charset="0"/>
              </a:rPr>
              <a:t>Business Problem</a:t>
            </a:r>
          </a:p>
          <a:p>
            <a:pPr algn="just"/>
            <a:endParaRPr lang="en-US" b="1"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To explore four-square venue data, to get new insights to recommend venue owners to start a new venue. To compare and conclude the better city on venues. To cluster &amp; segment the venues to enhance user experience on selecting the</a:t>
            </a:r>
          </a:p>
          <a:p>
            <a:pPr algn="just"/>
            <a:r>
              <a:rPr lang="en-US" dirty="0">
                <a:latin typeface="Calibri" panose="020F0502020204030204" pitchFamily="34" charset="0"/>
                <a:cs typeface="Calibri" panose="020F0502020204030204" pitchFamily="34" charset="0"/>
              </a:rPr>
              <a:t>venues basis the below analysis.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•To compare and distinguish venue similarities of the two cities using frequency distribution all columns with percentile and by various methods, parameters. </a:t>
            </a:r>
          </a:p>
          <a:p>
            <a:pPr algn="just"/>
            <a:r>
              <a:rPr lang="en-US" dirty="0">
                <a:latin typeface="Calibri" panose="020F0502020204030204" pitchFamily="34" charset="0"/>
                <a:cs typeface="Calibri" panose="020F0502020204030204" pitchFamily="34" charset="0"/>
              </a:rPr>
              <a:t>•To analyze if there is any correlation exist between the user likes, rating, price tier, tips, photos and distance. </a:t>
            </a:r>
          </a:p>
          <a:p>
            <a:pPr algn="just"/>
            <a:r>
              <a:rPr lang="en-US" dirty="0">
                <a:latin typeface="Calibri" panose="020F0502020204030204" pitchFamily="34" charset="0"/>
                <a:cs typeface="Calibri" panose="020F0502020204030204" pitchFamily="34" charset="0"/>
              </a:rPr>
              <a:t>•To perform clustering and segmentation for the venues based on four square venue details.</a:t>
            </a:r>
          </a:p>
          <a:p>
            <a:pPr algn="just"/>
            <a:endParaRPr lang="en-US" dirty="0">
              <a:latin typeface="Calibri" panose="020F0502020204030204" pitchFamily="34" charset="0"/>
              <a:cs typeface="Calibri" panose="020F0502020204030204" pitchFamily="34" charset="0"/>
            </a:endParaRPr>
          </a:p>
          <a:p>
            <a:pPr algn="just"/>
            <a:r>
              <a:rPr lang="en-US" b="1" dirty="0">
                <a:solidFill>
                  <a:srgbClr val="0070C0"/>
                </a:solidFill>
                <a:latin typeface="Calibri" panose="020F0502020204030204" pitchFamily="34" charset="0"/>
                <a:cs typeface="Calibri" panose="020F0502020204030204" pitchFamily="34" charset="0"/>
              </a:rPr>
              <a:t>Target Audience</a:t>
            </a:r>
          </a:p>
          <a:p>
            <a:pPr algn="just"/>
            <a:endParaRPr lang="en-US" b="1"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Business personnel who wants to startup a new venue, this analysis will provide a detailed insight. Stakeholders to add new venues to the site in the respective locations having NIL venues in the categorical segment.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analysis will give  business owners an insight of the user behavior, patterns and trends, which will be useful to enhance their business or to revisit the existing business model. The stakeholders both internal and external will be benefited on the venue  clustering and segmentation.</a:t>
            </a:r>
          </a:p>
        </p:txBody>
      </p:sp>
      <p:sp>
        <p:nvSpPr>
          <p:cNvPr id="4" name="Slide Number Placeholder 3">
            <a:extLst>
              <a:ext uri="{FF2B5EF4-FFF2-40B4-BE49-F238E27FC236}">
                <a16:creationId xmlns:a16="http://schemas.microsoft.com/office/drawing/2014/main" id="{FB45511B-929B-46D1-AFD8-E71C429B32E0}"/>
              </a:ext>
            </a:extLst>
          </p:cNvPr>
          <p:cNvSpPr>
            <a:spLocks noGrp="1"/>
          </p:cNvSpPr>
          <p:nvPr>
            <p:ph type="sldNum" sz="quarter" idx="12"/>
          </p:nvPr>
        </p:nvSpPr>
        <p:spPr/>
        <p:txBody>
          <a:bodyPr/>
          <a:lstStyle/>
          <a:p>
            <a:fld id="{DD0EA122-7FBB-48F9-822B-B3B25FE0117D}" type="slidenum">
              <a:rPr lang="en-US" smtClean="0"/>
              <a:t>4</a:t>
            </a:fld>
            <a:endParaRPr lang="en-US"/>
          </a:p>
        </p:txBody>
      </p:sp>
      <p:sp>
        <p:nvSpPr>
          <p:cNvPr id="5" name="Footer Placeholder 4">
            <a:extLst>
              <a:ext uri="{FF2B5EF4-FFF2-40B4-BE49-F238E27FC236}">
                <a16:creationId xmlns:a16="http://schemas.microsoft.com/office/drawing/2014/main" id="{905AD0EF-7907-4EC4-9FF2-DFA3E6F9E254}"/>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121227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506896" y="318980"/>
            <a:ext cx="2925417" cy="509518"/>
          </a:xfrm>
        </p:spPr>
        <p:txBody>
          <a:bodyPr>
            <a:norm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3. Data Source</a:t>
            </a:r>
          </a:p>
        </p:txBody>
      </p:sp>
      <p:sp>
        <p:nvSpPr>
          <p:cNvPr id="3" name="TextBox 2">
            <a:extLst>
              <a:ext uri="{FF2B5EF4-FFF2-40B4-BE49-F238E27FC236}">
                <a16:creationId xmlns:a16="http://schemas.microsoft.com/office/drawing/2014/main" id="{1C514481-A591-41B1-9272-4D671464BDDA}"/>
              </a:ext>
            </a:extLst>
          </p:cNvPr>
          <p:cNvSpPr txBox="1"/>
          <p:nvPr/>
        </p:nvSpPr>
        <p:spPr>
          <a:xfrm>
            <a:off x="506896" y="1046922"/>
            <a:ext cx="11088756" cy="5078313"/>
          </a:xfrm>
          <a:prstGeom prst="rect">
            <a:avLst/>
          </a:prstGeom>
          <a:noFill/>
        </p:spPr>
        <p:txBody>
          <a:bodyPr wrap="square" rtlCol="0">
            <a:spAutoFit/>
          </a:bodyPr>
          <a:lstStyle/>
          <a:p>
            <a:r>
              <a:rPr lang="en-US" dirty="0"/>
              <a:t>To download the data from the below links to create the dataset</a:t>
            </a:r>
          </a:p>
          <a:p>
            <a:endParaRPr lang="en-US" b="1" dirty="0"/>
          </a:p>
          <a:p>
            <a:r>
              <a:rPr lang="en-US" b="1" dirty="0"/>
              <a:t>1. </a:t>
            </a:r>
            <a:r>
              <a:rPr lang="en-US" b="1" dirty="0">
                <a:solidFill>
                  <a:srgbClr val="0070C0"/>
                </a:solidFill>
              </a:rPr>
              <a:t>Wikipedia: </a:t>
            </a:r>
            <a:r>
              <a:rPr lang="en-US" dirty="0"/>
              <a:t>To download cities neighborhood list. Links given below,</a:t>
            </a:r>
          </a:p>
          <a:p>
            <a:r>
              <a:rPr lang="en-US" dirty="0"/>
              <a:t>	Link 1: New York City : </a:t>
            </a:r>
            <a:r>
              <a:rPr lang="en-US" b="1" dirty="0"/>
              <a:t>https://en.wikipedia.org/wiki/Neighborhoods_in_New_York_City</a:t>
            </a:r>
          </a:p>
          <a:p>
            <a:r>
              <a:rPr lang="en-US" dirty="0"/>
              <a:t>	Link 2: City of Toronto : </a:t>
            </a:r>
            <a:r>
              <a:rPr lang="en-US" b="1" dirty="0"/>
              <a:t>https://en.wikipedia.org/wiki/Demographics_of_Toronto_neighbourhoods</a:t>
            </a:r>
          </a:p>
          <a:p>
            <a:endParaRPr lang="en-US" b="1" dirty="0"/>
          </a:p>
          <a:p>
            <a:r>
              <a:rPr lang="en-US" b="1" dirty="0"/>
              <a:t>2. </a:t>
            </a:r>
            <a:r>
              <a:rPr lang="en-US" b="1" dirty="0" err="1">
                <a:solidFill>
                  <a:srgbClr val="0070C0"/>
                </a:solidFill>
              </a:rPr>
              <a:t>Geopy</a:t>
            </a:r>
            <a:r>
              <a:rPr lang="en-US" b="1" dirty="0">
                <a:solidFill>
                  <a:srgbClr val="0070C0"/>
                </a:solidFill>
              </a:rPr>
              <a:t> Library</a:t>
            </a:r>
            <a:r>
              <a:rPr lang="en-US" dirty="0"/>
              <a:t>: To download location coordinates, latitude &amp; longitude.</a:t>
            </a:r>
          </a:p>
          <a:p>
            <a:endParaRPr lang="en-US" dirty="0"/>
          </a:p>
          <a:p>
            <a:r>
              <a:rPr lang="en-US" b="1" dirty="0"/>
              <a:t>3. </a:t>
            </a:r>
            <a:r>
              <a:rPr lang="en-US" b="1" dirty="0" err="1">
                <a:solidFill>
                  <a:srgbClr val="0070C0"/>
                </a:solidFill>
              </a:rPr>
              <a:t>FourSquare</a:t>
            </a:r>
            <a:r>
              <a:rPr lang="en-US" b="1" dirty="0">
                <a:solidFill>
                  <a:srgbClr val="0070C0"/>
                </a:solidFill>
              </a:rPr>
              <a:t>: </a:t>
            </a:r>
            <a:r>
              <a:rPr lang="en-US" dirty="0"/>
              <a:t>To download places data &amp; Augment basic venues details</a:t>
            </a:r>
          </a:p>
          <a:p>
            <a:endParaRPr lang="en-US" dirty="0"/>
          </a:p>
          <a:p>
            <a:r>
              <a:rPr lang="en-US" dirty="0"/>
              <a:t>	a: Link 3 using Lat &amp; Long: </a:t>
            </a:r>
            <a:r>
              <a:rPr lang="en-US" b="1" dirty="0"/>
              <a:t>https://api.foursquare.com/v2/venues/explore?</a:t>
            </a:r>
          </a:p>
          <a:p>
            <a:r>
              <a:rPr lang="en-US" dirty="0"/>
              <a:t>	b: Response details: Venue ID, name, category, id, address, distance, </a:t>
            </a:r>
            <a:r>
              <a:rPr lang="en-US" dirty="0" err="1"/>
              <a:t>lat</a:t>
            </a:r>
            <a:r>
              <a:rPr lang="en-US" dirty="0"/>
              <a:t> and </a:t>
            </a:r>
            <a:r>
              <a:rPr lang="en-US" dirty="0" err="1"/>
              <a:t>lng</a:t>
            </a:r>
            <a:r>
              <a:rPr lang="en-US" dirty="0"/>
              <a:t>.</a:t>
            </a:r>
          </a:p>
          <a:p>
            <a:r>
              <a:rPr lang="en-US" dirty="0"/>
              <a:t>	c: Limit: 100</a:t>
            </a:r>
          </a:p>
          <a:p>
            <a:endParaRPr lang="en-US" dirty="0"/>
          </a:p>
          <a:p>
            <a:r>
              <a:rPr lang="en-US" dirty="0"/>
              <a:t>	a: Link 4 using Venue ID: https://api.foursquare.com/v2/venues/{}?</a:t>
            </a:r>
          </a:p>
          <a:p>
            <a:r>
              <a:rPr lang="en-US" dirty="0"/>
              <a:t>	b: Response details: </a:t>
            </a:r>
            <a:r>
              <a:rPr lang="en-US" dirty="0" err="1"/>
              <a:t>likes.count</a:t>
            </a:r>
            <a:r>
              <a:rPr lang="en-US" dirty="0"/>
              <a:t>, </a:t>
            </a:r>
            <a:r>
              <a:rPr lang="en-US" dirty="0" err="1"/>
              <a:t>photos.count</a:t>
            </a:r>
            <a:r>
              <a:rPr lang="en-US" dirty="0"/>
              <a:t>, rating, </a:t>
            </a:r>
            <a:r>
              <a:rPr lang="en-US" dirty="0" err="1"/>
              <a:t>ratingSignals</a:t>
            </a:r>
            <a:r>
              <a:rPr lang="en-US" dirty="0"/>
              <a:t>,</a:t>
            </a:r>
          </a:p>
          <a:p>
            <a:r>
              <a:rPr lang="en-US" dirty="0"/>
              <a:t>	</a:t>
            </a:r>
            <a:r>
              <a:rPr lang="en-US" dirty="0" err="1"/>
              <a:t>reasons.count</a:t>
            </a:r>
            <a:r>
              <a:rPr lang="en-US" dirty="0"/>
              <a:t>, </a:t>
            </a:r>
            <a:r>
              <a:rPr lang="en-US" dirty="0" err="1"/>
              <a:t>tips.count</a:t>
            </a:r>
            <a:r>
              <a:rPr lang="en-US" dirty="0"/>
              <a:t>, verified and </a:t>
            </a:r>
            <a:r>
              <a:rPr lang="en-US" dirty="0" err="1"/>
              <a:t>price.tier</a:t>
            </a:r>
            <a:endParaRPr lang="en-US" dirty="0"/>
          </a:p>
          <a:p>
            <a:r>
              <a:rPr lang="en-US" dirty="0"/>
              <a:t>	c: Limit: 50</a:t>
            </a:r>
          </a:p>
        </p:txBody>
      </p:sp>
      <p:sp>
        <p:nvSpPr>
          <p:cNvPr id="4" name="Slide Number Placeholder 3">
            <a:extLst>
              <a:ext uri="{FF2B5EF4-FFF2-40B4-BE49-F238E27FC236}">
                <a16:creationId xmlns:a16="http://schemas.microsoft.com/office/drawing/2014/main" id="{6C692BDC-9D52-444B-8032-FAE5C7F26031}"/>
              </a:ext>
            </a:extLst>
          </p:cNvPr>
          <p:cNvSpPr>
            <a:spLocks noGrp="1"/>
          </p:cNvSpPr>
          <p:nvPr>
            <p:ph type="sldNum" sz="quarter" idx="12"/>
          </p:nvPr>
        </p:nvSpPr>
        <p:spPr/>
        <p:txBody>
          <a:bodyPr/>
          <a:lstStyle/>
          <a:p>
            <a:fld id="{DD0EA122-7FBB-48F9-822B-B3B25FE0117D}" type="slidenum">
              <a:rPr lang="en-US" smtClean="0"/>
              <a:t>5</a:t>
            </a:fld>
            <a:endParaRPr lang="en-US"/>
          </a:p>
        </p:txBody>
      </p:sp>
      <p:sp>
        <p:nvSpPr>
          <p:cNvPr id="5" name="Footer Placeholder 4">
            <a:extLst>
              <a:ext uri="{FF2B5EF4-FFF2-40B4-BE49-F238E27FC236}">
                <a16:creationId xmlns:a16="http://schemas.microsoft.com/office/drawing/2014/main" id="{CDB7E95B-3D90-4DBE-9F4B-0669356ACC96}"/>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166975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84313" y="272361"/>
            <a:ext cx="7474226" cy="483013"/>
          </a:xfrm>
        </p:spPr>
        <p:txBody>
          <a:bodyPr>
            <a:normAutofit/>
          </a:bodyPr>
          <a:lstStyle/>
          <a:p>
            <a:pPr marL="285750" indent="-285750"/>
            <a:r>
              <a:rPr lang="en-US" sz="2800" b="1" dirty="0">
                <a:solidFill>
                  <a:schemeClr val="accent5">
                    <a:lumMod val="50000"/>
                  </a:schemeClr>
                </a:solidFill>
                <a:latin typeface="Calibri" panose="020F0502020204030204" pitchFamily="34" charset="0"/>
                <a:cs typeface="Calibri" panose="020F0502020204030204" pitchFamily="34" charset="0"/>
              </a:rPr>
              <a:t>4. Methodology and Exploratory Data Analysis</a:t>
            </a:r>
          </a:p>
        </p:txBody>
      </p:sp>
      <p:sp>
        <p:nvSpPr>
          <p:cNvPr id="3" name="TextBox 2">
            <a:extLst>
              <a:ext uri="{FF2B5EF4-FFF2-40B4-BE49-F238E27FC236}">
                <a16:creationId xmlns:a16="http://schemas.microsoft.com/office/drawing/2014/main" id="{12760F35-4A6B-4C9B-8617-27FFE761C20F}"/>
              </a:ext>
            </a:extLst>
          </p:cNvPr>
          <p:cNvSpPr txBox="1"/>
          <p:nvPr/>
        </p:nvSpPr>
        <p:spPr>
          <a:xfrm>
            <a:off x="384313" y="940905"/>
            <a:ext cx="11237843" cy="4247317"/>
          </a:xfrm>
          <a:prstGeom prst="rect">
            <a:avLst/>
          </a:prstGeom>
          <a:noFill/>
        </p:spPr>
        <p:txBody>
          <a:bodyPr wrap="square" rtlCol="0">
            <a:spAutoFit/>
          </a:bodyPr>
          <a:lstStyle/>
          <a:p>
            <a:pPr algn="just"/>
            <a:r>
              <a:rPr lang="en-US" b="1" dirty="0">
                <a:solidFill>
                  <a:srgbClr val="0070C0"/>
                </a:solidFill>
                <a:latin typeface="Calibri" panose="020F0502020204030204" pitchFamily="34" charset="0"/>
                <a:cs typeface="Calibri" panose="020F0502020204030204" pitchFamily="34" charset="0"/>
              </a:rPr>
              <a:t>Methodology</a:t>
            </a:r>
          </a:p>
          <a:p>
            <a:pPr algn="just"/>
            <a:endParaRPr lang="en-US" b="1"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 line with the problem statement, the methods mentioned below are used to bring the insights as a resultant to our decision making.</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In the exploratory data analysis, we have used the frequency table for each city to analyze the neighborhood percentile, venue category location wise spread to analyze new venue opportunities and enhancements</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Data visualization methods applied such as seaborn bar plot, strip plot and regression plots to identify the strength and correlation between key entities.</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K-Means cluster algorithm used for venue segmentation, Elbow method used to identify number of clusters, k-means prediction algorithm used to generate the cluster labels for each record in the dataset. Scatter plot used for graphical visualization and python folium library utilized to generate visualization on maps using their respective venue location coordinates.</a:t>
            </a:r>
          </a:p>
        </p:txBody>
      </p:sp>
      <p:sp>
        <p:nvSpPr>
          <p:cNvPr id="4" name="Slide Number Placeholder 3">
            <a:extLst>
              <a:ext uri="{FF2B5EF4-FFF2-40B4-BE49-F238E27FC236}">
                <a16:creationId xmlns:a16="http://schemas.microsoft.com/office/drawing/2014/main" id="{DC341C18-3132-45F5-BDAD-2E2BF62CC94F}"/>
              </a:ext>
            </a:extLst>
          </p:cNvPr>
          <p:cNvSpPr>
            <a:spLocks noGrp="1"/>
          </p:cNvSpPr>
          <p:nvPr>
            <p:ph type="sldNum" sz="quarter" idx="12"/>
          </p:nvPr>
        </p:nvSpPr>
        <p:spPr/>
        <p:txBody>
          <a:bodyPr/>
          <a:lstStyle/>
          <a:p>
            <a:fld id="{DD0EA122-7FBB-48F9-822B-B3B25FE0117D}" type="slidenum">
              <a:rPr lang="en-US" smtClean="0"/>
              <a:t>6</a:t>
            </a:fld>
            <a:endParaRPr lang="en-US"/>
          </a:p>
        </p:txBody>
      </p:sp>
      <p:sp>
        <p:nvSpPr>
          <p:cNvPr id="5" name="Footer Placeholder 4">
            <a:extLst>
              <a:ext uri="{FF2B5EF4-FFF2-40B4-BE49-F238E27FC236}">
                <a16:creationId xmlns:a16="http://schemas.microsoft.com/office/drawing/2014/main" id="{B8E016E6-30AD-4C59-A71E-E8E14A0E9794}"/>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287203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228600" y="165040"/>
            <a:ext cx="5867400" cy="578091"/>
          </a:xfrm>
        </p:spPr>
        <p:txBody>
          <a:bodyPr>
            <a:noAutofit/>
          </a:bodyPr>
          <a:lstStyle/>
          <a:p>
            <a:r>
              <a:rPr lang="en-US" sz="2800" b="1" dirty="0">
                <a:solidFill>
                  <a:schemeClr val="accent5">
                    <a:lumMod val="50000"/>
                  </a:schemeClr>
                </a:solidFill>
                <a:latin typeface="Calibri" panose="020F0502020204030204" pitchFamily="34" charset="0"/>
                <a:cs typeface="Calibri" panose="020F0502020204030204" pitchFamily="34" charset="0"/>
              </a:rPr>
              <a:t>4.1 The Neighborhood Comparison.</a:t>
            </a:r>
          </a:p>
        </p:txBody>
      </p:sp>
      <p:pic>
        <p:nvPicPr>
          <p:cNvPr id="4" name="Picture 3">
            <a:extLst>
              <a:ext uri="{FF2B5EF4-FFF2-40B4-BE49-F238E27FC236}">
                <a16:creationId xmlns:a16="http://schemas.microsoft.com/office/drawing/2014/main" id="{19B43ACF-926E-44CB-B585-3931ACD14D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50974" y="3754100"/>
            <a:ext cx="2941984" cy="2086271"/>
          </a:xfrm>
          <a:prstGeom prst="rect">
            <a:avLst/>
          </a:prstGeom>
          <a:noFill/>
          <a:ln>
            <a:noFill/>
          </a:ln>
        </p:spPr>
      </p:pic>
      <p:pic>
        <p:nvPicPr>
          <p:cNvPr id="5" name="Picture 4">
            <a:extLst>
              <a:ext uri="{FF2B5EF4-FFF2-40B4-BE49-F238E27FC236}">
                <a16:creationId xmlns:a16="http://schemas.microsoft.com/office/drawing/2014/main" id="{F8EFADB2-2BBB-48E5-9A6E-C2BE1181CB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0974" y="1103762"/>
            <a:ext cx="2941984" cy="2110401"/>
          </a:xfrm>
          <a:prstGeom prst="rect">
            <a:avLst/>
          </a:prstGeom>
          <a:noFill/>
          <a:ln>
            <a:noFill/>
          </a:ln>
        </p:spPr>
      </p:pic>
      <p:sp>
        <p:nvSpPr>
          <p:cNvPr id="6" name="TextBox 5">
            <a:extLst>
              <a:ext uri="{FF2B5EF4-FFF2-40B4-BE49-F238E27FC236}">
                <a16:creationId xmlns:a16="http://schemas.microsoft.com/office/drawing/2014/main" id="{7CEEC76A-F052-45BD-96EA-AA9804EE3466}"/>
              </a:ext>
            </a:extLst>
          </p:cNvPr>
          <p:cNvSpPr txBox="1"/>
          <p:nvPr/>
        </p:nvSpPr>
        <p:spPr>
          <a:xfrm>
            <a:off x="2655141" y="788710"/>
            <a:ext cx="1828800" cy="369332"/>
          </a:xfrm>
          <a:prstGeom prst="rect">
            <a:avLst/>
          </a:prstGeom>
          <a:noFill/>
        </p:spPr>
        <p:txBody>
          <a:bodyPr wrap="square" rtlCol="0">
            <a:spAutoFit/>
          </a:bodyPr>
          <a:lstStyle/>
          <a:p>
            <a:pPr algn="ctr"/>
            <a:r>
              <a:rPr lang="en-US" b="1" dirty="0">
                <a:solidFill>
                  <a:srgbClr val="0070C0"/>
                </a:solidFill>
              </a:rPr>
              <a:t>New York City</a:t>
            </a:r>
          </a:p>
        </p:txBody>
      </p:sp>
      <p:sp>
        <p:nvSpPr>
          <p:cNvPr id="7" name="TextBox 6">
            <a:extLst>
              <a:ext uri="{FF2B5EF4-FFF2-40B4-BE49-F238E27FC236}">
                <a16:creationId xmlns:a16="http://schemas.microsoft.com/office/drawing/2014/main" id="{1D5940B8-8C9B-4EC9-9148-40B63DFC47D3}"/>
              </a:ext>
            </a:extLst>
          </p:cNvPr>
          <p:cNvSpPr txBox="1"/>
          <p:nvPr/>
        </p:nvSpPr>
        <p:spPr>
          <a:xfrm>
            <a:off x="2655141" y="3422998"/>
            <a:ext cx="1828800" cy="369332"/>
          </a:xfrm>
          <a:prstGeom prst="rect">
            <a:avLst/>
          </a:prstGeom>
          <a:noFill/>
        </p:spPr>
        <p:txBody>
          <a:bodyPr wrap="square" rtlCol="0">
            <a:spAutoFit/>
          </a:bodyPr>
          <a:lstStyle/>
          <a:p>
            <a:pPr algn="ctr"/>
            <a:r>
              <a:rPr lang="en-US" b="1" dirty="0">
                <a:solidFill>
                  <a:srgbClr val="0070C0"/>
                </a:solidFill>
              </a:rPr>
              <a:t>City of Toronto</a:t>
            </a:r>
          </a:p>
        </p:txBody>
      </p:sp>
      <p:sp>
        <p:nvSpPr>
          <p:cNvPr id="8" name="TextBox 7">
            <a:extLst>
              <a:ext uri="{FF2B5EF4-FFF2-40B4-BE49-F238E27FC236}">
                <a16:creationId xmlns:a16="http://schemas.microsoft.com/office/drawing/2014/main" id="{BB0F532C-8253-45A6-A19B-BBE2518E60E2}"/>
              </a:ext>
            </a:extLst>
          </p:cNvPr>
          <p:cNvSpPr txBox="1"/>
          <p:nvPr/>
        </p:nvSpPr>
        <p:spPr>
          <a:xfrm>
            <a:off x="6760529" y="2515057"/>
            <a:ext cx="4819084" cy="1815882"/>
          </a:xfrm>
          <a:prstGeom prst="rect">
            <a:avLst/>
          </a:prstGeom>
          <a:noFill/>
        </p:spPr>
        <p:txBody>
          <a:bodyPr wrap="square" rtlCol="0">
            <a:spAutoFit/>
          </a:bodyPr>
          <a:lstStyle/>
          <a:p>
            <a:r>
              <a:rPr lang="en-US" sz="1400" b="1" u="sng" dirty="0">
                <a:solidFill>
                  <a:srgbClr val="0070C0"/>
                </a:solidFill>
              </a:rPr>
              <a:t>Observations		    Toronto	New York</a:t>
            </a:r>
            <a:endParaRPr lang="en-US" sz="1400" dirty="0">
              <a:solidFill>
                <a:srgbClr val="0070C0"/>
              </a:solidFill>
            </a:endParaRPr>
          </a:p>
          <a:p>
            <a:r>
              <a:rPr lang="en-US" sz="1400" dirty="0"/>
              <a:t>No of boroughs		         6	       5</a:t>
            </a:r>
          </a:p>
          <a:p>
            <a:r>
              <a:rPr lang="en-US" sz="1400" dirty="0"/>
              <a:t>No of neighborhood		       174	    328</a:t>
            </a:r>
          </a:p>
          <a:p>
            <a:r>
              <a:rPr lang="en-US" sz="1400" dirty="0"/>
              <a:t>Average neighborhood/borough                   29	      67 </a:t>
            </a:r>
          </a:p>
          <a:p>
            <a:r>
              <a:rPr lang="en-US" sz="1400" dirty="0"/>
              <a:t>Top 3 neighborhood count and %               133(76%)    225(67%)</a:t>
            </a:r>
          </a:p>
          <a:p>
            <a:r>
              <a:rPr lang="en-US" sz="1400" dirty="0"/>
              <a:t> </a:t>
            </a:r>
          </a:p>
          <a:p>
            <a:r>
              <a:rPr lang="en-US" sz="1400" b="1" dirty="0">
                <a:solidFill>
                  <a:srgbClr val="0070C0"/>
                </a:solidFill>
              </a:rPr>
              <a:t>*New York City neighborhood count is 47% higher</a:t>
            </a:r>
          </a:p>
          <a:p>
            <a:r>
              <a:rPr lang="en-US" sz="1400" b="1" dirty="0">
                <a:solidFill>
                  <a:srgbClr val="0070C0"/>
                </a:solidFill>
              </a:rPr>
              <a:t> when compared to Toronto City</a:t>
            </a:r>
            <a:endParaRPr lang="en-US" sz="1400" dirty="0">
              <a:solidFill>
                <a:srgbClr val="0070C0"/>
              </a:solidFill>
            </a:endParaRPr>
          </a:p>
        </p:txBody>
      </p:sp>
      <p:pic>
        <p:nvPicPr>
          <p:cNvPr id="10" name="Picture 9">
            <a:extLst>
              <a:ext uri="{FF2B5EF4-FFF2-40B4-BE49-F238E27FC236}">
                <a16:creationId xmlns:a16="http://schemas.microsoft.com/office/drawing/2014/main" id="{76354E54-2E91-4DA2-A9D7-0071935A0D8B}"/>
              </a:ext>
            </a:extLst>
          </p:cNvPr>
          <p:cNvPicPr/>
          <p:nvPr/>
        </p:nvPicPr>
        <p:blipFill>
          <a:blip r:embed="rId4"/>
          <a:stretch>
            <a:fillRect/>
          </a:stretch>
        </p:blipFill>
        <p:spPr>
          <a:xfrm>
            <a:off x="192155" y="3935502"/>
            <a:ext cx="3198483" cy="1929292"/>
          </a:xfrm>
          <a:prstGeom prst="rect">
            <a:avLst/>
          </a:prstGeom>
        </p:spPr>
      </p:pic>
      <p:pic>
        <p:nvPicPr>
          <p:cNvPr id="11" name="Picture 10">
            <a:extLst>
              <a:ext uri="{FF2B5EF4-FFF2-40B4-BE49-F238E27FC236}">
                <a16:creationId xmlns:a16="http://schemas.microsoft.com/office/drawing/2014/main" id="{01EB2CB7-35E7-46F5-B483-8B3A8C56E435}"/>
              </a:ext>
            </a:extLst>
          </p:cNvPr>
          <p:cNvPicPr/>
          <p:nvPr/>
        </p:nvPicPr>
        <p:blipFill>
          <a:blip r:embed="rId5"/>
          <a:stretch>
            <a:fillRect/>
          </a:stretch>
        </p:blipFill>
        <p:spPr>
          <a:xfrm>
            <a:off x="192155" y="1252015"/>
            <a:ext cx="3198483" cy="1936179"/>
          </a:xfrm>
          <a:prstGeom prst="rect">
            <a:avLst/>
          </a:prstGeom>
        </p:spPr>
      </p:pic>
      <p:sp>
        <p:nvSpPr>
          <p:cNvPr id="12" name="Slide Number Placeholder 11">
            <a:extLst>
              <a:ext uri="{FF2B5EF4-FFF2-40B4-BE49-F238E27FC236}">
                <a16:creationId xmlns:a16="http://schemas.microsoft.com/office/drawing/2014/main" id="{94010E51-7060-474A-83D7-53289B9FA0B1}"/>
              </a:ext>
            </a:extLst>
          </p:cNvPr>
          <p:cNvSpPr>
            <a:spLocks noGrp="1"/>
          </p:cNvSpPr>
          <p:nvPr>
            <p:ph type="sldNum" sz="quarter" idx="12"/>
          </p:nvPr>
        </p:nvSpPr>
        <p:spPr/>
        <p:txBody>
          <a:bodyPr/>
          <a:lstStyle/>
          <a:p>
            <a:fld id="{DD0EA122-7FBB-48F9-822B-B3B25FE0117D}" type="slidenum">
              <a:rPr lang="en-US" smtClean="0"/>
              <a:t>7</a:t>
            </a:fld>
            <a:endParaRPr lang="en-US"/>
          </a:p>
        </p:txBody>
      </p:sp>
      <p:sp>
        <p:nvSpPr>
          <p:cNvPr id="13" name="Footer Placeholder 12">
            <a:extLst>
              <a:ext uri="{FF2B5EF4-FFF2-40B4-BE49-F238E27FC236}">
                <a16:creationId xmlns:a16="http://schemas.microsoft.com/office/drawing/2014/main" id="{F5DF8CA5-FD11-4992-93D6-E87A64BDCBE1}"/>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156621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62050" y="217913"/>
            <a:ext cx="3863053" cy="416753"/>
          </a:xfrm>
        </p:spPr>
        <p:txBody>
          <a:bodyPr>
            <a:noAutofit/>
          </a:bodyPr>
          <a:lstStyle/>
          <a:p>
            <a:r>
              <a:rPr lang="en-US" sz="28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4.2 Venue Comparison</a:t>
            </a:r>
            <a:endParaRPr lang="en-US" sz="2800" dirty="0">
              <a:solidFill>
                <a:schemeClr val="accent5">
                  <a:lumMod val="50000"/>
                </a:schemeClr>
              </a:solidFill>
              <a:latin typeface="+mn-lt"/>
            </a:endParaRPr>
          </a:p>
        </p:txBody>
      </p:sp>
      <p:pic>
        <p:nvPicPr>
          <p:cNvPr id="4" name="Picture 3">
            <a:extLst>
              <a:ext uri="{FF2B5EF4-FFF2-40B4-BE49-F238E27FC236}">
                <a16:creationId xmlns:a16="http://schemas.microsoft.com/office/drawing/2014/main" id="{E8664018-1B82-48AC-BA3C-AB7FA9D157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7886" y="1164954"/>
            <a:ext cx="5516880" cy="2393922"/>
          </a:xfrm>
          <a:prstGeom prst="rect">
            <a:avLst/>
          </a:prstGeom>
          <a:noFill/>
          <a:ln>
            <a:noFill/>
          </a:ln>
        </p:spPr>
      </p:pic>
      <p:pic>
        <p:nvPicPr>
          <p:cNvPr id="5" name="Picture 4">
            <a:extLst>
              <a:ext uri="{FF2B5EF4-FFF2-40B4-BE49-F238E27FC236}">
                <a16:creationId xmlns:a16="http://schemas.microsoft.com/office/drawing/2014/main" id="{E5214088-2AA8-486A-BE19-84C2616A2E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47276" y="1164954"/>
            <a:ext cx="5516879" cy="2393922"/>
          </a:xfrm>
          <a:prstGeom prst="rect">
            <a:avLst/>
          </a:prstGeom>
          <a:noFill/>
          <a:ln>
            <a:noFill/>
          </a:ln>
        </p:spPr>
      </p:pic>
      <p:sp>
        <p:nvSpPr>
          <p:cNvPr id="6" name="TextBox 5">
            <a:extLst>
              <a:ext uri="{FF2B5EF4-FFF2-40B4-BE49-F238E27FC236}">
                <a16:creationId xmlns:a16="http://schemas.microsoft.com/office/drawing/2014/main" id="{3D92ECE2-C879-4401-A75B-ACD351CF91E4}"/>
              </a:ext>
            </a:extLst>
          </p:cNvPr>
          <p:cNvSpPr txBox="1"/>
          <p:nvPr/>
        </p:nvSpPr>
        <p:spPr>
          <a:xfrm>
            <a:off x="2396303" y="795622"/>
            <a:ext cx="1828800" cy="369332"/>
          </a:xfrm>
          <a:prstGeom prst="rect">
            <a:avLst/>
          </a:prstGeom>
          <a:noFill/>
        </p:spPr>
        <p:txBody>
          <a:bodyPr wrap="square" rtlCol="0">
            <a:spAutoFit/>
          </a:bodyPr>
          <a:lstStyle/>
          <a:p>
            <a:pPr algn="ctr"/>
            <a:r>
              <a:rPr lang="en-US" b="1" dirty="0">
                <a:solidFill>
                  <a:srgbClr val="0070C0"/>
                </a:solidFill>
              </a:rPr>
              <a:t>New York City</a:t>
            </a:r>
          </a:p>
        </p:txBody>
      </p:sp>
      <p:sp>
        <p:nvSpPr>
          <p:cNvPr id="7" name="TextBox 6">
            <a:extLst>
              <a:ext uri="{FF2B5EF4-FFF2-40B4-BE49-F238E27FC236}">
                <a16:creationId xmlns:a16="http://schemas.microsoft.com/office/drawing/2014/main" id="{88055CD9-2213-4E47-B8D3-E71588675D0B}"/>
              </a:ext>
            </a:extLst>
          </p:cNvPr>
          <p:cNvSpPr txBox="1"/>
          <p:nvPr/>
        </p:nvSpPr>
        <p:spPr>
          <a:xfrm>
            <a:off x="8240511" y="753938"/>
            <a:ext cx="1828800" cy="369332"/>
          </a:xfrm>
          <a:prstGeom prst="rect">
            <a:avLst/>
          </a:prstGeom>
          <a:noFill/>
        </p:spPr>
        <p:txBody>
          <a:bodyPr wrap="square" rtlCol="0">
            <a:spAutoFit/>
          </a:bodyPr>
          <a:lstStyle/>
          <a:p>
            <a:pPr algn="ctr"/>
            <a:r>
              <a:rPr lang="en-US" b="1" dirty="0">
                <a:solidFill>
                  <a:srgbClr val="0070C0"/>
                </a:solidFill>
              </a:rPr>
              <a:t>City of Toronto</a:t>
            </a:r>
          </a:p>
        </p:txBody>
      </p:sp>
      <p:sp>
        <p:nvSpPr>
          <p:cNvPr id="8" name="Text Box 2">
            <a:extLst>
              <a:ext uri="{FF2B5EF4-FFF2-40B4-BE49-F238E27FC236}">
                <a16:creationId xmlns:a16="http://schemas.microsoft.com/office/drawing/2014/main" id="{77A61722-D27B-4D22-A0FC-916EA6CC778F}"/>
              </a:ext>
            </a:extLst>
          </p:cNvPr>
          <p:cNvSpPr txBox="1">
            <a:spLocks noChangeArrowheads="1"/>
          </p:cNvSpPr>
          <p:nvPr/>
        </p:nvSpPr>
        <p:spPr bwMode="auto">
          <a:xfrm>
            <a:off x="337886" y="3928208"/>
            <a:ext cx="11032479" cy="2057743"/>
          </a:xfrm>
          <a:prstGeom prst="rect">
            <a:avLst/>
          </a:prstGeom>
          <a:noFill/>
          <a:ln w="9525">
            <a:noFill/>
            <a:miter lim="800000"/>
            <a:headEnd/>
            <a:tailEnd/>
          </a:ln>
        </p:spPr>
        <p:txBody>
          <a:bodyPr rot="0" vert="horz" wrap="square" lIns="91440" tIns="45720" rIns="91440" bIns="45720" anchor="t" anchorCtr="0">
            <a:spAutoFit/>
          </a:bodyPr>
          <a:lstStyle/>
          <a:p>
            <a:pPr marL="0" marR="0" algn="just">
              <a:lnSpc>
                <a:spcPct val="115000"/>
              </a:lnSpc>
              <a:spcBef>
                <a:spcPts val="0"/>
              </a:spcBef>
              <a:spcAft>
                <a:spcPts val="0"/>
              </a:spcAft>
            </a:pPr>
            <a:r>
              <a:rPr lang="en-US" sz="16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Observation</a:t>
            </a:r>
          </a:p>
          <a:p>
            <a:pPr marL="171450" marR="0" indent="-171450" algn="just">
              <a:lnSpc>
                <a:spcPct val="115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New York City Venue user likes are higher by 47% compared to Toronto City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15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New York City Venue user photo count are higher by 45% and user tips are higher by 12% compared to Toronto.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15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Average rating of a venue is similar for both the cities, marginal difference found by 0.05.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15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Average price tier for both the cities are similar with marginal difference of 0.06.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15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Similarity: There is only 1 location for both the cities contributing more than 55% on user likes, photo count and user tips.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15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Old City of Toronto with 59% user likes and Manhattan with 73% user likes are the highlights of these two cities.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ED5EBC55-F236-4CFB-802E-F944BCBE2E87}"/>
              </a:ext>
            </a:extLst>
          </p:cNvPr>
          <p:cNvSpPr>
            <a:spLocks noGrp="1"/>
          </p:cNvSpPr>
          <p:nvPr>
            <p:ph type="sldNum" sz="quarter" idx="12"/>
          </p:nvPr>
        </p:nvSpPr>
        <p:spPr/>
        <p:txBody>
          <a:bodyPr/>
          <a:lstStyle/>
          <a:p>
            <a:fld id="{DD0EA122-7FBB-48F9-822B-B3B25FE0117D}" type="slidenum">
              <a:rPr lang="en-US" smtClean="0"/>
              <a:t>8</a:t>
            </a:fld>
            <a:endParaRPr lang="en-US"/>
          </a:p>
        </p:txBody>
      </p:sp>
      <p:sp>
        <p:nvSpPr>
          <p:cNvPr id="10" name="Footer Placeholder 9">
            <a:extLst>
              <a:ext uri="{FF2B5EF4-FFF2-40B4-BE49-F238E27FC236}">
                <a16:creationId xmlns:a16="http://schemas.microsoft.com/office/drawing/2014/main" id="{722989AA-41A6-4951-BCF5-F027E08B7769}"/>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400945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9BE-E5CB-4CAA-AA0F-819AABCF5432}"/>
              </a:ext>
            </a:extLst>
          </p:cNvPr>
          <p:cNvSpPr>
            <a:spLocks noGrp="1"/>
          </p:cNvSpPr>
          <p:nvPr>
            <p:ph type="title"/>
          </p:nvPr>
        </p:nvSpPr>
        <p:spPr>
          <a:xfrm>
            <a:off x="334617" y="291115"/>
            <a:ext cx="7802218" cy="390249"/>
          </a:xfrm>
        </p:spPr>
        <p:txBody>
          <a:bodyPr>
            <a:noAutofit/>
          </a:bodyPr>
          <a:lstStyle/>
          <a:p>
            <a:r>
              <a:rPr lang="en-US" sz="2800" b="1" dirty="0">
                <a:solidFill>
                  <a:schemeClr val="accent5">
                    <a:lumMod val="50000"/>
                  </a:schemeClr>
                </a:solidFill>
                <a:latin typeface="Calibri" panose="020F0502020204030204" pitchFamily="34" charset="0"/>
                <a:ea typeface="Calibri" panose="020F0502020204030204" pitchFamily="34" charset="0"/>
              </a:rPr>
              <a:t>4.3 New York City - Top 15 Categories Venue count</a:t>
            </a:r>
            <a:endParaRPr lang="en-US" sz="2800" dirty="0">
              <a:solidFill>
                <a:schemeClr val="accent5">
                  <a:lumMod val="50000"/>
                </a:schemeClr>
              </a:solidFill>
              <a:latin typeface="+mn-lt"/>
            </a:endParaRPr>
          </a:p>
        </p:txBody>
      </p:sp>
      <p:pic>
        <p:nvPicPr>
          <p:cNvPr id="3" name="Picture 2">
            <a:extLst>
              <a:ext uri="{FF2B5EF4-FFF2-40B4-BE49-F238E27FC236}">
                <a16:creationId xmlns:a16="http://schemas.microsoft.com/office/drawing/2014/main" id="{E792CF20-233F-4E42-A929-479626CDED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617" y="935920"/>
            <a:ext cx="6384234" cy="4986159"/>
          </a:xfrm>
          <a:prstGeom prst="rect">
            <a:avLst/>
          </a:prstGeom>
          <a:noFill/>
          <a:ln>
            <a:noFill/>
          </a:ln>
        </p:spPr>
      </p:pic>
      <p:sp>
        <p:nvSpPr>
          <p:cNvPr id="5" name="Rectangle 4">
            <a:extLst>
              <a:ext uri="{FF2B5EF4-FFF2-40B4-BE49-F238E27FC236}">
                <a16:creationId xmlns:a16="http://schemas.microsoft.com/office/drawing/2014/main" id="{28B31385-FC59-4B3F-AD39-90B42789489A}"/>
              </a:ext>
            </a:extLst>
          </p:cNvPr>
          <p:cNvSpPr/>
          <p:nvPr/>
        </p:nvSpPr>
        <p:spPr>
          <a:xfrm>
            <a:off x="6718852" y="2813791"/>
            <a:ext cx="5252830" cy="2059859"/>
          </a:xfrm>
          <a:prstGeom prst="rect">
            <a:avLst/>
          </a:prstGeom>
        </p:spPr>
        <p:txBody>
          <a:bodyPr wrap="square">
            <a:spAutoFit/>
          </a:bodyPr>
          <a:lstStyle/>
          <a:p>
            <a:pPr algn="just">
              <a:lnSpc>
                <a:spcPct val="115000"/>
              </a:lnSpc>
            </a:pPr>
            <a:r>
              <a:rPr lang="en-US" sz="14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Observation </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Top 5 venue are under pizza place, coffee shop, Italian &amp; Caribbean restaurant. Queens doesn’t have bakery, grocery, park &amp; Italian restaurant venues.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400" dirty="0">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4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Business Opportunities</a:t>
            </a:r>
            <a:endParaRPr lang="en-US"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400" dirty="0">
                <a:latin typeface="Calibri" panose="020F0502020204030204" pitchFamily="34" charset="0"/>
                <a:ea typeface="Calibri" panose="020F0502020204030204" pitchFamily="34" charset="0"/>
                <a:cs typeface="Calibri" panose="020F0502020204030204" pitchFamily="34" charset="0"/>
              </a:rPr>
              <a:t>We have observed zero venues at certain location and categories, business owners can start up new venues at these categories.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8DA74BA-90E2-47AF-8FAD-33F247BFE19E}"/>
              </a:ext>
            </a:extLst>
          </p:cNvPr>
          <p:cNvSpPr>
            <a:spLocks noGrp="1"/>
          </p:cNvSpPr>
          <p:nvPr>
            <p:ph type="sldNum" sz="quarter" idx="12"/>
          </p:nvPr>
        </p:nvSpPr>
        <p:spPr/>
        <p:txBody>
          <a:bodyPr/>
          <a:lstStyle/>
          <a:p>
            <a:fld id="{DD0EA122-7FBB-48F9-822B-B3B25FE0117D}" type="slidenum">
              <a:rPr lang="en-US" smtClean="0"/>
              <a:t>9</a:t>
            </a:fld>
            <a:endParaRPr lang="en-US"/>
          </a:p>
        </p:txBody>
      </p:sp>
      <p:sp>
        <p:nvSpPr>
          <p:cNvPr id="7" name="Footer Placeholder 6">
            <a:extLst>
              <a:ext uri="{FF2B5EF4-FFF2-40B4-BE49-F238E27FC236}">
                <a16:creationId xmlns:a16="http://schemas.microsoft.com/office/drawing/2014/main" id="{8BBE0DAD-E2FD-42BD-AE3B-4E0AF8A8603E}"/>
              </a:ext>
            </a:extLst>
          </p:cNvPr>
          <p:cNvSpPr>
            <a:spLocks noGrp="1"/>
          </p:cNvSpPr>
          <p:nvPr>
            <p:ph type="ftr" sz="quarter" idx="11"/>
          </p:nvPr>
        </p:nvSpPr>
        <p:spPr/>
        <p:txBody>
          <a:bodyPr/>
          <a:lstStyle/>
          <a:p>
            <a:r>
              <a:rPr lang="en-US"/>
              <a:t>LNEPDS019@gmail.com - Coursera Capstone</a:t>
            </a:r>
          </a:p>
        </p:txBody>
      </p:sp>
    </p:spTree>
    <p:extLst>
      <p:ext uri="{BB962C8B-B14F-4D97-AF65-F5344CB8AC3E}">
        <p14:creationId xmlns:p14="http://schemas.microsoft.com/office/powerpoint/2010/main" val="709032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1760</Words>
  <Application>Microsoft Office PowerPoint</Application>
  <PresentationFormat>Widescreen</PresentationFormat>
  <Paragraphs>218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Capstone Project The Battle of Neighborhoods (Week 2)</vt:lpstr>
      <vt:lpstr>Table of Contents</vt:lpstr>
      <vt:lpstr>1. Introduction</vt:lpstr>
      <vt:lpstr>2. Business Problem &amp; Target Audience</vt:lpstr>
      <vt:lpstr>3. Data Source</vt:lpstr>
      <vt:lpstr>4. Methodology and Exploratory Data Analysis</vt:lpstr>
      <vt:lpstr>4.1 The Neighborhood Comparison.</vt:lpstr>
      <vt:lpstr>4.2 Venue Comparison</vt:lpstr>
      <vt:lpstr>4.3 New York City - Top 15 Categories Venue count</vt:lpstr>
      <vt:lpstr>4.4 Toronto City - Top 15 Categories Venue count</vt:lpstr>
      <vt:lpstr>4.5 To analyze price tier 2: User likes vs Rating on venue categories of Manhattan and Old City of Toronto</vt:lpstr>
      <vt:lpstr>4.6 Correlation between Rating, User Like and Distance </vt:lpstr>
      <vt:lpstr>4.7 Bar Plot analysis on Price Tier vs User Like, Photos and Distance </vt:lpstr>
      <vt:lpstr>4.8 K-Means Clustering</vt:lpstr>
      <vt:lpstr>4.8 K-Means Clustering - continued</vt:lpstr>
      <vt:lpstr>4.8 K-Means Clustering - continued</vt:lpstr>
      <vt:lpstr>5. Result and Discussion</vt:lpstr>
      <vt:lpstr>6.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Lakshminarayana Yadhav</dc:creator>
  <cp:lastModifiedBy>Lakshminarayana Yadhav</cp:lastModifiedBy>
  <cp:revision>71</cp:revision>
  <dcterms:created xsi:type="dcterms:W3CDTF">2019-10-23T14:41:44Z</dcterms:created>
  <dcterms:modified xsi:type="dcterms:W3CDTF">2019-10-24T09:50:38Z</dcterms:modified>
</cp:coreProperties>
</file>