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257" r:id="rId3"/>
    <p:sldId id="258" r:id="rId4"/>
    <p:sldId id="271" r:id="rId5"/>
    <p:sldId id="260" r:id="rId6"/>
    <p:sldId id="262" r:id="rId7"/>
    <p:sldId id="27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3" r:id="rId17"/>
    <p:sldId id="278" r:id="rId18"/>
    <p:sldId id="279" r:id="rId19"/>
    <p:sldId id="274" r:id="rId20"/>
    <p:sldId id="275" r:id="rId21"/>
    <p:sldId id="276" r:id="rId22"/>
    <p:sldId id="277" r:id="rId23"/>
    <p:sldId id="284" r:id="rId24"/>
    <p:sldId id="285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2918-85F5-47FF-8AF2-A089C3690D8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8E12-B457-4FED-AC69-12D3D8B1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841C9-2589-437B-A6AF-027B112E40B1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68238-F4AB-4A2B-A1E3-09C4E648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68238-F4AB-4A2B-A1E3-09C4E648E52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139-D5F9-4131-8D60-F0B3B0CBBF0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FA46-9CD5-45C1-BFAD-8241A494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font_face.asp" TargetMode="External"/><Relationship Id="rId2" Type="http://schemas.openxmlformats.org/officeDocument/2006/relationships/hyperlink" Target="http://www.w3schools.com/tags/att_font_colo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font_size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meta_name.asp" TargetMode="External"/><Relationship Id="rId2" Type="http://schemas.openxmlformats.org/officeDocument/2006/relationships/hyperlink" Target="http://www.w3schools.com/tags/att_meta_http_equiv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att_meta_scheme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ol_type.asp" TargetMode="External"/><Relationship Id="rId2" Type="http://schemas.openxmlformats.org/officeDocument/2006/relationships/hyperlink" Target="http://www.w3schools.com/tags/att_ol_star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img_vspace.asp" TargetMode="External"/><Relationship Id="rId3" Type="http://schemas.openxmlformats.org/officeDocument/2006/relationships/hyperlink" Target="http://www.w3schools.com/tags/att_img_src.asp" TargetMode="External"/><Relationship Id="rId7" Type="http://schemas.openxmlformats.org/officeDocument/2006/relationships/hyperlink" Target="http://www.w3schools.com/tags/att_img_hspace.asp" TargetMode="External"/><Relationship Id="rId2" Type="http://schemas.openxmlformats.org/officeDocument/2006/relationships/hyperlink" Target="http://www.w3schools.com/tags/att_img_a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img_height.asp" TargetMode="External"/><Relationship Id="rId5" Type="http://schemas.openxmlformats.org/officeDocument/2006/relationships/hyperlink" Target="http://www.w3schools.com/tags/att_img_border.asp" TargetMode="External"/><Relationship Id="rId4" Type="http://schemas.openxmlformats.org/officeDocument/2006/relationships/hyperlink" Target="http://www.w3schools.com/tags/att_img_align.asp" TargetMode="External"/><Relationship Id="rId9" Type="http://schemas.openxmlformats.org/officeDocument/2006/relationships/hyperlink" Target="http://www.w3schools.com/tags/att_img_width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h.asp" TargetMode="External"/><Relationship Id="rId2" Type="http://schemas.openxmlformats.org/officeDocument/2006/relationships/hyperlink" Target="http://www.w3schools.com/tags/tag_t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td.asp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table_width.asp" TargetMode="External"/><Relationship Id="rId3" Type="http://schemas.openxmlformats.org/officeDocument/2006/relationships/hyperlink" Target="http://www.w3schools.com/tags/att_table_bgcolor.asp" TargetMode="External"/><Relationship Id="rId7" Type="http://schemas.openxmlformats.org/officeDocument/2006/relationships/hyperlink" Target="http://www.w3schools.com/tags/att_table_summary.asp" TargetMode="External"/><Relationship Id="rId2" Type="http://schemas.openxmlformats.org/officeDocument/2006/relationships/hyperlink" Target="http://www.w3schools.com/tags/att_table_alig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table_cellspacing.asp" TargetMode="External"/><Relationship Id="rId5" Type="http://schemas.openxmlformats.org/officeDocument/2006/relationships/hyperlink" Target="http://www.w3schools.com/tags/att_table_cellpadding.asp" TargetMode="External"/><Relationship Id="rId4" Type="http://schemas.openxmlformats.org/officeDocument/2006/relationships/hyperlink" Target="http://www.w3schools.com/tags/att_table_border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caption_align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tizag.com?subject=Feedback" TargetMode="External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zag.com/pics/htmlT/blanktext.zi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zag.com/htmlT/links.php#text#text" TargetMode="External"/><Relationship Id="rId2" Type="http://schemas.openxmlformats.org/officeDocument/2006/relationships/hyperlink" Target="http://www.tizag.com/htmlT/links.php#top#to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att_p_alig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HTML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="1" dirty="0" smtClean="0"/>
              <a:t>H</a:t>
            </a:r>
            <a:r>
              <a:rPr lang="en-US" dirty="0" smtClean="0"/>
              <a:t>yper </a:t>
            </a:r>
            <a:r>
              <a:rPr lang="en-US" b="1" dirty="0" smtClean="0"/>
              <a:t>T</a:t>
            </a:r>
            <a:r>
              <a:rPr lang="en-US" dirty="0" smtClean="0"/>
              <a:t>ext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Hyper – all over the place</a:t>
            </a:r>
          </a:p>
          <a:p>
            <a:r>
              <a:rPr lang="en-US" dirty="0" smtClean="0"/>
              <a:t>Markup – marking up</a:t>
            </a:r>
          </a:p>
          <a:p>
            <a:pPr lvl="0">
              <a:defRPr/>
            </a:pPr>
            <a:r>
              <a:rPr lang="en-US" dirty="0" smtClean="0"/>
              <a:t>HTML is </a:t>
            </a:r>
          </a:p>
          <a:p>
            <a:pPr lvl="0">
              <a:buFontTx/>
              <a:buChar char="-"/>
              <a:defRPr/>
            </a:pPr>
            <a:r>
              <a:rPr lang="en-US" dirty="0" smtClean="0"/>
              <a:t>not a programming language, but rather a markup language</a:t>
            </a:r>
          </a:p>
          <a:p>
            <a:pPr lvl="0">
              <a:buFontTx/>
              <a:buChar char="-"/>
              <a:defRPr/>
            </a:pPr>
            <a:r>
              <a:rPr lang="en-US" dirty="0" smtClean="0"/>
              <a:t>the language used to develop web pages.</a:t>
            </a:r>
          </a:p>
          <a:p>
            <a:pPr lvl="0">
              <a:buFontTx/>
              <a:buChar char="-"/>
              <a:defRPr/>
            </a:pPr>
            <a:r>
              <a:rPr lang="en-US" dirty="0" smtClean="0"/>
              <a:t>the language interpreted by the Browser.</a:t>
            </a:r>
          </a:p>
          <a:p>
            <a:pPr lvl="0">
              <a:buFontTx/>
              <a:buChar char="-"/>
              <a:defRPr/>
            </a:pPr>
            <a:r>
              <a:rPr lang="en-US" dirty="0" smtClean="0"/>
              <a:t>a text oriented language</a:t>
            </a:r>
          </a:p>
          <a:p>
            <a:pPr lvl="0">
              <a:buFontTx/>
              <a:buChar char="-"/>
              <a:defRPr/>
            </a:pPr>
            <a:r>
              <a:rPr lang="en-US" dirty="0" smtClean="0"/>
              <a:t>also called HTML documents.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76200"/>
          <a:ext cx="8610600" cy="624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905000"/>
                <a:gridCol w="2952750"/>
                <a:gridCol w="2152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Tag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Name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Code Example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Browser View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&lt;big&gt;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big (text)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&lt;big&gt;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&lt;/big&gt;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Example 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&lt;center&gt;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center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&lt;center&gt;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This will center your contents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&lt;/center&gt;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This will center your contents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&lt;small&gt;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small (text)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erdana"/>
                        </a:rPr>
                        <a:t>Renders as smaller text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&lt;font&gt;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font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&lt;font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 face="Times New Roman" size="+3" color="#ff0000"&gt;Example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&lt;/font&gt;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Example 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&lt;!--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comment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&lt;!--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This can be viewed in the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HTML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 part of a document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--&gt;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Nothing will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verdana"/>
                        </a:rPr>
                        <a:t>show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em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emphasis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This is an 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verdana"/>
                        </a:rPr>
                        <a:t>em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&gt;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&lt;/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latin typeface="verdana"/>
                        </a:rPr>
                        <a:t>em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&gt;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 of using the emphasis tag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This is an </a:t>
                      </a:r>
                      <a:r>
                        <a:rPr lang="en-US" i="1" dirty="0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 of using the emphasis tag</a:t>
                      </a:r>
                    </a:p>
                  </a:txBody>
                  <a:tcPr marL="19050" marR="19050" marT="19050" marB="1905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&lt;embed&gt;</a:t>
                      </a:r>
                      <a:b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</a:b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embed object</a:t>
                      </a:r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  <a:latin typeface="verdana"/>
                        </a:rPr>
                        <a:t>&lt;embed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verdana"/>
                        </a:rPr>
                        <a:t>src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="yourfile.mid" width="100%" height="60" align="center"&gt;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HTML &lt;font&gt;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r>
              <a:rPr lang="en-US" dirty="0" smtClean="0"/>
              <a:t>The &lt;font&gt; tag specifies the font face, font size, and font color of text.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414270"/>
          <a:ext cx="7239000" cy="246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Attribute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 action="ppaction://hlinkfile"/>
                        </a:rPr>
                        <a:t>color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rgb(x,x,x)</a:t>
                      </a:r>
                      <a:br>
                        <a:rPr lang="en-US" i="1">
                          <a:latin typeface="verdana"/>
                        </a:rPr>
                      </a:br>
                      <a:r>
                        <a:rPr lang="en-US" i="1">
                          <a:latin typeface="verdana"/>
                        </a:rPr>
                        <a:t>#xxxxxx</a:t>
                      </a:r>
                      <a:br>
                        <a:rPr lang="en-US" i="1">
                          <a:latin typeface="verdana"/>
                        </a:rPr>
                      </a:br>
                      <a:r>
                        <a:rPr lang="en-US" i="1">
                          <a:latin typeface="verdana"/>
                        </a:rPr>
                        <a:t>colorname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color of text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3" action="ppaction://hlinkfile"/>
                        </a:rPr>
                        <a:t>face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font_family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font of text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4" action="ppaction://hlinkfile"/>
                        </a:rPr>
                        <a:t>size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number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size of text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010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&lt;meta&gt;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Metadata is information about data.</a:t>
            </a:r>
          </a:p>
          <a:p>
            <a:r>
              <a:rPr lang="en-US" dirty="0" smtClean="0"/>
              <a:t>The &lt;meta&gt; tag provides metadata about the HTML document. Metadata will not be displayed on the page, but will be machine </a:t>
            </a:r>
            <a:r>
              <a:rPr lang="en-US" dirty="0" err="1" smtClean="0"/>
              <a:t>parsable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 elements are typically used to specify page description, keywords, author of the document, last modified, and other metadata.</a:t>
            </a:r>
          </a:p>
          <a:p>
            <a:r>
              <a:rPr lang="en-US" dirty="0" smtClean="0"/>
              <a:t>The &lt;meta&gt; tag always goes inside the head element.</a:t>
            </a:r>
          </a:p>
          <a:p>
            <a:r>
              <a:rPr lang="en-US" dirty="0" smtClean="0"/>
              <a:t>The metadata can be used by browsers (how to display content or reload page), search engines (keywords), or other web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0"/>
          <a:ext cx="8458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2489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Attribute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Value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/>
                </a:tc>
              </a:tr>
              <a:tr h="124460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linkClick r:id="rId2" action="ppaction://hlinkfile"/>
                        </a:rPr>
                        <a:t>http-equiv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content-type</a:t>
                      </a:r>
                      <a:br>
                        <a:rPr lang="en-US" dirty="0"/>
                      </a:br>
                      <a:r>
                        <a:rPr lang="en-US" dirty="0"/>
                        <a:t>content-style-type</a:t>
                      </a:r>
                      <a:br>
                        <a:rPr lang="en-US" dirty="0"/>
                      </a:br>
                      <a:r>
                        <a:rPr lang="en-US" dirty="0"/>
                        <a:t>expires</a:t>
                      </a:r>
                      <a:br>
                        <a:rPr lang="en-US" dirty="0"/>
                      </a:br>
                      <a:r>
                        <a:rPr lang="en-US" dirty="0"/>
                        <a:t>set-cookie</a:t>
                      </a:r>
                      <a:br>
                        <a:rPr lang="en-US" dirty="0"/>
                      </a:br>
                      <a:r>
                        <a:rPr lang="en-US" i="1" dirty="0"/>
                        <a:t>others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Provides an HTTP header for the information in the content attribute</a:t>
                      </a:r>
                    </a:p>
                  </a:txBody>
                  <a:tcPr marL="0" marR="0" marT="0" marB="0"/>
                </a:tc>
              </a:tr>
              <a:tr h="149352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linkClick r:id="rId3" action="ppaction://hlinkfile"/>
                        </a:rPr>
                        <a:t>name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author</a:t>
                      </a:r>
                      <a:br>
                        <a:rPr lang="en-US"/>
                      </a:br>
                      <a:r>
                        <a:rPr lang="en-US"/>
                        <a:t>description</a:t>
                      </a:r>
                      <a:br>
                        <a:rPr lang="en-US"/>
                      </a:br>
                      <a:r>
                        <a:rPr lang="en-US"/>
                        <a:t>keywords</a:t>
                      </a:r>
                      <a:br>
                        <a:rPr lang="en-US"/>
                      </a:br>
                      <a:r>
                        <a:rPr lang="en-US"/>
                        <a:t>generator</a:t>
                      </a:r>
                      <a:br>
                        <a:rPr lang="en-US"/>
                      </a:br>
                      <a:r>
                        <a:rPr lang="en-US"/>
                        <a:t>revised</a:t>
                      </a:r>
                      <a:r>
                        <a:rPr lang="en-US" i="1"/>
                        <a:t/>
                      </a:r>
                      <a:br>
                        <a:rPr lang="en-US" i="1"/>
                      </a:br>
                      <a:r>
                        <a:rPr lang="en-US" i="1"/>
                        <a:t>others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Provides a name for the information in the content attribute</a:t>
                      </a:r>
                    </a:p>
                  </a:txBody>
                  <a:tcPr marL="0" marR="0" marT="0" marB="0"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linkClick r:id="rId4" action="ppaction://hlinkfile"/>
                        </a:rPr>
                        <a:t>scheme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/>
                        <a:t>format/URI</a:t>
                      </a:r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Specifies a scheme to be used to interpret the value of the content attribute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4800600"/>
            <a:ext cx="8915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&lt;head&gt;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name="description" content="Free Web tutorials" /&gt;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name="keywords" content="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HTML,CSS,XML,JavaScript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name="author" content="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Hege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Refsnes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/&gt;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http-equiv="content-type" content="text/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html;charset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=UTF-8" /&gt;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r>
              <a:rPr lang="en-US" dirty="0" smtClean="0"/>
              <a:t>HTML &lt;</a:t>
            </a:r>
            <a:r>
              <a:rPr lang="en-US" dirty="0" err="1" smtClean="0"/>
              <a:t>ol</a:t>
            </a:r>
            <a:r>
              <a:rPr lang="en-US" dirty="0" smtClean="0"/>
              <a:t>&gt; Tag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ol</a:t>
            </a:r>
            <a:r>
              <a:rPr lang="en-US" dirty="0" smtClean="0"/>
              <a:t>&gt; tag is used to create an ordered list.</a:t>
            </a:r>
          </a:p>
          <a:p>
            <a:pPr lvl="1"/>
            <a:r>
              <a:rPr lang="en-US" dirty="0" smtClean="0"/>
              <a:t>The list can be numerical or alphabetical.</a:t>
            </a:r>
          </a:p>
          <a:p>
            <a:pPr lvl="1"/>
            <a:r>
              <a:rPr lang="en-US" dirty="0" smtClean="0"/>
              <a:t>Each list item start with &lt;</a:t>
            </a:r>
            <a:r>
              <a:rPr lang="en-US" dirty="0" err="1" smtClean="0"/>
              <a:t>li</a:t>
            </a:r>
            <a:r>
              <a:rPr lang="en-US" dirty="0" smtClean="0"/>
              <a:t>&gt; tag.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414270"/>
          <a:ext cx="7086600" cy="240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Attribute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900B09"/>
                          </a:solidFill>
                          <a:latin typeface="verdana"/>
                          <a:hlinkClick r:id="rId2" action="ppaction://hlinkfile"/>
                        </a:rPr>
                        <a:t>start</a:t>
                      </a:r>
                      <a:endParaRPr lang="en-US" dirty="0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number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start point in a list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3" action="ppaction://hlinkfile"/>
                        </a:rPr>
                        <a:t>type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1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A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a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I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i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which kind of bullet points will be used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458200" cy="6629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HTML &lt;</a:t>
            </a:r>
            <a:r>
              <a:rPr lang="en-US" b="1" dirty="0" err="1" smtClean="0"/>
              <a:t>ul</a:t>
            </a:r>
            <a:r>
              <a:rPr lang="en-US" b="1" dirty="0" smtClean="0"/>
              <a:t>&gt; Tag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ul</a:t>
            </a:r>
            <a:r>
              <a:rPr lang="en-US" dirty="0" smtClean="0"/>
              <a:t>&gt; tag defines an unordered list (a bulleted list).</a:t>
            </a:r>
          </a:p>
          <a:p>
            <a:pPr lvl="1"/>
            <a:r>
              <a:rPr lang="en-US" dirty="0" smtClean="0"/>
              <a:t>Each list item start with &lt;</a:t>
            </a:r>
            <a:r>
              <a:rPr lang="en-US" dirty="0" err="1" smtClean="0"/>
              <a:t>li</a:t>
            </a:r>
            <a:r>
              <a:rPr lang="en-US" dirty="0" smtClean="0"/>
              <a:t>&gt; tag.</a:t>
            </a:r>
          </a:p>
          <a:p>
            <a:pPr lvl="1"/>
            <a:r>
              <a:rPr lang="en-US" b="1" dirty="0" smtClean="0"/>
              <a:t>Attributes: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it-IT" dirty="0" smtClean="0"/>
              <a:t>&lt;ul&gt;</a:t>
            </a:r>
            <a:br>
              <a:rPr lang="it-IT" dirty="0" smtClean="0"/>
            </a:br>
            <a:r>
              <a:rPr lang="it-IT" dirty="0" smtClean="0"/>
              <a:t>  &lt;li&gt;Coffee&lt;/li&gt;</a:t>
            </a:r>
            <a:br>
              <a:rPr lang="it-IT" dirty="0" smtClean="0"/>
            </a:br>
            <a:r>
              <a:rPr lang="it-IT" dirty="0" smtClean="0"/>
              <a:t>  &lt;li&gt;Tea&lt;/li&gt;</a:t>
            </a:r>
            <a:br>
              <a:rPr lang="it-IT" dirty="0" smtClean="0"/>
            </a:br>
            <a:r>
              <a:rPr lang="it-IT" dirty="0" smtClean="0"/>
              <a:t>  &lt;li&gt;Milk&lt;/li&gt;</a:t>
            </a:r>
            <a:br>
              <a:rPr lang="it-IT" dirty="0" smtClean="0"/>
            </a:br>
            <a:r>
              <a:rPr lang="it-IT" dirty="0" smtClean="0"/>
              <a:t>&lt;/ul&gt;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14600"/>
          <a:ext cx="6096000" cy="128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/>
                        </a:rPr>
                        <a:t>Attribute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disc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circle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sqaure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style of the bullet.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248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HTML &lt;dl&gt; tag</a:t>
            </a:r>
            <a:endParaRPr lang="en-US" dirty="0" smtClean="0"/>
          </a:p>
          <a:p>
            <a:r>
              <a:rPr lang="en-US" dirty="0" smtClean="0"/>
              <a:t>The HTML &lt;dl&gt; tag is used for declaring a definition list. </a:t>
            </a:r>
          </a:p>
          <a:p>
            <a:r>
              <a:rPr lang="en-US" dirty="0" smtClean="0"/>
              <a:t>A definition list is similar to other lists but in a definition list, each list item contains two entries: </a:t>
            </a:r>
          </a:p>
          <a:p>
            <a:pPr lvl="1"/>
            <a:r>
              <a:rPr lang="en-US" b="1" dirty="0" smtClean="0"/>
              <a:t>Definition term  </a:t>
            </a:r>
          </a:p>
          <a:p>
            <a:pPr lvl="2"/>
            <a:r>
              <a:rPr lang="en-US" dirty="0" smtClean="0"/>
              <a:t>Appears after the &lt;DT&gt; tag</a:t>
            </a:r>
          </a:p>
          <a:p>
            <a:pPr lvl="1"/>
            <a:r>
              <a:rPr lang="en-US" b="1" dirty="0" smtClean="0"/>
              <a:t>Definition description</a:t>
            </a:r>
          </a:p>
          <a:p>
            <a:pPr lvl="2"/>
            <a:r>
              <a:rPr lang="en-US" dirty="0" smtClean="0"/>
              <a:t>Appears after the &lt;DD&gt; tag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3810000" cy="6858000"/>
          </a:xfrm>
        </p:spPr>
        <p:txBody>
          <a:bodyPr>
            <a:no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Numbered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1&lt;/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2&lt;/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3&lt;/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4&lt;/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Numbered Special Start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start="5"&gt;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1&lt;/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2&lt;/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3&lt;/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4&lt;/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Lowercase Letters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type="a"&gt;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1&lt;/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2&lt;/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3&lt;/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4&lt;/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b="1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b="1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Capital Letters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type="A"&gt;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1&lt;/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2&lt;/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3&lt;/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&gt;List item 4&lt;/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&gt;</a:t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152400"/>
            <a:ext cx="37338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Numbered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1.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Numbered Special Start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5.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Lowercase Letters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a.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Capital Letters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A.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D. List item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39624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Capital Letters Special Start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type="A" start="3"&gt;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1&lt;/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2&lt;/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3&lt;/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4&lt;/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&lt;/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Lowercase Roman Numerals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type="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"&gt;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1&lt;/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2&lt;/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3&lt;/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4&lt;/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&lt;/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Capital Roman Numerals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type="I"&gt;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1&lt;/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2&lt;/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3&lt;/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4&lt;/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&lt;/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Capital Roman Numerals Special Start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type="I" start="7"&gt;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1&lt;/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2&lt;/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3&lt;/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&gt;List item 4&lt;/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&lt;/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66092"/>
            <a:ext cx="4876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Capital Letters Special Start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C.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Lowercase Roman Numerals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ii.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iii.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iv.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Capital Roman Numerals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I.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II.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III.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IV. List item 4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Capital Roman Numerals Special Start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VII. List item 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VIII. List item 2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IX. List item 3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X. List item 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237"/>
            <a:ext cx="8763000" cy="6507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HTML &lt;</a:t>
            </a:r>
            <a:r>
              <a:rPr lang="en-US" b="1" dirty="0" err="1" smtClean="0"/>
              <a:t>img</a:t>
            </a:r>
            <a:r>
              <a:rPr lang="en-US" b="1" dirty="0" smtClean="0"/>
              <a:t>&gt; Tag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 embeds an image in an HTML page.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 has two required attributes: </a:t>
            </a:r>
            <a:r>
              <a:rPr lang="en-US" dirty="0" err="1" smtClean="0"/>
              <a:t>src</a:t>
            </a:r>
            <a:r>
              <a:rPr lang="en-US" dirty="0" smtClean="0"/>
              <a:t> and alt.</a:t>
            </a:r>
          </a:p>
          <a:p>
            <a:pPr lvl="1"/>
            <a:r>
              <a:rPr lang="en-US" dirty="0" smtClean="0"/>
              <a:t>Attributes: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164080"/>
          <a:ext cx="8991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906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Attribute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  <a:hlinkClick r:id="rId2" action="ppaction://hlinkfile"/>
                        </a:rPr>
                        <a:t>alt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Specifies an alternate text for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  <a:hlinkClick r:id="rId3" action="ppaction://hlinkfile"/>
                        </a:rPr>
                        <a:t>src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Specifies the URL of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  <a:hlinkClick r:id="rId4" action="ppaction://hlinkfile"/>
                        </a:rPr>
                        <a:t>align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top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bottom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alignment of an image according to surrounding elements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  <a:hlinkClick r:id="rId5" action="ppaction://hlinkfile"/>
                        </a:rPr>
                        <a:t>border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pixels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width of the border around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  <a:hlinkClick r:id="rId6" action="ppaction://hlinkfile"/>
                        </a:rPr>
                        <a:t>height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pixels</a:t>
                      </a:r>
                      <a:br>
                        <a:rPr lang="en-US" i="1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Specifies the height of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  <a:hlinkClick r:id="rId7" action="ppaction://hlinkfile"/>
                        </a:rPr>
                        <a:t>hspace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pixels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whitespace on left and right side of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  <a:hlinkClick r:id="rId8" action="ppaction://hlinkfile"/>
                        </a:rPr>
                        <a:t>vspace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pixels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whitespace on top and bottom of an image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itchFamily="34" charset="0"/>
                          <a:cs typeface="Arial" pitchFamily="34" charset="0"/>
                          <a:hlinkClick r:id="rId9" action="ppaction://hlinkfile"/>
                        </a:rPr>
                        <a:t>width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pixels</a:t>
                      </a:r>
                      <a:br>
                        <a:rPr lang="en-US" i="1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i="1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Specifies the width of an image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 tags</a:t>
            </a:r>
          </a:p>
          <a:p>
            <a:pPr lvl="1"/>
            <a:r>
              <a:rPr lang="en-US" dirty="0" smtClean="0"/>
              <a:t>Are instructions that are embedded directly into the text of the document</a:t>
            </a:r>
          </a:p>
          <a:p>
            <a:pPr lvl="1"/>
            <a:r>
              <a:rPr lang="en-US" dirty="0" smtClean="0"/>
              <a:t>Begins with an open angle bracket (&lt;)  and ends with a close angle bracket (&gt;).</a:t>
            </a:r>
          </a:p>
          <a:p>
            <a:pPr lvl="1"/>
            <a:r>
              <a:rPr lang="en-US" dirty="0" smtClean="0"/>
              <a:t>Can be of two types:</a:t>
            </a:r>
          </a:p>
          <a:p>
            <a:pPr lvl="1"/>
            <a:r>
              <a:rPr lang="en-US" b="1" dirty="0" smtClean="0"/>
              <a:t>Paired Tags</a:t>
            </a:r>
          </a:p>
          <a:p>
            <a:pPr lvl="2"/>
            <a:r>
              <a:rPr lang="en-US" dirty="0" smtClean="0"/>
              <a:t>A tag is followed along with a companion tag</a:t>
            </a:r>
          </a:p>
          <a:p>
            <a:pPr lvl="2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&lt;B&gt; ….&lt;/B&gt; tag</a:t>
            </a:r>
          </a:p>
          <a:p>
            <a:pPr lvl="2"/>
            <a:r>
              <a:rPr lang="en-US" dirty="0" smtClean="0"/>
              <a:t>Here, &lt;B&gt;  is often called the opening tag and &lt;/B&gt; is called the closing tag.</a:t>
            </a:r>
          </a:p>
          <a:p>
            <a:pPr lvl="2"/>
            <a:r>
              <a:rPr lang="en-US" dirty="0" smtClean="0"/>
              <a:t>The opening tag activates the effect and the closing tag turns the effect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400800"/>
          </a:xfrm>
        </p:spPr>
        <p:txBody>
          <a:bodyPr>
            <a:normAutofit lnSpcReduction="10000"/>
          </a:bodyPr>
          <a:lstStyle/>
          <a:p>
            <a:r>
              <a:rPr lang="nn-NO" dirty="0" smtClean="0"/>
              <a:t>E.g.:</a:t>
            </a:r>
          </a:p>
          <a:p>
            <a:pPr>
              <a:buNone/>
            </a:pPr>
            <a:r>
              <a:rPr lang="nn-NO" dirty="0" smtClean="0"/>
              <a:t>&lt;img src=”../images/comet1.gif" alt=”comet" /&gt;</a:t>
            </a:r>
          </a:p>
          <a:p>
            <a:pPr>
              <a:buNone/>
            </a:pPr>
            <a:r>
              <a:rPr lang="nn-NO" dirty="0" smtClean="0"/>
              <a:t>&lt;img src=”../images/comet1.gif" alt=”comet" align=center border=1 height=250 width=200 hspace=2 vspace=3/&gt;</a:t>
            </a:r>
          </a:p>
          <a:p>
            <a:r>
              <a:rPr lang="en-US" b="1" dirty="0" smtClean="0"/>
              <a:t>HTML &lt;table&gt; Tag</a:t>
            </a:r>
          </a:p>
          <a:p>
            <a:r>
              <a:rPr lang="en-US" dirty="0" smtClean="0"/>
              <a:t>The &lt;table&gt; tag defines an HTML table.</a:t>
            </a:r>
          </a:p>
          <a:p>
            <a:r>
              <a:rPr lang="en-US" dirty="0" smtClean="0"/>
              <a:t>A simple HTML table consists of the table element and one or more </a:t>
            </a:r>
            <a:r>
              <a:rPr lang="en-US" dirty="0" err="1" smtClean="0">
                <a:hlinkClick r:id="rId2" action="ppaction://hlinkfile"/>
              </a:rPr>
              <a:t>tr</a:t>
            </a:r>
            <a:r>
              <a:rPr lang="en-US" dirty="0" smtClean="0"/>
              <a:t>, </a:t>
            </a:r>
            <a:r>
              <a:rPr lang="en-US" dirty="0" err="1" smtClean="0">
                <a:hlinkClick r:id="rId3" action="ppaction://hlinkfile"/>
              </a:rPr>
              <a:t>th</a:t>
            </a:r>
            <a:r>
              <a:rPr lang="en-US" dirty="0" smtClean="0"/>
              <a:t>, and </a:t>
            </a:r>
            <a:r>
              <a:rPr lang="en-US" dirty="0" smtClean="0">
                <a:hlinkClick r:id="rId4" action="ppaction://hlinkfile"/>
              </a:rPr>
              <a:t>td</a:t>
            </a:r>
            <a:r>
              <a:rPr lang="en-US" dirty="0" smtClean="0"/>
              <a:t> elements.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tr</a:t>
            </a:r>
            <a:r>
              <a:rPr lang="en-US" dirty="0" smtClean="0"/>
              <a:t>&gt; element defines a table row 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th</a:t>
            </a:r>
            <a:r>
              <a:rPr lang="en-US" dirty="0" smtClean="0"/>
              <a:t>&gt; element defines a table header </a:t>
            </a:r>
          </a:p>
          <a:p>
            <a:r>
              <a:rPr lang="en-US" dirty="0" smtClean="0"/>
              <a:t>The &lt;td&gt; element defines a table cell/ data cell.</a:t>
            </a: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"/>
          <a:ext cx="8458200" cy="664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4572000"/>
              </a:tblGrid>
              <a:tr h="31503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Attribute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119454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 action="ppaction://hlinkfile"/>
                        </a:rPr>
                        <a:t>align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left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center</a:t>
                      </a:r>
                      <a:br>
                        <a:rPr lang="en-US">
                          <a:latin typeface="verdana"/>
                        </a:rPr>
                      </a:br>
                      <a:r>
                        <a:rPr lang="en-US">
                          <a:latin typeface="verdana"/>
                        </a:rPr>
                        <a:t>right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alignment of a table according to surrounding text</a:t>
                      </a:r>
                    </a:p>
                  </a:txBody>
                  <a:tcPr marL="28575" marR="28575" marT="28575" marB="28575"/>
                </a:tc>
              </a:tr>
              <a:tr h="83647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3" action="ppaction://hlinkfile"/>
                        </a:rPr>
                        <a:t>bgcolor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rgb(x,x,x)</a:t>
                      </a:r>
                      <a:br>
                        <a:rPr lang="en-US" i="1">
                          <a:latin typeface="verdana"/>
                        </a:rPr>
                      </a:br>
                      <a:r>
                        <a:rPr lang="en-US" i="1">
                          <a:latin typeface="verdana"/>
                        </a:rPr>
                        <a:t>#xxxxxx</a:t>
                      </a:r>
                      <a:br>
                        <a:rPr lang="en-US" i="1">
                          <a:latin typeface="verdana"/>
                        </a:rPr>
                      </a:br>
                      <a:r>
                        <a:rPr lang="en-US" i="1">
                          <a:latin typeface="verdana"/>
                        </a:rPr>
                        <a:t>colorname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Specifies </a:t>
                      </a:r>
                      <a:r>
                        <a:rPr lang="en-US" dirty="0">
                          <a:latin typeface="verdana"/>
                        </a:rPr>
                        <a:t>the background color for a table</a:t>
                      </a:r>
                    </a:p>
                  </a:txBody>
                  <a:tcPr marL="28575" marR="28575" marT="28575" marB="28575"/>
                </a:tc>
              </a:tr>
              <a:tr h="965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4" action="ppaction://hlinkfile"/>
                        </a:rPr>
                        <a:t>border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pixels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Specifies the width of the borders around a table</a:t>
                      </a:r>
                    </a:p>
                  </a:txBody>
                  <a:tcPr marL="28575" marR="28575" marT="28575" marB="28575"/>
                </a:tc>
              </a:tr>
              <a:tr h="965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5" action="ppaction://hlinkfile"/>
                        </a:rPr>
                        <a:t>cellpadding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pixels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Specifies the space between the cell wall and the cell content</a:t>
                      </a:r>
                    </a:p>
                  </a:txBody>
                  <a:tcPr marL="28575" marR="28575" marT="28575" marB="28575"/>
                </a:tc>
              </a:tr>
              <a:tr h="73583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6" action="ppaction://hlinkfile"/>
                        </a:rPr>
                        <a:t>cellspacing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pixels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Specifies the space between cells</a:t>
                      </a:r>
                    </a:p>
                  </a:txBody>
                  <a:tcPr marL="28575" marR="28575" marT="28575" marB="28575"/>
                </a:tc>
              </a:tr>
              <a:tr h="965188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900B09"/>
                          </a:solidFill>
                          <a:latin typeface="verdana"/>
                          <a:hlinkClick r:id="rId7" action="ppaction://hlinkfile"/>
                        </a:rPr>
                        <a:t>Summary</a:t>
                      </a:r>
                      <a:endParaRPr lang="en-US" dirty="0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text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Specifies a summary of </a:t>
                      </a:r>
                      <a:r>
                        <a:rPr lang="en-US" dirty="0" smtClean="0">
                          <a:latin typeface="verdana"/>
                        </a:rPr>
                        <a:t>the </a:t>
                      </a:r>
                      <a:r>
                        <a:rPr lang="en-US" dirty="0">
                          <a:latin typeface="verdana"/>
                        </a:rPr>
                        <a:t>content of a </a:t>
                      </a:r>
                      <a:r>
                        <a:rPr lang="en-US" dirty="0" smtClean="0">
                          <a:latin typeface="verdana"/>
                        </a:rPr>
                        <a:t>table</a:t>
                      </a:r>
                    </a:p>
                  </a:txBody>
                  <a:tcPr marL="28575" marR="28575" marT="28575" marB="28575"/>
                </a:tc>
              </a:tr>
              <a:tr h="575753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900B09"/>
                          </a:solidFill>
                          <a:latin typeface="verdana"/>
                          <a:hlinkClick r:id="rId8" action="ppaction://hlinkfile"/>
                        </a:rPr>
                        <a:t>Width</a:t>
                      </a:r>
                      <a:endParaRPr lang="en-US" dirty="0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>
                          <a:latin typeface="verdana"/>
                        </a:rPr>
                        <a:t>pixels</a:t>
                      </a:r>
                      <a:br>
                        <a:rPr lang="en-US" i="1">
                          <a:latin typeface="verdana"/>
                        </a:rPr>
                      </a:br>
                      <a:r>
                        <a:rPr lang="en-US" i="1">
                          <a:latin typeface="verdana"/>
                        </a:rPr>
                        <a:t>%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Specifies the width of a table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Attribute of &lt;TH&gt; or &lt;TD&gt;</a:t>
            </a:r>
          </a:p>
          <a:p>
            <a:r>
              <a:rPr lang="en-US" dirty="0" err="1" smtClean="0"/>
              <a:t>Rowspan</a:t>
            </a:r>
            <a:endParaRPr lang="en-US" dirty="0" smtClean="0"/>
          </a:p>
          <a:p>
            <a:pPr lvl="1"/>
            <a:r>
              <a:rPr lang="en-US" dirty="0" smtClean="0"/>
              <a:t>Specifies the number of rows the current cell spans across.</a:t>
            </a:r>
          </a:p>
          <a:p>
            <a:r>
              <a:rPr lang="en-US" dirty="0" err="1" smtClean="0"/>
              <a:t>Colspan</a:t>
            </a:r>
            <a:endParaRPr lang="en-US" dirty="0" smtClean="0"/>
          </a:p>
          <a:p>
            <a:pPr lvl="1"/>
            <a:r>
              <a:rPr lang="en-US" dirty="0" smtClean="0"/>
              <a:t>Specifies the number of columns the current cell spans across.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rowspan</a:t>
            </a:r>
            <a:r>
              <a:rPr lang="en-US" dirty="0" smtClean="0"/>
              <a:t>=2&gt;Name&lt;/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=3&gt;Marks&lt;/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237"/>
            <a:ext cx="8763000" cy="6507163"/>
          </a:xfrm>
        </p:spPr>
        <p:txBody>
          <a:bodyPr/>
          <a:lstStyle/>
          <a:p>
            <a:r>
              <a:rPr lang="en-US" b="1" dirty="0" smtClean="0"/>
              <a:t>HTML &lt;caption&gt; Tag</a:t>
            </a:r>
          </a:p>
          <a:p>
            <a:r>
              <a:rPr lang="en-US" dirty="0" smtClean="0"/>
              <a:t>The &lt;caption&gt; tag defines a table caption.</a:t>
            </a:r>
          </a:p>
          <a:p>
            <a:r>
              <a:rPr lang="en-US" dirty="0" smtClean="0"/>
              <a:t>The &lt;caption&gt; tag must be inserted immediately after the &lt;table&gt; tag. </a:t>
            </a:r>
          </a:p>
          <a:p>
            <a:r>
              <a:rPr lang="en-US" dirty="0" smtClean="0"/>
              <a:t>You can specify only one caption per table. </a:t>
            </a:r>
          </a:p>
          <a:p>
            <a:r>
              <a:rPr lang="en-US" dirty="0" smtClean="0"/>
              <a:t>Usually the caption will be centered above the table.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191000"/>
          <a:ext cx="7696200" cy="152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Attribute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900B09"/>
                          </a:solidFill>
                          <a:latin typeface="verdana"/>
                          <a:hlinkClick r:id="rId2" action="ppaction://hlinkfile"/>
                        </a:rPr>
                        <a:t>Align</a:t>
                      </a:r>
                      <a:endParaRPr lang="en-US" dirty="0">
                        <a:latin typeface="verdana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verdana"/>
                        </a:rPr>
                        <a:t>left</a:t>
                      </a:r>
                      <a:br>
                        <a:rPr lang="en-US" dirty="0">
                          <a:latin typeface="verdana"/>
                        </a:rPr>
                      </a:br>
                      <a:r>
                        <a:rPr lang="en-US" dirty="0">
                          <a:latin typeface="verdana"/>
                        </a:rPr>
                        <a:t>right</a:t>
                      </a:r>
                      <a:br>
                        <a:rPr lang="en-US" dirty="0">
                          <a:latin typeface="verdana"/>
                        </a:rPr>
                      </a:br>
                      <a:r>
                        <a:rPr lang="en-US" dirty="0">
                          <a:latin typeface="verdana"/>
                        </a:rPr>
                        <a:t>top</a:t>
                      </a:r>
                      <a:br>
                        <a:rPr lang="en-US" dirty="0">
                          <a:latin typeface="verdana"/>
                        </a:rPr>
                      </a:br>
                      <a:r>
                        <a:rPr lang="en-US" dirty="0">
                          <a:latin typeface="verdana"/>
                        </a:rPr>
                        <a:t>bottom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verdana"/>
                        </a:rPr>
                        <a:t>Defines </a:t>
                      </a:r>
                      <a:r>
                        <a:rPr lang="en-US" dirty="0">
                          <a:latin typeface="verdana"/>
                        </a:rPr>
                        <a:t>the alignment of a caption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&lt;table border="1"&gt;</a:t>
            </a:r>
            <a:br>
              <a:rPr lang="en-US" dirty="0" smtClean="0"/>
            </a:br>
            <a:r>
              <a:rPr lang="en-US" dirty="0" smtClean="0"/>
              <a:t>  &lt;caption&gt;Monthly savings&lt;/caption&gt;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th</a:t>
            </a:r>
            <a:r>
              <a:rPr lang="en-US" dirty="0" smtClean="0"/>
              <a:t>&gt;Month&lt;/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th</a:t>
            </a:r>
            <a:r>
              <a:rPr lang="en-US" dirty="0" smtClean="0"/>
              <a:t>&gt;Savings&lt;/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&lt;td&gt;January&lt;/td&gt;</a:t>
            </a:r>
            <a:br>
              <a:rPr lang="en-US" dirty="0" smtClean="0"/>
            </a:br>
            <a:r>
              <a:rPr lang="en-US" dirty="0" smtClean="0"/>
              <a:t>    &lt;td&gt;$100&lt;/td&gt;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6477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HTML Marquee Code</a:t>
            </a:r>
          </a:p>
          <a:p>
            <a:r>
              <a:rPr lang="en-US" dirty="0" smtClean="0"/>
              <a:t>You can create a scrolling marquee (i.e. scrolling text or scrolling images) by using the &lt;marquee&gt; tag. </a:t>
            </a:r>
          </a:p>
          <a:p>
            <a:r>
              <a:rPr lang="en-US" dirty="0" smtClean="0"/>
              <a:t>You can make the text/images scroll from right to left, left to right, top to bottom, or bottom to top</a:t>
            </a:r>
          </a:p>
          <a:p>
            <a:r>
              <a:rPr lang="en-US" b="1" dirty="0" smtClean="0"/>
              <a:t>ALTERNATE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smtClean="0"/>
              <a:t>&lt;FONT SIZE="4" FACE="courier" COLOR=blue&gt;&lt;MARQUEE WIDTH=100% BEHAVIOR=ALTERNATE </a:t>
            </a:r>
            <a:r>
              <a:rPr lang="en-US" dirty="0" err="1" smtClean="0"/>
              <a:t>BGColor</a:t>
            </a:r>
            <a:r>
              <a:rPr lang="en-US" dirty="0" smtClean="0"/>
              <a:t>=yellow&gt;This is an example of an alternating marquee...&lt;/MARQUEE&gt;&lt;/FONT&gt;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781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SCROLL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smtClean="0"/>
              <a:t>&lt;FONT SIZE="4" FACE="courier" COLOR=blue&gt;&lt;MARQUEE WIDTH=100% BEHAVIOR=SCROLL </a:t>
            </a:r>
            <a:r>
              <a:rPr lang="en-US" dirty="0" err="1" smtClean="0"/>
              <a:t>BGColor</a:t>
            </a:r>
            <a:r>
              <a:rPr lang="en-US" dirty="0" smtClean="0"/>
              <a:t>=yellow LOOP=3&gt;This is an example of a scrolling marquee...&lt;/MARQUEE&gt;&lt;/FONT&gt;</a:t>
            </a:r>
          </a:p>
          <a:p>
            <a:r>
              <a:rPr lang="en-US" b="1" dirty="0" smtClean="0"/>
              <a:t>SLIDE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smtClean="0"/>
              <a:t>&lt;FONT SIZE="4" FACE="courier" COLOR=blue&gt;&lt;MARQUEE WIDTH=100% BEHAVIOR=SLIDE </a:t>
            </a:r>
            <a:r>
              <a:rPr lang="en-US" dirty="0" err="1" smtClean="0"/>
              <a:t>BGColor</a:t>
            </a:r>
            <a:r>
              <a:rPr lang="en-US" dirty="0" smtClean="0"/>
              <a:t>=yellow&gt;This is an example of a sliding marquee...&lt;/MARQUEE&gt;&lt;/FONT&gt;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DIRECTION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smtClean="0"/>
              <a:t>&lt;FONT SIZE="4" FACE="courier" COLOR=blue&gt;&lt;MARQUEE WIDTH=100% BEHAVIOR=SCROLL DIRECTION=RIGHT </a:t>
            </a:r>
            <a:r>
              <a:rPr lang="en-US" dirty="0" err="1" smtClean="0"/>
              <a:t>BGColor</a:t>
            </a:r>
            <a:r>
              <a:rPr lang="en-US" dirty="0" smtClean="0"/>
              <a:t>=yellow&gt;This is an example of a marquee scrolling to the right...&lt;/MARQUEE&gt;&lt;/FONT&gt;</a:t>
            </a:r>
          </a:p>
          <a:p>
            <a:r>
              <a:rPr lang="en-US" b="1" dirty="0" smtClean="0"/>
              <a:t>HEIGHT / WIDTH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smtClean="0"/>
              <a:t>&lt;FONT SIZE="4" FACE="courier" COLOR=blue&gt;&lt;MARQUEE BEHAVIOR=SCROLL HEIGHT=25 WIDTH=300 </a:t>
            </a:r>
            <a:r>
              <a:rPr lang="en-US" dirty="0" err="1" smtClean="0"/>
              <a:t>BGColor</a:t>
            </a:r>
            <a:r>
              <a:rPr lang="en-US" dirty="0" smtClean="0"/>
              <a:t>=yellow&gt;This is an example of a scrolling marquee&lt;/MARQUEE&gt;&lt;/FONT&gt;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r>
              <a:rPr lang="en-US" b="1" dirty="0" smtClean="0"/>
              <a:t>HSPACE / VSPACE</a:t>
            </a:r>
          </a:p>
          <a:p>
            <a:r>
              <a:rPr lang="en-US" b="1" dirty="0" smtClean="0"/>
              <a:t>Example code:</a:t>
            </a:r>
            <a:endParaRPr lang="en-US" dirty="0" smtClean="0"/>
          </a:p>
          <a:p>
            <a:r>
              <a:rPr lang="en-US" dirty="0" err="1" smtClean="0"/>
              <a:t>Preceeding</a:t>
            </a:r>
            <a:r>
              <a:rPr lang="en-US" dirty="0" smtClean="0"/>
              <a:t> text. &lt;FONT SIZE="4" FACE="courier" COLOR=blue&gt;&lt;MARQUEE WIDTH=100% BEHAVIOR=SCROLL HSPACE=15 VSPACE=25 </a:t>
            </a:r>
            <a:r>
              <a:rPr lang="en-US" dirty="0" err="1" smtClean="0"/>
              <a:t>BGColor</a:t>
            </a:r>
            <a:r>
              <a:rPr lang="en-US" dirty="0" smtClean="0"/>
              <a:t>=yellow&gt;This is an example of a scrolling marquee&lt;/MARQUEE&gt;&lt;/FONT&gt; Following text.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437"/>
            <a:ext cx="8763000" cy="6430963"/>
          </a:xfrm>
        </p:spPr>
        <p:txBody>
          <a:bodyPr/>
          <a:lstStyle/>
          <a:p>
            <a:r>
              <a:rPr lang="en-US" dirty="0" smtClean="0"/>
              <a:t>Linking Documents</a:t>
            </a:r>
          </a:p>
          <a:p>
            <a:pPr lvl="1"/>
            <a:r>
              <a:rPr lang="en-US" dirty="0" smtClean="0"/>
              <a:t>HTML allows linking to other HTML documents as well as images</a:t>
            </a:r>
          </a:p>
          <a:p>
            <a:pPr lvl="1"/>
            <a:r>
              <a:rPr lang="en-US" dirty="0" smtClean="0"/>
              <a:t>The text or images the provides such linkages is called </a:t>
            </a:r>
            <a:r>
              <a:rPr lang="en-US" b="1" u="sng" dirty="0" smtClean="0"/>
              <a:t>hypertext</a:t>
            </a:r>
            <a:r>
              <a:rPr lang="en-US" dirty="0" smtClean="0"/>
              <a:t>, </a:t>
            </a:r>
            <a:r>
              <a:rPr lang="en-US" b="1" u="sng" dirty="0" smtClean="0"/>
              <a:t>hyperlink</a:t>
            </a:r>
            <a:r>
              <a:rPr lang="en-US" dirty="0" smtClean="0"/>
              <a:t> or </a:t>
            </a:r>
            <a:r>
              <a:rPr lang="en-US" b="1" u="sng" dirty="0" smtClean="0"/>
              <a:t>hotspot</a:t>
            </a:r>
            <a:r>
              <a:rPr lang="en-US" dirty="0" smtClean="0"/>
              <a:t>.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Distinguish features of hypertext from normal text:</a:t>
            </a:r>
          </a:p>
          <a:p>
            <a:pPr lvl="1"/>
            <a:r>
              <a:rPr lang="en-US" dirty="0" smtClean="0"/>
              <a:t>Appears blue in color(unless specified).</a:t>
            </a:r>
          </a:p>
          <a:p>
            <a:pPr lvl="1"/>
            <a:r>
              <a:rPr lang="en-US" dirty="0" smtClean="0"/>
              <a:t>The hyperlink text / image is underlined.</a:t>
            </a:r>
          </a:p>
          <a:p>
            <a:pPr lvl="1"/>
            <a:r>
              <a:rPr lang="en-US" dirty="0" smtClean="0"/>
              <a:t>When the mouse cursor is placed over it, it changes to the shape of a hand.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Singular Tags</a:t>
            </a:r>
          </a:p>
          <a:p>
            <a:pPr marL="742950" lvl="2" indent="-342900"/>
            <a:r>
              <a:rPr lang="en-US" dirty="0" smtClean="0"/>
              <a:t>Also known as standalone tag</a:t>
            </a:r>
          </a:p>
          <a:p>
            <a:pPr marL="742950" lvl="2" indent="-342900"/>
            <a:r>
              <a:rPr lang="en-US" dirty="0" smtClean="0"/>
              <a:t>Does not have a companion tag</a:t>
            </a:r>
          </a:p>
          <a:p>
            <a:pPr marL="742950" lvl="2" indent="-342900"/>
            <a:r>
              <a:rPr lang="en-US" dirty="0" smtClean="0"/>
              <a:t>Example:</a:t>
            </a:r>
          </a:p>
          <a:p>
            <a:pPr marL="742950" lvl="2" indent="-342900"/>
            <a:r>
              <a:rPr lang="en-US" dirty="0" smtClean="0"/>
              <a:t>&lt;BR&gt; or &lt;BR/&gt;</a:t>
            </a:r>
          </a:p>
          <a:p>
            <a:r>
              <a:rPr lang="en-US" b="1" dirty="0" smtClean="0"/>
              <a:t>Tags and their Properties/</a:t>
            </a:r>
            <a:r>
              <a:rPr lang="en-US" dirty="0" smtClean="0"/>
              <a:t> </a:t>
            </a:r>
            <a:r>
              <a:rPr lang="en-US" b="1" dirty="0" smtClean="0"/>
              <a:t>attributes</a:t>
            </a:r>
          </a:p>
          <a:p>
            <a:r>
              <a:rPr lang="en-US" dirty="0" smtClean="0"/>
              <a:t>Most of the HTML tags have their attributes. </a:t>
            </a:r>
          </a:p>
          <a:p>
            <a:r>
              <a:rPr lang="en-US" dirty="0" smtClean="0"/>
              <a:t>The attributes of every tag goes inside the opening tag .</a:t>
            </a:r>
          </a:p>
          <a:p>
            <a:r>
              <a:rPr lang="en-US" dirty="0" smtClean="0"/>
              <a:t>A tag can have any number of attributes separated by space .</a:t>
            </a:r>
          </a:p>
          <a:p>
            <a:r>
              <a:rPr lang="en-US" dirty="0" smtClean="0"/>
              <a:t>Most of the attribute have a value.</a:t>
            </a:r>
          </a:p>
          <a:p>
            <a:pPr marL="342900" lvl="1" indent="-34290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/>
          <a:lstStyle/>
          <a:p>
            <a:r>
              <a:rPr lang="en-US" dirty="0" smtClean="0"/>
              <a:t>The default </a:t>
            </a:r>
            <a:r>
              <a:rPr lang="en-US" b="1" dirty="0" smtClean="0"/>
              <a:t>blue</a:t>
            </a:r>
            <a:r>
              <a:rPr lang="en-US" dirty="0" smtClean="0"/>
              <a:t> color can be changed with three attributes that can be specified with &lt;BODY&gt; tag</a:t>
            </a:r>
          </a:p>
          <a:p>
            <a:pPr lvl="1"/>
            <a:r>
              <a:rPr lang="en-US" dirty="0" smtClean="0"/>
              <a:t>LINK</a:t>
            </a:r>
          </a:p>
          <a:p>
            <a:pPr lvl="2"/>
            <a:r>
              <a:rPr lang="en-US" dirty="0" smtClean="0"/>
              <a:t>Changes the default color of a hyperlink</a:t>
            </a:r>
          </a:p>
          <a:p>
            <a:pPr lvl="1"/>
            <a:r>
              <a:rPr lang="en-US" dirty="0" smtClean="0"/>
              <a:t>ALINK</a:t>
            </a:r>
          </a:p>
          <a:p>
            <a:pPr lvl="2"/>
            <a:r>
              <a:rPr lang="en-US" dirty="0" smtClean="0"/>
              <a:t>Changes the default color of a hyperlink that is activated</a:t>
            </a:r>
          </a:p>
          <a:p>
            <a:pPr lvl="1"/>
            <a:r>
              <a:rPr lang="en-US" dirty="0" smtClean="0"/>
              <a:t>VLINK</a:t>
            </a:r>
          </a:p>
          <a:p>
            <a:pPr lvl="2"/>
            <a:r>
              <a:rPr lang="en-US" dirty="0" smtClean="0"/>
              <a:t>Changes the default color of a hyperlink that is already visited</a:t>
            </a:r>
          </a:p>
          <a:p>
            <a:endParaRPr lang="en-US" dirty="0" smtClean="0"/>
          </a:p>
          <a:p>
            <a:r>
              <a:rPr lang="en-US" dirty="0" smtClean="0"/>
              <a:t>Links are created by using Anchors tags </a:t>
            </a:r>
          </a:p>
          <a:p>
            <a:pPr lvl="1"/>
            <a:r>
              <a:rPr lang="en-US" dirty="0" smtClean="0"/>
              <a:t>&lt;A&gt; …&lt;/A&gt; tag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Href</a:t>
            </a:r>
            <a:endParaRPr lang="en-US" dirty="0" smtClean="0"/>
          </a:p>
          <a:p>
            <a:pPr lvl="2"/>
            <a:r>
              <a:rPr lang="en-US" dirty="0" smtClean="0"/>
              <a:t>defines reference that the link refers to. </a:t>
            </a:r>
          </a:p>
          <a:p>
            <a:pPr lvl="2"/>
            <a:r>
              <a:rPr lang="en-US" dirty="0" smtClean="0"/>
              <a:t>Basically this is where the user will be taken if they wish to click this link.</a:t>
            </a:r>
          </a:p>
          <a:p>
            <a:r>
              <a:rPr lang="en-US" dirty="0" smtClean="0"/>
              <a:t>Target - </a:t>
            </a:r>
            <a:r>
              <a:rPr lang="en-US" sz="2400" dirty="0" smtClean="0"/>
              <a:t>defines whether to open the page in a separate window, or to open the link in the current browser window.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_blank</a:t>
            </a:r>
            <a:r>
              <a:rPr lang="en-US" dirty="0" smtClean="0"/>
              <a:t>” :Opens new page in a new browser window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_self</a:t>
            </a:r>
            <a:r>
              <a:rPr lang="en-US" dirty="0" smtClean="0"/>
              <a:t>“ :Loads the new page in current window</a:t>
            </a:r>
            <a:endParaRPr lang="en-US" sz="4400" dirty="0" smtClean="0"/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_parent</a:t>
            </a:r>
            <a:r>
              <a:rPr lang="en-US" dirty="0" smtClean="0"/>
              <a:t>“ :Loads new page into a frame that is superior to where the link lies</a:t>
            </a:r>
            <a:endParaRPr lang="en-US" sz="4000" dirty="0" smtClean="0"/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_top</a:t>
            </a:r>
            <a:r>
              <a:rPr lang="en-US" dirty="0" smtClean="0"/>
              <a:t>“ :Loads new page into the current browser window, cancelling all frames</a:t>
            </a:r>
            <a:endParaRPr lang="en-US" sz="4000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Examples:</a:t>
            </a:r>
          </a:p>
          <a:p>
            <a:pPr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="http://www.yahoo.com/" target="_blank" &gt;Yahoo Home&lt;/a&gt;</a:t>
            </a:r>
          </a:p>
          <a:p>
            <a:pPr>
              <a:buNone/>
            </a:pPr>
            <a:r>
              <a:rPr lang="en-US" sz="2400" dirty="0" smtClean="0"/>
              <a:t>O/p: </a:t>
            </a:r>
            <a:r>
              <a:rPr lang="en-US" sz="2400" u="sng" dirty="0" smtClean="0">
                <a:hlinkClick r:id="rId2"/>
              </a:rPr>
              <a:t>Yahoo Home</a:t>
            </a:r>
            <a:endParaRPr lang="en-US" sz="2800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800" b="1" dirty="0" smtClean="0"/>
              <a:t>Email Links</a:t>
            </a:r>
          </a:p>
          <a:p>
            <a:pPr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="mailto:email@abc.com?subject=</a:t>
            </a:r>
            <a:r>
              <a:rPr lang="en-US" sz="2400" dirty="0" err="1" smtClean="0"/>
              <a:t>Feedback&amp;body</a:t>
            </a:r>
            <a:r>
              <a:rPr lang="en-US" sz="2400" dirty="0" smtClean="0"/>
              <a:t>=Sweet site!"&gt; Email@abc.com&lt;/a&gt;</a:t>
            </a:r>
          </a:p>
          <a:p>
            <a:r>
              <a:rPr lang="en-US" sz="2400" u="sng" dirty="0" smtClean="0">
                <a:hlinkClick r:id="rId3"/>
              </a:rPr>
              <a:t>Email@abc.com</a:t>
            </a:r>
            <a:r>
              <a:rPr lang="en-US" sz="2400" dirty="0" smtClean="0"/>
              <a:t> </a:t>
            </a:r>
            <a:endParaRPr lang="en-US" sz="2800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HTML Download link:</a:t>
            </a:r>
          </a:p>
          <a:p>
            <a:pPr>
              <a:buNone/>
            </a:pPr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="http://www.abc.com/pics/htmlT/blanktext.zip"&gt;Text Document&lt;/a&gt;</a:t>
            </a:r>
          </a:p>
          <a:p>
            <a:r>
              <a:rPr lang="en-US" sz="2400" b="1" i="1" dirty="0" smtClean="0"/>
              <a:t>Download a Text Document:</a:t>
            </a:r>
          </a:p>
          <a:p>
            <a:r>
              <a:rPr lang="en-US" sz="2400" u="sng" dirty="0" smtClean="0">
                <a:hlinkClick r:id="rId4"/>
              </a:rPr>
              <a:t>Text Document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62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Hypertext references can be Internal, Local, or Global.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Internal - Links to anchors on the current page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Local - Links to other pages within your domain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Global - Links to other domains outside of your site</a:t>
            </a:r>
            <a:endParaRPr lang="en-US" b="1" i="1" dirty="0" smtClean="0"/>
          </a:p>
          <a:p>
            <a:r>
              <a:rPr lang="en-US" sz="2800" b="1" i="1" dirty="0" smtClean="0"/>
              <a:t>HTML Code:</a:t>
            </a:r>
          </a:p>
          <a:p>
            <a:pPr>
              <a:buNone/>
            </a:pPr>
            <a:r>
              <a:rPr lang="en-US" dirty="0" smtClean="0"/>
              <a:t>Internal - </a:t>
            </a:r>
            <a:r>
              <a:rPr lang="en-US" dirty="0" err="1" smtClean="0"/>
              <a:t>href</a:t>
            </a:r>
            <a:r>
              <a:rPr lang="en-US" dirty="0" smtClean="0"/>
              <a:t>="#</a:t>
            </a:r>
            <a:r>
              <a:rPr lang="en-US" dirty="0" err="1" smtClean="0"/>
              <a:t>anchorname</a:t>
            </a:r>
            <a:r>
              <a:rPr lang="en-US" dirty="0" smtClean="0"/>
              <a:t>“</a:t>
            </a:r>
          </a:p>
          <a:p>
            <a:pPr>
              <a:buNone/>
            </a:pPr>
            <a:r>
              <a:rPr lang="en-US" dirty="0" smtClean="0"/>
              <a:t>Local - </a:t>
            </a:r>
            <a:r>
              <a:rPr lang="en-US" dirty="0" err="1" smtClean="0"/>
              <a:t>href</a:t>
            </a:r>
            <a:r>
              <a:rPr lang="en-US" dirty="0" smtClean="0"/>
              <a:t>="../</a:t>
            </a:r>
            <a:r>
              <a:rPr lang="en-US" dirty="0" err="1" smtClean="0"/>
              <a:t>pics</a:t>
            </a:r>
            <a:r>
              <a:rPr lang="en-US" dirty="0" smtClean="0"/>
              <a:t>/picturefile.jpg“</a:t>
            </a:r>
          </a:p>
          <a:p>
            <a:pPr>
              <a:buNone/>
            </a:pPr>
            <a:r>
              <a:rPr lang="en-US" dirty="0" smtClean="0"/>
              <a:t>Global - </a:t>
            </a:r>
            <a:r>
              <a:rPr lang="en-US" dirty="0" err="1" smtClean="0"/>
              <a:t>href</a:t>
            </a:r>
            <a:r>
              <a:rPr lang="en-US" dirty="0" smtClean="0"/>
              <a:t>="http://www.facebook.com/"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 the &lt;base&gt; tag in the </a:t>
            </a:r>
            <a:r>
              <a:rPr lang="en-US" i="1" dirty="0" smtClean="0"/>
              <a:t>head</a:t>
            </a:r>
            <a:r>
              <a:rPr lang="en-US" dirty="0" smtClean="0"/>
              <a:t> element to set a default URL for all links on a page to go to</a:t>
            </a:r>
          </a:p>
          <a:p>
            <a:pPr lvl="1">
              <a:buNone/>
            </a:pPr>
            <a:r>
              <a:rPr lang="en-US" dirty="0" smtClean="0"/>
              <a:t>	&lt;head&gt;</a:t>
            </a:r>
            <a:br>
              <a:rPr lang="en-US" dirty="0" smtClean="0"/>
            </a:br>
            <a:r>
              <a:rPr lang="en-US" dirty="0" smtClean="0"/>
              <a:t>&lt;base </a:t>
            </a:r>
            <a:r>
              <a:rPr lang="en-US" dirty="0" err="1" smtClean="0"/>
              <a:t>href</a:t>
            </a:r>
            <a:r>
              <a:rPr lang="en-US" dirty="0" smtClean="0"/>
              <a:t>="http://www.mysite.com/"&gt;</a:t>
            </a:r>
            <a:br>
              <a:rPr lang="en-US" dirty="0" smtClean="0"/>
            </a:br>
            <a:r>
              <a:rPr lang="en-US" dirty="0" smtClean="0"/>
              <a:t>&lt;/head&gt;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2237"/>
            <a:ext cx="8763000" cy="6583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Internal link:</a:t>
            </a:r>
          </a:p>
          <a:p>
            <a:r>
              <a:rPr lang="en-US" dirty="0" smtClean="0"/>
              <a:t>To link to sections of your existing page a name must be given to the anchor. </a:t>
            </a:r>
          </a:p>
          <a:p>
            <a:r>
              <a:rPr lang="en-US" dirty="0" smtClean="0"/>
              <a:t>By placing blank anchors just after each heading, and naming them, we can then create reference links to those sections on this page as shown below.</a:t>
            </a:r>
          </a:p>
          <a:p>
            <a:r>
              <a:rPr lang="en-US" b="1" i="1" dirty="0" smtClean="0"/>
              <a:t>Code:</a:t>
            </a:r>
          </a:p>
          <a:p>
            <a:pPr>
              <a:buNone/>
            </a:pPr>
            <a:r>
              <a:rPr lang="en-US" dirty="0" smtClean="0"/>
              <a:t>	HTML Links and Anchors</a:t>
            </a:r>
            <a:r>
              <a:rPr lang="en-US" b="1" dirty="0" smtClean="0"/>
              <a:t>&lt;a name="top"&gt;&lt;/a&gt;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Text Links</a:t>
            </a:r>
            <a:r>
              <a:rPr lang="en-US" b="1" dirty="0" smtClean="0"/>
              <a:t>&lt;a name=“bottom"&gt;&lt;/a&gt;</a:t>
            </a:r>
          </a:p>
          <a:p>
            <a:endParaRPr lang="en-US" dirty="0" smtClean="0"/>
          </a:p>
          <a:p>
            <a:r>
              <a:rPr lang="en-US" dirty="0" smtClean="0"/>
              <a:t>Now create the reference links, placing the # symbol followed by the name of the anchor in the </a:t>
            </a:r>
            <a:r>
              <a:rPr lang="en-US" dirty="0" err="1" smtClean="0"/>
              <a:t>href</a:t>
            </a:r>
            <a:r>
              <a:rPr lang="en-US" dirty="0" smtClean="0"/>
              <a:t> of the new link.</a:t>
            </a:r>
          </a:p>
          <a:p>
            <a:r>
              <a:rPr lang="en-US" b="1" i="1" dirty="0" smtClean="0"/>
              <a:t>Anchor Code:</a:t>
            </a:r>
          </a:p>
          <a:p>
            <a:pPr>
              <a:buNone/>
            </a:pP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="#top"&gt;Go to the Top&lt;/a&gt;</a:t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filename.html#bottom</a:t>
            </a:r>
            <a:r>
              <a:rPr lang="en-US" dirty="0" smtClean="0"/>
              <a:t>"&gt;Go to Bottom&lt;/a&gt;</a:t>
            </a:r>
            <a:br>
              <a:rPr lang="en-US" dirty="0" smtClean="0"/>
            </a:br>
            <a:r>
              <a:rPr lang="en-US" b="1" i="1" dirty="0" smtClean="0"/>
              <a:t>Local Links:</a:t>
            </a:r>
          </a:p>
          <a:p>
            <a:r>
              <a:rPr lang="en-US" b="1" u="sng" dirty="0" smtClean="0">
                <a:hlinkClick r:id="rId2"/>
              </a:rPr>
              <a:t>Go to the Top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hlinkClick r:id="rId3"/>
              </a:rPr>
              <a:t>Go to Bottom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r>
              <a:rPr lang="en-US" b="1" dirty="0" smtClean="0"/>
              <a:t>Images as Hyperlink:</a:t>
            </a:r>
          </a:p>
          <a:p>
            <a:pPr lvl="1"/>
            <a:r>
              <a:rPr lang="en-US" dirty="0" smtClean="0"/>
              <a:t>Images can be used as hotspot by enclosing &lt;</a:t>
            </a:r>
            <a:r>
              <a:rPr lang="en-US" dirty="0" err="1" smtClean="0"/>
              <a:t>img</a:t>
            </a:r>
            <a:r>
              <a:rPr lang="en-US" dirty="0" smtClean="0"/>
              <a:t>&gt; tag within the &lt;A&gt; …….&lt;/A&gt; tag</a:t>
            </a:r>
          </a:p>
          <a:p>
            <a:pPr lvl="1">
              <a:buNone/>
            </a:pP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=“link.html"&gt;&lt;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=“a.jpg“ alt="pic1"&gt;&lt;/A</a:t>
            </a:r>
            <a:r>
              <a:rPr lang="en-US" b="1" dirty="0" smtClean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</a:t>
            </a:r>
          </a:p>
          <a:p>
            <a:r>
              <a:rPr lang="en-US" dirty="0" smtClean="0"/>
              <a:t>A tag with attributes will be written like.</a:t>
            </a:r>
            <a:br>
              <a:rPr lang="en-US" dirty="0" smtClean="0"/>
            </a:br>
            <a:r>
              <a:rPr lang="en-US" dirty="0" smtClean="0"/>
              <a:t>&lt;tag attribute1="value" attribute2="value"&gt;</a:t>
            </a:r>
          </a:p>
          <a:p>
            <a:endParaRPr lang="en-US" b="1" dirty="0" smtClean="0"/>
          </a:p>
          <a:p>
            <a:r>
              <a:rPr lang="en-US" b="1" dirty="0" smtClean="0"/>
              <a:t>Commonly used HTML commands</a:t>
            </a:r>
          </a:p>
          <a:p>
            <a:pPr marL="342900" lvl="1" indent="-342900"/>
            <a:r>
              <a:rPr lang="en-US" b="1" u="sng" dirty="0" smtClean="0"/>
              <a:t>Structure of HTML program</a:t>
            </a:r>
          </a:p>
          <a:p>
            <a:pPr marL="342900" lvl="1" indent="-342900">
              <a:buNone/>
            </a:pPr>
            <a:r>
              <a:rPr lang="en-US" dirty="0" smtClean="0"/>
              <a:t>&lt;HTML&gt;</a:t>
            </a:r>
          </a:p>
          <a:p>
            <a:pPr marL="342900" lvl="1" indent="-342900">
              <a:buNone/>
            </a:pPr>
            <a:r>
              <a:rPr lang="en-US" dirty="0" smtClean="0"/>
              <a:t>&lt;HEAD&gt;&lt;TITLE&gt; ……… &lt;/TITLE&gt;&lt;/HEAD&gt; ;Head part</a:t>
            </a:r>
          </a:p>
          <a:p>
            <a:pPr marL="342900" lvl="1" indent="-342900">
              <a:buNone/>
            </a:pPr>
            <a:r>
              <a:rPr lang="en-US" dirty="0" smtClean="0"/>
              <a:t>&lt;BODY&gt; ………</a:t>
            </a:r>
          </a:p>
          <a:p>
            <a:pPr marL="342900" lvl="1" indent="-342900">
              <a:buNone/>
            </a:pPr>
            <a:r>
              <a:rPr lang="en-US" dirty="0" smtClean="0"/>
              <a:t>……….&lt;/BODY&gt; 		;Body part</a:t>
            </a:r>
          </a:p>
          <a:p>
            <a:pPr marL="342900" lvl="1" indent="-342900">
              <a:buNone/>
            </a:pPr>
            <a:r>
              <a:rPr lang="en-US" dirty="0" smtClean="0"/>
              <a:t>&lt;/HTML&gt;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4637"/>
            <a:ext cx="8458200" cy="6278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Head Section / Document Head</a:t>
            </a:r>
          </a:p>
          <a:p>
            <a:pPr lvl="1"/>
            <a:r>
              <a:rPr lang="en-US" dirty="0" smtClean="0"/>
              <a:t>Only information in &lt;TITLE&gt; and &lt;/TITLE&gt; tags is displayed.</a:t>
            </a:r>
          </a:p>
          <a:p>
            <a:pPr lvl="1"/>
            <a:r>
              <a:rPr lang="en-US" dirty="0" smtClean="0"/>
              <a:t>Used only for inner workings of the documents.</a:t>
            </a:r>
          </a:p>
          <a:p>
            <a:pPr lvl="1"/>
            <a:r>
              <a:rPr lang="en-US" dirty="0" smtClean="0"/>
              <a:t>&lt;HEAD&gt;&lt;TITLE&gt; ……… &lt;/TITLE&gt;&lt;/HEAD&gt;</a:t>
            </a:r>
          </a:p>
          <a:p>
            <a:r>
              <a:rPr lang="en-US" dirty="0" smtClean="0"/>
              <a:t>Body Section / Document Body</a:t>
            </a:r>
          </a:p>
          <a:p>
            <a:pPr lvl="1"/>
            <a:r>
              <a:rPr lang="en-US" dirty="0" smtClean="0"/>
              <a:t>All contents are placed which are to be displayed</a:t>
            </a:r>
          </a:p>
          <a:p>
            <a:pPr lvl="1"/>
            <a:r>
              <a:rPr lang="en-US" dirty="0" smtClean="0"/>
              <a:t>&lt;BODY&gt; ……………….&lt;/BODY&gt;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343400"/>
          <a:ext cx="7696200" cy="1785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5000"/>
                <a:gridCol w="5791200"/>
              </a:tblGrid>
              <a:tr h="4353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Attribute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7906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BGCOLOR 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Changes default Background color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BACKGROUND 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Background image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53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Changes the body text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color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&lt;title&gt;It appears in the title bar&lt;/title&gt;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text=“green” background=“crater.gif”&gt;</a:t>
            </a:r>
            <a:br>
              <a:rPr lang="en-US" dirty="0" smtClean="0"/>
            </a:br>
            <a:r>
              <a:rPr lang="en-US" dirty="0" smtClean="0"/>
              <a:t>It appears in the page</a:t>
            </a:r>
          </a:p>
          <a:p>
            <a:pPr>
              <a:buNone/>
            </a:pPr>
            <a:r>
              <a:rPr lang="en-US" dirty="0" smtClean="0"/>
              <a:t>&lt;Address&gt;This is footer&lt;/address&gt;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458200" cy="40386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Use of files Koala.jpg, crater.gif</a:t>
            </a:r>
          </a:p>
          <a:p>
            <a:pPr lvl="1"/>
            <a:r>
              <a:rPr lang="en-US" dirty="0" smtClean="0"/>
              <a:t>&lt;body background="Koala.jpg" text=red&gt;</a:t>
            </a:r>
          </a:p>
          <a:p>
            <a:pPr lvl="1"/>
            <a:r>
              <a:rPr lang="en-US" dirty="0" smtClean="0"/>
              <a:t>&lt;body background="crater.gif" text=white&gt;</a:t>
            </a:r>
          </a:p>
          <a:p>
            <a:r>
              <a:rPr lang="en-US" u="sng" dirty="0" smtClean="0"/>
              <a:t>Use of files comet1.gif</a:t>
            </a:r>
          </a:p>
          <a:p>
            <a:pPr lvl="1"/>
            <a:r>
              <a:rPr lang="en-US" dirty="0" smtClean="0"/>
              <a:t>&lt;body background="images/comet1.gif" text=yellow&gt;</a:t>
            </a:r>
          </a:p>
          <a:p>
            <a:r>
              <a:rPr lang="en-US" u="sng" dirty="0" smtClean="0"/>
              <a:t>Use of files meteor2.gif</a:t>
            </a:r>
          </a:p>
          <a:p>
            <a:pPr lvl="1"/>
            <a:r>
              <a:rPr lang="en-US" dirty="0" smtClean="0"/>
              <a:t>&lt;body background="../meteor2.jpg" text=blue&gt;</a:t>
            </a:r>
            <a:endParaRPr lang="en-US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04800" y="228600"/>
            <a:ext cx="8381999" cy="2438400"/>
            <a:chOff x="4976" y="1440"/>
            <a:chExt cx="4764" cy="2517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976" y="1440"/>
              <a:ext cx="228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C:\WEB CLASS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6888" y="2484"/>
              <a:ext cx="285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Koala.jpg, crater.gif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213" y="1728"/>
              <a:ext cx="2022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meteor2.jpg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255" y="2070"/>
              <a:ext cx="124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6902" y="2855"/>
              <a:ext cx="187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Body_attr.html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6916" y="3226"/>
              <a:ext cx="1332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images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7691" y="3557"/>
              <a:ext cx="144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comet1.gif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5885" y="1758"/>
              <a:ext cx="0" cy="7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 flipH="1">
              <a:off x="6601" y="2424"/>
              <a:ext cx="17" cy="10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7417" y="3613"/>
              <a:ext cx="0" cy="1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5885" y="1942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8" name="AutoShape 14"/>
            <p:cNvCxnSpPr>
              <a:cxnSpLocks noChangeShapeType="1"/>
            </p:cNvCxnSpPr>
            <p:nvPr/>
          </p:nvCxnSpPr>
          <p:spPr bwMode="auto">
            <a:xfrm>
              <a:off x="5887" y="2308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6601" y="2700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6601" y="3078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6615" y="3456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7413" y="3806"/>
              <a:ext cx="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Formatting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066800"/>
          <a:ext cx="80772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68"/>
                <a:gridCol w="1863969"/>
                <a:gridCol w="4349263"/>
              </a:tblGrid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Opening Tag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latin typeface="Arial" pitchFamily="34" charset="0"/>
                          <a:cs typeface="Arial" pitchFamily="34" charset="0"/>
                        </a:rPr>
                        <a:t>Closing Tag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Use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&lt;p&gt;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&lt;/p&gt;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Paragraph start and end</a:t>
                      </a: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br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[None] 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Line Break</a:t>
                      </a: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&lt;B&gt;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&lt;/B&gt;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Start and end bold text.</a:t>
                      </a: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&lt;I&gt;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&lt;/I&gt;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Start and end Italic text.</a:t>
                      </a: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&lt;u&gt; 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&lt;/u&gt;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Start and end Underline text.</a:t>
                      </a:r>
                    </a:p>
                  </a:txBody>
                  <a:tcPr marL="28575" marR="28575" marT="28575" marB="28575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&lt;h1&gt;to&lt;H6&gt;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&lt;/h1&gt;to&lt;/H6&gt;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Six different level of  Headings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&lt;hr&gt;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[None] 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Horizontal line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/>
          <a:lstStyle/>
          <a:p>
            <a:r>
              <a:rPr lang="en-US" dirty="0" smtClean="0"/>
              <a:t>HTML &lt;p&gt; Tag</a:t>
            </a:r>
          </a:p>
          <a:p>
            <a:pPr lvl="1"/>
            <a:r>
              <a:rPr lang="en-US" dirty="0" smtClean="0"/>
              <a:t>The &lt;p&gt; tag defines a paragraph.</a:t>
            </a:r>
          </a:p>
          <a:p>
            <a:pPr lvl="1"/>
            <a:r>
              <a:rPr lang="en-US" dirty="0" smtClean="0"/>
              <a:t>The p element automatically creates some space before and after itself. The space is automatically applied by the browser, or you can specify it in a style sheet.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76600"/>
          <a:ext cx="8229600" cy="168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2426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Attribute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</a:tr>
              <a:tr h="1352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900B09"/>
                          </a:solidFill>
                          <a:latin typeface="Arial" pitchFamily="34" charset="0"/>
                          <a:cs typeface="Arial" pitchFamily="34" charset="0"/>
                          <a:hlinkClick r:id="rId2" action="ppaction://hlinkfile"/>
                        </a:rPr>
                        <a:t>align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center</a:t>
                      </a:r>
                      <a:br>
                        <a:rPr lang="en-US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>
                          <a:latin typeface="Arial" pitchFamily="34" charset="0"/>
                          <a:cs typeface="Arial" pitchFamily="34" charset="0"/>
                        </a:rPr>
                        <a:t>justify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Specifies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the alignment of the text within a paragraph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1912</Words>
  <Application>Microsoft Office PowerPoint</Application>
  <PresentationFormat>On-screen Show (4:3)</PresentationFormat>
  <Paragraphs>428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HTML -Hyper Text Markup Language</vt:lpstr>
      <vt:lpstr>PowerPoint Presentation</vt:lpstr>
      <vt:lpstr>PowerPoint Presentation</vt:lpstr>
      <vt:lpstr>PowerPoint Presentation</vt:lpstr>
      <vt:lpstr>PowerPoint Presentation</vt:lpstr>
      <vt:lpstr>HTML - Example</vt:lpstr>
      <vt:lpstr>PowerPoint Presentation</vt:lpstr>
      <vt:lpstr>Text Formatting</vt:lpstr>
      <vt:lpstr>PowerPoint Presentation</vt:lpstr>
      <vt:lpstr>PowerPoint Presentation</vt:lpstr>
      <vt:lpstr>HTML &lt;font&gt; Tag</vt:lpstr>
      <vt:lpstr>HTML &lt;meta&gt; Tag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-HyperText Markup Language</dc:title>
  <dc:creator>Milan</dc:creator>
  <cp:lastModifiedBy>NRes</cp:lastModifiedBy>
  <cp:revision>116</cp:revision>
  <dcterms:created xsi:type="dcterms:W3CDTF">2011-07-18T02:26:45Z</dcterms:created>
  <dcterms:modified xsi:type="dcterms:W3CDTF">2016-09-28T07:42:53Z</dcterms:modified>
</cp:coreProperties>
</file>