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6" r:id="rId5"/>
    <p:sldId id="267" r:id="rId6"/>
    <p:sldId id="256" r:id="rId7"/>
    <p:sldId id="268" r:id="rId8"/>
    <p:sldId id="258" r:id="rId9"/>
    <p:sldId id="262" r:id="rId10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83A413-3246-4616-AA52-13D498C35614}">
          <p14:sldIdLst>
            <p14:sldId id="266"/>
            <p14:sldId id="267"/>
            <p14:sldId id="256"/>
            <p14:sldId id="268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946DC-ACD1-437B-BF25-860500B155AC}" v="2936" dt="2023-05-05T16:38:11.391"/>
    <p1510:client id="{92822FE5-9BD2-EA75-9E6F-C2D12AC30DF7}" v="267" dt="2023-05-05T15:51:5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1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5401" y="5976"/>
            <a:ext cx="14064948" cy="10287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5104" y="5977"/>
            <a:ext cx="14659148" cy="10287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51DAE-4587-1F87-890E-5454823F1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223" y="2136518"/>
            <a:ext cx="10967784" cy="3581877"/>
          </a:xfrm>
        </p:spPr>
        <p:txBody>
          <a:bodyPr anchor="b">
            <a:normAutofit/>
          </a:bodyPr>
          <a:lstStyle/>
          <a:p>
            <a:r>
              <a:rPr lang="en-US" sz="7800" b="1">
                <a:solidFill>
                  <a:schemeClr val="tx2"/>
                </a:solidFill>
                <a:cs typeface="Calibri"/>
              </a:rPr>
              <a:t>Báo </a:t>
            </a:r>
            <a:r>
              <a:rPr lang="en-US" sz="7800" b="1" err="1">
                <a:solidFill>
                  <a:schemeClr val="tx2"/>
                </a:solidFill>
                <a:cs typeface="Calibri"/>
              </a:rPr>
              <a:t>cáo</a:t>
            </a:r>
            <a:r>
              <a:rPr lang="en-US" sz="7800" b="1">
                <a:solidFill>
                  <a:schemeClr val="tx2"/>
                </a:solidFill>
                <a:cs typeface="Calibri"/>
              </a:rPr>
              <a:t> </a:t>
            </a:r>
            <a:r>
              <a:rPr lang="en-US" sz="7800" b="1" err="1">
                <a:solidFill>
                  <a:schemeClr val="tx2"/>
                </a:solidFill>
                <a:cs typeface="Calibri"/>
              </a:rPr>
              <a:t>môn</a:t>
            </a:r>
            <a:r>
              <a:rPr lang="en-US" sz="7800" b="1">
                <a:solidFill>
                  <a:schemeClr val="tx2"/>
                </a:solidFill>
                <a:cs typeface="Calibri"/>
              </a:rPr>
              <a:t> </a:t>
            </a:r>
            <a:r>
              <a:rPr lang="en-US" sz="7800" b="1" err="1">
                <a:solidFill>
                  <a:schemeClr val="tx2"/>
                </a:solidFill>
                <a:cs typeface="Calibri"/>
              </a:rPr>
              <a:t>học</a:t>
            </a:r>
            <a:br>
              <a:rPr lang="en-US" sz="7800">
                <a:solidFill>
                  <a:schemeClr val="tx2"/>
                </a:solidFill>
                <a:cs typeface="Calibri"/>
              </a:rPr>
            </a:br>
            <a:br>
              <a:rPr lang="en-US"/>
            </a:br>
            <a:r>
              <a:rPr lang="en-US" sz="7800" err="1">
                <a:solidFill>
                  <a:schemeClr val="tx2"/>
                </a:solidFill>
                <a:cs typeface="Calibri"/>
              </a:rPr>
              <a:t>Cơ</a:t>
            </a:r>
            <a:r>
              <a:rPr lang="en-US" sz="7800">
                <a:solidFill>
                  <a:schemeClr val="tx2"/>
                </a:solidFill>
                <a:cs typeface="Calibri"/>
              </a:rPr>
              <a:t> </a:t>
            </a:r>
            <a:r>
              <a:rPr lang="en-US" sz="7800" err="1">
                <a:solidFill>
                  <a:schemeClr val="tx2"/>
                </a:solidFill>
                <a:cs typeface="Calibri"/>
              </a:rPr>
              <a:t>sở</a:t>
            </a:r>
            <a:r>
              <a:rPr lang="en-US" sz="7800">
                <a:solidFill>
                  <a:schemeClr val="tx2"/>
                </a:solidFill>
                <a:cs typeface="Calibri"/>
              </a:rPr>
              <a:t> </a:t>
            </a:r>
            <a:r>
              <a:rPr lang="en-US" sz="7800" err="1">
                <a:solidFill>
                  <a:schemeClr val="tx2"/>
                </a:solidFill>
                <a:cs typeface="Calibri"/>
              </a:rPr>
              <a:t>dữ</a:t>
            </a:r>
            <a:r>
              <a:rPr lang="en-US" sz="7800">
                <a:solidFill>
                  <a:schemeClr val="tx2"/>
                </a:solidFill>
                <a:cs typeface="Calibri"/>
              </a:rPr>
              <a:t> </a:t>
            </a:r>
            <a:r>
              <a:rPr lang="en-US" sz="7800" err="1">
                <a:solidFill>
                  <a:schemeClr val="tx2"/>
                </a:solidFill>
                <a:cs typeface="Calibri"/>
              </a:rPr>
              <a:t>liệu</a:t>
            </a:r>
            <a:r>
              <a:rPr lang="en-US" sz="7800">
                <a:solidFill>
                  <a:schemeClr val="tx2"/>
                </a:solidFill>
                <a:cs typeface="Calibri"/>
              </a:rPr>
              <a:t>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AF50F-AF94-07B7-FF68-0F3C308F5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8723" y="6453141"/>
            <a:ext cx="10808585" cy="10231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 err="1">
                <a:solidFill>
                  <a:schemeClr val="tx2"/>
                </a:solidFill>
                <a:cs typeface="Calibri"/>
              </a:rPr>
              <a:t>Đề</a:t>
            </a:r>
            <a:r>
              <a:rPr lang="en-US" sz="6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6000" dirty="0" err="1">
                <a:solidFill>
                  <a:schemeClr val="tx2"/>
                </a:solidFill>
                <a:cs typeface="Calibri"/>
              </a:rPr>
              <a:t>tài</a:t>
            </a:r>
            <a:r>
              <a:rPr lang="en-US" sz="6000" dirty="0">
                <a:solidFill>
                  <a:schemeClr val="tx2"/>
                </a:solidFill>
                <a:cs typeface="Calibri"/>
              </a:rPr>
              <a:t>: Website </a:t>
            </a:r>
            <a:r>
              <a:rPr lang="en-US" sz="6000" dirty="0" err="1">
                <a:solidFill>
                  <a:schemeClr val="tx2"/>
                </a:solidFill>
                <a:cs typeface="Calibri"/>
              </a:rPr>
              <a:t>bán</a:t>
            </a:r>
            <a:r>
              <a:rPr lang="en-US" sz="6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6000" dirty="0" err="1">
                <a:solidFill>
                  <a:schemeClr val="tx2"/>
                </a:solidFill>
                <a:cs typeface="Calibri"/>
              </a:rPr>
              <a:t>thức</a:t>
            </a:r>
            <a:r>
              <a:rPr lang="en-US" sz="60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6000" dirty="0" err="1">
                <a:solidFill>
                  <a:schemeClr val="tx2"/>
                </a:solidFill>
                <a:cs typeface="Calibri"/>
              </a:rPr>
              <a:t>ăn</a:t>
            </a:r>
            <a:endParaRPr lang="en-US" sz="60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6233"/>
            <a:ext cx="3772421" cy="3261500"/>
            <a:chOff x="-305" y="-4155"/>
            <a:chExt cx="2514948" cy="2174333"/>
          </a:xfrm>
        </p:grpSpPr>
        <p:sp>
          <p:nvSpPr>
            <p:cNvPr id="206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4528590" y="7025499"/>
            <a:ext cx="3772422" cy="3261500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22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1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5401" y="5976"/>
            <a:ext cx="14064948" cy="10287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5104" y="5977"/>
            <a:ext cx="14659148" cy="10287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51DAE-4587-1F87-890E-5454823F1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364" y="2410194"/>
            <a:ext cx="16779375" cy="3581877"/>
          </a:xfrm>
        </p:spPr>
        <p:txBody>
          <a:bodyPr anchor="b">
            <a:normAutofit fontScale="90000"/>
          </a:bodyPr>
          <a:lstStyle/>
          <a:p>
            <a:r>
              <a:rPr lang="en-US" sz="7800" b="1" dirty="0" err="1">
                <a:solidFill>
                  <a:schemeClr val="tx2"/>
                </a:solidFill>
                <a:cs typeface="Calibri"/>
              </a:rPr>
              <a:t>Nhóm</a:t>
            </a:r>
            <a:r>
              <a:rPr lang="en-US" sz="7800" b="1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7800" b="1" dirty="0" err="1">
                <a:solidFill>
                  <a:schemeClr val="tx2"/>
                </a:solidFill>
                <a:cs typeface="Calibri"/>
              </a:rPr>
              <a:t>ManU</a:t>
            </a:r>
            <a:br>
              <a:rPr lang="en-US" sz="7800" dirty="0">
                <a:cs typeface="Calibri"/>
              </a:rPr>
            </a:br>
            <a:r>
              <a:rPr lang="en-US" sz="6000" dirty="0">
                <a:solidFill>
                  <a:schemeClr val="tx2"/>
                </a:solidFill>
                <a:cs typeface="Calibri"/>
              </a:rPr>
              <a:t>Nguyễn Nguyên Đình               46.01.104.030</a:t>
            </a:r>
            <a:br>
              <a:rPr lang="en-US" sz="6000" dirty="0">
                <a:cs typeface="Calibri"/>
              </a:rPr>
            </a:br>
            <a:r>
              <a:rPr lang="en-US" sz="6000" dirty="0">
                <a:solidFill>
                  <a:schemeClr val="tx2"/>
                </a:solidFill>
                <a:cs typeface="Calibri"/>
              </a:rPr>
              <a:t>Nguyễn Hoàng </a:t>
            </a:r>
            <a:r>
              <a:rPr lang="en-US" sz="6000" dirty="0" err="1">
                <a:solidFill>
                  <a:schemeClr val="tx2"/>
                </a:solidFill>
                <a:cs typeface="Calibri"/>
              </a:rPr>
              <a:t>Quốc</a:t>
            </a:r>
            <a:r>
              <a:rPr lang="en-US" sz="6000" dirty="0">
                <a:solidFill>
                  <a:schemeClr val="tx2"/>
                </a:solidFill>
                <a:cs typeface="Calibri"/>
              </a:rPr>
              <a:t> Anh        46.01.104.008       </a:t>
            </a:r>
            <a:br>
              <a:rPr lang="en-US" sz="6000" dirty="0">
                <a:cs typeface="Calibri"/>
              </a:rPr>
            </a:br>
            <a:r>
              <a:rPr lang="en-US" sz="6000" dirty="0">
                <a:solidFill>
                  <a:schemeClr val="tx2"/>
                </a:solidFill>
                <a:cs typeface="Calibri"/>
              </a:rPr>
              <a:t>Nguyễn </a:t>
            </a:r>
            <a:r>
              <a:rPr lang="en-US" sz="6000" dirty="0" err="1">
                <a:solidFill>
                  <a:schemeClr val="tx2"/>
                </a:solidFill>
                <a:cs typeface="Calibri"/>
              </a:rPr>
              <a:t>Ngọc</a:t>
            </a:r>
            <a:r>
              <a:rPr lang="en-US" sz="6000" dirty="0">
                <a:solidFill>
                  <a:schemeClr val="tx2"/>
                </a:solidFill>
                <a:cs typeface="Calibri"/>
              </a:rPr>
              <a:t> Danh                   46.01.104.022</a:t>
            </a: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AF50F-AF94-07B7-FF68-0F3C308F5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8723" y="6453141"/>
            <a:ext cx="10808585" cy="10231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err="1">
                <a:solidFill>
                  <a:schemeClr val="tx2"/>
                </a:solidFill>
                <a:cs typeface="Calibri"/>
              </a:rPr>
              <a:t>Giảng</a:t>
            </a:r>
            <a:r>
              <a:rPr lang="en-US" sz="4000">
                <a:solidFill>
                  <a:schemeClr val="tx2"/>
                </a:solidFill>
                <a:cs typeface="Calibri"/>
              </a:rPr>
              <a:t> </a:t>
            </a:r>
            <a:r>
              <a:rPr lang="en-US" sz="4000" err="1">
                <a:solidFill>
                  <a:schemeClr val="tx2"/>
                </a:solidFill>
                <a:cs typeface="Calibri"/>
              </a:rPr>
              <a:t>viên</a:t>
            </a:r>
            <a:r>
              <a:rPr lang="en-US" sz="4000">
                <a:solidFill>
                  <a:schemeClr val="tx2"/>
                </a:solidFill>
                <a:cs typeface="Calibri"/>
              </a:rPr>
              <a:t> </a:t>
            </a:r>
            <a:r>
              <a:rPr lang="en-US" sz="4000" err="1">
                <a:solidFill>
                  <a:schemeClr val="tx2"/>
                </a:solidFill>
                <a:cs typeface="Calibri"/>
              </a:rPr>
              <a:t>hướng</a:t>
            </a:r>
            <a:r>
              <a:rPr lang="en-US" sz="4000">
                <a:solidFill>
                  <a:schemeClr val="tx2"/>
                </a:solidFill>
                <a:cs typeface="Calibri"/>
              </a:rPr>
              <a:t> </a:t>
            </a:r>
            <a:r>
              <a:rPr lang="en-US" sz="4000" err="1">
                <a:solidFill>
                  <a:schemeClr val="tx2"/>
                </a:solidFill>
                <a:cs typeface="Calibri"/>
              </a:rPr>
              <a:t>dẫn</a:t>
            </a:r>
            <a:r>
              <a:rPr lang="en-US" sz="4000">
                <a:solidFill>
                  <a:schemeClr val="tx2"/>
                </a:solidFill>
                <a:cs typeface="Calibri"/>
              </a:rPr>
              <a:t>: </a:t>
            </a:r>
          </a:p>
          <a:p>
            <a:r>
              <a:rPr lang="en-US" sz="4800" err="1">
                <a:solidFill>
                  <a:schemeClr val="tx2"/>
                </a:solidFill>
                <a:cs typeface="Calibri"/>
              </a:rPr>
              <a:t>Thầy</a:t>
            </a:r>
            <a:r>
              <a:rPr lang="en-US" sz="4800">
                <a:solidFill>
                  <a:schemeClr val="tx2"/>
                </a:solidFill>
                <a:cs typeface="Calibri"/>
              </a:rPr>
              <a:t> Võ Tiến An</a:t>
            </a:r>
          </a:p>
          <a:p>
            <a:endParaRPr lang="en-US" sz="60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6233"/>
            <a:ext cx="3772421" cy="3261500"/>
            <a:chOff x="-305" y="-4155"/>
            <a:chExt cx="2514948" cy="2174333"/>
          </a:xfrm>
        </p:grpSpPr>
        <p:sp>
          <p:nvSpPr>
            <p:cNvPr id="206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4528590" y="7025499"/>
            <a:ext cx="3772422" cy="3261500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13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234633"/>
            <a:ext cx="4554551" cy="116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Các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bước</a:t>
            </a:r>
            <a:endParaRPr lang="en-US" sz="3600" u="none" spc="107" dirty="0">
              <a:solidFill>
                <a:srgbClr val="191919"/>
              </a:solidFill>
              <a:latin typeface="Clear Sans Bold"/>
            </a:endParaRPr>
          </a:p>
          <a:p>
            <a:pPr marL="0" lvl="0" indent="0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Thực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hiện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đề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tài</a:t>
            </a:r>
            <a:endParaRPr lang="en-US" sz="3600" u="none" spc="107" dirty="0">
              <a:solidFill>
                <a:srgbClr val="191919"/>
              </a:solidFill>
              <a:latin typeface="Clear Sans Bold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494574" y="972022"/>
            <a:ext cx="10764726" cy="1644902"/>
          </a:xfrm>
          <a:prstGeom prst="rect">
            <a:avLst/>
          </a:prstGeom>
          <a:solidFill>
            <a:srgbClr val="86EAE9">
              <a:alpha val="29804"/>
            </a:srgbClr>
          </a:solidFill>
        </p:spPr>
      </p:sp>
      <p:sp>
        <p:nvSpPr>
          <p:cNvPr id="6" name="TextBox 6"/>
          <p:cNvSpPr txBox="1"/>
          <p:nvPr/>
        </p:nvSpPr>
        <p:spPr>
          <a:xfrm>
            <a:off x="12642942" y="1402520"/>
            <a:ext cx="4142724" cy="33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Xác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định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vấn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đề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và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lên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ý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tưởng</a:t>
            </a:r>
            <a:endParaRPr lang="en-US" sz="1925" spc="96" dirty="0">
              <a:solidFill>
                <a:srgbClr val="191919"/>
              </a:solidFill>
              <a:latin typeface="Arimo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6494574" y="972022"/>
            <a:ext cx="4777276" cy="1644902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8" name="TextBox 8"/>
          <p:cNvSpPr txBox="1"/>
          <p:nvPr/>
        </p:nvSpPr>
        <p:spPr>
          <a:xfrm>
            <a:off x="8031972" y="1561682"/>
            <a:ext cx="3235874" cy="40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>
                <a:solidFill>
                  <a:srgbClr val="FFFFFF"/>
                </a:solidFill>
                <a:latin typeface="Arimo Bold"/>
              </a:rPr>
              <a:t>ĐẶT </a:t>
            </a:r>
            <a:r>
              <a:rPr lang="en-US" sz="2600" u="none" spc="101" dirty="0">
                <a:solidFill>
                  <a:srgbClr val="FFFFFF"/>
                </a:solidFill>
                <a:latin typeface="Arimo Bold"/>
              </a:rPr>
              <a:t>VẤN ĐỀ</a:t>
            </a:r>
          </a:p>
        </p:txBody>
      </p:sp>
      <p:grpSp>
        <p:nvGrpSpPr>
          <p:cNvPr id="9" name="Group 9"/>
          <p:cNvGrpSpPr/>
          <p:nvPr/>
        </p:nvGrpSpPr>
        <p:grpSpPr>
          <a:xfrm rot="-8100000">
            <a:off x="10685819" y="1213378"/>
            <a:ext cx="1164053" cy="1162190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6494574" y="2645263"/>
            <a:ext cx="10764726" cy="1644902"/>
          </a:xfrm>
          <a:prstGeom prst="rect">
            <a:avLst/>
          </a:prstGeom>
          <a:solidFill>
            <a:srgbClr val="3EDAD8">
              <a:alpha val="29804"/>
            </a:srgbClr>
          </a:solidFill>
        </p:spPr>
      </p:sp>
      <p:sp>
        <p:nvSpPr>
          <p:cNvPr id="12" name="TextBox 12"/>
          <p:cNvSpPr txBox="1"/>
          <p:nvPr/>
        </p:nvSpPr>
        <p:spPr>
          <a:xfrm>
            <a:off x="12642942" y="3075761"/>
            <a:ext cx="4142724" cy="107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Xem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xét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tài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liệu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liên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quan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đến</a:t>
            </a:r>
            <a:endParaRPr lang="en-US" sz="1925" spc="96" dirty="0">
              <a:solidFill>
                <a:srgbClr val="191919"/>
              </a:solidFill>
              <a:latin typeface="Arimo"/>
            </a:endParaRPr>
          </a:p>
          <a:p>
            <a:pPr>
              <a:lnSpc>
                <a:spcPts val="2887"/>
              </a:lnSpc>
            </a:pP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chủ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đề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.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Thiết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kế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UI/UX,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phân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tích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chức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năng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website,… 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494574" y="2645263"/>
            <a:ext cx="4777276" cy="1644902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4" name="Group 14"/>
          <p:cNvGrpSpPr/>
          <p:nvPr/>
        </p:nvGrpSpPr>
        <p:grpSpPr>
          <a:xfrm rot="-8100000">
            <a:off x="10685819" y="2886619"/>
            <a:ext cx="1164053" cy="1162190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16" name="AutoShape 16"/>
          <p:cNvSpPr/>
          <p:nvPr/>
        </p:nvSpPr>
        <p:spPr>
          <a:xfrm>
            <a:off x="6494574" y="4318505"/>
            <a:ext cx="10764726" cy="1644902"/>
          </a:xfrm>
          <a:prstGeom prst="rect">
            <a:avLst/>
          </a:prstGeom>
          <a:solidFill>
            <a:srgbClr val="37C9EF">
              <a:alpha val="29804"/>
            </a:srgbClr>
          </a:solidFill>
        </p:spPr>
      </p:sp>
      <p:sp>
        <p:nvSpPr>
          <p:cNvPr id="17" name="TextBox 17"/>
          <p:cNvSpPr txBox="1"/>
          <p:nvPr/>
        </p:nvSpPr>
        <p:spPr>
          <a:xfrm>
            <a:off x="12710116" y="6295863"/>
            <a:ext cx="4142724" cy="73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Xây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dựng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Database,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kết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nối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db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thông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qua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NaviCat</a:t>
            </a:r>
            <a:endParaRPr lang="en-US" sz="2000" spc="100" dirty="0">
              <a:solidFill>
                <a:srgbClr val="191919"/>
              </a:solidFill>
              <a:latin typeface="Arimo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6494574" y="4318505"/>
            <a:ext cx="4777276" cy="1644902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19" name="Group 19"/>
          <p:cNvGrpSpPr/>
          <p:nvPr/>
        </p:nvGrpSpPr>
        <p:grpSpPr>
          <a:xfrm rot="-8100000">
            <a:off x="10685819" y="4559861"/>
            <a:ext cx="1164053" cy="1162190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6707934" y="5950896"/>
            <a:ext cx="10764726" cy="1644902"/>
          </a:xfrm>
          <a:prstGeom prst="rect">
            <a:avLst/>
          </a:prstGeom>
          <a:solidFill>
            <a:srgbClr val="2C92D5">
              <a:alpha val="29804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TextBox 22"/>
          <p:cNvSpPr txBox="1"/>
          <p:nvPr/>
        </p:nvSpPr>
        <p:spPr>
          <a:xfrm>
            <a:off x="12665688" y="4559399"/>
            <a:ext cx="4142724" cy="707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Tiến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hành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code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giao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diện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,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chức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925" spc="96" dirty="0" err="1">
                <a:solidFill>
                  <a:srgbClr val="191919"/>
                </a:solidFill>
                <a:latin typeface="Arimo"/>
              </a:rPr>
              <a:t>năng</a:t>
            </a:r>
            <a:r>
              <a:rPr lang="en-US" sz="1925" spc="96" dirty="0">
                <a:solidFill>
                  <a:srgbClr val="191919"/>
                </a:solidFill>
                <a:latin typeface="Arimo"/>
              </a:rPr>
              <a:t> website</a:t>
            </a:r>
          </a:p>
        </p:txBody>
      </p:sp>
      <p:sp>
        <p:nvSpPr>
          <p:cNvPr id="23" name="AutoShape 23"/>
          <p:cNvSpPr/>
          <p:nvPr/>
        </p:nvSpPr>
        <p:spPr>
          <a:xfrm>
            <a:off x="6494574" y="5991746"/>
            <a:ext cx="4777276" cy="1644902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24" name="Group 24"/>
          <p:cNvGrpSpPr/>
          <p:nvPr/>
        </p:nvGrpSpPr>
        <p:grpSpPr>
          <a:xfrm rot="-8100000">
            <a:off x="10685819" y="6233102"/>
            <a:ext cx="1164053" cy="1162190"/>
            <a:chOff x="0" y="0"/>
            <a:chExt cx="6350000" cy="63398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26" name="AutoShape 26"/>
          <p:cNvSpPr/>
          <p:nvPr/>
        </p:nvSpPr>
        <p:spPr>
          <a:xfrm>
            <a:off x="6494574" y="7670075"/>
            <a:ext cx="10764726" cy="1644902"/>
          </a:xfrm>
          <a:prstGeom prst="rect">
            <a:avLst/>
          </a:prstGeom>
          <a:solidFill>
            <a:srgbClr val="13538A">
              <a:alpha val="29804"/>
            </a:srgbClr>
          </a:solidFill>
        </p:spPr>
      </p:sp>
      <p:sp>
        <p:nvSpPr>
          <p:cNvPr id="28" name="AutoShape 28"/>
          <p:cNvSpPr/>
          <p:nvPr/>
        </p:nvSpPr>
        <p:spPr>
          <a:xfrm>
            <a:off x="9372600" y="7670075"/>
            <a:ext cx="4777276" cy="1644902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29" name="Group 29"/>
          <p:cNvGrpSpPr/>
          <p:nvPr/>
        </p:nvGrpSpPr>
        <p:grpSpPr>
          <a:xfrm rot="-8100000">
            <a:off x="13563845" y="7911431"/>
            <a:ext cx="1164053" cy="1162190"/>
            <a:chOff x="0" y="0"/>
            <a:chExt cx="6350000" cy="633984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6920334" y="1024848"/>
            <a:ext cx="783092" cy="1539250"/>
            <a:chOff x="0" y="0"/>
            <a:chExt cx="1044123" cy="2052334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35672" y="618370"/>
              <a:ext cx="772779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86EAE9"/>
                  </a:solidFill>
                  <a:latin typeface="Clear Sans Bold"/>
                </a:rPr>
                <a:t>01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031972" y="3176752"/>
            <a:ext cx="3235874" cy="40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>
                <a:solidFill>
                  <a:srgbClr val="FFFFFF"/>
                </a:solidFill>
                <a:latin typeface="Arimo Bold"/>
              </a:rPr>
              <a:t>Ý TƯỞNG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6920334" y="2689454"/>
            <a:ext cx="783092" cy="1539250"/>
            <a:chOff x="0" y="0"/>
            <a:chExt cx="1044123" cy="2052334"/>
          </a:xfrm>
        </p:grpSpPr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37" name="TextBox 37"/>
            <p:cNvSpPr txBox="1"/>
            <p:nvPr/>
          </p:nvSpPr>
          <p:spPr>
            <a:xfrm>
              <a:off x="135672" y="618370"/>
              <a:ext cx="772779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3EDAD8"/>
                  </a:solidFill>
                  <a:latin typeface="Clear Sans Bold"/>
                </a:rPr>
                <a:t>02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7915826" y="6644237"/>
            <a:ext cx="3235874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67"/>
              </a:lnSpc>
              <a:spcBef>
                <a:spcPct val="0"/>
              </a:spcBef>
            </a:pPr>
            <a:r>
              <a:rPr lang="en-US" sz="2300" u="none" spc="89" dirty="0">
                <a:solidFill>
                  <a:srgbClr val="FFFFFF"/>
                </a:solidFill>
                <a:latin typeface="Arimo Bold"/>
              </a:rPr>
              <a:t>THIẾT KẾ DATABASE</a:t>
            </a:r>
          </a:p>
          <a:p>
            <a:pPr marL="0" lvl="0" indent="0" algn="l">
              <a:lnSpc>
                <a:spcPts val="2967"/>
              </a:lnSpc>
              <a:spcBef>
                <a:spcPct val="0"/>
              </a:spcBef>
            </a:pPr>
            <a:endParaRPr lang="en-US" sz="2300" u="none" spc="89" dirty="0">
              <a:solidFill>
                <a:srgbClr val="FFFFFF"/>
              </a:solidFill>
              <a:latin typeface="Arimo Bold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6920334" y="4371331"/>
            <a:ext cx="783092" cy="1539250"/>
            <a:chOff x="0" y="0"/>
            <a:chExt cx="1044123" cy="2052334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41" name="TextBox 41"/>
            <p:cNvSpPr txBox="1"/>
            <p:nvPr/>
          </p:nvSpPr>
          <p:spPr>
            <a:xfrm>
              <a:off x="135672" y="618370"/>
              <a:ext cx="772779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37C9EF"/>
                  </a:solidFill>
                  <a:latin typeface="Clear Sans Bold"/>
                </a:rPr>
                <a:t>03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031971" y="4567033"/>
            <a:ext cx="3235874" cy="83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>
                <a:solidFill>
                  <a:srgbClr val="FFFFFF"/>
                </a:solidFill>
                <a:latin typeface="Arimo Bold"/>
              </a:rPr>
              <a:t>CODE &amp; KẾT NỐI DATABASE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6920334" y="6044572"/>
            <a:ext cx="783092" cy="1539250"/>
            <a:chOff x="0" y="0"/>
            <a:chExt cx="1044123" cy="2052334"/>
          </a:xfrm>
        </p:grpSpPr>
        <p:pic>
          <p:nvPicPr>
            <p:cNvPr id="44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45" name="TextBox 45"/>
            <p:cNvSpPr txBox="1"/>
            <p:nvPr/>
          </p:nvSpPr>
          <p:spPr>
            <a:xfrm>
              <a:off x="135672" y="618370"/>
              <a:ext cx="772779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2C92D5"/>
                  </a:solidFill>
                  <a:latin typeface="Clear Sans Bold"/>
                </a:rPr>
                <a:t>04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0914003" y="8276449"/>
            <a:ext cx="3235874" cy="40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>
                <a:solidFill>
                  <a:srgbClr val="FFFFFF"/>
                </a:solidFill>
                <a:latin typeface="Arimo Bold"/>
              </a:rPr>
              <a:t>KIỂM THỬ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9798360" y="7722901"/>
            <a:ext cx="783092" cy="1539250"/>
            <a:chOff x="0" y="0"/>
            <a:chExt cx="1044123" cy="2052334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49" name="TextBox 49"/>
            <p:cNvSpPr txBox="1"/>
            <p:nvPr/>
          </p:nvSpPr>
          <p:spPr>
            <a:xfrm>
              <a:off x="135672" y="618370"/>
              <a:ext cx="772779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13538A"/>
                  </a:solidFill>
                  <a:latin typeface="Clear Sans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33453" y="951333"/>
            <a:ext cx="8428965" cy="57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Lên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Ý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Tưởng</a:t>
            </a:r>
            <a:endParaRPr lang="en-US" sz="3600" u="none" spc="107" dirty="0">
              <a:solidFill>
                <a:srgbClr val="191919"/>
              </a:solidFill>
              <a:latin typeface="Clear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755288" y="3261605"/>
            <a:ext cx="1463230" cy="1300219"/>
            <a:chOff x="0" y="0"/>
            <a:chExt cx="1950973" cy="173362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32998" y="3261605"/>
            <a:ext cx="1463230" cy="1300219"/>
            <a:chOff x="0" y="0"/>
            <a:chExt cx="1950973" cy="173362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94143" y="6845710"/>
            <a:ext cx="1463230" cy="1300219"/>
            <a:chOff x="0" y="0"/>
            <a:chExt cx="1950973" cy="1733625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>
                  <a:solidFill>
                    <a:srgbClr val="FFFFFF"/>
                  </a:solidFill>
                  <a:latin typeface="Clear Sans Bold"/>
                </a:rPr>
                <a:t>02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71852" y="6845710"/>
            <a:ext cx="1463230" cy="1300219"/>
            <a:chOff x="0" y="0"/>
            <a:chExt cx="1950973" cy="1733625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174087" y="5276860"/>
            <a:ext cx="3699522" cy="1972948"/>
            <a:chOff x="-31840" y="-38100"/>
            <a:chExt cx="3439488" cy="263059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38100"/>
              <a:ext cx="3407648" cy="557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4"/>
                </a:lnSpc>
                <a:spcBef>
                  <a:spcPct val="0"/>
                </a:spcBef>
              </a:pPr>
              <a:r>
                <a:rPr lang="en-US" sz="2600" u="none" spc="101">
                  <a:solidFill>
                    <a:srgbClr val="191919"/>
                  </a:solidFill>
                  <a:latin typeface="Arimo Bold"/>
                </a:rPr>
                <a:t>VẤN ĐỀ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31840" y="591008"/>
              <a:ext cx="3407648" cy="2001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Thiết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kế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website order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đồ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ăn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.</a:t>
              </a:r>
            </a:p>
            <a:p>
              <a:pPr>
                <a:lnSpc>
                  <a:spcPts val="3000"/>
                </a:lnSpc>
              </a:pP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Phân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quyền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người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dùng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:</a:t>
              </a:r>
            </a:p>
            <a:p>
              <a:pPr marL="342900" indent="-342900">
                <a:lnSpc>
                  <a:spcPts val="3000"/>
                </a:lnSpc>
                <a:buFontTx/>
                <a:buChar char="-"/>
              </a:pP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Admin</a:t>
              </a:r>
            </a:p>
            <a:p>
              <a:pPr marL="342900" indent="-342900">
                <a:lnSpc>
                  <a:spcPts val="3000"/>
                </a:lnSpc>
                <a:buFontTx/>
                <a:buChar char="-"/>
              </a:pP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User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 rot="2835048">
            <a:off x="4429774" y="5419104"/>
            <a:ext cx="3297848" cy="267371"/>
            <a:chOff x="0" y="0"/>
            <a:chExt cx="6265849" cy="508000"/>
          </a:xfrm>
        </p:grpSpPr>
        <p:sp>
          <p:nvSpPr>
            <p:cNvPr id="24" name="Freeform 24"/>
            <p:cNvSpPr/>
            <p:nvPr/>
          </p:nvSpPr>
          <p:spPr>
            <a:xfrm>
              <a:off x="0" y="215900"/>
              <a:ext cx="5969939" cy="76200"/>
            </a:xfrm>
            <a:custGeom>
              <a:avLst/>
              <a:gdLst/>
              <a:ahLst/>
              <a:cxnLst/>
              <a:rect l="l" t="t" r="r" b="b"/>
              <a:pathLst>
                <a:path w="5969939" h="76200">
                  <a:moveTo>
                    <a:pt x="0" y="0"/>
                  </a:moveTo>
                  <a:lnTo>
                    <a:pt x="5969939" y="0"/>
                  </a:lnTo>
                  <a:lnTo>
                    <a:pt x="596993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5891199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6135561" y="3554756"/>
            <a:ext cx="3379011" cy="1794918"/>
            <a:chOff x="0" y="-38100"/>
            <a:chExt cx="3407648" cy="2393222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38100"/>
              <a:ext cx="3407648" cy="1118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4"/>
                </a:lnSpc>
                <a:spcBef>
                  <a:spcPct val="0"/>
                </a:spcBef>
              </a:pPr>
              <a:r>
                <a:rPr lang="en-US" sz="2600" u="none" spc="101" dirty="0" err="1">
                  <a:solidFill>
                    <a:srgbClr val="191919"/>
                  </a:solidFill>
                  <a:latin typeface="Arimo Bold"/>
                </a:rPr>
                <a:t>Thiết</a:t>
              </a:r>
              <a:r>
                <a:rPr lang="en-US" sz="2600" u="none" spc="101" dirty="0">
                  <a:solidFill>
                    <a:srgbClr val="191919"/>
                  </a:solidFill>
                  <a:latin typeface="Arimo Bold"/>
                </a:rPr>
                <a:t> </a:t>
              </a:r>
              <a:r>
                <a:rPr lang="en-US" sz="2600" u="none" spc="101" dirty="0" err="1">
                  <a:solidFill>
                    <a:srgbClr val="191919"/>
                  </a:solidFill>
                  <a:latin typeface="Arimo Bold"/>
                </a:rPr>
                <a:t>kế</a:t>
              </a:r>
              <a:r>
                <a:rPr lang="en-US" sz="2600" u="none" spc="101" dirty="0">
                  <a:solidFill>
                    <a:srgbClr val="191919"/>
                  </a:solidFill>
                  <a:latin typeface="Arimo Bold"/>
                </a:rPr>
                <a:t> </a:t>
              </a:r>
              <a:r>
                <a:rPr lang="en-US" sz="2600" u="none" spc="101" dirty="0" err="1">
                  <a:solidFill>
                    <a:srgbClr val="191919"/>
                  </a:solidFill>
                  <a:latin typeface="Arimo Bold"/>
                </a:rPr>
                <a:t>giao</a:t>
              </a:r>
              <a:r>
                <a:rPr lang="en-US" sz="2600" u="none" spc="101" dirty="0">
                  <a:solidFill>
                    <a:srgbClr val="191919"/>
                  </a:solidFill>
                  <a:latin typeface="Arimo Bold"/>
                </a:rPr>
                <a:t> </a:t>
              </a:r>
              <a:r>
                <a:rPr lang="en-US" sz="2600" u="none" spc="101" dirty="0" err="1">
                  <a:solidFill>
                    <a:srgbClr val="191919"/>
                  </a:solidFill>
                  <a:latin typeface="Arimo Bold"/>
                </a:rPr>
                <a:t>diện</a:t>
              </a:r>
              <a:endParaRPr lang="en-US" sz="2600" u="none" spc="101" dirty="0">
                <a:solidFill>
                  <a:srgbClr val="191919"/>
                </a:solidFill>
                <a:latin typeface="Arimo Bold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866595"/>
              <a:ext cx="3407648" cy="1488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Tham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khảo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1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số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ứng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dụng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quản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lý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bán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thức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ăn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ở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cửa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hàng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  <a:ea typeface="Arimo"/>
                  <a:cs typeface="Arimo"/>
                </a:rPr>
                <a:t>.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 rot="2835048">
            <a:off x="11138260" y="5419104"/>
            <a:ext cx="3297848" cy="267371"/>
            <a:chOff x="0" y="0"/>
            <a:chExt cx="6265849" cy="508000"/>
          </a:xfrm>
        </p:grpSpPr>
        <p:sp>
          <p:nvSpPr>
            <p:cNvPr id="39" name="Freeform 39"/>
            <p:cNvSpPr/>
            <p:nvPr/>
          </p:nvSpPr>
          <p:spPr>
            <a:xfrm>
              <a:off x="0" y="215900"/>
              <a:ext cx="5969939" cy="76200"/>
            </a:xfrm>
            <a:custGeom>
              <a:avLst/>
              <a:gdLst/>
              <a:ahLst/>
              <a:cxnLst/>
              <a:rect l="l" t="t" r="r" b="b"/>
              <a:pathLst>
                <a:path w="5969939" h="76200">
                  <a:moveTo>
                    <a:pt x="0" y="0"/>
                  </a:moveTo>
                  <a:lnTo>
                    <a:pt x="5969939" y="0"/>
                  </a:lnTo>
                  <a:lnTo>
                    <a:pt x="596993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5891199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41" name="Group 41"/>
          <p:cNvGrpSpPr/>
          <p:nvPr/>
        </p:nvGrpSpPr>
        <p:grpSpPr>
          <a:xfrm rot="-2699999">
            <a:off x="7523578" y="5770139"/>
            <a:ext cx="3297848" cy="267371"/>
            <a:chOff x="0" y="0"/>
            <a:chExt cx="6265849" cy="508000"/>
          </a:xfrm>
        </p:grpSpPr>
        <p:sp>
          <p:nvSpPr>
            <p:cNvPr id="42" name="Freeform 42"/>
            <p:cNvSpPr/>
            <p:nvPr/>
          </p:nvSpPr>
          <p:spPr>
            <a:xfrm>
              <a:off x="0" y="215900"/>
              <a:ext cx="5969939" cy="76200"/>
            </a:xfrm>
            <a:custGeom>
              <a:avLst/>
              <a:gdLst/>
              <a:ahLst/>
              <a:cxnLst/>
              <a:rect l="l" t="t" r="r" b="b"/>
              <a:pathLst>
                <a:path w="5969939" h="76200">
                  <a:moveTo>
                    <a:pt x="0" y="0"/>
                  </a:moveTo>
                  <a:lnTo>
                    <a:pt x="5969939" y="0"/>
                  </a:lnTo>
                  <a:lnTo>
                    <a:pt x="596993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5891199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50" name="Group 26">
            <a:extLst>
              <a:ext uri="{FF2B5EF4-FFF2-40B4-BE49-F238E27FC236}">
                <a16:creationId xmlns:a16="http://schemas.microsoft.com/office/drawing/2014/main" id="{98E1ECAD-EB52-B714-A256-4D3CFCE3A0DE}"/>
              </a:ext>
            </a:extLst>
          </p:cNvPr>
          <p:cNvGrpSpPr/>
          <p:nvPr/>
        </p:nvGrpSpPr>
        <p:grpSpPr>
          <a:xfrm>
            <a:off x="9623291" y="5886084"/>
            <a:ext cx="2839127" cy="1736434"/>
            <a:chOff x="0" y="39878"/>
            <a:chExt cx="3785502" cy="2315247"/>
          </a:xfrm>
        </p:grpSpPr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FEA45D6-E252-9113-75F5-560096E4103C}"/>
                </a:ext>
              </a:extLst>
            </p:cNvPr>
            <p:cNvSpPr txBox="1"/>
            <p:nvPr/>
          </p:nvSpPr>
          <p:spPr>
            <a:xfrm>
              <a:off x="0" y="39878"/>
              <a:ext cx="3785502" cy="420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80"/>
                </a:lnSpc>
                <a:spcBef>
                  <a:spcPct val="0"/>
                </a:spcBef>
              </a:pPr>
              <a:r>
                <a:rPr lang="en-US" sz="2000" u="none" spc="78" dirty="0">
                  <a:solidFill>
                    <a:srgbClr val="191919"/>
                  </a:solidFill>
                  <a:latin typeface="Arimo Bold"/>
                </a:rPr>
                <a:t>Giao </a:t>
              </a:r>
              <a:r>
                <a:rPr lang="en-US" sz="2000" u="none" spc="78" dirty="0" err="1">
                  <a:solidFill>
                    <a:srgbClr val="191919"/>
                  </a:solidFill>
                  <a:latin typeface="Arimo Bold"/>
                </a:rPr>
                <a:t>diện</a:t>
              </a:r>
              <a:r>
                <a:rPr lang="en-US" sz="2000" u="none" spc="78" dirty="0">
                  <a:solidFill>
                    <a:srgbClr val="191919"/>
                  </a:solidFill>
                  <a:latin typeface="Arimo Bold"/>
                </a:rPr>
                <a:t> website</a:t>
              </a:r>
            </a:p>
          </p:txBody>
        </p: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B427C2A2-60F3-19DA-1A4F-012C52397A13}"/>
                </a:ext>
              </a:extLst>
            </p:cNvPr>
            <p:cNvSpPr txBox="1"/>
            <p:nvPr/>
          </p:nvSpPr>
          <p:spPr>
            <a:xfrm>
              <a:off x="0" y="866596"/>
              <a:ext cx="3785502" cy="14885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-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Sử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dụng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.Net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và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Entity Framework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để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xây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dựng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website</a:t>
              </a: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B8E45E57-AC51-2CF3-5929-50BC100CFF76}"/>
              </a:ext>
            </a:extLst>
          </p:cNvPr>
          <p:cNvGrpSpPr/>
          <p:nvPr/>
        </p:nvGrpSpPr>
        <p:grpSpPr>
          <a:xfrm>
            <a:off x="13030200" y="3238500"/>
            <a:ext cx="3366959" cy="2179640"/>
            <a:chOff x="0" y="-38100"/>
            <a:chExt cx="3407648" cy="2906185"/>
          </a:xfrm>
        </p:grpSpPr>
        <p:sp>
          <p:nvSpPr>
            <p:cNvPr id="54" name="TextBox 33">
              <a:extLst>
                <a:ext uri="{FF2B5EF4-FFF2-40B4-BE49-F238E27FC236}">
                  <a16:creationId xmlns:a16="http://schemas.microsoft.com/office/drawing/2014/main" id="{C9094E10-1FA4-8EAC-E311-29CB1277B11F}"/>
                </a:ext>
              </a:extLst>
            </p:cNvPr>
            <p:cNvSpPr txBox="1"/>
            <p:nvPr/>
          </p:nvSpPr>
          <p:spPr>
            <a:xfrm>
              <a:off x="0" y="-38100"/>
              <a:ext cx="3407648" cy="557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4"/>
                </a:lnSpc>
                <a:spcBef>
                  <a:spcPct val="0"/>
                </a:spcBef>
              </a:pPr>
              <a:r>
                <a:rPr lang="en-US" sz="2600" u="none" spc="101" dirty="0">
                  <a:solidFill>
                    <a:srgbClr val="191919"/>
                  </a:solidFill>
                  <a:latin typeface="Arimo Bold"/>
                </a:rPr>
                <a:t>Database</a:t>
              </a:r>
            </a:p>
          </p:txBody>
        </p:sp>
        <p:sp>
          <p:nvSpPr>
            <p:cNvPr id="55" name="TextBox 34">
              <a:extLst>
                <a:ext uri="{FF2B5EF4-FFF2-40B4-BE49-F238E27FC236}">
                  <a16:creationId xmlns:a16="http://schemas.microsoft.com/office/drawing/2014/main" id="{6F5ECC98-28EA-03E2-1A70-69ED20749104}"/>
                </a:ext>
              </a:extLst>
            </p:cNvPr>
            <p:cNvSpPr txBox="1"/>
            <p:nvPr/>
          </p:nvSpPr>
          <p:spPr>
            <a:xfrm>
              <a:off x="0" y="866596"/>
              <a:ext cx="3407648" cy="2001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-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Sử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dụng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Docker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để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dựng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Database.</a:t>
              </a:r>
            </a:p>
            <a:p>
              <a:pPr>
                <a:lnSpc>
                  <a:spcPts val="3000"/>
                </a:lnSpc>
              </a:pP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-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NaviCat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dùng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để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kết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nối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000" spc="100" dirty="0" err="1">
                  <a:solidFill>
                    <a:srgbClr val="191919"/>
                  </a:solidFill>
                  <a:latin typeface="Arimo"/>
                </a:rPr>
                <a:t>đến</a:t>
              </a:r>
              <a:r>
                <a:rPr lang="en-US" sz="2000" spc="100" dirty="0">
                  <a:solidFill>
                    <a:srgbClr val="191919"/>
                  </a:solidFill>
                  <a:latin typeface="Arimo"/>
                </a:rPr>
                <a:t>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45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29517" y="965895"/>
            <a:ext cx="8428965" cy="1030771"/>
            <a:chOff x="0" y="-47625"/>
            <a:chExt cx="11238620" cy="1374361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11238620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spc="107" dirty="0" err="1">
                  <a:solidFill>
                    <a:srgbClr val="191919"/>
                  </a:solidFill>
                  <a:latin typeface="Clear Sans Bold"/>
                </a:rPr>
                <a:t>Chức</a:t>
              </a:r>
              <a:r>
                <a:rPr lang="en-US" sz="3600" u="none" spc="107" dirty="0">
                  <a:solidFill>
                    <a:srgbClr val="191919"/>
                  </a:solidFill>
                  <a:latin typeface="Clear Sans Bold"/>
                </a:rPr>
                <a:t> </a:t>
              </a:r>
              <a:r>
                <a:rPr lang="en-US" sz="3600" u="none" spc="107" dirty="0" err="1">
                  <a:solidFill>
                    <a:srgbClr val="191919"/>
                  </a:solidFill>
                  <a:latin typeface="Clear Sans Bold"/>
                </a:rPr>
                <a:t>Năng</a:t>
              </a:r>
              <a:r>
                <a:rPr lang="en-US" sz="3600" u="none" spc="107" dirty="0">
                  <a:solidFill>
                    <a:srgbClr val="191919"/>
                  </a:solidFill>
                  <a:latin typeface="Clear Sans Bold"/>
                </a:rPr>
                <a:t> Website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63847"/>
              <a:ext cx="11238620" cy="562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r>
                <a:rPr lang="en-US" sz="2600" u="none" spc="130" dirty="0" err="1">
                  <a:solidFill>
                    <a:srgbClr val="191919"/>
                  </a:solidFill>
                  <a:latin typeface="Arimo"/>
                </a:rPr>
                <a:t>Quản</a:t>
              </a:r>
              <a:r>
                <a:rPr lang="en-US" sz="2600" u="none" spc="130" dirty="0">
                  <a:solidFill>
                    <a:srgbClr val="191919"/>
                  </a:solidFill>
                  <a:latin typeface="Arimo"/>
                </a:rPr>
                <a:t> </a:t>
              </a:r>
              <a:r>
                <a:rPr lang="en-US" sz="2600" spc="130" dirty="0" err="1">
                  <a:solidFill>
                    <a:srgbClr val="191919"/>
                  </a:solidFill>
                  <a:latin typeface="Arimo"/>
                </a:rPr>
                <a:t>T</a:t>
              </a:r>
              <a:r>
                <a:rPr lang="en-US" sz="2600" u="none" spc="130" dirty="0" err="1">
                  <a:solidFill>
                    <a:srgbClr val="191919"/>
                  </a:solidFill>
                  <a:latin typeface="Arimo"/>
                </a:rPr>
                <a:t>rị</a:t>
              </a:r>
              <a:r>
                <a:rPr lang="en-US" sz="2600" u="none" spc="130" dirty="0">
                  <a:solidFill>
                    <a:srgbClr val="191919"/>
                  </a:solidFill>
                  <a:latin typeface="Arimo"/>
                </a:rPr>
                <a:t> Viên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872220" y="3162300"/>
            <a:ext cx="3194627" cy="5866105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7" name="AutoShape 7"/>
          <p:cNvSpPr/>
          <p:nvPr/>
        </p:nvSpPr>
        <p:spPr>
          <a:xfrm>
            <a:off x="12649200" y="3162300"/>
            <a:ext cx="3194627" cy="5866105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8" name="AutoShape 8"/>
          <p:cNvSpPr/>
          <p:nvPr/>
        </p:nvSpPr>
        <p:spPr>
          <a:xfrm>
            <a:off x="9390206" y="3162300"/>
            <a:ext cx="3194627" cy="5866105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9" name="AutoShape 9"/>
          <p:cNvSpPr/>
          <p:nvPr/>
        </p:nvSpPr>
        <p:spPr>
          <a:xfrm>
            <a:off x="6131213" y="3162300"/>
            <a:ext cx="3194627" cy="5866105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10" name="AutoShape 10"/>
          <p:cNvSpPr/>
          <p:nvPr/>
        </p:nvSpPr>
        <p:spPr>
          <a:xfrm>
            <a:off x="2872220" y="4913605"/>
            <a:ext cx="3194627" cy="41148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</p:sp>
      <p:sp>
        <p:nvSpPr>
          <p:cNvPr id="11" name="TextBox 11"/>
          <p:cNvSpPr txBox="1"/>
          <p:nvPr/>
        </p:nvSpPr>
        <p:spPr>
          <a:xfrm>
            <a:off x="3191666" y="3805162"/>
            <a:ext cx="2555736" cy="40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b="1" u="none" spc="101" err="1">
                <a:latin typeface="Arimo Bold"/>
              </a:rPr>
              <a:t>Bàn</a:t>
            </a:r>
            <a:r>
              <a:rPr lang="en-US" sz="2600" b="1" u="none" spc="101">
                <a:latin typeface="Arimo Bold"/>
              </a:rPr>
              <a:t> </a:t>
            </a:r>
            <a:r>
              <a:rPr lang="en-US" sz="2600" b="1" u="none" spc="101" err="1">
                <a:latin typeface="Arimo Bold"/>
              </a:rPr>
              <a:t>ăn</a:t>
            </a:r>
            <a:endParaRPr lang="en-US" sz="2600" b="1" u="none" spc="101">
              <a:latin typeface="Arimo Bold"/>
              <a:ea typeface="Arimo Bold"/>
              <a:cs typeface="Arim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91666" y="5729864"/>
            <a:ext cx="2690454" cy="2647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450"/>
              </a:lnSpc>
              <a:buFontTx/>
              <a:buChar char="-"/>
            </a:pP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Quản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lý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bàn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ăn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(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thêm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,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xoá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,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sửa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)</a:t>
            </a:r>
          </a:p>
          <a:p>
            <a:pPr marL="342900" indent="-342900">
              <a:lnSpc>
                <a:spcPts val="3450"/>
              </a:lnSpc>
              <a:buFontTx/>
              <a:buChar char="-"/>
            </a:pP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Cập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nhật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trạng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thái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bàn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ăn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(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đã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được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đặt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hay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chưa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300" spc="114" dirty="0" err="1">
                <a:solidFill>
                  <a:srgbClr val="191919"/>
                </a:solidFill>
                <a:latin typeface="Arimo"/>
              </a:rPr>
              <a:t>đặt</a:t>
            </a:r>
            <a:r>
              <a:rPr lang="en-US" sz="2300" spc="114" dirty="0">
                <a:solidFill>
                  <a:srgbClr val="191919"/>
                </a:solidFill>
                <a:latin typeface="Arimo"/>
              </a:rPr>
              <a:t>)</a:t>
            </a:r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4220170" y="4664640"/>
            <a:ext cx="498728" cy="497930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6131213" y="4913605"/>
            <a:ext cx="3194627" cy="41148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</p:sp>
      <p:sp>
        <p:nvSpPr>
          <p:cNvPr id="16" name="TextBox 16"/>
          <p:cNvSpPr txBox="1"/>
          <p:nvPr/>
        </p:nvSpPr>
        <p:spPr>
          <a:xfrm>
            <a:off x="6450659" y="3805162"/>
            <a:ext cx="2555736" cy="40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b="1" u="none" spc="101" err="1">
                <a:latin typeface="Arimo Bold"/>
              </a:rPr>
              <a:t>Món</a:t>
            </a:r>
            <a:r>
              <a:rPr lang="en-US" sz="2600" b="1" u="none" spc="101">
                <a:latin typeface="Arimo Bold"/>
              </a:rPr>
              <a:t> </a:t>
            </a:r>
            <a:r>
              <a:rPr lang="en-US" sz="2600" b="1" u="none" spc="101" err="1">
                <a:latin typeface="Arimo Bold"/>
              </a:rPr>
              <a:t>ăn</a:t>
            </a:r>
            <a:endParaRPr lang="en-US" sz="2600" b="1" u="none" spc="101">
              <a:latin typeface="Arimo Bold"/>
              <a:ea typeface="Arimo Bold"/>
              <a:cs typeface="Arim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57430" y="5748914"/>
            <a:ext cx="2557465" cy="2655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Thêm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xoá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sửa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món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ăn</a:t>
            </a:r>
            <a:endParaRPr lang="en-US" sz="2000" spc="100" dirty="0">
              <a:solidFill>
                <a:srgbClr val="191919"/>
              </a:solidFill>
              <a:latin typeface="Arimo"/>
            </a:endParaRP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Cập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nhật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trạng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thái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món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ăn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(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còn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hay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đã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hết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)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Thêm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sửa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xoá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thể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loại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món</a:t>
            </a:r>
            <a:r>
              <a:rPr lang="en-US" sz="2000" spc="100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000" spc="100" dirty="0" err="1">
                <a:solidFill>
                  <a:srgbClr val="191919"/>
                </a:solidFill>
                <a:latin typeface="Arimo"/>
              </a:rPr>
              <a:t>ăn</a:t>
            </a:r>
            <a:endParaRPr lang="en-US" sz="2000" spc="100" dirty="0">
              <a:solidFill>
                <a:srgbClr val="191919"/>
              </a:solidFill>
              <a:latin typeface="Arimo"/>
            </a:endParaRP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7479163" y="4664640"/>
            <a:ext cx="498728" cy="497930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20" name="AutoShape 20"/>
          <p:cNvSpPr/>
          <p:nvPr/>
        </p:nvSpPr>
        <p:spPr>
          <a:xfrm>
            <a:off x="9390206" y="4913605"/>
            <a:ext cx="3194627" cy="41148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</p:sp>
      <p:sp>
        <p:nvSpPr>
          <p:cNvPr id="21" name="TextBox 21"/>
          <p:cNvSpPr txBox="1"/>
          <p:nvPr/>
        </p:nvSpPr>
        <p:spPr>
          <a:xfrm>
            <a:off x="9709652" y="3876647"/>
            <a:ext cx="2555736" cy="27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89"/>
              </a:lnSpc>
              <a:spcBef>
                <a:spcPct val="0"/>
              </a:spcBef>
            </a:pPr>
            <a:r>
              <a:rPr lang="en-US" sz="1775" spc="69" dirty="0" err="1">
                <a:latin typeface="Arimo Bold"/>
              </a:rPr>
              <a:t>Quản</a:t>
            </a:r>
            <a:r>
              <a:rPr lang="en-US" sz="1775" spc="69" dirty="0">
                <a:latin typeface="Arimo Bold"/>
              </a:rPr>
              <a:t> </a:t>
            </a:r>
            <a:r>
              <a:rPr lang="en-US" sz="1775" spc="69" dirty="0" err="1">
                <a:latin typeface="Arimo Bold"/>
              </a:rPr>
              <a:t>lý</a:t>
            </a:r>
            <a:r>
              <a:rPr lang="en-US" sz="1775" spc="69" dirty="0">
                <a:latin typeface="Arimo Bold"/>
              </a:rPr>
              <a:t> </a:t>
            </a:r>
            <a:r>
              <a:rPr lang="en-US" sz="1775" spc="69" dirty="0" err="1">
                <a:latin typeface="Arimo Bold"/>
              </a:rPr>
              <a:t>đặt</a:t>
            </a:r>
            <a:r>
              <a:rPr lang="en-US" sz="1775" spc="69" dirty="0">
                <a:latin typeface="Arimo Bold"/>
              </a:rPr>
              <a:t> </a:t>
            </a:r>
            <a:r>
              <a:rPr lang="en-US" sz="1775" spc="69" dirty="0" err="1">
                <a:latin typeface="Arimo Bold"/>
              </a:rPr>
              <a:t>bàn</a:t>
            </a:r>
            <a:endParaRPr lang="en-US" sz="1775" u="none" spc="69" dirty="0">
              <a:latin typeface="Arimo Bold"/>
            </a:endParaRPr>
          </a:p>
        </p:txBody>
      </p:sp>
      <p:grpSp>
        <p:nvGrpSpPr>
          <p:cNvPr id="23" name="Group 23"/>
          <p:cNvGrpSpPr/>
          <p:nvPr/>
        </p:nvGrpSpPr>
        <p:grpSpPr>
          <a:xfrm rot="-2700000">
            <a:off x="10738156" y="4664640"/>
            <a:ext cx="498728" cy="497930"/>
            <a:chOff x="0" y="0"/>
            <a:chExt cx="6350000" cy="63398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25" name="AutoShape 25"/>
          <p:cNvSpPr/>
          <p:nvPr/>
        </p:nvSpPr>
        <p:spPr>
          <a:xfrm>
            <a:off x="12649200" y="4913605"/>
            <a:ext cx="3194627" cy="41148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</p:sp>
      <p:sp>
        <p:nvSpPr>
          <p:cNvPr id="26" name="TextBox 26"/>
          <p:cNvSpPr txBox="1"/>
          <p:nvPr/>
        </p:nvSpPr>
        <p:spPr>
          <a:xfrm>
            <a:off x="12808922" y="3836487"/>
            <a:ext cx="2875182" cy="402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err="1">
                <a:latin typeface="Arimo Bold"/>
              </a:rPr>
              <a:t>Đơn</a:t>
            </a:r>
            <a:r>
              <a:rPr lang="en-US" sz="2600" u="none" spc="101" dirty="0">
                <a:latin typeface="Arimo Bold"/>
              </a:rPr>
              <a:t> </a:t>
            </a:r>
            <a:r>
              <a:rPr lang="en-US" sz="2600" u="none" spc="101" dirty="0" err="1">
                <a:latin typeface="Arimo Bold"/>
              </a:rPr>
              <a:t>đặt</a:t>
            </a:r>
            <a:r>
              <a:rPr lang="en-US" sz="2600" u="none" spc="101" dirty="0">
                <a:latin typeface="Arimo Bold"/>
              </a:rPr>
              <a:t> </a:t>
            </a:r>
            <a:r>
              <a:rPr lang="en-US" sz="2600" u="none" spc="101" dirty="0" err="1">
                <a:latin typeface="Arimo Bold"/>
              </a:rPr>
              <a:t>món</a:t>
            </a:r>
            <a:r>
              <a:rPr lang="en-US" sz="2600" u="none" spc="101" dirty="0">
                <a:latin typeface="Arimo Bold"/>
              </a:rPr>
              <a:t> </a:t>
            </a:r>
            <a:r>
              <a:rPr lang="en-US" sz="2600" u="none" spc="101" dirty="0" err="1">
                <a:latin typeface="Arimo Bold"/>
              </a:rPr>
              <a:t>ăn</a:t>
            </a:r>
            <a:endParaRPr lang="en-US" sz="2600" u="none" spc="101" dirty="0">
              <a:latin typeface="Arimo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124510" y="5739389"/>
            <a:ext cx="2244006" cy="247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775"/>
              </a:lnSpc>
              <a:buFontTx/>
              <a:buChar char="-"/>
            </a:pPr>
            <a:r>
              <a:rPr lang="en-US" sz="1850" spc="92" dirty="0">
                <a:solidFill>
                  <a:srgbClr val="191919"/>
                </a:solidFill>
                <a:latin typeface="Arimo"/>
              </a:rPr>
              <a:t>Thông tin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khách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hàng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đặt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món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ăn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.</a:t>
            </a:r>
          </a:p>
          <a:p>
            <a:pPr marL="342900" indent="-342900">
              <a:lnSpc>
                <a:spcPts val="2775"/>
              </a:lnSpc>
              <a:buFontTx/>
              <a:buChar char="-"/>
            </a:pP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Cập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nhật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trạng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thái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đơn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hàng</a:t>
            </a:r>
            <a:endParaRPr lang="en-US" sz="1850" spc="92" dirty="0">
              <a:solidFill>
                <a:srgbClr val="191919"/>
              </a:solidFill>
              <a:latin typeface="Arimo"/>
            </a:endParaRPr>
          </a:p>
          <a:p>
            <a:pPr marL="342900" indent="-342900">
              <a:lnSpc>
                <a:spcPts val="2775"/>
              </a:lnSpc>
              <a:buFontTx/>
              <a:buChar char="-"/>
            </a:pP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Cập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nhật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giá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trị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đơn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hàng</a:t>
            </a:r>
            <a:endParaRPr lang="en-US" sz="1850" spc="92" dirty="0">
              <a:solidFill>
                <a:srgbClr val="191919"/>
              </a:solidFill>
              <a:latin typeface="Arimo"/>
            </a:endParaRPr>
          </a:p>
        </p:txBody>
      </p:sp>
      <p:grpSp>
        <p:nvGrpSpPr>
          <p:cNvPr id="28" name="Group 28"/>
          <p:cNvGrpSpPr/>
          <p:nvPr/>
        </p:nvGrpSpPr>
        <p:grpSpPr>
          <a:xfrm rot="-2700000">
            <a:off x="13997149" y="4664640"/>
            <a:ext cx="498728" cy="497930"/>
            <a:chOff x="0" y="0"/>
            <a:chExt cx="6350000" cy="633984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35" name="TextBox 27">
            <a:extLst>
              <a:ext uri="{FF2B5EF4-FFF2-40B4-BE49-F238E27FC236}">
                <a16:creationId xmlns:a16="http://schemas.microsoft.com/office/drawing/2014/main" id="{16E1438D-0D76-BFC3-F037-41B10D8CA9CA}"/>
              </a:ext>
            </a:extLst>
          </p:cNvPr>
          <p:cNvSpPr txBox="1"/>
          <p:nvPr/>
        </p:nvSpPr>
        <p:spPr>
          <a:xfrm>
            <a:off x="9552056" y="5739389"/>
            <a:ext cx="2713331" cy="1400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75"/>
              </a:lnSpc>
              <a:buFontTx/>
              <a:buChar char="-"/>
            </a:pPr>
            <a:r>
              <a:rPr lang="en-US" sz="1850" spc="92" dirty="0">
                <a:solidFill>
                  <a:srgbClr val="191919"/>
                </a:solidFill>
                <a:latin typeface="Arimo"/>
              </a:rPr>
              <a:t>Thông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tinkhách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hàng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đặt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bàn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.</a:t>
            </a:r>
          </a:p>
          <a:p>
            <a:pPr marL="342900" indent="-342900">
              <a:lnSpc>
                <a:spcPts val="2775"/>
              </a:lnSpc>
              <a:buFontTx/>
              <a:buChar char="-"/>
            </a:pP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Cập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nhật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trạng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thái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đơn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đặt</a:t>
            </a:r>
            <a:r>
              <a:rPr lang="en-US" sz="1850" spc="92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1850" spc="92" dirty="0" err="1">
                <a:solidFill>
                  <a:srgbClr val="191919"/>
                </a:solidFill>
                <a:latin typeface="Arimo"/>
              </a:rPr>
              <a:t>bàn</a:t>
            </a:r>
            <a:endParaRPr lang="en-US" sz="1850" spc="92" dirty="0">
              <a:solidFill>
                <a:srgbClr val="191919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29517" y="965895"/>
            <a:ext cx="8428965" cy="57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Sơ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đồ</a:t>
            </a:r>
            <a:r>
              <a:rPr lang="en-US" sz="3600" u="none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u="none" spc="107" dirty="0" err="1">
                <a:solidFill>
                  <a:srgbClr val="191919"/>
                </a:solidFill>
                <a:latin typeface="Clear Sans Bold"/>
              </a:rPr>
              <a:t>hoạt</a:t>
            </a:r>
            <a:r>
              <a:rPr lang="en-US" sz="3600" spc="107" dirty="0">
                <a:solidFill>
                  <a:srgbClr val="191919"/>
                </a:solidFill>
                <a:latin typeface="Clear Sans Bold"/>
              </a:rPr>
              <a:t> </a:t>
            </a:r>
            <a:r>
              <a:rPr lang="en-US" sz="3600" spc="107" dirty="0" err="1">
                <a:solidFill>
                  <a:srgbClr val="191919"/>
                </a:solidFill>
                <a:latin typeface="Clear Sans Bold"/>
              </a:rPr>
              <a:t>động</a:t>
            </a:r>
            <a:endParaRPr lang="en-US" sz="3600" u="none" spc="107" dirty="0">
              <a:solidFill>
                <a:srgbClr val="191919"/>
              </a:solidFill>
              <a:latin typeface="Clear Sans Bold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56EBD6B-292D-5839-1F2D-CF80E036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33700"/>
            <a:ext cx="15813193" cy="506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9efa32-4130-481a-ad04-7419bf697ed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7425155417244AA0422523BDCCD0C" ma:contentTypeVersion="8" ma:contentTypeDescription="Create a new document." ma:contentTypeScope="" ma:versionID="75b05190546bb00677a19d75d5c29fb0">
  <xsd:schema xmlns:xsd="http://www.w3.org/2001/XMLSchema" xmlns:xs="http://www.w3.org/2001/XMLSchema" xmlns:p="http://schemas.microsoft.com/office/2006/metadata/properties" xmlns:ns3="4e9efa32-4130-481a-ad04-7419bf697ed8" xmlns:ns4="d424e2e0-26f1-43e8-87d8-a3d3c2f5defa" targetNamespace="http://schemas.microsoft.com/office/2006/metadata/properties" ma:root="true" ma:fieldsID="27470673c01bb25f09f4378beb620745" ns3:_="" ns4:_="">
    <xsd:import namespace="4e9efa32-4130-481a-ad04-7419bf697ed8"/>
    <xsd:import namespace="d424e2e0-26f1-43e8-87d8-a3d3c2f5de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efa32-4130-481a-ad04-7419bf697e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4e2e0-26f1-43e8-87d8-a3d3c2f5d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64C54-C942-4CA2-AF83-5E6B8BD4002F}">
  <ds:schemaRefs>
    <ds:schemaRef ds:uri="d424e2e0-26f1-43e8-87d8-a3d3c2f5defa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4e9efa32-4130-481a-ad04-7419bf697ed8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6EC76B-3E5D-4F36-B6AD-AF6FD61A24C0}">
  <ds:schemaRefs>
    <ds:schemaRef ds:uri="4e9efa32-4130-481a-ad04-7419bf697ed8"/>
    <ds:schemaRef ds:uri="d424e2e0-26f1-43e8-87d8-a3d3c2f5de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C61EE4-2377-4E27-A93D-AD53A36635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298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Clear Sans Bold</vt:lpstr>
      <vt:lpstr>Arimo Bold</vt:lpstr>
      <vt:lpstr>Arial</vt:lpstr>
      <vt:lpstr>Arimo</vt:lpstr>
      <vt:lpstr>Calibri</vt:lpstr>
      <vt:lpstr>Office Theme</vt:lpstr>
      <vt:lpstr>Báo cáo môn học  Cơ sở dữ liệu Oracle</vt:lpstr>
      <vt:lpstr>Nhóm ManU Nguyễn Nguyên Đình               46.01.104.030 Nguyễn Hoàng Quốc Anh        46.01.104.008        Nguyễn Ngọc Danh                   46.01.104.022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Nguyên Đình</dc:creator>
  <cp:lastModifiedBy>NGUYEN NGUYEN DINH</cp:lastModifiedBy>
  <cp:revision>5</cp:revision>
  <dcterms:created xsi:type="dcterms:W3CDTF">2006-08-16T00:00:00Z</dcterms:created>
  <dcterms:modified xsi:type="dcterms:W3CDTF">2023-05-06T02:34:47Z</dcterms:modified>
  <dc:identifier>DAFiD88NIUM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0x010100CE37425155417244AA0422523BDCCD0C</vt:lpwstr>
  </property>
</Properties>
</file>