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83" r:id="rId3"/>
    <p:sldId id="258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72" r:id="rId12"/>
    <p:sldId id="275" r:id="rId13"/>
    <p:sldId id="274" r:id="rId14"/>
    <p:sldId id="276" r:id="rId15"/>
    <p:sldId id="273" r:id="rId16"/>
    <p:sldId id="287" r:id="rId17"/>
    <p:sldId id="286" r:id="rId18"/>
    <p:sldId id="277" r:id="rId19"/>
    <p:sldId id="278" r:id="rId20"/>
    <p:sldId id="265" r:id="rId21"/>
    <p:sldId id="280" r:id="rId22"/>
    <p:sldId id="281" r:id="rId23"/>
    <p:sldId id="282" r:id="rId24"/>
    <p:sldId id="260" r:id="rId25"/>
    <p:sldId id="262" r:id="rId26"/>
    <p:sldId id="261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April 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rtaza.sh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UDB-jm8MWro" TargetMode="External"/><Relationship Id="rId3" Type="http://schemas.openxmlformats.org/officeDocument/2006/relationships/hyperlink" Target="http://www.youtube.com/watch?v=idb6hOxlyb8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docs.angularjs.org/api/" TargetMode="External"/><Relationship Id="rId5" Type="http://schemas.openxmlformats.org/officeDocument/2006/relationships/hyperlink" Target="http://builtwith.angular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617848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25778" y="5499647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- </a:t>
            </a:r>
            <a:r>
              <a:rPr lang="en-US" sz="2000" b="1" dirty="0" err="1" smtClean="0"/>
              <a:t>Murtaza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Haveliwala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);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Automatic update of  Model              View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method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Eliminates need of Event binding/handling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Cannot 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54415" y="5738009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92981" y="570027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54415" y="5738009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92981" y="570027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00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Services –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Reusable business logic independent of views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Services, factories &amp; 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differ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595195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Injections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Handled by “Injector” sub-system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components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338"/>
            <a:ext cx="8229600" cy="1257852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Murtaza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Haveliwala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Software/UI Developer @ </a:t>
            </a:r>
            <a:r>
              <a:rPr lang="en-US" dirty="0" err="1" smtClean="0">
                <a:solidFill>
                  <a:srgbClr val="000000"/>
                </a:solidFill>
              </a:rPr>
              <a:t>Synerzip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Softech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5+ years of development experience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 stack – Swing, Eclipse, J2EE, Tapestry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JavaScript stack – </a:t>
            </a: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, YUI, XPCOM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interests – </a:t>
            </a:r>
            <a:r>
              <a:rPr lang="en-US" dirty="0" err="1" smtClean="0">
                <a:solidFill>
                  <a:srgbClr val="000000"/>
                </a:solidFill>
              </a:rPr>
              <a:t>NodeJs</a:t>
            </a:r>
            <a:r>
              <a:rPr lang="en-US" dirty="0" smtClean="0">
                <a:solidFill>
                  <a:srgbClr val="000000"/>
                </a:solidFill>
              </a:rPr>
              <a:t>, AngularJs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&amp; Polymer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Contact: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2"/>
              </a:rPr>
              <a:t>murtaza.sh@gmail.com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LinkedIn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Murtaza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Haveliwala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facebook.com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murtaza.haveliwala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" r="-1681"/>
          <a:stretch/>
        </p:blipFill>
        <p:spPr>
          <a:xfrm>
            <a:off x="2333442" y="1316970"/>
            <a:ext cx="4517136" cy="44192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7548"/>
            <a:ext cx="8229600" cy="1600200"/>
          </a:xfrm>
        </p:spPr>
        <p:txBody>
          <a:bodyPr/>
          <a:lstStyle/>
          <a:p>
            <a:r>
              <a:rPr lang="en-US" sz="4800" dirty="0" smtClean="0"/>
              <a:t>Custom</a:t>
            </a:r>
            <a:r>
              <a:rPr lang="en-US" sz="4400" dirty="0" smtClean="0"/>
              <a:t> Directives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86" y="2308081"/>
            <a:ext cx="8229600" cy="4428446"/>
          </a:xfr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myDirective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return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'A',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&lt; E | A | C | M &gt;</a:t>
            </a:r>
            <a:endParaRPr lang="en-US" sz="1200" b="1" dirty="0">
              <a:solidFill>
                <a:srgbClr val="0000FF"/>
              </a:solidFill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'&lt;div&gt;...some more markup...&lt;/div&gt;',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'my-directive-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template.html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replace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false,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transclude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true,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//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false | true | 'element'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{   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true | false | {}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localFoo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'@foo'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@ | @attribute&gt;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localBar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'=info'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= | =attribute | =? 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myProp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'&amp;expression' 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// &lt; &amp; | &amp;attribute &gt;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7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myDepedencies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...) {...},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myOtherDirective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prefix - &lt; (no prefix) | ? | ^ | ?^ 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postLink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iElement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iAttrs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controller, ... ) { ...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257867"/>
            <a:ext cx="8251686" cy="928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 lnSpcReduction="10000"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rgbClr val="000000"/>
                </a:solidFill>
                <a:latin typeface="Courier New"/>
                <a:cs typeface="Courier New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sz="1200" dirty="0"/>
              <a:t>&lt;</a:t>
            </a:r>
            <a:r>
              <a:rPr lang="en-US" sz="1200" b="1" dirty="0"/>
              <a:t>my-directive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attribute</a:t>
            </a:r>
            <a:r>
              <a:rPr lang="en-US" sz="1200" dirty="0"/>
              <a:t>=“some attribute” ..&gt;</a:t>
            </a:r>
          </a:p>
          <a:p>
            <a:r>
              <a:rPr lang="en-US" sz="1200" dirty="0"/>
              <a:t>	&lt;span&gt;text&lt;/span&gt;</a:t>
            </a:r>
          </a:p>
          <a:p>
            <a:r>
              <a:rPr lang="en-US" sz="1200" dirty="0"/>
              <a:t>	 ...</a:t>
            </a:r>
          </a:p>
          <a:p>
            <a:r>
              <a:rPr lang="en-US" sz="1200" dirty="0"/>
              <a:t> &lt;/</a:t>
            </a:r>
            <a:r>
              <a:rPr lang="en-US" sz="1200" b="1" dirty="0"/>
              <a:t>my-directive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templates/views,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Directives </a:t>
            </a:r>
            <a:r>
              <a:rPr lang="en-US" dirty="0" smtClean="0">
                <a:solidFill>
                  <a:srgbClr val="000000"/>
                </a:solidFill>
              </a:rPr>
              <a:t>for abstracting common markups, extensions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complex expressions in bindings.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Move them to Controllers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Optimize </a:t>
            </a:r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dirty="0" smtClean="0">
                <a:solidFill>
                  <a:srgbClr val="70A525"/>
                </a:solidFill>
              </a:rPr>
              <a:t>bindings.</a:t>
            </a:r>
            <a:r>
              <a:rPr lang="en-US" dirty="0" smtClean="0">
                <a:solidFill>
                  <a:srgbClr val="000000"/>
                </a:solidFill>
              </a:rPr>
              <a:t> Lesser, the faster 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Keep them light.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70A525"/>
                </a:solidFill>
              </a:rPr>
              <a:t>Use Services </a:t>
            </a:r>
            <a:r>
              <a:rPr lang="en-US" dirty="0" smtClean="0">
                <a:solidFill>
                  <a:srgbClr val="000000"/>
                </a:solidFill>
              </a:rPr>
              <a:t>to offload functionality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DOM manipulations!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Delegate them to directives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Prefer </a:t>
            </a:r>
            <a:r>
              <a:rPr lang="en-US" dirty="0" smtClean="0">
                <a:solidFill>
                  <a:srgbClr val="000000"/>
                </a:solidFill>
              </a:rPr>
              <a:t>using</a:t>
            </a:r>
            <a:r>
              <a:rPr lang="en-US" dirty="0" smtClean="0">
                <a:solidFill>
                  <a:srgbClr val="70A525"/>
                </a:solidFill>
              </a:rPr>
              <a:t> directives as </a:t>
            </a:r>
            <a:r>
              <a:rPr lang="en-US" b="1" dirty="0" smtClean="0">
                <a:solidFill>
                  <a:srgbClr val="70A525"/>
                </a:solidFill>
              </a:rPr>
              <a:t>tag names </a:t>
            </a:r>
            <a:r>
              <a:rPr lang="en-US" dirty="0" smtClean="0">
                <a:solidFill>
                  <a:srgbClr val="70A525"/>
                </a:solidFill>
              </a:rPr>
              <a:t>or </a:t>
            </a:r>
            <a:r>
              <a:rPr lang="en-US" b="1" dirty="0" smtClean="0">
                <a:solidFill>
                  <a:srgbClr val="70A525"/>
                </a:solidFill>
              </a:rPr>
              <a:t>attributes</a:t>
            </a:r>
            <a:r>
              <a:rPr lang="en-US" dirty="0" smtClean="0">
                <a:solidFill>
                  <a:srgbClr val="000000"/>
                </a:solidFill>
              </a:rPr>
              <a:t> over classes and comments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‘ng-’ prefix </a:t>
            </a:r>
            <a:r>
              <a:rPr lang="en-US" dirty="0" smtClean="0">
                <a:solidFill>
                  <a:srgbClr val="000000"/>
                </a:solidFill>
              </a:rPr>
              <a:t>for your directives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Notify </a:t>
            </a:r>
            <a:r>
              <a:rPr lang="en-US" dirty="0" smtClean="0">
                <a:solidFill>
                  <a:srgbClr val="000000"/>
                </a:solidFill>
              </a:rPr>
              <a:t>Angular about direct</a:t>
            </a:r>
            <a:r>
              <a:rPr lang="en-US" dirty="0" smtClean="0">
                <a:solidFill>
                  <a:srgbClr val="70A525"/>
                </a:solidFill>
              </a:rPr>
              <a:t> changes on DOM</a:t>
            </a:r>
            <a:r>
              <a:rPr lang="en-US" dirty="0" smtClean="0">
                <a:solidFill>
                  <a:srgbClr val="000000"/>
                </a:solidFill>
              </a:rPr>
              <a:t>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70A525"/>
                </a:solidFill>
              </a:rPr>
              <a:t>Create modules to group </a:t>
            </a:r>
            <a:r>
              <a:rPr lang="en-US" sz="2000" dirty="0" smtClean="0">
                <a:solidFill>
                  <a:srgbClr val="000000"/>
                </a:solidFill>
              </a:rPr>
              <a:t>controllers, services, directives etc.</a:t>
            </a:r>
          </a:p>
          <a:p>
            <a:r>
              <a:rPr lang="en-US" dirty="0" smtClean="0">
                <a:solidFill>
                  <a:srgbClr val="70A525"/>
                </a:solidFill>
              </a:rPr>
              <a:t>Test (unit &amp; E2E) each component – </a:t>
            </a:r>
            <a:r>
              <a:rPr lang="en-US" sz="1800" dirty="0" smtClean="0">
                <a:solidFill>
                  <a:srgbClr val="000000"/>
                </a:solidFill>
              </a:rPr>
              <a:t>Services, Controllers, Directives etc.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Use $inject pattern </a:t>
            </a:r>
            <a:r>
              <a:rPr lang="en-US" dirty="0" smtClean="0">
                <a:solidFill>
                  <a:srgbClr val="000000"/>
                </a:solidFill>
              </a:rPr>
              <a:t>for defining components.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 Avoids breakages when minifying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create $ and $$ prefixed APIs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could lead to collisions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Prefer ‘data-’ prefix </a:t>
            </a:r>
            <a:r>
              <a:rPr lang="en-US" sz="2000" dirty="0" smtClean="0">
                <a:solidFill>
                  <a:srgbClr val="000000"/>
                </a:solidFill>
              </a:rPr>
              <a:t>when using directives</a:t>
            </a:r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Introduction to AngularJs Unit Testing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Custom Directives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</a:rPr>
              <a:t>-&gt; </a:t>
            </a:r>
            <a:r>
              <a:rPr lang="en-US" dirty="0">
                <a:solidFill>
                  <a:srgbClr val="000000"/>
                </a:solidFill>
              </a:rPr>
              <a:t>dynamic,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Write less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1.2.16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Vibrant &amp;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2"/>
              </a:rPr>
              <a:t>Project home </a:t>
            </a:r>
            <a:r>
              <a:rPr lang="en-US" sz="1500" dirty="0">
                <a:solidFill>
                  <a:srgbClr val="000000"/>
                </a:solidFill>
                <a:hlinkClick r:id="rId2"/>
              </a:rPr>
              <a:t>p</a:t>
            </a:r>
            <a:r>
              <a:rPr lang="en-US" sz="1500" dirty="0" smtClean="0">
                <a:solidFill>
                  <a:srgbClr val="000000"/>
                </a:solidFill>
                <a:hlinkClick r:id="rId2"/>
              </a:rPr>
              <a:t>age</a:t>
            </a:r>
            <a:r>
              <a:rPr lang="en-US" sz="1500" dirty="0" smtClean="0">
                <a:solidFill>
                  <a:srgbClr val="000000"/>
                </a:solidFill>
              </a:rPr>
              <a:t> – http://</a:t>
            </a:r>
            <a:r>
              <a:rPr lang="en-US" sz="1500" dirty="0" err="1" smtClean="0">
                <a:solidFill>
                  <a:srgbClr val="000000"/>
                </a:solidFill>
              </a:rPr>
              <a:t>angularjs.org</a:t>
            </a:r>
            <a:endParaRPr lang="en-US" sz="1500" dirty="0" smtClean="0">
              <a:solidFill>
                <a:srgbClr val="000000"/>
              </a:solidFill>
            </a:endParaRPr>
          </a:p>
          <a:p>
            <a:pPr lvl="1"/>
            <a:r>
              <a:rPr lang="nl-NL" sz="1500" dirty="0" smtClean="0">
                <a:solidFill>
                  <a:srgbClr val="000000"/>
                </a:solidFill>
                <a:hlinkClick r:id="rId3"/>
              </a:rPr>
              <a:t>Guide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</a:t>
            </a:r>
            <a:r>
              <a:rPr lang="nl-NL" sz="1500" dirty="0" smtClean="0">
                <a:solidFill>
                  <a:srgbClr val="000000"/>
                </a:solidFill>
              </a:rPr>
              <a:t> http://</a:t>
            </a:r>
            <a:r>
              <a:rPr lang="hu-HU" sz="1500" dirty="0" smtClean="0">
                <a:solidFill>
                  <a:srgbClr val="000000"/>
                </a:solidFill>
              </a:rPr>
              <a:t>docs.angularjs.org</a:t>
            </a:r>
            <a:r>
              <a:rPr lang="hu-HU" sz="1500" dirty="0">
                <a:solidFill>
                  <a:srgbClr val="000000"/>
                </a:solidFill>
              </a:rPr>
              <a:t>/guide</a:t>
            </a:r>
            <a:r>
              <a:rPr lang="hu-HU" sz="1500" dirty="0" smtClean="0">
                <a:solidFill>
                  <a:srgbClr val="000000"/>
                </a:solidFill>
              </a:rPr>
              <a:t>/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4"/>
              </a:rPr>
              <a:t>API reference</a:t>
            </a:r>
            <a:r>
              <a:rPr lang="en-US" sz="1500" dirty="0" smtClean="0">
                <a:solidFill>
                  <a:srgbClr val="000000"/>
                </a:solidFill>
              </a:rPr>
              <a:t> - </a:t>
            </a:r>
            <a:r>
              <a:rPr lang="hu-HU" sz="1500" dirty="0">
                <a:solidFill>
                  <a:srgbClr val="000000"/>
                </a:solidFill>
              </a:rPr>
              <a:t>http://docs.angularjs.org/api/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</a:t>
            </a:r>
            <a:r>
              <a:rPr lang="en-US" sz="2000" dirty="0">
                <a:solidFill>
                  <a:srgbClr val="000000"/>
                </a:solidFill>
              </a:rPr>
              <a:t>Firefox </a:t>
            </a:r>
            <a:r>
              <a:rPr lang="en-US" sz="2000" dirty="0" smtClean="0">
                <a:solidFill>
                  <a:srgbClr val="000000"/>
                </a:solidFill>
              </a:rPr>
              <a:t>, Chrome &amp; Safari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Whose using it?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YouTube </a:t>
            </a:r>
            <a:r>
              <a:rPr lang="en-US" sz="1600" dirty="0">
                <a:solidFill>
                  <a:srgbClr val="000000"/>
                </a:solidFill>
              </a:rPr>
              <a:t>on PS3, Plunker, DoubleClick and many </a:t>
            </a:r>
            <a:r>
              <a:rPr lang="en-US" sz="1600" dirty="0" smtClean="0">
                <a:solidFill>
                  <a:srgbClr val="000000"/>
                </a:solidFill>
              </a:rPr>
              <a:t>more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builtwith.angularjs.org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180440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586620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586610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586600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688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2968" y="2363118"/>
            <a:ext cx="1727965" cy="2884787"/>
            <a:chOff x="4312968" y="2363118"/>
            <a:chExt cx="1727965" cy="2884787"/>
          </a:xfrm>
        </p:grpSpPr>
        <p:grpSp>
          <p:nvGrpSpPr>
            <p:cNvPr id="73" name="Group 72"/>
            <p:cNvGrpSpPr/>
            <p:nvPr/>
          </p:nvGrpSpPr>
          <p:grpSpPr>
            <a:xfrm>
              <a:off x="4312968" y="2363118"/>
              <a:ext cx="1727965" cy="2296604"/>
              <a:chOff x="712644" y="2860699"/>
              <a:chExt cx="1727965" cy="22966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2644" y="2886132"/>
                <a:ext cx="1727965" cy="22711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3080" y="2860699"/>
                <a:ext cx="164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 Modules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46829" y="3322895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</a:t>
                  </a:r>
                  <a:r>
                    <a:rPr lang="en-US" sz="1200" dirty="0" err="1" smtClean="0"/>
                    <a:t>route.js</a:t>
                  </a:r>
                  <a:endParaRPr lang="en-US" sz="1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38601" y="3214667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ngular-route.js</a:t>
                  </a:r>
                  <a:endParaRPr lang="en-US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</p:grpSp>
        <p:cxnSp>
          <p:nvCxnSpPr>
            <p:cNvPr id="125" name="Straight Arrow Connector 124"/>
            <p:cNvCxnSpPr>
              <a:stCxn id="35" idx="2"/>
            </p:cNvCxnSpPr>
            <p:nvPr/>
          </p:nvCxnSpPr>
          <p:spPr>
            <a:xfrm flipH="1">
              <a:off x="5172234" y="4659722"/>
              <a:ext cx="4717" cy="588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34883" y="1718764"/>
            <a:ext cx="2152715" cy="3529141"/>
            <a:chOff x="6434883" y="1718764"/>
            <a:chExt cx="2152715" cy="3529141"/>
          </a:xfrm>
        </p:grpSpPr>
        <p:grpSp>
          <p:nvGrpSpPr>
            <p:cNvPr id="95" name="Group 94"/>
            <p:cNvGrpSpPr/>
            <p:nvPr/>
          </p:nvGrpSpPr>
          <p:grpSpPr>
            <a:xfrm>
              <a:off x="6434883" y="1718764"/>
              <a:ext cx="2152715" cy="2496233"/>
              <a:chOff x="645040" y="2860699"/>
              <a:chExt cx="2152715" cy="229660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8624" y="2886132"/>
                <a:ext cx="2070275" cy="22711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5040" y="2860699"/>
                <a:ext cx="2152715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Third-party Modules</a:t>
                </a:r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80052" y="3326919"/>
                <a:ext cx="1339821" cy="1717454"/>
                <a:chOff x="971824" y="3384336"/>
                <a:chExt cx="1339821" cy="171745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74681" y="338433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4681" y="3214667"/>
                <a:ext cx="1336964" cy="1732818"/>
                <a:chOff x="974681" y="3380312"/>
                <a:chExt cx="1336964" cy="173281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7468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295606" y="3624688"/>
                  <a:ext cx="72327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154042" y="338031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ngular-ui.js</a:t>
                  </a:r>
                  <a:endParaRPr lang="en-US" sz="12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147781" y="394323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9656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240391" y="4336703"/>
                  <a:ext cx="826218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53448" y="4642897"/>
                  <a:ext cx="801506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</a:t>
                  </a:r>
                  <a:endParaRPr lang="en-US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12090" y="4589884"/>
                  <a:ext cx="889987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 ng-grid</a:t>
                  </a:r>
                  <a:endParaRPr lang="en-US" sz="1600" dirty="0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7420200" y="4214997"/>
              <a:ext cx="4718" cy="10329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9756" y="1788232"/>
            <a:ext cx="5708711" cy="3459673"/>
            <a:chOff x="759756" y="1788232"/>
            <a:chExt cx="5708711" cy="3459673"/>
          </a:xfrm>
        </p:grpSpPr>
        <p:sp>
          <p:nvSpPr>
            <p:cNvPr id="116" name="Rectangle 115"/>
            <p:cNvSpPr/>
            <p:nvPr/>
          </p:nvSpPr>
          <p:spPr>
            <a:xfrm>
              <a:off x="759756" y="1788232"/>
              <a:ext cx="2736939" cy="148043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Your </a:t>
              </a:r>
            </a:p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Application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/>
            <p:cNvCxnSpPr>
              <a:stCxn id="116" idx="2"/>
            </p:cNvCxnSpPr>
            <p:nvPr/>
          </p:nvCxnSpPr>
          <p:spPr>
            <a:xfrm>
              <a:off x="2128226" y="3268665"/>
              <a:ext cx="0" cy="1979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3496695" y="2103500"/>
              <a:ext cx="2971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63111" y="2920058"/>
              <a:ext cx="849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5029" y="5247905"/>
            <a:ext cx="7922989" cy="1011898"/>
            <a:chOff x="565029" y="5247905"/>
            <a:chExt cx="7922989" cy="1011898"/>
          </a:xfrm>
        </p:grpSpPr>
        <p:sp>
          <p:nvSpPr>
            <p:cNvPr id="5" name="Rectangle 4"/>
            <p:cNvSpPr/>
            <p:nvPr/>
          </p:nvSpPr>
          <p:spPr>
            <a:xfrm>
              <a:off x="596348" y="5247905"/>
              <a:ext cx="7891670" cy="10118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1998" y="5554301"/>
              <a:ext cx="7279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jqLite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029" y="5556511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Angular 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2360" y="5333565"/>
              <a:ext cx="5521727" cy="8128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6695" y="53335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652" y="5331310"/>
              <a:ext cx="826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Directives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06585" y="53189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33619" y="566149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80006" y="566213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4785" y="5587181"/>
              <a:ext cx="78829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$scope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459" y="558847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648" y="5587180"/>
              <a:ext cx="100600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ng-model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1021" y="5588477"/>
              <a:ext cx="103105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g-repeat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09813" y="5662138"/>
              <a:ext cx="97975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</a:t>
              </a:r>
              <a:r>
                <a:rPr lang="en-US" sz="1600" dirty="0" err="1" smtClean="0"/>
                <a:t>inJector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9157" y="5583581"/>
              <a:ext cx="937176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currency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8771" y="5584878"/>
              <a:ext cx="57720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8417</TotalTime>
  <Words>1692</Words>
  <Application>Microsoft Macintosh PowerPoint</Application>
  <PresentationFormat>On-screen Show (4:3)</PresentationFormat>
  <Paragraphs>352</Paragraphs>
  <Slides>27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HTML enhanced for web apps!</vt:lpstr>
      <vt:lpstr>About Me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Directives</vt:lpstr>
      <vt:lpstr>Mini Demo</vt:lpstr>
      <vt:lpstr>Services</vt:lpstr>
      <vt:lpstr>Dependency Injections</vt:lpstr>
      <vt:lpstr>Demo</vt:lpstr>
      <vt:lpstr>Custom Directives</vt:lpstr>
      <vt:lpstr>Best Practices</vt:lpstr>
      <vt:lpstr>Best Practices..</vt:lpstr>
      <vt:lpstr>Questions?</vt:lpstr>
      <vt:lpstr>References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150</cp:revision>
  <dcterms:created xsi:type="dcterms:W3CDTF">2014-02-28T13:39:45Z</dcterms:created>
  <dcterms:modified xsi:type="dcterms:W3CDTF">2014-04-06T18:11:56Z</dcterms:modified>
</cp:coreProperties>
</file>