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83" r:id="rId3"/>
    <p:sldId id="258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72" r:id="rId12"/>
    <p:sldId id="275" r:id="rId13"/>
    <p:sldId id="274" r:id="rId14"/>
    <p:sldId id="276" r:id="rId15"/>
    <p:sldId id="273" r:id="rId16"/>
    <p:sldId id="287" r:id="rId17"/>
    <p:sldId id="286" r:id="rId18"/>
    <p:sldId id="277" r:id="rId19"/>
    <p:sldId id="278" r:id="rId20"/>
    <p:sldId id="265" r:id="rId21"/>
    <p:sldId id="280" r:id="rId22"/>
    <p:sldId id="281" r:id="rId23"/>
    <p:sldId id="282" r:id="rId24"/>
    <p:sldId id="260" r:id="rId25"/>
    <p:sldId id="262" r:id="rId26"/>
    <p:sldId id="261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4" d="100"/>
          <a:sy n="114" d="100"/>
        </p:scale>
        <p:origin x="-14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April 7,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rtaza.sh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angular-tips.com/blog/2013/08/why-does-angular-dot-js-rock/" TargetMode="External"/><Relationship Id="rId5" Type="http://schemas.openxmlformats.org/officeDocument/2006/relationships/hyperlink" Target="http://12devs.co.uk/articles/rapid-prototyping-with-angularjs/" TargetMode="External"/><Relationship Id="rId6" Type="http://schemas.openxmlformats.org/officeDocument/2006/relationships/hyperlink" Target="http://www.youtube.com/user/angularjs" TargetMode="External"/><Relationship Id="rId7" Type="http://schemas.openxmlformats.org/officeDocument/2006/relationships/hyperlink" Target="http://www.youtube.com/watch?v=i9MHigUZKEM" TargetMode="External"/><Relationship Id="rId8" Type="http://schemas.openxmlformats.org/officeDocument/2006/relationships/hyperlink" Target="http://www.youtube.com/watch?v=UDB-jm8MWro" TargetMode="External"/><Relationship Id="rId9" Type="http://schemas.openxmlformats.org/officeDocument/2006/relationships/hyperlink" Target="http://www.youtube.com/watch?v=idb6hOxlyb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arofmoo.com/2012/08/use-angularjs-to-power-your-web-application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docs.angularjs.org/api/" TargetMode="External"/><Relationship Id="rId5" Type="http://schemas.openxmlformats.org/officeDocument/2006/relationships/hyperlink" Target="http://builtwith.angula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617848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9262" y="5587991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- </a:t>
            </a:r>
            <a:r>
              <a:rPr lang="en-US" sz="2000" b="1" dirty="0" err="1" smtClean="0"/>
              <a:t>Murtaza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Haveliwala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[‘$</a:t>
            </a:r>
            <a:r>
              <a:rPr lang="tr-TR" sz="1200" dirty="0" err="1" smtClean="0"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}]);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Cannot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76501" y="5749052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71508" y="5865924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9204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Used to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new tags or attributes </a:t>
            </a:r>
            <a:r>
              <a:rPr lang="en-US" dirty="0" smtClean="0">
                <a:solidFill>
                  <a:schemeClr val="tx1"/>
                </a:solidFill>
              </a:rPr>
              <a:t>– tabs, accordions, ng-repeat, ng-app, ng-disabled etc.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Extend</a:t>
            </a:r>
            <a:r>
              <a:rPr lang="en-US" dirty="0" smtClean="0">
                <a:solidFill>
                  <a:schemeClr val="tx1"/>
                </a:solidFill>
              </a:rPr>
              <a:t> other HTML attributes with more capabilities –  required, checked etc.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repetitive markups </a:t>
            </a:r>
            <a:r>
              <a:rPr lang="en-US" dirty="0" smtClean="0">
                <a:solidFill>
                  <a:schemeClr val="tx1"/>
                </a:solidFill>
              </a:rPr>
              <a:t>via ng-include, ng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transclude</a:t>
            </a:r>
            <a:r>
              <a:rPr lang="en-US" dirty="0" smtClean="0">
                <a:solidFill>
                  <a:schemeClr val="tx1"/>
                </a:solidFill>
              </a:rPr>
              <a:t> and ng-view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be expressed as a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Tag</a:t>
            </a:r>
            <a:r>
              <a:rPr lang="en-US" dirty="0" smtClean="0">
                <a:solidFill>
                  <a:schemeClr val="tx1"/>
                </a:solidFill>
              </a:rPr>
              <a:t> – &lt;my-directive&gt;&lt;/my-directive&gt;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Attribute</a:t>
            </a:r>
            <a:r>
              <a:rPr lang="en-US" dirty="0" smtClean="0">
                <a:solidFill>
                  <a:schemeClr val="tx1"/>
                </a:solidFill>
              </a:rPr>
              <a:t> – ng-app, ng-controller, ng-model, ng-disabled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– one of the </a:t>
            </a: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 in an element’s ‘class’ attribute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(HTML) </a:t>
            </a:r>
            <a:r>
              <a:rPr lang="en-US" b="1" dirty="0" smtClean="0">
                <a:solidFill>
                  <a:schemeClr val="tx1"/>
                </a:solidFill>
              </a:rPr>
              <a:t>Comment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&lt;!-- my-directive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--&gt;</a:t>
            </a:r>
          </a:p>
          <a:p>
            <a:pPr lvl="1"/>
            <a:endParaRPr lang="en-US" dirty="0">
              <a:solidFill>
                <a:schemeClr val="tx1"/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/>
              </a:rPr>
              <a:t>No magic, implemented purely using JS and HMTL 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Mini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Reusable business logic, independent of views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</a:t>
            </a:r>
            <a:r>
              <a:rPr lang="en-US" dirty="0">
                <a:solidFill>
                  <a:srgbClr val="000000"/>
                </a:solidFill>
              </a:rPr>
              <a:t>factories </a:t>
            </a:r>
            <a:r>
              <a:rPr lang="en-US" dirty="0" smtClean="0">
                <a:solidFill>
                  <a:srgbClr val="000000"/>
                </a:solidFill>
              </a:rPr>
              <a:t>, services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</a:t>
            </a:r>
            <a:r>
              <a:rPr lang="en-US" b="1" dirty="0" smtClean="0">
                <a:solidFill>
                  <a:srgbClr val="000000"/>
                </a:solidFill>
              </a:rPr>
              <a:t>differ</a:t>
            </a:r>
            <a:r>
              <a:rPr lang="en-US" dirty="0" smtClean="0">
                <a:solidFill>
                  <a:srgbClr val="000000"/>
                </a:solidFill>
              </a:rPr>
              <a:t>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672496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Handled by ‘Injector’ sub-system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Crucial</a:t>
            </a:r>
            <a:r>
              <a:rPr lang="en-US" dirty="0" smtClean="0">
                <a:solidFill>
                  <a:srgbClr val="000000"/>
                </a:solidFill>
              </a:rPr>
              <a:t> in writing unit and end-to-end tests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338"/>
            <a:ext cx="8229600" cy="1257852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Software/UI Developer @ </a:t>
            </a:r>
            <a:r>
              <a:rPr lang="en-US" dirty="0" err="1" smtClean="0">
                <a:solidFill>
                  <a:srgbClr val="000000"/>
                </a:solidFill>
              </a:rPr>
              <a:t>Synerzip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Softech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5+ years of development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 stack – Swing, Eclipse, J2EE, Tapestry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JavaScript stack – </a:t>
            </a: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, YUI, XPCOM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interests – </a:t>
            </a:r>
            <a:r>
              <a:rPr lang="en-US" dirty="0" err="1" smtClean="0">
                <a:solidFill>
                  <a:srgbClr val="000000"/>
                </a:solidFill>
              </a:rPr>
              <a:t>NodeJs</a:t>
            </a:r>
            <a:r>
              <a:rPr lang="en-US" dirty="0" smtClean="0">
                <a:solidFill>
                  <a:srgbClr val="000000"/>
                </a:solidFill>
              </a:rPr>
              <a:t>, AngularJs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Polymer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Contact: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2"/>
              </a:rPr>
              <a:t>murtaza.sh@gmail.com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Murtaza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facebook.com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murtaza.haveliwala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" r="-1681"/>
          <a:stretch/>
        </p:blipFill>
        <p:spPr>
          <a:xfrm>
            <a:off x="2333442" y="1316970"/>
            <a:ext cx="4517136" cy="4419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0064"/>
            <a:ext cx="8229600" cy="1600200"/>
          </a:xfrm>
        </p:spPr>
        <p:txBody>
          <a:bodyPr/>
          <a:lstStyle/>
          <a:p>
            <a:r>
              <a:rPr lang="en-US" sz="4400" dirty="0" smtClean="0"/>
              <a:t>Custom</a:t>
            </a:r>
            <a:r>
              <a:rPr lang="en-US" sz="4000" dirty="0" smtClean="0"/>
              <a:t> Directives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86" y="2120350"/>
            <a:ext cx="8229600" cy="4649306"/>
          </a:xfr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myDirective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'A',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&lt; E | A | C | M &gt;</a:t>
            </a:r>
            <a:endParaRPr lang="en-US" sz="1200" b="1" dirty="0">
              <a:solidFill>
                <a:srgbClr val="0000FF"/>
              </a:solidFill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'&lt;div&gt;...some more markup...&lt;/div&gt;',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'my-directive-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template.html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replace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transclude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true,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//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false | true | 'element'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{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true | false | {}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localFoo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'@foo'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@ | @attribute&gt;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localBar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'=info'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= | =attribute | =? 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myProp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'&amp;expression' 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// &lt; &amp; | &amp;attribute &gt;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7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myDepedencies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...) {...},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myOtherDirective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prefix -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 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(no prefix) | ? | ^ | ?^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postLink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iElement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iAttrs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controller, ... ) { ...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147437"/>
            <a:ext cx="8251686" cy="88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000000"/>
                </a:solidFill>
                <a:latin typeface="Courier New"/>
                <a:cs typeface="Courier New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sz="1050" dirty="0"/>
              <a:t>&lt;</a:t>
            </a:r>
            <a:r>
              <a:rPr lang="en-US" sz="1050" b="1" dirty="0"/>
              <a:t>my-directive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00FF"/>
                </a:solidFill>
              </a:rPr>
              <a:t>attribute</a:t>
            </a:r>
            <a:r>
              <a:rPr lang="en-US" sz="1050" dirty="0"/>
              <a:t>=“some attribute” ..&gt;</a:t>
            </a:r>
          </a:p>
          <a:p>
            <a:r>
              <a:rPr lang="en-US" sz="1050" dirty="0"/>
              <a:t>	&lt;span&gt;text&lt;/span&gt;</a:t>
            </a:r>
          </a:p>
          <a:p>
            <a:r>
              <a:rPr lang="en-US" sz="1050" dirty="0"/>
              <a:t>	 ...</a:t>
            </a:r>
          </a:p>
          <a:p>
            <a:r>
              <a:rPr lang="en-US" sz="1050" dirty="0"/>
              <a:t> &lt;/</a:t>
            </a:r>
            <a:r>
              <a:rPr lang="en-US" sz="1050" b="1" dirty="0"/>
              <a:t>my-directive</a:t>
            </a:r>
            <a:r>
              <a:rPr 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templates/views,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Directives </a:t>
            </a:r>
            <a:r>
              <a:rPr lang="en-US" dirty="0" smtClean="0">
                <a:solidFill>
                  <a:srgbClr val="000000"/>
                </a:solidFill>
              </a:rPr>
              <a:t>for abstracting common markups, extensions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complex expressions in bindings.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Move them to Controllers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Optimize </a:t>
            </a: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smtClean="0">
                <a:solidFill>
                  <a:srgbClr val="70A525"/>
                </a:solidFill>
              </a:rPr>
              <a:t>bindings.</a:t>
            </a:r>
            <a:r>
              <a:rPr lang="en-US" dirty="0" smtClean="0">
                <a:solidFill>
                  <a:srgbClr val="000000"/>
                </a:solidFill>
              </a:rPr>
              <a:t> Lesser, the </a:t>
            </a:r>
            <a:r>
              <a:rPr lang="en-US" b="1" dirty="0" smtClean="0">
                <a:solidFill>
                  <a:schemeClr val="accent4"/>
                </a:solidFill>
              </a:rPr>
              <a:t>faster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Keep them light.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0A525"/>
                </a:solidFill>
              </a:rPr>
              <a:t>Use Services </a:t>
            </a:r>
            <a:r>
              <a:rPr lang="en-US" dirty="0" smtClean="0">
                <a:solidFill>
                  <a:srgbClr val="000000"/>
                </a:solidFill>
              </a:rPr>
              <a:t>to offload functionality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DOM manipulations!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Delegate them to directives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Prefer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>
                <a:solidFill>
                  <a:srgbClr val="70A525"/>
                </a:solidFill>
              </a:rPr>
              <a:t> directives as </a:t>
            </a:r>
            <a:r>
              <a:rPr lang="en-US" b="1" dirty="0" smtClean="0">
                <a:solidFill>
                  <a:srgbClr val="70A525"/>
                </a:solidFill>
              </a:rPr>
              <a:t>tag names </a:t>
            </a:r>
            <a:r>
              <a:rPr lang="en-US" dirty="0" smtClean="0">
                <a:solidFill>
                  <a:srgbClr val="70A525"/>
                </a:solidFill>
              </a:rPr>
              <a:t>or </a:t>
            </a:r>
            <a:r>
              <a:rPr lang="en-US" b="1" dirty="0" smtClean="0">
                <a:solidFill>
                  <a:srgbClr val="70A525"/>
                </a:solidFill>
              </a:rPr>
              <a:t>attributes</a:t>
            </a:r>
            <a:r>
              <a:rPr lang="en-US" dirty="0" smtClean="0">
                <a:solidFill>
                  <a:srgbClr val="000000"/>
                </a:solidFill>
              </a:rPr>
              <a:t> over classes and comments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‘ng-’ prefix </a:t>
            </a:r>
            <a:r>
              <a:rPr lang="en-US" dirty="0" smtClean="0">
                <a:solidFill>
                  <a:srgbClr val="000000"/>
                </a:solidFill>
              </a:rPr>
              <a:t>for your directives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Notify </a:t>
            </a:r>
            <a:r>
              <a:rPr lang="en-US" dirty="0" smtClean="0">
                <a:solidFill>
                  <a:srgbClr val="000000"/>
                </a:solidFill>
              </a:rPr>
              <a:t>Angular about direct</a:t>
            </a:r>
            <a:r>
              <a:rPr lang="en-US" dirty="0" smtClean="0">
                <a:solidFill>
                  <a:srgbClr val="70A525"/>
                </a:solidFill>
              </a:rPr>
              <a:t> changes on DOM</a:t>
            </a:r>
            <a:r>
              <a:rPr lang="en-US" dirty="0" smtClean="0">
                <a:solidFill>
                  <a:srgbClr val="000000"/>
                </a:solidFill>
              </a:rPr>
              <a:t>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70A525"/>
                </a:solidFill>
              </a:rPr>
              <a:t>Create modules to group </a:t>
            </a:r>
            <a:r>
              <a:rPr lang="en-US" sz="2000" dirty="0" smtClean="0">
                <a:solidFill>
                  <a:srgbClr val="000000"/>
                </a:solidFill>
              </a:rPr>
              <a:t>controllers, services, directives etc.</a:t>
            </a:r>
          </a:p>
          <a:p>
            <a:r>
              <a:rPr lang="en-US" dirty="0" smtClean="0">
                <a:solidFill>
                  <a:srgbClr val="70A525"/>
                </a:solidFill>
              </a:rPr>
              <a:t>Test (unit &amp; E2E) each component – </a:t>
            </a:r>
            <a:r>
              <a:rPr lang="en-US" sz="1800" dirty="0" smtClean="0">
                <a:solidFill>
                  <a:srgbClr val="000000"/>
                </a:solidFill>
              </a:rPr>
              <a:t>Services, Controllers, Directives etc.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Use $inject pattern </a:t>
            </a:r>
            <a:r>
              <a:rPr lang="en-US" dirty="0" smtClean="0">
                <a:solidFill>
                  <a:srgbClr val="000000"/>
                </a:solidFill>
              </a:rPr>
              <a:t>for defining components.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Avoids breakages when minifying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create $ and $$ prefixed APIs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ould lead to collisions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Prefer ‘data-’ prefix </a:t>
            </a:r>
            <a:r>
              <a:rPr lang="en-US" sz="2000" dirty="0" smtClean="0">
                <a:solidFill>
                  <a:srgbClr val="000000"/>
                </a:solidFill>
              </a:rPr>
              <a:t>when using directives</a:t>
            </a:r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45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Articles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AngularJS official guide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Use AngularJS to power your application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Why does AngularJS rock?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Rapid prototyping with AngularJs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Videos</a:t>
            </a:r>
          </a:p>
          <a:p>
            <a:pPr lvl="1"/>
            <a:r>
              <a:rPr lang="en-US" dirty="0" smtClean="0">
                <a:hlinkClick r:id="rId6"/>
              </a:rPr>
              <a:t>Official YouTube channel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AngularJs Fundamentals in 60-ish minutes</a:t>
            </a:r>
            <a:endParaRPr lang="en-US" dirty="0"/>
          </a:p>
          <a:p>
            <a:pPr lvl="1"/>
            <a:r>
              <a:rPr lang="en-US" dirty="0" smtClean="0">
                <a:hlinkClick r:id="rId8"/>
              </a:rPr>
              <a:t>Introduction to AngularJs Unit Testing </a:t>
            </a:r>
            <a:endParaRPr lang="en-US" dirty="0"/>
          </a:p>
          <a:p>
            <a:pPr lvl="1"/>
            <a:r>
              <a:rPr lang="en-US" dirty="0" smtClean="0">
                <a:hlinkClick r:id="rId9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Custom 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Write </a:t>
            </a:r>
            <a:r>
              <a:rPr lang="en-US" b="1" dirty="0" smtClean="0">
                <a:solidFill>
                  <a:srgbClr val="000000"/>
                </a:solidFill>
              </a:rPr>
              <a:t>less</a:t>
            </a:r>
            <a:r>
              <a:rPr lang="en-US" dirty="0" smtClean="0">
                <a:solidFill>
                  <a:srgbClr val="000000"/>
                </a:solidFill>
              </a:rPr>
              <a:t>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1.2.16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Vibrant &amp;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2"/>
              </a:rPr>
              <a:t>Project home </a:t>
            </a:r>
            <a:r>
              <a:rPr lang="en-US" sz="1500" dirty="0">
                <a:solidFill>
                  <a:srgbClr val="000000"/>
                </a:solidFill>
                <a:hlinkClick r:id="rId2"/>
              </a:rPr>
              <a:t>p</a:t>
            </a:r>
            <a:r>
              <a:rPr lang="en-US" sz="1500" dirty="0" smtClean="0">
                <a:solidFill>
                  <a:srgbClr val="000000"/>
                </a:solidFill>
                <a:hlinkClick r:id="rId2"/>
              </a:rPr>
              <a:t>age</a:t>
            </a:r>
            <a:r>
              <a:rPr lang="en-US" sz="1500" dirty="0" smtClean="0">
                <a:solidFill>
                  <a:srgbClr val="000000"/>
                </a:solidFill>
              </a:rPr>
              <a:t> –  </a:t>
            </a:r>
            <a:r>
              <a:rPr lang="en-US" sz="1500" b="1" dirty="0" err="1" smtClean="0">
                <a:solidFill>
                  <a:srgbClr val="000000"/>
                </a:solidFill>
              </a:rPr>
              <a:t>angularjs.org</a:t>
            </a:r>
            <a:endParaRPr lang="en-US" sz="1500" b="1" dirty="0" smtClean="0">
              <a:solidFill>
                <a:srgbClr val="000000"/>
              </a:solidFill>
            </a:endParaRPr>
          </a:p>
          <a:p>
            <a:pPr lvl="1"/>
            <a:r>
              <a:rPr lang="nl-NL" sz="1500" dirty="0" smtClean="0">
                <a:solidFill>
                  <a:srgbClr val="000000"/>
                </a:solidFill>
                <a:hlinkClick r:id="rId3"/>
              </a:rPr>
              <a:t>Guide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guide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4"/>
              </a:rPr>
              <a:t>API reference</a:t>
            </a:r>
            <a:r>
              <a:rPr lang="en-US" sz="1500" dirty="0" smtClean="0">
                <a:solidFill>
                  <a:srgbClr val="000000"/>
                </a:solidFill>
              </a:rPr>
              <a:t> -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api</a:t>
            </a:r>
            <a:endParaRPr lang="hu-HU" sz="15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</a:t>
            </a:r>
            <a:r>
              <a:rPr lang="en-US" sz="2000" dirty="0">
                <a:solidFill>
                  <a:srgbClr val="000000"/>
                </a:solidFill>
              </a:rPr>
              <a:t>Firefox </a:t>
            </a:r>
            <a:r>
              <a:rPr lang="en-US" sz="2000" dirty="0" smtClean="0">
                <a:solidFill>
                  <a:srgbClr val="000000"/>
                </a:solidFill>
              </a:rPr>
              <a:t>, Chrome &amp; Safari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Whose using it?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YouTube </a:t>
            </a:r>
            <a:r>
              <a:rPr lang="en-US" sz="1600" dirty="0">
                <a:solidFill>
                  <a:srgbClr val="000000"/>
                </a:solidFill>
              </a:rPr>
              <a:t>on PS3, Plunker, DoubleClick and many </a:t>
            </a:r>
            <a:r>
              <a:rPr lang="en-US" sz="1600" dirty="0" smtClean="0">
                <a:solidFill>
                  <a:srgbClr val="000000"/>
                </a:solidFill>
              </a:rPr>
              <a:t>more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builtwith.angularjs.org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569402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188586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188576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188566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88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  <p:pic>
        <p:nvPicPr>
          <p:cNvPr id="3" name="Picture 2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9703</TotalTime>
  <Words>1792</Words>
  <Application>Microsoft Macintosh PowerPoint</Application>
  <PresentationFormat>On-screen Show (4:3)</PresentationFormat>
  <Paragraphs>356</Paragraphs>
  <Slides>27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HTML enhanced for web apps!</vt:lpstr>
      <vt:lpstr>About Me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Directives</vt:lpstr>
      <vt:lpstr>Mini Demo</vt:lpstr>
      <vt:lpstr>Services</vt:lpstr>
      <vt:lpstr>Dependency Injections (DI)</vt:lpstr>
      <vt:lpstr>Demo</vt:lpstr>
      <vt:lpstr>Custom Directives</vt:lpstr>
      <vt:lpstr>Best Practices</vt:lpstr>
      <vt:lpstr>Best Practices..</vt:lpstr>
      <vt:lpstr>Questions?</vt:lpstr>
      <vt:lpstr>References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254</cp:revision>
  <dcterms:created xsi:type="dcterms:W3CDTF">2014-02-28T13:39:45Z</dcterms:created>
  <dcterms:modified xsi:type="dcterms:W3CDTF">2014-04-08T07:25:52Z</dcterms:modified>
</cp:coreProperties>
</file>