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30"/>
  </p:notesMasterIdLst>
  <p:sldIdLst>
    <p:sldId id="257" r:id="rId2"/>
    <p:sldId id="283" r:id="rId3"/>
    <p:sldId id="258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72" r:id="rId12"/>
    <p:sldId id="275" r:id="rId13"/>
    <p:sldId id="274" r:id="rId14"/>
    <p:sldId id="276" r:id="rId15"/>
    <p:sldId id="273" r:id="rId16"/>
    <p:sldId id="287" r:id="rId17"/>
    <p:sldId id="286" r:id="rId18"/>
    <p:sldId id="277" r:id="rId19"/>
    <p:sldId id="278" r:id="rId20"/>
    <p:sldId id="265" r:id="rId21"/>
    <p:sldId id="288" r:id="rId22"/>
    <p:sldId id="280" r:id="rId23"/>
    <p:sldId id="281" r:id="rId24"/>
    <p:sldId id="282" r:id="rId25"/>
    <p:sldId id="260" r:id="rId26"/>
    <p:sldId id="262" r:id="rId27"/>
    <p:sldId id="26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97" d="100"/>
          <a:sy n="97" d="100"/>
        </p:scale>
        <p:origin x="-568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2175-0F4C-9A42-9E53-322D85371293}" type="datetimeFigureOut">
              <a:rPr lang="en-US" smtClean="0"/>
              <a:t>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DC383-B54D-3540-8CC3-B9AA19E9B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DC383-B54D-3540-8CC3-B9AA19E9BE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88000">
              <a:srgbClr val="FFFF00">
                <a:alpha val="12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April 10,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ngular-apps/final/anatomy/basic.html" TargetMode="External"/><Relationship Id="rId4" Type="http://schemas.openxmlformats.org/officeDocument/2006/relationships/hyperlink" Target="http://localhost:3000/angular-apps/final/data-binding/index.htm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rtaza.sh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ngular-apps/final/todo-app/SimpleTodo.html" TargetMode="External"/><Relationship Id="rId4" Type="http://schemas.openxmlformats.org/officeDocument/2006/relationships/hyperlink" Target="http://localhost:3000/angular-apps/final/todo-app/SPATodo.html" TargetMode="External"/><Relationship Id="rId5" Type="http://schemas.openxmlformats.org/officeDocument/2006/relationships/hyperlink" Target="http://localhost:3000/angular-apps/final/todo-app/AjaxSPATodo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angular-tips.com/blog/2013/08/why-does-angular-dot-js-rock/" TargetMode="External"/><Relationship Id="rId5" Type="http://schemas.openxmlformats.org/officeDocument/2006/relationships/hyperlink" Target="http://12devs.co.uk/articles/rapid-prototyping-with-angularjs/" TargetMode="External"/><Relationship Id="rId6" Type="http://schemas.openxmlformats.org/officeDocument/2006/relationships/hyperlink" Target="http://scotch.io/tutorials/javascript/angularjs-form-validation" TargetMode="External"/><Relationship Id="rId7" Type="http://schemas.openxmlformats.org/officeDocument/2006/relationships/hyperlink" Target="http://www.youtube.com/user/angularjs" TargetMode="External"/><Relationship Id="rId8" Type="http://schemas.openxmlformats.org/officeDocument/2006/relationships/hyperlink" Target="http://www.youtube.com/watch?v=i9MHigUZKEM" TargetMode="External"/><Relationship Id="rId9" Type="http://schemas.openxmlformats.org/officeDocument/2006/relationships/hyperlink" Target="https://www.youtube.com/watch?v=WqmeI5fZcho" TargetMode="External"/><Relationship Id="rId10" Type="http://schemas.openxmlformats.org/officeDocument/2006/relationships/hyperlink" Target="http://www.youtube.com/watch?v=UDB-jm8MWro" TargetMode="External"/><Relationship Id="rId11" Type="http://schemas.openxmlformats.org/officeDocument/2006/relationships/hyperlink" Target="http://www.youtube.com/watch?v=idb6hOxlyb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arofmoo.com/2012/08/use-angularjs-to-power-your-web-application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guide/" TargetMode="External"/><Relationship Id="rId4" Type="http://schemas.openxmlformats.org/officeDocument/2006/relationships/hyperlink" Target="http://docs.angularjs.org/api/" TargetMode="External"/><Relationship Id="rId5" Type="http://schemas.openxmlformats.org/officeDocument/2006/relationships/hyperlink" Target="http://builtwith.angularj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js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83522"/>
            <a:ext cx="8229600" cy="812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HTML enhanced for web apps!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 descr="AngularJS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9377"/>
            <a:ext cx="4864100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9262" y="5587991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 - </a:t>
            </a:r>
            <a:r>
              <a:rPr lang="en-US" sz="2000" b="1" dirty="0" err="1" smtClean="0"/>
              <a:t>Murtaza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Haveliwala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44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&lt;</a:t>
            </a:r>
            <a:r>
              <a:rPr lang="en-US" sz="1200" b="1" dirty="0">
                <a:latin typeface="Courier New"/>
                <a:cs typeface="Courier New"/>
              </a:rPr>
              <a:t>script </a:t>
            </a:r>
            <a:r>
              <a:rPr lang="en-US" sz="1200" b="1" dirty="0" err="1">
                <a:latin typeface="Courier New"/>
                <a:cs typeface="Courier New"/>
              </a:rPr>
              <a:t>src</a:t>
            </a:r>
            <a:r>
              <a:rPr lang="en-US" sz="1200" b="1" dirty="0">
                <a:latin typeface="Courier New"/>
                <a:cs typeface="Courier New"/>
              </a:rPr>
              <a:t>="</a:t>
            </a:r>
            <a:r>
              <a:rPr lang="en-US" sz="1200" b="1" dirty="0" err="1">
                <a:latin typeface="Courier New"/>
                <a:cs typeface="Courier New"/>
              </a:rPr>
              <a:t>js</a:t>
            </a:r>
            <a:r>
              <a:rPr lang="en-US" sz="1200" b="1" dirty="0" smtClean="0">
                <a:latin typeface="Courier New"/>
                <a:cs typeface="Courier New"/>
              </a:rPr>
              <a:t>/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&gt;&lt;/script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body </a:t>
            </a:r>
            <a:r>
              <a:rPr lang="en-US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ng-app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&lt;</a:t>
            </a:r>
            <a:r>
              <a:rPr lang="en-US" sz="1200" b="1" dirty="0" smtClean="0">
                <a:latin typeface="Courier New"/>
                <a:cs typeface="Courier New"/>
              </a:rPr>
              <a:t>div 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b="1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{{ </a:t>
            </a:r>
            <a:r>
              <a:rPr lang="fi-FI" sz="1200" dirty="0" err="1" smtClean="0">
                <a:latin typeface="Courier New"/>
                <a:cs typeface="Courier New"/>
              </a:rPr>
              <a:t>myString</a:t>
            </a:r>
            <a:r>
              <a:rPr lang="fi-FI" sz="1200" dirty="0" smtClean="0">
                <a:latin typeface="Courier New"/>
                <a:cs typeface="Courier New"/>
              </a:rPr>
              <a:t> </a:t>
            </a:r>
            <a:r>
              <a:rPr lang="fi-FI" sz="1200" dirty="0" smtClean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  <a:endParaRPr lang="fi-FI" sz="1200" dirty="0">
              <a:solidFill>
                <a:srgbClr val="FF6600"/>
              </a:solidFill>
              <a:latin typeface="Courier New"/>
              <a:cs typeface="Courier New"/>
            </a:endParaRP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384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f</a:t>
            </a:r>
            <a:r>
              <a:rPr lang="en-US" sz="1200" dirty="0" smtClean="0">
                <a:latin typeface="Courier New"/>
                <a:cs typeface="Courier New"/>
              </a:rPr>
              <a:t>unction </a:t>
            </a:r>
            <a:r>
              <a:rPr lang="en-US" sz="1200" b="1" dirty="0" err="1" smtClean="0">
                <a:latin typeface="Courier New"/>
                <a:cs typeface="Courier New"/>
              </a:rPr>
              <a:t>MyController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$scope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$</a:t>
            </a:r>
            <a:r>
              <a:rPr lang="en-US" sz="1200" dirty="0" err="1" smtClean="0">
                <a:latin typeface="Courier New"/>
                <a:cs typeface="Courier New"/>
              </a:rPr>
              <a:t>scope.myString</a:t>
            </a:r>
            <a:r>
              <a:rPr lang="en-US" sz="1200" dirty="0" smtClean="0">
                <a:latin typeface="Courier New"/>
                <a:cs typeface="Courier New"/>
              </a:rPr>
              <a:t> = ‘hello world!’;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5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1833214"/>
            <a:ext cx="7885045" cy="26776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html&gt;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&lt;head&gt;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&lt;title</a:t>
            </a:r>
            <a:r>
              <a:rPr lang="en-US" sz="1200" dirty="0" smtClean="0">
                <a:latin typeface="Courier New"/>
                <a:cs typeface="Courier New"/>
              </a:rPr>
              <a:t>&gt;My </a:t>
            </a:r>
            <a:r>
              <a:rPr lang="en-US" sz="1200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sz="1200" dirty="0">
                <a:latin typeface="Courier New"/>
                <a:cs typeface="Courier New"/>
              </a:rPr>
              <a:t>    &lt;script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>
                <a:latin typeface="Courier New"/>
                <a:cs typeface="Courier New"/>
              </a:rPr>
              <a:t>/</a:t>
            </a:r>
            <a:r>
              <a:rPr lang="en-US" sz="1200" dirty="0" smtClean="0">
                <a:latin typeface="Courier New"/>
                <a:cs typeface="Courier New"/>
              </a:rPr>
              <a:t>libs/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sz="1200" dirty="0">
                <a:latin typeface="Courier New"/>
                <a:cs typeface="Courier New"/>
              </a:rPr>
              <a:t>"&gt;&lt;/script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&lt;</a:t>
            </a:r>
            <a:r>
              <a:rPr lang="en-US" sz="1200" dirty="0">
                <a:latin typeface="Courier New"/>
                <a:cs typeface="Courier New"/>
              </a:rPr>
              <a:t>script </a:t>
            </a:r>
            <a:r>
              <a:rPr lang="en-US" sz="1200" dirty="0" err="1">
                <a:latin typeface="Courier New"/>
                <a:cs typeface="Courier New"/>
              </a:rPr>
              <a:t>src</a:t>
            </a:r>
            <a:r>
              <a:rPr lang="en-US" sz="1200" dirty="0">
                <a:latin typeface="Courier New"/>
                <a:cs typeface="Courier New"/>
              </a:rPr>
              <a:t>="</a:t>
            </a:r>
            <a:r>
              <a:rPr lang="en-US" sz="1200" dirty="0" err="1">
                <a:latin typeface="Courier New"/>
                <a:cs typeface="Courier New"/>
              </a:rPr>
              <a:t>js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app.js</a:t>
            </a:r>
            <a:r>
              <a:rPr lang="en-US" sz="1200" dirty="0" smtClean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&gt;&lt;/script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/head&gt;</a:t>
            </a:r>
          </a:p>
          <a:p>
            <a:r>
              <a:rPr lang="en-US" sz="1200" b="1" dirty="0">
                <a:latin typeface="Courier New"/>
                <a:cs typeface="Courier New"/>
              </a:rPr>
              <a:t>&lt;</a:t>
            </a:r>
            <a:r>
              <a:rPr lang="en-US" sz="1200" b="1" dirty="0" smtClean="0">
                <a:latin typeface="Courier New"/>
                <a:cs typeface="Courier New"/>
              </a:rPr>
              <a:t>body 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ng-app=“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</a:t>
            </a:r>
            <a:r>
              <a:rPr lang="en-US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yApp</a:t>
            </a:r>
            <a:r>
              <a:rPr lang="en-US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”</a:t>
            </a:r>
            <a:r>
              <a:rPr lang="en-US" sz="1200" b="1" dirty="0" smtClean="0">
                <a:latin typeface="Courier New"/>
                <a:cs typeface="Courier New"/>
              </a:rPr>
              <a:t>&gt;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&lt;</a:t>
            </a:r>
            <a:r>
              <a:rPr lang="en-US" sz="1200" dirty="0" smtClean="0">
                <a:latin typeface="Courier New"/>
                <a:cs typeface="Courier New"/>
              </a:rPr>
              <a:t>div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ng-controller=“</a:t>
            </a:r>
            <a:r>
              <a:rPr lang="en-US" sz="1200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”</a:t>
            </a:r>
            <a:r>
              <a:rPr lang="en-US" sz="1200" dirty="0" smtClean="0">
                <a:latin typeface="Courier New"/>
                <a:cs typeface="Courier New"/>
              </a:rPr>
              <a:t>&gt;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fi-FI" sz="1200" dirty="0">
                <a:latin typeface="Courier New"/>
                <a:cs typeface="Courier New"/>
              </a:rPr>
              <a:t>&lt;input </a:t>
            </a:r>
            <a:r>
              <a:rPr lang="fi-FI" sz="1200" dirty="0" err="1">
                <a:latin typeface="Courier New"/>
                <a:cs typeface="Courier New"/>
              </a:rPr>
              <a:t>type="text</a:t>
            </a:r>
            <a:r>
              <a:rPr lang="fi-FI" sz="1200" dirty="0">
                <a:latin typeface="Courier New"/>
                <a:cs typeface="Courier New"/>
              </a:rPr>
              <a:t>" </a:t>
            </a:r>
            <a:r>
              <a:rPr lang="fi-FI" sz="1200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sz="1200" dirty="0" err="1">
                <a:latin typeface="Courier New"/>
                <a:cs typeface="Courier New"/>
              </a:rPr>
              <a:t>="myString</a:t>
            </a:r>
            <a:r>
              <a:rPr lang="fi-FI" sz="1200" dirty="0">
                <a:latin typeface="Courier New"/>
                <a:cs typeface="Courier New"/>
              </a:rPr>
              <a:t>" /&gt;</a:t>
            </a:r>
          </a:p>
          <a:p>
            <a:r>
              <a:rPr lang="fi-FI" sz="1200" dirty="0">
                <a:latin typeface="Courier New"/>
                <a:cs typeface="Courier New"/>
              </a:rPr>
              <a:t>  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   {{ </a:t>
            </a:r>
            <a:r>
              <a:rPr lang="fi-FI" sz="1200" dirty="0" err="1">
                <a:latin typeface="Courier New"/>
                <a:cs typeface="Courier New"/>
              </a:rPr>
              <a:t>myString</a:t>
            </a:r>
            <a:r>
              <a:rPr lang="fi-FI" sz="1200" dirty="0">
                <a:latin typeface="Courier New"/>
                <a:cs typeface="Courier New"/>
              </a:rPr>
              <a:t> </a:t>
            </a:r>
            <a:r>
              <a:rPr lang="fi-FI" sz="1200" dirty="0">
                <a:solidFill>
                  <a:srgbClr val="FF6600"/>
                </a:solidFill>
                <a:latin typeface="Courier New"/>
                <a:cs typeface="Courier New"/>
              </a:rPr>
              <a:t>}}</a:t>
            </a:r>
          </a:p>
          <a:p>
            <a:r>
              <a:rPr lang="fi-FI" sz="1200" b="1" dirty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sz="1200" dirty="0">
                <a:latin typeface="Courier New"/>
                <a:cs typeface="Courier New"/>
              </a:rPr>
              <a:t>&lt;/div</a:t>
            </a:r>
            <a:r>
              <a:rPr lang="fi-FI" sz="1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>
                <a:latin typeface="Courier New"/>
                <a:cs typeface="Courier New"/>
              </a:rPr>
              <a:t>/body&gt;</a:t>
            </a:r>
          </a:p>
          <a:p>
            <a:r>
              <a:rPr lang="en-US" sz="1200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271985"/>
            <a:ext cx="204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 better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7274" y="4746480"/>
            <a:ext cx="7885045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// </a:t>
            </a:r>
            <a:r>
              <a:rPr lang="en-US" sz="1200" dirty="0" err="1" smtClean="0">
                <a:latin typeface="Courier New"/>
                <a:cs typeface="Courier New"/>
              </a:rPr>
              <a:t>app.js</a:t>
            </a:r>
            <a:endParaRPr lang="en-US" sz="1200" dirty="0" smtClean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tr-TR" sz="1200" dirty="0" smtClean="0">
                <a:latin typeface="Courier New"/>
                <a:cs typeface="Courier New"/>
              </a:rPr>
              <a:t>ar </a:t>
            </a:r>
            <a:r>
              <a:rPr lang="tr-TR" sz="1200" dirty="0" err="1" smtClean="0">
                <a:latin typeface="Courier New"/>
                <a:cs typeface="Courier New"/>
              </a:rPr>
              <a:t>myApp</a:t>
            </a:r>
            <a:r>
              <a:rPr lang="tr-TR" sz="1200" dirty="0" smtClean="0">
                <a:latin typeface="Courier New"/>
                <a:cs typeface="Courier New"/>
              </a:rPr>
              <a:t> </a:t>
            </a:r>
            <a:r>
              <a:rPr lang="tr-TR" sz="1200" dirty="0">
                <a:latin typeface="Courier New"/>
                <a:cs typeface="Courier New"/>
              </a:rPr>
              <a:t>= </a:t>
            </a:r>
            <a:r>
              <a:rPr lang="tr-TR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angular.module</a:t>
            </a:r>
            <a:r>
              <a:rPr lang="tr-TR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en-US" sz="1200" b="1" dirty="0" err="1">
                <a:solidFill>
                  <a:srgbClr val="FF6700"/>
                </a:solidFill>
                <a:latin typeface="Courier New"/>
                <a:cs typeface="Courier New"/>
              </a:rPr>
              <a:t>myApp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'</a:t>
            </a:r>
            <a:r>
              <a:rPr lang="tr-TR" sz="1200" dirty="0">
                <a:solidFill>
                  <a:srgbClr val="FF6700"/>
                </a:solidFill>
                <a:latin typeface="Courier New"/>
                <a:cs typeface="Courier New"/>
              </a:rPr>
              <a:t>, </a:t>
            </a:r>
            <a:r>
              <a:rPr lang="tr-TR" sz="1200" b="1" dirty="0" smtClean="0">
                <a:solidFill>
                  <a:srgbClr val="FF6700"/>
                </a:solidFill>
                <a:latin typeface="Courier New"/>
                <a:cs typeface="Courier New"/>
              </a:rPr>
              <a:t>[]</a:t>
            </a:r>
            <a:r>
              <a:rPr lang="tr-TR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;</a:t>
            </a:r>
          </a:p>
          <a:p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err="1" smtClean="0">
                <a:latin typeface="Courier New"/>
                <a:cs typeface="Courier New"/>
              </a:rPr>
              <a:t>myApp.</a:t>
            </a:r>
            <a:r>
              <a:rPr lang="tr-TR" sz="1200" b="1" dirty="0" err="1" smtClean="0">
                <a:solidFill>
                  <a:srgbClr val="FF6700"/>
                </a:solidFill>
                <a:latin typeface="Courier New"/>
                <a:cs typeface="Courier New"/>
              </a:rPr>
              <a:t>controller</a:t>
            </a:r>
            <a:r>
              <a:rPr lang="tr-TR" sz="1200" dirty="0" smtClean="0">
                <a:latin typeface="Courier New"/>
                <a:cs typeface="Courier New"/>
              </a:rPr>
              <a:t>(‘</a:t>
            </a:r>
            <a:r>
              <a:rPr lang="en-US" sz="1200" b="1" dirty="0" err="1">
                <a:solidFill>
                  <a:schemeClr val="accent3"/>
                </a:solidFill>
                <a:latin typeface="Courier New"/>
                <a:cs typeface="Courier New"/>
              </a:rPr>
              <a:t>MyController</a:t>
            </a:r>
            <a:r>
              <a:rPr lang="tr-TR" sz="1200" dirty="0" smtClean="0">
                <a:latin typeface="Courier New"/>
                <a:cs typeface="Courier New"/>
              </a:rPr>
              <a:t>’, [‘$</a:t>
            </a:r>
            <a:r>
              <a:rPr lang="tr-TR" sz="1200" dirty="0" err="1" smtClean="0"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’, </a:t>
            </a:r>
            <a:r>
              <a:rPr lang="tr-TR" sz="1200" dirty="0" err="1" smtClean="0">
                <a:latin typeface="Courier New"/>
                <a:cs typeface="Courier New"/>
              </a:rPr>
              <a:t>function</a:t>
            </a:r>
            <a:r>
              <a:rPr lang="tr-TR" sz="1200" dirty="0" smtClean="0">
                <a:latin typeface="Courier New"/>
                <a:cs typeface="Courier New"/>
              </a:rPr>
              <a:t>(</a:t>
            </a:r>
            <a:r>
              <a:rPr lang="tr-TR" sz="1200" dirty="0" smtClean="0">
                <a:solidFill>
                  <a:srgbClr val="FF6700"/>
                </a:solidFill>
                <a:latin typeface="Courier New"/>
                <a:cs typeface="Courier New"/>
              </a:rPr>
              <a:t>$</a:t>
            </a:r>
            <a:r>
              <a:rPr lang="tr-TR" sz="1200" dirty="0" err="1" smtClean="0">
                <a:solidFill>
                  <a:srgbClr val="FF6700"/>
                </a:solidFill>
                <a:latin typeface="Courier New"/>
                <a:cs typeface="Courier New"/>
              </a:rPr>
              <a:t>scope</a:t>
            </a:r>
            <a:r>
              <a:rPr lang="tr-TR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$</a:t>
            </a:r>
            <a:r>
              <a:rPr lang="en-US" sz="1200" dirty="0" err="1">
                <a:latin typeface="Courier New"/>
                <a:cs typeface="Courier New"/>
              </a:rPr>
              <a:t>scope.myString</a:t>
            </a:r>
            <a:r>
              <a:rPr lang="en-US" sz="1200" dirty="0">
                <a:latin typeface="Courier New"/>
                <a:cs typeface="Courier New"/>
              </a:rPr>
              <a:t> = ‘hello world!’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  <a:endParaRPr lang="tr-TR" sz="1200" dirty="0" smtClean="0">
              <a:latin typeface="Courier New"/>
              <a:cs typeface="Courier New"/>
            </a:endParaRPr>
          </a:p>
          <a:p>
            <a:r>
              <a:rPr lang="tr-TR" sz="1200" dirty="0" smtClean="0">
                <a:latin typeface="Courier New"/>
                <a:cs typeface="Courier New"/>
              </a:rPr>
              <a:t>}]);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38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8174"/>
            <a:ext cx="8229600" cy="1600200"/>
          </a:xfrm>
        </p:spPr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69443" y="1265459"/>
            <a:ext cx="78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55372" y="1276502"/>
            <a:ext cx="58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2115" y="1265459"/>
            <a:ext cx="56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5376" y="2352286"/>
            <a:ext cx="80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2243" y="235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2668" y="2352285"/>
            <a:ext cx="116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450" y="2352285"/>
            <a:ext cx="94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Theory: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4002" y="2933137"/>
            <a:ext cx="134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Object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018" y="2944186"/>
            <a:ext cx="76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8241" y="2941961"/>
            <a:ext cx="155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21" y="2948582"/>
            <a:ext cx="170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Angular World: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88516" y="5499839"/>
            <a:ext cx="8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$scope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6603" y="5539308"/>
            <a:ext cx="2642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&lt;..</a:t>
            </a:r>
            <a:r>
              <a:rPr lang="en-US" sz="1600" b="1" dirty="0" smtClean="0"/>
              <a:t>.</a:t>
            </a:r>
            <a:r>
              <a:rPr lang="en-US" sz="1600" b="1" dirty="0" smtClean="0">
                <a:solidFill>
                  <a:srgbClr val="800080"/>
                </a:solidFill>
              </a:rPr>
              <a:t> ng-controller</a:t>
            </a:r>
            <a:r>
              <a:rPr lang="en-US" sz="1600" dirty="0" smtClean="0"/>
              <a:t>=“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/>
              <a:t>”&gt;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1670" y="5530617"/>
            <a:ext cx="2356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/>
              <a:t>unction </a:t>
            </a:r>
            <a:r>
              <a:rPr lang="en-US" sz="1600" b="1" dirty="0" err="1" smtClean="0">
                <a:solidFill>
                  <a:srgbClr val="008000"/>
                </a:solidFill>
              </a:rPr>
              <a:t>MyCtrl</a:t>
            </a: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$scope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07" y="5545832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Syntax:</a:t>
            </a:r>
            <a:endParaRPr lang="en-US" b="1" dirty="0"/>
          </a:p>
        </p:txBody>
      </p:sp>
      <p:pic>
        <p:nvPicPr>
          <p:cNvPr id="20" name="Picture 19" descr="Screen Shot 2014-03-24 at 12.1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72" y="3454339"/>
            <a:ext cx="2505364" cy="1618851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pic>
        <p:nvPicPr>
          <p:cNvPr id="22" name="Picture 21" descr="Screen Shot 2014-03-24 at 12.2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8" y="3450539"/>
            <a:ext cx="2037547" cy="745987"/>
          </a:xfrm>
          <a:prstGeom prst="rect">
            <a:avLst/>
          </a:prstGeom>
          <a:ln>
            <a:solidFill>
              <a:srgbClr val="000000"/>
            </a:solidFill>
            <a:prstDash val="dash"/>
          </a:ln>
        </p:spPr>
      </p:pic>
      <p:sp>
        <p:nvSpPr>
          <p:cNvPr id="23" name="TextBox 22"/>
          <p:cNvSpPr txBox="1"/>
          <p:nvPr/>
        </p:nvSpPr>
        <p:spPr>
          <a:xfrm>
            <a:off x="684068" y="3536081"/>
            <a:ext cx="105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Think of:</a:t>
            </a:r>
            <a:endParaRPr lang="en-US" b="1" dirty="0"/>
          </a:p>
        </p:txBody>
      </p:sp>
      <p:pic>
        <p:nvPicPr>
          <p:cNvPr id="24" name="Picture 23" descr="fevico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68" y="3623216"/>
            <a:ext cx="1342070" cy="13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build="p" bldLvl="4"/>
      <p:bldP spid="15" grpId="0"/>
      <p:bldP spid="16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9817"/>
            <a:ext cx="8229600" cy="1600200"/>
          </a:xfrm>
        </p:spPr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View is an instant projection of the model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Eliminates need of event binding and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Achieved through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ng-model directive,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$scope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{{ }} bindings,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$watch method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tc..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90006" y="1994574"/>
            <a:ext cx="303814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89842" y="1824313"/>
            <a:ext cx="1800164" cy="769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Model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8153" y="1824314"/>
            <a:ext cx="1382335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90006" y="2406714"/>
            <a:ext cx="3038147" cy="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7255" y="198576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2000" b="1" dirty="0" smtClean="0"/>
              <a:t>utomatic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20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731"/>
            <a:ext cx="8229600" cy="1600200"/>
          </a:xfrm>
        </p:spPr>
        <p:txBody>
          <a:bodyPr/>
          <a:lstStyle/>
          <a:p>
            <a:r>
              <a:rPr lang="en-US" dirty="0" smtClean="0"/>
              <a:t>Bindings,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Binding – </a:t>
            </a:r>
            <a:r>
              <a:rPr lang="en-US" b="1" dirty="0" smtClean="0">
                <a:solidFill>
                  <a:srgbClr val="FF0000"/>
                </a:solidFill>
              </a:rPr>
              <a:t>{{</a:t>
            </a:r>
            <a:r>
              <a:rPr lang="en-US" dirty="0" smtClean="0">
                <a:solidFill>
                  <a:schemeClr val="tx1"/>
                </a:solidFill>
              </a:rPr>
              <a:t> &lt;expression&gt; | filter | orderBy </a:t>
            </a:r>
            <a:r>
              <a:rPr lang="en-US" dirty="0" smtClean="0">
                <a:solidFill>
                  <a:srgbClr val="FF0000"/>
                </a:solidFill>
              </a:rPr>
              <a:t>}}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To be used in Views/HTML.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Expressions –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JavaScript *like* code-snippets – {{ 1 + 2 }}, {{ ‘hello World!’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Evaluated against a ‘$scope’ object – {{ a + b }}, {{ user.name }}, {{ items[index] }}, {{  doSomething() }}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*Cannot* use conditionals, loops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exceptions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Filters – Data formatters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owercase, currency, date &amp; any custom-filters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orderBy – Sorts filtered result-set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08599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819" y="3282413"/>
            <a:ext cx="624987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Used to teach HTML new tricks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1091" y="4997800"/>
            <a:ext cx="914400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g-app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34879" y="160142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g-repeat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96763" y="1684167"/>
            <a:ext cx="14025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g-class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7386" y="2534499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g-disabled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92981" y="2428461"/>
            <a:ext cx="1402521" cy="474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g-show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96763" y="253449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g-click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197085" y="1446732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g-model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437400" y="4363523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g-checked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8119" y="4997800"/>
            <a:ext cx="1554921" cy="4748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g-controller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49968" y="4329534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dblclick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11167" y="5738009"/>
            <a:ext cx="1402521" cy="4748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1878" y="5472670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g-submit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361071" y="4363356"/>
            <a:ext cx="1634431" cy="4748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transclude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323" y="4300577"/>
            <a:ext cx="15549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g-change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76501" y="5749052"/>
            <a:ext cx="1828801" cy="4748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more!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294242" y="1621266"/>
            <a:ext cx="914400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g-if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71508" y="5865924"/>
            <a:ext cx="1402521" cy="4748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711167" y="2428461"/>
            <a:ext cx="1402521" cy="4748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g-form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9204"/>
            <a:ext cx="8229600" cy="16002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54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Used to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new tags or attributes </a:t>
            </a:r>
            <a:r>
              <a:rPr lang="en-US" dirty="0" smtClean="0">
                <a:solidFill>
                  <a:schemeClr val="tx1"/>
                </a:solidFill>
              </a:rPr>
              <a:t>– tabs, accordions, ng-repeat, ng-app, ng-disabled etc.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Extend</a:t>
            </a:r>
            <a:r>
              <a:rPr lang="en-US" dirty="0" smtClean="0">
                <a:solidFill>
                  <a:schemeClr val="tx1"/>
                </a:solidFill>
              </a:rPr>
              <a:t> other HTML attributes with more capabilities –  required, type, input etc.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Abstract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repetitive markups </a:t>
            </a:r>
            <a:r>
              <a:rPr lang="en-US" dirty="0" smtClean="0">
                <a:solidFill>
                  <a:schemeClr val="tx1"/>
                </a:solidFill>
              </a:rPr>
              <a:t>via ng-include, ng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transclude</a:t>
            </a:r>
            <a:r>
              <a:rPr lang="en-US" dirty="0" smtClean="0">
                <a:solidFill>
                  <a:schemeClr val="tx1"/>
                </a:solidFill>
              </a:rPr>
              <a:t> and ng-view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Can be expressed as a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Tag</a:t>
            </a:r>
            <a:r>
              <a:rPr lang="en-US" dirty="0" smtClean="0">
                <a:solidFill>
                  <a:schemeClr val="tx1"/>
                </a:solidFill>
              </a:rPr>
              <a:t> – &lt;my-directive&gt;&lt;/my-directive&gt; 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Attribute</a:t>
            </a:r>
            <a:r>
              <a:rPr lang="en-US" dirty="0" smtClean="0">
                <a:solidFill>
                  <a:schemeClr val="tx1"/>
                </a:solidFill>
              </a:rPr>
              <a:t> – ng-app, ng-controller, ng-model, ng-disabled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– one of the </a:t>
            </a:r>
            <a:r>
              <a:rPr lang="en-US" dirty="0" err="1" smtClean="0">
                <a:solidFill>
                  <a:schemeClr val="tx1"/>
                </a:solidFill>
              </a:rPr>
              <a:t>className</a:t>
            </a:r>
            <a:r>
              <a:rPr lang="en-US" dirty="0" smtClean="0">
                <a:solidFill>
                  <a:schemeClr val="tx1"/>
                </a:solidFill>
              </a:rPr>
              <a:t> in an element’s ‘class’ attribute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(HTML) </a:t>
            </a:r>
            <a:r>
              <a:rPr lang="en-US" b="1" dirty="0" smtClean="0">
                <a:solidFill>
                  <a:schemeClr val="tx1"/>
                </a:solidFill>
              </a:rPr>
              <a:t>Comment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 &lt;!-- my-directive </a:t>
            </a:r>
            <a:r>
              <a:rPr lang="en-US" dirty="0" smtClean="0">
                <a:solidFill>
                  <a:schemeClr val="tx1"/>
                </a:solidFill>
                <a:sym typeface="Wingdings"/>
              </a:rPr>
              <a:t>--&gt;</a:t>
            </a:r>
          </a:p>
          <a:p>
            <a:pPr lvl="1"/>
            <a:endParaRPr lang="en-US" dirty="0">
              <a:solidFill>
                <a:schemeClr val="tx1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1"/>
                </a:solidFill>
                <a:sym typeface="Wingdings"/>
              </a:rPr>
              <a:t>No magic, implemented purely using JS and HTML 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hlinkClick r:id="rId3"/>
            </a:endParaRPr>
          </a:p>
          <a:p>
            <a:r>
              <a:rPr lang="pt-BR" dirty="0" smtClean="0">
                <a:hlinkClick r:id="rId3"/>
              </a:rPr>
              <a:t>Basic Anatomy</a:t>
            </a:r>
            <a:endParaRPr lang="pt-BR" dirty="0" smtClean="0"/>
          </a:p>
          <a:p>
            <a:r>
              <a:rPr lang="en-US" dirty="0" smtClean="0">
                <a:hlinkClick r:id="rId4"/>
              </a:rPr>
              <a:t>Data-binding, Directives &amp; Filters</a:t>
            </a:r>
            <a:endParaRPr lang="pt-BR" dirty="0" smtClean="0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5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7131"/>
            <a:ext cx="8229600" cy="1600200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Reusable business logic, independent of views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Can be used by controllers and other services/components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Defined like this –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Many flavors – </a:t>
            </a:r>
            <a:r>
              <a:rPr lang="en-US" dirty="0">
                <a:solidFill>
                  <a:srgbClr val="000000"/>
                </a:solidFill>
              </a:rPr>
              <a:t>factories </a:t>
            </a:r>
            <a:r>
              <a:rPr lang="en-US" dirty="0" smtClean="0">
                <a:solidFill>
                  <a:srgbClr val="000000"/>
                </a:solidFill>
              </a:rPr>
              <a:t>, services &amp; providers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Mainly </a:t>
            </a:r>
            <a:r>
              <a:rPr lang="en-US" b="1" dirty="0" smtClean="0">
                <a:solidFill>
                  <a:srgbClr val="000000"/>
                </a:solidFill>
              </a:rPr>
              <a:t>differ</a:t>
            </a:r>
            <a:r>
              <a:rPr lang="en-US" dirty="0" smtClean="0">
                <a:solidFill>
                  <a:srgbClr val="000000"/>
                </a:solidFill>
              </a:rPr>
              <a:t> in their creational pattern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946" y="2672496"/>
            <a:ext cx="625681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factory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greeter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someDependency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do some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initialization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here,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any internal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methods,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// if required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myMethod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function(text)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text.toUpperCase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})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960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8772"/>
            <a:ext cx="8229600" cy="1600200"/>
          </a:xfrm>
        </p:spPr>
        <p:txBody>
          <a:bodyPr/>
          <a:lstStyle/>
          <a:p>
            <a:r>
              <a:rPr lang="en-US" dirty="0" smtClean="0"/>
              <a:t>Dependency Injections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Creates and wires objects/functions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Freedom from creating and managing services, internal dependencies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need of doing ‘new’ for components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more inter-dependency management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Handled by ‘Injector’ sub-system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All services, modules registered via Ids – $scope, $http, greeter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Modules assist in registering their own components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Crucial</a:t>
            </a:r>
            <a:r>
              <a:rPr lang="en-US" dirty="0" smtClean="0">
                <a:solidFill>
                  <a:srgbClr val="000000"/>
                </a:solidFill>
              </a:rPr>
              <a:t> in writing unit and end-to-end tests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Angular sub-system  </a:t>
            </a:r>
            <a:r>
              <a:rPr lang="en-US" b="1" dirty="0" smtClean="0">
                <a:solidFill>
                  <a:srgbClr val="FF0000"/>
                </a:solidFill>
              </a:rPr>
              <a:t>!=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requireJS</a:t>
            </a:r>
            <a:r>
              <a:rPr lang="en-US" dirty="0" smtClean="0">
                <a:solidFill>
                  <a:srgbClr val="000000"/>
                </a:solidFill>
              </a:rPr>
              <a:t>/ </a:t>
            </a:r>
            <a:r>
              <a:rPr lang="en-US" dirty="0" err="1" smtClean="0">
                <a:solidFill>
                  <a:srgbClr val="000000"/>
                </a:solidFill>
              </a:rPr>
              <a:t>AMD.js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0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338"/>
            <a:ext cx="8229600" cy="1257852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/>
          </a:bodyPr>
          <a:lstStyle/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Software/UI Developer @ </a:t>
            </a:r>
            <a:r>
              <a:rPr lang="en-US" dirty="0" err="1" smtClean="0">
                <a:solidFill>
                  <a:srgbClr val="000000"/>
                </a:solidFill>
              </a:rPr>
              <a:t>Synerzip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Softech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5+ years of development experience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 stack – Swing, Eclipse, J2EE, Tapestry etc.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JavaScript stack – </a:t>
            </a: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, YUI, XPCOM etc.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interests – </a:t>
            </a:r>
            <a:r>
              <a:rPr lang="en-US" dirty="0" err="1" smtClean="0">
                <a:solidFill>
                  <a:srgbClr val="000000"/>
                </a:solidFill>
              </a:rPr>
              <a:t>NodeJs</a:t>
            </a:r>
            <a:r>
              <a:rPr lang="en-US" dirty="0" smtClean="0">
                <a:solidFill>
                  <a:srgbClr val="000000"/>
                </a:solidFill>
              </a:rPr>
              <a:t>, AngularJs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&amp; Polymer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Contact: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linkClick r:id="rId2"/>
              </a:rPr>
              <a:t>murtaza.sh@gmail.com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LinkedIn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Murtaza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Haveliwala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facebook.com</a:t>
            </a:r>
            <a:r>
              <a:rPr lang="en-US" dirty="0" smtClean="0">
                <a:solidFill>
                  <a:srgbClr val="000000"/>
                </a:solidFill>
              </a:rPr>
              <a:t>/</a:t>
            </a:r>
            <a:r>
              <a:rPr lang="en-US" dirty="0" err="1" smtClean="0">
                <a:solidFill>
                  <a:srgbClr val="000000"/>
                </a:solidFill>
              </a:rPr>
              <a:t>murtaza.haveliwala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1" r="-1681"/>
          <a:stretch/>
        </p:blipFill>
        <p:spPr>
          <a:xfrm>
            <a:off x="2333442" y="1316970"/>
            <a:ext cx="4517136" cy="441924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66745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hlinkClick r:id="rId3"/>
              </a:rPr>
              <a:t>Simple TODO App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Single Page App - TODO App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Ajax Serviced TODO App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0376"/>
            <a:ext cx="8229600" cy="1600200"/>
          </a:xfrm>
        </p:spPr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914"/>
            <a:ext cx="8229600" cy="496579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Make use of these </a:t>
            </a:r>
            <a:r>
              <a:rPr lang="en-US" b="1" dirty="0">
                <a:solidFill>
                  <a:schemeClr val="tx1"/>
                </a:solidFill>
              </a:rPr>
              <a:t>validation directives </a:t>
            </a:r>
            <a:r>
              <a:rPr lang="en-US" dirty="0">
                <a:solidFill>
                  <a:schemeClr val="tx1"/>
                </a:solidFill>
              </a:rPr>
              <a:t>-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required</a:t>
            </a:r>
            <a:r>
              <a:rPr lang="en-US" dirty="0">
                <a:solidFill>
                  <a:schemeClr val="tx1"/>
                </a:solidFill>
              </a:rPr>
              <a:t>,     </a:t>
            </a:r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,      </a:t>
            </a:r>
            <a:r>
              <a:rPr lang="en-US" b="1" dirty="0">
                <a:solidFill>
                  <a:schemeClr val="tx1"/>
                </a:solidFill>
              </a:rPr>
              <a:t>ng-</a:t>
            </a:r>
            <a:r>
              <a:rPr lang="en-US" b="1" dirty="0" err="1">
                <a:solidFill>
                  <a:schemeClr val="tx1"/>
                </a:solidFill>
              </a:rPr>
              <a:t>minlength</a:t>
            </a:r>
            <a:r>
              <a:rPr lang="en-US" dirty="0">
                <a:solidFill>
                  <a:schemeClr val="tx1"/>
                </a:solidFill>
              </a:rPr>
              <a:t>,       </a:t>
            </a:r>
            <a:r>
              <a:rPr lang="en-US" b="1" dirty="0">
                <a:solidFill>
                  <a:schemeClr val="tx1"/>
                </a:solidFill>
              </a:rPr>
              <a:t>ng-</a:t>
            </a:r>
            <a:r>
              <a:rPr lang="en-US" b="1" dirty="0" err="1">
                <a:solidFill>
                  <a:schemeClr val="tx1"/>
                </a:solidFill>
              </a:rPr>
              <a:t>maxlength</a:t>
            </a:r>
            <a:r>
              <a:rPr lang="en-US" dirty="0">
                <a:solidFill>
                  <a:schemeClr val="tx1"/>
                </a:solidFill>
              </a:rPr>
              <a:t>,        </a:t>
            </a:r>
            <a:r>
              <a:rPr lang="en-US" b="1" dirty="0">
                <a:solidFill>
                  <a:schemeClr val="tx1"/>
                </a:solidFill>
              </a:rPr>
              <a:t>ng-pattern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Your own custom </a:t>
            </a:r>
            <a:r>
              <a:rPr lang="en-US" dirty="0" smtClean="0">
                <a:solidFill>
                  <a:schemeClr val="tx1"/>
                </a:solidFill>
              </a:rPr>
              <a:t>directive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Start </a:t>
            </a:r>
            <a:r>
              <a:rPr lang="en-US" dirty="0" smtClean="0">
                <a:solidFill>
                  <a:schemeClr val="tx1"/>
                </a:solidFill>
              </a:rPr>
              <a:t>by - adding ‘name’ attribute to ‘form’ and ‘form elements’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Angular </a:t>
            </a:r>
            <a:r>
              <a:rPr lang="en-US" b="1" dirty="0" smtClean="0">
                <a:solidFill>
                  <a:schemeClr val="tx1"/>
                </a:solidFill>
              </a:rPr>
              <a:t>attaches</a:t>
            </a:r>
            <a:r>
              <a:rPr lang="en-US" dirty="0" smtClean="0">
                <a:solidFill>
                  <a:schemeClr val="tx1"/>
                </a:solidFill>
              </a:rPr>
              <a:t> these properties to form and form elements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Accessed</a:t>
            </a:r>
            <a:r>
              <a:rPr lang="en-US" dirty="0" smtClean="0">
                <a:solidFill>
                  <a:schemeClr val="tx1"/>
                </a:solidFill>
              </a:rPr>
              <a:t> 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Form: &lt;form name&gt;.&lt;property&gt;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Individual form element: &lt;form name&gt;.&lt;element name&gt;.&lt;property&gt;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Applies</a:t>
            </a:r>
            <a:r>
              <a:rPr lang="en-US" dirty="0" smtClean="0">
                <a:solidFill>
                  <a:schemeClr val="tx1"/>
                </a:solidFill>
              </a:rPr>
              <a:t> these styling classes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ng-invalid,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ng-pristine, </a:t>
            </a:r>
            <a:r>
              <a:rPr lang="en-US" dirty="0" smtClean="0">
                <a:solidFill>
                  <a:schemeClr val="tx1"/>
                </a:solidFill>
              </a:rPr>
              <a:t>         .</a:t>
            </a:r>
            <a:r>
              <a:rPr lang="en-US" dirty="0">
                <a:solidFill>
                  <a:schemeClr val="tx1"/>
                </a:solidFill>
              </a:rPr>
              <a:t>ng-dirty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.ng-invalid-required, </a:t>
            </a:r>
            <a:r>
              <a:rPr lang="en-US" dirty="0" smtClean="0">
                <a:solidFill>
                  <a:schemeClr val="tx1"/>
                </a:solidFill>
              </a:rPr>
              <a:t>       .</a:t>
            </a:r>
            <a:r>
              <a:rPr lang="en-US" dirty="0">
                <a:solidFill>
                  <a:schemeClr val="tx1"/>
                </a:solidFill>
              </a:rPr>
              <a:t>ng-valid-max-</a:t>
            </a:r>
            <a:r>
              <a:rPr lang="en-US" dirty="0" smtClean="0">
                <a:solidFill>
                  <a:schemeClr val="tx1"/>
                </a:solidFill>
              </a:rPr>
              <a:t>length,     etc.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Use ‘</a:t>
            </a:r>
            <a:r>
              <a:rPr lang="en-US" sz="2200" i="1" dirty="0" err="1" smtClean="0">
                <a:solidFill>
                  <a:schemeClr val="tx1"/>
                </a:solidFill>
              </a:rPr>
              <a:t>novalidate</a:t>
            </a:r>
            <a:r>
              <a:rPr lang="en-US" sz="2200" dirty="0" smtClean="0">
                <a:solidFill>
                  <a:schemeClr val="tx1"/>
                </a:solidFill>
              </a:rPr>
              <a:t>’ attribute to stop HTML5 auto validation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61683" y="3261488"/>
            <a:ext cx="1321924" cy="523220"/>
          </a:xfrm>
          <a:prstGeom prst="rect">
            <a:avLst/>
          </a:prstGeom>
          <a:ln w="19050" cmpd="sng">
            <a:solidFill>
              <a:schemeClr val="accent4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8174" y="3289367"/>
            <a:ext cx="1380657" cy="523220"/>
          </a:xfrm>
          <a:prstGeom prst="rect">
            <a:avLst/>
          </a:prstGeom>
          <a:ln/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$invalid</a:t>
            </a:r>
            <a:endParaRPr 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672" y="3274556"/>
            <a:ext cx="1419079" cy="523220"/>
          </a:xfrm>
          <a:prstGeom prst="rect">
            <a:avLst/>
          </a:prstGeom>
          <a:solidFill>
            <a:schemeClr val="lt1"/>
          </a:solidFill>
          <a:ln w="28575" cmpd="sng">
            <a:solidFill>
              <a:schemeClr val="tx1"/>
            </a:solidFill>
          </a:ln>
          <a:effectLst>
            <a:glow rad="12700">
              <a:schemeClr val="bg1">
                <a:alpha val="75000"/>
              </a:schemeClr>
            </a:glow>
            <a:outerShdw blurRad="95250" dist="25400" dir="6660000" sx="101000" sy="101000" algn="tl" rotWithShape="0">
              <a:srgbClr val="000000">
                <a:alpha val="43000"/>
              </a:srgbClr>
            </a:outerShdw>
            <a:softEdge rad="889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pristine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3265" y="3284372"/>
            <a:ext cx="972434" cy="523220"/>
          </a:xfrm>
          <a:prstGeom prst="rect">
            <a:avLst/>
          </a:prstGeom>
          <a:solidFill>
            <a:schemeClr val="tx1">
              <a:alpha val="16000"/>
            </a:schemeClr>
          </a:soli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dirty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24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Custom</a:t>
            </a:r>
            <a:r>
              <a:rPr lang="en-US" sz="4000" dirty="0" smtClean="0"/>
              <a:t> Directives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86" y="1834711"/>
            <a:ext cx="8229600" cy="4649306"/>
          </a:xfr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angular.module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myModule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', [])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('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myDirective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 function()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return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'A',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&lt; E | A | C | M &gt;</a:t>
            </a:r>
            <a:endParaRPr lang="en-US" sz="1200" b="1" dirty="0">
              <a:solidFill>
                <a:srgbClr val="0000FF"/>
              </a:solidFill>
              <a:latin typeface="+mn-lt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'&lt;div&gt;...some more markup...&lt;/div&gt;',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templateUrl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'my-directive-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template.html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replace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false,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cs typeface="Courier New"/>
              </a:rPr>
              <a:t>transclude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true, 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//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false |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true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{   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true | false | {} 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localFoo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'@foo'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@ | @attribute&gt;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localBar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'=info'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&lt; = | =attribute | =? attribute&gt;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   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myProp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': '&amp;expression' 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// &lt; &amp; | &amp;attribute &gt;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endParaRPr lang="en-US" sz="7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($scope,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myDepedencies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...) {...},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require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'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myOtherDirective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'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/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/ prefix - </a:t>
            </a:r>
            <a:r>
              <a:rPr lang="en-US" sz="1200" b="1" dirty="0" smtClean="0">
                <a:solidFill>
                  <a:srgbClr val="0000FF"/>
                </a:solidFill>
                <a:latin typeface="+mn-lt"/>
                <a:cs typeface="Courier New"/>
              </a:rPr>
              <a:t>  &lt; </a:t>
            </a:r>
            <a:r>
              <a:rPr lang="en-US" sz="1200" b="1" dirty="0">
                <a:solidFill>
                  <a:srgbClr val="0000FF"/>
                </a:solidFill>
                <a:latin typeface="+mn-lt"/>
                <a:cs typeface="Courier New"/>
              </a:rPr>
              <a:t>(no prefix) | ? | ^ | ?^ 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cs typeface="Courier New"/>
              </a:rPr>
              <a:t>     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 function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postLink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(scope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iElement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iAttrs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otherController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 ... ) { ...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951026"/>
            <a:ext cx="8251686" cy="884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400">
                <a:solidFill>
                  <a:srgbClr val="000000"/>
                </a:solidFill>
                <a:latin typeface="Courier New"/>
                <a:cs typeface="Courier New"/>
              </a:defRPr>
            </a:lvl1pPr>
            <a:lvl2pPr marL="742950" indent="-28575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  <a:lvl6pPr marL="25146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7pPr>
            <a:lvl8pPr marL="3429000" indent="-22860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9pPr>
          </a:lstStyle>
          <a:p>
            <a:r>
              <a:rPr lang="en-US" sz="1050" dirty="0"/>
              <a:t>&lt;</a:t>
            </a:r>
            <a:r>
              <a:rPr lang="en-US" sz="1050" b="1" dirty="0"/>
              <a:t>my-directive</a:t>
            </a:r>
            <a:r>
              <a:rPr lang="en-US" sz="1050" dirty="0"/>
              <a:t> </a:t>
            </a:r>
            <a:r>
              <a:rPr lang="en-US" sz="1050" dirty="0">
                <a:solidFill>
                  <a:srgbClr val="0000FF"/>
                </a:solidFill>
              </a:rPr>
              <a:t>attribute</a:t>
            </a:r>
            <a:r>
              <a:rPr lang="en-US" sz="1050" dirty="0"/>
              <a:t>=“some attribute” ..&gt;</a:t>
            </a:r>
          </a:p>
          <a:p>
            <a:r>
              <a:rPr lang="en-US" sz="1050" dirty="0"/>
              <a:t>	&lt;span&gt;text&lt;/span&gt;</a:t>
            </a:r>
          </a:p>
          <a:p>
            <a:r>
              <a:rPr lang="en-US" sz="1050" dirty="0"/>
              <a:t>	 </a:t>
            </a:r>
            <a:r>
              <a:rPr lang="en-US" sz="1050" dirty="0" smtClean="0"/>
              <a:t>&lt;div ng-</a:t>
            </a:r>
            <a:r>
              <a:rPr lang="en-US" sz="1050" dirty="0" err="1" smtClean="0"/>
              <a:t>transclude</a:t>
            </a:r>
            <a:r>
              <a:rPr lang="en-US" sz="1050" dirty="0" smtClean="0"/>
              <a:t> /&gt;</a:t>
            </a:r>
            <a:endParaRPr lang="en-US" sz="1050" dirty="0"/>
          </a:p>
          <a:p>
            <a:r>
              <a:rPr lang="en-US" sz="1050" dirty="0"/>
              <a:t> &lt;/</a:t>
            </a:r>
            <a:r>
              <a:rPr lang="en-US" sz="1050" b="1" dirty="0"/>
              <a:t>my-directive</a:t>
            </a:r>
            <a:r>
              <a:rPr lang="en-US" sz="105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243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4602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 HTML templates/views,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Use Directives </a:t>
            </a:r>
            <a:r>
              <a:rPr lang="en-US" dirty="0" smtClean="0">
                <a:solidFill>
                  <a:srgbClr val="000000"/>
                </a:solidFill>
              </a:rPr>
              <a:t>for abstracting common markups, extensions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complex expressions in bindings.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Move them to Controllers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Optimize </a:t>
            </a:r>
            <a:r>
              <a:rPr lang="en-US" dirty="0" smtClean="0">
                <a:solidFill>
                  <a:schemeClr val="tx1"/>
                </a:solidFill>
              </a:rPr>
              <a:t>use of </a:t>
            </a:r>
            <a:r>
              <a:rPr lang="en-US" dirty="0" smtClean="0">
                <a:solidFill>
                  <a:srgbClr val="70A525"/>
                </a:solidFill>
              </a:rPr>
              <a:t>bindings.</a:t>
            </a:r>
            <a:r>
              <a:rPr lang="en-US" dirty="0" smtClean="0">
                <a:solidFill>
                  <a:srgbClr val="000000"/>
                </a:solidFill>
              </a:rPr>
              <a:t> Lesser, the </a:t>
            </a:r>
            <a:r>
              <a:rPr lang="en-US" b="1" dirty="0" smtClean="0">
                <a:solidFill>
                  <a:schemeClr val="accent4"/>
                </a:solidFill>
              </a:rPr>
              <a:t>faster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your application gets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Controllers, 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Keep them light.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70A525"/>
                </a:solidFill>
              </a:rPr>
              <a:t>Use Services </a:t>
            </a:r>
            <a:r>
              <a:rPr lang="en-US" dirty="0" smtClean="0">
                <a:solidFill>
                  <a:srgbClr val="000000"/>
                </a:solidFill>
              </a:rPr>
              <a:t>to offload functionality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DOM manipulations!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Delegate them to directives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In Directives,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Prefer </a:t>
            </a:r>
            <a:r>
              <a:rPr lang="en-US" dirty="0" smtClean="0">
                <a:solidFill>
                  <a:srgbClr val="000000"/>
                </a:solidFill>
              </a:rPr>
              <a:t>using</a:t>
            </a:r>
            <a:r>
              <a:rPr lang="en-US" dirty="0" smtClean="0">
                <a:solidFill>
                  <a:srgbClr val="70A525"/>
                </a:solidFill>
              </a:rPr>
              <a:t> directives as </a:t>
            </a:r>
            <a:r>
              <a:rPr lang="en-US" b="1" dirty="0" smtClean="0">
                <a:solidFill>
                  <a:srgbClr val="70A525"/>
                </a:solidFill>
              </a:rPr>
              <a:t>tag names </a:t>
            </a:r>
            <a:r>
              <a:rPr lang="en-US" dirty="0" smtClean="0">
                <a:solidFill>
                  <a:srgbClr val="70A525"/>
                </a:solidFill>
              </a:rPr>
              <a:t>or </a:t>
            </a:r>
            <a:r>
              <a:rPr lang="en-US" b="1" dirty="0" smtClean="0">
                <a:solidFill>
                  <a:srgbClr val="70A525"/>
                </a:solidFill>
              </a:rPr>
              <a:t>attributes</a:t>
            </a:r>
            <a:r>
              <a:rPr lang="en-US" dirty="0" smtClean="0">
                <a:solidFill>
                  <a:srgbClr val="000000"/>
                </a:solidFill>
              </a:rPr>
              <a:t> over classes and comments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‘ng-’ prefix </a:t>
            </a:r>
            <a:r>
              <a:rPr lang="en-US" dirty="0" smtClean="0">
                <a:solidFill>
                  <a:srgbClr val="000000"/>
                </a:solidFill>
              </a:rPr>
              <a:t>for your directives</a:t>
            </a:r>
          </a:p>
          <a:p>
            <a:pPr lvl="1"/>
            <a:r>
              <a:rPr lang="en-US" dirty="0">
                <a:solidFill>
                  <a:srgbClr val="70A525"/>
                </a:solidFill>
              </a:rPr>
              <a:t>Create </a:t>
            </a:r>
            <a:r>
              <a:rPr lang="en-US" b="1" dirty="0" smtClean="0">
                <a:solidFill>
                  <a:srgbClr val="70A525"/>
                </a:solidFill>
              </a:rPr>
              <a:t>isolate</a:t>
            </a:r>
            <a:r>
              <a:rPr lang="en-US" dirty="0" smtClean="0">
                <a:solidFill>
                  <a:srgbClr val="70A525"/>
                </a:solidFill>
              </a:rPr>
              <a:t> scopes </a:t>
            </a:r>
            <a:r>
              <a:rPr lang="en-US" dirty="0" smtClean="0">
                <a:solidFill>
                  <a:srgbClr val="000000"/>
                </a:solidFill>
              </a:rPr>
              <a:t>to avoid accidental overrides of properties</a:t>
            </a:r>
          </a:p>
          <a:p>
            <a:pPr lvl="1"/>
            <a:r>
              <a:rPr lang="en-US" dirty="0" smtClean="0">
                <a:solidFill>
                  <a:srgbClr val="70A525"/>
                </a:solidFill>
              </a:rPr>
              <a:t>Notify </a:t>
            </a:r>
            <a:r>
              <a:rPr lang="en-US" dirty="0" smtClean="0">
                <a:solidFill>
                  <a:srgbClr val="000000"/>
                </a:solidFill>
              </a:rPr>
              <a:t>Angular about direct</a:t>
            </a:r>
            <a:r>
              <a:rPr lang="en-US" dirty="0" smtClean="0">
                <a:solidFill>
                  <a:srgbClr val="70A525"/>
                </a:solidFill>
              </a:rPr>
              <a:t> changes on DOM</a:t>
            </a:r>
            <a:r>
              <a:rPr lang="en-US" dirty="0" smtClean="0">
                <a:solidFill>
                  <a:srgbClr val="000000"/>
                </a:solidFill>
              </a:rPr>
              <a:t>, via $</a:t>
            </a:r>
            <a:r>
              <a:rPr lang="en-US" dirty="0" err="1" smtClean="0">
                <a:solidFill>
                  <a:srgbClr val="000000"/>
                </a:solidFill>
              </a:rPr>
              <a:t>scope.$apply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70A525"/>
                </a:solidFill>
              </a:rPr>
              <a:t>Create modules to group </a:t>
            </a:r>
            <a:r>
              <a:rPr lang="en-US" sz="2000" dirty="0" smtClean="0">
                <a:solidFill>
                  <a:srgbClr val="000000"/>
                </a:solidFill>
              </a:rPr>
              <a:t>controllers, services, directives etc.</a:t>
            </a:r>
          </a:p>
          <a:p>
            <a:r>
              <a:rPr lang="en-US" dirty="0" smtClean="0">
                <a:solidFill>
                  <a:srgbClr val="70A525"/>
                </a:solidFill>
              </a:rPr>
              <a:t>Test (unit &amp; E2E) each component – </a:t>
            </a:r>
            <a:r>
              <a:rPr lang="en-US" sz="1800" dirty="0" smtClean="0">
                <a:solidFill>
                  <a:srgbClr val="000000"/>
                </a:solidFill>
              </a:rPr>
              <a:t>Services, Controllers, Directives etc.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559"/>
            <a:ext cx="8229600" cy="1600200"/>
          </a:xfrm>
        </p:spPr>
        <p:txBody>
          <a:bodyPr/>
          <a:lstStyle/>
          <a:p>
            <a:r>
              <a:rPr lang="en-US" dirty="0" smtClean="0"/>
              <a:t>Best Practices..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Use $inject pattern </a:t>
            </a:r>
            <a:r>
              <a:rPr lang="en-US" dirty="0" smtClean="0">
                <a:solidFill>
                  <a:srgbClr val="000000"/>
                </a:solidFill>
              </a:rPr>
              <a:t>for defining components.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Avoids breakages when minifying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create $ and $$ prefixed APIs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ould lead to collisions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Prefer ‘data-’ prefix </a:t>
            </a:r>
            <a:r>
              <a:rPr lang="en-US" sz="2000" dirty="0" smtClean="0">
                <a:solidFill>
                  <a:srgbClr val="000000"/>
                </a:solidFill>
              </a:rPr>
              <a:t>when using directives</a:t>
            </a:r>
          </a:p>
        </p:txBody>
      </p:sp>
    </p:spTree>
    <p:extLst>
      <p:ext uri="{BB962C8B-B14F-4D97-AF65-F5344CB8AC3E}">
        <p14:creationId xmlns:p14="http://schemas.microsoft.com/office/powerpoint/2010/main" val="8399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45"/>
            <a:ext cx="8229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62896"/>
            <a:ext cx="8229600" cy="452596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AngularJS official guide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Use AngularJS to power your application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Why does AngularJS rock?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Rapid prototyping with AngularJs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AngularJs Form Validation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Videos</a:t>
            </a:r>
          </a:p>
          <a:p>
            <a:pPr lvl="1"/>
            <a:r>
              <a:rPr lang="en-US" dirty="0" smtClean="0">
                <a:hlinkClick r:id="rId7"/>
              </a:rPr>
              <a:t>Official YouTube channel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AngularJs Fundamentals in 60-ish minutes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Writing Directives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Introduction to AngularJs Unit Testing </a:t>
            </a:r>
            <a:endParaRPr lang="en-US" dirty="0"/>
          </a:p>
          <a:p>
            <a:pPr lvl="1"/>
            <a:r>
              <a:rPr lang="en-US" dirty="0" smtClean="0">
                <a:hlinkClick r:id="rId11"/>
              </a:rPr>
              <a:t>End to End testing of AngularJs apps with Protractor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84470"/>
            <a:ext cx="7772400" cy="250507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2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22" y="6212157"/>
            <a:ext cx="2290349" cy="6458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22"/>
            <a:ext cx="8229600" cy="125785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3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smtClean="0">
                <a:solidFill>
                  <a:srgbClr val="000000"/>
                </a:solidFill>
                <a:latin typeface="+mn-lt"/>
                <a:cs typeface="Lucida Grande"/>
              </a:rPr>
              <a:t>AngularJs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is AngularJs?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Getting started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Anatomy of an Angular app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Data-binding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Bindings, expressions, filters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Services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Dependency </a:t>
            </a:r>
            <a:r>
              <a:rPr lang="en-US" dirty="0" smtClean="0">
                <a:solidFill>
                  <a:srgbClr val="000000"/>
                </a:solidFill>
              </a:rPr>
              <a:t>Injections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Demo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Form Validation</a:t>
            </a:r>
          </a:p>
          <a:p>
            <a:r>
              <a:rPr lang="en-US" dirty="0">
                <a:solidFill>
                  <a:srgbClr val="000000"/>
                </a:solidFill>
              </a:rPr>
              <a:t>Custom </a:t>
            </a:r>
            <a:r>
              <a:rPr lang="en-US" dirty="0" smtClean="0">
                <a:solidFill>
                  <a:srgbClr val="000000"/>
                </a:solidFill>
              </a:rPr>
              <a:t>Directives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Best practices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0430"/>
            <a:ext cx="8229600" cy="1600200"/>
          </a:xfrm>
        </p:spPr>
        <p:txBody>
          <a:bodyPr/>
          <a:lstStyle/>
          <a:p>
            <a:r>
              <a:rPr lang="en-US" dirty="0" smtClean="0"/>
              <a:t>Why AngularJs?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ttempt </a:t>
            </a:r>
            <a:r>
              <a:rPr lang="en-US" dirty="0">
                <a:solidFill>
                  <a:srgbClr val="000000"/>
                </a:solidFill>
              </a:rPr>
              <a:t>to make static HTML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, easier and </a:t>
            </a:r>
            <a:r>
              <a:rPr lang="en-US" dirty="0" smtClean="0">
                <a:solidFill>
                  <a:srgbClr val="000000"/>
                </a:solidFill>
              </a:rPr>
              <a:t>fun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Flexible &amp; extensible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Well organized - </a:t>
            </a:r>
            <a:r>
              <a:rPr lang="en-US" sz="1800" dirty="0" smtClean="0">
                <a:solidFill>
                  <a:srgbClr val="000000"/>
                </a:solidFill>
              </a:rPr>
              <a:t>highly modular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Write </a:t>
            </a:r>
            <a:r>
              <a:rPr lang="en-US" b="1" dirty="0" smtClean="0">
                <a:solidFill>
                  <a:srgbClr val="000000"/>
                </a:solidFill>
              </a:rPr>
              <a:t>less</a:t>
            </a:r>
            <a:r>
              <a:rPr lang="en-US" dirty="0" smtClean="0">
                <a:solidFill>
                  <a:srgbClr val="000000"/>
                </a:solidFill>
              </a:rPr>
              <a:t> code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Focus </a:t>
            </a:r>
            <a:r>
              <a:rPr lang="en-US" dirty="0">
                <a:solidFill>
                  <a:srgbClr val="000000"/>
                </a:solidFill>
              </a:rPr>
              <a:t>on </a:t>
            </a:r>
            <a:r>
              <a:rPr lang="en-US" dirty="0" smtClean="0">
                <a:solidFill>
                  <a:srgbClr val="000000"/>
                </a:solidFill>
              </a:rPr>
              <a:t>testing – </a:t>
            </a:r>
            <a:r>
              <a:rPr lang="en-US" sz="1800" dirty="0" smtClean="0">
                <a:solidFill>
                  <a:srgbClr val="000000"/>
                </a:solidFill>
              </a:rPr>
              <a:t>Jasmine, Karma, Protractor etc.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Versatile - </a:t>
            </a:r>
            <a:r>
              <a:rPr lang="en-US" sz="1800" dirty="0" smtClean="0">
                <a:solidFill>
                  <a:srgbClr val="000000"/>
                </a:solidFill>
              </a:rPr>
              <a:t>works well with other libraries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Framework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Free &amp; open source (MIT License)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Current version – 1.2.16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Vibrant &amp; growing community 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Good documentation, tons of articles &amp; videos available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2"/>
              </a:rPr>
              <a:t>Project home </a:t>
            </a:r>
            <a:r>
              <a:rPr lang="en-US" sz="1500" dirty="0">
                <a:solidFill>
                  <a:srgbClr val="000000"/>
                </a:solidFill>
                <a:hlinkClick r:id="rId2"/>
              </a:rPr>
              <a:t>p</a:t>
            </a:r>
            <a:r>
              <a:rPr lang="en-US" sz="1500" dirty="0" smtClean="0">
                <a:solidFill>
                  <a:srgbClr val="000000"/>
                </a:solidFill>
                <a:hlinkClick r:id="rId2"/>
              </a:rPr>
              <a:t>age</a:t>
            </a:r>
            <a:r>
              <a:rPr lang="en-US" sz="1500" dirty="0" smtClean="0">
                <a:solidFill>
                  <a:srgbClr val="000000"/>
                </a:solidFill>
              </a:rPr>
              <a:t> –  </a:t>
            </a:r>
            <a:r>
              <a:rPr lang="en-US" sz="1500" b="1" dirty="0" err="1" smtClean="0">
                <a:solidFill>
                  <a:srgbClr val="000000"/>
                </a:solidFill>
              </a:rPr>
              <a:t>angularjs.org</a:t>
            </a:r>
            <a:endParaRPr lang="en-US" sz="1500" b="1" dirty="0" smtClean="0">
              <a:solidFill>
                <a:srgbClr val="000000"/>
              </a:solidFill>
            </a:endParaRPr>
          </a:p>
          <a:p>
            <a:pPr lvl="1"/>
            <a:r>
              <a:rPr lang="nl-NL" sz="1500" dirty="0" smtClean="0">
                <a:solidFill>
                  <a:srgbClr val="000000"/>
                </a:solidFill>
                <a:hlinkClick r:id="rId3"/>
              </a:rPr>
              <a:t>Guide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r>
              <a:rPr lang="en-US" sz="1500" dirty="0" smtClean="0">
                <a:solidFill>
                  <a:srgbClr val="000000"/>
                </a:solidFill>
              </a:rPr>
              <a:t>–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guide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  <a:hlinkClick r:id="rId4"/>
              </a:rPr>
              <a:t>API reference</a:t>
            </a:r>
            <a:r>
              <a:rPr lang="en-US" sz="1500" dirty="0" smtClean="0">
                <a:solidFill>
                  <a:srgbClr val="000000"/>
                </a:solidFill>
              </a:rPr>
              <a:t> -  </a:t>
            </a:r>
            <a:r>
              <a:rPr lang="hu-HU" sz="1500" b="1" dirty="0" smtClean="0">
                <a:solidFill>
                  <a:srgbClr val="000000"/>
                </a:solidFill>
              </a:rPr>
              <a:t>docs.</a:t>
            </a:r>
            <a:r>
              <a:rPr lang="hu-HU" sz="1500" dirty="0" smtClean="0">
                <a:solidFill>
                  <a:srgbClr val="000000"/>
                </a:solidFill>
              </a:rPr>
              <a:t>angularjs.org</a:t>
            </a:r>
            <a:r>
              <a:rPr lang="hu-HU" sz="1500" b="1" dirty="0">
                <a:solidFill>
                  <a:srgbClr val="000000"/>
                </a:solidFill>
              </a:rPr>
              <a:t>/</a:t>
            </a:r>
            <a:r>
              <a:rPr lang="hu-HU" sz="1500" b="1" dirty="0" smtClean="0">
                <a:solidFill>
                  <a:srgbClr val="000000"/>
                </a:solidFill>
              </a:rPr>
              <a:t>api</a:t>
            </a:r>
            <a:endParaRPr lang="hu-HU" sz="15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rgbClr val="000000"/>
                </a:solidFill>
              </a:rPr>
              <a:t>Browser support - </a:t>
            </a:r>
            <a:r>
              <a:rPr lang="en-US" sz="2000" dirty="0" smtClean="0">
                <a:solidFill>
                  <a:srgbClr val="000000"/>
                </a:solidFill>
              </a:rPr>
              <a:t>IE8+*, </a:t>
            </a:r>
            <a:r>
              <a:rPr lang="en-US" sz="2000" dirty="0">
                <a:solidFill>
                  <a:srgbClr val="000000"/>
                </a:solidFill>
              </a:rPr>
              <a:t>Firefox </a:t>
            </a:r>
            <a:r>
              <a:rPr lang="en-US" sz="2000" dirty="0" smtClean="0">
                <a:solidFill>
                  <a:srgbClr val="000000"/>
                </a:solidFill>
              </a:rPr>
              <a:t>, Chrome &amp; Safari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Whose using it?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YouTube </a:t>
            </a:r>
            <a:r>
              <a:rPr lang="en-US" sz="1600" dirty="0">
                <a:solidFill>
                  <a:srgbClr val="000000"/>
                </a:solidFill>
              </a:rPr>
              <a:t>on PS3, Plunker, DoubleClick and many </a:t>
            </a:r>
            <a:r>
              <a:rPr lang="en-US" sz="1600" dirty="0" smtClean="0">
                <a:solidFill>
                  <a:srgbClr val="000000"/>
                </a:solidFill>
              </a:rPr>
              <a:t>more 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builtwith.angularjs.org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9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87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pic>
        <p:nvPicPr>
          <p:cNvPr id="4" name="Picture 3" descr="AngularJS-Shield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2705651"/>
            <a:ext cx="2519570" cy="26695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1026" y="5694024"/>
            <a:ext cx="224083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SPA framework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3075" y="1885861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Data-binding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52972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913531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5963" y="4981030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5963" y="2829239"/>
            <a:ext cx="22408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5963" y="3711400"/>
            <a:ext cx="224083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Dependency Injections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8170" y="1885765"/>
            <a:ext cx="114410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MVVM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15353" y="1885669"/>
            <a:ext cx="211573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MVW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hatever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43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6688"/>
            <a:ext cx="8229600" cy="1600200"/>
          </a:xfrm>
        </p:spPr>
        <p:txBody>
          <a:bodyPr/>
          <a:lstStyle/>
          <a:p>
            <a:r>
              <a:rPr lang="en-US" dirty="0" smtClean="0"/>
              <a:t>What is AngularJs?...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12968" y="2363118"/>
            <a:ext cx="1727965" cy="2884787"/>
            <a:chOff x="4312968" y="2363118"/>
            <a:chExt cx="1727965" cy="2884787"/>
          </a:xfrm>
        </p:grpSpPr>
        <p:grpSp>
          <p:nvGrpSpPr>
            <p:cNvPr id="73" name="Group 72"/>
            <p:cNvGrpSpPr/>
            <p:nvPr/>
          </p:nvGrpSpPr>
          <p:grpSpPr>
            <a:xfrm>
              <a:off x="4312968" y="2363118"/>
              <a:ext cx="1727965" cy="2296604"/>
              <a:chOff x="712644" y="2860699"/>
              <a:chExt cx="1727965" cy="22966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2644" y="2886132"/>
                <a:ext cx="1727965" cy="227117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13080" y="2860699"/>
                <a:ext cx="1647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 Modules</a:t>
                </a:r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946829" y="3322895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</a:t>
                  </a:r>
                  <a:r>
                    <a:rPr lang="en-US" sz="1200" dirty="0" err="1" smtClean="0"/>
                    <a:t>route.js</a:t>
                  </a:r>
                  <a:endParaRPr lang="en-US" sz="1200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38601" y="3214667"/>
                <a:ext cx="1336964" cy="1732818"/>
                <a:chOff x="838601" y="3380312"/>
                <a:chExt cx="1336964" cy="1732818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60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915902" y="3380312"/>
                  <a:ext cx="12105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ngular-route.js</a:t>
                  </a:r>
                  <a:endParaRPr lang="en-US" sz="12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</p:grpSp>
        <p:cxnSp>
          <p:nvCxnSpPr>
            <p:cNvPr id="125" name="Straight Arrow Connector 124"/>
            <p:cNvCxnSpPr>
              <a:stCxn id="35" idx="2"/>
            </p:cNvCxnSpPr>
            <p:nvPr/>
          </p:nvCxnSpPr>
          <p:spPr>
            <a:xfrm flipH="1">
              <a:off x="5172234" y="4659722"/>
              <a:ext cx="4717" cy="5881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34883" y="1718764"/>
            <a:ext cx="2152715" cy="3529141"/>
            <a:chOff x="6434883" y="1718764"/>
            <a:chExt cx="2152715" cy="3529141"/>
          </a:xfrm>
        </p:grpSpPr>
        <p:grpSp>
          <p:nvGrpSpPr>
            <p:cNvPr id="95" name="Group 94"/>
            <p:cNvGrpSpPr/>
            <p:nvPr/>
          </p:nvGrpSpPr>
          <p:grpSpPr>
            <a:xfrm>
              <a:off x="6434883" y="1718764"/>
              <a:ext cx="2152715" cy="2496233"/>
              <a:chOff x="645040" y="2860699"/>
              <a:chExt cx="2152715" cy="229660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8624" y="2886132"/>
                <a:ext cx="2070275" cy="227117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5040" y="2860699"/>
                <a:ext cx="2152715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Third-party Modules</a:t>
                </a:r>
                <a:endParaRPr lang="en-US" dirty="0"/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1080052" y="3326919"/>
                <a:ext cx="1339821" cy="1717454"/>
                <a:chOff x="971824" y="3384336"/>
                <a:chExt cx="1339821" cy="1717454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>
                  <a:off x="974681" y="338433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148186" y="3624688"/>
                  <a:ext cx="723275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023041" y="393189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7182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092971" y="4336703"/>
                  <a:ext cx="826218" cy="27699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095003" y="4642897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041990" y="4589884"/>
                  <a:ext cx="86433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g-view</a:t>
                  </a:r>
                  <a:endParaRPr lang="en-US" sz="1600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74681" y="3214667"/>
                <a:ext cx="1336964" cy="1732818"/>
                <a:chOff x="974681" y="3380312"/>
                <a:chExt cx="1336964" cy="1732818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974681" y="3395676"/>
                  <a:ext cx="1336964" cy="17174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295606" y="3624688"/>
                  <a:ext cx="72327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Services</a:t>
                  </a:r>
                  <a:endParaRPr lang="en-US" sz="12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154042" y="3380312"/>
                  <a:ext cx="966931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  <a:r>
                    <a:rPr lang="en-US" sz="1200" dirty="0" smtClean="0"/>
                    <a:t>ngular-ui.js</a:t>
                  </a:r>
                  <a:endParaRPr lang="en-US" sz="12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147781" y="394323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96564" y="3879601"/>
                  <a:ext cx="1034959" cy="33855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$resource</a:t>
                  </a:r>
                  <a:endParaRPr lang="en-US" sz="1600" dirty="0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240391" y="4336703"/>
                  <a:ext cx="826218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Directives</a:t>
                  </a:r>
                  <a:endParaRPr lang="en-US" sz="12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353448" y="4642897"/>
                  <a:ext cx="801506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n</a:t>
                  </a:r>
                  <a:r>
                    <a:rPr lang="en-US" sz="1600" dirty="0" smtClean="0"/>
                    <a:t>g-vi</a:t>
                  </a:r>
                  <a:endParaRPr lang="en-US" sz="16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1212090" y="4589884"/>
                  <a:ext cx="889987" cy="31147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  ng-grid</a:t>
                  </a:r>
                  <a:endParaRPr lang="en-US" sz="1600" dirty="0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7420200" y="4214997"/>
              <a:ext cx="4718" cy="10329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59756" y="1788232"/>
            <a:ext cx="5708711" cy="3459673"/>
            <a:chOff x="759756" y="1788232"/>
            <a:chExt cx="5708711" cy="3459673"/>
          </a:xfrm>
        </p:grpSpPr>
        <p:sp>
          <p:nvSpPr>
            <p:cNvPr id="116" name="Rectangle 115"/>
            <p:cNvSpPr/>
            <p:nvPr/>
          </p:nvSpPr>
          <p:spPr>
            <a:xfrm>
              <a:off x="759756" y="1788232"/>
              <a:ext cx="2736939" cy="148043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Your </a:t>
              </a:r>
            </a:p>
            <a:p>
              <a:pPr algn="ctr"/>
              <a:r>
                <a:rPr lang="en-US" sz="36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Application</a:t>
              </a:r>
              <a:endPara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/>
            <p:cNvCxnSpPr>
              <a:stCxn id="116" idx="2"/>
            </p:cNvCxnSpPr>
            <p:nvPr/>
          </p:nvCxnSpPr>
          <p:spPr>
            <a:xfrm>
              <a:off x="2128226" y="3268665"/>
              <a:ext cx="0" cy="19792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3496695" y="2103500"/>
              <a:ext cx="29717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463111" y="2920058"/>
              <a:ext cx="849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5029" y="5247905"/>
            <a:ext cx="7922989" cy="1011898"/>
            <a:chOff x="565029" y="5247905"/>
            <a:chExt cx="7922989" cy="1011898"/>
          </a:xfrm>
        </p:grpSpPr>
        <p:sp>
          <p:nvSpPr>
            <p:cNvPr id="5" name="Rectangle 4"/>
            <p:cNvSpPr/>
            <p:nvPr/>
          </p:nvSpPr>
          <p:spPr>
            <a:xfrm>
              <a:off x="596348" y="5247905"/>
              <a:ext cx="7891670" cy="10118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61998" y="5554301"/>
              <a:ext cx="7279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jqLite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029" y="5556511"/>
              <a:ext cx="145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Angular 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82360" y="5333565"/>
              <a:ext cx="5521727" cy="8128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6695" y="533356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Services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6652" y="5331310"/>
              <a:ext cx="826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Directives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06585" y="531892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Filters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33619" y="566149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80006" y="566213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4785" y="5587181"/>
              <a:ext cx="788297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$scope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2459" y="5588478"/>
              <a:ext cx="941283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$injector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0648" y="5587180"/>
              <a:ext cx="100600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ng-model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1021" y="5588477"/>
              <a:ext cx="103105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n</a:t>
              </a:r>
              <a:r>
                <a:rPr lang="en-US" sz="1600" dirty="0" smtClean="0"/>
                <a:t>g-repeat</a:t>
              </a:r>
              <a:endParaRPr lang="en-US" sz="1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09813" y="5662138"/>
              <a:ext cx="979755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$</a:t>
              </a:r>
              <a:r>
                <a:rPr lang="en-US" sz="1600" dirty="0" err="1" smtClean="0"/>
                <a:t>inJector</a:t>
              </a:r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9157" y="5583581"/>
              <a:ext cx="937176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currency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8771" y="5584878"/>
              <a:ext cx="577201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38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Started..</a:t>
            </a:r>
            <a:endParaRPr lang="en-US" dirty="0"/>
          </a:p>
        </p:txBody>
      </p:sp>
      <p:pic>
        <p:nvPicPr>
          <p:cNvPr id="3" name="Picture 2" descr="AngularJS-Shield-large.png"/>
          <p:cNvPicPr>
            <a:picLocks noChangeAspect="1"/>
          </p:cNvPicPr>
          <p:nvPr/>
        </p:nvPicPr>
        <p:blipFill rotWithShape="1"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9"/>
          <a:stretch/>
        </p:blipFill>
        <p:spPr>
          <a:xfrm>
            <a:off x="7096729" y="1372185"/>
            <a:ext cx="2052477" cy="44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6075"/>
            <a:ext cx="8229600" cy="1600200"/>
          </a:xfrm>
        </p:spPr>
        <p:txBody>
          <a:bodyPr/>
          <a:lstStyle/>
          <a:p>
            <a:r>
              <a:rPr lang="en-US" dirty="0" smtClean="0"/>
              <a:t>Anatomy of an Angular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76" y="2131375"/>
            <a:ext cx="7885045" cy="36933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&lt;!DOCTYPE html&gt;</a:t>
            </a:r>
          </a:p>
          <a:p>
            <a:r>
              <a:rPr lang="en-US" dirty="0">
                <a:latin typeface="Courier New"/>
                <a:cs typeface="Courier New"/>
              </a:rPr>
              <a:t>&lt;html&gt;</a:t>
            </a:r>
          </a:p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    &lt;title</a:t>
            </a:r>
            <a:r>
              <a:rPr lang="en-US" dirty="0" smtClean="0">
                <a:latin typeface="Courier New"/>
                <a:cs typeface="Courier New"/>
              </a:rPr>
              <a:t>&gt;My </a:t>
            </a:r>
            <a:r>
              <a:rPr lang="en-US" dirty="0">
                <a:latin typeface="Courier New"/>
                <a:cs typeface="Courier New"/>
              </a:rPr>
              <a:t>App&lt;/title&gt;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b="1" dirty="0">
                <a:latin typeface="Courier New"/>
                <a:cs typeface="Courier New"/>
              </a:rPr>
              <a:t>&lt;script </a:t>
            </a:r>
            <a:r>
              <a:rPr lang="en-US" b="1" dirty="0" err="1">
                <a:latin typeface="Courier New"/>
                <a:cs typeface="Courier New"/>
              </a:rPr>
              <a:t>src</a:t>
            </a:r>
            <a:r>
              <a:rPr lang="en-US" b="1" dirty="0">
                <a:latin typeface="Courier New"/>
                <a:cs typeface="Courier New"/>
              </a:rPr>
              <a:t>="</a:t>
            </a:r>
            <a:r>
              <a:rPr lang="en-US" b="1" dirty="0" err="1">
                <a:latin typeface="Courier New"/>
                <a:cs typeface="Courier New"/>
              </a:rPr>
              <a:t>js</a:t>
            </a:r>
            <a:r>
              <a:rPr lang="en-US" b="1" dirty="0">
                <a:latin typeface="Courier New"/>
                <a:cs typeface="Courier New"/>
              </a:rPr>
              <a:t>/</a:t>
            </a:r>
            <a:r>
              <a:rPr lang="en-US" b="1" dirty="0" smtClean="0">
                <a:latin typeface="Courier New"/>
                <a:cs typeface="Courier New"/>
              </a:rPr>
              <a:t>libs/</a:t>
            </a:r>
            <a:r>
              <a:rPr lang="en-US" b="1" dirty="0" err="1">
                <a:solidFill>
                  <a:schemeClr val="accent3"/>
                </a:solidFill>
                <a:latin typeface="Courier New"/>
                <a:cs typeface="Courier New"/>
              </a:rPr>
              <a:t>angular.js</a:t>
            </a:r>
            <a:r>
              <a:rPr lang="en-US" b="1" dirty="0">
                <a:latin typeface="Courier New"/>
                <a:cs typeface="Courier New"/>
              </a:rPr>
              <a:t>"&gt;&lt;/script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/head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&lt;body </a:t>
            </a:r>
            <a:r>
              <a:rPr lang="en-US" b="1" dirty="0">
                <a:solidFill>
                  <a:srgbClr val="FF6600"/>
                </a:solidFill>
                <a:latin typeface="Courier New"/>
                <a:cs typeface="Courier New"/>
              </a:rPr>
              <a:t>ng-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app</a:t>
            </a:r>
            <a:r>
              <a:rPr lang="en-US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   &lt;div&gt;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fi-FI" b="1" dirty="0" smtClean="0">
                <a:latin typeface="Courier New"/>
                <a:cs typeface="Courier New"/>
              </a:rPr>
              <a:t>&lt;</a:t>
            </a:r>
            <a:r>
              <a:rPr lang="fi-FI" b="1" dirty="0">
                <a:latin typeface="Courier New"/>
                <a:cs typeface="Courier New"/>
              </a:rPr>
              <a:t>input </a:t>
            </a:r>
            <a:r>
              <a:rPr lang="fi-FI" b="1" dirty="0" err="1">
                <a:latin typeface="Courier New"/>
                <a:cs typeface="Courier New"/>
              </a:rPr>
              <a:t>type="text</a:t>
            </a:r>
            <a:r>
              <a:rPr lang="fi-FI" b="1" dirty="0">
                <a:latin typeface="Courier New"/>
                <a:cs typeface="Courier New"/>
              </a:rPr>
              <a:t>" </a:t>
            </a:r>
            <a:r>
              <a:rPr lang="fi-FI" b="1" dirty="0" err="1">
                <a:solidFill>
                  <a:srgbClr val="FF6600"/>
                </a:solidFill>
                <a:latin typeface="Courier New"/>
                <a:cs typeface="Courier New"/>
              </a:rPr>
              <a:t>ng-model</a:t>
            </a:r>
            <a:r>
              <a:rPr lang="fi-FI" b="1" dirty="0" err="1">
                <a:latin typeface="Courier New"/>
                <a:cs typeface="Courier New"/>
              </a:rPr>
              <a:t>="myString</a:t>
            </a:r>
            <a:r>
              <a:rPr lang="fi-FI" b="1" dirty="0">
                <a:latin typeface="Courier New"/>
                <a:cs typeface="Courier New"/>
              </a:rPr>
              <a:t>" /&gt;</a:t>
            </a:r>
          </a:p>
          <a:p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smtClean="0">
                <a:solidFill>
                  <a:srgbClr val="FF6600"/>
                </a:solidFill>
                <a:latin typeface="Courier New"/>
                <a:cs typeface="Courier New"/>
              </a:rPr>
              <a:t>  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{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{ </a:t>
            </a:r>
            <a:r>
              <a:rPr lang="fi-FI" b="1" dirty="0" err="1">
                <a:latin typeface="Courier New"/>
                <a:cs typeface="Courier New"/>
              </a:rPr>
              <a:t>myString</a:t>
            </a:r>
            <a:r>
              <a:rPr lang="fi-FI" b="1" dirty="0">
                <a:latin typeface="Courier New"/>
                <a:cs typeface="Courier New"/>
              </a:rPr>
              <a:t> </a:t>
            </a:r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fi-FI" b="1" dirty="0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lang="fi-FI" b="1" dirty="0" smtClean="0">
                <a:solidFill>
                  <a:srgbClr val="FF6600"/>
                </a:solidFill>
                <a:latin typeface="Courier New"/>
                <a:cs typeface="Courier New"/>
              </a:rPr>
              <a:t>  </a:t>
            </a:r>
            <a:r>
              <a:rPr lang="fi-FI" dirty="0" smtClean="0">
                <a:latin typeface="Courier New"/>
                <a:cs typeface="Courier New"/>
              </a:rPr>
              <a:t>&lt;/div&gt;</a:t>
            </a:r>
          </a:p>
          <a:p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/body&gt;</a:t>
            </a:r>
          </a:p>
          <a:p>
            <a:r>
              <a:rPr lang="en-US" dirty="0">
                <a:latin typeface="Courier New"/>
                <a:cs typeface="Courier New"/>
              </a:rPr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139" y="1525974"/>
            <a:ext cx="975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33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11761</TotalTime>
  <Words>1986</Words>
  <Application>Microsoft Macintosh PowerPoint</Application>
  <PresentationFormat>On-screen Show (4:3)</PresentationFormat>
  <Paragraphs>394</Paragraphs>
  <Slides>28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Executive</vt:lpstr>
      <vt:lpstr>HTML enhanced for web apps!</vt:lpstr>
      <vt:lpstr>About Me</vt:lpstr>
      <vt:lpstr>Agenda</vt:lpstr>
      <vt:lpstr>Why AngularJs? </vt:lpstr>
      <vt:lpstr>What is AngularJs?</vt:lpstr>
      <vt:lpstr>What is AngularJs?...</vt:lpstr>
      <vt:lpstr>What is AngularJs?...</vt:lpstr>
      <vt:lpstr>Getting Started..</vt:lpstr>
      <vt:lpstr>Anatomy of an Angular App</vt:lpstr>
      <vt:lpstr>Anatomy of an Angular App</vt:lpstr>
      <vt:lpstr>Anatomy of an Angular App</vt:lpstr>
      <vt:lpstr>MVC</vt:lpstr>
      <vt:lpstr>Data-binding</vt:lpstr>
      <vt:lpstr>Bindings, Expressions</vt:lpstr>
      <vt:lpstr>Directives</vt:lpstr>
      <vt:lpstr>Directives</vt:lpstr>
      <vt:lpstr>Mini Demo</vt:lpstr>
      <vt:lpstr>Services</vt:lpstr>
      <vt:lpstr>Dependency Injections (DI)</vt:lpstr>
      <vt:lpstr>Demo</vt:lpstr>
      <vt:lpstr>Form Validation</vt:lpstr>
      <vt:lpstr>Custom Directives</vt:lpstr>
      <vt:lpstr>Best Practices</vt:lpstr>
      <vt:lpstr>Best Practices..</vt:lpstr>
      <vt:lpstr>Questions?</vt:lpstr>
      <vt:lpstr>References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murtazahaveliwala</dc:creator>
  <cp:lastModifiedBy>murtazahaveliwala</cp:lastModifiedBy>
  <cp:revision>328</cp:revision>
  <dcterms:created xsi:type="dcterms:W3CDTF">2014-02-28T13:39:45Z</dcterms:created>
  <dcterms:modified xsi:type="dcterms:W3CDTF">2014-04-10T21:39:40Z</dcterms:modified>
</cp:coreProperties>
</file>