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Lst>
  <p:sldIdLst>
    <p:sldId id="279" r:id="rId3"/>
    <p:sldId id="280" r:id="rId4"/>
    <p:sldId id="281" r:id="rId5"/>
    <p:sldId id="256" r:id="rId6"/>
    <p:sldId id="257" r:id="rId7"/>
    <p:sldId id="270" r:id="rId8"/>
    <p:sldId id="259" r:id="rId9"/>
    <p:sldId id="260" r:id="rId10"/>
    <p:sldId id="261" r:id="rId11"/>
    <p:sldId id="262" r:id="rId12"/>
    <p:sldId id="263" r:id="rId13"/>
    <p:sldId id="264" r:id="rId14"/>
    <p:sldId id="266" r:id="rId15"/>
    <p:sldId id="267" r:id="rId16"/>
    <p:sldId id="265" r:id="rId17"/>
    <p:sldId id="271" r:id="rId18"/>
    <p:sldId id="268" r:id="rId19"/>
    <p:sldId id="269"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6A956-D37C-4175-AD23-974376525561}"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958BE5A4-9E2A-496B-9B93-7805F6A6762A}">
      <dgm:prSet custT="1"/>
      <dgm:spPr/>
      <dgm:t>
        <a:bodyPr/>
        <a:lstStyle/>
        <a:p>
          <a:pPr algn="ctr"/>
          <a:r>
            <a:rPr lang="en-US" sz="2000" dirty="0"/>
            <a:t>Antigua &amp; Barbuda                     </a:t>
          </a:r>
        </a:p>
      </dgm:t>
    </dgm:pt>
    <dgm:pt modelId="{A377B98B-F829-4241-8902-126BEB1C810E}" type="parTrans" cxnId="{0D1E2FF0-2A08-4AF2-97ED-6AA5AEDA545C}">
      <dgm:prSet/>
      <dgm:spPr/>
      <dgm:t>
        <a:bodyPr/>
        <a:lstStyle/>
        <a:p>
          <a:endParaRPr lang="en-US"/>
        </a:p>
      </dgm:t>
    </dgm:pt>
    <dgm:pt modelId="{9667531C-4B2E-4BFE-969F-DE8B3CC3DFA8}" type="sibTrans" cxnId="{0D1E2FF0-2A08-4AF2-97ED-6AA5AEDA545C}">
      <dgm:prSet/>
      <dgm:spPr/>
      <dgm:t>
        <a:bodyPr/>
        <a:lstStyle/>
        <a:p>
          <a:endParaRPr lang="en-US"/>
        </a:p>
      </dgm:t>
    </dgm:pt>
    <dgm:pt modelId="{DF9A07FC-9C33-4347-996E-BCCAB9C3A388}">
      <dgm:prSet custT="1"/>
      <dgm:spPr/>
      <dgm:t>
        <a:bodyPr/>
        <a:lstStyle/>
        <a:p>
          <a:r>
            <a:rPr lang="en-US" sz="2000" dirty="0"/>
            <a:t>Bahamas                                 </a:t>
          </a:r>
        </a:p>
      </dgm:t>
    </dgm:pt>
    <dgm:pt modelId="{6EBC7949-1FE2-41A5-8C29-CEA9BE159FB4}" type="parTrans" cxnId="{633A1A8C-180B-436F-83DB-8FF2D023F24A}">
      <dgm:prSet/>
      <dgm:spPr/>
      <dgm:t>
        <a:bodyPr/>
        <a:lstStyle/>
        <a:p>
          <a:endParaRPr lang="en-US"/>
        </a:p>
      </dgm:t>
    </dgm:pt>
    <dgm:pt modelId="{0C0B082A-A1F7-453E-9554-1CB6B0A2B954}" type="sibTrans" cxnId="{633A1A8C-180B-436F-83DB-8FF2D023F24A}">
      <dgm:prSet/>
      <dgm:spPr/>
      <dgm:t>
        <a:bodyPr/>
        <a:lstStyle/>
        <a:p>
          <a:endParaRPr lang="en-US"/>
        </a:p>
      </dgm:t>
    </dgm:pt>
    <dgm:pt modelId="{0B8E4FDE-6674-4EFA-B5CE-8AAE9386F7A4}">
      <dgm:prSet custT="1"/>
      <dgm:spPr/>
      <dgm:t>
        <a:bodyPr/>
        <a:lstStyle/>
        <a:p>
          <a:pPr algn="ctr"/>
          <a:r>
            <a:rPr lang="en-US" sz="2000" dirty="0"/>
            <a:t>Barbados      </a:t>
          </a:r>
        </a:p>
      </dgm:t>
    </dgm:pt>
    <dgm:pt modelId="{4A4D2835-D81F-42C0-9FF1-428FD38E7961}" type="parTrans" cxnId="{4B23FBBE-CF3C-4195-AF16-432D154B335A}">
      <dgm:prSet/>
      <dgm:spPr/>
      <dgm:t>
        <a:bodyPr/>
        <a:lstStyle/>
        <a:p>
          <a:endParaRPr lang="en-US"/>
        </a:p>
      </dgm:t>
    </dgm:pt>
    <dgm:pt modelId="{D13F2F82-721E-49D3-83FC-3A8A551FEF7F}" type="sibTrans" cxnId="{4B23FBBE-CF3C-4195-AF16-432D154B335A}">
      <dgm:prSet/>
      <dgm:spPr/>
      <dgm:t>
        <a:bodyPr/>
        <a:lstStyle/>
        <a:p>
          <a:endParaRPr lang="en-US"/>
        </a:p>
      </dgm:t>
    </dgm:pt>
    <dgm:pt modelId="{7DE697D4-0A18-4A76-A65D-B49D0B433FEF}">
      <dgm:prSet custT="1"/>
      <dgm:spPr/>
      <dgm:t>
        <a:bodyPr/>
        <a:lstStyle/>
        <a:p>
          <a:r>
            <a:rPr lang="en-US" sz="2000" dirty="0"/>
            <a:t>Grenada</a:t>
          </a:r>
        </a:p>
      </dgm:t>
    </dgm:pt>
    <dgm:pt modelId="{E12F0EA8-60E8-4A5F-9055-1A84E67DCDE8}" type="parTrans" cxnId="{353A0C2E-F749-47A5-82D8-38CE0FD06756}">
      <dgm:prSet/>
      <dgm:spPr/>
      <dgm:t>
        <a:bodyPr/>
        <a:lstStyle/>
        <a:p>
          <a:endParaRPr lang="en-US"/>
        </a:p>
      </dgm:t>
    </dgm:pt>
    <dgm:pt modelId="{E300F6F1-468A-4455-97F5-B51F2DF9385D}" type="sibTrans" cxnId="{353A0C2E-F749-47A5-82D8-38CE0FD06756}">
      <dgm:prSet/>
      <dgm:spPr/>
      <dgm:t>
        <a:bodyPr/>
        <a:lstStyle/>
        <a:p>
          <a:endParaRPr lang="en-US"/>
        </a:p>
      </dgm:t>
    </dgm:pt>
    <dgm:pt modelId="{1E0D9E0D-C669-46DA-9673-2834B67A5A86}">
      <dgm:prSet custT="1"/>
      <dgm:spPr/>
      <dgm:t>
        <a:bodyPr/>
        <a:lstStyle/>
        <a:p>
          <a:r>
            <a:rPr lang="en-US" sz="2000" dirty="0"/>
            <a:t>Guyana</a:t>
          </a:r>
        </a:p>
      </dgm:t>
    </dgm:pt>
    <dgm:pt modelId="{C8881CBA-3702-4180-BACF-259C18F8CD67}" type="parTrans" cxnId="{39402845-F34B-421E-AF25-B1430286B52D}">
      <dgm:prSet/>
      <dgm:spPr/>
      <dgm:t>
        <a:bodyPr/>
        <a:lstStyle/>
        <a:p>
          <a:endParaRPr lang="en-US"/>
        </a:p>
      </dgm:t>
    </dgm:pt>
    <dgm:pt modelId="{54652569-9CFA-48C0-8F85-02904E1023F4}" type="sibTrans" cxnId="{39402845-F34B-421E-AF25-B1430286B52D}">
      <dgm:prSet/>
      <dgm:spPr/>
      <dgm:t>
        <a:bodyPr/>
        <a:lstStyle/>
        <a:p>
          <a:endParaRPr lang="en-US"/>
        </a:p>
      </dgm:t>
    </dgm:pt>
    <dgm:pt modelId="{1435E873-73F4-4EFA-A996-535CA3DDDEE4}">
      <dgm:prSet custT="1"/>
      <dgm:spPr/>
      <dgm:t>
        <a:bodyPr/>
        <a:lstStyle/>
        <a:p>
          <a:r>
            <a:rPr lang="en-US" sz="2000" dirty="0"/>
            <a:t>Haiti</a:t>
          </a:r>
        </a:p>
      </dgm:t>
    </dgm:pt>
    <dgm:pt modelId="{8755DDB4-B361-412F-9F32-55AE2DEAC298}" type="parTrans" cxnId="{CFBE9AE4-3507-4687-8885-EB23A7A6F74A}">
      <dgm:prSet/>
      <dgm:spPr/>
      <dgm:t>
        <a:bodyPr/>
        <a:lstStyle/>
        <a:p>
          <a:endParaRPr lang="en-US"/>
        </a:p>
      </dgm:t>
    </dgm:pt>
    <dgm:pt modelId="{29B7B330-2FAA-4ED0-82EB-8B8BDAC63B27}" type="sibTrans" cxnId="{CFBE9AE4-3507-4687-8885-EB23A7A6F74A}">
      <dgm:prSet/>
      <dgm:spPr/>
      <dgm:t>
        <a:bodyPr/>
        <a:lstStyle/>
        <a:p>
          <a:endParaRPr lang="en-US"/>
        </a:p>
      </dgm:t>
    </dgm:pt>
    <dgm:pt modelId="{A3D00950-B61A-4F90-804D-D9073A0454AC}">
      <dgm:prSet custT="1"/>
      <dgm:spPr/>
      <dgm:t>
        <a:bodyPr/>
        <a:lstStyle/>
        <a:p>
          <a:r>
            <a:rPr lang="en-US" sz="2000" dirty="0"/>
            <a:t>Jamaica</a:t>
          </a:r>
        </a:p>
      </dgm:t>
    </dgm:pt>
    <dgm:pt modelId="{08DBEBAD-0D1D-4775-ADE5-0EF02CA3B75D}" type="parTrans" cxnId="{14317F3B-493D-479D-B87C-5412EA2D6C8A}">
      <dgm:prSet/>
      <dgm:spPr/>
      <dgm:t>
        <a:bodyPr/>
        <a:lstStyle/>
        <a:p>
          <a:endParaRPr lang="en-US"/>
        </a:p>
      </dgm:t>
    </dgm:pt>
    <dgm:pt modelId="{291B590D-AA4A-4F43-A473-A10C4FDCB805}" type="sibTrans" cxnId="{14317F3B-493D-479D-B87C-5412EA2D6C8A}">
      <dgm:prSet/>
      <dgm:spPr/>
      <dgm:t>
        <a:bodyPr/>
        <a:lstStyle/>
        <a:p>
          <a:endParaRPr lang="en-US"/>
        </a:p>
      </dgm:t>
    </dgm:pt>
    <dgm:pt modelId="{32DE79AC-9EF3-460A-BC76-98FD1554BA3D}">
      <dgm:prSet custT="1"/>
      <dgm:spPr/>
      <dgm:t>
        <a:bodyPr/>
        <a:lstStyle/>
        <a:p>
          <a:r>
            <a:rPr lang="en-US" sz="2000" dirty="0"/>
            <a:t>Montserrat</a:t>
          </a:r>
        </a:p>
      </dgm:t>
    </dgm:pt>
    <dgm:pt modelId="{795BFE4D-BFC7-4118-9681-FF1452C1A8E8}" type="parTrans" cxnId="{DE002423-9ABD-4DE4-9F7E-5BDC306142DF}">
      <dgm:prSet/>
      <dgm:spPr/>
      <dgm:t>
        <a:bodyPr/>
        <a:lstStyle/>
        <a:p>
          <a:endParaRPr lang="en-US"/>
        </a:p>
      </dgm:t>
    </dgm:pt>
    <dgm:pt modelId="{670C855F-C066-4945-B106-83AC9EB4FF44}" type="sibTrans" cxnId="{DE002423-9ABD-4DE4-9F7E-5BDC306142DF}">
      <dgm:prSet/>
      <dgm:spPr/>
      <dgm:t>
        <a:bodyPr/>
        <a:lstStyle/>
        <a:p>
          <a:endParaRPr lang="en-US"/>
        </a:p>
      </dgm:t>
    </dgm:pt>
    <dgm:pt modelId="{5FE78A9C-5093-40B5-9A2D-FA0255C4B75E}">
      <dgm:prSet custT="1"/>
      <dgm:spPr/>
      <dgm:t>
        <a:bodyPr/>
        <a:lstStyle/>
        <a:p>
          <a:r>
            <a:rPr lang="en-US" sz="2000" dirty="0"/>
            <a:t>St. Kitts and Nevis</a:t>
          </a:r>
        </a:p>
      </dgm:t>
    </dgm:pt>
    <dgm:pt modelId="{67BE01C8-EE36-4C37-9BA5-BF2E37032CA3}" type="parTrans" cxnId="{388D946D-D18F-4664-AE20-189DD7BA7F7B}">
      <dgm:prSet/>
      <dgm:spPr/>
      <dgm:t>
        <a:bodyPr/>
        <a:lstStyle/>
        <a:p>
          <a:endParaRPr lang="en-US"/>
        </a:p>
      </dgm:t>
    </dgm:pt>
    <dgm:pt modelId="{192D0359-98AE-4F9C-A3B7-D7D27E0BF1A7}" type="sibTrans" cxnId="{388D946D-D18F-4664-AE20-189DD7BA7F7B}">
      <dgm:prSet/>
      <dgm:spPr/>
      <dgm:t>
        <a:bodyPr/>
        <a:lstStyle/>
        <a:p>
          <a:endParaRPr lang="en-US"/>
        </a:p>
      </dgm:t>
    </dgm:pt>
    <dgm:pt modelId="{C5EF6570-021A-449F-9F32-A461ECD1A91D}">
      <dgm:prSet custT="1"/>
      <dgm:spPr/>
      <dgm:t>
        <a:bodyPr/>
        <a:lstStyle/>
        <a:p>
          <a:r>
            <a:rPr lang="en-US" sz="2000" dirty="0"/>
            <a:t>St. Lucia</a:t>
          </a:r>
        </a:p>
      </dgm:t>
    </dgm:pt>
    <dgm:pt modelId="{346F835E-0EBF-4E21-87A3-EF4EB4A0614D}" type="parTrans" cxnId="{70120A3C-C4AD-4289-8D59-2AF273B462DF}">
      <dgm:prSet/>
      <dgm:spPr/>
      <dgm:t>
        <a:bodyPr/>
        <a:lstStyle/>
        <a:p>
          <a:endParaRPr lang="en-US"/>
        </a:p>
      </dgm:t>
    </dgm:pt>
    <dgm:pt modelId="{E8C62C03-24F2-46CC-8921-28410A645939}" type="sibTrans" cxnId="{70120A3C-C4AD-4289-8D59-2AF273B462DF}">
      <dgm:prSet/>
      <dgm:spPr/>
      <dgm:t>
        <a:bodyPr/>
        <a:lstStyle/>
        <a:p>
          <a:endParaRPr lang="en-US"/>
        </a:p>
      </dgm:t>
    </dgm:pt>
    <dgm:pt modelId="{F0289C23-270A-4EAF-B4B5-22569EF116A6}">
      <dgm:prSet custT="1"/>
      <dgm:spPr/>
      <dgm:t>
        <a:bodyPr/>
        <a:lstStyle/>
        <a:p>
          <a:r>
            <a:rPr lang="en-US" sz="2000" dirty="0"/>
            <a:t>St. Vincent and the Grenadines</a:t>
          </a:r>
        </a:p>
      </dgm:t>
    </dgm:pt>
    <dgm:pt modelId="{8E1B710F-7712-49DD-856A-1F418A45ABD0}" type="parTrans" cxnId="{0057C133-62FD-4FE0-AA13-38337694A219}">
      <dgm:prSet/>
      <dgm:spPr/>
      <dgm:t>
        <a:bodyPr/>
        <a:lstStyle/>
        <a:p>
          <a:endParaRPr lang="en-US"/>
        </a:p>
      </dgm:t>
    </dgm:pt>
    <dgm:pt modelId="{D9DAF652-6009-4C72-8FC0-3B8D2186CA6D}" type="sibTrans" cxnId="{0057C133-62FD-4FE0-AA13-38337694A219}">
      <dgm:prSet/>
      <dgm:spPr/>
      <dgm:t>
        <a:bodyPr/>
        <a:lstStyle/>
        <a:p>
          <a:endParaRPr lang="en-US"/>
        </a:p>
      </dgm:t>
    </dgm:pt>
    <dgm:pt modelId="{77DBC8B2-938B-4B95-BF5C-1DF6C63D8F94}">
      <dgm:prSet custT="1"/>
      <dgm:spPr/>
      <dgm:t>
        <a:bodyPr/>
        <a:lstStyle/>
        <a:p>
          <a:r>
            <a:rPr lang="en-US" sz="2000" dirty="0"/>
            <a:t>Suriname</a:t>
          </a:r>
        </a:p>
      </dgm:t>
    </dgm:pt>
    <dgm:pt modelId="{ADCC95BA-D38C-4B20-9CD5-C2B7985DB9E0}" type="parTrans" cxnId="{48C89F6B-4905-4BE5-8EA4-E164EBCA0FC4}">
      <dgm:prSet/>
      <dgm:spPr/>
      <dgm:t>
        <a:bodyPr/>
        <a:lstStyle/>
        <a:p>
          <a:endParaRPr lang="en-US"/>
        </a:p>
      </dgm:t>
    </dgm:pt>
    <dgm:pt modelId="{24D571BA-78A3-467A-9EF7-8F118745938D}" type="sibTrans" cxnId="{48C89F6B-4905-4BE5-8EA4-E164EBCA0FC4}">
      <dgm:prSet/>
      <dgm:spPr/>
      <dgm:t>
        <a:bodyPr/>
        <a:lstStyle/>
        <a:p>
          <a:endParaRPr lang="en-US"/>
        </a:p>
      </dgm:t>
    </dgm:pt>
    <dgm:pt modelId="{C884B264-0DCD-44F1-A725-447B9C10CE6E}">
      <dgm:prSet custT="1"/>
      <dgm:spPr/>
      <dgm:t>
        <a:bodyPr/>
        <a:lstStyle/>
        <a:p>
          <a:r>
            <a:rPr lang="en-US" sz="2000" dirty="0"/>
            <a:t>Trinidad and Tobago</a:t>
          </a:r>
        </a:p>
      </dgm:t>
    </dgm:pt>
    <dgm:pt modelId="{4FF54C6A-EBCB-4C00-A2C4-6FBE87389A33}" type="parTrans" cxnId="{7212A732-3187-40BF-A280-CBA757715B94}">
      <dgm:prSet/>
      <dgm:spPr/>
      <dgm:t>
        <a:bodyPr/>
        <a:lstStyle/>
        <a:p>
          <a:endParaRPr lang="en-US"/>
        </a:p>
      </dgm:t>
    </dgm:pt>
    <dgm:pt modelId="{9302F425-E93A-4226-9A20-BA744549D255}" type="sibTrans" cxnId="{7212A732-3187-40BF-A280-CBA757715B94}">
      <dgm:prSet/>
      <dgm:spPr/>
      <dgm:t>
        <a:bodyPr/>
        <a:lstStyle/>
        <a:p>
          <a:endParaRPr lang="en-US"/>
        </a:p>
      </dgm:t>
    </dgm:pt>
    <dgm:pt modelId="{78A5C460-E861-43BB-86FE-3F4A10F87F74}">
      <dgm:prSet custT="1"/>
      <dgm:spPr/>
      <dgm:t>
        <a:bodyPr/>
        <a:lstStyle/>
        <a:p>
          <a:pPr algn="ctr"/>
          <a:r>
            <a:rPr lang="en-US" sz="2000" dirty="0"/>
            <a:t>Belize   </a:t>
          </a:r>
        </a:p>
      </dgm:t>
    </dgm:pt>
    <dgm:pt modelId="{834C541B-8D4F-4B8B-9A33-E54AF171F0CD}" type="parTrans" cxnId="{49F8D066-4535-45C0-A1A0-3E7F84E9E9EA}">
      <dgm:prSet/>
      <dgm:spPr/>
      <dgm:t>
        <a:bodyPr/>
        <a:lstStyle/>
        <a:p>
          <a:endParaRPr lang="en-US"/>
        </a:p>
      </dgm:t>
    </dgm:pt>
    <dgm:pt modelId="{25C26C6C-7631-4C56-ABEB-644E1BD4C9E5}" type="sibTrans" cxnId="{49F8D066-4535-45C0-A1A0-3E7F84E9E9EA}">
      <dgm:prSet/>
      <dgm:spPr/>
      <dgm:t>
        <a:bodyPr/>
        <a:lstStyle/>
        <a:p>
          <a:endParaRPr lang="en-US"/>
        </a:p>
      </dgm:t>
    </dgm:pt>
    <dgm:pt modelId="{8ACFF60C-F3D6-412C-BC7D-19169EEC6945}">
      <dgm:prSet custT="1"/>
      <dgm:spPr/>
      <dgm:t>
        <a:bodyPr/>
        <a:lstStyle/>
        <a:p>
          <a:pPr algn="ctr"/>
          <a:r>
            <a:rPr lang="en-US" sz="2000" dirty="0"/>
            <a:t>Dominica                               </a:t>
          </a:r>
        </a:p>
      </dgm:t>
    </dgm:pt>
    <dgm:pt modelId="{F9694114-E783-4BFD-A2E4-4A67DED37CC0}" type="parTrans" cxnId="{16CD0737-9E95-4ADB-BE0C-7080996CA341}">
      <dgm:prSet/>
      <dgm:spPr/>
      <dgm:t>
        <a:bodyPr/>
        <a:lstStyle/>
        <a:p>
          <a:endParaRPr lang="en-US"/>
        </a:p>
      </dgm:t>
    </dgm:pt>
    <dgm:pt modelId="{6C3A923C-584D-4115-9035-6EE52B3F27AB}" type="sibTrans" cxnId="{16CD0737-9E95-4ADB-BE0C-7080996CA341}">
      <dgm:prSet/>
      <dgm:spPr/>
      <dgm:t>
        <a:bodyPr/>
        <a:lstStyle/>
        <a:p>
          <a:endParaRPr lang="en-US"/>
        </a:p>
      </dgm:t>
    </dgm:pt>
    <dgm:pt modelId="{373EA5A8-A331-4746-80DE-EC9DA5369A76}" type="pres">
      <dgm:prSet presAssocID="{CDA6A956-D37C-4175-AD23-974376525561}" presName="diagram" presStyleCnt="0">
        <dgm:presLayoutVars>
          <dgm:dir/>
          <dgm:resizeHandles val="exact"/>
        </dgm:presLayoutVars>
      </dgm:prSet>
      <dgm:spPr/>
    </dgm:pt>
    <dgm:pt modelId="{99F53A86-2429-4270-BCD1-800ACC699715}" type="pres">
      <dgm:prSet presAssocID="{958BE5A4-9E2A-496B-9B93-7805F6A6762A}" presName="node" presStyleLbl="node1" presStyleIdx="0" presStyleCnt="15">
        <dgm:presLayoutVars>
          <dgm:bulletEnabled val="1"/>
        </dgm:presLayoutVars>
      </dgm:prSet>
      <dgm:spPr/>
    </dgm:pt>
    <dgm:pt modelId="{CB94EC40-8C70-4A5A-B97B-8202F8C77FFF}" type="pres">
      <dgm:prSet presAssocID="{9667531C-4B2E-4BFE-969F-DE8B3CC3DFA8}" presName="sibTrans" presStyleCnt="0"/>
      <dgm:spPr/>
    </dgm:pt>
    <dgm:pt modelId="{8F19B428-6DBF-4076-94B8-D9DA1DD92BD9}" type="pres">
      <dgm:prSet presAssocID="{DF9A07FC-9C33-4347-996E-BCCAB9C3A388}" presName="node" presStyleLbl="node1" presStyleIdx="1" presStyleCnt="15">
        <dgm:presLayoutVars>
          <dgm:bulletEnabled val="1"/>
        </dgm:presLayoutVars>
      </dgm:prSet>
      <dgm:spPr/>
    </dgm:pt>
    <dgm:pt modelId="{91916692-D9F6-4D35-A754-09FC94D61B1D}" type="pres">
      <dgm:prSet presAssocID="{0C0B082A-A1F7-453E-9554-1CB6B0A2B954}" presName="sibTrans" presStyleCnt="0"/>
      <dgm:spPr/>
    </dgm:pt>
    <dgm:pt modelId="{969B13F6-778A-4984-9850-44F1FF9B7097}" type="pres">
      <dgm:prSet presAssocID="{0B8E4FDE-6674-4EFA-B5CE-8AAE9386F7A4}" presName="node" presStyleLbl="node1" presStyleIdx="2" presStyleCnt="15">
        <dgm:presLayoutVars>
          <dgm:bulletEnabled val="1"/>
        </dgm:presLayoutVars>
      </dgm:prSet>
      <dgm:spPr/>
    </dgm:pt>
    <dgm:pt modelId="{3577DA18-F2F4-418C-A830-DE8030DAE136}" type="pres">
      <dgm:prSet presAssocID="{D13F2F82-721E-49D3-83FC-3A8A551FEF7F}" presName="sibTrans" presStyleCnt="0"/>
      <dgm:spPr/>
    </dgm:pt>
    <dgm:pt modelId="{BB1207D3-1A0D-4D9D-9E10-CE46F58667C5}" type="pres">
      <dgm:prSet presAssocID="{78A5C460-E861-43BB-86FE-3F4A10F87F74}" presName="node" presStyleLbl="node1" presStyleIdx="3" presStyleCnt="15">
        <dgm:presLayoutVars>
          <dgm:bulletEnabled val="1"/>
        </dgm:presLayoutVars>
      </dgm:prSet>
      <dgm:spPr/>
    </dgm:pt>
    <dgm:pt modelId="{2AA107F1-7ECC-4F1E-B9C1-A436FC825EBA}" type="pres">
      <dgm:prSet presAssocID="{25C26C6C-7631-4C56-ABEB-644E1BD4C9E5}" presName="sibTrans" presStyleCnt="0"/>
      <dgm:spPr/>
    </dgm:pt>
    <dgm:pt modelId="{756B456B-0F4F-47D7-ACF8-35E5946708EE}" type="pres">
      <dgm:prSet presAssocID="{8ACFF60C-F3D6-412C-BC7D-19169EEC6945}" presName="node" presStyleLbl="node1" presStyleIdx="4" presStyleCnt="15">
        <dgm:presLayoutVars>
          <dgm:bulletEnabled val="1"/>
        </dgm:presLayoutVars>
      </dgm:prSet>
      <dgm:spPr/>
    </dgm:pt>
    <dgm:pt modelId="{904FC94B-A36D-4EF6-86A4-BCFB77164154}" type="pres">
      <dgm:prSet presAssocID="{6C3A923C-584D-4115-9035-6EE52B3F27AB}" presName="sibTrans" presStyleCnt="0"/>
      <dgm:spPr/>
    </dgm:pt>
    <dgm:pt modelId="{1ABB13FA-0FFB-4755-A23E-001D8A35EAB5}" type="pres">
      <dgm:prSet presAssocID="{7DE697D4-0A18-4A76-A65D-B49D0B433FEF}" presName="node" presStyleLbl="node1" presStyleIdx="5" presStyleCnt="15">
        <dgm:presLayoutVars>
          <dgm:bulletEnabled val="1"/>
        </dgm:presLayoutVars>
      </dgm:prSet>
      <dgm:spPr/>
    </dgm:pt>
    <dgm:pt modelId="{77837A16-3DC3-4BC5-8954-14C07651FC85}" type="pres">
      <dgm:prSet presAssocID="{E300F6F1-468A-4455-97F5-B51F2DF9385D}" presName="sibTrans" presStyleCnt="0"/>
      <dgm:spPr/>
    </dgm:pt>
    <dgm:pt modelId="{73DF0E73-756A-40C0-B1C0-83CEA1073279}" type="pres">
      <dgm:prSet presAssocID="{1E0D9E0D-C669-46DA-9673-2834B67A5A86}" presName="node" presStyleLbl="node1" presStyleIdx="6" presStyleCnt="15">
        <dgm:presLayoutVars>
          <dgm:bulletEnabled val="1"/>
        </dgm:presLayoutVars>
      </dgm:prSet>
      <dgm:spPr/>
    </dgm:pt>
    <dgm:pt modelId="{3E127E10-B07B-44C1-9B59-D2417562AB27}" type="pres">
      <dgm:prSet presAssocID="{54652569-9CFA-48C0-8F85-02904E1023F4}" presName="sibTrans" presStyleCnt="0"/>
      <dgm:spPr/>
    </dgm:pt>
    <dgm:pt modelId="{1687A1F3-23D2-40EF-B896-944E19108D0B}" type="pres">
      <dgm:prSet presAssocID="{1435E873-73F4-4EFA-A996-535CA3DDDEE4}" presName="node" presStyleLbl="node1" presStyleIdx="7" presStyleCnt="15">
        <dgm:presLayoutVars>
          <dgm:bulletEnabled val="1"/>
        </dgm:presLayoutVars>
      </dgm:prSet>
      <dgm:spPr/>
    </dgm:pt>
    <dgm:pt modelId="{8FDF19BA-3AF2-4923-B8B9-B43E4D71CF9F}" type="pres">
      <dgm:prSet presAssocID="{29B7B330-2FAA-4ED0-82EB-8B8BDAC63B27}" presName="sibTrans" presStyleCnt="0"/>
      <dgm:spPr/>
    </dgm:pt>
    <dgm:pt modelId="{0EE4C584-5E77-4AF2-A0C3-1BC282C10ECE}" type="pres">
      <dgm:prSet presAssocID="{A3D00950-B61A-4F90-804D-D9073A0454AC}" presName="node" presStyleLbl="node1" presStyleIdx="8" presStyleCnt="15">
        <dgm:presLayoutVars>
          <dgm:bulletEnabled val="1"/>
        </dgm:presLayoutVars>
      </dgm:prSet>
      <dgm:spPr/>
    </dgm:pt>
    <dgm:pt modelId="{C9A61AA3-1057-4924-8DC0-D7DAD1A93CF9}" type="pres">
      <dgm:prSet presAssocID="{291B590D-AA4A-4F43-A473-A10C4FDCB805}" presName="sibTrans" presStyleCnt="0"/>
      <dgm:spPr/>
    </dgm:pt>
    <dgm:pt modelId="{6517CDA1-036C-4F7A-8F16-95765DDD7D21}" type="pres">
      <dgm:prSet presAssocID="{32DE79AC-9EF3-460A-BC76-98FD1554BA3D}" presName="node" presStyleLbl="node1" presStyleIdx="9" presStyleCnt="15">
        <dgm:presLayoutVars>
          <dgm:bulletEnabled val="1"/>
        </dgm:presLayoutVars>
      </dgm:prSet>
      <dgm:spPr/>
    </dgm:pt>
    <dgm:pt modelId="{DDCDA8D5-F489-4BD4-A7DD-B93E6CB0A716}" type="pres">
      <dgm:prSet presAssocID="{670C855F-C066-4945-B106-83AC9EB4FF44}" presName="sibTrans" presStyleCnt="0"/>
      <dgm:spPr/>
    </dgm:pt>
    <dgm:pt modelId="{EE633D8F-466E-4314-A9AC-5D4FD8CCADD1}" type="pres">
      <dgm:prSet presAssocID="{5FE78A9C-5093-40B5-9A2D-FA0255C4B75E}" presName="node" presStyleLbl="node1" presStyleIdx="10" presStyleCnt="15">
        <dgm:presLayoutVars>
          <dgm:bulletEnabled val="1"/>
        </dgm:presLayoutVars>
      </dgm:prSet>
      <dgm:spPr/>
    </dgm:pt>
    <dgm:pt modelId="{2B71FDA1-7C49-4529-AE4F-62B371F0EACF}" type="pres">
      <dgm:prSet presAssocID="{192D0359-98AE-4F9C-A3B7-D7D27E0BF1A7}" presName="sibTrans" presStyleCnt="0"/>
      <dgm:spPr/>
    </dgm:pt>
    <dgm:pt modelId="{3C37AE66-A2E1-4E2C-9C4B-F4ACEEEBF26E}" type="pres">
      <dgm:prSet presAssocID="{C5EF6570-021A-449F-9F32-A461ECD1A91D}" presName="node" presStyleLbl="node1" presStyleIdx="11" presStyleCnt="15">
        <dgm:presLayoutVars>
          <dgm:bulletEnabled val="1"/>
        </dgm:presLayoutVars>
      </dgm:prSet>
      <dgm:spPr/>
    </dgm:pt>
    <dgm:pt modelId="{815BA12B-4A10-4E66-93D5-3BC91C72A7AC}" type="pres">
      <dgm:prSet presAssocID="{E8C62C03-24F2-46CC-8921-28410A645939}" presName="sibTrans" presStyleCnt="0"/>
      <dgm:spPr/>
    </dgm:pt>
    <dgm:pt modelId="{435C6FE6-B1B9-4638-9B55-42874170265C}" type="pres">
      <dgm:prSet presAssocID="{F0289C23-270A-4EAF-B4B5-22569EF116A6}" presName="node" presStyleLbl="node1" presStyleIdx="12" presStyleCnt="15">
        <dgm:presLayoutVars>
          <dgm:bulletEnabled val="1"/>
        </dgm:presLayoutVars>
      </dgm:prSet>
      <dgm:spPr/>
    </dgm:pt>
    <dgm:pt modelId="{7D86CA4E-29A8-4617-BBF9-CAA1E94816B2}" type="pres">
      <dgm:prSet presAssocID="{D9DAF652-6009-4C72-8FC0-3B8D2186CA6D}" presName="sibTrans" presStyleCnt="0"/>
      <dgm:spPr/>
    </dgm:pt>
    <dgm:pt modelId="{A3BC0DDA-55BB-4C8F-BB90-ED42F56B0CC9}" type="pres">
      <dgm:prSet presAssocID="{77DBC8B2-938B-4B95-BF5C-1DF6C63D8F94}" presName="node" presStyleLbl="node1" presStyleIdx="13" presStyleCnt="15">
        <dgm:presLayoutVars>
          <dgm:bulletEnabled val="1"/>
        </dgm:presLayoutVars>
      </dgm:prSet>
      <dgm:spPr/>
    </dgm:pt>
    <dgm:pt modelId="{16B8ABB2-F827-4C32-A566-C90ADC84B40D}" type="pres">
      <dgm:prSet presAssocID="{24D571BA-78A3-467A-9EF7-8F118745938D}" presName="sibTrans" presStyleCnt="0"/>
      <dgm:spPr/>
    </dgm:pt>
    <dgm:pt modelId="{69D33328-A066-4D61-8ED2-8F7C8C78D9E2}" type="pres">
      <dgm:prSet presAssocID="{C884B264-0DCD-44F1-A725-447B9C10CE6E}" presName="node" presStyleLbl="node1" presStyleIdx="14" presStyleCnt="15">
        <dgm:presLayoutVars>
          <dgm:bulletEnabled val="1"/>
        </dgm:presLayoutVars>
      </dgm:prSet>
      <dgm:spPr/>
    </dgm:pt>
  </dgm:ptLst>
  <dgm:cxnLst>
    <dgm:cxn modelId="{950E0000-95B8-405E-97E6-89C80EE00BBA}" type="presOf" srcId="{7DE697D4-0A18-4A76-A65D-B49D0B433FEF}" destId="{1ABB13FA-0FFB-4755-A23E-001D8A35EAB5}" srcOrd="0" destOrd="0" presId="urn:microsoft.com/office/officeart/2005/8/layout/default"/>
    <dgm:cxn modelId="{DE002423-9ABD-4DE4-9F7E-5BDC306142DF}" srcId="{CDA6A956-D37C-4175-AD23-974376525561}" destId="{32DE79AC-9EF3-460A-BC76-98FD1554BA3D}" srcOrd="9" destOrd="0" parTransId="{795BFE4D-BFC7-4118-9681-FF1452C1A8E8}" sibTransId="{670C855F-C066-4945-B106-83AC9EB4FF44}"/>
    <dgm:cxn modelId="{353A0C2E-F749-47A5-82D8-38CE0FD06756}" srcId="{CDA6A956-D37C-4175-AD23-974376525561}" destId="{7DE697D4-0A18-4A76-A65D-B49D0B433FEF}" srcOrd="5" destOrd="0" parTransId="{E12F0EA8-60E8-4A5F-9055-1A84E67DCDE8}" sibTransId="{E300F6F1-468A-4455-97F5-B51F2DF9385D}"/>
    <dgm:cxn modelId="{7212A732-3187-40BF-A280-CBA757715B94}" srcId="{CDA6A956-D37C-4175-AD23-974376525561}" destId="{C884B264-0DCD-44F1-A725-447B9C10CE6E}" srcOrd="14" destOrd="0" parTransId="{4FF54C6A-EBCB-4C00-A2C4-6FBE87389A33}" sibTransId="{9302F425-E93A-4226-9A20-BA744549D255}"/>
    <dgm:cxn modelId="{0057C133-62FD-4FE0-AA13-38337694A219}" srcId="{CDA6A956-D37C-4175-AD23-974376525561}" destId="{F0289C23-270A-4EAF-B4B5-22569EF116A6}" srcOrd="12" destOrd="0" parTransId="{8E1B710F-7712-49DD-856A-1F418A45ABD0}" sibTransId="{D9DAF652-6009-4C72-8FC0-3B8D2186CA6D}"/>
    <dgm:cxn modelId="{A8511F35-76F2-474E-83BC-EF52EBA08F7D}" type="presOf" srcId="{1435E873-73F4-4EFA-A996-535CA3DDDEE4}" destId="{1687A1F3-23D2-40EF-B896-944E19108D0B}" srcOrd="0" destOrd="0" presId="urn:microsoft.com/office/officeart/2005/8/layout/default"/>
    <dgm:cxn modelId="{16CD0737-9E95-4ADB-BE0C-7080996CA341}" srcId="{CDA6A956-D37C-4175-AD23-974376525561}" destId="{8ACFF60C-F3D6-412C-BC7D-19169EEC6945}" srcOrd="4" destOrd="0" parTransId="{F9694114-E783-4BFD-A2E4-4A67DED37CC0}" sibTransId="{6C3A923C-584D-4115-9035-6EE52B3F27AB}"/>
    <dgm:cxn modelId="{14317F3B-493D-479D-B87C-5412EA2D6C8A}" srcId="{CDA6A956-D37C-4175-AD23-974376525561}" destId="{A3D00950-B61A-4F90-804D-D9073A0454AC}" srcOrd="8" destOrd="0" parTransId="{08DBEBAD-0D1D-4775-ADE5-0EF02CA3B75D}" sibTransId="{291B590D-AA4A-4F43-A473-A10C4FDCB805}"/>
    <dgm:cxn modelId="{70120A3C-C4AD-4289-8D59-2AF273B462DF}" srcId="{CDA6A956-D37C-4175-AD23-974376525561}" destId="{C5EF6570-021A-449F-9F32-A461ECD1A91D}" srcOrd="11" destOrd="0" parTransId="{346F835E-0EBF-4E21-87A3-EF4EB4A0614D}" sibTransId="{E8C62C03-24F2-46CC-8921-28410A645939}"/>
    <dgm:cxn modelId="{FAA52642-44A9-4853-AD6E-967E0FBD79B4}" type="presOf" srcId="{1E0D9E0D-C669-46DA-9673-2834B67A5A86}" destId="{73DF0E73-756A-40C0-B1C0-83CEA1073279}" srcOrd="0" destOrd="0" presId="urn:microsoft.com/office/officeart/2005/8/layout/default"/>
    <dgm:cxn modelId="{39402845-F34B-421E-AF25-B1430286B52D}" srcId="{CDA6A956-D37C-4175-AD23-974376525561}" destId="{1E0D9E0D-C669-46DA-9673-2834B67A5A86}" srcOrd="6" destOrd="0" parTransId="{C8881CBA-3702-4180-BACF-259C18F8CD67}" sibTransId="{54652569-9CFA-48C0-8F85-02904E1023F4}"/>
    <dgm:cxn modelId="{49F8D066-4535-45C0-A1A0-3E7F84E9E9EA}" srcId="{CDA6A956-D37C-4175-AD23-974376525561}" destId="{78A5C460-E861-43BB-86FE-3F4A10F87F74}" srcOrd="3" destOrd="0" parTransId="{834C541B-8D4F-4B8B-9A33-E54AF171F0CD}" sibTransId="{25C26C6C-7631-4C56-ABEB-644E1BD4C9E5}"/>
    <dgm:cxn modelId="{48C89F6B-4905-4BE5-8EA4-E164EBCA0FC4}" srcId="{CDA6A956-D37C-4175-AD23-974376525561}" destId="{77DBC8B2-938B-4B95-BF5C-1DF6C63D8F94}" srcOrd="13" destOrd="0" parTransId="{ADCC95BA-D38C-4B20-9CD5-C2B7985DB9E0}" sibTransId="{24D571BA-78A3-467A-9EF7-8F118745938D}"/>
    <dgm:cxn modelId="{9E35106D-4351-4658-A043-D08500F3306C}" type="presOf" srcId="{77DBC8B2-938B-4B95-BF5C-1DF6C63D8F94}" destId="{A3BC0DDA-55BB-4C8F-BB90-ED42F56B0CC9}" srcOrd="0" destOrd="0" presId="urn:microsoft.com/office/officeart/2005/8/layout/default"/>
    <dgm:cxn modelId="{388D946D-D18F-4664-AE20-189DD7BA7F7B}" srcId="{CDA6A956-D37C-4175-AD23-974376525561}" destId="{5FE78A9C-5093-40B5-9A2D-FA0255C4B75E}" srcOrd="10" destOrd="0" parTransId="{67BE01C8-EE36-4C37-9BA5-BF2E37032CA3}" sibTransId="{192D0359-98AE-4F9C-A3B7-D7D27E0BF1A7}"/>
    <dgm:cxn modelId="{3D3A5659-D8FD-44B8-A1CF-07376C240033}" type="presOf" srcId="{A3D00950-B61A-4F90-804D-D9073A0454AC}" destId="{0EE4C584-5E77-4AF2-A0C3-1BC282C10ECE}" srcOrd="0" destOrd="0" presId="urn:microsoft.com/office/officeart/2005/8/layout/default"/>
    <dgm:cxn modelId="{2991E979-F992-43BC-A322-07364C02EBE4}" type="presOf" srcId="{F0289C23-270A-4EAF-B4B5-22569EF116A6}" destId="{435C6FE6-B1B9-4638-9B55-42874170265C}" srcOrd="0" destOrd="0" presId="urn:microsoft.com/office/officeart/2005/8/layout/default"/>
    <dgm:cxn modelId="{A8D6897B-5F93-414E-98A0-3F7B468630E9}" type="presOf" srcId="{C5EF6570-021A-449F-9F32-A461ECD1A91D}" destId="{3C37AE66-A2E1-4E2C-9C4B-F4ACEEEBF26E}" srcOrd="0" destOrd="0" presId="urn:microsoft.com/office/officeart/2005/8/layout/default"/>
    <dgm:cxn modelId="{B0BFD37C-9AC8-4659-A569-6742632015C4}" type="presOf" srcId="{DF9A07FC-9C33-4347-996E-BCCAB9C3A388}" destId="{8F19B428-6DBF-4076-94B8-D9DA1DD92BD9}" srcOrd="0" destOrd="0" presId="urn:microsoft.com/office/officeart/2005/8/layout/default"/>
    <dgm:cxn modelId="{F32A4980-36FE-4FE9-8577-61475EA14DC0}" type="presOf" srcId="{C884B264-0DCD-44F1-A725-447B9C10CE6E}" destId="{69D33328-A066-4D61-8ED2-8F7C8C78D9E2}" srcOrd="0" destOrd="0" presId="urn:microsoft.com/office/officeart/2005/8/layout/default"/>
    <dgm:cxn modelId="{F88A2781-8CA3-4AF5-9B22-852FF91D4C57}" type="presOf" srcId="{8ACFF60C-F3D6-412C-BC7D-19169EEC6945}" destId="{756B456B-0F4F-47D7-ACF8-35E5946708EE}" srcOrd="0" destOrd="0" presId="urn:microsoft.com/office/officeart/2005/8/layout/default"/>
    <dgm:cxn modelId="{633A1A8C-180B-436F-83DB-8FF2D023F24A}" srcId="{CDA6A956-D37C-4175-AD23-974376525561}" destId="{DF9A07FC-9C33-4347-996E-BCCAB9C3A388}" srcOrd="1" destOrd="0" parTransId="{6EBC7949-1FE2-41A5-8C29-CEA9BE159FB4}" sibTransId="{0C0B082A-A1F7-453E-9554-1CB6B0A2B954}"/>
    <dgm:cxn modelId="{A2744090-4245-4AAF-B5C5-9DBDA6594956}" type="presOf" srcId="{0B8E4FDE-6674-4EFA-B5CE-8AAE9386F7A4}" destId="{969B13F6-778A-4984-9850-44F1FF9B7097}" srcOrd="0" destOrd="0" presId="urn:microsoft.com/office/officeart/2005/8/layout/default"/>
    <dgm:cxn modelId="{FBF428A4-EAAF-4F3E-8E14-B9795901DE96}" type="presOf" srcId="{78A5C460-E861-43BB-86FE-3F4A10F87F74}" destId="{BB1207D3-1A0D-4D9D-9E10-CE46F58667C5}" srcOrd="0" destOrd="0" presId="urn:microsoft.com/office/officeart/2005/8/layout/default"/>
    <dgm:cxn modelId="{9D01C9BA-CDF9-4BC9-8618-1EF6E662D61C}" type="presOf" srcId="{958BE5A4-9E2A-496B-9B93-7805F6A6762A}" destId="{99F53A86-2429-4270-BCD1-800ACC699715}" srcOrd="0" destOrd="0" presId="urn:microsoft.com/office/officeart/2005/8/layout/default"/>
    <dgm:cxn modelId="{4B23FBBE-CF3C-4195-AF16-432D154B335A}" srcId="{CDA6A956-D37C-4175-AD23-974376525561}" destId="{0B8E4FDE-6674-4EFA-B5CE-8AAE9386F7A4}" srcOrd="2" destOrd="0" parTransId="{4A4D2835-D81F-42C0-9FF1-428FD38E7961}" sibTransId="{D13F2F82-721E-49D3-83FC-3A8A551FEF7F}"/>
    <dgm:cxn modelId="{91AD4DC3-507C-40E5-B731-B7EC35726EE1}" type="presOf" srcId="{32DE79AC-9EF3-460A-BC76-98FD1554BA3D}" destId="{6517CDA1-036C-4F7A-8F16-95765DDD7D21}" srcOrd="0" destOrd="0" presId="urn:microsoft.com/office/officeart/2005/8/layout/default"/>
    <dgm:cxn modelId="{93AB0BD9-19B7-4D45-9EC4-2D6656042824}" type="presOf" srcId="{CDA6A956-D37C-4175-AD23-974376525561}" destId="{373EA5A8-A331-4746-80DE-EC9DA5369A76}" srcOrd="0" destOrd="0" presId="urn:microsoft.com/office/officeart/2005/8/layout/default"/>
    <dgm:cxn modelId="{CFBE9AE4-3507-4687-8885-EB23A7A6F74A}" srcId="{CDA6A956-D37C-4175-AD23-974376525561}" destId="{1435E873-73F4-4EFA-A996-535CA3DDDEE4}" srcOrd="7" destOrd="0" parTransId="{8755DDB4-B361-412F-9F32-55AE2DEAC298}" sibTransId="{29B7B330-2FAA-4ED0-82EB-8B8BDAC63B27}"/>
    <dgm:cxn modelId="{009BB2EE-CABA-4140-8EEE-56B40A1395AD}" type="presOf" srcId="{5FE78A9C-5093-40B5-9A2D-FA0255C4B75E}" destId="{EE633D8F-466E-4314-A9AC-5D4FD8CCADD1}" srcOrd="0" destOrd="0" presId="urn:microsoft.com/office/officeart/2005/8/layout/default"/>
    <dgm:cxn modelId="{0D1E2FF0-2A08-4AF2-97ED-6AA5AEDA545C}" srcId="{CDA6A956-D37C-4175-AD23-974376525561}" destId="{958BE5A4-9E2A-496B-9B93-7805F6A6762A}" srcOrd="0" destOrd="0" parTransId="{A377B98B-F829-4241-8902-126BEB1C810E}" sibTransId="{9667531C-4B2E-4BFE-969F-DE8B3CC3DFA8}"/>
    <dgm:cxn modelId="{78B82A67-419A-4375-9F5B-CD76420959B5}" type="presParOf" srcId="{373EA5A8-A331-4746-80DE-EC9DA5369A76}" destId="{99F53A86-2429-4270-BCD1-800ACC699715}" srcOrd="0" destOrd="0" presId="urn:microsoft.com/office/officeart/2005/8/layout/default"/>
    <dgm:cxn modelId="{A4A4614E-1BFB-49CA-AEF6-325D75B99CAB}" type="presParOf" srcId="{373EA5A8-A331-4746-80DE-EC9DA5369A76}" destId="{CB94EC40-8C70-4A5A-B97B-8202F8C77FFF}" srcOrd="1" destOrd="0" presId="urn:microsoft.com/office/officeart/2005/8/layout/default"/>
    <dgm:cxn modelId="{75451566-A1D9-4E56-8066-EFF83F2C5931}" type="presParOf" srcId="{373EA5A8-A331-4746-80DE-EC9DA5369A76}" destId="{8F19B428-6DBF-4076-94B8-D9DA1DD92BD9}" srcOrd="2" destOrd="0" presId="urn:microsoft.com/office/officeart/2005/8/layout/default"/>
    <dgm:cxn modelId="{1A6E43F1-9800-4452-B4EE-838E2BE53A0E}" type="presParOf" srcId="{373EA5A8-A331-4746-80DE-EC9DA5369A76}" destId="{91916692-D9F6-4D35-A754-09FC94D61B1D}" srcOrd="3" destOrd="0" presId="urn:microsoft.com/office/officeart/2005/8/layout/default"/>
    <dgm:cxn modelId="{EB4D7B50-E1A6-4CE2-8071-B3B87B70646E}" type="presParOf" srcId="{373EA5A8-A331-4746-80DE-EC9DA5369A76}" destId="{969B13F6-778A-4984-9850-44F1FF9B7097}" srcOrd="4" destOrd="0" presId="urn:microsoft.com/office/officeart/2005/8/layout/default"/>
    <dgm:cxn modelId="{400A3D93-415B-4FF6-BA00-10C7ED9313AB}" type="presParOf" srcId="{373EA5A8-A331-4746-80DE-EC9DA5369A76}" destId="{3577DA18-F2F4-418C-A830-DE8030DAE136}" srcOrd="5" destOrd="0" presId="urn:microsoft.com/office/officeart/2005/8/layout/default"/>
    <dgm:cxn modelId="{4B81A5C6-FE21-43E4-BE79-F805866FD034}" type="presParOf" srcId="{373EA5A8-A331-4746-80DE-EC9DA5369A76}" destId="{BB1207D3-1A0D-4D9D-9E10-CE46F58667C5}" srcOrd="6" destOrd="0" presId="urn:microsoft.com/office/officeart/2005/8/layout/default"/>
    <dgm:cxn modelId="{C08B9B95-25BE-40E0-AE9D-B9EA01924C8A}" type="presParOf" srcId="{373EA5A8-A331-4746-80DE-EC9DA5369A76}" destId="{2AA107F1-7ECC-4F1E-B9C1-A436FC825EBA}" srcOrd="7" destOrd="0" presId="urn:microsoft.com/office/officeart/2005/8/layout/default"/>
    <dgm:cxn modelId="{B6D08BB3-473D-4612-B3F5-242227392B15}" type="presParOf" srcId="{373EA5A8-A331-4746-80DE-EC9DA5369A76}" destId="{756B456B-0F4F-47D7-ACF8-35E5946708EE}" srcOrd="8" destOrd="0" presId="urn:microsoft.com/office/officeart/2005/8/layout/default"/>
    <dgm:cxn modelId="{02AC025E-E8FC-42B7-AC5A-91576CD6B4DD}" type="presParOf" srcId="{373EA5A8-A331-4746-80DE-EC9DA5369A76}" destId="{904FC94B-A36D-4EF6-86A4-BCFB77164154}" srcOrd="9" destOrd="0" presId="urn:microsoft.com/office/officeart/2005/8/layout/default"/>
    <dgm:cxn modelId="{9F7F04B4-923A-4D0E-8119-0AC37826441F}" type="presParOf" srcId="{373EA5A8-A331-4746-80DE-EC9DA5369A76}" destId="{1ABB13FA-0FFB-4755-A23E-001D8A35EAB5}" srcOrd="10" destOrd="0" presId="urn:microsoft.com/office/officeart/2005/8/layout/default"/>
    <dgm:cxn modelId="{214AE013-B671-4735-84BA-D3AA203BFFFA}" type="presParOf" srcId="{373EA5A8-A331-4746-80DE-EC9DA5369A76}" destId="{77837A16-3DC3-4BC5-8954-14C07651FC85}" srcOrd="11" destOrd="0" presId="urn:microsoft.com/office/officeart/2005/8/layout/default"/>
    <dgm:cxn modelId="{3DA9AD35-DEDC-4C13-835D-D47CB5E649D8}" type="presParOf" srcId="{373EA5A8-A331-4746-80DE-EC9DA5369A76}" destId="{73DF0E73-756A-40C0-B1C0-83CEA1073279}" srcOrd="12" destOrd="0" presId="urn:microsoft.com/office/officeart/2005/8/layout/default"/>
    <dgm:cxn modelId="{DEF20B6D-49D9-410B-8244-7F7495C14609}" type="presParOf" srcId="{373EA5A8-A331-4746-80DE-EC9DA5369A76}" destId="{3E127E10-B07B-44C1-9B59-D2417562AB27}" srcOrd="13" destOrd="0" presId="urn:microsoft.com/office/officeart/2005/8/layout/default"/>
    <dgm:cxn modelId="{E1CFF3CD-7441-467E-977B-A8BD682D5FB5}" type="presParOf" srcId="{373EA5A8-A331-4746-80DE-EC9DA5369A76}" destId="{1687A1F3-23D2-40EF-B896-944E19108D0B}" srcOrd="14" destOrd="0" presId="urn:microsoft.com/office/officeart/2005/8/layout/default"/>
    <dgm:cxn modelId="{8B3E433C-8029-4AAD-BA33-3DCD774F8026}" type="presParOf" srcId="{373EA5A8-A331-4746-80DE-EC9DA5369A76}" destId="{8FDF19BA-3AF2-4923-B8B9-B43E4D71CF9F}" srcOrd="15" destOrd="0" presId="urn:microsoft.com/office/officeart/2005/8/layout/default"/>
    <dgm:cxn modelId="{3BBC6704-3179-45C3-BC9E-5629AF5D7AF9}" type="presParOf" srcId="{373EA5A8-A331-4746-80DE-EC9DA5369A76}" destId="{0EE4C584-5E77-4AF2-A0C3-1BC282C10ECE}" srcOrd="16" destOrd="0" presId="urn:microsoft.com/office/officeart/2005/8/layout/default"/>
    <dgm:cxn modelId="{B82E8695-E255-4230-88C3-23BBE960F3C1}" type="presParOf" srcId="{373EA5A8-A331-4746-80DE-EC9DA5369A76}" destId="{C9A61AA3-1057-4924-8DC0-D7DAD1A93CF9}" srcOrd="17" destOrd="0" presId="urn:microsoft.com/office/officeart/2005/8/layout/default"/>
    <dgm:cxn modelId="{156E0DBE-88F2-4B51-9EA5-C7A1F5295C73}" type="presParOf" srcId="{373EA5A8-A331-4746-80DE-EC9DA5369A76}" destId="{6517CDA1-036C-4F7A-8F16-95765DDD7D21}" srcOrd="18" destOrd="0" presId="urn:microsoft.com/office/officeart/2005/8/layout/default"/>
    <dgm:cxn modelId="{CFE39CC9-3362-4993-8434-E47EFB471BAC}" type="presParOf" srcId="{373EA5A8-A331-4746-80DE-EC9DA5369A76}" destId="{DDCDA8D5-F489-4BD4-A7DD-B93E6CB0A716}" srcOrd="19" destOrd="0" presId="urn:microsoft.com/office/officeart/2005/8/layout/default"/>
    <dgm:cxn modelId="{D724D259-9B2F-4CD6-A769-FB145D0080CD}" type="presParOf" srcId="{373EA5A8-A331-4746-80DE-EC9DA5369A76}" destId="{EE633D8F-466E-4314-A9AC-5D4FD8CCADD1}" srcOrd="20" destOrd="0" presId="urn:microsoft.com/office/officeart/2005/8/layout/default"/>
    <dgm:cxn modelId="{05ECFDA9-2099-4EEA-8EAC-40FBD51299CA}" type="presParOf" srcId="{373EA5A8-A331-4746-80DE-EC9DA5369A76}" destId="{2B71FDA1-7C49-4529-AE4F-62B371F0EACF}" srcOrd="21" destOrd="0" presId="urn:microsoft.com/office/officeart/2005/8/layout/default"/>
    <dgm:cxn modelId="{52001580-DCDB-40A7-8682-9EFA5C3EF66D}" type="presParOf" srcId="{373EA5A8-A331-4746-80DE-EC9DA5369A76}" destId="{3C37AE66-A2E1-4E2C-9C4B-F4ACEEEBF26E}" srcOrd="22" destOrd="0" presId="urn:microsoft.com/office/officeart/2005/8/layout/default"/>
    <dgm:cxn modelId="{976EE3EE-977E-4BBF-9AAC-4CB25A0EFCBC}" type="presParOf" srcId="{373EA5A8-A331-4746-80DE-EC9DA5369A76}" destId="{815BA12B-4A10-4E66-93D5-3BC91C72A7AC}" srcOrd="23" destOrd="0" presId="urn:microsoft.com/office/officeart/2005/8/layout/default"/>
    <dgm:cxn modelId="{4BAAF596-F1EB-4636-9058-9DB7FE9FCC19}" type="presParOf" srcId="{373EA5A8-A331-4746-80DE-EC9DA5369A76}" destId="{435C6FE6-B1B9-4638-9B55-42874170265C}" srcOrd="24" destOrd="0" presId="urn:microsoft.com/office/officeart/2005/8/layout/default"/>
    <dgm:cxn modelId="{0D1381B8-1F10-4E03-B84D-04D894459857}" type="presParOf" srcId="{373EA5A8-A331-4746-80DE-EC9DA5369A76}" destId="{7D86CA4E-29A8-4617-BBF9-CAA1E94816B2}" srcOrd="25" destOrd="0" presId="urn:microsoft.com/office/officeart/2005/8/layout/default"/>
    <dgm:cxn modelId="{F5DF8F42-EC82-4192-936A-A332F4753B40}" type="presParOf" srcId="{373EA5A8-A331-4746-80DE-EC9DA5369A76}" destId="{A3BC0DDA-55BB-4C8F-BB90-ED42F56B0CC9}" srcOrd="26" destOrd="0" presId="urn:microsoft.com/office/officeart/2005/8/layout/default"/>
    <dgm:cxn modelId="{331CABC4-7C55-4A22-A2F8-EAE917BC92EC}" type="presParOf" srcId="{373EA5A8-A331-4746-80DE-EC9DA5369A76}" destId="{16B8ABB2-F827-4C32-A566-C90ADC84B40D}" srcOrd="27" destOrd="0" presId="urn:microsoft.com/office/officeart/2005/8/layout/default"/>
    <dgm:cxn modelId="{AF8AED10-4D98-4A28-A11B-1A84E7701ECF}" type="presParOf" srcId="{373EA5A8-A331-4746-80DE-EC9DA5369A76}" destId="{69D33328-A066-4D61-8ED2-8F7C8C78D9E2}"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B41E0-3349-4B0B-BCF8-D35BD2BBA897}" type="doc">
      <dgm:prSet loTypeId="urn:microsoft.com/office/officeart/2005/8/layout/cycle5" loCatId="cycle" qsTypeId="urn:microsoft.com/office/officeart/2005/8/quickstyle/simple1" qsCatId="simple" csTypeId="urn:microsoft.com/office/officeart/2005/8/colors/colorful5" csCatId="colorful" phldr="1"/>
      <dgm:spPr/>
      <dgm:t>
        <a:bodyPr/>
        <a:lstStyle/>
        <a:p>
          <a:endParaRPr lang="en-US"/>
        </a:p>
      </dgm:t>
    </dgm:pt>
    <dgm:pt modelId="{CB084FD6-E3A5-453E-BCDC-7BBF41E14452}">
      <dgm:prSet/>
      <dgm:spPr/>
      <dgm:t>
        <a:bodyPr/>
        <a:lstStyle/>
        <a:p>
          <a:r>
            <a:rPr lang="en-US" b="1" i="0" dirty="0"/>
            <a:t>Background </a:t>
          </a:r>
          <a:endParaRPr lang="en-US" dirty="0"/>
        </a:p>
      </dgm:t>
    </dgm:pt>
    <dgm:pt modelId="{13B2B08C-A292-422A-94DE-A82A535C10DE}" type="parTrans" cxnId="{F768B0D3-F851-401D-A18A-B280FDC0851E}">
      <dgm:prSet/>
      <dgm:spPr/>
      <dgm:t>
        <a:bodyPr/>
        <a:lstStyle/>
        <a:p>
          <a:endParaRPr lang="en-US"/>
        </a:p>
      </dgm:t>
    </dgm:pt>
    <dgm:pt modelId="{5ED40F26-61DE-49AB-B1B3-81240530154A}" type="sibTrans" cxnId="{F768B0D3-F851-401D-A18A-B280FDC0851E}">
      <dgm:prSet/>
      <dgm:spPr/>
      <dgm:t>
        <a:bodyPr/>
        <a:lstStyle/>
        <a:p>
          <a:endParaRPr lang="en-US"/>
        </a:p>
      </dgm:t>
    </dgm:pt>
    <dgm:pt modelId="{7B739F70-6950-4691-8848-95B714D81FB8}">
      <dgm:prSet/>
      <dgm:spPr/>
      <dgm:t>
        <a:bodyPr/>
        <a:lstStyle/>
        <a:p>
          <a:r>
            <a:rPr lang="en-US" b="0" i="0" dirty="0"/>
            <a:t>Established by the British Caribbean Federation Act of 1956; </a:t>
          </a:r>
          <a:endParaRPr lang="en-US" dirty="0"/>
        </a:p>
      </dgm:t>
    </dgm:pt>
    <dgm:pt modelId="{E0615975-0A5A-4671-B4A0-50CBFB235060}" type="parTrans" cxnId="{5A99CFAB-0FE4-423D-811C-9F1B27D71816}">
      <dgm:prSet/>
      <dgm:spPr/>
      <dgm:t>
        <a:bodyPr/>
        <a:lstStyle/>
        <a:p>
          <a:endParaRPr lang="en-US"/>
        </a:p>
      </dgm:t>
    </dgm:pt>
    <dgm:pt modelId="{6078E7CC-4CF1-48D0-A9D2-6CA9C1C22675}" type="sibTrans" cxnId="{5A99CFAB-0FE4-423D-811C-9F1B27D71816}">
      <dgm:prSet/>
      <dgm:spPr/>
      <dgm:t>
        <a:bodyPr/>
        <a:lstStyle/>
        <a:p>
          <a:endParaRPr lang="en-US"/>
        </a:p>
      </dgm:t>
    </dgm:pt>
    <dgm:pt modelId="{6F837E15-6358-4279-88CA-8F6CBB009FC5}">
      <dgm:prSet/>
      <dgm:spPr/>
      <dgm:t>
        <a:bodyPr/>
        <a:lstStyle/>
        <a:p>
          <a:r>
            <a:rPr lang="en-US" b="0" i="0" dirty="0"/>
            <a:t>The Federation Government was headed by an </a:t>
          </a:r>
          <a:r>
            <a:rPr lang="en-US" b="1" i="0" dirty="0"/>
            <a:t>Executive Governor-General</a:t>
          </a:r>
          <a:r>
            <a:rPr lang="en-US" b="0" i="0" dirty="0"/>
            <a:t>, appointed by </a:t>
          </a:r>
          <a:r>
            <a:rPr lang="en-US" b="1" i="0" dirty="0"/>
            <a:t>Britain</a:t>
          </a:r>
          <a:r>
            <a:rPr lang="en-US" b="0" i="0" dirty="0"/>
            <a:t> and included:</a:t>
          </a:r>
          <a:endParaRPr lang="en-US" dirty="0"/>
        </a:p>
      </dgm:t>
    </dgm:pt>
    <dgm:pt modelId="{27F51C7C-A070-4E3D-A4B4-73B1977E49F3}" type="parTrans" cxnId="{118A1EC6-B8A9-424C-9C0D-ED9D8C1A10FA}">
      <dgm:prSet/>
      <dgm:spPr/>
      <dgm:t>
        <a:bodyPr/>
        <a:lstStyle/>
        <a:p>
          <a:endParaRPr lang="en-US"/>
        </a:p>
      </dgm:t>
    </dgm:pt>
    <dgm:pt modelId="{F5E9A865-44BD-4254-AA69-C8874EBC593B}" type="sibTrans" cxnId="{118A1EC6-B8A9-424C-9C0D-ED9D8C1A10FA}">
      <dgm:prSet/>
      <dgm:spPr/>
      <dgm:t>
        <a:bodyPr/>
        <a:lstStyle/>
        <a:p>
          <a:endParaRPr lang="en-US"/>
        </a:p>
      </dgm:t>
    </dgm:pt>
    <dgm:pt modelId="{CF0D0FB7-E727-41EF-9F93-78F85CA48011}">
      <dgm:prSet/>
      <dgm:spPr/>
      <dgm:t>
        <a:bodyPr/>
        <a:lstStyle/>
        <a:p>
          <a:r>
            <a:rPr lang="en-US" b="0" i="0" dirty="0"/>
            <a:t>A Prime Minister, elected from among and by the members of the House of Representatives.</a:t>
          </a:r>
          <a:endParaRPr lang="en-US" dirty="0"/>
        </a:p>
      </dgm:t>
    </dgm:pt>
    <dgm:pt modelId="{3E3479E7-7013-40AB-BE5F-A49E55B627AB}" type="parTrans" cxnId="{CAE8647B-9E23-4020-8ECC-4BF4A38884DC}">
      <dgm:prSet/>
      <dgm:spPr/>
      <dgm:t>
        <a:bodyPr/>
        <a:lstStyle/>
        <a:p>
          <a:endParaRPr lang="en-US"/>
        </a:p>
      </dgm:t>
    </dgm:pt>
    <dgm:pt modelId="{E6DA388A-A819-4D90-892F-977E5395CF81}" type="sibTrans" cxnId="{CAE8647B-9E23-4020-8ECC-4BF4A38884DC}">
      <dgm:prSet/>
      <dgm:spPr/>
      <dgm:t>
        <a:bodyPr/>
        <a:lstStyle/>
        <a:p>
          <a:endParaRPr lang="en-US"/>
        </a:p>
      </dgm:t>
    </dgm:pt>
    <dgm:pt modelId="{F6AAED94-22E1-4440-867A-2CF70DE4C047}">
      <dgm:prSet/>
      <dgm:spPr/>
      <dgm:t>
        <a:bodyPr/>
        <a:lstStyle/>
        <a:p>
          <a:r>
            <a:rPr lang="en-US" b="0" i="0" dirty="0"/>
            <a:t>A Cabinet, comprising the Prime Minister and ten other elected Members chosen by him</a:t>
          </a:r>
          <a:endParaRPr lang="en-US" dirty="0"/>
        </a:p>
      </dgm:t>
    </dgm:pt>
    <dgm:pt modelId="{87BB5336-96FE-4F71-B4EE-F2C6C245973F}" type="parTrans" cxnId="{5A51C5EE-1A0D-4F0B-91A0-CD15CE6F0D0C}">
      <dgm:prSet/>
      <dgm:spPr/>
      <dgm:t>
        <a:bodyPr/>
        <a:lstStyle/>
        <a:p>
          <a:endParaRPr lang="en-US"/>
        </a:p>
      </dgm:t>
    </dgm:pt>
    <dgm:pt modelId="{26BA3F03-A40B-4078-A101-787259549F27}" type="sibTrans" cxnId="{5A51C5EE-1A0D-4F0B-91A0-CD15CE6F0D0C}">
      <dgm:prSet/>
      <dgm:spPr/>
      <dgm:t>
        <a:bodyPr/>
        <a:lstStyle/>
        <a:p>
          <a:endParaRPr lang="en-US"/>
        </a:p>
      </dgm:t>
    </dgm:pt>
    <dgm:pt modelId="{582A1F09-4557-4FD2-AFEA-D1ED71414ED2}">
      <dgm:prSet/>
      <dgm:spPr/>
      <dgm:t>
        <a:bodyPr/>
        <a:lstStyle/>
        <a:p>
          <a:r>
            <a:rPr lang="en-US" b="0" i="0" dirty="0"/>
            <a:t>A Council of State presided over by the Governor General.</a:t>
          </a:r>
          <a:endParaRPr lang="en-US" dirty="0"/>
        </a:p>
      </dgm:t>
    </dgm:pt>
    <dgm:pt modelId="{FF57E502-0391-4346-8FEF-6CE1B7B45912}" type="parTrans" cxnId="{BAEB9CFB-12AA-4AFA-AE6E-14E20A0C331C}">
      <dgm:prSet/>
      <dgm:spPr/>
      <dgm:t>
        <a:bodyPr/>
        <a:lstStyle/>
        <a:p>
          <a:endParaRPr lang="en-US"/>
        </a:p>
      </dgm:t>
    </dgm:pt>
    <dgm:pt modelId="{6139DFB5-8ECD-4175-9327-85E032F7819B}" type="sibTrans" cxnId="{BAEB9CFB-12AA-4AFA-AE6E-14E20A0C331C}">
      <dgm:prSet/>
      <dgm:spPr/>
      <dgm:t>
        <a:bodyPr/>
        <a:lstStyle/>
        <a:p>
          <a:endParaRPr lang="en-US"/>
        </a:p>
      </dgm:t>
    </dgm:pt>
    <dgm:pt modelId="{9F14634F-6BF4-479B-B4F0-5BD644228015}">
      <dgm:prSet/>
      <dgm:spPr/>
      <dgm:t>
        <a:bodyPr/>
        <a:lstStyle/>
        <a:p>
          <a:r>
            <a:rPr lang="en-US" b="0" i="0" dirty="0"/>
            <a:t>The Council of State was the principal policy decision-making body at the start of the Federation.</a:t>
          </a:r>
          <a:endParaRPr lang="en-US" dirty="0"/>
        </a:p>
      </dgm:t>
    </dgm:pt>
    <dgm:pt modelId="{B11BB0EF-1165-4819-A87F-E8686D11869E}" type="parTrans" cxnId="{2977D64F-AA1A-4E8E-9475-A7BEA1E3857E}">
      <dgm:prSet/>
      <dgm:spPr/>
      <dgm:t>
        <a:bodyPr/>
        <a:lstStyle/>
        <a:p>
          <a:endParaRPr lang="en-US"/>
        </a:p>
      </dgm:t>
    </dgm:pt>
    <dgm:pt modelId="{1A004CA6-3DA1-465D-B886-5FF6986EF081}" type="sibTrans" cxnId="{2977D64F-AA1A-4E8E-9475-A7BEA1E3857E}">
      <dgm:prSet/>
      <dgm:spPr/>
      <dgm:t>
        <a:bodyPr/>
        <a:lstStyle/>
        <a:p>
          <a:endParaRPr lang="en-US"/>
        </a:p>
      </dgm:t>
    </dgm:pt>
    <dgm:pt modelId="{10346288-3C5A-4271-8F51-8D61BE24E2FA}">
      <dgm:prSet/>
      <dgm:spPr/>
      <dgm:t>
        <a:bodyPr/>
        <a:lstStyle/>
        <a:p>
          <a:r>
            <a:rPr lang="en-US" b="0" i="0" dirty="0"/>
            <a:t>its aim was to establish a political union among its members.</a:t>
          </a:r>
          <a:endParaRPr lang="en-US" dirty="0"/>
        </a:p>
      </dgm:t>
    </dgm:pt>
    <dgm:pt modelId="{209C9029-641F-4630-A982-F4A4EF357A85}" type="parTrans" cxnId="{37C412A4-31F8-4C10-8E1F-723A129545AA}">
      <dgm:prSet/>
      <dgm:spPr/>
    </dgm:pt>
    <dgm:pt modelId="{011EFDF3-1A83-4143-8EB2-C7087C81CB73}" type="sibTrans" cxnId="{37C412A4-31F8-4C10-8E1F-723A129545AA}">
      <dgm:prSet/>
      <dgm:spPr/>
    </dgm:pt>
    <dgm:pt modelId="{1F16B5A5-E4BA-436A-89BC-46D661480F5A}" type="pres">
      <dgm:prSet presAssocID="{6CAB41E0-3349-4B0B-BCF8-D35BD2BBA897}" presName="cycle" presStyleCnt="0">
        <dgm:presLayoutVars>
          <dgm:dir/>
          <dgm:resizeHandles val="exact"/>
        </dgm:presLayoutVars>
      </dgm:prSet>
      <dgm:spPr/>
    </dgm:pt>
    <dgm:pt modelId="{0C7D351D-57E5-43D7-BE57-D93F290616C8}" type="pres">
      <dgm:prSet presAssocID="{CB084FD6-E3A5-453E-BCDC-7BBF41E14452}" presName="node" presStyleLbl="node1" presStyleIdx="0" presStyleCnt="1">
        <dgm:presLayoutVars>
          <dgm:bulletEnabled val="1"/>
        </dgm:presLayoutVars>
      </dgm:prSet>
      <dgm:spPr/>
    </dgm:pt>
  </dgm:ptLst>
  <dgm:cxnLst>
    <dgm:cxn modelId="{0A591213-CCD6-49F0-8025-24CF6545A184}" type="presOf" srcId="{7B739F70-6950-4691-8848-95B714D81FB8}" destId="{0C7D351D-57E5-43D7-BE57-D93F290616C8}" srcOrd="0" destOrd="1" presId="urn:microsoft.com/office/officeart/2005/8/layout/cycle5"/>
    <dgm:cxn modelId="{D03E732E-7FDA-42BB-A019-EB8BC8436550}" type="presOf" srcId="{CB084FD6-E3A5-453E-BCDC-7BBF41E14452}" destId="{0C7D351D-57E5-43D7-BE57-D93F290616C8}" srcOrd="0" destOrd="0" presId="urn:microsoft.com/office/officeart/2005/8/layout/cycle5"/>
    <dgm:cxn modelId="{499F113A-627A-447A-A913-5BB4CFC528B8}" type="presOf" srcId="{582A1F09-4557-4FD2-AFEA-D1ED71414ED2}" destId="{0C7D351D-57E5-43D7-BE57-D93F290616C8}" srcOrd="0" destOrd="6" presId="urn:microsoft.com/office/officeart/2005/8/layout/cycle5"/>
    <dgm:cxn modelId="{BF81A44B-4970-4BA4-8EAB-53AC3302334D}" type="presOf" srcId="{6F837E15-6358-4279-88CA-8F6CBB009FC5}" destId="{0C7D351D-57E5-43D7-BE57-D93F290616C8}" srcOrd="0" destOrd="3" presId="urn:microsoft.com/office/officeart/2005/8/layout/cycle5"/>
    <dgm:cxn modelId="{2977D64F-AA1A-4E8E-9475-A7BEA1E3857E}" srcId="{582A1F09-4557-4FD2-AFEA-D1ED71414ED2}" destId="{9F14634F-6BF4-479B-B4F0-5BD644228015}" srcOrd="0" destOrd="0" parTransId="{B11BB0EF-1165-4819-A87F-E8686D11869E}" sibTransId="{1A004CA6-3DA1-465D-B886-5FF6986EF081}"/>
    <dgm:cxn modelId="{5293367B-AF9F-4C62-A454-372F998DE4C6}" type="presOf" srcId="{CF0D0FB7-E727-41EF-9F93-78F85CA48011}" destId="{0C7D351D-57E5-43D7-BE57-D93F290616C8}" srcOrd="0" destOrd="4" presId="urn:microsoft.com/office/officeart/2005/8/layout/cycle5"/>
    <dgm:cxn modelId="{CAE8647B-9E23-4020-8ECC-4BF4A38884DC}" srcId="{6F837E15-6358-4279-88CA-8F6CBB009FC5}" destId="{CF0D0FB7-E727-41EF-9F93-78F85CA48011}" srcOrd="0" destOrd="0" parTransId="{3E3479E7-7013-40AB-BE5F-A49E55B627AB}" sibTransId="{E6DA388A-A819-4D90-892F-977E5395CF81}"/>
    <dgm:cxn modelId="{8677A594-355F-46D4-85C3-097DA7C31C9D}" type="presOf" srcId="{F6AAED94-22E1-4440-867A-2CF70DE4C047}" destId="{0C7D351D-57E5-43D7-BE57-D93F290616C8}" srcOrd="0" destOrd="5" presId="urn:microsoft.com/office/officeart/2005/8/layout/cycle5"/>
    <dgm:cxn modelId="{37C412A4-31F8-4C10-8E1F-723A129545AA}" srcId="{CB084FD6-E3A5-453E-BCDC-7BBF41E14452}" destId="{10346288-3C5A-4271-8F51-8D61BE24E2FA}" srcOrd="1" destOrd="0" parTransId="{209C9029-641F-4630-A982-F4A4EF357A85}" sibTransId="{011EFDF3-1A83-4143-8EB2-C7087C81CB73}"/>
    <dgm:cxn modelId="{72F1C0A6-9BBC-4B2B-9746-47FD6A5855E2}" type="presOf" srcId="{6CAB41E0-3349-4B0B-BCF8-D35BD2BBA897}" destId="{1F16B5A5-E4BA-436A-89BC-46D661480F5A}" srcOrd="0" destOrd="0" presId="urn:microsoft.com/office/officeart/2005/8/layout/cycle5"/>
    <dgm:cxn modelId="{5A99CFAB-0FE4-423D-811C-9F1B27D71816}" srcId="{CB084FD6-E3A5-453E-BCDC-7BBF41E14452}" destId="{7B739F70-6950-4691-8848-95B714D81FB8}" srcOrd="0" destOrd="0" parTransId="{E0615975-0A5A-4671-B4A0-50CBFB235060}" sibTransId="{6078E7CC-4CF1-48D0-A9D2-6CA9C1C22675}"/>
    <dgm:cxn modelId="{118A1EC6-B8A9-424C-9C0D-ED9D8C1A10FA}" srcId="{CB084FD6-E3A5-453E-BCDC-7BBF41E14452}" destId="{6F837E15-6358-4279-88CA-8F6CBB009FC5}" srcOrd="2" destOrd="0" parTransId="{27F51C7C-A070-4E3D-A4B4-73B1977E49F3}" sibTransId="{F5E9A865-44BD-4254-AA69-C8874EBC593B}"/>
    <dgm:cxn modelId="{8BCFF5CC-F80E-4B38-9148-A5ADFE10419E}" type="presOf" srcId="{9F14634F-6BF4-479B-B4F0-5BD644228015}" destId="{0C7D351D-57E5-43D7-BE57-D93F290616C8}" srcOrd="0" destOrd="7" presId="urn:microsoft.com/office/officeart/2005/8/layout/cycle5"/>
    <dgm:cxn modelId="{F768B0D3-F851-401D-A18A-B280FDC0851E}" srcId="{6CAB41E0-3349-4B0B-BCF8-D35BD2BBA897}" destId="{CB084FD6-E3A5-453E-BCDC-7BBF41E14452}" srcOrd="0" destOrd="0" parTransId="{13B2B08C-A292-422A-94DE-A82A535C10DE}" sibTransId="{5ED40F26-61DE-49AB-B1B3-81240530154A}"/>
    <dgm:cxn modelId="{5A51C5EE-1A0D-4F0B-91A0-CD15CE6F0D0C}" srcId="{6F837E15-6358-4279-88CA-8F6CBB009FC5}" destId="{F6AAED94-22E1-4440-867A-2CF70DE4C047}" srcOrd="1" destOrd="0" parTransId="{87BB5336-96FE-4F71-B4EE-F2C6C245973F}" sibTransId="{26BA3F03-A40B-4078-A101-787259549F27}"/>
    <dgm:cxn modelId="{9E0A7BF4-86C6-4D7F-86FD-769B736BEAAD}" type="presOf" srcId="{10346288-3C5A-4271-8F51-8D61BE24E2FA}" destId="{0C7D351D-57E5-43D7-BE57-D93F290616C8}" srcOrd="0" destOrd="2" presId="urn:microsoft.com/office/officeart/2005/8/layout/cycle5"/>
    <dgm:cxn modelId="{BAEB9CFB-12AA-4AFA-AE6E-14E20A0C331C}" srcId="{6F837E15-6358-4279-88CA-8F6CBB009FC5}" destId="{582A1F09-4557-4FD2-AFEA-D1ED71414ED2}" srcOrd="2" destOrd="0" parTransId="{FF57E502-0391-4346-8FEF-6CE1B7B45912}" sibTransId="{6139DFB5-8ECD-4175-9327-85E032F7819B}"/>
    <dgm:cxn modelId="{BD39685D-C60D-428C-805A-720F34086519}" type="presParOf" srcId="{1F16B5A5-E4BA-436A-89BC-46D661480F5A}" destId="{0C7D351D-57E5-43D7-BE57-D93F290616C8}"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D2330-4BBE-408C-9B43-74B0BD8E3A2D}" type="doc">
      <dgm:prSet loTypeId="urn:microsoft.com/office/officeart/2005/8/layout/hList1" loCatId="list" qsTypeId="urn:microsoft.com/office/officeart/2005/8/quickstyle/simple2" qsCatId="simple" csTypeId="urn:microsoft.com/office/officeart/2005/8/colors/accent2_2" csCatId="accent2" phldr="1"/>
      <dgm:spPr/>
      <dgm:t>
        <a:bodyPr/>
        <a:lstStyle/>
        <a:p>
          <a:endParaRPr lang="en-US"/>
        </a:p>
      </dgm:t>
    </dgm:pt>
    <dgm:pt modelId="{E4B814E9-BB45-4C20-B9B0-7B390C3ED124}">
      <dgm:prSet phldrT="[Text]"/>
      <dgm:spPr/>
      <dgm:t>
        <a:bodyPr/>
        <a:lstStyle/>
        <a:p>
          <a:r>
            <a:rPr lang="en-US" dirty="0"/>
            <a:t>Accomplishments </a:t>
          </a:r>
        </a:p>
      </dgm:t>
    </dgm:pt>
    <dgm:pt modelId="{82687AA0-7C5A-48B9-B006-C4A69E6BD6C9}" type="parTrans" cxnId="{436F968D-4CF5-482D-A06E-04C5BDFB41F6}">
      <dgm:prSet/>
      <dgm:spPr/>
      <dgm:t>
        <a:bodyPr/>
        <a:lstStyle/>
        <a:p>
          <a:endParaRPr lang="en-US"/>
        </a:p>
      </dgm:t>
    </dgm:pt>
    <dgm:pt modelId="{1CA41D39-A662-4DB1-BBC3-7B33E38571A7}" type="sibTrans" cxnId="{436F968D-4CF5-482D-A06E-04C5BDFB41F6}">
      <dgm:prSet/>
      <dgm:spPr/>
      <dgm:t>
        <a:bodyPr/>
        <a:lstStyle/>
        <a:p>
          <a:endParaRPr lang="en-US"/>
        </a:p>
      </dgm:t>
    </dgm:pt>
    <dgm:pt modelId="{DCE69B54-893A-4F0B-8448-07C379BBF1EB}">
      <dgm:prSet phldrT="[Text]"/>
      <dgm:spPr/>
      <dgm:t>
        <a:bodyPr/>
        <a:lstStyle/>
        <a:p>
          <a:pPr>
            <a:buClrTx/>
            <a:buSzTx/>
            <a:buFont typeface="Arial" panose="020B0604020202020204" pitchFamily="34" charset="0"/>
            <a:buChar char="•"/>
          </a:pPr>
          <a:r>
            <a:rPr kumimoji="0" lang="en-US" b="0" i="0" u="none" strike="noStrike"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West Indies Shipping Service (in 1962) to operate two multipurpose ships - the Federal Maple and the Federal Palm - donated to it by the Government of Canada.</a:t>
          </a:r>
          <a:endParaRPr lang="en-US" dirty="0"/>
        </a:p>
      </dgm:t>
    </dgm:pt>
    <dgm:pt modelId="{57580A59-98DF-47E2-BD44-6E2B41402619}" type="parTrans" cxnId="{440CEFBB-065E-4D26-8937-7ADEA5EF1E73}">
      <dgm:prSet/>
      <dgm:spPr/>
      <dgm:t>
        <a:bodyPr/>
        <a:lstStyle/>
        <a:p>
          <a:endParaRPr lang="en-US"/>
        </a:p>
      </dgm:t>
    </dgm:pt>
    <dgm:pt modelId="{710FFE89-24C9-4515-A000-E704324AA3F7}" type="sibTrans" cxnId="{440CEFBB-065E-4D26-8937-7ADEA5EF1E73}">
      <dgm:prSet/>
      <dgm:spPr/>
      <dgm:t>
        <a:bodyPr/>
        <a:lstStyle/>
        <a:p>
          <a:endParaRPr lang="en-US"/>
        </a:p>
      </dgm:t>
    </dgm:pt>
    <dgm:pt modelId="{86D62CFB-E3D4-408E-87E0-9A285D21D06D}">
      <dgm:prSet phldrT="[Text]"/>
      <dgm:spPr/>
      <dgm:t>
        <a:bodyPr/>
        <a:lstStyle/>
        <a:p>
          <a:pPr>
            <a:buClrTx/>
            <a:buSzTx/>
            <a:buFont typeface="Arial" panose="020B0604020202020204" pitchFamily="34" charset="0"/>
            <a:buChar char="•"/>
          </a:pPr>
          <a:r>
            <a:rPr kumimoji="0" lang="en-US" b="0" i="0" u="none" strike="noStrike"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British Overseas Airways Corporation (BOAC), namely British West Indies Airways (BWIA)</a:t>
          </a:r>
          <a:endParaRPr lang="en-US"/>
        </a:p>
      </dgm:t>
    </dgm:pt>
    <dgm:pt modelId="{9DC35DC7-A6A0-4B89-B7DD-1E46EED948BF}" type="parTrans" cxnId="{20FDF2EB-637C-4169-B522-9AFB87921677}">
      <dgm:prSet/>
      <dgm:spPr/>
      <dgm:t>
        <a:bodyPr/>
        <a:lstStyle/>
        <a:p>
          <a:endParaRPr lang="en-US"/>
        </a:p>
      </dgm:t>
    </dgm:pt>
    <dgm:pt modelId="{5F94C5B7-90DD-4AE3-B0EC-419AEEB3BBAB}" type="sibTrans" cxnId="{20FDF2EB-637C-4169-B522-9AFB87921677}">
      <dgm:prSet/>
      <dgm:spPr/>
      <dgm:t>
        <a:bodyPr/>
        <a:lstStyle/>
        <a:p>
          <a:endParaRPr lang="en-US"/>
        </a:p>
      </dgm:t>
    </dgm:pt>
    <dgm:pt modelId="{C08E8A90-5FC1-4A4E-81A6-37F40B67BF51}">
      <dgm:prSet phldrT="[Text]"/>
      <dgm:spPr/>
      <dgm:t>
        <a:bodyPr/>
        <a:lstStyle/>
        <a:p>
          <a:r>
            <a:rPr lang="en-US" dirty="0"/>
            <a:t>Challenges</a:t>
          </a:r>
        </a:p>
      </dgm:t>
    </dgm:pt>
    <dgm:pt modelId="{B6242E26-1858-4F87-A1E3-1F186B81D85A}" type="parTrans" cxnId="{98696A00-A40F-427A-86C5-88829B01C830}">
      <dgm:prSet/>
      <dgm:spPr/>
      <dgm:t>
        <a:bodyPr/>
        <a:lstStyle/>
        <a:p>
          <a:endParaRPr lang="en-US"/>
        </a:p>
      </dgm:t>
    </dgm:pt>
    <dgm:pt modelId="{32BFDF3F-C755-4BDE-B19F-A9F08553F2E6}" type="sibTrans" cxnId="{98696A00-A40F-427A-86C5-88829B01C830}">
      <dgm:prSet/>
      <dgm:spPr/>
      <dgm:t>
        <a:bodyPr/>
        <a:lstStyle/>
        <a:p>
          <a:endParaRPr lang="en-US"/>
        </a:p>
      </dgm:t>
    </dgm:pt>
    <dgm:pt modelId="{8D35ED14-D416-466B-80F4-D78A989F526D}">
      <dgm:prSet phldrT="[Text]"/>
      <dgm:spPr/>
      <dgm:t>
        <a:bodyPr/>
        <a:lstStyle/>
        <a:p>
          <a:pPr>
            <a:buFont typeface="Wingdings" panose="05000000000000000000" pitchFamily="2" charset="2"/>
            <a:buChar char="v"/>
          </a:pPr>
          <a:r>
            <a:rPr kumimoji="0" lang="en-US" b="0" i="0" u="none" strike="noStrike"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Governance and administrative structures imposed by the British (was rigid)</a:t>
          </a:r>
          <a:endParaRPr lang="en-US" dirty="0"/>
        </a:p>
      </dgm:t>
    </dgm:pt>
    <dgm:pt modelId="{E5DED291-FC70-41E5-95DF-4D74E377616C}" type="parTrans" cxnId="{2803DAD7-2836-4335-AFE3-9C8DC75B19A9}">
      <dgm:prSet/>
      <dgm:spPr/>
      <dgm:t>
        <a:bodyPr/>
        <a:lstStyle/>
        <a:p>
          <a:endParaRPr lang="en-US"/>
        </a:p>
      </dgm:t>
    </dgm:pt>
    <dgm:pt modelId="{ADF71AC8-EE15-4BA9-A0EA-4080D8E5AAD6}" type="sibTrans" cxnId="{2803DAD7-2836-4335-AFE3-9C8DC75B19A9}">
      <dgm:prSet/>
      <dgm:spPr/>
      <dgm:t>
        <a:bodyPr/>
        <a:lstStyle/>
        <a:p>
          <a:endParaRPr lang="en-US"/>
        </a:p>
      </dgm:t>
    </dgm:pt>
    <dgm:pt modelId="{50C4841A-493A-452E-98FE-B9DEB1A8449C}">
      <dgm:prSet phldrT="[Text]"/>
      <dgm:spPr/>
      <dgm:t>
        <a:bodyPr/>
        <a:lstStyle/>
        <a:p>
          <a:pPr>
            <a:buFont typeface="Wingdings" panose="05000000000000000000" pitchFamily="2" charset="2"/>
            <a:buChar char="v"/>
          </a:pPr>
          <a:r>
            <a:rPr kumimoji="0" lang="en-US" b="0" i="0" u="none" strike="noStrike"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Disagreements among the territories over policies, particularly taxation and central planning</a:t>
          </a:r>
          <a:endParaRPr lang="en-US"/>
        </a:p>
      </dgm:t>
    </dgm:pt>
    <dgm:pt modelId="{A99B3183-D511-4663-AFC2-0D28C41325D2}" type="parTrans" cxnId="{1C0716C2-8725-4141-B175-EB4D27B41AC4}">
      <dgm:prSet/>
      <dgm:spPr/>
      <dgm:t>
        <a:bodyPr/>
        <a:lstStyle/>
        <a:p>
          <a:endParaRPr lang="en-US"/>
        </a:p>
      </dgm:t>
    </dgm:pt>
    <dgm:pt modelId="{607149CA-99B3-41B3-985C-F9D23AB73FF6}" type="sibTrans" cxnId="{1C0716C2-8725-4141-B175-EB4D27B41AC4}">
      <dgm:prSet/>
      <dgm:spPr/>
      <dgm:t>
        <a:bodyPr/>
        <a:lstStyle/>
        <a:p>
          <a:endParaRPr lang="en-US"/>
        </a:p>
      </dgm:t>
    </dgm:pt>
    <dgm:pt modelId="{ED4EF2F1-732D-46E6-8685-1743A8358D72}">
      <dgm:prSet phldrT="[Text]"/>
      <dgm:spPr/>
      <dgm:t>
        <a:bodyPr/>
        <a:lstStyle/>
        <a:p>
          <a:pPr>
            <a:buClrTx/>
            <a:buSzTx/>
            <a:buFont typeface="Arial" panose="020B0604020202020204" pitchFamily="34" charset="0"/>
            <a:buChar char="•"/>
          </a:pPr>
          <a:r>
            <a:rPr kumimoji="0" lang="en-US" b="0" i="0" u="none" strike="noStrike"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Cooperation in tertiary education was consolidated</a:t>
          </a:r>
          <a:endParaRPr lang="en-US" dirty="0"/>
        </a:p>
      </dgm:t>
    </dgm:pt>
    <dgm:pt modelId="{060648E1-FBC2-432C-AA62-61AE4DA0D69A}" type="parTrans" cxnId="{ABA8336E-5BC3-4DF5-AC5F-B7407E033E97}">
      <dgm:prSet/>
      <dgm:spPr/>
      <dgm:t>
        <a:bodyPr/>
        <a:lstStyle/>
        <a:p>
          <a:endParaRPr lang="en-US"/>
        </a:p>
      </dgm:t>
    </dgm:pt>
    <dgm:pt modelId="{EE854636-99CC-4F51-8292-03728B381D78}" type="sibTrans" cxnId="{ABA8336E-5BC3-4DF5-AC5F-B7407E033E97}">
      <dgm:prSet/>
      <dgm:spPr/>
      <dgm:t>
        <a:bodyPr/>
        <a:lstStyle/>
        <a:p>
          <a:endParaRPr lang="en-US"/>
        </a:p>
      </dgm:t>
    </dgm:pt>
    <dgm:pt modelId="{73B2CE44-B5A7-457E-BC8F-8C0A0A80D6B3}">
      <dgm:prSet phldrT="[Text]"/>
      <dgm:spPr/>
      <dgm:t>
        <a:bodyPr/>
        <a:lstStyle/>
        <a:p>
          <a:r>
            <a:rPr kumimoji="0" lang="en-US" b="0" i="0" u="none" strike="noStrike"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University College of the West Indies (UCWI), in 1948 with one campus at Mona, Jamaica Second campus opened in St Augustine, Trinidad and Tobago, in 1960</a:t>
          </a:r>
          <a:endParaRPr lang="en-US"/>
        </a:p>
      </dgm:t>
    </dgm:pt>
    <dgm:pt modelId="{F3DC992E-058F-454E-AFD9-379E2D3A4126}" type="parTrans" cxnId="{33245B3C-9F90-4281-8766-517E90B1A4C8}">
      <dgm:prSet/>
      <dgm:spPr/>
      <dgm:t>
        <a:bodyPr/>
        <a:lstStyle/>
        <a:p>
          <a:endParaRPr lang="en-US"/>
        </a:p>
      </dgm:t>
    </dgm:pt>
    <dgm:pt modelId="{9C817F6D-0F24-4BE2-9095-089005050148}" type="sibTrans" cxnId="{33245B3C-9F90-4281-8766-517E90B1A4C8}">
      <dgm:prSet/>
      <dgm:spPr/>
      <dgm:t>
        <a:bodyPr/>
        <a:lstStyle/>
        <a:p>
          <a:endParaRPr lang="en-US"/>
        </a:p>
      </dgm:t>
    </dgm:pt>
    <dgm:pt modelId="{45142360-6343-4B49-ADDC-0DCE9B215A7B}">
      <dgm:prSet phldrT="[Text]"/>
      <dgm:spPr/>
      <dgm:t>
        <a:bodyPr/>
        <a:lstStyle/>
        <a:p>
          <a:pPr>
            <a:buFont typeface="Wingdings" panose="05000000000000000000" pitchFamily="2" charset="2"/>
            <a:buChar char="v"/>
          </a:pPr>
          <a:r>
            <a:rPr kumimoji="0" lang="en-US" b="0" i="0" u="none" strike="noStrike"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An unwillingness on the part of most Territorial Governments to give up power to the Federal Government</a:t>
          </a:r>
          <a:endParaRPr lang="en-US" dirty="0"/>
        </a:p>
      </dgm:t>
    </dgm:pt>
    <dgm:pt modelId="{72EA6461-8999-4664-84F2-B50DAA90F68A}" type="parTrans" cxnId="{98D17585-D812-447F-A1A8-EE361F3125CC}">
      <dgm:prSet/>
      <dgm:spPr/>
      <dgm:t>
        <a:bodyPr/>
        <a:lstStyle/>
        <a:p>
          <a:endParaRPr lang="en-US"/>
        </a:p>
      </dgm:t>
    </dgm:pt>
    <dgm:pt modelId="{6DED8349-356D-46AA-B1DF-80B0FC259A09}" type="sibTrans" cxnId="{98D17585-D812-447F-A1A8-EE361F3125CC}">
      <dgm:prSet/>
      <dgm:spPr/>
      <dgm:t>
        <a:bodyPr/>
        <a:lstStyle/>
        <a:p>
          <a:endParaRPr lang="en-US"/>
        </a:p>
      </dgm:t>
    </dgm:pt>
    <dgm:pt modelId="{41130D6F-F097-4197-A7F2-BE97AAEB5202}">
      <dgm:prSet phldrT="[Text]"/>
      <dgm:spPr/>
      <dgm:t>
        <a:bodyPr/>
        <a:lstStyle/>
        <a:p>
          <a:pPr>
            <a:buFont typeface="Wingdings" panose="05000000000000000000" pitchFamily="2" charset="2"/>
            <a:buChar char="v"/>
          </a:pPr>
          <a:r>
            <a:rPr kumimoji="0" lang="en-US" b="0" i="0" u="none" strike="noStrike"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There were controversial positions among territories about how federal taxes should be levied.</a:t>
          </a:r>
          <a:endParaRPr lang="en-US" b="1"/>
        </a:p>
      </dgm:t>
    </dgm:pt>
    <dgm:pt modelId="{422BC427-5CE7-4085-8C47-C0DAD8851ADC}" type="parTrans" cxnId="{32C92E8A-A6E0-4466-A147-200EA626A6EE}">
      <dgm:prSet/>
      <dgm:spPr/>
      <dgm:t>
        <a:bodyPr/>
        <a:lstStyle/>
        <a:p>
          <a:endParaRPr lang="en-US"/>
        </a:p>
      </dgm:t>
    </dgm:pt>
    <dgm:pt modelId="{DBE51369-59A1-46E2-BBF5-6245C975C59D}" type="sibTrans" cxnId="{32C92E8A-A6E0-4466-A147-200EA626A6EE}">
      <dgm:prSet/>
      <dgm:spPr/>
      <dgm:t>
        <a:bodyPr/>
        <a:lstStyle/>
        <a:p>
          <a:endParaRPr lang="en-US"/>
        </a:p>
      </dgm:t>
    </dgm:pt>
    <dgm:pt modelId="{40C0D2A0-1E39-48B0-BD2A-68E7C4BAEC37}" type="pres">
      <dgm:prSet presAssocID="{69AD2330-4BBE-408C-9B43-74B0BD8E3A2D}" presName="Name0" presStyleCnt="0">
        <dgm:presLayoutVars>
          <dgm:dir/>
          <dgm:animLvl val="lvl"/>
          <dgm:resizeHandles val="exact"/>
        </dgm:presLayoutVars>
      </dgm:prSet>
      <dgm:spPr/>
    </dgm:pt>
    <dgm:pt modelId="{B34D7466-7A72-4154-BED1-FFEEF735D6EF}" type="pres">
      <dgm:prSet presAssocID="{E4B814E9-BB45-4C20-B9B0-7B390C3ED124}" presName="composite" presStyleCnt="0"/>
      <dgm:spPr/>
    </dgm:pt>
    <dgm:pt modelId="{665548D5-9517-4DD0-B7D8-CBA8CD6C9E01}" type="pres">
      <dgm:prSet presAssocID="{E4B814E9-BB45-4C20-B9B0-7B390C3ED124}" presName="parTx" presStyleLbl="alignNode1" presStyleIdx="0" presStyleCnt="2">
        <dgm:presLayoutVars>
          <dgm:chMax val="0"/>
          <dgm:chPref val="0"/>
          <dgm:bulletEnabled val="1"/>
        </dgm:presLayoutVars>
      </dgm:prSet>
      <dgm:spPr/>
    </dgm:pt>
    <dgm:pt modelId="{B8E67ED7-A7D7-447C-B8CB-DA7AC7461A8C}" type="pres">
      <dgm:prSet presAssocID="{E4B814E9-BB45-4C20-B9B0-7B390C3ED124}" presName="desTx" presStyleLbl="alignAccFollowNode1" presStyleIdx="0" presStyleCnt="2">
        <dgm:presLayoutVars>
          <dgm:bulletEnabled val="1"/>
        </dgm:presLayoutVars>
      </dgm:prSet>
      <dgm:spPr/>
    </dgm:pt>
    <dgm:pt modelId="{91C670DA-54C5-40F2-B8A0-ED7D62B25092}" type="pres">
      <dgm:prSet presAssocID="{1CA41D39-A662-4DB1-BBC3-7B33E38571A7}" presName="space" presStyleCnt="0"/>
      <dgm:spPr/>
    </dgm:pt>
    <dgm:pt modelId="{8DB77D00-F674-4692-8597-B94CDA908B86}" type="pres">
      <dgm:prSet presAssocID="{C08E8A90-5FC1-4A4E-81A6-37F40B67BF51}" presName="composite" presStyleCnt="0"/>
      <dgm:spPr/>
    </dgm:pt>
    <dgm:pt modelId="{50AD428E-8AF9-4D35-BF17-A10726804568}" type="pres">
      <dgm:prSet presAssocID="{C08E8A90-5FC1-4A4E-81A6-37F40B67BF51}" presName="parTx" presStyleLbl="alignNode1" presStyleIdx="1" presStyleCnt="2">
        <dgm:presLayoutVars>
          <dgm:chMax val="0"/>
          <dgm:chPref val="0"/>
          <dgm:bulletEnabled val="1"/>
        </dgm:presLayoutVars>
      </dgm:prSet>
      <dgm:spPr/>
    </dgm:pt>
    <dgm:pt modelId="{5540BB61-D903-4DEA-83DF-6663369169FE}" type="pres">
      <dgm:prSet presAssocID="{C08E8A90-5FC1-4A4E-81A6-37F40B67BF51}" presName="desTx" presStyleLbl="alignAccFollowNode1" presStyleIdx="1" presStyleCnt="2">
        <dgm:presLayoutVars>
          <dgm:bulletEnabled val="1"/>
        </dgm:presLayoutVars>
      </dgm:prSet>
      <dgm:spPr/>
    </dgm:pt>
  </dgm:ptLst>
  <dgm:cxnLst>
    <dgm:cxn modelId="{98696A00-A40F-427A-86C5-88829B01C830}" srcId="{69AD2330-4BBE-408C-9B43-74B0BD8E3A2D}" destId="{C08E8A90-5FC1-4A4E-81A6-37F40B67BF51}" srcOrd="1" destOrd="0" parTransId="{B6242E26-1858-4F87-A1E3-1F186B81D85A}" sibTransId="{32BFDF3F-C755-4BDE-B19F-A9F08553F2E6}"/>
    <dgm:cxn modelId="{42D1BE29-08EC-46C8-8545-DBD727B5AD0B}" type="presOf" srcId="{E4B814E9-BB45-4C20-B9B0-7B390C3ED124}" destId="{665548D5-9517-4DD0-B7D8-CBA8CD6C9E01}" srcOrd="0" destOrd="0" presId="urn:microsoft.com/office/officeart/2005/8/layout/hList1"/>
    <dgm:cxn modelId="{33245B3C-9F90-4281-8766-517E90B1A4C8}" srcId="{E4B814E9-BB45-4C20-B9B0-7B390C3ED124}" destId="{73B2CE44-B5A7-457E-BC8F-8C0A0A80D6B3}" srcOrd="3" destOrd="0" parTransId="{F3DC992E-058F-454E-AFD9-379E2D3A4126}" sibTransId="{9C817F6D-0F24-4BE2-9095-089005050148}"/>
    <dgm:cxn modelId="{ABA8336E-5BC3-4DF5-AC5F-B7407E033E97}" srcId="{E4B814E9-BB45-4C20-B9B0-7B390C3ED124}" destId="{ED4EF2F1-732D-46E6-8685-1743A8358D72}" srcOrd="2" destOrd="0" parTransId="{060648E1-FBC2-432C-AA62-61AE4DA0D69A}" sibTransId="{EE854636-99CC-4F51-8292-03728B381D78}"/>
    <dgm:cxn modelId="{1B3CFA84-9C8C-42D8-A9AA-4AF622A79FB5}" type="presOf" srcId="{69AD2330-4BBE-408C-9B43-74B0BD8E3A2D}" destId="{40C0D2A0-1E39-48B0-BD2A-68E7C4BAEC37}" srcOrd="0" destOrd="0" presId="urn:microsoft.com/office/officeart/2005/8/layout/hList1"/>
    <dgm:cxn modelId="{98D17585-D812-447F-A1A8-EE361F3125CC}" srcId="{C08E8A90-5FC1-4A4E-81A6-37F40B67BF51}" destId="{45142360-6343-4B49-ADDC-0DCE9B215A7B}" srcOrd="2" destOrd="0" parTransId="{72EA6461-8999-4664-84F2-B50DAA90F68A}" sibTransId="{6DED8349-356D-46AA-B1DF-80B0FC259A09}"/>
    <dgm:cxn modelId="{32C92E8A-A6E0-4466-A147-200EA626A6EE}" srcId="{C08E8A90-5FC1-4A4E-81A6-37F40B67BF51}" destId="{41130D6F-F097-4197-A7F2-BE97AAEB5202}" srcOrd="3" destOrd="0" parTransId="{422BC427-5CE7-4085-8C47-C0DAD8851ADC}" sibTransId="{DBE51369-59A1-46E2-BBF5-6245C975C59D}"/>
    <dgm:cxn modelId="{436F968D-4CF5-482D-A06E-04C5BDFB41F6}" srcId="{69AD2330-4BBE-408C-9B43-74B0BD8E3A2D}" destId="{E4B814E9-BB45-4C20-B9B0-7B390C3ED124}" srcOrd="0" destOrd="0" parTransId="{82687AA0-7C5A-48B9-B006-C4A69E6BD6C9}" sibTransId="{1CA41D39-A662-4DB1-BBC3-7B33E38571A7}"/>
    <dgm:cxn modelId="{591AC597-F2C7-4BB2-A7FA-07C0CDC78FBA}" type="presOf" srcId="{41130D6F-F097-4197-A7F2-BE97AAEB5202}" destId="{5540BB61-D903-4DEA-83DF-6663369169FE}" srcOrd="0" destOrd="3" presId="urn:microsoft.com/office/officeart/2005/8/layout/hList1"/>
    <dgm:cxn modelId="{AAE8689F-CAD8-4E37-A40C-F014840F57A4}" type="presOf" srcId="{73B2CE44-B5A7-457E-BC8F-8C0A0A80D6B3}" destId="{B8E67ED7-A7D7-447C-B8CB-DA7AC7461A8C}" srcOrd="0" destOrd="3" presId="urn:microsoft.com/office/officeart/2005/8/layout/hList1"/>
    <dgm:cxn modelId="{D30555A9-3C9B-4A70-AEB2-7363C01AA568}" type="presOf" srcId="{ED4EF2F1-732D-46E6-8685-1743A8358D72}" destId="{B8E67ED7-A7D7-447C-B8CB-DA7AC7461A8C}" srcOrd="0" destOrd="2" presId="urn:microsoft.com/office/officeart/2005/8/layout/hList1"/>
    <dgm:cxn modelId="{A0317EB9-A37B-4C0B-8634-1ECDBB890A48}" type="presOf" srcId="{86D62CFB-E3D4-408E-87E0-9A285D21D06D}" destId="{B8E67ED7-A7D7-447C-B8CB-DA7AC7461A8C}" srcOrd="0" destOrd="1" presId="urn:microsoft.com/office/officeart/2005/8/layout/hList1"/>
    <dgm:cxn modelId="{D919ECBA-DE1D-40F2-A3D0-722B75FCC595}" type="presOf" srcId="{C08E8A90-5FC1-4A4E-81A6-37F40B67BF51}" destId="{50AD428E-8AF9-4D35-BF17-A10726804568}" srcOrd="0" destOrd="0" presId="urn:microsoft.com/office/officeart/2005/8/layout/hList1"/>
    <dgm:cxn modelId="{440CEFBB-065E-4D26-8937-7ADEA5EF1E73}" srcId="{E4B814E9-BB45-4C20-B9B0-7B390C3ED124}" destId="{DCE69B54-893A-4F0B-8448-07C379BBF1EB}" srcOrd="0" destOrd="0" parTransId="{57580A59-98DF-47E2-BD44-6E2B41402619}" sibTransId="{710FFE89-24C9-4515-A000-E704324AA3F7}"/>
    <dgm:cxn modelId="{1C0716C2-8725-4141-B175-EB4D27B41AC4}" srcId="{C08E8A90-5FC1-4A4E-81A6-37F40B67BF51}" destId="{50C4841A-493A-452E-98FE-B9DEB1A8449C}" srcOrd="1" destOrd="0" parTransId="{A99B3183-D511-4663-AFC2-0D28C41325D2}" sibTransId="{607149CA-99B3-41B3-985C-F9D23AB73FF6}"/>
    <dgm:cxn modelId="{10CA72C7-23B4-4F72-8C45-F695C48BDAE6}" type="presOf" srcId="{8D35ED14-D416-466B-80F4-D78A989F526D}" destId="{5540BB61-D903-4DEA-83DF-6663369169FE}" srcOrd="0" destOrd="0" presId="urn:microsoft.com/office/officeart/2005/8/layout/hList1"/>
    <dgm:cxn modelId="{2803DAD7-2836-4335-AFE3-9C8DC75B19A9}" srcId="{C08E8A90-5FC1-4A4E-81A6-37F40B67BF51}" destId="{8D35ED14-D416-466B-80F4-D78A989F526D}" srcOrd="0" destOrd="0" parTransId="{E5DED291-FC70-41E5-95DF-4D74E377616C}" sibTransId="{ADF71AC8-EE15-4BA9-A0EA-4080D8E5AAD6}"/>
    <dgm:cxn modelId="{20FDF2EB-637C-4169-B522-9AFB87921677}" srcId="{E4B814E9-BB45-4C20-B9B0-7B390C3ED124}" destId="{86D62CFB-E3D4-408E-87E0-9A285D21D06D}" srcOrd="1" destOrd="0" parTransId="{9DC35DC7-A6A0-4B89-B7DD-1E46EED948BF}" sibTransId="{5F94C5B7-90DD-4AE3-B0EC-419AEEB3BBAB}"/>
    <dgm:cxn modelId="{D79598EC-4386-4DDE-817D-26CD8FDD485E}" type="presOf" srcId="{45142360-6343-4B49-ADDC-0DCE9B215A7B}" destId="{5540BB61-D903-4DEA-83DF-6663369169FE}" srcOrd="0" destOrd="2" presId="urn:microsoft.com/office/officeart/2005/8/layout/hList1"/>
    <dgm:cxn modelId="{80CE2DF3-A12D-43F8-A28C-0E8B030E7E2E}" type="presOf" srcId="{DCE69B54-893A-4F0B-8448-07C379BBF1EB}" destId="{B8E67ED7-A7D7-447C-B8CB-DA7AC7461A8C}" srcOrd="0" destOrd="0" presId="urn:microsoft.com/office/officeart/2005/8/layout/hList1"/>
    <dgm:cxn modelId="{097155FF-A8B3-4A8F-9EEE-73F1D6F762D2}" type="presOf" srcId="{50C4841A-493A-452E-98FE-B9DEB1A8449C}" destId="{5540BB61-D903-4DEA-83DF-6663369169FE}" srcOrd="0" destOrd="1" presId="urn:microsoft.com/office/officeart/2005/8/layout/hList1"/>
    <dgm:cxn modelId="{75FFCE11-4125-452A-9ABB-28F08A543BAA}" type="presParOf" srcId="{40C0D2A0-1E39-48B0-BD2A-68E7C4BAEC37}" destId="{B34D7466-7A72-4154-BED1-FFEEF735D6EF}" srcOrd="0" destOrd="0" presId="urn:microsoft.com/office/officeart/2005/8/layout/hList1"/>
    <dgm:cxn modelId="{0F9B1EDF-304A-4329-84F5-76321DA1F536}" type="presParOf" srcId="{B34D7466-7A72-4154-BED1-FFEEF735D6EF}" destId="{665548D5-9517-4DD0-B7D8-CBA8CD6C9E01}" srcOrd="0" destOrd="0" presId="urn:microsoft.com/office/officeart/2005/8/layout/hList1"/>
    <dgm:cxn modelId="{F7001790-AEAC-4B2C-81EB-5D8BEBBBF948}" type="presParOf" srcId="{B34D7466-7A72-4154-BED1-FFEEF735D6EF}" destId="{B8E67ED7-A7D7-447C-B8CB-DA7AC7461A8C}" srcOrd="1" destOrd="0" presId="urn:microsoft.com/office/officeart/2005/8/layout/hList1"/>
    <dgm:cxn modelId="{1BCFF417-295E-4B87-B68C-73C7153A7FC4}" type="presParOf" srcId="{40C0D2A0-1E39-48B0-BD2A-68E7C4BAEC37}" destId="{91C670DA-54C5-40F2-B8A0-ED7D62B25092}" srcOrd="1" destOrd="0" presId="urn:microsoft.com/office/officeart/2005/8/layout/hList1"/>
    <dgm:cxn modelId="{6942C9ED-73DD-4912-8656-EBA713A492F4}" type="presParOf" srcId="{40C0D2A0-1E39-48B0-BD2A-68E7C4BAEC37}" destId="{8DB77D00-F674-4692-8597-B94CDA908B86}" srcOrd="2" destOrd="0" presId="urn:microsoft.com/office/officeart/2005/8/layout/hList1"/>
    <dgm:cxn modelId="{F9DFE554-8E5C-42C1-A2D5-5463FC907046}" type="presParOf" srcId="{8DB77D00-F674-4692-8597-B94CDA908B86}" destId="{50AD428E-8AF9-4D35-BF17-A10726804568}" srcOrd="0" destOrd="0" presId="urn:microsoft.com/office/officeart/2005/8/layout/hList1"/>
    <dgm:cxn modelId="{B40E686E-FEC0-4C25-8813-3490ABB8FE68}" type="presParOf" srcId="{8DB77D00-F674-4692-8597-B94CDA908B86}" destId="{5540BB61-D903-4DEA-83DF-6663369169F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A7C46A-9439-43DE-8729-9F6DD97B360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29AFDD1-78F2-4999-B447-1DF9AA254EC1}">
      <dgm:prSet/>
      <dgm:spPr/>
      <dgm:t>
        <a:bodyPr/>
        <a:lstStyle/>
        <a:p>
          <a:r>
            <a:rPr lang="en-US"/>
            <a:t>In 1961, Jamaica held a national referendum and pulled out from the federation; Jamaica was the largest member. </a:t>
          </a:r>
        </a:p>
      </dgm:t>
    </dgm:pt>
    <dgm:pt modelId="{EA7981FB-E560-4E19-A6D9-A3FE27F6655F}" type="parTrans" cxnId="{7AEB31EA-3A24-49FF-80A8-E55D32F8D7BE}">
      <dgm:prSet/>
      <dgm:spPr/>
      <dgm:t>
        <a:bodyPr/>
        <a:lstStyle/>
        <a:p>
          <a:endParaRPr lang="en-US"/>
        </a:p>
      </dgm:t>
    </dgm:pt>
    <dgm:pt modelId="{5CB0ABED-EF35-4C72-8896-0F4E06999F13}" type="sibTrans" cxnId="{7AEB31EA-3A24-49FF-80A8-E55D32F8D7BE}">
      <dgm:prSet/>
      <dgm:spPr/>
      <dgm:t>
        <a:bodyPr/>
        <a:lstStyle/>
        <a:p>
          <a:endParaRPr lang="en-US"/>
        </a:p>
      </dgm:t>
    </dgm:pt>
    <dgm:pt modelId="{B55B6C4F-C4AB-41D0-BF5A-0E5BA36BA3E8}">
      <dgm:prSet/>
      <dgm:spPr/>
      <dgm:t>
        <a:bodyPr/>
        <a:lstStyle/>
        <a:p>
          <a:r>
            <a:rPr lang="en-US"/>
            <a:t>Events surrounding the national referendum contributed to Jamaica’s movement for national independence from Britain</a:t>
          </a:r>
        </a:p>
      </dgm:t>
    </dgm:pt>
    <dgm:pt modelId="{913C4679-40B0-4A9C-8E5D-9E74ADB9693B}" type="parTrans" cxnId="{97A2F987-28D6-44C7-969A-9CB07A599C58}">
      <dgm:prSet/>
      <dgm:spPr/>
      <dgm:t>
        <a:bodyPr/>
        <a:lstStyle/>
        <a:p>
          <a:endParaRPr lang="en-US"/>
        </a:p>
      </dgm:t>
    </dgm:pt>
    <dgm:pt modelId="{D994BA1B-BABF-4E4E-BD9D-D65A2D5BE61A}" type="sibTrans" cxnId="{97A2F987-28D6-44C7-969A-9CB07A599C58}">
      <dgm:prSet/>
      <dgm:spPr/>
      <dgm:t>
        <a:bodyPr/>
        <a:lstStyle/>
        <a:p>
          <a:endParaRPr lang="en-US"/>
        </a:p>
      </dgm:t>
    </dgm:pt>
    <dgm:pt modelId="{BA250E3B-E3DC-4496-A8AC-CFA83385A165}">
      <dgm:prSet/>
      <dgm:spPr/>
      <dgm:t>
        <a:bodyPr/>
        <a:lstStyle/>
        <a:p>
          <a:r>
            <a:rPr lang="en-US" dirty="0"/>
            <a:t>Eric Williams, the then Prime Minister of Trinidad &amp; Tobago, on the basis of the withdrawal from the federation, said </a:t>
          </a:r>
          <a:r>
            <a:rPr lang="en-US" b="1" dirty="0"/>
            <a:t>“One from ten leaves zero”. </a:t>
          </a:r>
          <a:endParaRPr lang="en-US" dirty="0"/>
        </a:p>
      </dgm:t>
    </dgm:pt>
    <dgm:pt modelId="{08E9AA0F-561A-431C-9108-641C6CF0C4F4}" type="parTrans" cxnId="{081B4DF6-B751-4B58-88B3-736A23850E7E}">
      <dgm:prSet/>
      <dgm:spPr/>
      <dgm:t>
        <a:bodyPr/>
        <a:lstStyle/>
        <a:p>
          <a:endParaRPr lang="en-US"/>
        </a:p>
      </dgm:t>
    </dgm:pt>
    <dgm:pt modelId="{D323740E-147E-4409-8B0E-459E822279CC}" type="sibTrans" cxnId="{081B4DF6-B751-4B58-88B3-736A23850E7E}">
      <dgm:prSet/>
      <dgm:spPr/>
      <dgm:t>
        <a:bodyPr/>
        <a:lstStyle/>
        <a:p>
          <a:endParaRPr lang="en-US"/>
        </a:p>
      </dgm:t>
    </dgm:pt>
    <dgm:pt modelId="{979CD588-85CB-42A0-89C0-CD690ED1815E}">
      <dgm:prSet/>
      <dgm:spPr/>
      <dgm:t>
        <a:bodyPr/>
        <a:lstStyle/>
        <a:p>
          <a:r>
            <a:rPr lang="en-US"/>
            <a:t>This mark the withdrawal of Trinidad and Tobago from the Federation. </a:t>
          </a:r>
        </a:p>
      </dgm:t>
    </dgm:pt>
    <dgm:pt modelId="{956574BE-2925-42FB-8D9D-F96C291C9B74}" type="parTrans" cxnId="{A6381624-8139-4AC2-A79A-628DF82758A2}">
      <dgm:prSet/>
      <dgm:spPr/>
      <dgm:t>
        <a:bodyPr/>
        <a:lstStyle/>
        <a:p>
          <a:endParaRPr lang="en-US"/>
        </a:p>
      </dgm:t>
    </dgm:pt>
    <dgm:pt modelId="{B162BA1C-CED8-47DA-A7B5-F5BFD083578F}" type="sibTrans" cxnId="{A6381624-8139-4AC2-A79A-628DF82758A2}">
      <dgm:prSet/>
      <dgm:spPr/>
      <dgm:t>
        <a:bodyPr/>
        <a:lstStyle/>
        <a:p>
          <a:endParaRPr lang="en-US"/>
        </a:p>
      </dgm:t>
    </dgm:pt>
    <dgm:pt modelId="{57F1D9A8-115E-45C0-BF5C-62410C02D3F0}" type="pres">
      <dgm:prSet presAssocID="{33A7C46A-9439-43DE-8729-9F6DD97B3604}" presName="linear" presStyleCnt="0">
        <dgm:presLayoutVars>
          <dgm:animLvl val="lvl"/>
          <dgm:resizeHandles val="exact"/>
        </dgm:presLayoutVars>
      </dgm:prSet>
      <dgm:spPr/>
    </dgm:pt>
    <dgm:pt modelId="{8B085329-2E5A-45C1-8B7E-25E111D97277}" type="pres">
      <dgm:prSet presAssocID="{F29AFDD1-78F2-4999-B447-1DF9AA254EC1}" presName="parentText" presStyleLbl="node1" presStyleIdx="0" presStyleCnt="4">
        <dgm:presLayoutVars>
          <dgm:chMax val="0"/>
          <dgm:bulletEnabled val="1"/>
        </dgm:presLayoutVars>
      </dgm:prSet>
      <dgm:spPr/>
    </dgm:pt>
    <dgm:pt modelId="{2C5BF1B4-2D92-4399-A462-AC4DA1EA6D67}" type="pres">
      <dgm:prSet presAssocID="{5CB0ABED-EF35-4C72-8896-0F4E06999F13}" presName="spacer" presStyleCnt="0"/>
      <dgm:spPr/>
    </dgm:pt>
    <dgm:pt modelId="{0DBB8F35-66EB-4989-B4FE-2B15F35D9E73}" type="pres">
      <dgm:prSet presAssocID="{B55B6C4F-C4AB-41D0-BF5A-0E5BA36BA3E8}" presName="parentText" presStyleLbl="node1" presStyleIdx="1" presStyleCnt="4">
        <dgm:presLayoutVars>
          <dgm:chMax val="0"/>
          <dgm:bulletEnabled val="1"/>
        </dgm:presLayoutVars>
      </dgm:prSet>
      <dgm:spPr/>
    </dgm:pt>
    <dgm:pt modelId="{9D1858A4-D982-4422-BD40-46E2AF98C26C}" type="pres">
      <dgm:prSet presAssocID="{D994BA1B-BABF-4E4E-BD9D-D65A2D5BE61A}" presName="spacer" presStyleCnt="0"/>
      <dgm:spPr/>
    </dgm:pt>
    <dgm:pt modelId="{709F0866-CF91-4464-BCCE-7F27D4483F07}" type="pres">
      <dgm:prSet presAssocID="{BA250E3B-E3DC-4496-A8AC-CFA83385A165}" presName="parentText" presStyleLbl="node1" presStyleIdx="2" presStyleCnt="4">
        <dgm:presLayoutVars>
          <dgm:chMax val="0"/>
          <dgm:bulletEnabled val="1"/>
        </dgm:presLayoutVars>
      </dgm:prSet>
      <dgm:spPr/>
    </dgm:pt>
    <dgm:pt modelId="{0356E956-1674-4F44-9F01-B7959B396FDF}" type="pres">
      <dgm:prSet presAssocID="{D323740E-147E-4409-8B0E-459E822279CC}" presName="spacer" presStyleCnt="0"/>
      <dgm:spPr/>
    </dgm:pt>
    <dgm:pt modelId="{FE235A26-CFA7-477C-9B0B-B69B41901AFB}" type="pres">
      <dgm:prSet presAssocID="{979CD588-85CB-42A0-89C0-CD690ED1815E}" presName="parentText" presStyleLbl="node1" presStyleIdx="3" presStyleCnt="4">
        <dgm:presLayoutVars>
          <dgm:chMax val="0"/>
          <dgm:bulletEnabled val="1"/>
        </dgm:presLayoutVars>
      </dgm:prSet>
      <dgm:spPr/>
    </dgm:pt>
  </dgm:ptLst>
  <dgm:cxnLst>
    <dgm:cxn modelId="{183DBF08-5C26-47FC-998E-094C804F96E2}" type="presOf" srcId="{B55B6C4F-C4AB-41D0-BF5A-0E5BA36BA3E8}" destId="{0DBB8F35-66EB-4989-B4FE-2B15F35D9E73}" srcOrd="0" destOrd="0" presId="urn:microsoft.com/office/officeart/2005/8/layout/vList2"/>
    <dgm:cxn modelId="{A6381624-8139-4AC2-A79A-628DF82758A2}" srcId="{33A7C46A-9439-43DE-8729-9F6DD97B3604}" destId="{979CD588-85CB-42A0-89C0-CD690ED1815E}" srcOrd="3" destOrd="0" parTransId="{956574BE-2925-42FB-8D9D-F96C291C9B74}" sibTransId="{B162BA1C-CED8-47DA-A7B5-F5BFD083578F}"/>
    <dgm:cxn modelId="{97A2F987-28D6-44C7-969A-9CB07A599C58}" srcId="{33A7C46A-9439-43DE-8729-9F6DD97B3604}" destId="{B55B6C4F-C4AB-41D0-BF5A-0E5BA36BA3E8}" srcOrd="1" destOrd="0" parTransId="{913C4679-40B0-4A9C-8E5D-9E74ADB9693B}" sibTransId="{D994BA1B-BABF-4E4E-BD9D-D65A2D5BE61A}"/>
    <dgm:cxn modelId="{B10E0092-E4CC-439F-9BA6-3B81C7438269}" type="presOf" srcId="{BA250E3B-E3DC-4496-A8AC-CFA83385A165}" destId="{709F0866-CF91-4464-BCCE-7F27D4483F07}" srcOrd="0" destOrd="0" presId="urn:microsoft.com/office/officeart/2005/8/layout/vList2"/>
    <dgm:cxn modelId="{FC21F996-80E0-4BEF-A732-16D1827BC6F7}" type="presOf" srcId="{F29AFDD1-78F2-4999-B447-1DF9AA254EC1}" destId="{8B085329-2E5A-45C1-8B7E-25E111D97277}" srcOrd="0" destOrd="0" presId="urn:microsoft.com/office/officeart/2005/8/layout/vList2"/>
    <dgm:cxn modelId="{641A7DB9-90C4-455A-A0C9-B830B9920173}" type="presOf" srcId="{33A7C46A-9439-43DE-8729-9F6DD97B3604}" destId="{57F1D9A8-115E-45C0-BF5C-62410C02D3F0}" srcOrd="0" destOrd="0" presId="urn:microsoft.com/office/officeart/2005/8/layout/vList2"/>
    <dgm:cxn modelId="{7AEB31EA-3A24-49FF-80A8-E55D32F8D7BE}" srcId="{33A7C46A-9439-43DE-8729-9F6DD97B3604}" destId="{F29AFDD1-78F2-4999-B447-1DF9AA254EC1}" srcOrd="0" destOrd="0" parTransId="{EA7981FB-E560-4E19-A6D9-A3FE27F6655F}" sibTransId="{5CB0ABED-EF35-4C72-8896-0F4E06999F13}"/>
    <dgm:cxn modelId="{3F3E04F0-2B9D-4C17-9658-89FEF96FDB3F}" type="presOf" srcId="{979CD588-85CB-42A0-89C0-CD690ED1815E}" destId="{FE235A26-CFA7-477C-9B0B-B69B41901AFB}" srcOrd="0" destOrd="0" presId="urn:microsoft.com/office/officeart/2005/8/layout/vList2"/>
    <dgm:cxn modelId="{081B4DF6-B751-4B58-88B3-736A23850E7E}" srcId="{33A7C46A-9439-43DE-8729-9F6DD97B3604}" destId="{BA250E3B-E3DC-4496-A8AC-CFA83385A165}" srcOrd="2" destOrd="0" parTransId="{08E9AA0F-561A-431C-9108-641C6CF0C4F4}" sibTransId="{D323740E-147E-4409-8B0E-459E822279CC}"/>
    <dgm:cxn modelId="{95A27479-23BF-43AA-B143-F450DEEA48BB}" type="presParOf" srcId="{57F1D9A8-115E-45C0-BF5C-62410C02D3F0}" destId="{8B085329-2E5A-45C1-8B7E-25E111D97277}" srcOrd="0" destOrd="0" presId="urn:microsoft.com/office/officeart/2005/8/layout/vList2"/>
    <dgm:cxn modelId="{0DF199E8-296A-4966-9E1F-75E96CD86F77}" type="presParOf" srcId="{57F1D9A8-115E-45C0-BF5C-62410C02D3F0}" destId="{2C5BF1B4-2D92-4399-A462-AC4DA1EA6D67}" srcOrd="1" destOrd="0" presId="urn:microsoft.com/office/officeart/2005/8/layout/vList2"/>
    <dgm:cxn modelId="{DEF50AE5-0A55-41B9-B3EB-77C3B862C4C3}" type="presParOf" srcId="{57F1D9A8-115E-45C0-BF5C-62410C02D3F0}" destId="{0DBB8F35-66EB-4989-B4FE-2B15F35D9E73}" srcOrd="2" destOrd="0" presId="urn:microsoft.com/office/officeart/2005/8/layout/vList2"/>
    <dgm:cxn modelId="{4885C213-55F6-4382-9D18-B7A6731F6511}" type="presParOf" srcId="{57F1D9A8-115E-45C0-BF5C-62410C02D3F0}" destId="{9D1858A4-D982-4422-BD40-46E2AF98C26C}" srcOrd="3" destOrd="0" presId="urn:microsoft.com/office/officeart/2005/8/layout/vList2"/>
    <dgm:cxn modelId="{7433902A-781A-4E94-A2D3-C89FA5B11959}" type="presParOf" srcId="{57F1D9A8-115E-45C0-BF5C-62410C02D3F0}" destId="{709F0866-CF91-4464-BCCE-7F27D4483F07}" srcOrd="4" destOrd="0" presId="urn:microsoft.com/office/officeart/2005/8/layout/vList2"/>
    <dgm:cxn modelId="{BB3AF03E-EB1E-452F-AC51-67046F8C0515}" type="presParOf" srcId="{57F1D9A8-115E-45C0-BF5C-62410C02D3F0}" destId="{0356E956-1674-4F44-9F01-B7959B396FDF}" srcOrd="5" destOrd="0" presId="urn:microsoft.com/office/officeart/2005/8/layout/vList2"/>
    <dgm:cxn modelId="{3F1C1AD4-6BC0-46F4-8B99-DACB065EA278}" type="presParOf" srcId="{57F1D9A8-115E-45C0-BF5C-62410C02D3F0}" destId="{FE235A26-CFA7-477C-9B0B-B69B41901AF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7439D3-F8BD-460A-A4C1-11E925F47EB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7B2B47F-6F47-4B33-B94A-E892F0A6DEAC}">
      <dgm:prSet/>
      <dgm:spPr/>
      <dgm:t>
        <a:bodyPr/>
        <a:lstStyle/>
        <a:p>
          <a:r>
            <a:rPr lang="en-US" b="0" i="0"/>
            <a:t>Giving them a joint presence on the international scene</a:t>
          </a:r>
          <a:endParaRPr lang="en-US"/>
        </a:p>
      </dgm:t>
    </dgm:pt>
    <dgm:pt modelId="{F1C4FCBC-C1DD-400A-99BE-15BAF98A6387}" type="parTrans" cxnId="{46F7C50E-52C6-4CC4-BB78-257A7684996E}">
      <dgm:prSet/>
      <dgm:spPr/>
      <dgm:t>
        <a:bodyPr/>
        <a:lstStyle/>
        <a:p>
          <a:endParaRPr lang="en-US"/>
        </a:p>
      </dgm:t>
    </dgm:pt>
    <dgm:pt modelId="{7FAB434D-7914-42A8-BFC1-AB915A585069}" type="sibTrans" cxnId="{46F7C50E-52C6-4CC4-BB78-257A7684996E}">
      <dgm:prSet/>
      <dgm:spPr/>
      <dgm:t>
        <a:bodyPr/>
        <a:lstStyle/>
        <a:p>
          <a:endParaRPr lang="en-US"/>
        </a:p>
      </dgm:t>
    </dgm:pt>
    <dgm:pt modelId="{8401AD24-2A4F-4A7A-8A36-E9AB5078F16A}">
      <dgm:prSet/>
      <dgm:spPr/>
      <dgm:t>
        <a:bodyPr/>
        <a:lstStyle/>
        <a:p>
          <a:r>
            <a:rPr lang="en-US" b="0" i="0"/>
            <a:t>To encourage balanced development of the Region by:</a:t>
          </a:r>
          <a:endParaRPr lang="en-US"/>
        </a:p>
      </dgm:t>
    </dgm:pt>
    <dgm:pt modelId="{2320FD2F-B43A-44F4-8825-25F944B5A0BD}" type="parTrans" cxnId="{97A912B6-611D-44AA-B132-0D27F8CD5DAF}">
      <dgm:prSet/>
      <dgm:spPr/>
      <dgm:t>
        <a:bodyPr/>
        <a:lstStyle/>
        <a:p>
          <a:endParaRPr lang="en-US"/>
        </a:p>
      </dgm:t>
    </dgm:pt>
    <dgm:pt modelId="{645F37EF-D805-489A-BE33-D4EE11DC71F9}" type="sibTrans" cxnId="{97A912B6-611D-44AA-B132-0D27F8CD5DAF}">
      <dgm:prSet/>
      <dgm:spPr/>
      <dgm:t>
        <a:bodyPr/>
        <a:lstStyle/>
        <a:p>
          <a:endParaRPr lang="en-US"/>
        </a:p>
      </dgm:t>
    </dgm:pt>
    <dgm:pt modelId="{12CA81DE-FFA0-4269-BAB8-5AD1AD65CADB}">
      <dgm:prSet/>
      <dgm:spPr/>
      <dgm:t>
        <a:bodyPr/>
        <a:lstStyle/>
        <a:p>
          <a:r>
            <a:rPr lang="en-US" b="0" i="0"/>
            <a:t>Increasing trade - buying and selling more goods among the Member States</a:t>
          </a:r>
          <a:endParaRPr lang="en-US"/>
        </a:p>
      </dgm:t>
    </dgm:pt>
    <dgm:pt modelId="{90DA59C2-3553-43E1-AA47-524FCB270A18}" type="parTrans" cxnId="{5F3CF8F2-DF7E-483A-AFB9-B98984803784}">
      <dgm:prSet/>
      <dgm:spPr/>
      <dgm:t>
        <a:bodyPr/>
        <a:lstStyle/>
        <a:p>
          <a:endParaRPr lang="en-US"/>
        </a:p>
      </dgm:t>
    </dgm:pt>
    <dgm:pt modelId="{3ACEC783-0D91-4641-ABC9-A76DD2E10C78}" type="sibTrans" cxnId="{5F3CF8F2-DF7E-483A-AFB9-B98984803784}">
      <dgm:prSet/>
      <dgm:spPr/>
      <dgm:t>
        <a:bodyPr/>
        <a:lstStyle/>
        <a:p>
          <a:endParaRPr lang="en-US"/>
        </a:p>
      </dgm:t>
    </dgm:pt>
    <dgm:pt modelId="{04E564A9-0E92-46C9-AB7F-4BBC80B708A7}">
      <dgm:prSet/>
      <dgm:spPr/>
      <dgm:t>
        <a:bodyPr/>
        <a:lstStyle/>
        <a:p>
          <a:r>
            <a:rPr lang="en-US" b="0" i="0"/>
            <a:t>Diversifying trade - expanding the variety of goods and services available for trade</a:t>
          </a:r>
          <a:endParaRPr lang="en-US"/>
        </a:p>
      </dgm:t>
    </dgm:pt>
    <dgm:pt modelId="{8B4136F8-17E2-4EAC-ADB2-FF531EF4D38D}" type="parTrans" cxnId="{8DFC3DC9-7660-4A03-A50D-35536B2AE72D}">
      <dgm:prSet/>
      <dgm:spPr/>
      <dgm:t>
        <a:bodyPr/>
        <a:lstStyle/>
        <a:p>
          <a:endParaRPr lang="en-US"/>
        </a:p>
      </dgm:t>
    </dgm:pt>
    <dgm:pt modelId="{4BFF3DB7-F94E-475C-98E2-EB2A4424BBC3}" type="sibTrans" cxnId="{8DFC3DC9-7660-4A03-A50D-35536B2AE72D}">
      <dgm:prSet/>
      <dgm:spPr/>
      <dgm:t>
        <a:bodyPr/>
        <a:lstStyle/>
        <a:p>
          <a:endParaRPr lang="en-US"/>
        </a:p>
      </dgm:t>
    </dgm:pt>
    <dgm:pt modelId="{968EF9B1-714C-446D-9239-2740BDA4483A}">
      <dgm:prSet/>
      <dgm:spPr/>
      <dgm:t>
        <a:bodyPr/>
        <a:lstStyle/>
        <a:p>
          <a:r>
            <a:rPr lang="en-US" b="0" i="0" dirty="0"/>
            <a:t>To liberalize trade - removing tariffs and quotas on goods produced and traded within the area</a:t>
          </a:r>
          <a:endParaRPr lang="en-US" dirty="0"/>
        </a:p>
      </dgm:t>
    </dgm:pt>
    <dgm:pt modelId="{2A1B40E2-0A07-421B-94B0-D8AB73134856}" type="parTrans" cxnId="{A9F6CEED-8D06-430F-B4A1-0793795C5735}">
      <dgm:prSet/>
      <dgm:spPr/>
      <dgm:t>
        <a:bodyPr/>
        <a:lstStyle/>
        <a:p>
          <a:endParaRPr lang="en-US"/>
        </a:p>
      </dgm:t>
    </dgm:pt>
    <dgm:pt modelId="{AEAE73FA-1773-4F44-8FA9-D1FEA2A0B400}" type="sibTrans" cxnId="{A9F6CEED-8D06-430F-B4A1-0793795C5735}">
      <dgm:prSet/>
      <dgm:spPr/>
      <dgm:t>
        <a:bodyPr/>
        <a:lstStyle/>
        <a:p>
          <a:endParaRPr lang="en-US"/>
        </a:p>
      </dgm:t>
    </dgm:pt>
    <dgm:pt modelId="{DF1609D5-8AF3-412C-B8FD-50A96F40C7DA}">
      <dgm:prSet/>
      <dgm:spPr/>
      <dgm:t>
        <a:bodyPr/>
        <a:lstStyle/>
        <a:p>
          <a:r>
            <a:rPr lang="en-US" b="0" i="0"/>
            <a:t>To ensure fair competition - setting up rules for all members to follow to protect the smaller enterprises</a:t>
          </a:r>
          <a:endParaRPr lang="en-US"/>
        </a:p>
      </dgm:t>
    </dgm:pt>
    <dgm:pt modelId="{B7250169-F2B0-4DC1-9DA7-33BB84C4BBB2}" type="parTrans" cxnId="{7E3B905C-4106-4036-BFE8-6CD10B0D17FC}">
      <dgm:prSet/>
      <dgm:spPr/>
      <dgm:t>
        <a:bodyPr/>
        <a:lstStyle/>
        <a:p>
          <a:endParaRPr lang="en-US"/>
        </a:p>
      </dgm:t>
    </dgm:pt>
    <dgm:pt modelId="{EF9E0D17-29F1-44C2-A5F9-2DC9A1442617}" type="sibTrans" cxnId="{7E3B905C-4106-4036-BFE8-6CD10B0D17FC}">
      <dgm:prSet/>
      <dgm:spPr/>
      <dgm:t>
        <a:bodyPr/>
        <a:lstStyle/>
        <a:p>
          <a:endParaRPr lang="en-US"/>
        </a:p>
      </dgm:t>
    </dgm:pt>
    <dgm:pt modelId="{46903DD7-396C-4B06-B95D-0A4D11C41FED}">
      <dgm:prSet/>
      <dgm:spPr/>
      <dgm:t>
        <a:bodyPr/>
        <a:lstStyle/>
        <a:p>
          <a:r>
            <a:rPr lang="en-US" b="0" i="0"/>
            <a:t>To promote free trade and equitable distribution beneficial to member states</a:t>
          </a:r>
          <a:endParaRPr lang="en-US"/>
        </a:p>
      </dgm:t>
    </dgm:pt>
    <dgm:pt modelId="{7022DB05-B344-4C22-98A5-39BC0B1FDA74}" type="parTrans" cxnId="{AC21B061-4812-4DD6-924D-0D94A0E6F19E}">
      <dgm:prSet/>
      <dgm:spPr/>
      <dgm:t>
        <a:bodyPr/>
        <a:lstStyle/>
        <a:p>
          <a:endParaRPr lang="en-US"/>
        </a:p>
      </dgm:t>
    </dgm:pt>
    <dgm:pt modelId="{8AFA578A-0C9E-4D1E-A15D-563543BF64AE}" type="sibTrans" cxnId="{AC21B061-4812-4DD6-924D-0D94A0E6F19E}">
      <dgm:prSet/>
      <dgm:spPr/>
      <dgm:t>
        <a:bodyPr/>
        <a:lstStyle/>
        <a:p>
          <a:endParaRPr lang="en-US"/>
        </a:p>
      </dgm:t>
    </dgm:pt>
    <dgm:pt modelId="{417DC28B-4BA9-4950-9D1B-257C184678AC}">
      <dgm:prSet/>
      <dgm:spPr/>
      <dgm:t>
        <a:bodyPr/>
        <a:lstStyle/>
        <a:p>
          <a:r>
            <a:rPr lang="en-US" b="0" i="0"/>
            <a:t>To promote industrial development in the LDCs</a:t>
          </a:r>
          <a:endParaRPr lang="en-US"/>
        </a:p>
      </dgm:t>
    </dgm:pt>
    <dgm:pt modelId="{D369D99F-F7EC-453B-B841-821BFFCD6428}" type="parTrans" cxnId="{893AFC18-3618-4EAD-9101-4F9A0267B623}">
      <dgm:prSet/>
      <dgm:spPr/>
      <dgm:t>
        <a:bodyPr/>
        <a:lstStyle/>
        <a:p>
          <a:endParaRPr lang="en-US"/>
        </a:p>
      </dgm:t>
    </dgm:pt>
    <dgm:pt modelId="{1FF33F61-F94A-4440-87F3-C0F84AE58462}" type="sibTrans" cxnId="{893AFC18-3618-4EAD-9101-4F9A0267B623}">
      <dgm:prSet/>
      <dgm:spPr/>
      <dgm:t>
        <a:bodyPr/>
        <a:lstStyle/>
        <a:p>
          <a:endParaRPr lang="en-US"/>
        </a:p>
      </dgm:t>
    </dgm:pt>
    <dgm:pt modelId="{4546D300-9298-447C-A0D7-BCD6316E9D9F}">
      <dgm:prSet/>
      <dgm:spPr/>
      <dgm:t>
        <a:bodyPr/>
        <a:lstStyle/>
        <a:p>
          <a:r>
            <a:rPr lang="en-US" b="0" i="0"/>
            <a:t>To promote the development of the coconut industry (through an Oils and Fats Agreement) which was significant in many of the LDCs</a:t>
          </a:r>
          <a:endParaRPr lang="en-US"/>
        </a:p>
      </dgm:t>
    </dgm:pt>
    <dgm:pt modelId="{EA091256-D67C-4302-A033-6000FA58F499}" type="parTrans" cxnId="{5BB1C24A-65B5-4595-BDC2-5426BC9128D8}">
      <dgm:prSet/>
      <dgm:spPr/>
      <dgm:t>
        <a:bodyPr/>
        <a:lstStyle/>
        <a:p>
          <a:endParaRPr lang="en-US"/>
        </a:p>
      </dgm:t>
    </dgm:pt>
    <dgm:pt modelId="{63A0646F-6230-43D0-A421-9FE7F1066F93}" type="sibTrans" cxnId="{5BB1C24A-65B5-4595-BDC2-5426BC9128D8}">
      <dgm:prSet/>
      <dgm:spPr/>
      <dgm:t>
        <a:bodyPr/>
        <a:lstStyle/>
        <a:p>
          <a:endParaRPr lang="en-US"/>
        </a:p>
      </dgm:t>
    </dgm:pt>
    <dgm:pt modelId="{9310409D-1EDA-4A36-8342-4B7D6B1A761B}">
      <dgm:prSet/>
      <dgm:spPr/>
      <dgm:t>
        <a:bodyPr/>
        <a:lstStyle/>
        <a:p>
          <a:r>
            <a:rPr lang="en-US" b="0" i="0"/>
            <a:t>To rationalize agricultural production</a:t>
          </a:r>
          <a:endParaRPr lang="en-US"/>
        </a:p>
      </dgm:t>
    </dgm:pt>
    <dgm:pt modelId="{79AD2DB2-457E-47D0-A336-A63C2B22DDDF}" type="parTrans" cxnId="{55975F37-4069-4B0F-992E-41F711C7A7F1}">
      <dgm:prSet/>
      <dgm:spPr/>
      <dgm:t>
        <a:bodyPr/>
        <a:lstStyle/>
        <a:p>
          <a:endParaRPr lang="en-US"/>
        </a:p>
      </dgm:t>
    </dgm:pt>
    <dgm:pt modelId="{FD468465-20F2-460D-B964-26FDB421DA70}" type="sibTrans" cxnId="{55975F37-4069-4B0F-992E-41F711C7A7F1}">
      <dgm:prSet/>
      <dgm:spPr/>
      <dgm:t>
        <a:bodyPr/>
        <a:lstStyle/>
        <a:p>
          <a:endParaRPr lang="en-US"/>
        </a:p>
      </dgm:t>
    </dgm:pt>
    <dgm:pt modelId="{86B10DFA-D0BC-4A00-8903-5321F39FC535}">
      <dgm:prSet/>
      <dgm:spPr/>
      <dgm:t>
        <a:bodyPr/>
        <a:lstStyle/>
        <a:p>
          <a:r>
            <a:rPr lang="en-US" b="0" i="0"/>
            <a:t>To phase out customs duty on certain products  important for the revenue of the LDCs</a:t>
          </a:r>
          <a:endParaRPr lang="en-US"/>
        </a:p>
      </dgm:t>
    </dgm:pt>
    <dgm:pt modelId="{C7B2DCEE-C272-4789-8A44-ED4B8E98F0E3}" type="parTrans" cxnId="{3B5E5C1D-11DF-48C4-B448-3D1B2291D876}">
      <dgm:prSet/>
      <dgm:spPr/>
      <dgm:t>
        <a:bodyPr/>
        <a:lstStyle/>
        <a:p>
          <a:endParaRPr lang="en-US"/>
        </a:p>
      </dgm:t>
    </dgm:pt>
    <dgm:pt modelId="{51AE315D-638C-4825-986F-18B919607022}" type="sibTrans" cxnId="{3B5E5C1D-11DF-48C4-B448-3D1B2291D876}">
      <dgm:prSet/>
      <dgm:spPr/>
      <dgm:t>
        <a:bodyPr/>
        <a:lstStyle/>
        <a:p>
          <a:endParaRPr lang="en-US"/>
        </a:p>
      </dgm:t>
    </dgm:pt>
    <dgm:pt modelId="{C046F444-AE05-4D2E-9439-204352AEFE2A}">
      <dgm:prSet/>
      <dgm:spPr/>
      <dgm:t>
        <a:bodyPr/>
        <a:lstStyle/>
        <a:p>
          <a:r>
            <a:rPr lang="en-US" b="0" i="0"/>
            <a:t>In 1973, CARIFTA became the Caribbean Community (</a:t>
          </a:r>
          <a:r>
            <a:rPr lang="en-US" b="1" i="0"/>
            <a:t>CARICOM</a:t>
          </a:r>
          <a:r>
            <a:rPr lang="en-US" b="0" i="0"/>
            <a:t>)</a:t>
          </a:r>
          <a:br>
            <a:rPr lang="en-US" b="0" i="0"/>
          </a:br>
          <a:endParaRPr lang="en-US"/>
        </a:p>
      </dgm:t>
    </dgm:pt>
    <dgm:pt modelId="{83DC69ED-F438-457E-BEC8-3E3629968258}" type="parTrans" cxnId="{328C3A79-D9A7-4984-9732-517C9D458511}">
      <dgm:prSet/>
      <dgm:spPr/>
      <dgm:t>
        <a:bodyPr/>
        <a:lstStyle/>
        <a:p>
          <a:endParaRPr lang="en-US"/>
        </a:p>
      </dgm:t>
    </dgm:pt>
    <dgm:pt modelId="{9814A673-BBF7-4A0E-B044-FB19AAE33A96}" type="sibTrans" cxnId="{328C3A79-D9A7-4984-9732-517C9D458511}">
      <dgm:prSet/>
      <dgm:spPr/>
      <dgm:t>
        <a:bodyPr/>
        <a:lstStyle/>
        <a:p>
          <a:endParaRPr lang="en-US"/>
        </a:p>
      </dgm:t>
    </dgm:pt>
    <dgm:pt modelId="{3DF6824A-C24E-41BB-AB32-F82452112EEB}" type="pres">
      <dgm:prSet presAssocID="{997439D3-F8BD-460A-A4C1-11E925F47EB6}" presName="diagram" presStyleCnt="0">
        <dgm:presLayoutVars>
          <dgm:dir/>
          <dgm:resizeHandles val="exact"/>
        </dgm:presLayoutVars>
      </dgm:prSet>
      <dgm:spPr/>
    </dgm:pt>
    <dgm:pt modelId="{3F6E6891-C2E5-4389-B230-163D6C8B2EAA}" type="pres">
      <dgm:prSet presAssocID="{87B2B47F-6F47-4B33-B94A-E892F0A6DEAC}" presName="node" presStyleLbl="node1" presStyleIdx="0" presStyleCnt="12">
        <dgm:presLayoutVars>
          <dgm:bulletEnabled val="1"/>
        </dgm:presLayoutVars>
      </dgm:prSet>
      <dgm:spPr/>
    </dgm:pt>
    <dgm:pt modelId="{A7F5E962-6ED0-4C53-8F81-0AEEB04A5359}" type="pres">
      <dgm:prSet presAssocID="{7FAB434D-7914-42A8-BFC1-AB915A585069}" presName="sibTrans" presStyleCnt="0"/>
      <dgm:spPr/>
    </dgm:pt>
    <dgm:pt modelId="{1F31D46A-3BA8-4E08-A7A3-F2409C64DE4A}" type="pres">
      <dgm:prSet presAssocID="{8401AD24-2A4F-4A7A-8A36-E9AB5078F16A}" presName="node" presStyleLbl="node1" presStyleIdx="1" presStyleCnt="12">
        <dgm:presLayoutVars>
          <dgm:bulletEnabled val="1"/>
        </dgm:presLayoutVars>
      </dgm:prSet>
      <dgm:spPr/>
    </dgm:pt>
    <dgm:pt modelId="{57E02F16-AE8C-40E2-85EF-DFBF9F12AF70}" type="pres">
      <dgm:prSet presAssocID="{645F37EF-D805-489A-BE33-D4EE11DC71F9}" presName="sibTrans" presStyleCnt="0"/>
      <dgm:spPr/>
    </dgm:pt>
    <dgm:pt modelId="{32568E5F-8867-4148-A980-CBB8E39DA835}" type="pres">
      <dgm:prSet presAssocID="{12CA81DE-FFA0-4269-BAB8-5AD1AD65CADB}" presName="node" presStyleLbl="node1" presStyleIdx="2" presStyleCnt="12">
        <dgm:presLayoutVars>
          <dgm:bulletEnabled val="1"/>
        </dgm:presLayoutVars>
      </dgm:prSet>
      <dgm:spPr/>
    </dgm:pt>
    <dgm:pt modelId="{F696DBC5-6D1D-4E20-9870-BE0EBBB1B98E}" type="pres">
      <dgm:prSet presAssocID="{3ACEC783-0D91-4641-ABC9-A76DD2E10C78}" presName="sibTrans" presStyleCnt="0"/>
      <dgm:spPr/>
    </dgm:pt>
    <dgm:pt modelId="{A10497D9-C912-4095-B4FD-EA7991CAF004}" type="pres">
      <dgm:prSet presAssocID="{04E564A9-0E92-46C9-AB7F-4BBC80B708A7}" presName="node" presStyleLbl="node1" presStyleIdx="3" presStyleCnt="12">
        <dgm:presLayoutVars>
          <dgm:bulletEnabled val="1"/>
        </dgm:presLayoutVars>
      </dgm:prSet>
      <dgm:spPr/>
    </dgm:pt>
    <dgm:pt modelId="{DF36B0CE-6B90-403B-8704-ADB576F7F064}" type="pres">
      <dgm:prSet presAssocID="{4BFF3DB7-F94E-475C-98E2-EB2A4424BBC3}" presName="sibTrans" presStyleCnt="0"/>
      <dgm:spPr/>
    </dgm:pt>
    <dgm:pt modelId="{FCC7FB42-B810-4C78-A35B-4FA908F0B691}" type="pres">
      <dgm:prSet presAssocID="{968EF9B1-714C-446D-9239-2740BDA4483A}" presName="node" presStyleLbl="node1" presStyleIdx="4" presStyleCnt="12">
        <dgm:presLayoutVars>
          <dgm:bulletEnabled val="1"/>
        </dgm:presLayoutVars>
      </dgm:prSet>
      <dgm:spPr/>
    </dgm:pt>
    <dgm:pt modelId="{48121098-17F3-45D1-AE3B-FB924D177274}" type="pres">
      <dgm:prSet presAssocID="{AEAE73FA-1773-4F44-8FA9-D1FEA2A0B400}" presName="sibTrans" presStyleCnt="0"/>
      <dgm:spPr/>
    </dgm:pt>
    <dgm:pt modelId="{DBEF0FA3-7F17-4E89-A744-5A23C34013DF}" type="pres">
      <dgm:prSet presAssocID="{DF1609D5-8AF3-412C-B8FD-50A96F40C7DA}" presName="node" presStyleLbl="node1" presStyleIdx="5" presStyleCnt="12">
        <dgm:presLayoutVars>
          <dgm:bulletEnabled val="1"/>
        </dgm:presLayoutVars>
      </dgm:prSet>
      <dgm:spPr/>
    </dgm:pt>
    <dgm:pt modelId="{5B258425-575A-45EA-8E4A-9744D415B208}" type="pres">
      <dgm:prSet presAssocID="{EF9E0D17-29F1-44C2-A5F9-2DC9A1442617}" presName="sibTrans" presStyleCnt="0"/>
      <dgm:spPr/>
    </dgm:pt>
    <dgm:pt modelId="{30CE2ED2-38DC-4608-B28A-704810C8FCF6}" type="pres">
      <dgm:prSet presAssocID="{46903DD7-396C-4B06-B95D-0A4D11C41FED}" presName="node" presStyleLbl="node1" presStyleIdx="6" presStyleCnt="12">
        <dgm:presLayoutVars>
          <dgm:bulletEnabled val="1"/>
        </dgm:presLayoutVars>
      </dgm:prSet>
      <dgm:spPr/>
    </dgm:pt>
    <dgm:pt modelId="{C4A93193-55F4-4A8E-A828-75BCF71376C4}" type="pres">
      <dgm:prSet presAssocID="{8AFA578A-0C9E-4D1E-A15D-563543BF64AE}" presName="sibTrans" presStyleCnt="0"/>
      <dgm:spPr/>
    </dgm:pt>
    <dgm:pt modelId="{83E3CAEE-3CFD-41A0-837E-304C07606864}" type="pres">
      <dgm:prSet presAssocID="{417DC28B-4BA9-4950-9D1B-257C184678AC}" presName="node" presStyleLbl="node1" presStyleIdx="7" presStyleCnt="12">
        <dgm:presLayoutVars>
          <dgm:bulletEnabled val="1"/>
        </dgm:presLayoutVars>
      </dgm:prSet>
      <dgm:spPr/>
    </dgm:pt>
    <dgm:pt modelId="{B9C100C8-EB97-4EEB-97E6-2DE44A303027}" type="pres">
      <dgm:prSet presAssocID="{1FF33F61-F94A-4440-87F3-C0F84AE58462}" presName="sibTrans" presStyleCnt="0"/>
      <dgm:spPr/>
    </dgm:pt>
    <dgm:pt modelId="{F6583F1B-39D5-4213-9144-975C58C92C84}" type="pres">
      <dgm:prSet presAssocID="{4546D300-9298-447C-A0D7-BCD6316E9D9F}" presName="node" presStyleLbl="node1" presStyleIdx="8" presStyleCnt="12">
        <dgm:presLayoutVars>
          <dgm:bulletEnabled val="1"/>
        </dgm:presLayoutVars>
      </dgm:prSet>
      <dgm:spPr/>
    </dgm:pt>
    <dgm:pt modelId="{7C657D2C-CC5A-48EE-8C66-014E19C811D2}" type="pres">
      <dgm:prSet presAssocID="{63A0646F-6230-43D0-A421-9FE7F1066F93}" presName="sibTrans" presStyleCnt="0"/>
      <dgm:spPr/>
    </dgm:pt>
    <dgm:pt modelId="{4B928AF7-C387-4D60-A044-548FFF70C42D}" type="pres">
      <dgm:prSet presAssocID="{9310409D-1EDA-4A36-8342-4B7D6B1A761B}" presName="node" presStyleLbl="node1" presStyleIdx="9" presStyleCnt="12">
        <dgm:presLayoutVars>
          <dgm:bulletEnabled val="1"/>
        </dgm:presLayoutVars>
      </dgm:prSet>
      <dgm:spPr/>
    </dgm:pt>
    <dgm:pt modelId="{3771010D-348E-4021-8207-917905F7B791}" type="pres">
      <dgm:prSet presAssocID="{FD468465-20F2-460D-B964-26FDB421DA70}" presName="sibTrans" presStyleCnt="0"/>
      <dgm:spPr/>
    </dgm:pt>
    <dgm:pt modelId="{FC963B9C-CA2E-46F5-BC3E-C32B2549B02D}" type="pres">
      <dgm:prSet presAssocID="{86B10DFA-D0BC-4A00-8903-5321F39FC535}" presName="node" presStyleLbl="node1" presStyleIdx="10" presStyleCnt="12">
        <dgm:presLayoutVars>
          <dgm:bulletEnabled val="1"/>
        </dgm:presLayoutVars>
      </dgm:prSet>
      <dgm:spPr/>
    </dgm:pt>
    <dgm:pt modelId="{82CA714E-67F8-4281-994A-E5D9CBD2867E}" type="pres">
      <dgm:prSet presAssocID="{51AE315D-638C-4825-986F-18B919607022}" presName="sibTrans" presStyleCnt="0"/>
      <dgm:spPr/>
    </dgm:pt>
    <dgm:pt modelId="{5B530109-1B01-4FA4-9387-C205933B908D}" type="pres">
      <dgm:prSet presAssocID="{C046F444-AE05-4D2E-9439-204352AEFE2A}" presName="node" presStyleLbl="node1" presStyleIdx="11" presStyleCnt="12">
        <dgm:presLayoutVars>
          <dgm:bulletEnabled val="1"/>
        </dgm:presLayoutVars>
      </dgm:prSet>
      <dgm:spPr/>
    </dgm:pt>
  </dgm:ptLst>
  <dgm:cxnLst>
    <dgm:cxn modelId="{46F7C50E-52C6-4CC4-BB78-257A7684996E}" srcId="{997439D3-F8BD-460A-A4C1-11E925F47EB6}" destId="{87B2B47F-6F47-4B33-B94A-E892F0A6DEAC}" srcOrd="0" destOrd="0" parTransId="{F1C4FCBC-C1DD-400A-99BE-15BAF98A6387}" sibTransId="{7FAB434D-7914-42A8-BFC1-AB915A585069}"/>
    <dgm:cxn modelId="{893AFC18-3618-4EAD-9101-4F9A0267B623}" srcId="{997439D3-F8BD-460A-A4C1-11E925F47EB6}" destId="{417DC28B-4BA9-4950-9D1B-257C184678AC}" srcOrd="7" destOrd="0" parTransId="{D369D99F-F7EC-453B-B841-821BFFCD6428}" sibTransId="{1FF33F61-F94A-4440-87F3-C0F84AE58462}"/>
    <dgm:cxn modelId="{F7870019-962A-46AB-B0B8-F06D5694C34C}" type="presOf" srcId="{9310409D-1EDA-4A36-8342-4B7D6B1A761B}" destId="{4B928AF7-C387-4D60-A044-548FFF70C42D}" srcOrd="0" destOrd="0" presId="urn:microsoft.com/office/officeart/2005/8/layout/default"/>
    <dgm:cxn modelId="{481F2D1B-6085-4725-91EC-70CAE2320D2C}" type="presOf" srcId="{417DC28B-4BA9-4950-9D1B-257C184678AC}" destId="{83E3CAEE-3CFD-41A0-837E-304C07606864}" srcOrd="0" destOrd="0" presId="urn:microsoft.com/office/officeart/2005/8/layout/default"/>
    <dgm:cxn modelId="{3B5E5C1D-11DF-48C4-B448-3D1B2291D876}" srcId="{997439D3-F8BD-460A-A4C1-11E925F47EB6}" destId="{86B10DFA-D0BC-4A00-8903-5321F39FC535}" srcOrd="10" destOrd="0" parTransId="{C7B2DCEE-C272-4789-8A44-ED4B8E98F0E3}" sibTransId="{51AE315D-638C-4825-986F-18B919607022}"/>
    <dgm:cxn modelId="{42197C26-301E-41E0-972F-3690B5E726FB}" type="presOf" srcId="{997439D3-F8BD-460A-A4C1-11E925F47EB6}" destId="{3DF6824A-C24E-41BB-AB32-F82452112EEB}" srcOrd="0" destOrd="0" presId="urn:microsoft.com/office/officeart/2005/8/layout/default"/>
    <dgm:cxn modelId="{BA1AD92F-610C-4541-8890-97E7DF35C3D5}" type="presOf" srcId="{86B10DFA-D0BC-4A00-8903-5321F39FC535}" destId="{FC963B9C-CA2E-46F5-BC3E-C32B2549B02D}" srcOrd="0" destOrd="0" presId="urn:microsoft.com/office/officeart/2005/8/layout/default"/>
    <dgm:cxn modelId="{55975F37-4069-4B0F-992E-41F711C7A7F1}" srcId="{997439D3-F8BD-460A-A4C1-11E925F47EB6}" destId="{9310409D-1EDA-4A36-8342-4B7D6B1A761B}" srcOrd="9" destOrd="0" parTransId="{79AD2DB2-457E-47D0-A336-A63C2B22DDDF}" sibTransId="{FD468465-20F2-460D-B964-26FDB421DA70}"/>
    <dgm:cxn modelId="{7E3B905C-4106-4036-BFE8-6CD10B0D17FC}" srcId="{997439D3-F8BD-460A-A4C1-11E925F47EB6}" destId="{DF1609D5-8AF3-412C-B8FD-50A96F40C7DA}" srcOrd="5" destOrd="0" parTransId="{B7250169-F2B0-4DC1-9DA7-33BB84C4BBB2}" sibTransId="{EF9E0D17-29F1-44C2-A5F9-2DC9A1442617}"/>
    <dgm:cxn modelId="{AC21B061-4812-4DD6-924D-0D94A0E6F19E}" srcId="{997439D3-F8BD-460A-A4C1-11E925F47EB6}" destId="{46903DD7-396C-4B06-B95D-0A4D11C41FED}" srcOrd="6" destOrd="0" parTransId="{7022DB05-B344-4C22-98A5-39BC0B1FDA74}" sibTransId="{8AFA578A-0C9E-4D1E-A15D-563543BF64AE}"/>
    <dgm:cxn modelId="{5BB1C24A-65B5-4595-BDC2-5426BC9128D8}" srcId="{997439D3-F8BD-460A-A4C1-11E925F47EB6}" destId="{4546D300-9298-447C-A0D7-BCD6316E9D9F}" srcOrd="8" destOrd="0" parTransId="{EA091256-D67C-4302-A033-6000FA58F499}" sibTransId="{63A0646F-6230-43D0-A421-9FE7F1066F93}"/>
    <dgm:cxn modelId="{68B3314B-3400-47AC-B3BC-2346E891F85E}" type="presOf" srcId="{4546D300-9298-447C-A0D7-BCD6316E9D9F}" destId="{F6583F1B-39D5-4213-9144-975C58C92C84}" srcOrd="0" destOrd="0" presId="urn:microsoft.com/office/officeart/2005/8/layout/default"/>
    <dgm:cxn modelId="{141C8C54-29E4-44CA-9623-8B22AC3D634B}" type="presOf" srcId="{87B2B47F-6F47-4B33-B94A-E892F0A6DEAC}" destId="{3F6E6891-C2E5-4389-B230-163D6C8B2EAA}" srcOrd="0" destOrd="0" presId="urn:microsoft.com/office/officeart/2005/8/layout/default"/>
    <dgm:cxn modelId="{328C3A79-D9A7-4984-9732-517C9D458511}" srcId="{997439D3-F8BD-460A-A4C1-11E925F47EB6}" destId="{C046F444-AE05-4D2E-9439-204352AEFE2A}" srcOrd="11" destOrd="0" parTransId="{83DC69ED-F438-457E-BEC8-3E3629968258}" sibTransId="{9814A673-BBF7-4A0E-B044-FB19AAE33A96}"/>
    <dgm:cxn modelId="{AFC66B89-C103-4F40-9131-0255A05DFEC7}" type="presOf" srcId="{12CA81DE-FFA0-4269-BAB8-5AD1AD65CADB}" destId="{32568E5F-8867-4148-A980-CBB8E39DA835}" srcOrd="0" destOrd="0" presId="urn:microsoft.com/office/officeart/2005/8/layout/default"/>
    <dgm:cxn modelId="{157F06A7-1A20-4119-8A3C-53C540306CD5}" type="presOf" srcId="{46903DD7-396C-4B06-B95D-0A4D11C41FED}" destId="{30CE2ED2-38DC-4608-B28A-704810C8FCF6}" srcOrd="0" destOrd="0" presId="urn:microsoft.com/office/officeart/2005/8/layout/default"/>
    <dgm:cxn modelId="{97A912B6-611D-44AA-B132-0D27F8CD5DAF}" srcId="{997439D3-F8BD-460A-A4C1-11E925F47EB6}" destId="{8401AD24-2A4F-4A7A-8A36-E9AB5078F16A}" srcOrd="1" destOrd="0" parTransId="{2320FD2F-B43A-44F4-8825-25F944B5A0BD}" sibTransId="{645F37EF-D805-489A-BE33-D4EE11DC71F9}"/>
    <dgm:cxn modelId="{26FF59C7-A61A-464C-A491-F487192DFDFB}" type="presOf" srcId="{8401AD24-2A4F-4A7A-8A36-E9AB5078F16A}" destId="{1F31D46A-3BA8-4E08-A7A3-F2409C64DE4A}" srcOrd="0" destOrd="0" presId="urn:microsoft.com/office/officeart/2005/8/layout/default"/>
    <dgm:cxn modelId="{8DFC3DC9-7660-4A03-A50D-35536B2AE72D}" srcId="{997439D3-F8BD-460A-A4C1-11E925F47EB6}" destId="{04E564A9-0E92-46C9-AB7F-4BBC80B708A7}" srcOrd="3" destOrd="0" parTransId="{8B4136F8-17E2-4EAC-ADB2-FF531EF4D38D}" sibTransId="{4BFF3DB7-F94E-475C-98E2-EB2A4424BBC3}"/>
    <dgm:cxn modelId="{48422DCB-81DB-4A35-8BC4-310F55690AA8}" type="presOf" srcId="{DF1609D5-8AF3-412C-B8FD-50A96F40C7DA}" destId="{DBEF0FA3-7F17-4E89-A744-5A23C34013DF}" srcOrd="0" destOrd="0" presId="urn:microsoft.com/office/officeart/2005/8/layout/default"/>
    <dgm:cxn modelId="{5FEA4CD2-E64E-4A0D-886C-4B15EA2EAB32}" type="presOf" srcId="{C046F444-AE05-4D2E-9439-204352AEFE2A}" destId="{5B530109-1B01-4FA4-9387-C205933B908D}" srcOrd="0" destOrd="0" presId="urn:microsoft.com/office/officeart/2005/8/layout/default"/>
    <dgm:cxn modelId="{A9F6CEED-8D06-430F-B4A1-0793795C5735}" srcId="{997439D3-F8BD-460A-A4C1-11E925F47EB6}" destId="{968EF9B1-714C-446D-9239-2740BDA4483A}" srcOrd="4" destOrd="0" parTransId="{2A1B40E2-0A07-421B-94B0-D8AB73134856}" sibTransId="{AEAE73FA-1773-4F44-8FA9-D1FEA2A0B400}"/>
    <dgm:cxn modelId="{5F3CF8F2-DF7E-483A-AFB9-B98984803784}" srcId="{997439D3-F8BD-460A-A4C1-11E925F47EB6}" destId="{12CA81DE-FFA0-4269-BAB8-5AD1AD65CADB}" srcOrd="2" destOrd="0" parTransId="{90DA59C2-3553-43E1-AA47-524FCB270A18}" sibTransId="{3ACEC783-0D91-4641-ABC9-A76DD2E10C78}"/>
    <dgm:cxn modelId="{148FA7F6-BDF4-4065-AD56-975C1E67E349}" type="presOf" srcId="{04E564A9-0E92-46C9-AB7F-4BBC80B708A7}" destId="{A10497D9-C912-4095-B4FD-EA7991CAF004}" srcOrd="0" destOrd="0" presId="urn:microsoft.com/office/officeart/2005/8/layout/default"/>
    <dgm:cxn modelId="{F3309CFC-7CF2-4121-B89B-0B3B8DF34AEE}" type="presOf" srcId="{968EF9B1-714C-446D-9239-2740BDA4483A}" destId="{FCC7FB42-B810-4C78-A35B-4FA908F0B691}" srcOrd="0" destOrd="0" presId="urn:microsoft.com/office/officeart/2005/8/layout/default"/>
    <dgm:cxn modelId="{67181672-AA7D-45C1-BB75-98243EEEF3BC}" type="presParOf" srcId="{3DF6824A-C24E-41BB-AB32-F82452112EEB}" destId="{3F6E6891-C2E5-4389-B230-163D6C8B2EAA}" srcOrd="0" destOrd="0" presId="urn:microsoft.com/office/officeart/2005/8/layout/default"/>
    <dgm:cxn modelId="{ADD07E69-AEEA-4F6D-8628-D77767A4EB3A}" type="presParOf" srcId="{3DF6824A-C24E-41BB-AB32-F82452112EEB}" destId="{A7F5E962-6ED0-4C53-8F81-0AEEB04A5359}" srcOrd="1" destOrd="0" presId="urn:microsoft.com/office/officeart/2005/8/layout/default"/>
    <dgm:cxn modelId="{0ECADA24-9067-4AFC-92C4-DD5FB3A44C59}" type="presParOf" srcId="{3DF6824A-C24E-41BB-AB32-F82452112EEB}" destId="{1F31D46A-3BA8-4E08-A7A3-F2409C64DE4A}" srcOrd="2" destOrd="0" presId="urn:microsoft.com/office/officeart/2005/8/layout/default"/>
    <dgm:cxn modelId="{E5A6620D-7D5A-49CE-A3D8-29A87FFF072A}" type="presParOf" srcId="{3DF6824A-C24E-41BB-AB32-F82452112EEB}" destId="{57E02F16-AE8C-40E2-85EF-DFBF9F12AF70}" srcOrd="3" destOrd="0" presId="urn:microsoft.com/office/officeart/2005/8/layout/default"/>
    <dgm:cxn modelId="{A6B9FEB2-5BC6-46BF-9EA3-FFBA9117822B}" type="presParOf" srcId="{3DF6824A-C24E-41BB-AB32-F82452112EEB}" destId="{32568E5F-8867-4148-A980-CBB8E39DA835}" srcOrd="4" destOrd="0" presId="urn:microsoft.com/office/officeart/2005/8/layout/default"/>
    <dgm:cxn modelId="{7065F42A-214A-4748-9A22-ECC76131C781}" type="presParOf" srcId="{3DF6824A-C24E-41BB-AB32-F82452112EEB}" destId="{F696DBC5-6D1D-4E20-9870-BE0EBBB1B98E}" srcOrd="5" destOrd="0" presId="urn:microsoft.com/office/officeart/2005/8/layout/default"/>
    <dgm:cxn modelId="{8C72EE1D-668A-4851-8562-057AF46F3E8C}" type="presParOf" srcId="{3DF6824A-C24E-41BB-AB32-F82452112EEB}" destId="{A10497D9-C912-4095-B4FD-EA7991CAF004}" srcOrd="6" destOrd="0" presId="urn:microsoft.com/office/officeart/2005/8/layout/default"/>
    <dgm:cxn modelId="{9C6151AF-7D25-4D9E-9187-F3BDFEF81B1A}" type="presParOf" srcId="{3DF6824A-C24E-41BB-AB32-F82452112EEB}" destId="{DF36B0CE-6B90-403B-8704-ADB576F7F064}" srcOrd="7" destOrd="0" presId="urn:microsoft.com/office/officeart/2005/8/layout/default"/>
    <dgm:cxn modelId="{53684C83-5D15-43F2-A5E8-0856F7C765F6}" type="presParOf" srcId="{3DF6824A-C24E-41BB-AB32-F82452112EEB}" destId="{FCC7FB42-B810-4C78-A35B-4FA908F0B691}" srcOrd="8" destOrd="0" presId="urn:microsoft.com/office/officeart/2005/8/layout/default"/>
    <dgm:cxn modelId="{D6CA693E-9C84-4B2E-960F-83131ECCE501}" type="presParOf" srcId="{3DF6824A-C24E-41BB-AB32-F82452112EEB}" destId="{48121098-17F3-45D1-AE3B-FB924D177274}" srcOrd="9" destOrd="0" presId="urn:microsoft.com/office/officeart/2005/8/layout/default"/>
    <dgm:cxn modelId="{4D333184-26F8-452C-B810-833DF4E5BA2E}" type="presParOf" srcId="{3DF6824A-C24E-41BB-AB32-F82452112EEB}" destId="{DBEF0FA3-7F17-4E89-A744-5A23C34013DF}" srcOrd="10" destOrd="0" presId="urn:microsoft.com/office/officeart/2005/8/layout/default"/>
    <dgm:cxn modelId="{660620C0-FD93-467E-A988-306640BA8DD3}" type="presParOf" srcId="{3DF6824A-C24E-41BB-AB32-F82452112EEB}" destId="{5B258425-575A-45EA-8E4A-9744D415B208}" srcOrd="11" destOrd="0" presId="urn:microsoft.com/office/officeart/2005/8/layout/default"/>
    <dgm:cxn modelId="{10584C08-C412-4A11-BAD3-001A32C0FEE9}" type="presParOf" srcId="{3DF6824A-C24E-41BB-AB32-F82452112EEB}" destId="{30CE2ED2-38DC-4608-B28A-704810C8FCF6}" srcOrd="12" destOrd="0" presId="urn:microsoft.com/office/officeart/2005/8/layout/default"/>
    <dgm:cxn modelId="{148B49CC-FA6F-4B63-AB6C-1FCF0AD61420}" type="presParOf" srcId="{3DF6824A-C24E-41BB-AB32-F82452112EEB}" destId="{C4A93193-55F4-4A8E-A828-75BCF71376C4}" srcOrd="13" destOrd="0" presId="urn:microsoft.com/office/officeart/2005/8/layout/default"/>
    <dgm:cxn modelId="{84C56373-8E9F-471C-AAD9-823AD384A066}" type="presParOf" srcId="{3DF6824A-C24E-41BB-AB32-F82452112EEB}" destId="{83E3CAEE-3CFD-41A0-837E-304C07606864}" srcOrd="14" destOrd="0" presId="urn:microsoft.com/office/officeart/2005/8/layout/default"/>
    <dgm:cxn modelId="{840DEB93-16C1-4FA9-8229-1D017B6345EF}" type="presParOf" srcId="{3DF6824A-C24E-41BB-AB32-F82452112EEB}" destId="{B9C100C8-EB97-4EEB-97E6-2DE44A303027}" srcOrd="15" destOrd="0" presId="urn:microsoft.com/office/officeart/2005/8/layout/default"/>
    <dgm:cxn modelId="{46539C4B-6D9A-49B2-B889-B2E765A47A74}" type="presParOf" srcId="{3DF6824A-C24E-41BB-AB32-F82452112EEB}" destId="{F6583F1B-39D5-4213-9144-975C58C92C84}" srcOrd="16" destOrd="0" presId="urn:microsoft.com/office/officeart/2005/8/layout/default"/>
    <dgm:cxn modelId="{201E6EC4-A179-4C77-89CD-61B7C48999E4}" type="presParOf" srcId="{3DF6824A-C24E-41BB-AB32-F82452112EEB}" destId="{7C657D2C-CC5A-48EE-8C66-014E19C811D2}" srcOrd="17" destOrd="0" presId="urn:microsoft.com/office/officeart/2005/8/layout/default"/>
    <dgm:cxn modelId="{D342D6BE-1AF9-4C86-B3EF-BDCECDD50DAC}" type="presParOf" srcId="{3DF6824A-C24E-41BB-AB32-F82452112EEB}" destId="{4B928AF7-C387-4D60-A044-548FFF70C42D}" srcOrd="18" destOrd="0" presId="urn:microsoft.com/office/officeart/2005/8/layout/default"/>
    <dgm:cxn modelId="{BB5747D4-55AD-4379-82C0-999A6E8875F3}" type="presParOf" srcId="{3DF6824A-C24E-41BB-AB32-F82452112EEB}" destId="{3771010D-348E-4021-8207-917905F7B791}" srcOrd="19" destOrd="0" presId="urn:microsoft.com/office/officeart/2005/8/layout/default"/>
    <dgm:cxn modelId="{CE297EC4-C3B6-41E1-8A24-A8F781C39583}" type="presParOf" srcId="{3DF6824A-C24E-41BB-AB32-F82452112EEB}" destId="{FC963B9C-CA2E-46F5-BC3E-C32B2549B02D}" srcOrd="20" destOrd="0" presId="urn:microsoft.com/office/officeart/2005/8/layout/default"/>
    <dgm:cxn modelId="{D3E0D5B1-721A-4859-BDEF-D29E39F27138}" type="presParOf" srcId="{3DF6824A-C24E-41BB-AB32-F82452112EEB}" destId="{82CA714E-67F8-4281-994A-E5D9CBD2867E}" srcOrd="21" destOrd="0" presId="urn:microsoft.com/office/officeart/2005/8/layout/default"/>
    <dgm:cxn modelId="{F1BD284A-EACA-41F4-B8A3-461D39669445}" type="presParOf" srcId="{3DF6824A-C24E-41BB-AB32-F82452112EEB}" destId="{5B530109-1B01-4FA4-9387-C205933B908D}"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B12D63-D8BD-4A39-AF48-0327AFCDDD9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A791040-8E37-495C-BD71-71FC4E0EF618}">
      <dgm:prSet phldrT="[Text]"/>
      <dgm:spPr/>
      <dgm:t>
        <a:bodyPr/>
        <a:lstStyle/>
        <a:p>
          <a:r>
            <a:rPr lang="en-US" dirty="0"/>
            <a:t>Barbados</a:t>
          </a:r>
        </a:p>
      </dgm:t>
    </dgm:pt>
    <dgm:pt modelId="{8CBA47E3-0AB6-4346-877C-443D9615D1AF}" type="parTrans" cxnId="{D7EF2F67-3B04-486D-9240-EABF762F0153}">
      <dgm:prSet/>
      <dgm:spPr/>
      <dgm:t>
        <a:bodyPr/>
        <a:lstStyle/>
        <a:p>
          <a:endParaRPr lang="en-US"/>
        </a:p>
      </dgm:t>
    </dgm:pt>
    <dgm:pt modelId="{055B4510-CF70-4332-953A-D6EE62D67277}" type="sibTrans" cxnId="{D7EF2F67-3B04-486D-9240-EABF762F0153}">
      <dgm:prSet/>
      <dgm:spPr/>
      <dgm:t>
        <a:bodyPr/>
        <a:lstStyle/>
        <a:p>
          <a:endParaRPr lang="en-US"/>
        </a:p>
      </dgm:t>
    </dgm:pt>
    <dgm:pt modelId="{6F76DACE-C28D-4C4C-B927-BCEFA98EFA5A}">
      <dgm:prSet phldrT="[Text]"/>
      <dgm:spPr/>
      <dgm:t>
        <a:bodyPr/>
        <a:lstStyle/>
        <a:p>
          <a:r>
            <a:rPr lang="en-US" dirty="0"/>
            <a:t>Guyana</a:t>
          </a:r>
        </a:p>
      </dgm:t>
    </dgm:pt>
    <dgm:pt modelId="{AFDADF26-AB9D-48EB-8AA2-34419E18D4D6}" type="parTrans" cxnId="{702CFA4B-14CA-4D4B-B267-6B2327B59C5C}">
      <dgm:prSet/>
      <dgm:spPr/>
      <dgm:t>
        <a:bodyPr/>
        <a:lstStyle/>
        <a:p>
          <a:endParaRPr lang="en-US"/>
        </a:p>
      </dgm:t>
    </dgm:pt>
    <dgm:pt modelId="{106D2DAB-871C-40AD-A6EA-F6E1525FA26B}" type="sibTrans" cxnId="{702CFA4B-14CA-4D4B-B267-6B2327B59C5C}">
      <dgm:prSet/>
      <dgm:spPr/>
      <dgm:t>
        <a:bodyPr/>
        <a:lstStyle/>
        <a:p>
          <a:endParaRPr lang="en-US"/>
        </a:p>
      </dgm:t>
    </dgm:pt>
    <dgm:pt modelId="{5C244AEB-5856-48B0-A993-46C219DBD0B9}">
      <dgm:prSet phldrT="[Text]"/>
      <dgm:spPr/>
      <dgm:t>
        <a:bodyPr/>
        <a:lstStyle/>
        <a:p>
          <a:r>
            <a:rPr lang="en-US" dirty="0"/>
            <a:t>Jamaica</a:t>
          </a:r>
        </a:p>
      </dgm:t>
    </dgm:pt>
    <dgm:pt modelId="{9B735082-B995-4629-AAF5-FEC7D4FA8B54}" type="parTrans" cxnId="{01101AC1-1BB0-4A0C-8B95-8D7E400E63D4}">
      <dgm:prSet/>
      <dgm:spPr/>
      <dgm:t>
        <a:bodyPr/>
        <a:lstStyle/>
        <a:p>
          <a:endParaRPr lang="en-US"/>
        </a:p>
      </dgm:t>
    </dgm:pt>
    <dgm:pt modelId="{E295C554-6144-4D2E-93F2-C8C8EDDA3FF3}" type="sibTrans" cxnId="{01101AC1-1BB0-4A0C-8B95-8D7E400E63D4}">
      <dgm:prSet/>
      <dgm:spPr/>
      <dgm:t>
        <a:bodyPr/>
        <a:lstStyle/>
        <a:p>
          <a:endParaRPr lang="en-US"/>
        </a:p>
      </dgm:t>
    </dgm:pt>
    <dgm:pt modelId="{FE645B44-7695-4698-9122-3D1E58BC159A}">
      <dgm:prSet phldrT="[Text]"/>
      <dgm:spPr/>
      <dgm:t>
        <a:bodyPr/>
        <a:lstStyle/>
        <a:p>
          <a:r>
            <a:rPr lang="en-US" dirty="0"/>
            <a:t>Trinidad &amp; Tobago</a:t>
          </a:r>
        </a:p>
      </dgm:t>
    </dgm:pt>
    <dgm:pt modelId="{0E3F7113-1E65-4715-A8B7-DAEAC2D68964}" type="parTrans" cxnId="{8C0EC514-7304-42CB-80B3-46625302BFC2}">
      <dgm:prSet/>
      <dgm:spPr/>
      <dgm:t>
        <a:bodyPr/>
        <a:lstStyle/>
        <a:p>
          <a:endParaRPr lang="en-US"/>
        </a:p>
      </dgm:t>
    </dgm:pt>
    <dgm:pt modelId="{6B6CD335-14C5-43CA-893F-D073EBA7D550}" type="sibTrans" cxnId="{8C0EC514-7304-42CB-80B3-46625302BFC2}">
      <dgm:prSet/>
      <dgm:spPr/>
      <dgm:t>
        <a:bodyPr/>
        <a:lstStyle/>
        <a:p>
          <a:endParaRPr lang="en-US"/>
        </a:p>
      </dgm:t>
    </dgm:pt>
    <dgm:pt modelId="{6B7CEEB4-7199-462E-A70D-1AF4C2EE7F4A}" type="pres">
      <dgm:prSet presAssocID="{85B12D63-D8BD-4A39-AF48-0327AFCDDD9F}" presName="diagram" presStyleCnt="0">
        <dgm:presLayoutVars>
          <dgm:dir/>
          <dgm:resizeHandles val="exact"/>
        </dgm:presLayoutVars>
      </dgm:prSet>
      <dgm:spPr/>
    </dgm:pt>
    <dgm:pt modelId="{C5B908FF-1C00-468E-9C7B-7FC40FC5E3E6}" type="pres">
      <dgm:prSet presAssocID="{9A791040-8E37-495C-BD71-71FC4E0EF618}" presName="node" presStyleLbl="node1" presStyleIdx="0" presStyleCnt="4">
        <dgm:presLayoutVars>
          <dgm:bulletEnabled val="1"/>
        </dgm:presLayoutVars>
      </dgm:prSet>
      <dgm:spPr/>
    </dgm:pt>
    <dgm:pt modelId="{DB53B7D5-AF39-4830-BA93-1A895DAD613A}" type="pres">
      <dgm:prSet presAssocID="{055B4510-CF70-4332-953A-D6EE62D67277}" presName="sibTrans" presStyleCnt="0"/>
      <dgm:spPr/>
    </dgm:pt>
    <dgm:pt modelId="{C83DE5A7-0481-4A6A-AF85-D658E6DBB09C}" type="pres">
      <dgm:prSet presAssocID="{6F76DACE-C28D-4C4C-B927-BCEFA98EFA5A}" presName="node" presStyleLbl="node1" presStyleIdx="1" presStyleCnt="4">
        <dgm:presLayoutVars>
          <dgm:bulletEnabled val="1"/>
        </dgm:presLayoutVars>
      </dgm:prSet>
      <dgm:spPr/>
    </dgm:pt>
    <dgm:pt modelId="{BD6FE2EF-9C3C-4ABF-840B-15C9D32877C4}" type="pres">
      <dgm:prSet presAssocID="{106D2DAB-871C-40AD-A6EA-F6E1525FA26B}" presName="sibTrans" presStyleCnt="0"/>
      <dgm:spPr/>
    </dgm:pt>
    <dgm:pt modelId="{6289BF1F-D6BA-4394-A657-96A43BFBA3AC}" type="pres">
      <dgm:prSet presAssocID="{5C244AEB-5856-48B0-A993-46C219DBD0B9}" presName="node" presStyleLbl="node1" presStyleIdx="2" presStyleCnt="4">
        <dgm:presLayoutVars>
          <dgm:bulletEnabled val="1"/>
        </dgm:presLayoutVars>
      </dgm:prSet>
      <dgm:spPr/>
    </dgm:pt>
    <dgm:pt modelId="{B5AF19C2-1CB4-4200-ABAC-25026F162CD7}" type="pres">
      <dgm:prSet presAssocID="{E295C554-6144-4D2E-93F2-C8C8EDDA3FF3}" presName="sibTrans" presStyleCnt="0"/>
      <dgm:spPr/>
    </dgm:pt>
    <dgm:pt modelId="{F8E3F2A3-859D-412E-9598-B0123A5DF9AE}" type="pres">
      <dgm:prSet presAssocID="{FE645B44-7695-4698-9122-3D1E58BC159A}" presName="node" presStyleLbl="node1" presStyleIdx="3" presStyleCnt="4">
        <dgm:presLayoutVars>
          <dgm:bulletEnabled val="1"/>
        </dgm:presLayoutVars>
      </dgm:prSet>
      <dgm:spPr/>
    </dgm:pt>
  </dgm:ptLst>
  <dgm:cxnLst>
    <dgm:cxn modelId="{8C0EC514-7304-42CB-80B3-46625302BFC2}" srcId="{85B12D63-D8BD-4A39-AF48-0327AFCDDD9F}" destId="{FE645B44-7695-4698-9122-3D1E58BC159A}" srcOrd="3" destOrd="0" parTransId="{0E3F7113-1E65-4715-A8B7-DAEAC2D68964}" sibTransId="{6B6CD335-14C5-43CA-893F-D073EBA7D550}"/>
    <dgm:cxn modelId="{25A6DF5C-D3C0-42D0-9FD2-564B6BB815CC}" type="presOf" srcId="{9A791040-8E37-495C-BD71-71FC4E0EF618}" destId="{C5B908FF-1C00-468E-9C7B-7FC40FC5E3E6}" srcOrd="0" destOrd="0" presId="urn:microsoft.com/office/officeart/2005/8/layout/default"/>
    <dgm:cxn modelId="{4C3DF760-1A61-456F-85CB-716ED0EA9F92}" type="presOf" srcId="{FE645B44-7695-4698-9122-3D1E58BC159A}" destId="{F8E3F2A3-859D-412E-9598-B0123A5DF9AE}" srcOrd="0" destOrd="0" presId="urn:microsoft.com/office/officeart/2005/8/layout/default"/>
    <dgm:cxn modelId="{87627163-0171-4B31-A306-43D8F0ED329E}" type="presOf" srcId="{5C244AEB-5856-48B0-A993-46C219DBD0B9}" destId="{6289BF1F-D6BA-4394-A657-96A43BFBA3AC}" srcOrd="0" destOrd="0" presId="urn:microsoft.com/office/officeart/2005/8/layout/default"/>
    <dgm:cxn modelId="{D7EF2F67-3B04-486D-9240-EABF762F0153}" srcId="{85B12D63-D8BD-4A39-AF48-0327AFCDDD9F}" destId="{9A791040-8E37-495C-BD71-71FC4E0EF618}" srcOrd="0" destOrd="0" parTransId="{8CBA47E3-0AB6-4346-877C-443D9615D1AF}" sibTransId="{055B4510-CF70-4332-953A-D6EE62D67277}"/>
    <dgm:cxn modelId="{702CFA4B-14CA-4D4B-B267-6B2327B59C5C}" srcId="{85B12D63-D8BD-4A39-AF48-0327AFCDDD9F}" destId="{6F76DACE-C28D-4C4C-B927-BCEFA98EFA5A}" srcOrd="1" destOrd="0" parTransId="{AFDADF26-AB9D-48EB-8AA2-34419E18D4D6}" sibTransId="{106D2DAB-871C-40AD-A6EA-F6E1525FA26B}"/>
    <dgm:cxn modelId="{ABAC818A-096F-4148-8083-E04133C31DE1}" type="presOf" srcId="{85B12D63-D8BD-4A39-AF48-0327AFCDDD9F}" destId="{6B7CEEB4-7199-462E-A70D-1AF4C2EE7F4A}" srcOrd="0" destOrd="0" presId="urn:microsoft.com/office/officeart/2005/8/layout/default"/>
    <dgm:cxn modelId="{01101AC1-1BB0-4A0C-8B95-8D7E400E63D4}" srcId="{85B12D63-D8BD-4A39-AF48-0327AFCDDD9F}" destId="{5C244AEB-5856-48B0-A993-46C219DBD0B9}" srcOrd="2" destOrd="0" parTransId="{9B735082-B995-4629-AAF5-FEC7D4FA8B54}" sibTransId="{E295C554-6144-4D2E-93F2-C8C8EDDA3FF3}"/>
    <dgm:cxn modelId="{91A4D5F6-D6B6-4C79-AF6E-46CD35E0996B}" type="presOf" srcId="{6F76DACE-C28D-4C4C-B927-BCEFA98EFA5A}" destId="{C83DE5A7-0481-4A6A-AF85-D658E6DBB09C}" srcOrd="0" destOrd="0" presId="urn:microsoft.com/office/officeart/2005/8/layout/default"/>
    <dgm:cxn modelId="{3A606ED5-5E39-4665-B6B7-9B04EB991C85}" type="presParOf" srcId="{6B7CEEB4-7199-462E-A70D-1AF4C2EE7F4A}" destId="{C5B908FF-1C00-468E-9C7B-7FC40FC5E3E6}" srcOrd="0" destOrd="0" presId="urn:microsoft.com/office/officeart/2005/8/layout/default"/>
    <dgm:cxn modelId="{55FF31CD-208E-4DA5-9E04-2F47338270B6}" type="presParOf" srcId="{6B7CEEB4-7199-462E-A70D-1AF4C2EE7F4A}" destId="{DB53B7D5-AF39-4830-BA93-1A895DAD613A}" srcOrd="1" destOrd="0" presId="urn:microsoft.com/office/officeart/2005/8/layout/default"/>
    <dgm:cxn modelId="{877AF003-9583-4090-9568-BC629599ECE3}" type="presParOf" srcId="{6B7CEEB4-7199-462E-A70D-1AF4C2EE7F4A}" destId="{C83DE5A7-0481-4A6A-AF85-D658E6DBB09C}" srcOrd="2" destOrd="0" presId="urn:microsoft.com/office/officeart/2005/8/layout/default"/>
    <dgm:cxn modelId="{A0CA0677-288D-44FE-B1EE-1464AECAACAF}" type="presParOf" srcId="{6B7CEEB4-7199-462E-A70D-1AF4C2EE7F4A}" destId="{BD6FE2EF-9C3C-4ABF-840B-15C9D32877C4}" srcOrd="3" destOrd="0" presId="urn:microsoft.com/office/officeart/2005/8/layout/default"/>
    <dgm:cxn modelId="{C1C1B11A-CA72-4071-996A-0AA812D515A3}" type="presParOf" srcId="{6B7CEEB4-7199-462E-A70D-1AF4C2EE7F4A}" destId="{6289BF1F-D6BA-4394-A657-96A43BFBA3AC}" srcOrd="4" destOrd="0" presId="urn:microsoft.com/office/officeart/2005/8/layout/default"/>
    <dgm:cxn modelId="{F9C80969-EC5E-4603-8AAB-9DE3E6596DD7}" type="presParOf" srcId="{6B7CEEB4-7199-462E-A70D-1AF4C2EE7F4A}" destId="{B5AF19C2-1CB4-4200-ABAC-25026F162CD7}" srcOrd="5" destOrd="0" presId="urn:microsoft.com/office/officeart/2005/8/layout/default"/>
    <dgm:cxn modelId="{50277FDC-FD3D-44A5-AFFB-72D94C117E62}" type="presParOf" srcId="{6B7CEEB4-7199-462E-A70D-1AF4C2EE7F4A}" destId="{F8E3F2A3-859D-412E-9598-B0123A5DF9A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02DA22-0D07-4226-A45B-2F729F09AAD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4EDDD96-9232-4FC3-A66C-01E027E4506A}">
      <dgm:prSet custT="1"/>
      <dgm:spPr/>
      <dgm:t>
        <a:bodyPr/>
        <a:lstStyle/>
        <a:p>
          <a:pPr algn="ctr"/>
          <a:r>
            <a:rPr lang="en-US" sz="1400" b="1" dirty="0"/>
            <a:t>Free movement of goods and services </a:t>
          </a:r>
        </a:p>
        <a:p>
          <a:pPr algn="l"/>
          <a:r>
            <a:rPr lang="en-US" sz="1400" dirty="0"/>
            <a:t> through eliminating all barriers to intra-regional movement</a:t>
          </a:r>
        </a:p>
        <a:p>
          <a:pPr algn="l"/>
          <a:r>
            <a:rPr lang="en-US" sz="1400" dirty="0"/>
            <a:t>-  harmonizing standards to ensure acceptability of goods and services traded;</a:t>
          </a:r>
        </a:p>
      </dgm:t>
    </dgm:pt>
    <dgm:pt modelId="{C58AF44C-6345-48A7-9698-808927909553}" type="parTrans" cxnId="{A613CFFD-1D68-4C1B-AE6B-FA1955F7C734}">
      <dgm:prSet/>
      <dgm:spPr/>
      <dgm:t>
        <a:bodyPr/>
        <a:lstStyle/>
        <a:p>
          <a:endParaRPr lang="en-US"/>
        </a:p>
      </dgm:t>
    </dgm:pt>
    <dgm:pt modelId="{F5EA7FD4-61CB-44FE-84F8-E9BEFBF81F1D}" type="sibTrans" cxnId="{A613CFFD-1D68-4C1B-AE6B-FA1955F7C734}">
      <dgm:prSet/>
      <dgm:spPr/>
      <dgm:t>
        <a:bodyPr/>
        <a:lstStyle/>
        <a:p>
          <a:endParaRPr lang="en-US"/>
        </a:p>
      </dgm:t>
    </dgm:pt>
    <dgm:pt modelId="{83FBF81B-527C-49AD-AABD-4B873042E909}">
      <dgm:prSet custT="1"/>
      <dgm:spPr/>
      <dgm:t>
        <a:bodyPr/>
        <a:lstStyle/>
        <a:p>
          <a:pPr algn="ctr"/>
          <a:r>
            <a:rPr lang="en-US" sz="1400" b="1" dirty="0"/>
            <a:t>Right of Establishment </a:t>
          </a:r>
        </a:p>
        <a:p>
          <a:pPr algn="l"/>
          <a:r>
            <a:rPr lang="en-US" sz="1400" dirty="0"/>
            <a:t>establishment of CARICOM owned businesses in any Member State without restrictions;</a:t>
          </a:r>
        </a:p>
      </dgm:t>
    </dgm:pt>
    <dgm:pt modelId="{A576B060-A4F8-4537-8238-A97F8EFC3E48}" type="parTrans" cxnId="{2C6DC518-E521-4485-A05E-7D341507A9B8}">
      <dgm:prSet/>
      <dgm:spPr/>
      <dgm:t>
        <a:bodyPr/>
        <a:lstStyle/>
        <a:p>
          <a:endParaRPr lang="en-US"/>
        </a:p>
      </dgm:t>
    </dgm:pt>
    <dgm:pt modelId="{7E181F9C-2750-433D-AD65-8F6C325076E7}" type="sibTrans" cxnId="{2C6DC518-E521-4485-A05E-7D341507A9B8}">
      <dgm:prSet/>
      <dgm:spPr/>
      <dgm:t>
        <a:bodyPr/>
        <a:lstStyle/>
        <a:p>
          <a:endParaRPr lang="en-US"/>
        </a:p>
      </dgm:t>
    </dgm:pt>
    <dgm:pt modelId="{490233C1-6E6E-48CC-9B3C-B531516C27E2}">
      <dgm:prSet custT="1"/>
      <dgm:spPr/>
      <dgm:t>
        <a:bodyPr/>
        <a:lstStyle/>
        <a:p>
          <a:pPr algn="ctr"/>
          <a:r>
            <a:rPr lang="en-US" sz="1600" b="1" dirty="0"/>
            <a:t>A Common External Tariff -</a:t>
          </a:r>
          <a:endParaRPr lang="en-US" sz="1600" dirty="0"/>
        </a:p>
      </dgm:t>
    </dgm:pt>
    <dgm:pt modelId="{9D886B90-FD7E-46FC-B84D-832FBAC96F80}" type="parTrans" cxnId="{43C5D947-BD1A-4A46-B0F6-9CC38C92B0F6}">
      <dgm:prSet/>
      <dgm:spPr/>
      <dgm:t>
        <a:bodyPr/>
        <a:lstStyle/>
        <a:p>
          <a:endParaRPr lang="en-US"/>
        </a:p>
      </dgm:t>
    </dgm:pt>
    <dgm:pt modelId="{27281B7E-379C-4962-A9FB-5A329FD8B7BF}" type="sibTrans" cxnId="{43C5D947-BD1A-4A46-B0F6-9CC38C92B0F6}">
      <dgm:prSet/>
      <dgm:spPr/>
      <dgm:t>
        <a:bodyPr/>
        <a:lstStyle/>
        <a:p>
          <a:endParaRPr lang="en-US"/>
        </a:p>
      </dgm:t>
    </dgm:pt>
    <dgm:pt modelId="{1CDDA8DA-E131-4C21-9EB6-6BB11460A2E1}">
      <dgm:prSet custT="1"/>
      <dgm:spPr/>
      <dgm:t>
        <a:bodyPr/>
        <a:lstStyle/>
        <a:p>
          <a:pPr algn="ctr"/>
          <a:r>
            <a:rPr lang="en-US" sz="1400" b="1" dirty="0"/>
            <a:t>Free movement of Capital</a:t>
          </a:r>
        </a:p>
        <a:p>
          <a:pPr algn="l"/>
          <a:r>
            <a:rPr lang="en-US" sz="1400" dirty="0"/>
            <a:t>eliminating foreign exchange controls, convertibility of currencies (or a common currency) and integrated capital market, such as a regional stock exchange;</a:t>
          </a:r>
        </a:p>
      </dgm:t>
    </dgm:pt>
    <dgm:pt modelId="{BA1D32D6-F5FC-4862-B5CF-9A8EE3A6786A}" type="parTrans" cxnId="{B1EBD5BA-D84B-4416-9C10-B42392CFA1A2}">
      <dgm:prSet/>
      <dgm:spPr/>
      <dgm:t>
        <a:bodyPr/>
        <a:lstStyle/>
        <a:p>
          <a:endParaRPr lang="en-US"/>
        </a:p>
      </dgm:t>
    </dgm:pt>
    <dgm:pt modelId="{50B627C2-7642-4A1C-9E82-CE50D25FB236}" type="sibTrans" cxnId="{B1EBD5BA-D84B-4416-9C10-B42392CFA1A2}">
      <dgm:prSet/>
      <dgm:spPr/>
      <dgm:t>
        <a:bodyPr/>
        <a:lstStyle/>
        <a:p>
          <a:endParaRPr lang="en-US"/>
        </a:p>
      </dgm:t>
    </dgm:pt>
    <dgm:pt modelId="{D73E1742-AEF2-4CB1-BEC8-783A5E4A30D1}">
      <dgm:prSet custT="1"/>
      <dgm:spPr/>
      <dgm:t>
        <a:bodyPr/>
        <a:lstStyle/>
        <a:p>
          <a:pPr algn="ctr"/>
          <a:r>
            <a:rPr lang="en-US" sz="1600" b="1" dirty="0"/>
            <a:t>A Common trade policy -</a:t>
          </a:r>
          <a:r>
            <a:rPr lang="en-US" sz="1600" dirty="0"/>
            <a:t> </a:t>
          </a:r>
        </a:p>
        <a:p>
          <a:pPr algn="l"/>
          <a:r>
            <a:rPr lang="en-US" sz="1600" dirty="0"/>
            <a:t>agreement between members on internal &amp; international trade, &amp; coordinated external trade policy negotiated on a joint basis;</a:t>
          </a:r>
        </a:p>
      </dgm:t>
    </dgm:pt>
    <dgm:pt modelId="{A3EAD1CA-F29D-4D14-9E34-56A2FE0C1E91}" type="parTrans" cxnId="{B539F496-2896-46FE-8959-1CDE8EA9F5D0}">
      <dgm:prSet/>
      <dgm:spPr/>
      <dgm:t>
        <a:bodyPr/>
        <a:lstStyle/>
        <a:p>
          <a:endParaRPr lang="en-US"/>
        </a:p>
      </dgm:t>
    </dgm:pt>
    <dgm:pt modelId="{D38C5717-6630-46B5-83B1-0061D6095AB1}" type="sibTrans" cxnId="{B539F496-2896-46FE-8959-1CDE8EA9F5D0}">
      <dgm:prSet/>
      <dgm:spPr/>
      <dgm:t>
        <a:bodyPr/>
        <a:lstStyle/>
        <a:p>
          <a:endParaRPr lang="en-US"/>
        </a:p>
      </dgm:t>
    </dgm:pt>
    <dgm:pt modelId="{F17E5CF3-98C5-4AB1-88CB-F91B7F7292B5}">
      <dgm:prSet custT="1"/>
      <dgm:spPr/>
      <dgm:t>
        <a:bodyPr/>
        <a:lstStyle/>
        <a:p>
          <a:r>
            <a:rPr lang="en-US" sz="1400" b="1" dirty="0"/>
            <a:t>Free movement of </a:t>
          </a:r>
          <a:r>
            <a:rPr lang="en-US" sz="1400" b="1" dirty="0" err="1"/>
            <a:t>labour</a:t>
          </a:r>
          <a:endParaRPr lang="en-US" sz="1400" dirty="0"/>
        </a:p>
      </dgm:t>
    </dgm:pt>
    <dgm:pt modelId="{33ACB20B-5167-4A6B-9DCE-2BB831A0FB58}" type="parTrans" cxnId="{08F0C034-0792-403B-A66D-4075CFA97C2C}">
      <dgm:prSet/>
      <dgm:spPr/>
      <dgm:t>
        <a:bodyPr/>
        <a:lstStyle/>
        <a:p>
          <a:endParaRPr lang="en-US"/>
        </a:p>
      </dgm:t>
    </dgm:pt>
    <dgm:pt modelId="{71ADD135-8007-40B2-B610-3B0DADD00239}" type="sibTrans" cxnId="{08F0C034-0792-403B-A66D-4075CFA97C2C}">
      <dgm:prSet/>
      <dgm:spPr/>
      <dgm:t>
        <a:bodyPr/>
        <a:lstStyle/>
        <a:p>
          <a:endParaRPr lang="en-US"/>
        </a:p>
      </dgm:t>
    </dgm:pt>
    <dgm:pt modelId="{EECF48E0-5444-4215-B510-EA776C4969B9}">
      <dgm:prSet custT="1"/>
      <dgm:spPr/>
      <dgm:t>
        <a:bodyPr/>
        <a:lstStyle/>
        <a:p>
          <a:pPr algn="l"/>
          <a:r>
            <a:rPr lang="en-US" sz="1600" dirty="0"/>
            <a:t>Rate of duty applied by all Members of the Market to a product imported from a country which is not a member of the market;</a:t>
          </a:r>
        </a:p>
      </dgm:t>
    </dgm:pt>
    <dgm:pt modelId="{DD522817-B8FB-43C1-8DE5-4AC2194920DB}" type="parTrans" cxnId="{70AA31F5-F97B-4550-B1DE-ECB7AE15F07D}">
      <dgm:prSet/>
      <dgm:spPr/>
      <dgm:t>
        <a:bodyPr/>
        <a:lstStyle/>
        <a:p>
          <a:endParaRPr lang="en-US"/>
        </a:p>
      </dgm:t>
    </dgm:pt>
    <dgm:pt modelId="{785B7FA0-52A4-480E-A503-0DB153527C50}" type="sibTrans" cxnId="{70AA31F5-F97B-4550-B1DE-ECB7AE15F07D}">
      <dgm:prSet/>
      <dgm:spPr/>
      <dgm:t>
        <a:bodyPr/>
        <a:lstStyle/>
        <a:p>
          <a:endParaRPr lang="en-US"/>
        </a:p>
      </dgm:t>
    </dgm:pt>
    <dgm:pt modelId="{C94D6F8A-15BE-4673-ACA3-508F59005830}">
      <dgm:prSet custT="1"/>
      <dgm:spPr/>
      <dgm:t>
        <a:bodyPr/>
        <a:lstStyle/>
        <a:p>
          <a:pPr algn="ctr"/>
          <a:r>
            <a:rPr lang="en-US" sz="1400" b="1" dirty="0"/>
            <a:t>Free circulation</a:t>
          </a:r>
          <a:endParaRPr lang="en-US" sz="1400" dirty="0"/>
        </a:p>
      </dgm:t>
    </dgm:pt>
    <dgm:pt modelId="{796303A8-1057-48F3-AFF6-7438F1F17D52}" type="parTrans" cxnId="{A795E329-6E0B-4339-B37F-277A1FFD0E0B}">
      <dgm:prSet/>
      <dgm:spPr/>
      <dgm:t>
        <a:bodyPr/>
        <a:lstStyle/>
        <a:p>
          <a:endParaRPr lang="en-US"/>
        </a:p>
      </dgm:t>
    </dgm:pt>
    <dgm:pt modelId="{7DBE5E64-301D-4DAB-BA17-4877041F1176}" type="sibTrans" cxnId="{A795E329-6E0B-4339-B37F-277A1FFD0E0B}">
      <dgm:prSet/>
      <dgm:spPr/>
      <dgm:t>
        <a:bodyPr/>
        <a:lstStyle/>
        <a:p>
          <a:endParaRPr lang="en-US"/>
        </a:p>
      </dgm:t>
    </dgm:pt>
    <dgm:pt modelId="{94C96478-0C69-47F0-98CF-2B3146636062}">
      <dgm:prSet custT="1"/>
      <dgm:spPr/>
      <dgm:t>
        <a:bodyPr/>
        <a:lstStyle/>
        <a:p>
          <a:pPr algn="l"/>
          <a:r>
            <a:rPr lang="en-US" sz="1400" dirty="0"/>
            <a:t>free movement of goods imported from extra-regional  sources, which would require collection of taxes at first point of entry into the Region and the provision for sharing of collected customs' revenue;</a:t>
          </a:r>
        </a:p>
      </dgm:t>
    </dgm:pt>
    <dgm:pt modelId="{165904FD-77D4-4C40-973A-7B9A52039667}" type="parTrans" cxnId="{F3B51EB8-27BE-4E5B-926C-8F45F20DB094}">
      <dgm:prSet/>
      <dgm:spPr/>
      <dgm:t>
        <a:bodyPr/>
        <a:lstStyle/>
        <a:p>
          <a:endParaRPr lang="en-US"/>
        </a:p>
      </dgm:t>
    </dgm:pt>
    <dgm:pt modelId="{C92BF462-8523-47F0-B9C2-51885C0DF3A4}" type="sibTrans" cxnId="{F3B51EB8-27BE-4E5B-926C-8F45F20DB094}">
      <dgm:prSet/>
      <dgm:spPr/>
      <dgm:t>
        <a:bodyPr/>
        <a:lstStyle/>
        <a:p>
          <a:endParaRPr lang="en-US"/>
        </a:p>
      </dgm:t>
    </dgm:pt>
    <dgm:pt modelId="{80923432-86F0-4EBC-8FB4-9DDF8D5DD1FA}">
      <dgm:prSet custT="1"/>
      <dgm:spPr/>
      <dgm:t>
        <a:bodyPr/>
        <a:lstStyle/>
        <a:p>
          <a:r>
            <a:rPr lang="en-US" sz="1400" dirty="0"/>
            <a:t>harmonizing social services (education, health, etc.), providing transfer of social security benefits &amp; establishing common standards and measures for accreditation and equivalency.</a:t>
          </a:r>
        </a:p>
      </dgm:t>
    </dgm:pt>
    <dgm:pt modelId="{738D284A-10DB-4C78-9090-1ACF66AE8C95}" type="parTrans" cxnId="{9A1AC804-6A37-482F-AA1B-3CC471A81DE3}">
      <dgm:prSet/>
      <dgm:spPr/>
      <dgm:t>
        <a:bodyPr/>
        <a:lstStyle/>
        <a:p>
          <a:endParaRPr lang="en-US"/>
        </a:p>
      </dgm:t>
    </dgm:pt>
    <dgm:pt modelId="{11A6E515-D600-4BEB-B18C-22F656D7F40A}" type="sibTrans" cxnId="{9A1AC804-6A37-482F-AA1B-3CC471A81DE3}">
      <dgm:prSet/>
      <dgm:spPr/>
      <dgm:t>
        <a:bodyPr/>
        <a:lstStyle/>
        <a:p>
          <a:endParaRPr lang="en-US"/>
        </a:p>
      </dgm:t>
    </dgm:pt>
    <dgm:pt modelId="{DFB5F04D-B4E3-4AB1-8E98-7D11E3527507}">
      <dgm:prSet custT="1"/>
      <dgm:spPr/>
      <dgm:t>
        <a:bodyPr/>
        <a:lstStyle/>
        <a:p>
          <a:r>
            <a:rPr lang="en-US" sz="1400" dirty="0"/>
            <a:t>removing all obstacles to intra-regional movement of skills, </a:t>
          </a:r>
          <a:r>
            <a:rPr lang="en-US" sz="1400" dirty="0" err="1"/>
            <a:t>labour</a:t>
          </a:r>
          <a:r>
            <a:rPr lang="en-US" sz="1400" dirty="0"/>
            <a:t> &amp; travel,</a:t>
          </a:r>
        </a:p>
      </dgm:t>
    </dgm:pt>
    <dgm:pt modelId="{050EC820-0D88-4C25-B297-71E40C0AE4BB}" type="parTrans" cxnId="{871C281B-63A5-4F4A-99B3-CA7490CFBBEE}">
      <dgm:prSet/>
      <dgm:spPr/>
      <dgm:t>
        <a:bodyPr/>
        <a:lstStyle/>
        <a:p>
          <a:endParaRPr lang="en-US"/>
        </a:p>
      </dgm:t>
    </dgm:pt>
    <dgm:pt modelId="{5E923095-2FA7-46E5-9AAA-F1C1B5E764DB}" type="sibTrans" cxnId="{871C281B-63A5-4F4A-99B3-CA7490CFBBEE}">
      <dgm:prSet/>
      <dgm:spPr/>
      <dgm:t>
        <a:bodyPr/>
        <a:lstStyle/>
        <a:p>
          <a:endParaRPr lang="en-US"/>
        </a:p>
      </dgm:t>
    </dgm:pt>
    <dgm:pt modelId="{6A5C2A66-14DD-4A2F-ACD7-F94AB9E199AB}" type="pres">
      <dgm:prSet presAssocID="{3002DA22-0D07-4226-A45B-2F729F09AADD}" presName="diagram" presStyleCnt="0">
        <dgm:presLayoutVars>
          <dgm:dir/>
          <dgm:resizeHandles val="exact"/>
        </dgm:presLayoutVars>
      </dgm:prSet>
      <dgm:spPr/>
    </dgm:pt>
    <dgm:pt modelId="{836EE731-72FD-4092-BEA4-2B289CCF7F5D}" type="pres">
      <dgm:prSet presAssocID="{C4EDDD96-9232-4FC3-A66C-01E027E4506A}" presName="node" presStyleLbl="node1" presStyleIdx="0" presStyleCnt="7">
        <dgm:presLayoutVars>
          <dgm:bulletEnabled val="1"/>
        </dgm:presLayoutVars>
      </dgm:prSet>
      <dgm:spPr/>
    </dgm:pt>
    <dgm:pt modelId="{8696F6AD-B7B4-449F-95C9-16FAB845A03E}" type="pres">
      <dgm:prSet presAssocID="{F5EA7FD4-61CB-44FE-84F8-E9BEFBF81F1D}" presName="sibTrans" presStyleCnt="0"/>
      <dgm:spPr/>
    </dgm:pt>
    <dgm:pt modelId="{6DFB09CF-1B3E-4751-9F84-268AFCFF6BC5}" type="pres">
      <dgm:prSet presAssocID="{83FBF81B-527C-49AD-AABD-4B873042E909}" presName="node" presStyleLbl="node1" presStyleIdx="1" presStyleCnt="7">
        <dgm:presLayoutVars>
          <dgm:bulletEnabled val="1"/>
        </dgm:presLayoutVars>
      </dgm:prSet>
      <dgm:spPr/>
    </dgm:pt>
    <dgm:pt modelId="{0A74DE0E-670D-4564-832E-6419DF432276}" type="pres">
      <dgm:prSet presAssocID="{7E181F9C-2750-433D-AD65-8F6C325076E7}" presName="sibTrans" presStyleCnt="0"/>
      <dgm:spPr/>
    </dgm:pt>
    <dgm:pt modelId="{8801F8FE-3C36-48A1-ABAC-C591C0B694AB}" type="pres">
      <dgm:prSet presAssocID="{490233C1-6E6E-48CC-9B3C-B531516C27E2}" presName="node" presStyleLbl="node1" presStyleIdx="2" presStyleCnt="7">
        <dgm:presLayoutVars>
          <dgm:bulletEnabled val="1"/>
        </dgm:presLayoutVars>
      </dgm:prSet>
      <dgm:spPr/>
    </dgm:pt>
    <dgm:pt modelId="{893859D4-719B-4EBF-B94E-E55BFC49CA52}" type="pres">
      <dgm:prSet presAssocID="{27281B7E-379C-4962-A9FB-5A329FD8B7BF}" presName="sibTrans" presStyleCnt="0"/>
      <dgm:spPr/>
    </dgm:pt>
    <dgm:pt modelId="{6FA02099-42FC-48D9-931F-3916BC35C249}" type="pres">
      <dgm:prSet presAssocID="{C94D6F8A-15BE-4673-ACA3-508F59005830}" presName="node" presStyleLbl="node1" presStyleIdx="3" presStyleCnt="7">
        <dgm:presLayoutVars>
          <dgm:bulletEnabled val="1"/>
        </dgm:presLayoutVars>
      </dgm:prSet>
      <dgm:spPr/>
    </dgm:pt>
    <dgm:pt modelId="{54AB777E-9432-4420-ABE5-615B1E926411}" type="pres">
      <dgm:prSet presAssocID="{7DBE5E64-301D-4DAB-BA17-4877041F1176}" presName="sibTrans" presStyleCnt="0"/>
      <dgm:spPr/>
    </dgm:pt>
    <dgm:pt modelId="{BD44BB7F-D5FF-4095-934B-5FF8913F7176}" type="pres">
      <dgm:prSet presAssocID="{1CDDA8DA-E131-4C21-9EB6-6BB11460A2E1}" presName="node" presStyleLbl="node1" presStyleIdx="4" presStyleCnt="7">
        <dgm:presLayoutVars>
          <dgm:bulletEnabled val="1"/>
        </dgm:presLayoutVars>
      </dgm:prSet>
      <dgm:spPr/>
    </dgm:pt>
    <dgm:pt modelId="{3EACCA82-D04E-4DAA-B611-756208CBDD72}" type="pres">
      <dgm:prSet presAssocID="{50B627C2-7642-4A1C-9E82-CE50D25FB236}" presName="sibTrans" presStyleCnt="0"/>
      <dgm:spPr/>
    </dgm:pt>
    <dgm:pt modelId="{AC4CF30B-016D-466C-A6DB-F79587A8E67C}" type="pres">
      <dgm:prSet presAssocID="{D73E1742-AEF2-4CB1-BEC8-783A5E4A30D1}" presName="node" presStyleLbl="node1" presStyleIdx="5" presStyleCnt="7">
        <dgm:presLayoutVars>
          <dgm:bulletEnabled val="1"/>
        </dgm:presLayoutVars>
      </dgm:prSet>
      <dgm:spPr/>
    </dgm:pt>
    <dgm:pt modelId="{1BB4D21D-C77A-47CA-A011-AD22825E5BD3}" type="pres">
      <dgm:prSet presAssocID="{D38C5717-6630-46B5-83B1-0061D6095AB1}" presName="sibTrans" presStyleCnt="0"/>
      <dgm:spPr/>
    </dgm:pt>
    <dgm:pt modelId="{FD0D0545-75E6-4A5F-AA24-B0F1C13C69E6}" type="pres">
      <dgm:prSet presAssocID="{F17E5CF3-98C5-4AB1-88CB-F91B7F7292B5}" presName="node" presStyleLbl="node1" presStyleIdx="6" presStyleCnt="7" custScaleX="202966" custScaleY="69870" custLinFactNeighborX="-82" custLinFactNeighborY="-11344">
        <dgm:presLayoutVars>
          <dgm:bulletEnabled val="1"/>
        </dgm:presLayoutVars>
      </dgm:prSet>
      <dgm:spPr/>
    </dgm:pt>
  </dgm:ptLst>
  <dgm:cxnLst>
    <dgm:cxn modelId="{9A1AC804-6A37-482F-AA1B-3CC471A81DE3}" srcId="{F17E5CF3-98C5-4AB1-88CB-F91B7F7292B5}" destId="{80923432-86F0-4EBC-8FB4-9DDF8D5DD1FA}" srcOrd="1" destOrd="0" parTransId="{738D284A-10DB-4C78-9090-1ACF66AE8C95}" sibTransId="{11A6E515-D600-4BEB-B18C-22F656D7F40A}"/>
    <dgm:cxn modelId="{2C6DC518-E521-4485-A05E-7D341507A9B8}" srcId="{3002DA22-0D07-4226-A45B-2F729F09AADD}" destId="{83FBF81B-527C-49AD-AABD-4B873042E909}" srcOrd="1" destOrd="0" parTransId="{A576B060-A4F8-4537-8238-A97F8EFC3E48}" sibTransId="{7E181F9C-2750-433D-AD65-8F6C325076E7}"/>
    <dgm:cxn modelId="{871C281B-63A5-4F4A-99B3-CA7490CFBBEE}" srcId="{F17E5CF3-98C5-4AB1-88CB-F91B7F7292B5}" destId="{DFB5F04D-B4E3-4AB1-8E98-7D11E3527507}" srcOrd="0" destOrd="0" parTransId="{050EC820-0D88-4C25-B297-71E40C0AE4BB}" sibTransId="{5E923095-2FA7-46E5-9AAA-F1C1B5E764DB}"/>
    <dgm:cxn modelId="{E0B0B120-DE62-4BF8-8F6F-3F2FAE1222AA}" type="presOf" srcId="{EECF48E0-5444-4215-B510-EA776C4969B9}" destId="{8801F8FE-3C36-48A1-ABAC-C591C0B694AB}" srcOrd="0" destOrd="1" presId="urn:microsoft.com/office/officeart/2005/8/layout/default"/>
    <dgm:cxn modelId="{A795E329-6E0B-4339-B37F-277A1FFD0E0B}" srcId="{3002DA22-0D07-4226-A45B-2F729F09AADD}" destId="{C94D6F8A-15BE-4673-ACA3-508F59005830}" srcOrd="3" destOrd="0" parTransId="{796303A8-1057-48F3-AFF6-7438F1F17D52}" sibTransId="{7DBE5E64-301D-4DAB-BA17-4877041F1176}"/>
    <dgm:cxn modelId="{08F0C034-0792-403B-A66D-4075CFA97C2C}" srcId="{3002DA22-0D07-4226-A45B-2F729F09AADD}" destId="{F17E5CF3-98C5-4AB1-88CB-F91B7F7292B5}" srcOrd="6" destOrd="0" parTransId="{33ACB20B-5167-4A6B-9DCE-2BB831A0FB58}" sibTransId="{71ADD135-8007-40B2-B610-3B0DADD00239}"/>
    <dgm:cxn modelId="{848FF15D-6FE9-4AB1-9AA6-FD76ED5AB2E7}" type="presOf" srcId="{3002DA22-0D07-4226-A45B-2F729F09AADD}" destId="{6A5C2A66-14DD-4A2F-ACD7-F94AB9E199AB}" srcOrd="0" destOrd="0" presId="urn:microsoft.com/office/officeart/2005/8/layout/default"/>
    <dgm:cxn modelId="{174BF441-5F6D-4F1A-B5C6-5636AD95C53B}" type="presOf" srcId="{DFB5F04D-B4E3-4AB1-8E98-7D11E3527507}" destId="{FD0D0545-75E6-4A5F-AA24-B0F1C13C69E6}" srcOrd="0" destOrd="1" presId="urn:microsoft.com/office/officeart/2005/8/layout/default"/>
    <dgm:cxn modelId="{E1D04C46-5AAC-4741-86D7-6639C26E5765}" type="presOf" srcId="{D73E1742-AEF2-4CB1-BEC8-783A5E4A30D1}" destId="{AC4CF30B-016D-466C-A6DB-F79587A8E67C}" srcOrd="0" destOrd="0" presId="urn:microsoft.com/office/officeart/2005/8/layout/default"/>
    <dgm:cxn modelId="{43C5D947-BD1A-4A46-B0F6-9CC38C92B0F6}" srcId="{3002DA22-0D07-4226-A45B-2F729F09AADD}" destId="{490233C1-6E6E-48CC-9B3C-B531516C27E2}" srcOrd="2" destOrd="0" parTransId="{9D886B90-FD7E-46FC-B84D-832FBAC96F80}" sibTransId="{27281B7E-379C-4962-A9FB-5A329FD8B7BF}"/>
    <dgm:cxn modelId="{AE5BC04B-1488-418C-892C-8EB9E8033E58}" type="presOf" srcId="{80923432-86F0-4EBC-8FB4-9DDF8D5DD1FA}" destId="{FD0D0545-75E6-4A5F-AA24-B0F1C13C69E6}" srcOrd="0" destOrd="2" presId="urn:microsoft.com/office/officeart/2005/8/layout/default"/>
    <dgm:cxn modelId="{6538EB6D-D9C9-4F6F-BF49-7599813D38AC}" type="presOf" srcId="{C4EDDD96-9232-4FC3-A66C-01E027E4506A}" destId="{836EE731-72FD-4092-BEA4-2B289CCF7F5D}" srcOrd="0" destOrd="0" presId="urn:microsoft.com/office/officeart/2005/8/layout/default"/>
    <dgm:cxn modelId="{F815114F-8CD9-4BC5-A638-40EC8C8BC3D0}" type="presOf" srcId="{490233C1-6E6E-48CC-9B3C-B531516C27E2}" destId="{8801F8FE-3C36-48A1-ABAC-C591C0B694AB}" srcOrd="0" destOrd="0" presId="urn:microsoft.com/office/officeart/2005/8/layout/default"/>
    <dgm:cxn modelId="{55B36755-F037-4805-938B-8C271ABC5C49}" type="presOf" srcId="{F17E5CF3-98C5-4AB1-88CB-F91B7F7292B5}" destId="{FD0D0545-75E6-4A5F-AA24-B0F1C13C69E6}" srcOrd="0" destOrd="0" presId="urn:microsoft.com/office/officeart/2005/8/layout/default"/>
    <dgm:cxn modelId="{8932A793-A937-4E20-AB35-651685B20031}" type="presOf" srcId="{1CDDA8DA-E131-4C21-9EB6-6BB11460A2E1}" destId="{BD44BB7F-D5FF-4095-934B-5FF8913F7176}" srcOrd="0" destOrd="0" presId="urn:microsoft.com/office/officeart/2005/8/layout/default"/>
    <dgm:cxn modelId="{B539F496-2896-46FE-8959-1CDE8EA9F5D0}" srcId="{3002DA22-0D07-4226-A45B-2F729F09AADD}" destId="{D73E1742-AEF2-4CB1-BEC8-783A5E4A30D1}" srcOrd="5" destOrd="0" parTransId="{A3EAD1CA-F29D-4D14-9E34-56A2FE0C1E91}" sibTransId="{D38C5717-6630-46B5-83B1-0061D6095AB1}"/>
    <dgm:cxn modelId="{E19CF799-A5BB-4B58-AE8F-C670E6FBB96E}" type="presOf" srcId="{94C96478-0C69-47F0-98CF-2B3146636062}" destId="{6FA02099-42FC-48D9-931F-3916BC35C249}" srcOrd="0" destOrd="1" presId="urn:microsoft.com/office/officeart/2005/8/layout/default"/>
    <dgm:cxn modelId="{CDF1E2A1-3EB2-40D4-8AC7-A42B78F06CD5}" type="presOf" srcId="{83FBF81B-527C-49AD-AABD-4B873042E909}" destId="{6DFB09CF-1B3E-4751-9F84-268AFCFF6BC5}" srcOrd="0" destOrd="0" presId="urn:microsoft.com/office/officeart/2005/8/layout/default"/>
    <dgm:cxn modelId="{F3B51EB8-27BE-4E5B-926C-8F45F20DB094}" srcId="{C94D6F8A-15BE-4673-ACA3-508F59005830}" destId="{94C96478-0C69-47F0-98CF-2B3146636062}" srcOrd="0" destOrd="0" parTransId="{165904FD-77D4-4C40-973A-7B9A52039667}" sibTransId="{C92BF462-8523-47F0-B9C2-51885C0DF3A4}"/>
    <dgm:cxn modelId="{B1EBD5BA-D84B-4416-9C10-B42392CFA1A2}" srcId="{3002DA22-0D07-4226-A45B-2F729F09AADD}" destId="{1CDDA8DA-E131-4C21-9EB6-6BB11460A2E1}" srcOrd="4" destOrd="0" parTransId="{BA1D32D6-F5FC-4862-B5CF-9A8EE3A6786A}" sibTransId="{50B627C2-7642-4A1C-9E82-CE50D25FB236}"/>
    <dgm:cxn modelId="{078452F3-A736-4BE6-8ABC-4A0A1BCDE5E6}" type="presOf" srcId="{C94D6F8A-15BE-4673-ACA3-508F59005830}" destId="{6FA02099-42FC-48D9-931F-3916BC35C249}" srcOrd="0" destOrd="0" presId="urn:microsoft.com/office/officeart/2005/8/layout/default"/>
    <dgm:cxn modelId="{70AA31F5-F97B-4550-B1DE-ECB7AE15F07D}" srcId="{490233C1-6E6E-48CC-9B3C-B531516C27E2}" destId="{EECF48E0-5444-4215-B510-EA776C4969B9}" srcOrd="0" destOrd="0" parTransId="{DD522817-B8FB-43C1-8DE5-4AC2194920DB}" sibTransId="{785B7FA0-52A4-480E-A503-0DB153527C50}"/>
    <dgm:cxn modelId="{A613CFFD-1D68-4C1B-AE6B-FA1955F7C734}" srcId="{3002DA22-0D07-4226-A45B-2F729F09AADD}" destId="{C4EDDD96-9232-4FC3-A66C-01E027E4506A}" srcOrd="0" destOrd="0" parTransId="{C58AF44C-6345-48A7-9698-808927909553}" sibTransId="{F5EA7FD4-61CB-44FE-84F8-E9BEFBF81F1D}"/>
    <dgm:cxn modelId="{EA4924DF-8472-4416-BB9D-54414B819149}" type="presParOf" srcId="{6A5C2A66-14DD-4A2F-ACD7-F94AB9E199AB}" destId="{836EE731-72FD-4092-BEA4-2B289CCF7F5D}" srcOrd="0" destOrd="0" presId="urn:microsoft.com/office/officeart/2005/8/layout/default"/>
    <dgm:cxn modelId="{787D2BC9-A8B6-45FD-9FA2-BA00E31770A6}" type="presParOf" srcId="{6A5C2A66-14DD-4A2F-ACD7-F94AB9E199AB}" destId="{8696F6AD-B7B4-449F-95C9-16FAB845A03E}" srcOrd="1" destOrd="0" presId="urn:microsoft.com/office/officeart/2005/8/layout/default"/>
    <dgm:cxn modelId="{11D6109A-7821-43A0-96EA-B4CB903D55E2}" type="presParOf" srcId="{6A5C2A66-14DD-4A2F-ACD7-F94AB9E199AB}" destId="{6DFB09CF-1B3E-4751-9F84-268AFCFF6BC5}" srcOrd="2" destOrd="0" presId="urn:microsoft.com/office/officeart/2005/8/layout/default"/>
    <dgm:cxn modelId="{96392CCB-2966-4448-8D2C-70E2BD5B5194}" type="presParOf" srcId="{6A5C2A66-14DD-4A2F-ACD7-F94AB9E199AB}" destId="{0A74DE0E-670D-4564-832E-6419DF432276}" srcOrd="3" destOrd="0" presId="urn:microsoft.com/office/officeart/2005/8/layout/default"/>
    <dgm:cxn modelId="{3277D645-3AD0-42B3-B39B-55F54377BE11}" type="presParOf" srcId="{6A5C2A66-14DD-4A2F-ACD7-F94AB9E199AB}" destId="{8801F8FE-3C36-48A1-ABAC-C591C0B694AB}" srcOrd="4" destOrd="0" presId="urn:microsoft.com/office/officeart/2005/8/layout/default"/>
    <dgm:cxn modelId="{26BFFB11-3F6A-4D26-BFFE-F9099B80D66F}" type="presParOf" srcId="{6A5C2A66-14DD-4A2F-ACD7-F94AB9E199AB}" destId="{893859D4-719B-4EBF-B94E-E55BFC49CA52}" srcOrd="5" destOrd="0" presId="urn:microsoft.com/office/officeart/2005/8/layout/default"/>
    <dgm:cxn modelId="{F0D3BCE5-5E0E-498B-8ED0-0CBDA1875EDE}" type="presParOf" srcId="{6A5C2A66-14DD-4A2F-ACD7-F94AB9E199AB}" destId="{6FA02099-42FC-48D9-931F-3916BC35C249}" srcOrd="6" destOrd="0" presId="urn:microsoft.com/office/officeart/2005/8/layout/default"/>
    <dgm:cxn modelId="{A2FDFC23-196F-4CA3-A53F-92F77BD14F40}" type="presParOf" srcId="{6A5C2A66-14DD-4A2F-ACD7-F94AB9E199AB}" destId="{54AB777E-9432-4420-ABE5-615B1E926411}" srcOrd="7" destOrd="0" presId="urn:microsoft.com/office/officeart/2005/8/layout/default"/>
    <dgm:cxn modelId="{DDDB22F3-3841-4C21-8A66-4A7FB266CDA1}" type="presParOf" srcId="{6A5C2A66-14DD-4A2F-ACD7-F94AB9E199AB}" destId="{BD44BB7F-D5FF-4095-934B-5FF8913F7176}" srcOrd="8" destOrd="0" presId="urn:microsoft.com/office/officeart/2005/8/layout/default"/>
    <dgm:cxn modelId="{C6E440D4-8BEE-47D1-B571-EB0E1C41891B}" type="presParOf" srcId="{6A5C2A66-14DD-4A2F-ACD7-F94AB9E199AB}" destId="{3EACCA82-D04E-4DAA-B611-756208CBDD72}" srcOrd="9" destOrd="0" presId="urn:microsoft.com/office/officeart/2005/8/layout/default"/>
    <dgm:cxn modelId="{FCE54220-7B14-404C-AD23-6760BCD4863A}" type="presParOf" srcId="{6A5C2A66-14DD-4A2F-ACD7-F94AB9E199AB}" destId="{AC4CF30B-016D-466C-A6DB-F79587A8E67C}" srcOrd="10" destOrd="0" presId="urn:microsoft.com/office/officeart/2005/8/layout/default"/>
    <dgm:cxn modelId="{3E3B7440-5A87-47F3-A0E0-20243EE877DD}" type="presParOf" srcId="{6A5C2A66-14DD-4A2F-ACD7-F94AB9E199AB}" destId="{1BB4D21D-C77A-47CA-A011-AD22825E5BD3}" srcOrd="11" destOrd="0" presId="urn:microsoft.com/office/officeart/2005/8/layout/default"/>
    <dgm:cxn modelId="{B57186C2-0033-4441-BD19-60A2EFFBD9FC}" type="presParOf" srcId="{6A5C2A66-14DD-4A2F-ACD7-F94AB9E199AB}" destId="{FD0D0545-75E6-4A5F-AA24-B0F1C13C69E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F84049-A81C-4DD1-BDC1-7EA0A887E6C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68EC807-D317-491C-8AF5-5222AF2FCCD0}">
      <dgm:prSet/>
      <dgm:spPr/>
      <dgm:t>
        <a:bodyPr/>
        <a:lstStyle/>
        <a:p>
          <a:r>
            <a:rPr lang="en-US" b="0" i="0"/>
            <a:t>Established in 1994 in (Republic of Colombia), </a:t>
          </a:r>
          <a:endParaRPr lang="en-US"/>
        </a:p>
      </dgm:t>
    </dgm:pt>
    <dgm:pt modelId="{0C4A7DF8-606D-4233-8719-7AECA7302EF6}" type="parTrans" cxnId="{FE72E4EE-7D51-4307-B6C5-99CA2EBC2A05}">
      <dgm:prSet/>
      <dgm:spPr/>
      <dgm:t>
        <a:bodyPr/>
        <a:lstStyle/>
        <a:p>
          <a:endParaRPr lang="en-US"/>
        </a:p>
      </dgm:t>
    </dgm:pt>
    <dgm:pt modelId="{AF7A7827-09F9-410A-88C9-86C70162AEB4}" type="sibTrans" cxnId="{FE72E4EE-7D51-4307-B6C5-99CA2EBC2A05}">
      <dgm:prSet/>
      <dgm:spPr/>
      <dgm:t>
        <a:bodyPr/>
        <a:lstStyle/>
        <a:p>
          <a:endParaRPr lang="en-US"/>
        </a:p>
      </dgm:t>
    </dgm:pt>
    <dgm:pt modelId="{D91DFED6-B271-4EF7-B5E4-5040A77F3F01}">
      <dgm:prSet/>
      <dgm:spPr/>
      <dgm:t>
        <a:bodyPr/>
        <a:lstStyle/>
        <a:p>
          <a:r>
            <a:rPr lang="en-US" b="0" i="0" dirty="0"/>
            <a:t>Objective of promoting consultation, cooperation and concerted action between all the economies of the Caribbean: </a:t>
          </a:r>
          <a:endParaRPr lang="en-US" dirty="0"/>
        </a:p>
      </dgm:t>
    </dgm:pt>
    <dgm:pt modelId="{A1FFB658-4ADD-489D-ABC7-28727AABB531}" type="parTrans" cxnId="{FC2ABD06-5308-417F-827F-E09C94BB7084}">
      <dgm:prSet/>
      <dgm:spPr/>
      <dgm:t>
        <a:bodyPr/>
        <a:lstStyle/>
        <a:p>
          <a:endParaRPr lang="en-US"/>
        </a:p>
      </dgm:t>
    </dgm:pt>
    <dgm:pt modelId="{FEEA1B6A-B25C-45E7-93BC-4A3ADF5310CB}" type="sibTrans" cxnId="{FC2ABD06-5308-417F-827F-E09C94BB7084}">
      <dgm:prSet/>
      <dgm:spPr/>
      <dgm:t>
        <a:bodyPr/>
        <a:lstStyle/>
        <a:p>
          <a:endParaRPr lang="en-US"/>
        </a:p>
      </dgm:t>
    </dgm:pt>
    <dgm:pt modelId="{5E4240A6-7823-4A76-99E6-EF5DDF5DFEAF}">
      <dgm:prSet/>
      <dgm:spPr/>
      <dgm:t>
        <a:bodyPr/>
        <a:lstStyle/>
        <a:p>
          <a:r>
            <a:rPr lang="en-US" b="0" i="0" dirty="0"/>
            <a:t>Antigua and Barbuda, Bahamas, Barbados, Belize, Colombia, Costa Rica, Cuba, Dominica, Dominican Republic, El Salvador, Grenada, Guatemala, Guyana, Haiti, Honduras, Jamaica, the United Mexican, Nicaragua, Panama, St Kitts and Nevis, St Lucia, St Vincent and the Grenadines, Suriname, Trinidad and Tobago and Venezuela.</a:t>
          </a:r>
          <a:endParaRPr lang="en-US" dirty="0"/>
        </a:p>
      </dgm:t>
    </dgm:pt>
    <dgm:pt modelId="{AD6B903E-6D6C-4F67-8CDD-0FA5DC5A22F5}" type="parTrans" cxnId="{C6B7F903-54DD-4E54-9094-C499E156B0BB}">
      <dgm:prSet/>
      <dgm:spPr/>
      <dgm:t>
        <a:bodyPr/>
        <a:lstStyle/>
        <a:p>
          <a:endParaRPr lang="en-US"/>
        </a:p>
      </dgm:t>
    </dgm:pt>
    <dgm:pt modelId="{E236C3EA-B437-47BA-9E20-6FDAEFBF69BE}" type="sibTrans" cxnId="{C6B7F903-54DD-4E54-9094-C499E156B0BB}">
      <dgm:prSet/>
      <dgm:spPr/>
      <dgm:t>
        <a:bodyPr/>
        <a:lstStyle/>
        <a:p>
          <a:endParaRPr lang="en-US"/>
        </a:p>
      </dgm:t>
    </dgm:pt>
    <dgm:pt modelId="{DA3C0731-ABB7-4B58-A509-CB3DF10A0671}">
      <dgm:prSet/>
      <dgm:spPr/>
      <dgm:t>
        <a:bodyPr/>
        <a:lstStyle/>
        <a:p>
          <a:r>
            <a:rPr lang="en-US" b="0" i="0"/>
            <a:t>The </a:t>
          </a:r>
          <a:r>
            <a:rPr lang="en-US" b="1" i="0"/>
            <a:t>objectives</a:t>
          </a:r>
          <a:r>
            <a:rPr lang="en-US" b="0" i="0"/>
            <a:t> of the Association of Caribbean States are to:</a:t>
          </a:r>
          <a:endParaRPr lang="en-US"/>
        </a:p>
      </dgm:t>
    </dgm:pt>
    <dgm:pt modelId="{0FABBE40-DF08-4A90-85E2-709446C59088}" type="parTrans" cxnId="{2CD61C4E-3AA5-4593-B570-268034F98F42}">
      <dgm:prSet/>
      <dgm:spPr/>
      <dgm:t>
        <a:bodyPr/>
        <a:lstStyle/>
        <a:p>
          <a:endParaRPr lang="en-US"/>
        </a:p>
      </dgm:t>
    </dgm:pt>
    <dgm:pt modelId="{75D2D8E1-5EE9-4EF1-BF57-79BBEEDDC63E}" type="sibTrans" cxnId="{2CD61C4E-3AA5-4593-B570-268034F98F42}">
      <dgm:prSet/>
      <dgm:spPr/>
      <dgm:t>
        <a:bodyPr/>
        <a:lstStyle/>
        <a:p>
          <a:endParaRPr lang="en-US"/>
        </a:p>
      </dgm:t>
    </dgm:pt>
    <dgm:pt modelId="{0C5F2AC8-CD95-4AD5-BDDC-56D14488550B}">
      <dgm:prSet/>
      <dgm:spPr/>
      <dgm:t>
        <a:bodyPr/>
        <a:lstStyle/>
        <a:p>
          <a:r>
            <a:rPr lang="en-US" b="0" i="0"/>
            <a:t>Strength the </a:t>
          </a:r>
          <a:r>
            <a:rPr lang="en-US" b="1" i="0"/>
            <a:t>regional cooperation and integration process</a:t>
          </a:r>
          <a:r>
            <a:rPr lang="en-US" b="0" i="0"/>
            <a:t>, with a view to creating an enhanced economic area in the region;</a:t>
          </a:r>
          <a:endParaRPr lang="en-US"/>
        </a:p>
      </dgm:t>
    </dgm:pt>
    <dgm:pt modelId="{8527967A-E097-45CF-B55D-041B785AA5FD}" type="parTrans" cxnId="{5BD5615C-60BC-4B81-AEEB-C76D233BCCFB}">
      <dgm:prSet/>
      <dgm:spPr/>
      <dgm:t>
        <a:bodyPr/>
        <a:lstStyle/>
        <a:p>
          <a:endParaRPr lang="en-US"/>
        </a:p>
      </dgm:t>
    </dgm:pt>
    <dgm:pt modelId="{88BA2B7E-4F1C-4EE3-B6FB-AAC4821F3A08}" type="sibTrans" cxnId="{5BD5615C-60BC-4B81-AEEB-C76D233BCCFB}">
      <dgm:prSet/>
      <dgm:spPr/>
      <dgm:t>
        <a:bodyPr/>
        <a:lstStyle/>
        <a:p>
          <a:endParaRPr lang="en-US"/>
        </a:p>
      </dgm:t>
    </dgm:pt>
    <dgm:pt modelId="{222B1FE3-2E1F-49F1-9ED1-45ADEFA04EAB}">
      <dgm:prSet/>
      <dgm:spPr/>
      <dgm:t>
        <a:bodyPr/>
        <a:lstStyle/>
        <a:p>
          <a:r>
            <a:rPr lang="en-US" b="0" i="0"/>
            <a:t>Preserve the environmental integrity of the Caribbean Sea</a:t>
          </a:r>
          <a:endParaRPr lang="en-US"/>
        </a:p>
      </dgm:t>
    </dgm:pt>
    <dgm:pt modelId="{F8D09BEB-3E37-4BC9-86F1-32121742357F}" type="parTrans" cxnId="{EC58C13E-EB05-4DEF-A8FF-3A94056620BF}">
      <dgm:prSet/>
      <dgm:spPr/>
      <dgm:t>
        <a:bodyPr/>
        <a:lstStyle/>
        <a:p>
          <a:endParaRPr lang="en-US"/>
        </a:p>
      </dgm:t>
    </dgm:pt>
    <dgm:pt modelId="{09291706-AB41-4C37-941D-F4569AEEC029}" type="sibTrans" cxnId="{EC58C13E-EB05-4DEF-A8FF-3A94056620BF}">
      <dgm:prSet/>
      <dgm:spPr/>
      <dgm:t>
        <a:bodyPr/>
        <a:lstStyle/>
        <a:p>
          <a:endParaRPr lang="en-US"/>
        </a:p>
      </dgm:t>
    </dgm:pt>
    <dgm:pt modelId="{78CD7872-5EA5-416F-A37A-F056FDD0CAB0}">
      <dgm:prSet/>
      <dgm:spPr/>
      <dgm:t>
        <a:bodyPr/>
        <a:lstStyle/>
        <a:p>
          <a:r>
            <a:rPr lang="en-US" b="0" i="0"/>
            <a:t>Promote the sustainable development of the </a:t>
          </a:r>
          <a:r>
            <a:rPr lang="en-US" b="1" i="0"/>
            <a:t>Greater Caribbean</a:t>
          </a:r>
          <a:endParaRPr lang="en-US"/>
        </a:p>
      </dgm:t>
    </dgm:pt>
    <dgm:pt modelId="{DA49BC6B-2CDB-434A-A57A-CFD87CC04B92}" type="parTrans" cxnId="{25E83D1C-4F5C-4200-9795-602451727CF3}">
      <dgm:prSet/>
      <dgm:spPr/>
      <dgm:t>
        <a:bodyPr/>
        <a:lstStyle/>
        <a:p>
          <a:endParaRPr lang="en-US"/>
        </a:p>
      </dgm:t>
    </dgm:pt>
    <dgm:pt modelId="{87BD71C9-CC39-42B9-ACBD-A03C7BAFA804}" type="sibTrans" cxnId="{25E83D1C-4F5C-4200-9795-602451727CF3}">
      <dgm:prSet/>
      <dgm:spPr/>
      <dgm:t>
        <a:bodyPr/>
        <a:lstStyle/>
        <a:p>
          <a:endParaRPr lang="en-US"/>
        </a:p>
      </dgm:t>
    </dgm:pt>
    <dgm:pt modelId="{F887C352-AF14-429F-9B4F-20FFB5358ABE}" type="pres">
      <dgm:prSet presAssocID="{1CF84049-A81C-4DD1-BDC1-7EA0A887E6C3}" presName="linear" presStyleCnt="0">
        <dgm:presLayoutVars>
          <dgm:animLvl val="lvl"/>
          <dgm:resizeHandles val="exact"/>
        </dgm:presLayoutVars>
      </dgm:prSet>
      <dgm:spPr/>
    </dgm:pt>
    <dgm:pt modelId="{5C9F4334-23C1-472C-A5AF-2143B4FC5A6B}" type="pres">
      <dgm:prSet presAssocID="{568EC807-D317-491C-8AF5-5222AF2FCCD0}" presName="parentText" presStyleLbl="node1" presStyleIdx="0" presStyleCnt="3">
        <dgm:presLayoutVars>
          <dgm:chMax val="0"/>
          <dgm:bulletEnabled val="1"/>
        </dgm:presLayoutVars>
      </dgm:prSet>
      <dgm:spPr/>
    </dgm:pt>
    <dgm:pt modelId="{3DE224E3-433F-404F-9813-75E877D3B5D2}" type="pres">
      <dgm:prSet presAssocID="{AF7A7827-09F9-410A-88C9-86C70162AEB4}" presName="spacer" presStyleCnt="0"/>
      <dgm:spPr/>
    </dgm:pt>
    <dgm:pt modelId="{8F1A6DF0-6F92-4E0C-A7FB-ED70023305C1}" type="pres">
      <dgm:prSet presAssocID="{D91DFED6-B271-4EF7-B5E4-5040A77F3F01}" presName="parentText" presStyleLbl="node1" presStyleIdx="1" presStyleCnt="3">
        <dgm:presLayoutVars>
          <dgm:chMax val="0"/>
          <dgm:bulletEnabled val="1"/>
        </dgm:presLayoutVars>
      </dgm:prSet>
      <dgm:spPr/>
    </dgm:pt>
    <dgm:pt modelId="{3B6CADB9-3708-4964-9446-389CFF8BEAAA}" type="pres">
      <dgm:prSet presAssocID="{D91DFED6-B271-4EF7-B5E4-5040A77F3F01}" presName="childText" presStyleLbl="revTx" presStyleIdx="0" presStyleCnt="2">
        <dgm:presLayoutVars>
          <dgm:bulletEnabled val="1"/>
        </dgm:presLayoutVars>
      </dgm:prSet>
      <dgm:spPr/>
    </dgm:pt>
    <dgm:pt modelId="{950721C5-275D-40F1-8C8F-6647FDD58387}" type="pres">
      <dgm:prSet presAssocID="{DA3C0731-ABB7-4B58-A509-CB3DF10A0671}" presName="parentText" presStyleLbl="node1" presStyleIdx="2" presStyleCnt="3">
        <dgm:presLayoutVars>
          <dgm:chMax val="0"/>
          <dgm:bulletEnabled val="1"/>
        </dgm:presLayoutVars>
      </dgm:prSet>
      <dgm:spPr/>
    </dgm:pt>
    <dgm:pt modelId="{77AD5C6B-C0E4-4822-9797-33E3291A5F59}" type="pres">
      <dgm:prSet presAssocID="{DA3C0731-ABB7-4B58-A509-CB3DF10A0671}" presName="childText" presStyleLbl="revTx" presStyleIdx="1" presStyleCnt="2">
        <dgm:presLayoutVars>
          <dgm:bulletEnabled val="1"/>
        </dgm:presLayoutVars>
      </dgm:prSet>
      <dgm:spPr/>
    </dgm:pt>
  </dgm:ptLst>
  <dgm:cxnLst>
    <dgm:cxn modelId="{C6B7F903-54DD-4E54-9094-C499E156B0BB}" srcId="{D91DFED6-B271-4EF7-B5E4-5040A77F3F01}" destId="{5E4240A6-7823-4A76-99E6-EF5DDF5DFEAF}" srcOrd="0" destOrd="0" parTransId="{AD6B903E-6D6C-4F67-8CDD-0FA5DC5A22F5}" sibTransId="{E236C3EA-B437-47BA-9E20-6FDAEFBF69BE}"/>
    <dgm:cxn modelId="{95054904-DF99-4A63-B5E3-973862F08BB4}" type="presOf" srcId="{78CD7872-5EA5-416F-A37A-F056FDD0CAB0}" destId="{77AD5C6B-C0E4-4822-9797-33E3291A5F59}" srcOrd="0" destOrd="2" presId="urn:microsoft.com/office/officeart/2005/8/layout/vList2"/>
    <dgm:cxn modelId="{40613105-66BD-4CC9-A697-C2DB8C5ED0DF}" type="presOf" srcId="{DA3C0731-ABB7-4B58-A509-CB3DF10A0671}" destId="{950721C5-275D-40F1-8C8F-6647FDD58387}" srcOrd="0" destOrd="0" presId="urn:microsoft.com/office/officeart/2005/8/layout/vList2"/>
    <dgm:cxn modelId="{FC2ABD06-5308-417F-827F-E09C94BB7084}" srcId="{1CF84049-A81C-4DD1-BDC1-7EA0A887E6C3}" destId="{D91DFED6-B271-4EF7-B5E4-5040A77F3F01}" srcOrd="1" destOrd="0" parTransId="{A1FFB658-4ADD-489D-ABC7-28727AABB531}" sibTransId="{FEEA1B6A-B25C-45E7-93BC-4A3ADF5310CB}"/>
    <dgm:cxn modelId="{25E83D1C-4F5C-4200-9795-602451727CF3}" srcId="{DA3C0731-ABB7-4B58-A509-CB3DF10A0671}" destId="{78CD7872-5EA5-416F-A37A-F056FDD0CAB0}" srcOrd="2" destOrd="0" parTransId="{DA49BC6B-2CDB-434A-A57A-CFD87CC04B92}" sibTransId="{87BD71C9-CC39-42B9-ACBD-A03C7BAFA804}"/>
    <dgm:cxn modelId="{EC58C13E-EB05-4DEF-A8FF-3A94056620BF}" srcId="{DA3C0731-ABB7-4B58-A509-CB3DF10A0671}" destId="{222B1FE3-2E1F-49F1-9ED1-45ADEFA04EAB}" srcOrd="1" destOrd="0" parTransId="{F8D09BEB-3E37-4BC9-86F1-32121742357F}" sibTransId="{09291706-AB41-4C37-941D-F4569AEEC029}"/>
    <dgm:cxn modelId="{5BD5615C-60BC-4B81-AEEB-C76D233BCCFB}" srcId="{DA3C0731-ABB7-4B58-A509-CB3DF10A0671}" destId="{0C5F2AC8-CD95-4AD5-BDDC-56D14488550B}" srcOrd="0" destOrd="0" parTransId="{8527967A-E097-45CF-B55D-041B785AA5FD}" sibTransId="{88BA2B7E-4F1C-4EE3-B6FB-AAC4821F3A08}"/>
    <dgm:cxn modelId="{43376444-8245-43F4-8125-A2249615947C}" type="presOf" srcId="{568EC807-D317-491C-8AF5-5222AF2FCCD0}" destId="{5C9F4334-23C1-472C-A5AF-2143B4FC5A6B}" srcOrd="0" destOrd="0" presId="urn:microsoft.com/office/officeart/2005/8/layout/vList2"/>
    <dgm:cxn modelId="{2CD61C4E-3AA5-4593-B570-268034F98F42}" srcId="{1CF84049-A81C-4DD1-BDC1-7EA0A887E6C3}" destId="{DA3C0731-ABB7-4B58-A509-CB3DF10A0671}" srcOrd="2" destOrd="0" parTransId="{0FABBE40-DF08-4A90-85E2-709446C59088}" sibTransId="{75D2D8E1-5EE9-4EF1-BF57-79BBEEDDC63E}"/>
    <dgm:cxn modelId="{B0EB6C75-CFFF-45A3-8C38-D6F2DE6F9CB8}" type="presOf" srcId="{5E4240A6-7823-4A76-99E6-EF5DDF5DFEAF}" destId="{3B6CADB9-3708-4964-9446-389CFF8BEAAA}" srcOrd="0" destOrd="0" presId="urn:microsoft.com/office/officeart/2005/8/layout/vList2"/>
    <dgm:cxn modelId="{2219079E-0218-46F3-928F-DD0E736683FC}" type="presOf" srcId="{222B1FE3-2E1F-49F1-9ED1-45ADEFA04EAB}" destId="{77AD5C6B-C0E4-4822-9797-33E3291A5F59}" srcOrd="0" destOrd="1" presId="urn:microsoft.com/office/officeart/2005/8/layout/vList2"/>
    <dgm:cxn modelId="{03CB43A4-528F-46DF-A860-CB968FE16A34}" type="presOf" srcId="{1CF84049-A81C-4DD1-BDC1-7EA0A887E6C3}" destId="{F887C352-AF14-429F-9B4F-20FFB5358ABE}" srcOrd="0" destOrd="0" presId="urn:microsoft.com/office/officeart/2005/8/layout/vList2"/>
    <dgm:cxn modelId="{3076E5AF-07B4-4A35-B4E3-152CC1B4B34A}" type="presOf" srcId="{D91DFED6-B271-4EF7-B5E4-5040A77F3F01}" destId="{8F1A6DF0-6F92-4E0C-A7FB-ED70023305C1}" srcOrd="0" destOrd="0" presId="urn:microsoft.com/office/officeart/2005/8/layout/vList2"/>
    <dgm:cxn modelId="{758087B3-6A45-4041-9EF7-940C7AD4107B}" type="presOf" srcId="{0C5F2AC8-CD95-4AD5-BDDC-56D14488550B}" destId="{77AD5C6B-C0E4-4822-9797-33E3291A5F59}" srcOrd="0" destOrd="0" presId="urn:microsoft.com/office/officeart/2005/8/layout/vList2"/>
    <dgm:cxn modelId="{FE72E4EE-7D51-4307-B6C5-99CA2EBC2A05}" srcId="{1CF84049-A81C-4DD1-BDC1-7EA0A887E6C3}" destId="{568EC807-D317-491C-8AF5-5222AF2FCCD0}" srcOrd="0" destOrd="0" parTransId="{0C4A7DF8-606D-4233-8719-7AECA7302EF6}" sibTransId="{AF7A7827-09F9-410A-88C9-86C70162AEB4}"/>
    <dgm:cxn modelId="{1913BD83-65C2-4C94-BD44-FF87DEC4F581}" type="presParOf" srcId="{F887C352-AF14-429F-9B4F-20FFB5358ABE}" destId="{5C9F4334-23C1-472C-A5AF-2143B4FC5A6B}" srcOrd="0" destOrd="0" presId="urn:microsoft.com/office/officeart/2005/8/layout/vList2"/>
    <dgm:cxn modelId="{53832851-F558-4029-A4F8-58280640C99E}" type="presParOf" srcId="{F887C352-AF14-429F-9B4F-20FFB5358ABE}" destId="{3DE224E3-433F-404F-9813-75E877D3B5D2}" srcOrd="1" destOrd="0" presId="urn:microsoft.com/office/officeart/2005/8/layout/vList2"/>
    <dgm:cxn modelId="{BA468B12-5721-4231-8924-13A08DD5215A}" type="presParOf" srcId="{F887C352-AF14-429F-9B4F-20FFB5358ABE}" destId="{8F1A6DF0-6F92-4E0C-A7FB-ED70023305C1}" srcOrd="2" destOrd="0" presId="urn:microsoft.com/office/officeart/2005/8/layout/vList2"/>
    <dgm:cxn modelId="{5F4B438B-C3A9-4BED-896A-C65F1EECBD2C}" type="presParOf" srcId="{F887C352-AF14-429F-9B4F-20FFB5358ABE}" destId="{3B6CADB9-3708-4964-9446-389CFF8BEAAA}" srcOrd="3" destOrd="0" presId="urn:microsoft.com/office/officeart/2005/8/layout/vList2"/>
    <dgm:cxn modelId="{E357BBF4-0CF1-473B-B80E-D7CB06EBD24B}" type="presParOf" srcId="{F887C352-AF14-429F-9B4F-20FFB5358ABE}" destId="{950721C5-275D-40F1-8C8F-6647FDD58387}" srcOrd="4" destOrd="0" presId="urn:microsoft.com/office/officeart/2005/8/layout/vList2"/>
    <dgm:cxn modelId="{076BFD86-9720-4FC7-A58F-39CC938ABFDA}" type="presParOf" srcId="{F887C352-AF14-429F-9B4F-20FFB5358ABE}" destId="{77AD5C6B-C0E4-4822-9797-33E3291A5F5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6294EF-0526-4552-B5F9-9178664BE25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D6CF001-D286-4BB1-8930-E37429FF97E3}">
      <dgm:prSet phldrT="[Text]"/>
      <dgm:spPr/>
      <dgm:t>
        <a:bodyPr/>
        <a:lstStyle/>
        <a:p>
          <a:r>
            <a:rPr kumimoji="0" lang="en-US"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International trade development and foreign economic relations</a:t>
          </a:r>
          <a:endParaRPr lang="en-US"/>
        </a:p>
      </dgm:t>
    </dgm:pt>
    <dgm:pt modelId="{CB0733F7-733F-441F-910E-6456B8BEB8C0}" type="parTrans" cxnId="{5B61171A-B039-45E2-8732-E702BCD72C44}">
      <dgm:prSet/>
      <dgm:spPr/>
      <dgm:t>
        <a:bodyPr/>
        <a:lstStyle/>
        <a:p>
          <a:endParaRPr lang="en-US"/>
        </a:p>
      </dgm:t>
    </dgm:pt>
    <dgm:pt modelId="{0788CDE1-DB21-438A-AB36-082B41D286BE}" type="sibTrans" cxnId="{5B61171A-B039-45E2-8732-E702BCD72C44}">
      <dgm:prSet/>
      <dgm:spPr/>
      <dgm:t>
        <a:bodyPr/>
        <a:lstStyle/>
        <a:p>
          <a:endParaRPr lang="en-US"/>
        </a:p>
      </dgm:t>
    </dgm:pt>
    <dgm:pt modelId="{3BDC6D05-698A-47B4-A80F-8493CE963EC6}">
      <dgm:prSet phldrT="[Text]"/>
      <dgm:spPr/>
      <dgm:t>
        <a:bodyPr/>
        <a:lstStyle/>
        <a:p>
          <a:pPr marL="0" marR="0" lvl="0" indent="0" defTabSz="914400" rtl="0" eaLnBrk="1" fontAlgn="auto" latinLnBrk="0" hangingPunct="1">
            <a:spcBef>
              <a:spcPts val="0"/>
            </a:spcBef>
            <a:spcAft>
              <a:spcPts val="0"/>
            </a:spcAft>
            <a:buClrTx/>
            <a:buSzTx/>
            <a:buFontTx/>
            <a:buNone/>
            <a:tabLst/>
            <a:defRPr/>
          </a:pPr>
          <a:r>
            <a:rPr kumimoji="0" lang="en-US"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Sustainable tourism;</a:t>
          </a:r>
        </a:p>
      </dgm:t>
    </dgm:pt>
    <dgm:pt modelId="{4BC0B48A-7B9F-46E1-8066-B3BFAE4DCDC8}" type="parTrans" cxnId="{9A870ACF-E34A-4634-A1C2-675E83A356B8}">
      <dgm:prSet/>
      <dgm:spPr/>
      <dgm:t>
        <a:bodyPr/>
        <a:lstStyle/>
        <a:p>
          <a:endParaRPr lang="en-US"/>
        </a:p>
      </dgm:t>
    </dgm:pt>
    <dgm:pt modelId="{98F67F66-6DA1-41A2-806F-3E4FDB968396}" type="sibTrans" cxnId="{9A870ACF-E34A-4634-A1C2-675E83A356B8}">
      <dgm:prSet/>
      <dgm:spPr/>
      <dgm:t>
        <a:bodyPr/>
        <a:lstStyle/>
        <a:p>
          <a:endParaRPr lang="en-US"/>
        </a:p>
      </dgm:t>
    </dgm:pt>
    <dgm:pt modelId="{03722847-A456-4BC5-9A9C-626F6F0826DF}">
      <dgm:prSet phldrT="[Text]"/>
      <dgm:spPr/>
      <dgm:t>
        <a:bodyPr/>
        <a:lstStyle/>
        <a:p>
          <a:r>
            <a:rPr kumimoji="0" lang="en-US"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International Transport;</a:t>
          </a:r>
          <a:endParaRPr lang="en-US"/>
        </a:p>
      </dgm:t>
    </dgm:pt>
    <dgm:pt modelId="{57E0FA42-81F9-4F01-9EE3-1F7BDBB1B1CF}" type="parTrans" cxnId="{7BC42403-9BE0-469A-A6DF-4E61E65F61AF}">
      <dgm:prSet/>
      <dgm:spPr/>
      <dgm:t>
        <a:bodyPr/>
        <a:lstStyle/>
        <a:p>
          <a:endParaRPr lang="en-US"/>
        </a:p>
      </dgm:t>
    </dgm:pt>
    <dgm:pt modelId="{D9FD3DCE-410B-4701-920E-97AEB3466660}" type="sibTrans" cxnId="{7BC42403-9BE0-469A-A6DF-4E61E65F61AF}">
      <dgm:prSet/>
      <dgm:spPr/>
      <dgm:t>
        <a:bodyPr/>
        <a:lstStyle/>
        <a:p>
          <a:endParaRPr lang="en-US"/>
        </a:p>
      </dgm:t>
    </dgm:pt>
    <dgm:pt modelId="{A346EB6A-2AFC-4FF9-8FFE-A3B7BBB84021}">
      <dgm:prSet phldrT="[Text]"/>
      <dgm:spPr/>
      <dgm:t>
        <a:bodyPr/>
        <a:lstStyle/>
        <a:p>
          <a:r>
            <a:rPr kumimoji="0" lang="en-US"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Natural disasters; </a:t>
          </a:r>
          <a:endParaRPr lang="en-US"/>
        </a:p>
      </dgm:t>
    </dgm:pt>
    <dgm:pt modelId="{8622E823-3CED-4488-B943-ED008CEE9089}" type="parTrans" cxnId="{E55D7B52-A72D-492C-80BE-667EA181A73D}">
      <dgm:prSet/>
      <dgm:spPr/>
      <dgm:t>
        <a:bodyPr/>
        <a:lstStyle/>
        <a:p>
          <a:endParaRPr lang="en-US"/>
        </a:p>
      </dgm:t>
    </dgm:pt>
    <dgm:pt modelId="{F685D8F2-69A4-43CD-A7B8-80D13D438C1C}" type="sibTrans" cxnId="{E55D7B52-A72D-492C-80BE-667EA181A73D}">
      <dgm:prSet/>
      <dgm:spPr/>
      <dgm:t>
        <a:bodyPr/>
        <a:lstStyle/>
        <a:p>
          <a:endParaRPr lang="en-US"/>
        </a:p>
      </dgm:t>
    </dgm:pt>
    <dgm:pt modelId="{9C18638D-CE08-41D1-94A2-EC8F3239C6ED}">
      <dgm:prSet phldrT="[Text]"/>
      <dgm:spPr/>
      <dgm:t>
        <a:bodyPr/>
        <a:lstStyle/>
        <a:p>
          <a:r>
            <a:rPr kumimoji="0" lang="en-US"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Budget and administration</a:t>
          </a:r>
          <a:endParaRPr lang="en-US"/>
        </a:p>
      </dgm:t>
    </dgm:pt>
    <dgm:pt modelId="{A1289702-3FA1-459E-858B-21694A6BFF50}" type="parTrans" cxnId="{85996E57-A46C-4C75-9A79-37BCD9D9E0A8}">
      <dgm:prSet/>
      <dgm:spPr/>
      <dgm:t>
        <a:bodyPr/>
        <a:lstStyle/>
        <a:p>
          <a:endParaRPr lang="en-US"/>
        </a:p>
      </dgm:t>
    </dgm:pt>
    <dgm:pt modelId="{F5E7CAF7-071C-4F07-9118-DF93912193A9}" type="sibTrans" cxnId="{85996E57-A46C-4C75-9A79-37BCD9D9E0A8}">
      <dgm:prSet/>
      <dgm:spPr/>
      <dgm:t>
        <a:bodyPr/>
        <a:lstStyle/>
        <a:p>
          <a:endParaRPr lang="en-US"/>
        </a:p>
      </dgm:t>
    </dgm:pt>
    <dgm:pt modelId="{81C9C721-0FC9-422A-942E-41C88007E0D5}" type="pres">
      <dgm:prSet presAssocID="{456294EF-0526-4552-B5F9-9178664BE258}" presName="diagram" presStyleCnt="0">
        <dgm:presLayoutVars>
          <dgm:dir/>
          <dgm:resizeHandles val="exact"/>
        </dgm:presLayoutVars>
      </dgm:prSet>
      <dgm:spPr/>
    </dgm:pt>
    <dgm:pt modelId="{8339B126-AD67-480A-A650-C4C67C060159}" type="pres">
      <dgm:prSet presAssocID="{1D6CF001-D286-4BB1-8930-E37429FF97E3}" presName="node" presStyleLbl="node1" presStyleIdx="0" presStyleCnt="5">
        <dgm:presLayoutVars>
          <dgm:bulletEnabled val="1"/>
        </dgm:presLayoutVars>
      </dgm:prSet>
      <dgm:spPr/>
    </dgm:pt>
    <dgm:pt modelId="{8D33D8BA-C744-4C19-997B-A6F66D25560F}" type="pres">
      <dgm:prSet presAssocID="{0788CDE1-DB21-438A-AB36-082B41D286BE}" presName="sibTrans" presStyleCnt="0"/>
      <dgm:spPr/>
    </dgm:pt>
    <dgm:pt modelId="{C9BBAF5C-F5C1-47C0-9943-B06913D7E208}" type="pres">
      <dgm:prSet presAssocID="{3BDC6D05-698A-47B4-A80F-8493CE963EC6}" presName="node" presStyleLbl="node1" presStyleIdx="1" presStyleCnt="5">
        <dgm:presLayoutVars>
          <dgm:bulletEnabled val="1"/>
        </dgm:presLayoutVars>
      </dgm:prSet>
      <dgm:spPr/>
    </dgm:pt>
    <dgm:pt modelId="{6DF29AED-5F46-430B-B55D-5C8A88DE5FB7}" type="pres">
      <dgm:prSet presAssocID="{98F67F66-6DA1-41A2-806F-3E4FDB968396}" presName="sibTrans" presStyleCnt="0"/>
      <dgm:spPr/>
    </dgm:pt>
    <dgm:pt modelId="{E6E51669-FD8C-405F-9792-DEC792DAC266}" type="pres">
      <dgm:prSet presAssocID="{03722847-A456-4BC5-9A9C-626F6F0826DF}" presName="node" presStyleLbl="node1" presStyleIdx="2" presStyleCnt="5">
        <dgm:presLayoutVars>
          <dgm:bulletEnabled val="1"/>
        </dgm:presLayoutVars>
      </dgm:prSet>
      <dgm:spPr/>
    </dgm:pt>
    <dgm:pt modelId="{5535DA20-CF3F-435E-8BD2-D3340B662EF4}" type="pres">
      <dgm:prSet presAssocID="{D9FD3DCE-410B-4701-920E-97AEB3466660}" presName="sibTrans" presStyleCnt="0"/>
      <dgm:spPr/>
    </dgm:pt>
    <dgm:pt modelId="{FDECC944-FA43-4C74-9BE2-A7EBD29078AA}" type="pres">
      <dgm:prSet presAssocID="{A346EB6A-2AFC-4FF9-8FFE-A3B7BBB84021}" presName="node" presStyleLbl="node1" presStyleIdx="3" presStyleCnt="5">
        <dgm:presLayoutVars>
          <dgm:bulletEnabled val="1"/>
        </dgm:presLayoutVars>
      </dgm:prSet>
      <dgm:spPr/>
    </dgm:pt>
    <dgm:pt modelId="{731B2B5F-1A9A-4256-A178-6DE4056BE8B6}" type="pres">
      <dgm:prSet presAssocID="{F685D8F2-69A4-43CD-A7B8-80D13D438C1C}" presName="sibTrans" presStyleCnt="0"/>
      <dgm:spPr/>
    </dgm:pt>
    <dgm:pt modelId="{39962567-0AF1-423E-9A37-DA88B14C3B0B}" type="pres">
      <dgm:prSet presAssocID="{9C18638D-CE08-41D1-94A2-EC8F3239C6ED}" presName="node" presStyleLbl="node1" presStyleIdx="4" presStyleCnt="5">
        <dgm:presLayoutVars>
          <dgm:bulletEnabled val="1"/>
        </dgm:presLayoutVars>
      </dgm:prSet>
      <dgm:spPr/>
    </dgm:pt>
  </dgm:ptLst>
  <dgm:cxnLst>
    <dgm:cxn modelId="{BB8A7502-4107-4138-B99C-4833949944B7}" type="presOf" srcId="{1D6CF001-D286-4BB1-8930-E37429FF97E3}" destId="{8339B126-AD67-480A-A650-C4C67C060159}" srcOrd="0" destOrd="0" presId="urn:microsoft.com/office/officeart/2005/8/layout/default"/>
    <dgm:cxn modelId="{7BC42403-9BE0-469A-A6DF-4E61E65F61AF}" srcId="{456294EF-0526-4552-B5F9-9178664BE258}" destId="{03722847-A456-4BC5-9A9C-626F6F0826DF}" srcOrd="2" destOrd="0" parTransId="{57E0FA42-81F9-4F01-9EE3-1F7BDBB1B1CF}" sibTransId="{D9FD3DCE-410B-4701-920E-97AEB3466660}"/>
    <dgm:cxn modelId="{5B61171A-B039-45E2-8732-E702BCD72C44}" srcId="{456294EF-0526-4552-B5F9-9178664BE258}" destId="{1D6CF001-D286-4BB1-8930-E37429FF97E3}" srcOrd="0" destOrd="0" parTransId="{CB0733F7-733F-441F-910E-6456B8BEB8C0}" sibTransId="{0788CDE1-DB21-438A-AB36-082B41D286BE}"/>
    <dgm:cxn modelId="{CFEC422A-F2A5-4DD8-AA6F-82F5657772D3}" type="presOf" srcId="{456294EF-0526-4552-B5F9-9178664BE258}" destId="{81C9C721-0FC9-422A-942E-41C88007E0D5}" srcOrd="0" destOrd="0" presId="urn:microsoft.com/office/officeart/2005/8/layout/default"/>
    <dgm:cxn modelId="{25378B35-FD34-4D99-B0CD-2DFE4170F6A8}" type="presOf" srcId="{03722847-A456-4BC5-9A9C-626F6F0826DF}" destId="{E6E51669-FD8C-405F-9792-DEC792DAC266}" srcOrd="0" destOrd="0" presId="urn:microsoft.com/office/officeart/2005/8/layout/default"/>
    <dgm:cxn modelId="{3BC5F161-3D96-44B2-AF04-2A0B848665CB}" type="presOf" srcId="{3BDC6D05-698A-47B4-A80F-8493CE963EC6}" destId="{C9BBAF5C-F5C1-47C0-9943-B06913D7E208}" srcOrd="0" destOrd="0" presId="urn:microsoft.com/office/officeart/2005/8/layout/default"/>
    <dgm:cxn modelId="{E55D7B52-A72D-492C-80BE-667EA181A73D}" srcId="{456294EF-0526-4552-B5F9-9178664BE258}" destId="{A346EB6A-2AFC-4FF9-8FFE-A3B7BBB84021}" srcOrd="3" destOrd="0" parTransId="{8622E823-3CED-4488-B943-ED008CEE9089}" sibTransId="{F685D8F2-69A4-43CD-A7B8-80D13D438C1C}"/>
    <dgm:cxn modelId="{85996E57-A46C-4C75-9A79-37BCD9D9E0A8}" srcId="{456294EF-0526-4552-B5F9-9178664BE258}" destId="{9C18638D-CE08-41D1-94A2-EC8F3239C6ED}" srcOrd="4" destOrd="0" parTransId="{A1289702-3FA1-459E-858B-21694A6BFF50}" sibTransId="{F5E7CAF7-071C-4F07-9118-DF93912193A9}"/>
    <dgm:cxn modelId="{D0958A82-3D75-4B38-B53D-4A144FD26DE0}" type="presOf" srcId="{A346EB6A-2AFC-4FF9-8FFE-A3B7BBB84021}" destId="{FDECC944-FA43-4C74-9BE2-A7EBD29078AA}" srcOrd="0" destOrd="0" presId="urn:microsoft.com/office/officeart/2005/8/layout/default"/>
    <dgm:cxn modelId="{7062E3B5-702F-4D74-9E46-3CCE4645BE23}" type="presOf" srcId="{9C18638D-CE08-41D1-94A2-EC8F3239C6ED}" destId="{39962567-0AF1-423E-9A37-DA88B14C3B0B}" srcOrd="0" destOrd="0" presId="urn:microsoft.com/office/officeart/2005/8/layout/default"/>
    <dgm:cxn modelId="{9A870ACF-E34A-4634-A1C2-675E83A356B8}" srcId="{456294EF-0526-4552-B5F9-9178664BE258}" destId="{3BDC6D05-698A-47B4-A80F-8493CE963EC6}" srcOrd="1" destOrd="0" parTransId="{4BC0B48A-7B9F-46E1-8066-B3BFAE4DCDC8}" sibTransId="{98F67F66-6DA1-41A2-806F-3E4FDB968396}"/>
    <dgm:cxn modelId="{87CC07FF-FC9E-4E3F-979A-C178FF94F7B3}" type="presParOf" srcId="{81C9C721-0FC9-422A-942E-41C88007E0D5}" destId="{8339B126-AD67-480A-A650-C4C67C060159}" srcOrd="0" destOrd="0" presId="urn:microsoft.com/office/officeart/2005/8/layout/default"/>
    <dgm:cxn modelId="{47C66AAB-47A3-4A8D-847B-E23065304C66}" type="presParOf" srcId="{81C9C721-0FC9-422A-942E-41C88007E0D5}" destId="{8D33D8BA-C744-4C19-997B-A6F66D25560F}" srcOrd="1" destOrd="0" presId="urn:microsoft.com/office/officeart/2005/8/layout/default"/>
    <dgm:cxn modelId="{13DE0AD1-DC82-4884-B144-76CB191F76E5}" type="presParOf" srcId="{81C9C721-0FC9-422A-942E-41C88007E0D5}" destId="{C9BBAF5C-F5C1-47C0-9943-B06913D7E208}" srcOrd="2" destOrd="0" presId="urn:microsoft.com/office/officeart/2005/8/layout/default"/>
    <dgm:cxn modelId="{2CBED3A0-1C2D-4310-AD19-6AB4144F9346}" type="presParOf" srcId="{81C9C721-0FC9-422A-942E-41C88007E0D5}" destId="{6DF29AED-5F46-430B-B55D-5C8A88DE5FB7}" srcOrd="3" destOrd="0" presId="urn:microsoft.com/office/officeart/2005/8/layout/default"/>
    <dgm:cxn modelId="{F30DC0AC-2B73-42F7-B11B-B05897BD9EA2}" type="presParOf" srcId="{81C9C721-0FC9-422A-942E-41C88007E0D5}" destId="{E6E51669-FD8C-405F-9792-DEC792DAC266}" srcOrd="4" destOrd="0" presId="urn:microsoft.com/office/officeart/2005/8/layout/default"/>
    <dgm:cxn modelId="{2FBDF731-7346-4E93-A237-EA2F7300BCB4}" type="presParOf" srcId="{81C9C721-0FC9-422A-942E-41C88007E0D5}" destId="{5535DA20-CF3F-435E-8BD2-D3340B662EF4}" srcOrd="5" destOrd="0" presId="urn:microsoft.com/office/officeart/2005/8/layout/default"/>
    <dgm:cxn modelId="{C8C61FBD-9681-4739-8836-927622184EF1}" type="presParOf" srcId="{81C9C721-0FC9-422A-942E-41C88007E0D5}" destId="{FDECC944-FA43-4C74-9BE2-A7EBD29078AA}" srcOrd="6" destOrd="0" presId="urn:microsoft.com/office/officeart/2005/8/layout/default"/>
    <dgm:cxn modelId="{574960CA-B422-401C-9F89-9D36A65993DE}" type="presParOf" srcId="{81C9C721-0FC9-422A-942E-41C88007E0D5}" destId="{731B2B5F-1A9A-4256-A178-6DE4056BE8B6}" srcOrd="7" destOrd="0" presId="urn:microsoft.com/office/officeart/2005/8/layout/default"/>
    <dgm:cxn modelId="{C2CB59A9-E2C7-468F-8F27-295D709F2236}" type="presParOf" srcId="{81C9C721-0FC9-422A-942E-41C88007E0D5}" destId="{39962567-0AF1-423E-9A37-DA88B14C3B0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53A86-2429-4270-BCD1-800ACC699715}">
      <dsp:nvSpPr>
        <dsp:cNvPr id="0" name=""/>
        <dsp:cNvSpPr/>
      </dsp:nvSpPr>
      <dsp:spPr>
        <a:xfrm>
          <a:off x="2370" y="83476"/>
          <a:ext cx="1880812" cy="11284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Antigua &amp; Barbuda                     </a:t>
          </a:r>
        </a:p>
      </dsp:txBody>
      <dsp:txXfrm>
        <a:off x="2370" y="83476"/>
        <a:ext cx="1880812" cy="1128487"/>
      </dsp:txXfrm>
    </dsp:sp>
    <dsp:sp modelId="{8F19B428-6DBF-4076-94B8-D9DA1DD92BD9}">
      <dsp:nvSpPr>
        <dsp:cNvPr id="0" name=""/>
        <dsp:cNvSpPr/>
      </dsp:nvSpPr>
      <dsp:spPr>
        <a:xfrm>
          <a:off x="2071264" y="83476"/>
          <a:ext cx="1880812" cy="11284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Bahamas                                 </a:t>
          </a:r>
        </a:p>
      </dsp:txBody>
      <dsp:txXfrm>
        <a:off x="2071264" y="83476"/>
        <a:ext cx="1880812" cy="1128487"/>
      </dsp:txXfrm>
    </dsp:sp>
    <dsp:sp modelId="{969B13F6-778A-4984-9850-44F1FF9B7097}">
      <dsp:nvSpPr>
        <dsp:cNvPr id="0" name=""/>
        <dsp:cNvSpPr/>
      </dsp:nvSpPr>
      <dsp:spPr>
        <a:xfrm>
          <a:off x="4140158" y="83476"/>
          <a:ext cx="1880812" cy="112848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Barbados      </a:t>
          </a:r>
        </a:p>
      </dsp:txBody>
      <dsp:txXfrm>
        <a:off x="4140158" y="83476"/>
        <a:ext cx="1880812" cy="1128487"/>
      </dsp:txXfrm>
    </dsp:sp>
    <dsp:sp modelId="{BB1207D3-1A0D-4D9D-9E10-CE46F58667C5}">
      <dsp:nvSpPr>
        <dsp:cNvPr id="0" name=""/>
        <dsp:cNvSpPr/>
      </dsp:nvSpPr>
      <dsp:spPr>
        <a:xfrm>
          <a:off x="6209052" y="83476"/>
          <a:ext cx="1880812" cy="11284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Belize   </a:t>
          </a:r>
        </a:p>
      </dsp:txBody>
      <dsp:txXfrm>
        <a:off x="6209052" y="83476"/>
        <a:ext cx="1880812" cy="1128487"/>
      </dsp:txXfrm>
    </dsp:sp>
    <dsp:sp modelId="{756B456B-0F4F-47D7-ACF8-35E5946708EE}">
      <dsp:nvSpPr>
        <dsp:cNvPr id="0" name=""/>
        <dsp:cNvSpPr/>
      </dsp:nvSpPr>
      <dsp:spPr>
        <a:xfrm>
          <a:off x="2370" y="1400045"/>
          <a:ext cx="1880812" cy="112848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Dominica                               </a:t>
          </a:r>
        </a:p>
      </dsp:txBody>
      <dsp:txXfrm>
        <a:off x="2370" y="1400045"/>
        <a:ext cx="1880812" cy="1128487"/>
      </dsp:txXfrm>
    </dsp:sp>
    <dsp:sp modelId="{1ABB13FA-0FFB-4755-A23E-001D8A35EAB5}">
      <dsp:nvSpPr>
        <dsp:cNvPr id="0" name=""/>
        <dsp:cNvSpPr/>
      </dsp:nvSpPr>
      <dsp:spPr>
        <a:xfrm>
          <a:off x="2071264" y="1400045"/>
          <a:ext cx="1880812" cy="11284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Grenada</a:t>
          </a:r>
        </a:p>
      </dsp:txBody>
      <dsp:txXfrm>
        <a:off x="2071264" y="1400045"/>
        <a:ext cx="1880812" cy="1128487"/>
      </dsp:txXfrm>
    </dsp:sp>
    <dsp:sp modelId="{73DF0E73-756A-40C0-B1C0-83CEA1073279}">
      <dsp:nvSpPr>
        <dsp:cNvPr id="0" name=""/>
        <dsp:cNvSpPr/>
      </dsp:nvSpPr>
      <dsp:spPr>
        <a:xfrm>
          <a:off x="4140158" y="1400045"/>
          <a:ext cx="1880812" cy="11284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Guyana</a:t>
          </a:r>
        </a:p>
      </dsp:txBody>
      <dsp:txXfrm>
        <a:off x="4140158" y="1400045"/>
        <a:ext cx="1880812" cy="1128487"/>
      </dsp:txXfrm>
    </dsp:sp>
    <dsp:sp modelId="{1687A1F3-23D2-40EF-B896-944E19108D0B}">
      <dsp:nvSpPr>
        <dsp:cNvPr id="0" name=""/>
        <dsp:cNvSpPr/>
      </dsp:nvSpPr>
      <dsp:spPr>
        <a:xfrm>
          <a:off x="6209052" y="1400045"/>
          <a:ext cx="1880812" cy="112848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Haiti</a:t>
          </a:r>
        </a:p>
      </dsp:txBody>
      <dsp:txXfrm>
        <a:off x="6209052" y="1400045"/>
        <a:ext cx="1880812" cy="1128487"/>
      </dsp:txXfrm>
    </dsp:sp>
    <dsp:sp modelId="{0EE4C584-5E77-4AF2-A0C3-1BC282C10ECE}">
      <dsp:nvSpPr>
        <dsp:cNvPr id="0" name=""/>
        <dsp:cNvSpPr/>
      </dsp:nvSpPr>
      <dsp:spPr>
        <a:xfrm>
          <a:off x="2370" y="2716614"/>
          <a:ext cx="1880812" cy="11284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Jamaica</a:t>
          </a:r>
        </a:p>
      </dsp:txBody>
      <dsp:txXfrm>
        <a:off x="2370" y="2716614"/>
        <a:ext cx="1880812" cy="1128487"/>
      </dsp:txXfrm>
    </dsp:sp>
    <dsp:sp modelId="{6517CDA1-036C-4F7A-8F16-95765DDD7D21}">
      <dsp:nvSpPr>
        <dsp:cNvPr id="0" name=""/>
        <dsp:cNvSpPr/>
      </dsp:nvSpPr>
      <dsp:spPr>
        <a:xfrm>
          <a:off x="2071264" y="2716614"/>
          <a:ext cx="1880812" cy="112848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Montserrat</a:t>
          </a:r>
        </a:p>
      </dsp:txBody>
      <dsp:txXfrm>
        <a:off x="2071264" y="2716614"/>
        <a:ext cx="1880812" cy="1128487"/>
      </dsp:txXfrm>
    </dsp:sp>
    <dsp:sp modelId="{EE633D8F-466E-4314-A9AC-5D4FD8CCADD1}">
      <dsp:nvSpPr>
        <dsp:cNvPr id="0" name=""/>
        <dsp:cNvSpPr/>
      </dsp:nvSpPr>
      <dsp:spPr>
        <a:xfrm>
          <a:off x="4140158" y="2716614"/>
          <a:ext cx="1880812" cy="11284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 Kitts and Nevis</a:t>
          </a:r>
        </a:p>
      </dsp:txBody>
      <dsp:txXfrm>
        <a:off x="4140158" y="2716614"/>
        <a:ext cx="1880812" cy="1128487"/>
      </dsp:txXfrm>
    </dsp:sp>
    <dsp:sp modelId="{3C37AE66-A2E1-4E2C-9C4B-F4ACEEEBF26E}">
      <dsp:nvSpPr>
        <dsp:cNvPr id="0" name=""/>
        <dsp:cNvSpPr/>
      </dsp:nvSpPr>
      <dsp:spPr>
        <a:xfrm>
          <a:off x="6209052" y="2716614"/>
          <a:ext cx="1880812" cy="11284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 Lucia</a:t>
          </a:r>
        </a:p>
      </dsp:txBody>
      <dsp:txXfrm>
        <a:off x="6209052" y="2716614"/>
        <a:ext cx="1880812" cy="1128487"/>
      </dsp:txXfrm>
    </dsp:sp>
    <dsp:sp modelId="{435C6FE6-B1B9-4638-9B55-42874170265C}">
      <dsp:nvSpPr>
        <dsp:cNvPr id="0" name=""/>
        <dsp:cNvSpPr/>
      </dsp:nvSpPr>
      <dsp:spPr>
        <a:xfrm>
          <a:off x="1036817" y="4033183"/>
          <a:ext cx="1880812" cy="112848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 Vincent and the Grenadines</a:t>
          </a:r>
        </a:p>
      </dsp:txBody>
      <dsp:txXfrm>
        <a:off x="1036817" y="4033183"/>
        <a:ext cx="1880812" cy="1128487"/>
      </dsp:txXfrm>
    </dsp:sp>
    <dsp:sp modelId="{A3BC0DDA-55BB-4C8F-BB90-ED42F56B0CC9}">
      <dsp:nvSpPr>
        <dsp:cNvPr id="0" name=""/>
        <dsp:cNvSpPr/>
      </dsp:nvSpPr>
      <dsp:spPr>
        <a:xfrm>
          <a:off x="3105711" y="4033183"/>
          <a:ext cx="1880812" cy="11284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Suriname</a:t>
          </a:r>
        </a:p>
      </dsp:txBody>
      <dsp:txXfrm>
        <a:off x="3105711" y="4033183"/>
        <a:ext cx="1880812" cy="1128487"/>
      </dsp:txXfrm>
    </dsp:sp>
    <dsp:sp modelId="{69D33328-A066-4D61-8ED2-8F7C8C78D9E2}">
      <dsp:nvSpPr>
        <dsp:cNvPr id="0" name=""/>
        <dsp:cNvSpPr/>
      </dsp:nvSpPr>
      <dsp:spPr>
        <a:xfrm>
          <a:off x="5174605" y="4033183"/>
          <a:ext cx="1880812" cy="112848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Trinidad and Tobago</a:t>
          </a:r>
        </a:p>
      </dsp:txBody>
      <dsp:txXfrm>
        <a:off x="5174605" y="4033183"/>
        <a:ext cx="1880812" cy="1128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D351D-57E5-43D7-BE57-D93F290616C8}">
      <dsp:nvSpPr>
        <dsp:cNvPr id="0" name=""/>
        <dsp:cNvSpPr/>
      </dsp:nvSpPr>
      <dsp:spPr>
        <a:xfrm>
          <a:off x="112164" y="704"/>
          <a:ext cx="8283567" cy="5384318"/>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dirty="0"/>
            <a:t>Background </a:t>
          </a:r>
          <a:endParaRPr lang="en-US" sz="2600" kern="1200" dirty="0"/>
        </a:p>
        <a:p>
          <a:pPr marL="228600" lvl="1" indent="-228600" algn="l" defTabSz="889000">
            <a:lnSpc>
              <a:spcPct val="90000"/>
            </a:lnSpc>
            <a:spcBef>
              <a:spcPct val="0"/>
            </a:spcBef>
            <a:spcAft>
              <a:spcPct val="15000"/>
            </a:spcAft>
            <a:buChar char="•"/>
          </a:pPr>
          <a:r>
            <a:rPr lang="en-US" sz="2000" b="0" i="0" kern="1200" dirty="0"/>
            <a:t>Established by the British Caribbean Federation Act of 1956; </a:t>
          </a:r>
          <a:endParaRPr lang="en-US" sz="2000" kern="1200" dirty="0"/>
        </a:p>
        <a:p>
          <a:pPr marL="228600" lvl="1" indent="-228600" algn="l" defTabSz="889000">
            <a:lnSpc>
              <a:spcPct val="90000"/>
            </a:lnSpc>
            <a:spcBef>
              <a:spcPct val="0"/>
            </a:spcBef>
            <a:spcAft>
              <a:spcPct val="15000"/>
            </a:spcAft>
            <a:buChar char="•"/>
          </a:pPr>
          <a:r>
            <a:rPr lang="en-US" sz="2000" b="0" i="0" kern="1200" dirty="0"/>
            <a:t>its aim was to establish a political union among its members.</a:t>
          </a:r>
          <a:endParaRPr lang="en-US" sz="2000" kern="1200" dirty="0"/>
        </a:p>
        <a:p>
          <a:pPr marL="228600" lvl="1" indent="-228600" algn="l" defTabSz="889000">
            <a:lnSpc>
              <a:spcPct val="90000"/>
            </a:lnSpc>
            <a:spcBef>
              <a:spcPct val="0"/>
            </a:spcBef>
            <a:spcAft>
              <a:spcPct val="15000"/>
            </a:spcAft>
            <a:buChar char="•"/>
          </a:pPr>
          <a:r>
            <a:rPr lang="en-US" sz="2000" b="0" i="0" kern="1200" dirty="0"/>
            <a:t>The Federation Government was headed by an </a:t>
          </a:r>
          <a:r>
            <a:rPr lang="en-US" sz="2000" b="1" i="0" kern="1200" dirty="0"/>
            <a:t>Executive Governor-General</a:t>
          </a:r>
          <a:r>
            <a:rPr lang="en-US" sz="2000" b="0" i="0" kern="1200" dirty="0"/>
            <a:t>, appointed by </a:t>
          </a:r>
          <a:r>
            <a:rPr lang="en-US" sz="2000" b="1" i="0" kern="1200" dirty="0"/>
            <a:t>Britain</a:t>
          </a:r>
          <a:r>
            <a:rPr lang="en-US" sz="2000" b="0" i="0" kern="1200" dirty="0"/>
            <a:t> and included:</a:t>
          </a:r>
          <a:endParaRPr lang="en-US" sz="2000" kern="1200" dirty="0"/>
        </a:p>
        <a:p>
          <a:pPr marL="457200" lvl="2" indent="-228600" algn="l" defTabSz="889000">
            <a:lnSpc>
              <a:spcPct val="90000"/>
            </a:lnSpc>
            <a:spcBef>
              <a:spcPct val="0"/>
            </a:spcBef>
            <a:spcAft>
              <a:spcPct val="15000"/>
            </a:spcAft>
            <a:buChar char="•"/>
          </a:pPr>
          <a:r>
            <a:rPr lang="en-US" sz="2000" b="0" i="0" kern="1200" dirty="0"/>
            <a:t>A Prime Minister, elected from among and by the members of the House of Representatives.</a:t>
          </a:r>
          <a:endParaRPr lang="en-US" sz="2000" kern="1200" dirty="0"/>
        </a:p>
        <a:p>
          <a:pPr marL="457200" lvl="2" indent="-228600" algn="l" defTabSz="889000">
            <a:lnSpc>
              <a:spcPct val="90000"/>
            </a:lnSpc>
            <a:spcBef>
              <a:spcPct val="0"/>
            </a:spcBef>
            <a:spcAft>
              <a:spcPct val="15000"/>
            </a:spcAft>
            <a:buChar char="•"/>
          </a:pPr>
          <a:r>
            <a:rPr lang="en-US" sz="2000" b="0" i="0" kern="1200" dirty="0"/>
            <a:t>A Cabinet, comprising the Prime Minister and ten other elected Members chosen by him</a:t>
          </a:r>
          <a:endParaRPr lang="en-US" sz="2000" kern="1200" dirty="0"/>
        </a:p>
        <a:p>
          <a:pPr marL="457200" lvl="2" indent="-228600" algn="l" defTabSz="889000">
            <a:lnSpc>
              <a:spcPct val="90000"/>
            </a:lnSpc>
            <a:spcBef>
              <a:spcPct val="0"/>
            </a:spcBef>
            <a:spcAft>
              <a:spcPct val="15000"/>
            </a:spcAft>
            <a:buChar char="•"/>
          </a:pPr>
          <a:r>
            <a:rPr lang="en-US" sz="2000" b="0" i="0" kern="1200" dirty="0"/>
            <a:t>A Council of State presided over by the Governor General.</a:t>
          </a:r>
          <a:endParaRPr lang="en-US" sz="2000" kern="1200" dirty="0"/>
        </a:p>
        <a:p>
          <a:pPr marL="685800" lvl="3" indent="-228600" algn="l" defTabSz="889000">
            <a:lnSpc>
              <a:spcPct val="90000"/>
            </a:lnSpc>
            <a:spcBef>
              <a:spcPct val="0"/>
            </a:spcBef>
            <a:spcAft>
              <a:spcPct val="15000"/>
            </a:spcAft>
            <a:buChar char="•"/>
          </a:pPr>
          <a:r>
            <a:rPr lang="en-US" sz="2000" b="0" i="0" kern="1200" dirty="0"/>
            <a:t>The Council of State was the principal policy decision-making body at the start of the Federation.</a:t>
          </a:r>
          <a:endParaRPr lang="en-US" sz="2000" kern="1200" dirty="0"/>
        </a:p>
      </dsp:txBody>
      <dsp:txXfrm>
        <a:off x="375005" y="263545"/>
        <a:ext cx="7757885" cy="4858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548D5-9517-4DD0-B7D8-CBA8CD6C9E01}">
      <dsp:nvSpPr>
        <dsp:cNvPr id="0" name=""/>
        <dsp:cNvSpPr/>
      </dsp:nvSpPr>
      <dsp:spPr>
        <a:xfrm>
          <a:off x="35" y="122138"/>
          <a:ext cx="3385416"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Accomplishments </a:t>
          </a:r>
        </a:p>
      </dsp:txBody>
      <dsp:txXfrm>
        <a:off x="35" y="122138"/>
        <a:ext cx="3385416" cy="518400"/>
      </dsp:txXfrm>
    </dsp:sp>
    <dsp:sp modelId="{B8E67ED7-A7D7-447C-B8CB-DA7AC7461A8C}">
      <dsp:nvSpPr>
        <dsp:cNvPr id="0" name=""/>
        <dsp:cNvSpPr/>
      </dsp:nvSpPr>
      <dsp:spPr>
        <a:xfrm>
          <a:off x="35" y="640538"/>
          <a:ext cx="3385416" cy="5632739"/>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Tx/>
            <a:buSzTx/>
            <a:buFont typeface="Arial" panose="020B0604020202020204" pitchFamily="34" charset="0"/>
            <a:buChar char="•"/>
          </a:pPr>
          <a:r>
            <a:rPr kumimoji="0" lang="en-US" sz="1800" b="0" i="0" u="none" strike="noStrike" kern="1200"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West Indies Shipping Service (in 1962) to operate two multipurpose ships - the Federal Maple and the Federal Palm - donated to it by the Government of Canada.</a:t>
          </a:r>
          <a:endParaRPr lang="en-US" sz="1800" kern="1200" dirty="0"/>
        </a:p>
        <a:p>
          <a:pPr marL="171450" lvl="1" indent="-171450" algn="l" defTabSz="800100">
            <a:lnSpc>
              <a:spcPct val="90000"/>
            </a:lnSpc>
            <a:spcBef>
              <a:spcPct val="0"/>
            </a:spcBef>
            <a:spcAft>
              <a:spcPct val="15000"/>
            </a:spcAft>
            <a:buClrTx/>
            <a:buSzTx/>
            <a:buFont typeface="Arial" panose="020B0604020202020204" pitchFamily="34" charset="0"/>
            <a:buChar char="•"/>
          </a:pPr>
          <a:r>
            <a:rPr kumimoji="0" lang="en-US" sz="18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British Overseas Airways Corporation (BOAC), namely British West Indies Airways (BWIA)</a:t>
          </a:r>
          <a:endParaRPr lang="en-US" sz="1800" kern="1200"/>
        </a:p>
        <a:p>
          <a:pPr marL="171450" lvl="1" indent="-171450" algn="l" defTabSz="800100">
            <a:lnSpc>
              <a:spcPct val="90000"/>
            </a:lnSpc>
            <a:spcBef>
              <a:spcPct val="0"/>
            </a:spcBef>
            <a:spcAft>
              <a:spcPct val="15000"/>
            </a:spcAft>
            <a:buClrTx/>
            <a:buSzTx/>
            <a:buFont typeface="Arial" panose="020B0604020202020204" pitchFamily="34" charset="0"/>
            <a:buChar char="•"/>
          </a:pPr>
          <a:r>
            <a:rPr kumimoji="0" lang="en-US" sz="1800" b="0" i="0" u="none" strike="noStrike" kern="1200"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Cooperation in tertiary education was consolidated</a:t>
          </a:r>
          <a:endParaRPr lang="en-US" sz="1800" kern="1200" dirty="0"/>
        </a:p>
        <a:p>
          <a:pPr marL="171450" lvl="1" indent="-171450" algn="l" defTabSz="800100">
            <a:lnSpc>
              <a:spcPct val="90000"/>
            </a:lnSpc>
            <a:spcBef>
              <a:spcPct val="0"/>
            </a:spcBef>
            <a:spcAft>
              <a:spcPct val="15000"/>
            </a:spcAft>
            <a:buChar char="•"/>
          </a:pPr>
          <a:r>
            <a:rPr kumimoji="0" lang="en-US" sz="18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University College of the West Indies (UCWI), in 1948 with one campus at Mona, Jamaica Second campus opened in St Augustine, Trinidad and Tobago, in 1960</a:t>
          </a:r>
          <a:endParaRPr lang="en-US" sz="1800" kern="1200"/>
        </a:p>
      </dsp:txBody>
      <dsp:txXfrm>
        <a:off x="35" y="640538"/>
        <a:ext cx="3385416" cy="5632739"/>
      </dsp:txXfrm>
    </dsp:sp>
    <dsp:sp modelId="{50AD428E-8AF9-4D35-BF17-A10726804568}">
      <dsp:nvSpPr>
        <dsp:cNvPr id="0" name=""/>
        <dsp:cNvSpPr/>
      </dsp:nvSpPr>
      <dsp:spPr>
        <a:xfrm>
          <a:off x="3859409" y="122138"/>
          <a:ext cx="3385416" cy="518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Challenges</a:t>
          </a:r>
        </a:p>
      </dsp:txBody>
      <dsp:txXfrm>
        <a:off x="3859409" y="122138"/>
        <a:ext cx="3385416" cy="518400"/>
      </dsp:txXfrm>
    </dsp:sp>
    <dsp:sp modelId="{5540BB61-D903-4DEA-83DF-6663369169FE}">
      <dsp:nvSpPr>
        <dsp:cNvPr id="0" name=""/>
        <dsp:cNvSpPr/>
      </dsp:nvSpPr>
      <dsp:spPr>
        <a:xfrm>
          <a:off x="3859409" y="640538"/>
          <a:ext cx="3385416" cy="5632739"/>
        </a:xfrm>
        <a:prstGeom prst="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v"/>
          </a:pPr>
          <a:r>
            <a:rPr kumimoji="0" lang="en-US" sz="1800" b="0" i="0" u="none" strike="noStrike" kern="1200"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Governance and administrative structures imposed by the British (was rigid)</a:t>
          </a:r>
          <a:endParaRPr lang="en-US" sz="1800" kern="1200" dirty="0"/>
        </a:p>
        <a:p>
          <a:pPr marL="171450" lvl="1" indent="-171450" algn="l" defTabSz="800100">
            <a:lnSpc>
              <a:spcPct val="90000"/>
            </a:lnSpc>
            <a:spcBef>
              <a:spcPct val="0"/>
            </a:spcBef>
            <a:spcAft>
              <a:spcPct val="15000"/>
            </a:spcAft>
            <a:buFont typeface="Wingdings" panose="05000000000000000000" pitchFamily="2" charset="2"/>
            <a:buChar char="v"/>
          </a:pPr>
          <a:r>
            <a:rPr kumimoji="0" lang="en-US" sz="18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Disagreements among the territories over policies, particularly taxation and central planning</a:t>
          </a:r>
          <a:endParaRPr lang="en-US" sz="1800" kern="1200"/>
        </a:p>
        <a:p>
          <a:pPr marL="171450" lvl="1" indent="-171450" algn="l" defTabSz="800100">
            <a:lnSpc>
              <a:spcPct val="90000"/>
            </a:lnSpc>
            <a:spcBef>
              <a:spcPct val="0"/>
            </a:spcBef>
            <a:spcAft>
              <a:spcPct val="15000"/>
            </a:spcAft>
            <a:buFont typeface="Wingdings" panose="05000000000000000000" pitchFamily="2" charset="2"/>
            <a:buChar char="v"/>
          </a:pPr>
          <a:r>
            <a:rPr kumimoji="0" lang="en-US" sz="1800" b="0" i="0" u="none" strike="noStrike" kern="1200" cap="none" spc="0" normalizeH="0" baseline="0" noProof="0" dirty="0">
              <a:effectLst/>
              <a:uLnTx/>
              <a:uFillTx/>
              <a:latin typeface="Segoe UI" panose="020B0502040204020203" pitchFamily="34" charset="0"/>
              <a:ea typeface="Times New Roman" panose="02020603050405020304" pitchFamily="18" charset="0"/>
              <a:cs typeface="Times New Roman" panose="02020603050405020304" pitchFamily="18" charset="0"/>
            </a:rPr>
            <a:t>An unwillingness on the part of most Territorial Governments to give up power to the Federal Government</a:t>
          </a:r>
          <a:endParaRPr lang="en-US" sz="1800" kern="1200" dirty="0"/>
        </a:p>
        <a:p>
          <a:pPr marL="171450" lvl="1" indent="-171450" algn="l" defTabSz="800100">
            <a:lnSpc>
              <a:spcPct val="90000"/>
            </a:lnSpc>
            <a:spcBef>
              <a:spcPct val="0"/>
            </a:spcBef>
            <a:spcAft>
              <a:spcPct val="15000"/>
            </a:spcAft>
            <a:buFont typeface="Wingdings" panose="05000000000000000000" pitchFamily="2" charset="2"/>
            <a:buChar char="v"/>
          </a:pPr>
          <a:r>
            <a:rPr kumimoji="0" lang="en-US" sz="18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There were controversial positions among territories about how federal taxes should be levied.</a:t>
          </a:r>
          <a:endParaRPr lang="en-US" sz="1800" b="1" kern="1200"/>
        </a:p>
      </dsp:txBody>
      <dsp:txXfrm>
        <a:off x="3859409" y="640538"/>
        <a:ext cx="3385416" cy="5632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85329-2E5A-45C1-8B7E-25E111D97277}">
      <dsp:nvSpPr>
        <dsp:cNvPr id="0" name=""/>
        <dsp:cNvSpPr/>
      </dsp:nvSpPr>
      <dsp:spPr>
        <a:xfrm>
          <a:off x="0" y="392474"/>
          <a:ext cx="5122606" cy="8985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1961, Jamaica held a national referendum and pulled out from the federation; Jamaica was the largest member. </a:t>
          </a:r>
        </a:p>
      </dsp:txBody>
      <dsp:txXfrm>
        <a:off x="43864" y="436338"/>
        <a:ext cx="5034878" cy="810832"/>
      </dsp:txXfrm>
    </dsp:sp>
    <dsp:sp modelId="{0DBB8F35-66EB-4989-B4FE-2B15F35D9E73}">
      <dsp:nvSpPr>
        <dsp:cNvPr id="0" name=""/>
        <dsp:cNvSpPr/>
      </dsp:nvSpPr>
      <dsp:spPr>
        <a:xfrm>
          <a:off x="0" y="1337114"/>
          <a:ext cx="5122606" cy="898560"/>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Events surrounding the national referendum contributed to Jamaica’s movement for national independence from Britain</a:t>
          </a:r>
        </a:p>
      </dsp:txBody>
      <dsp:txXfrm>
        <a:off x="43864" y="1380978"/>
        <a:ext cx="5034878" cy="810832"/>
      </dsp:txXfrm>
    </dsp:sp>
    <dsp:sp modelId="{709F0866-CF91-4464-BCCE-7F27D4483F07}">
      <dsp:nvSpPr>
        <dsp:cNvPr id="0" name=""/>
        <dsp:cNvSpPr/>
      </dsp:nvSpPr>
      <dsp:spPr>
        <a:xfrm>
          <a:off x="0" y="2281754"/>
          <a:ext cx="5122606" cy="898560"/>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Eric Williams, the then Prime Minister of Trinidad &amp; Tobago, on the basis of the withdrawal from the federation, said </a:t>
          </a:r>
          <a:r>
            <a:rPr lang="en-US" sz="1600" b="1" kern="1200" dirty="0"/>
            <a:t>“One from ten leaves zero”. </a:t>
          </a:r>
          <a:endParaRPr lang="en-US" sz="1600" kern="1200" dirty="0"/>
        </a:p>
      </dsp:txBody>
      <dsp:txXfrm>
        <a:off x="43864" y="2325618"/>
        <a:ext cx="5034878" cy="810832"/>
      </dsp:txXfrm>
    </dsp:sp>
    <dsp:sp modelId="{FE235A26-CFA7-477C-9B0B-B69B41901AFB}">
      <dsp:nvSpPr>
        <dsp:cNvPr id="0" name=""/>
        <dsp:cNvSpPr/>
      </dsp:nvSpPr>
      <dsp:spPr>
        <a:xfrm>
          <a:off x="0" y="3226394"/>
          <a:ext cx="5122606" cy="8985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mark the withdrawal of Trinidad and Tobago from the Federation. </a:t>
          </a:r>
        </a:p>
      </dsp:txBody>
      <dsp:txXfrm>
        <a:off x="43864" y="3270258"/>
        <a:ext cx="5034878" cy="8108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E6891-C2E5-4389-B230-163D6C8B2EAA}">
      <dsp:nvSpPr>
        <dsp:cNvPr id="0" name=""/>
        <dsp:cNvSpPr/>
      </dsp:nvSpPr>
      <dsp:spPr>
        <a:xfrm>
          <a:off x="1056337" y="925"/>
          <a:ext cx="2174524" cy="130471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Giving them a joint presence on the international scene</a:t>
          </a:r>
          <a:endParaRPr lang="en-US" sz="1200" kern="1200"/>
        </a:p>
      </dsp:txBody>
      <dsp:txXfrm>
        <a:off x="1056337" y="925"/>
        <a:ext cx="2174524" cy="1304714"/>
      </dsp:txXfrm>
    </dsp:sp>
    <dsp:sp modelId="{1F31D46A-3BA8-4E08-A7A3-F2409C64DE4A}">
      <dsp:nvSpPr>
        <dsp:cNvPr id="0" name=""/>
        <dsp:cNvSpPr/>
      </dsp:nvSpPr>
      <dsp:spPr>
        <a:xfrm>
          <a:off x="3448314" y="925"/>
          <a:ext cx="2174524" cy="1304714"/>
        </a:xfrm>
        <a:prstGeom prst="rect">
          <a:avLst/>
        </a:prstGeom>
        <a:solidFill>
          <a:schemeClr val="accent5">
            <a:hueOff val="567022"/>
            <a:satOff val="-365"/>
            <a:lumOff val="2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encourage balanced development of the Region by:</a:t>
          </a:r>
          <a:endParaRPr lang="en-US" sz="1200" kern="1200"/>
        </a:p>
      </dsp:txBody>
      <dsp:txXfrm>
        <a:off x="3448314" y="925"/>
        <a:ext cx="2174524" cy="1304714"/>
      </dsp:txXfrm>
    </dsp:sp>
    <dsp:sp modelId="{32568E5F-8867-4148-A980-CBB8E39DA835}">
      <dsp:nvSpPr>
        <dsp:cNvPr id="0" name=""/>
        <dsp:cNvSpPr/>
      </dsp:nvSpPr>
      <dsp:spPr>
        <a:xfrm>
          <a:off x="5840291" y="925"/>
          <a:ext cx="2174524" cy="1304714"/>
        </a:xfrm>
        <a:prstGeom prst="rect">
          <a:avLst/>
        </a:prstGeom>
        <a:solidFill>
          <a:schemeClr val="accent5">
            <a:hueOff val="1134043"/>
            <a:satOff val="-730"/>
            <a:lumOff val="49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Increasing trade - buying and selling more goods among the Member States</a:t>
          </a:r>
          <a:endParaRPr lang="en-US" sz="1200" kern="1200"/>
        </a:p>
      </dsp:txBody>
      <dsp:txXfrm>
        <a:off x="5840291" y="925"/>
        <a:ext cx="2174524" cy="1304714"/>
      </dsp:txXfrm>
    </dsp:sp>
    <dsp:sp modelId="{A10497D9-C912-4095-B4FD-EA7991CAF004}">
      <dsp:nvSpPr>
        <dsp:cNvPr id="0" name=""/>
        <dsp:cNvSpPr/>
      </dsp:nvSpPr>
      <dsp:spPr>
        <a:xfrm>
          <a:off x="8232268" y="925"/>
          <a:ext cx="2174524" cy="1304714"/>
        </a:xfrm>
        <a:prstGeom prst="rect">
          <a:avLst/>
        </a:prstGeom>
        <a:solidFill>
          <a:schemeClr val="accent5">
            <a:hueOff val="1701065"/>
            <a:satOff val="-1094"/>
            <a:lumOff val="7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Diversifying trade - expanding the variety of goods and services available for trade</a:t>
          </a:r>
          <a:endParaRPr lang="en-US" sz="1200" kern="1200"/>
        </a:p>
      </dsp:txBody>
      <dsp:txXfrm>
        <a:off x="8232268" y="925"/>
        <a:ext cx="2174524" cy="1304714"/>
      </dsp:txXfrm>
    </dsp:sp>
    <dsp:sp modelId="{FCC7FB42-B810-4C78-A35B-4FA908F0B691}">
      <dsp:nvSpPr>
        <dsp:cNvPr id="0" name=""/>
        <dsp:cNvSpPr/>
      </dsp:nvSpPr>
      <dsp:spPr>
        <a:xfrm>
          <a:off x="1056337" y="1523092"/>
          <a:ext cx="2174524" cy="1304714"/>
        </a:xfrm>
        <a:prstGeom prst="rect">
          <a:avLst/>
        </a:prstGeom>
        <a:solidFill>
          <a:schemeClr val="accent5">
            <a:hueOff val="2268086"/>
            <a:satOff val="-1459"/>
            <a:lumOff val="9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To liberalize trade - removing tariffs and quotas on goods produced and traded within the area</a:t>
          </a:r>
          <a:endParaRPr lang="en-US" sz="1200" kern="1200" dirty="0"/>
        </a:p>
      </dsp:txBody>
      <dsp:txXfrm>
        <a:off x="1056337" y="1523092"/>
        <a:ext cx="2174524" cy="1304714"/>
      </dsp:txXfrm>
    </dsp:sp>
    <dsp:sp modelId="{DBEF0FA3-7F17-4E89-A744-5A23C34013DF}">
      <dsp:nvSpPr>
        <dsp:cNvPr id="0" name=""/>
        <dsp:cNvSpPr/>
      </dsp:nvSpPr>
      <dsp:spPr>
        <a:xfrm>
          <a:off x="3448314" y="1523092"/>
          <a:ext cx="2174524" cy="1304714"/>
        </a:xfrm>
        <a:prstGeom prst="rect">
          <a:avLst/>
        </a:prstGeom>
        <a:solidFill>
          <a:schemeClr val="accent5">
            <a:hueOff val="2835108"/>
            <a:satOff val="-1824"/>
            <a:lumOff val="12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ensure fair competition - setting up rules for all members to follow to protect the smaller enterprises</a:t>
          </a:r>
          <a:endParaRPr lang="en-US" sz="1200" kern="1200"/>
        </a:p>
      </dsp:txBody>
      <dsp:txXfrm>
        <a:off x="3448314" y="1523092"/>
        <a:ext cx="2174524" cy="1304714"/>
      </dsp:txXfrm>
    </dsp:sp>
    <dsp:sp modelId="{30CE2ED2-38DC-4608-B28A-704810C8FCF6}">
      <dsp:nvSpPr>
        <dsp:cNvPr id="0" name=""/>
        <dsp:cNvSpPr/>
      </dsp:nvSpPr>
      <dsp:spPr>
        <a:xfrm>
          <a:off x="5840291" y="1523092"/>
          <a:ext cx="2174524" cy="1304714"/>
        </a:xfrm>
        <a:prstGeom prst="rect">
          <a:avLst/>
        </a:prstGeom>
        <a:solidFill>
          <a:schemeClr val="accent5">
            <a:hueOff val="3402130"/>
            <a:satOff val="-2189"/>
            <a:lumOff val="149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promote free trade and equitable distribution beneficial to member states</a:t>
          </a:r>
          <a:endParaRPr lang="en-US" sz="1200" kern="1200"/>
        </a:p>
      </dsp:txBody>
      <dsp:txXfrm>
        <a:off x="5840291" y="1523092"/>
        <a:ext cx="2174524" cy="1304714"/>
      </dsp:txXfrm>
    </dsp:sp>
    <dsp:sp modelId="{83E3CAEE-3CFD-41A0-837E-304C07606864}">
      <dsp:nvSpPr>
        <dsp:cNvPr id="0" name=""/>
        <dsp:cNvSpPr/>
      </dsp:nvSpPr>
      <dsp:spPr>
        <a:xfrm>
          <a:off x="8232268" y="1523092"/>
          <a:ext cx="2174524" cy="1304714"/>
        </a:xfrm>
        <a:prstGeom prst="rect">
          <a:avLst/>
        </a:prstGeom>
        <a:solidFill>
          <a:schemeClr val="accent5">
            <a:hueOff val="3969151"/>
            <a:satOff val="-2554"/>
            <a:lumOff val="17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promote industrial development in the LDCs</a:t>
          </a:r>
          <a:endParaRPr lang="en-US" sz="1200" kern="1200"/>
        </a:p>
      </dsp:txBody>
      <dsp:txXfrm>
        <a:off x="8232268" y="1523092"/>
        <a:ext cx="2174524" cy="1304714"/>
      </dsp:txXfrm>
    </dsp:sp>
    <dsp:sp modelId="{F6583F1B-39D5-4213-9144-975C58C92C84}">
      <dsp:nvSpPr>
        <dsp:cNvPr id="0" name=""/>
        <dsp:cNvSpPr/>
      </dsp:nvSpPr>
      <dsp:spPr>
        <a:xfrm>
          <a:off x="1056337" y="3045259"/>
          <a:ext cx="2174524" cy="1304714"/>
        </a:xfrm>
        <a:prstGeom prst="rect">
          <a:avLst/>
        </a:prstGeom>
        <a:solidFill>
          <a:schemeClr val="accent5">
            <a:hueOff val="4536173"/>
            <a:satOff val="-2919"/>
            <a:lumOff val="19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promote the development of the coconut industry (through an Oils and Fats Agreement) which was significant in many of the LDCs</a:t>
          </a:r>
          <a:endParaRPr lang="en-US" sz="1200" kern="1200"/>
        </a:p>
      </dsp:txBody>
      <dsp:txXfrm>
        <a:off x="1056337" y="3045259"/>
        <a:ext cx="2174524" cy="1304714"/>
      </dsp:txXfrm>
    </dsp:sp>
    <dsp:sp modelId="{4B928AF7-C387-4D60-A044-548FFF70C42D}">
      <dsp:nvSpPr>
        <dsp:cNvPr id="0" name=""/>
        <dsp:cNvSpPr/>
      </dsp:nvSpPr>
      <dsp:spPr>
        <a:xfrm>
          <a:off x="3448314" y="3045259"/>
          <a:ext cx="2174524" cy="1304714"/>
        </a:xfrm>
        <a:prstGeom prst="rect">
          <a:avLst/>
        </a:prstGeom>
        <a:solidFill>
          <a:schemeClr val="accent5">
            <a:hueOff val="5103195"/>
            <a:satOff val="-3283"/>
            <a:lumOff val="224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rationalize agricultural production</a:t>
          </a:r>
          <a:endParaRPr lang="en-US" sz="1200" kern="1200"/>
        </a:p>
      </dsp:txBody>
      <dsp:txXfrm>
        <a:off x="3448314" y="3045259"/>
        <a:ext cx="2174524" cy="1304714"/>
      </dsp:txXfrm>
    </dsp:sp>
    <dsp:sp modelId="{FC963B9C-CA2E-46F5-BC3E-C32B2549B02D}">
      <dsp:nvSpPr>
        <dsp:cNvPr id="0" name=""/>
        <dsp:cNvSpPr/>
      </dsp:nvSpPr>
      <dsp:spPr>
        <a:xfrm>
          <a:off x="5840291" y="3045259"/>
          <a:ext cx="2174524" cy="1304714"/>
        </a:xfrm>
        <a:prstGeom prst="rect">
          <a:avLst/>
        </a:prstGeom>
        <a:solidFill>
          <a:schemeClr val="accent5">
            <a:hueOff val="5670217"/>
            <a:satOff val="-3648"/>
            <a:lumOff val="24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To phase out customs duty on certain products  important for the revenue of the LDCs</a:t>
          </a:r>
          <a:endParaRPr lang="en-US" sz="1200" kern="1200"/>
        </a:p>
      </dsp:txBody>
      <dsp:txXfrm>
        <a:off x="5840291" y="3045259"/>
        <a:ext cx="2174524" cy="1304714"/>
      </dsp:txXfrm>
    </dsp:sp>
    <dsp:sp modelId="{5B530109-1B01-4FA4-9387-C205933B908D}">
      <dsp:nvSpPr>
        <dsp:cNvPr id="0" name=""/>
        <dsp:cNvSpPr/>
      </dsp:nvSpPr>
      <dsp:spPr>
        <a:xfrm>
          <a:off x="8232268" y="3045259"/>
          <a:ext cx="2174524" cy="1304714"/>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In 1973, CARIFTA became the Caribbean Community (</a:t>
          </a:r>
          <a:r>
            <a:rPr lang="en-US" sz="1200" b="1" i="0" kern="1200"/>
            <a:t>CARICOM</a:t>
          </a:r>
          <a:r>
            <a:rPr lang="en-US" sz="1200" b="0" i="0" kern="1200"/>
            <a:t>)</a:t>
          </a:r>
          <a:br>
            <a:rPr lang="en-US" sz="1200" b="0" i="0" kern="1200"/>
          </a:br>
          <a:endParaRPr lang="en-US" sz="1200" kern="1200"/>
        </a:p>
      </dsp:txBody>
      <dsp:txXfrm>
        <a:off x="8232268" y="3045259"/>
        <a:ext cx="2174524" cy="1304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908FF-1C00-468E-9C7B-7FC40FC5E3E6}">
      <dsp:nvSpPr>
        <dsp:cNvPr id="0" name=""/>
        <dsp:cNvSpPr/>
      </dsp:nvSpPr>
      <dsp:spPr>
        <a:xfrm>
          <a:off x="333" y="388543"/>
          <a:ext cx="1299868" cy="77992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Barbados</a:t>
          </a:r>
        </a:p>
      </dsp:txBody>
      <dsp:txXfrm>
        <a:off x="333" y="388543"/>
        <a:ext cx="1299868" cy="779920"/>
      </dsp:txXfrm>
    </dsp:sp>
    <dsp:sp modelId="{C83DE5A7-0481-4A6A-AF85-D658E6DBB09C}">
      <dsp:nvSpPr>
        <dsp:cNvPr id="0" name=""/>
        <dsp:cNvSpPr/>
      </dsp:nvSpPr>
      <dsp:spPr>
        <a:xfrm>
          <a:off x="1430188" y="388543"/>
          <a:ext cx="1299868" cy="77992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Guyana</a:t>
          </a:r>
        </a:p>
      </dsp:txBody>
      <dsp:txXfrm>
        <a:off x="1430188" y="388543"/>
        <a:ext cx="1299868" cy="779920"/>
      </dsp:txXfrm>
    </dsp:sp>
    <dsp:sp modelId="{6289BF1F-D6BA-4394-A657-96A43BFBA3AC}">
      <dsp:nvSpPr>
        <dsp:cNvPr id="0" name=""/>
        <dsp:cNvSpPr/>
      </dsp:nvSpPr>
      <dsp:spPr>
        <a:xfrm>
          <a:off x="333" y="1298450"/>
          <a:ext cx="1299868" cy="77992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Jamaica</a:t>
          </a:r>
        </a:p>
      </dsp:txBody>
      <dsp:txXfrm>
        <a:off x="333" y="1298450"/>
        <a:ext cx="1299868" cy="779920"/>
      </dsp:txXfrm>
    </dsp:sp>
    <dsp:sp modelId="{F8E3F2A3-859D-412E-9598-B0123A5DF9AE}">
      <dsp:nvSpPr>
        <dsp:cNvPr id="0" name=""/>
        <dsp:cNvSpPr/>
      </dsp:nvSpPr>
      <dsp:spPr>
        <a:xfrm>
          <a:off x="1430188" y="1298450"/>
          <a:ext cx="1299868" cy="77992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Trinidad &amp; Tobago</a:t>
          </a:r>
        </a:p>
      </dsp:txBody>
      <dsp:txXfrm>
        <a:off x="1430188" y="1298450"/>
        <a:ext cx="1299868" cy="77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EE731-72FD-4092-BEA4-2B289CCF7F5D}">
      <dsp:nvSpPr>
        <dsp:cNvPr id="0" name=""/>
        <dsp:cNvSpPr/>
      </dsp:nvSpPr>
      <dsp:spPr>
        <a:xfrm>
          <a:off x="967325" y="1610"/>
          <a:ext cx="3188856" cy="19133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Free movement of goods and services </a:t>
          </a:r>
        </a:p>
        <a:p>
          <a:pPr marL="0" lvl="0" indent="0" algn="l" defTabSz="622300">
            <a:lnSpc>
              <a:spcPct val="90000"/>
            </a:lnSpc>
            <a:spcBef>
              <a:spcPct val="0"/>
            </a:spcBef>
            <a:spcAft>
              <a:spcPct val="35000"/>
            </a:spcAft>
            <a:buNone/>
          </a:pPr>
          <a:r>
            <a:rPr lang="en-US" sz="1400" kern="1200" dirty="0"/>
            <a:t> through eliminating all barriers to intra-regional movement</a:t>
          </a:r>
        </a:p>
        <a:p>
          <a:pPr marL="0" lvl="0" indent="0" algn="l" defTabSz="622300">
            <a:lnSpc>
              <a:spcPct val="90000"/>
            </a:lnSpc>
            <a:spcBef>
              <a:spcPct val="0"/>
            </a:spcBef>
            <a:spcAft>
              <a:spcPct val="35000"/>
            </a:spcAft>
            <a:buNone/>
          </a:pPr>
          <a:r>
            <a:rPr lang="en-US" sz="1400" kern="1200" dirty="0"/>
            <a:t>-  harmonizing standards to ensure acceptability of goods and services traded;</a:t>
          </a:r>
        </a:p>
      </dsp:txBody>
      <dsp:txXfrm>
        <a:off x="967325" y="1610"/>
        <a:ext cx="3188856" cy="1913313"/>
      </dsp:txXfrm>
    </dsp:sp>
    <dsp:sp modelId="{6DFB09CF-1B3E-4751-9F84-268AFCFF6BC5}">
      <dsp:nvSpPr>
        <dsp:cNvPr id="0" name=""/>
        <dsp:cNvSpPr/>
      </dsp:nvSpPr>
      <dsp:spPr>
        <a:xfrm>
          <a:off x="4475067" y="1610"/>
          <a:ext cx="3188856" cy="1913313"/>
        </a:xfrm>
        <a:prstGeom prst="rect">
          <a:avLst/>
        </a:prstGeom>
        <a:solidFill>
          <a:schemeClr val="accent5">
            <a:hueOff val="1039540"/>
            <a:satOff val="-669"/>
            <a:lumOff val="4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Right of Establishment </a:t>
          </a:r>
        </a:p>
        <a:p>
          <a:pPr marL="0" lvl="0" indent="0" algn="l" defTabSz="622300">
            <a:lnSpc>
              <a:spcPct val="90000"/>
            </a:lnSpc>
            <a:spcBef>
              <a:spcPct val="0"/>
            </a:spcBef>
            <a:spcAft>
              <a:spcPct val="35000"/>
            </a:spcAft>
            <a:buNone/>
          </a:pPr>
          <a:r>
            <a:rPr lang="en-US" sz="1400" kern="1200" dirty="0"/>
            <a:t>establishment of CARICOM owned businesses in any Member State without restrictions;</a:t>
          </a:r>
        </a:p>
      </dsp:txBody>
      <dsp:txXfrm>
        <a:off x="4475067" y="1610"/>
        <a:ext cx="3188856" cy="1913313"/>
      </dsp:txXfrm>
    </dsp:sp>
    <dsp:sp modelId="{8801F8FE-3C36-48A1-ABAC-C591C0B694AB}">
      <dsp:nvSpPr>
        <dsp:cNvPr id="0" name=""/>
        <dsp:cNvSpPr/>
      </dsp:nvSpPr>
      <dsp:spPr>
        <a:xfrm>
          <a:off x="7982809" y="1610"/>
          <a:ext cx="3188856" cy="1913313"/>
        </a:xfrm>
        <a:prstGeom prst="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kern="1200" dirty="0"/>
            <a:t>A Common External Tariff -</a:t>
          </a:r>
          <a:endParaRPr lang="en-US" sz="1600" kern="1200" dirty="0"/>
        </a:p>
        <a:p>
          <a:pPr marL="171450" lvl="1" indent="-171450" algn="l" defTabSz="711200">
            <a:lnSpc>
              <a:spcPct val="90000"/>
            </a:lnSpc>
            <a:spcBef>
              <a:spcPct val="0"/>
            </a:spcBef>
            <a:spcAft>
              <a:spcPct val="15000"/>
            </a:spcAft>
            <a:buChar char="•"/>
          </a:pPr>
          <a:r>
            <a:rPr lang="en-US" sz="1600" kern="1200" dirty="0"/>
            <a:t>Rate of duty applied by all Members of the Market to a product imported from a country which is not a member of the market;</a:t>
          </a:r>
        </a:p>
      </dsp:txBody>
      <dsp:txXfrm>
        <a:off x="7982809" y="1610"/>
        <a:ext cx="3188856" cy="1913313"/>
      </dsp:txXfrm>
    </dsp:sp>
    <dsp:sp modelId="{6FA02099-42FC-48D9-931F-3916BC35C249}">
      <dsp:nvSpPr>
        <dsp:cNvPr id="0" name=""/>
        <dsp:cNvSpPr/>
      </dsp:nvSpPr>
      <dsp:spPr>
        <a:xfrm>
          <a:off x="967325" y="2233809"/>
          <a:ext cx="3188856" cy="1913313"/>
        </a:xfrm>
        <a:prstGeom prst="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lang="en-US" sz="1400" b="1" kern="1200" dirty="0"/>
            <a:t>Free circulation</a:t>
          </a:r>
          <a:endParaRPr lang="en-US" sz="1400" kern="1200" dirty="0"/>
        </a:p>
        <a:p>
          <a:pPr marL="114300" lvl="1" indent="-114300" algn="l" defTabSz="622300">
            <a:lnSpc>
              <a:spcPct val="90000"/>
            </a:lnSpc>
            <a:spcBef>
              <a:spcPct val="0"/>
            </a:spcBef>
            <a:spcAft>
              <a:spcPct val="15000"/>
            </a:spcAft>
            <a:buChar char="•"/>
          </a:pPr>
          <a:r>
            <a:rPr lang="en-US" sz="1400" kern="1200" dirty="0"/>
            <a:t>free movement of goods imported from extra-regional  sources, which would require collection of taxes at first point of entry into the Region and the provision for sharing of collected customs' revenue;</a:t>
          </a:r>
        </a:p>
      </dsp:txBody>
      <dsp:txXfrm>
        <a:off x="967325" y="2233809"/>
        <a:ext cx="3188856" cy="1913313"/>
      </dsp:txXfrm>
    </dsp:sp>
    <dsp:sp modelId="{BD44BB7F-D5FF-4095-934B-5FF8913F7176}">
      <dsp:nvSpPr>
        <dsp:cNvPr id="0" name=""/>
        <dsp:cNvSpPr/>
      </dsp:nvSpPr>
      <dsp:spPr>
        <a:xfrm>
          <a:off x="4475067" y="2233809"/>
          <a:ext cx="3188856" cy="1913313"/>
        </a:xfrm>
        <a:prstGeom prst="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Free movement of Capital</a:t>
          </a:r>
        </a:p>
        <a:p>
          <a:pPr marL="0" lvl="0" indent="0" algn="l" defTabSz="622300">
            <a:lnSpc>
              <a:spcPct val="90000"/>
            </a:lnSpc>
            <a:spcBef>
              <a:spcPct val="0"/>
            </a:spcBef>
            <a:spcAft>
              <a:spcPct val="35000"/>
            </a:spcAft>
            <a:buNone/>
          </a:pPr>
          <a:r>
            <a:rPr lang="en-US" sz="1400" kern="1200" dirty="0"/>
            <a:t>eliminating foreign exchange controls, convertibility of currencies (or a common currency) and integrated capital market, such as a regional stock exchange;</a:t>
          </a:r>
        </a:p>
      </dsp:txBody>
      <dsp:txXfrm>
        <a:off x="4475067" y="2233809"/>
        <a:ext cx="3188856" cy="1913313"/>
      </dsp:txXfrm>
    </dsp:sp>
    <dsp:sp modelId="{AC4CF30B-016D-466C-A6DB-F79587A8E67C}">
      <dsp:nvSpPr>
        <dsp:cNvPr id="0" name=""/>
        <dsp:cNvSpPr/>
      </dsp:nvSpPr>
      <dsp:spPr>
        <a:xfrm>
          <a:off x="7982809" y="2233809"/>
          <a:ext cx="3188856" cy="1913313"/>
        </a:xfrm>
        <a:prstGeom prst="rect">
          <a:avLst/>
        </a:prstGeom>
        <a:solidFill>
          <a:schemeClr val="accent5">
            <a:hueOff val="5197698"/>
            <a:satOff val="-3344"/>
            <a:lumOff val="228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 Common trade policy -</a:t>
          </a:r>
          <a:r>
            <a:rPr lang="en-US" sz="1600" kern="1200" dirty="0"/>
            <a:t> </a:t>
          </a:r>
        </a:p>
        <a:p>
          <a:pPr marL="0" lvl="0" indent="0" algn="l" defTabSz="711200">
            <a:lnSpc>
              <a:spcPct val="90000"/>
            </a:lnSpc>
            <a:spcBef>
              <a:spcPct val="0"/>
            </a:spcBef>
            <a:spcAft>
              <a:spcPct val="35000"/>
            </a:spcAft>
            <a:buNone/>
          </a:pPr>
          <a:r>
            <a:rPr lang="en-US" sz="1600" kern="1200" dirty="0"/>
            <a:t>agreement between members on internal &amp; international trade, &amp; coordinated external trade policy negotiated on a joint basis;</a:t>
          </a:r>
        </a:p>
      </dsp:txBody>
      <dsp:txXfrm>
        <a:off x="7982809" y="2233809"/>
        <a:ext cx="3188856" cy="1913313"/>
      </dsp:txXfrm>
    </dsp:sp>
    <dsp:sp modelId="{FD0D0545-75E6-4A5F-AA24-B0F1C13C69E6}">
      <dsp:nvSpPr>
        <dsp:cNvPr id="0" name=""/>
        <dsp:cNvSpPr/>
      </dsp:nvSpPr>
      <dsp:spPr>
        <a:xfrm>
          <a:off x="2830733" y="4248962"/>
          <a:ext cx="6472293" cy="1336832"/>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Free movement of </a:t>
          </a:r>
          <a:r>
            <a:rPr lang="en-US" sz="1400" b="1" kern="1200" dirty="0" err="1"/>
            <a:t>labour</a:t>
          </a:r>
          <a:endParaRPr lang="en-US" sz="1400" kern="1200" dirty="0"/>
        </a:p>
        <a:p>
          <a:pPr marL="114300" lvl="1" indent="-114300" algn="l" defTabSz="622300">
            <a:lnSpc>
              <a:spcPct val="90000"/>
            </a:lnSpc>
            <a:spcBef>
              <a:spcPct val="0"/>
            </a:spcBef>
            <a:spcAft>
              <a:spcPct val="15000"/>
            </a:spcAft>
            <a:buChar char="•"/>
          </a:pPr>
          <a:r>
            <a:rPr lang="en-US" sz="1400" kern="1200" dirty="0"/>
            <a:t>removing all obstacles to intra-regional movement of skills, </a:t>
          </a:r>
          <a:r>
            <a:rPr lang="en-US" sz="1400" kern="1200" dirty="0" err="1"/>
            <a:t>labour</a:t>
          </a:r>
          <a:r>
            <a:rPr lang="en-US" sz="1400" kern="1200" dirty="0"/>
            <a:t> &amp; travel,</a:t>
          </a:r>
        </a:p>
        <a:p>
          <a:pPr marL="114300" lvl="1" indent="-114300" algn="l" defTabSz="622300">
            <a:lnSpc>
              <a:spcPct val="90000"/>
            </a:lnSpc>
            <a:spcBef>
              <a:spcPct val="0"/>
            </a:spcBef>
            <a:spcAft>
              <a:spcPct val="15000"/>
            </a:spcAft>
            <a:buChar char="•"/>
          </a:pPr>
          <a:r>
            <a:rPr lang="en-US" sz="1400" kern="1200" dirty="0"/>
            <a:t>harmonizing social services (education, health, etc.), providing transfer of social security benefits &amp; establishing common standards and measures for accreditation and equivalency.</a:t>
          </a:r>
        </a:p>
      </dsp:txBody>
      <dsp:txXfrm>
        <a:off x="2830733" y="4248962"/>
        <a:ext cx="6472293" cy="1336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F4334-23C1-472C-A5AF-2143B4FC5A6B}">
      <dsp:nvSpPr>
        <dsp:cNvPr id="0" name=""/>
        <dsp:cNvSpPr/>
      </dsp:nvSpPr>
      <dsp:spPr>
        <a:xfrm>
          <a:off x="0" y="9314"/>
          <a:ext cx="10301166" cy="87395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Established in 1994 in (Republic of Colombia), </a:t>
          </a:r>
          <a:endParaRPr lang="en-US" sz="2200" kern="1200"/>
        </a:p>
      </dsp:txBody>
      <dsp:txXfrm>
        <a:off x="42663" y="51977"/>
        <a:ext cx="10215840" cy="788627"/>
      </dsp:txXfrm>
    </dsp:sp>
    <dsp:sp modelId="{8F1A6DF0-6F92-4E0C-A7FB-ED70023305C1}">
      <dsp:nvSpPr>
        <dsp:cNvPr id="0" name=""/>
        <dsp:cNvSpPr/>
      </dsp:nvSpPr>
      <dsp:spPr>
        <a:xfrm>
          <a:off x="0" y="946628"/>
          <a:ext cx="10301166" cy="873953"/>
        </a:xfrm>
        <a:prstGeom prst="round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Objective of promoting consultation, cooperation and concerted action between all the economies of the Caribbean: </a:t>
          </a:r>
          <a:endParaRPr lang="en-US" sz="2200" kern="1200" dirty="0"/>
        </a:p>
      </dsp:txBody>
      <dsp:txXfrm>
        <a:off x="42663" y="989291"/>
        <a:ext cx="10215840" cy="788627"/>
      </dsp:txXfrm>
    </dsp:sp>
    <dsp:sp modelId="{3B6CADB9-3708-4964-9446-389CFF8BEAAA}">
      <dsp:nvSpPr>
        <dsp:cNvPr id="0" name=""/>
        <dsp:cNvSpPr/>
      </dsp:nvSpPr>
      <dsp:spPr>
        <a:xfrm>
          <a:off x="0" y="1820581"/>
          <a:ext cx="10301166"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6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dirty="0"/>
            <a:t>Antigua and Barbuda, Bahamas, Barbados, Belize, Colombia, Costa Rica, Cuba, Dominica, Dominican Republic, El Salvador, Grenada, Guatemala, Guyana, Haiti, Honduras, Jamaica, the United Mexican, Nicaragua, Panama, St Kitts and Nevis, St Lucia, St Vincent and the Grenadines, Suriname, Trinidad and Tobago and Venezuela.</a:t>
          </a:r>
          <a:endParaRPr lang="en-US" sz="1700" kern="1200" dirty="0"/>
        </a:p>
      </dsp:txBody>
      <dsp:txXfrm>
        <a:off x="0" y="1820581"/>
        <a:ext cx="10301166" cy="1024650"/>
      </dsp:txXfrm>
    </dsp:sp>
    <dsp:sp modelId="{950721C5-275D-40F1-8C8F-6647FDD58387}">
      <dsp:nvSpPr>
        <dsp:cNvPr id="0" name=""/>
        <dsp:cNvSpPr/>
      </dsp:nvSpPr>
      <dsp:spPr>
        <a:xfrm>
          <a:off x="0" y="2845231"/>
          <a:ext cx="10301166" cy="873953"/>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a:t>
          </a:r>
          <a:r>
            <a:rPr lang="en-US" sz="2200" b="1" i="0" kern="1200"/>
            <a:t>objectives</a:t>
          </a:r>
          <a:r>
            <a:rPr lang="en-US" sz="2200" b="0" i="0" kern="1200"/>
            <a:t> of the Association of Caribbean States are to:</a:t>
          </a:r>
          <a:endParaRPr lang="en-US" sz="2200" kern="1200"/>
        </a:p>
      </dsp:txBody>
      <dsp:txXfrm>
        <a:off x="42663" y="2887894"/>
        <a:ext cx="10215840" cy="788627"/>
      </dsp:txXfrm>
    </dsp:sp>
    <dsp:sp modelId="{77AD5C6B-C0E4-4822-9797-33E3291A5F59}">
      <dsp:nvSpPr>
        <dsp:cNvPr id="0" name=""/>
        <dsp:cNvSpPr/>
      </dsp:nvSpPr>
      <dsp:spPr>
        <a:xfrm>
          <a:off x="0" y="3719185"/>
          <a:ext cx="10301166"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6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Strength the </a:t>
          </a:r>
          <a:r>
            <a:rPr lang="en-US" sz="1700" b="1" i="0" kern="1200"/>
            <a:t>regional cooperation and integration process</a:t>
          </a:r>
          <a:r>
            <a:rPr lang="en-US" sz="1700" b="0" i="0" kern="1200"/>
            <a:t>, with a view to creating an enhanced economic area in the region;</a:t>
          </a:r>
          <a:endParaRPr lang="en-US" sz="1700" kern="1200"/>
        </a:p>
        <a:p>
          <a:pPr marL="171450" lvl="1" indent="-171450" algn="l" defTabSz="755650">
            <a:lnSpc>
              <a:spcPct val="90000"/>
            </a:lnSpc>
            <a:spcBef>
              <a:spcPct val="0"/>
            </a:spcBef>
            <a:spcAft>
              <a:spcPct val="20000"/>
            </a:spcAft>
            <a:buChar char="•"/>
          </a:pPr>
          <a:r>
            <a:rPr lang="en-US" sz="1700" b="0" i="0" kern="1200"/>
            <a:t>Preserve the environmental integrity of the Caribbean Sea</a:t>
          </a:r>
          <a:endParaRPr lang="en-US" sz="1700" kern="1200"/>
        </a:p>
        <a:p>
          <a:pPr marL="171450" lvl="1" indent="-171450" algn="l" defTabSz="755650">
            <a:lnSpc>
              <a:spcPct val="90000"/>
            </a:lnSpc>
            <a:spcBef>
              <a:spcPct val="0"/>
            </a:spcBef>
            <a:spcAft>
              <a:spcPct val="20000"/>
            </a:spcAft>
            <a:buChar char="•"/>
          </a:pPr>
          <a:r>
            <a:rPr lang="en-US" sz="1700" b="0" i="0" kern="1200"/>
            <a:t>Promote the sustainable development of the </a:t>
          </a:r>
          <a:r>
            <a:rPr lang="en-US" sz="1700" b="1" i="0" kern="1200"/>
            <a:t>Greater Caribbean</a:t>
          </a:r>
          <a:endParaRPr lang="en-US" sz="1700" kern="1200"/>
        </a:p>
      </dsp:txBody>
      <dsp:txXfrm>
        <a:off x="0" y="3719185"/>
        <a:ext cx="10301166" cy="11157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9B126-AD67-480A-A650-C4C67C060159}">
      <dsp:nvSpPr>
        <dsp:cNvPr id="0" name=""/>
        <dsp:cNvSpPr/>
      </dsp:nvSpPr>
      <dsp:spPr>
        <a:xfrm>
          <a:off x="1259777" y="800"/>
          <a:ext cx="2617442" cy="157046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0" lang="en-US" sz="22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International trade development and foreign economic relations</a:t>
          </a:r>
          <a:endParaRPr lang="en-US" sz="2200"/>
        </a:p>
      </dsp:txBody>
      <dsp:txXfrm>
        <a:off x="1259777" y="800"/>
        <a:ext cx="2617442" cy="1570465"/>
      </dsp:txXfrm>
    </dsp:sp>
    <dsp:sp modelId="{C9BBAF5C-F5C1-47C0-9943-B06913D7E208}">
      <dsp:nvSpPr>
        <dsp:cNvPr id="0" name=""/>
        <dsp:cNvSpPr/>
      </dsp:nvSpPr>
      <dsp:spPr>
        <a:xfrm>
          <a:off x="4138963" y="800"/>
          <a:ext cx="2617442" cy="157046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Sustainable tourism;</a:t>
          </a:r>
        </a:p>
      </dsp:txBody>
      <dsp:txXfrm>
        <a:off x="4138963" y="800"/>
        <a:ext cx="2617442" cy="1570465"/>
      </dsp:txXfrm>
    </dsp:sp>
    <dsp:sp modelId="{E6E51669-FD8C-405F-9792-DEC792DAC266}">
      <dsp:nvSpPr>
        <dsp:cNvPr id="0" name=""/>
        <dsp:cNvSpPr/>
      </dsp:nvSpPr>
      <dsp:spPr>
        <a:xfrm>
          <a:off x="7018150" y="800"/>
          <a:ext cx="2617442" cy="157046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0" lang="en-US" sz="22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International Transport;</a:t>
          </a:r>
          <a:endParaRPr lang="en-US" sz="2200"/>
        </a:p>
      </dsp:txBody>
      <dsp:txXfrm>
        <a:off x="7018150" y="800"/>
        <a:ext cx="2617442" cy="1570465"/>
      </dsp:txXfrm>
    </dsp:sp>
    <dsp:sp modelId="{FDECC944-FA43-4C74-9BE2-A7EBD29078AA}">
      <dsp:nvSpPr>
        <dsp:cNvPr id="0" name=""/>
        <dsp:cNvSpPr/>
      </dsp:nvSpPr>
      <dsp:spPr>
        <a:xfrm>
          <a:off x="2699370" y="1833010"/>
          <a:ext cx="2617442" cy="157046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0" lang="en-US" sz="22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Natural disasters; </a:t>
          </a:r>
          <a:endParaRPr lang="en-US" sz="2200"/>
        </a:p>
      </dsp:txBody>
      <dsp:txXfrm>
        <a:off x="2699370" y="1833010"/>
        <a:ext cx="2617442" cy="1570465"/>
      </dsp:txXfrm>
    </dsp:sp>
    <dsp:sp modelId="{39962567-0AF1-423E-9A37-DA88B14C3B0B}">
      <dsp:nvSpPr>
        <dsp:cNvPr id="0" name=""/>
        <dsp:cNvSpPr/>
      </dsp:nvSpPr>
      <dsp:spPr>
        <a:xfrm>
          <a:off x="5578557" y="1833010"/>
          <a:ext cx="2617442" cy="157046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0" lang="en-US" sz="2200" b="0" i="0" u="none" strike="noStrike" kern="1200" cap="none" spc="0" normalizeH="0" baseline="0" noProof="0">
              <a:effectLst/>
              <a:uLnTx/>
              <a:uFillTx/>
              <a:latin typeface="Segoe UI" panose="020B0502040204020203" pitchFamily="34" charset="0"/>
              <a:ea typeface="Times New Roman" panose="02020603050405020304" pitchFamily="18" charset="0"/>
              <a:cs typeface="Times New Roman" panose="02020603050405020304" pitchFamily="18" charset="0"/>
            </a:rPr>
            <a:t>Budget and administration</a:t>
          </a:r>
          <a:endParaRPr lang="en-US" sz="2200"/>
        </a:p>
      </dsp:txBody>
      <dsp:txXfrm>
        <a:off x="5578557" y="1833010"/>
        <a:ext cx="2617442" cy="15704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90009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D7351-B132-4FCC-B8D9-1D3C6A0F620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141827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2872466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987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505896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42675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2189299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390815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772791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4174-4B33-076E-EE00-9B26328D9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DDA9D-5638-AF26-56A6-B0EF38AC1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2ED3C-1076-0A04-6C9F-0F3AF0A4221B}"/>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F375FB7A-4B69-6D01-A73E-3C6DF76D3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D6AB2-1E2A-F3FE-1FF0-B1BD7F0E61B5}"/>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1118031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E9B7-ECE3-FBCA-AD5F-B89C02C4E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6E8E8-B2C9-5CE1-9737-41C8AA6C8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D9BFF-FF81-728B-0632-183885478CF5}"/>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A3FF3792-BBA9-1142-884F-5FE2E713F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32A56-AE89-5412-45E8-5E1B4D82434D}"/>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10777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544688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880F-EF99-A13D-68D8-A57A29E44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CD6D40-B623-9F9E-115B-F1FAB53B5A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518E1-D38B-115E-FEEC-1588A5BA0052}"/>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F7AF45AB-FC3D-FB76-BF43-E0921567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10419-B987-131D-31E2-0023C290C837}"/>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040228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0A69-3620-B276-93D8-F34F2FE55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79EF4-BD0B-EAEA-C115-8729422EA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D00AF5-2999-B2B7-2D68-61BDBFFB2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6915CC-0C7D-4D8B-4167-8E12A4738EA2}"/>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6" name="Footer Placeholder 5">
            <a:extLst>
              <a:ext uri="{FF2B5EF4-FFF2-40B4-BE49-F238E27FC236}">
                <a16:creationId xmlns:a16="http://schemas.microsoft.com/office/drawing/2014/main" id="{BABC0ABA-4EA7-96A1-3F89-EEC9F25BF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EB6B7-FAF5-4726-9F12-D54015119C00}"/>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935665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4143-6FE1-70D8-938E-D0BCC7F153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BB825-F25A-6BF2-A208-AC023344E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25BEE-91DC-32C7-AEEA-B6392CBC0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C85D8-8FF1-0DC6-5D78-2971C56CF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E727-2D18-D84C-5E77-34865DF5A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115DBB-5BD3-8AFC-17C4-41745C6745CF}"/>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8" name="Footer Placeholder 7">
            <a:extLst>
              <a:ext uri="{FF2B5EF4-FFF2-40B4-BE49-F238E27FC236}">
                <a16:creationId xmlns:a16="http://schemas.microsoft.com/office/drawing/2014/main" id="{99BAF3C9-0658-3469-722B-2FDF90693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B967C-0D1D-E6FB-AEC6-FB6CAC0BD7F4}"/>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2455235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EE9A-6199-D6DF-3E38-9C6E7C7052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7F470B-0C01-9F70-7115-A61C003DD432}"/>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4" name="Footer Placeholder 3">
            <a:extLst>
              <a:ext uri="{FF2B5EF4-FFF2-40B4-BE49-F238E27FC236}">
                <a16:creationId xmlns:a16="http://schemas.microsoft.com/office/drawing/2014/main" id="{0775DBD8-0E8D-56B1-38C4-DBFF7375F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7FD189-F4BE-BD1D-026B-349EE2975230}"/>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1279678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1EA9A-41B3-EF0B-77A6-55C81DA9B85B}"/>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3" name="Footer Placeholder 2">
            <a:extLst>
              <a:ext uri="{FF2B5EF4-FFF2-40B4-BE49-F238E27FC236}">
                <a16:creationId xmlns:a16="http://schemas.microsoft.com/office/drawing/2014/main" id="{916DAE25-B19E-1A4D-A2A6-643407DB8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3FA6F-4F7F-8B34-F140-F29B0D98D38C}"/>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268066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27E2-554B-DA84-15E1-F7F10F7D3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6A3FF-03D9-AA63-6E72-D476D5554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3534F1-CCBD-122F-684C-BDB96A1F0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9FD69-7449-827D-B19F-C16222134D18}"/>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6" name="Footer Placeholder 5">
            <a:extLst>
              <a:ext uri="{FF2B5EF4-FFF2-40B4-BE49-F238E27FC236}">
                <a16:creationId xmlns:a16="http://schemas.microsoft.com/office/drawing/2014/main" id="{A8BB6C67-30C1-C3F5-51E3-DFF7E037F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2563-69A8-FFF8-7AFF-EC5A5E9B75EE}"/>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4366541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0AF4-B749-4163-8045-CF269FA1C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9E49D-CA3F-7F3C-FD6E-37FC91E91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70C4EA-95CE-D5EC-8FD6-CF13610EC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5D65A-CF0E-577E-1BE2-313FAABC2DF1}"/>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6" name="Footer Placeholder 5">
            <a:extLst>
              <a:ext uri="{FF2B5EF4-FFF2-40B4-BE49-F238E27FC236}">
                <a16:creationId xmlns:a16="http://schemas.microsoft.com/office/drawing/2014/main" id="{8C561F64-9736-A457-68FA-A63B3664D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DCF8A-160A-6930-F180-2BE634DAAD5A}"/>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082822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E9F3-A5FF-2DDA-6780-FF8BB79BA2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174F6-84FF-4EE3-C736-21B927063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169C2-D858-D090-17D3-FAB44FEB9737}"/>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1F3939D6-29AA-DB87-AA1C-F1F26AC87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3A07D-0262-EEED-C733-FDF4C42C8B0E}"/>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3380782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17887-79B6-A167-6BCB-52DB5ACE57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64EB23-2425-21DC-6FB8-F4CC3A6E4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17F79-AC8F-894E-DEA1-C8A7FD60EFA3}"/>
              </a:ext>
            </a:extLst>
          </p:cNvPr>
          <p:cNvSpPr>
            <a:spLocks noGrp="1"/>
          </p:cNvSpPr>
          <p:nvPr>
            <p:ph type="dt" sz="half" idx="10"/>
          </p:nvPr>
        </p:nvSpPr>
        <p:spPr/>
        <p:txBody>
          <a:body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4889BC2A-F285-2A6D-2701-40DA7476E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C7CC3-E7E6-E3E7-A419-0627A1B778A8}"/>
              </a:ext>
            </a:extLst>
          </p:cNvPr>
          <p:cNvSpPr>
            <a:spLocks noGrp="1"/>
          </p:cNvSpPr>
          <p:nvPr>
            <p:ph type="sldNum" sz="quarter" idx="12"/>
          </p:nvPr>
        </p:nvSpPr>
        <p:spPr/>
        <p:txBody>
          <a:bodyPr/>
          <a:lstStyle/>
          <a:p>
            <a:fld id="{6BDBFAA2-21B6-47CA-808A-AED627B8A107}" type="slidenum">
              <a:rPr lang="en-US" smtClean="0"/>
              <a:t>‹#›</a:t>
            </a:fld>
            <a:endParaRPr lang="en-US"/>
          </a:p>
        </p:txBody>
      </p:sp>
    </p:spTree>
    <p:extLst>
      <p:ext uri="{BB962C8B-B14F-4D97-AF65-F5344CB8AC3E}">
        <p14:creationId xmlns:p14="http://schemas.microsoft.com/office/powerpoint/2010/main" val="84037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222820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D7351-B132-4FCC-B8D9-1D3C6A0F620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170118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D7351-B132-4FCC-B8D9-1D3C6A0F620D}"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252152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87584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130100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D0D7351-B132-4FCC-B8D9-1D3C6A0F620D}" type="datetimeFigureOut">
              <a:rPr lang="en-US" smtClean="0"/>
              <a:t>8/30/2023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398853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D7351-B132-4FCC-B8D9-1D3C6A0F620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23C1-392A-4E7F-AACE-917E7D1E2EDB}" type="slidenum">
              <a:rPr lang="en-US" smtClean="0"/>
              <a:t>‹#›</a:t>
            </a:fld>
            <a:endParaRPr lang="en-US"/>
          </a:p>
        </p:txBody>
      </p:sp>
    </p:spTree>
    <p:extLst>
      <p:ext uri="{BB962C8B-B14F-4D97-AF65-F5344CB8AC3E}">
        <p14:creationId xmlns:p14="http://schemas.microsoft.com/office/powerpoint/2010/main" val="418623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0D7351-B132-4FCC-B8D9-1D3C6A0F620D}" type="datetimeFigureOut">
              <a:rPr lang="en-US" smtClean="0"/>
              <a:t>8/30/2023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5023C1-392A-4E7F-AACE-917E7D1E2EDB}" type="slidenum">
              <a:rPr lang="en-US" smtClean="0"/>
              <a:t>‹#›</a:t>
            </a:fld>
            <a:endParaRPr lang="en-US"/>
          </a:p>
        </p:txBody>
      </p:sp>
    </p:spTree>
    <p:extLst>
      <p:ext uri="{BB962C8B-B14F-4D97-AF65-F5344CB8AC3E}">
        <p14:creationId xmlns:p14="http://schemas.microsoft.com/office/powerpoint/2010/main" val="359819820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900EE-320E-A4BF-3F34-67E7219C6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5DF067-F9A0-17FF-5F4C-8DB72544C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073EF-8A0D-C64A-E0FA-562C801B7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0F0D0-3B6D-4BE4-A417-EB4A45CCF8BC}" type="datetimeFigureOut">
              <a:rPr lang="en-US" smtClean="0"/>
              <a:t>8/30/2023</a:t>
            </a:fld>
            <a:endParaRPr lang="en-US"/>
          </a:p>
        </p:txBody>
      </p:sp>
      <p:sp>
        <p:nvSpPr>
          <p:cNvPr id="5" name="Footer Placeholder 4">
            <a:extLst>
              <a:ext uri="{FF2B5EF4-FFF2-40B4-BE49-F238E27FC236}">
                <a16:creationId xmlns:a16="http://schemas.microsoft.com/office/drawing/2014/main" id="{B9B1DE66-C379-413C-D88F-462409A96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4A5CA8-8684-7E93-4899-645790C37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BFAA2-21B6-47CA-808A-AED627B8A107}" type="slidenum">
              <a:rPr lang="en-US" smtClean="0"/>
              <a:t>‹#›</a:t>
            </a:fld>
            <a:endParaRPr lang="en-US"/>
          </a:p>
        </p:txBody>
      </p:sp>
    </p:spTree>
    <p:extLst>
      <p:ext uri="{BB962C8B-B14F-4D97-AF65-F5344CB8AC3E}">
        <p14:creationId xmlns:p14="http://schemas.microsoft.com/office/powerpoint/2010/main" val="13413340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1252-359C-630F-1EF9-C238F4831DD0}"/>
              </a:ext>
            </a:extLst>
          </p:cNvPr>
          <p:cNvSpPr>
            <a:spLocks noGrp="1"/>
          </p:cNvSpPr>
          <p:nvPr>
            <p:ph type="title"/>
          </p:nvPr>
        </p:nvSpPr>
        <p:spPr>
          <a:xfrm>
            <a:off x="219538" y="242368"/>
            <a:ext cx="6629400" cy="1325563"/>
          </a:xfrm>
        </p:spPr>
        <p:txBody>
          <a:bodyPr/>
          <a:lstStyle/>
          <a:p>
            <a:r>
              <a:rPr lang="en-US" dirty="0"/>
              <a:t>Caricom Member States </a:t>
            </a:r>
          </a:p>
        </p:txBody>
      </p:sp>
      <p:graphicFrame>
        <p:nvGraphicFramePr>
          <p:cNvPr id="10" name="Content Placeholder 2">
            <a:extLst>
              <a:ext uri="{FF2B5EF4-FFF2-40B4-BE49-F238E27FC236}">
                <a16:creationId xmlns:a16="http://schemas.microsoft.com/office/drawing/2014/main" id="{30BF7675-A98E-7C8B-0999-820A024D7227}"/>
              </a:ext>
            </a:extLst>
          </p:cNvPr>
          <p:cNvGraphicFramePr>
            <a:graphicFrameLocks noGrp="1"/>
          </p:cNvGraphicFramePr>
          <p:nvPr>
            <p:ph sz="half" idx="1"/>
          </p:nvPr>
        </p:nvGraphicFramePr>
        <p:xfrm>
          <a:off x="219538" y="1447200"/>
          <a:ext cx="8092236" cy="5245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05A620E-D99C-AB2C-D0C7-FF7E03038354}"/>
              </a:ext>
            </a:extLst>
          </p:cNvPr>
          <p:cNvSpPr>
            <a:spLocks noGrp="1"/>
          </p:cNvSpPr>
          <p:nvPr>
            <p:ph sz="half" idx="2"/>
          </p:nvPr>
        </p:nvSpPr>
        <p:spPr>
          <a:xfrm>
            <a:off x="9004300" y="4967839"/>
            <a:ext cx="3069762" cy="1525036"/>
          </a:xfrm>
        </p:spPr>
        <p:txBody>
          <a:bodyPr>
            <a:normAutofit fontScale="25000" lnSpcReduction="20000"/>
          </a:bodyPr>
          <a:lstStyle/>
          <a:p>
            <a:pPr marL="0" marR="0" lvl="0" indent="0" algn="l" defTabSz="914400" rtl="0" eaLnBrk="1" fontAlgn="auto" latinLnBrk="0" hangingPunct="1">
              <a:lnSpc>
                <a:spcPct val="115000"/>
              </a:lnSpc>
              <a:spcBef>
                <a:spcPts val="0"/>
              </a:spcBef>
              <a:spcAft>
                <a:spcPts val="1000"/>
              </a:spcAft>
              <a:buClrTx/>
              <a:buSzPts val="1000"/>
              <a:buNone/>
              <a:tabLst>
                <a:tab pos="457200" algn="l"/>
              </a:tabLst>
              <a:defRPr/>
            </a:pPr>
            <a:r>
              <a:rPr lang="en-US" sz="5600" dirty="0">
                <a:solidFill>
                  <a:srgbClr val="343A40"/>
                </a:solidFill>
                <a:latin typeface="Segoe UI" panose="020B0502040204020203" pitchFamily="34" charset="0"/>
                <a:cs typeface="Times New Roman" panose="02020603050405020304" pitchFamily="18" charset="0"/>
              </a:rPr>
              <a:t>ASSOCIATE MEMBER STATES</a:t>
            </a:r>
          </a:p>
          <a:p>
            <a:pPr marR="0" lvl="0" algn="l" defTabSz="914400" rtl="0" eaLnBrk="1" fontAlgn="auto" latinLnBrk="0" hangingPunct="1">
              <a:lnSpc>
                <a:spcPct val="115000"/>
              </a:lnSpc>
              <a:spcBef>
                <a:spcPts val="0"/>
              </a:spcBef>
              <a:spcAft>
                <a:spcPts val="1000"/>
              </a:spcAft>
              <a:buClrTx/>
              <a:buSzPts val="1000"/>
              <a:buFont typeface="Wingdings" panose="05000000000000000000" pitchFamily="2" charset="2"/>
              <a:buChar char="ü"/>
              <a:tabLst>
                <a:tab pos="457200" algn="l"/>
              </a:tabLst>
              <a:defRPr/>
            </a:pPr>
            <a:r>
              <a:rPr lang="en-US" sz="5600" dirty="0">
                <a:solidFill>
                  <a:srgbClr val="343A40"/>
                </a:solidFill>
                <a:latin typeface="Segoe UI" panose="020B0502040204020203" pitchFamily="34" charset="0"/>
                <a:cs typeface="Times New Roman" panose="02020603050405020304" pitchFamily="18" charset="0"/>
              </a:rPr>
              <a:t>Anguilla </a:t>
            </a:r>
          </a:p>
          <a:p>
            <a:pPr marR="0" lvl="0" algn="l" defTabSz="914400" rtl="0" eaLnBrk="1" fontAlgn="auto" latinLnBrk="0" hangingPunct="1">
              <a:lnSpc>
                <a:spcPct val="115000"/>
              </a:lnSpc>
              <a:spcBef>
                <a:spcPts val="0"/>
              </a:spcBef>
              <a:spcAft>
                <a:spcPts val="1000"/>
              </a:spcAft>
              <a:buClrTx/>
              <a:buSzPts val="1000"/>
              <a:buFont typeface="Wingdings" panose="05000000000000000000" pitchFamily="2" charset="2"/>
              <a:buChar char="ü"/>
              <a:tabLst>
                <a:tab pos="457200" algn="l"/>
              </a:tabLst>
              <a:defRPr/>
            </a:pPr>
            <a:r>
              <a:rPr lang="en-US" sz="5600" dirty="0">
                <a:solidFill>
                  <a:srgbClr val="343A40"/>
                </a:solidFill>
                <a:latin typeface="Segoe UI" panose="020B0502040204020203" pitchFamily="34" charset="0"/>
                <a:cs typeface="Times New Roman" panose="02020603050405020304" pitchFamily="18" charset="0"/>
              </a:rPr>
              <a:t>British Virgin Islands   </a:t>
            </a:r>
          </a:p>
          <a:p>
            <a:pPr marR="0" lvl="0" algn="l" defTabSz="914400" rtl="0" eaLnBrk="1" fontAlgn="auto" latinLnBrk="0" hangingPunct="1">
              <a:lnSpc>
                <a:spcPct val="115000"/>
              </a:lnSpc>
              <a:spcBef>
                <a:spcPts val="0"/>
              </a:spcBef>
              <a:spcAft>
                <a:spcPts val="1000"/>
              </a:spcAft>
              <a:buClrTx/>
              <a:buSzPts val="1000"/>
              <a:buFont typeface="Wingdings" panose="05000000000000000000" pitchFamily="2" charset="2"/>
              <a:buChar char="ü"/>
              <a:tabLst>
                <a:tab pos="457200" algn="l"/>
              </a:tabLst>
              <a:defRPr/>
            </a:pPr>
            <a:r>
              <a:rPr lang="en-US" sz="5600" dirty="0">
                <a:solidFill>
                  <a:srgbClr val="343A40"/>
                </a:solidFill>
                <a:latin typeface="Segoe UI" panose="020B0502040204020203" pitchFamily="34" charset="0"/>
                <a:cs typeface="Times New Roman" panose="02020603050405020304" pitchFamily="18" charset="0"/>
              </a:rPr>
              <a:t>Cayman Islands</a:t>
            </a:r>
          </a:p>
          <a:p>
            <a:pPr marR="0" lvl="0" algn="l" defTabSz="914400" rtl="0" eaLnBrk="1" fontAlgn="auto" latinLnBrk="0" hangingPunct="1">
              <a:lnSpc>
                <a:spcPct val="115000"/>
              </a:lnSpc>
              <a:spcBef>
                <a:spcPts val="0"/>
              </a:spcBef>
              <a:spcAft>
                <a:spcPts val="1000"/>
              </a:spcAft>
              <a:buClrTx/>
              <a:buSzPts val="1000"/>
              <a:buFont typeface="Wingdings" panose="05000000000000000000" pitchFamily="2" charset="2"/>
              <a:buChar char="ü"/>
              <a:tabLst>
                <a:tab pos="457200" algn="l"/>
              </a:tabLst>
              <a:defRPr/>
            </a:pPr>
            <a:r>
              <a:rPr lang="en-US" sz="5600" dirty="0">
                <a:solidFill>
                  <a:srgbClr val="343A40"/>
                </a:solidFill>
                <a:latin typeface="Segoe UI" panose="020B0502040204020203" pitchFamily="34" charset="0"/>
                <a:cs typeface="Times New Roman" panose="02020603050405020304" pitchFamily="18" charset="0"/>
              </a:rPr>
              <a:t>Turks and Caicos Islands</a:t>
            </a:r>
          </a:p>
          <a:p>
            <a:endParaRPr lang="en-US" dirty="0"/>
          </a:p>
        </p:txBody>
      </p:sp>
      <p:pic>
        <p:nvPicPr>
          <p:cNvPr id="5" name="Picture 4">
            <a:extLst>
              <a:ext uri="{FF2B5EF4-FFF2-40B4-BE49-F238E27FC236}">
                <a16:creationId xmlns:a16="http://schemas.microsoft.com/office/drawing/2014/main" id="{D5B61E06-5849-6747-6454-788216848A7C}"/>
              </a:ext>
            </a:extLst>
          </p:cNvPr>
          <p:cNvPicPr>
            <a:picLocks noChangeAspect="1"/>
          </p:cNvPicPr>
          <p:nvPr/>
        </p:nvPicPr>
        <p:blipFill>
          <a:blip r:embed="rId7"/>
          <a:stretch>
            <a:fillRect/>
          </a:stretch>
        </p:blipFill>
        <p:spPr>
          <a:xfrm>
            <a:off x="8438773" y="1263719"/>
            <a:ext cx="3753227" cy="3543784"/>
          </a:xfrm>
          <a:prstGeom prst="rect">
            <a:avLst/>
          </a:prstGeom>
        </p:spPr>
      </p:pic>
      <p:sp>
        <p:nvSpPr>
          <p:cNvPr id="6" name="Content Placeholder 2">
            <a:extLst>
              <a:ext uri="{FF2B5EF4-FFF2-40B4-BE49-F238E27FC236}">
                <a16:creationId xmlns:a16="http://schemas.microsoft.com/office/drawing/2014/main" id="{6B31376C-24F2-18F6-C441-92F3DB26B572}"/>
              </a:ext>
            </a:extLst>
          </p:cNvPr>
          <p:cNvSpPr txBox="1">
            <a:spLocks/>
          </p:cNvSpPr>
          <p:nvPr/>
        </p:nvSpPr>
        <p:spPr>
          <a:xfrm>
            <a:off x="4748715" y="1825624"/>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06146EE-2E1D-56E0-5626-E801FB2A6E42}"/>
              </a:ext>
            </a:extLst>
          </p:cNvPr>
          <p:cNvSpPr txBox="1"/>
          <p:nvPr/>
        </p:nvSpPr>
        <p:spPr>
          <a:xfrm>
            <a:off x="6217152" y="806831"/>
            <a:ext cx="6101847" cy="64036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343A40"/>
                </a:solidFill>
                <a:effectLst/>
                <a:uLnTx/>
                <a:uFillTx/>
                <a:latin typeface="Segoe UI" panose="020B0502040204020203" pitchFamily="34" charset="0"/>
                <a:ea typeface="Times New Roman" panose="02020603050405020304" pitchFamily="18" charset="0"/>
                <a:cs typeface="Times New Roman" panose="02020603050405020304" pitchFamily="18" charset="0"/>
              </a:rPr>
              <a:t>The Many Caribbean</a:t>
            </a:r>
            <a:r>
              <a:rPr kumimoji="0" lang="en-US" sz="1600" b="0" i="0" u="none" strike="noStrike" kern="1200" cap="none" spc="0" normalizeH="0" baseline="0" noProof="0" dirty="0">
                <a:ln>
                  <a:noFill/>
                </a:ln>
                <a:solidFill>
                  <a:srgbClr val="343A40"/>
                </a:solidFill>
                <a:effectLst/>
                <a:uLnTx/>
                <a:uFillTx/>
                <a:latin typeface="Segoe UI" panose="020B0502040204020203" pitchFamily="34" charset="0"/>
                <a:ea typeface="Times New Roman" panose="02020603050405020304" pitchFamily="18" charset="0"/>
                <a:cs typeface="Times New Roman" panose="02020603050405020304" pitchFamily="18" charset="0"/>
              </a:rPr>
              <a:t>: English-speaking Caribbean, Dutch-Caribbean, Spanish-Caribbean, French-Caribbean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429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8AF3-671B-C840-CC82-17E575355288}"/>
              </a:ext>
            </a:extLst>
          </p:cNvPr>
          <p:cNvSpPr>
            <a:spLocks noGrp="1"/>
          </p:cNvSpPr>
          <p:nvPr>
            <p:ph type="title"/>
          </p:nvPr>
        </p:nvSpPr>
        <p:spPr>
          <a:xfrm>
            <a:off x="648930" y="629266"/>
            <a:ext cx="9252154" cy="1223983"/>
          </a:xfrm>
        </p:spPr>
        <p:txBody>
          <a:bodyPr>
            <a:normAutofit/>
          </a:bodyPr>
          <a:lstStyle/>
          <a:p>
            <a:pPr>
              <a:lnSpc>
                <a:spcPct val="90000"/>
              </a:lnSpc>
            </a:pPr>
            <a:r>
              <a:rPr lang="en-US" sz="3900"/>
              <a:t>Caribbean Free Trade Association - CARIFTA</a:t>
            </a:r>
          </a:p>
        </p:txBody>
      </p:sp>
      <p:sp>
        <p:nvSpPr>
          <p:cNvPr id="3" name="Content Placeholder 2">
            <a:extLst>
              <a:ext uri="{FF2B5EF4-FFF2-40B4-BE49-F238E27FC236}">
                <a16:creationId xmlns:a16="http://schemas.microsoft.com/office/drawing/2014/main" id="{81B6F33B-97EA-FA27-5D65-0AD3B0202D64}"/>
              </a:ext>
            </a:extLst>
          </p:cNvPr>
          <p:cNvSpPr>
            <a:spLocks noGrp="1"/>
          </p:cNvSpPr>
          <p:nvPr>
            <p:ph idx="1"/>
          </p:nvPr>
        </p:nvSpPr>
        <p:spPr>
          <a:xfrm>
            <a:off x="520505" y="2052214"/>
            <a:ext cx="6385935" cy="4404857"/>
          </a:xfrm>
        </p:spPr>
        <p:txBody>
          <a:bodyPr>
            <a:normAutofit fontScale="92500" lnSpcReduction="10000"/>
          </a:bodyPr>
          <a:lstStyle/>
          <a:p>
            <a:pPr marL="0" marR="0" indent="0">
              <a:lnSpc>
                <a:spcPct val="90000"/>
              </a:lnSpc>
              <a:spcBef>
                <a:spcPts val="0"/>
              </a:spcBef>
              <a:spcAft>
                <a:spcPts val="1000"/>
              </a:spcAft>
              <a:buNone/>
            </a:pPr>
            <a:r>
              <a:rPr lang="en-US" sz="2400" dirty="0">
                <a:latin typeface="Segoe UI" panose="020B0502040204020203" pitchFamily="34" charset="0"/>
                <a:cs typeface="Times New Roman" panose="02020603050405020304" pitchFamily="18" charset="0"/>
              </a:rPr>
              <a:t>established in 1965 by the following countries:</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Antigua &amp; Barbuda</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Barbados</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Guyana </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Trinidad &amp; Tobago – December 15, 1965 with the signing of the Dickenson Bay Agreement</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Dominica, Grenada, St. Kitts &amp; Nevis, Anguilla, Saint Lucia, St, Vincent &amp; the Grenadines  – July 1, 1968</a:t>
            </a:r>
          </a:p>
          <a:p>
            <a:pPr marR="0">
              <a:lnSpc>
                <a:spcPct val="90000"/>
              </a:lnSpc>
              <a:spcBef>
                <a:spcPts val="0"/>
              </a:spcBef>
              <a:spcAft>
                <a:spcPts val="1000"/>
              </a:spcAft>
              <a:buFont typeface="Wingdings" panose="05000000000000000000" pitchFamily="2" charset="2"/>
              <a:buChar char="ü"/>
            </a:pPr>
            <a:r>
              <a:rPr lang="en-US" sz="2400" dirty="0">
                <a:latin typeface="Segoe UI" panose="020B0502040204020203" pitchFamily="34" charset="0"/>
                <a:cs typeface="Times New Roman" panose="02020603050405020304" pitchFamily="18" charset="0"/>
              </a:rPr>
              <a:t>Montserrat &amp; Jamaica - August 1, 1968</a:t>
            </a:r>
          </a:p>
          <a:p>
            <a:pPr marR="0">
              <a:lnSpc>
                <a:spcPct val="90000"/>
              </a:lnSpc>
              <a:spcBef>
                <a:spcPts val="0"/>
              </a:spcBef>
              <a:spcAft>
                <a:spcPts val="1000"/>
              </a:spcAft>
              <a:buFont typeface="Wingdings" panose="05000000000000000000" pitchFamily="2" charset="2"/>
              <a:buChar char="ü"/>
            </a:pPr>
            <a:r>
              <a:rPr lang="en-US" sz="2400" dirty="0">
                <a:effectLst/>
                <a:latin typeface="Segoe UI" panose="020B0502040204020203" pitchFamily="34" charset="0"/>
                <a:ea typeface="Times New Roman" panose="02020603050405020304" pitchFamily="18" charset="0"/>
                <a:cs typeface="Times New Roman" panose="02020603050405020304" pitchFamily="18" charset="0"/>
              </a:rPr>
              <a:t>Belize &amp; British Honduras - 1971.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dirty="0"/>
          </a:p>
        </p:txBody>
      </p:sp>
      <p:pic>
        <p:nvPicPr>
          <p:cNvPr id="4" name="Picture 3">
            <a:extLst>
              <a:ext uri="{FF2B5EF4-FFF2-40B4-BE49-F238E27FC236}">
                <a16:creationId xmlns:a16="http://schemas.microsoft.com/office/drawing/2014/main" id="{08C9A1DD-C400-FEBC-4A23-3F80B5F0D8B9}"/>
              </a:ext>
            </a:extLst>
          </p:cNvPr>
          <p:cNvPicPr>
            <a:picLocks noChangeAspect="1"/>
          </p:cNvPicPr>
          <p:nvPr/>
        </p:nvPicPr>
        <p:blipFill rotWithShape="1">
          <a:blip r:embed="rId3"/>
          <a:srcRect l="25403" r="22649" b="-1"/>
          <a:stretch/>
        </p:blipFill>
        <p:spPr>
          <a:xfrm>
            <a:off x="7551643" y="2052213"/>
            <a:ext cx="3991900"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083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020F51-63E1-FD34-7FF4-139B6ED1A2BA}"/>
              </a:ext>
            </a:extLst>
          </p:cNvPr>
          <p:cNvSpPr>
            <a:spLocks noGrp="1"/>
          </p:cNvSpPr>
          <p:nvPr>
            <p:ph type="title"/>
          </p:nvPr>
        </p:nvSpPr>
        <p:spPr>
          <a:xfrm>
            <a:off x="648930" y="629267"/>
            <a:ext cx="9252154" cy="1016654"/>
          </a:xfrm>
        </p:spPr>
        <p:txBody>
          <a:bodyPr>
            <a:normAutofit/>
          </a:bodyPr>
          <a:lstStyle/>
          <a:p>
            <a:pPr>
              <a:lnSpc>
                <a:spcPct val="90000"/>
              </a:lnSpc>
            </a:pPr>
            <a:r>
              <a:rPr lang="en-US" sz="2900" b="1">
                <a:solidFill>
                  <a:srgbClr val="EBEBEB"/>
                </a:solidFill>
                <a:latin typeface="Segoe UI" panose="020B0502040204020203" pitchFamily="34" charset="0"/>
                <a:ea typeface="Times New Roman" panose="02020603050405020304" pitchFamily="18" charset="0"/>
                <a:cs typeface="Times New Roman" panose="02020603050405020304" pitchFamily="18" charset="0"/>
              </a:rPr>
              <a:t>CARIFTA established to unite member economies:</a:t>
            </a:r>
            <a:br>
              <a:rPr lang="en-US" sz="2900">
                <a:solidFill>
                  <a:srgbClr val="EBEBEB"/>
                </a:solidFill>
                <a:latin typeface="Calibri" panose="020F0502020204030204" pitchFamily="34" charset="0"/>
                <a:ea typeface="Calibri" panose="020F0502020204030204" pitchFamily="34" charset="0"/>
                <a:cs typeface="Times New Roman" panose="02020603050405020304" pitchFamily="18" charset="0"/>
              </a:rPr>
            </a:br>
            <a:endParaRPr lang="en-US" sz="2900">
              <a:solidFill>
                <a:srgbClr val="EBEBEB"/>
              </a:solidFill>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17" name="Content Placeholder 2">
            <a:extLst>
              <a:ext uri="{FF2B5EF4-FFF2-40B4-BE49-F238E27FC236}">
                <a16:creationId xmlns:a16="http://schemas.microsoft.com/office/drawing/2014/main" id="{F0BE7EF0-6DA5-CB10-35D4-C98699CAF887}"/>
              </a:ext>
            </a:extLst>
          </p:cNvPr>
          <p:cNvGraphicFramePr>
            <a:graphicFrameLocks noGrp="1"/>
          </p:cNvGraphicFramePr>
          <p:nvPr>
            <p:ph idx="1"/>
            <p:extLst>
              <p:ext uri="{D42A27DB-BD31-4B8C-83A1-F6EECF244321}">
                <p14:modId xmlns:p14="http://schemas.microsoft.com/office/powerpoint/2010/main" val="3857891397"/>
              </p:ext>
            </p:extLst>
          </p:nvPr>
        </p:nvGraphicFramePr>
        <p:xfrm>
          <a:off x="331305" y="2275188"/>
          <a:ext cx="11463130" cy="4350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2793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B88C-EAD4-BD8D-D1E2-FF835764473F}"/>
              </a:ext>
            </a:extLst>
          </p:cNvPr>
          <p:cNvSpPr>
            <a:spLocks noGrp="1"/>
          </p:cNvSpPr>
          <p:nvPr>
            <p:ph type="title"/>
          </p:nvPr>
        </p:nvSpPr>
        <p:spPr/>
        <p:txBody>
          <a:bodyPr/>
          <a:lstStyle/>
          <a:p>
            <a:r>
              <a:rPr lang="en-US" dirty="0"/>
              <a:t>Caribbean Community - CARICOM</a:t>
            </a:r>
          </a:p>
        </p:txBody>
      </p:sp>
      <p:sp>
        <p:nvSpPr>
          <p:cNvPr id="3" name="Content Placeholder 2">
            <a:extLst>
              <a:ext uri="{FF2B5EF4-FFF2-40B4-BE49-F238E27FC236}">
                <a16:creationId xmlns:a16="http://schemas.microsoft.com/office/drawing/2014/main" id="{3523D9C4-15BE-A81C-6E56-4E2211C08395}"/>
              </a:ext>
            </a:extLst>
          </p:cNvPr>
          <p:cNvSpPr>
            <a:spLocks noGrp="1"/>
          </p:cNvSpPr>
          <p:nvPr>
            <p:ph idx="1"/>
          </p:nvPr>
        </p:nvSpPr>
        <p:spPr>
          <a:xfrm>
            <a:off x="316728" y="1462709"/>
            <a:ext cx="7998939" cy="4886252"/>
          </a:xfrm>
        </p:spPr>
        <p:txBody>
          <a:bodyPr>
            <a:normAutofit/>
          </a:bodyPr>
          <a:lstStyle/>
          <a:p>
            <a:pPr marL="0" marR="0">
              <a:lnSpc>
                <a:spcPct val="115000"/>
              </a:lnSpc>
              <a:spcBef>
                <a:spcPts val="0"/>
              </a:spcBef>
              <a:spcAft>
                <a:spcPts val="10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The Treaty of Chaguaramas established CARICOM in 1973, 	including the Caribbean Common Market.</a:t>
            </a:r>
          </a:p>
          <a:p>
            <a:pPr marL="0">
              <a:lnSpc>
                <a:spcPct val="115000"/>
              </a:lnSpc>
              <a:spcBef>
                <a:spcPts val="0"/>
              </a:spcBef>
              <a:spcAft>
                <a:spcPts val="1000"/>
              </a:spcAft>
            </a:pPr>
            <a:r>
              <a:rPr lang="en-US" sz="2100" dirty="0">
                <a:latin typeface="Segoe UI" panose="020B0502040204020203" pitchFamily="34" charset="0"/>
                <a:cs typeface="Times New Roman" panose="02020603050405020304" pitchFamily="18" charset="0"/>
              </a:rPr>
              <a:t>The CARICOM Treaty – effective August 1, 1973</a:t>
            </a:r>
          </a:p>
          <a:p>
            <a:pPr marL="0">
              <a:lnSpc>
                <a:spcPct val="115000"/>
              </a:lnSpc>
              <a:spcBef>
                <a:spcPts val="0"/>
              </a:spcBef>
              <a:spcAft>
                <a:spcPts val="10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Caribbean Community &amp; Caribbean Common Market replaced 	Caribbean Free Trade Association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CARIFTA</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 effective May 1, 	1974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dirty="0">
                <a:latin typeface="Segoe UI" panose="020B0502040204020203" pitchFamily="34" charset="0"/>
                <a:ea typeface="Times New Roman" panose="02020603050405020304" pitchFamily="18" charset="0"/>
                <a:cs typeface="Times New Roman" panose="02020603050405020304" pitchFamily="18" charset="0"/>
              </a:rPr>
              <a:t>CARICOM</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handles economic issues in the region</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00050" lvl="1">
              <a:lnSpc>
                <a:spcPct val="115000"/>
              </a:lnSpc>
              <a:spcBef>
                <a:spcPts val="0"/>
              </a:spcBef>
              <a:spcAft>
                <a:spcPts val="1000"/>
              </a:spcAft>
            </a:pPr>
            <a:r>
              <a:rPr lang="en-US" sz="2000" dirty="0">
                <a:latin typeface="Segoe UI" panose="020B0502040204020203" pitchFamily="34" charset="0"/>
                <a:cs typeface="Times New Roman" panose="02020603050405020304" pitchFamily="18" charset="0"/>
              </a:rPr>
              <a:t>Issues of foreign policy coordination and functional cooperation</a:t>
            </a:r>
          </a:p>
          <a:p>
            <a:pPr marL="400050" lvl="1">
              <a:lnSpc>
                <a:spcPct val="115000"/>
              </a:lnSpc>
              <a:spcBef>
                <a:spcPts val="0"/>
              </a:spcBef>
              <a:spcAft>
                <a:spcPts val="1000"/>
              </a:spcAft>
            </a:pPr>
            <a:r>
              <a:rPr lang="en-US" sz="2000" dirty="0">
                <a:latin typeface="Segoe UI" panose="020B0502040204020203" pitchFamily="34" charset="0"/>
                <a:cs typeface="Times New Roman" panose="02020603050405020304" pitchFamily="18" charset="0"/>
              </a:rPr>
              <a:t>Issues of economic integration, particularly those related to trade arrangements</a:t>
            </a:r>
          </a:p>
        </p:txBody>
      </p:sp>
      <p:pic>
        <p:nvPicPr>
          <p:cNvPr id="4" name="Picture 3">
            <a:extLst>
              <a:ext uri="{FF2B5EF4-FFF2-40B4-BE49-F238E27FC236}">
                <a16:creationId xmlns:a16="http://schemas.microsoft.com/office/drawing/2014/main" id="{4A13EFA0-6231-05D2-A7C2-B1CBF1AB8752}"/>
              </a:ext>
            </a:extLst>
          </p:cNvPr>
          <p:cNvPicPr>
            <a:picLocks noChangeAspect="1"/>
          </p:cNvPicPr>
          <p:nvPr/>
        </p:nvPicPr>
        <p:blipFill>
          <a:blip r:embed="rId2"/>
          <a:stretch>
            <a:fillRect/>
          </a:stretch>
        </p:blipFill>
        <p:spPr>
          <a:xfrm>
            <a:off x="8621103" y="1462708"/>
            <a:ext cx="2857500" cy="1600200"/>
          </a:xfrm>
          <a:prstGeom prst="rect">
            <a:avLst/>
          </a:prstGeom>
        </p:spPr>
      </p:pic>
      <p:sp>
        <p:nvSpPr>
          <p:cNvPr id="6" name="TextBox 5">
            <a:extLst>
              <a:ext uri="{FF2B5EF4-FFF2-40B4-BE49-F238E27FC236}">
                <a16:creationId xmlns:a16="http://schemas.microsoft.com/office/drawing/2014/main" id="{DA200EE2-7572-ACD3-F05B-244A0867A871}"/>
              </a:ext>
            </a:extLst>
          </p:cNvPr>
          <p:cNvSpPr txBox="1"/>
          <p:nvPr/>
        </p:nvSpPr>
        <p:spPr>
          <a:xfrm>
            <a:off x="8954159" y="3795093"/>
            <a:ext cx="3348609" cy="400110"/>
          </a:xfrm>
          <a:prstGeom prst="rect">
            <a:avLst/>
          </a:prstGeom>
          <a:noFill/>
        </p:spPr>
        <p:txBody>
          <a:bodyPr wrap="square">
            <a:spAutoFit/>
          </a:bodyPr>
          <a:lstStyle/>
          <a:p>
            <a:r>
              <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Times New Roman" panose="02020603050405020304" pitchFamily="18" charset="0"/>
                <a:cs typeface="Times New Roman" panose="02020603050405020304" pitchFamily="18" charset="0"/>
              </a:rPr>
              <a:t>Member countries</a:t>
            </a: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Times New Roman" panose="02020603050405020304" pitchFamily="18" charset="0"/>
                <a:cs typeface="Times New Roman" panose="02020603050405020304" pitchFamily="18" charset="0"/>
              </a:rPr>
              <a:t>:  </a:t>
            </a:r>
          </a:p>
        </p:txBody>
      </p:sp>
      <p:graphicFrame>
        <p:nvGraphicFramePr>
          <p:cNvPr id="7" name="Diagram 6">
            <a:extLst>
              <a:ext uri="{FF2B5EF4-FFF2-40B4-BE49-F238E27FC236}">
                <a16:creationId xmlns:a16="http://schemas.microsoft.com/office/drawing/2014/main" id="{EF68FE26-1B69-B847-A7FA-F035DC1F85B9}"/>
              </a:ext>
            </a:extLst>
          </p:cNvPr>
          <p:cNvGraphicFramePr/>
          <p:nvPr>
            <p:extLst>
              <p:ext uri="{D42A27DB-BD31-4B8C-83A1-F6EECF244321}">
                <p14:modId xmlns:p14="http://schemas.microsoft.com/office/powerpoint/2010/main" val="3662759313"/>
              </p:ext>
            </p:extLst>
          </p:nvPr>
        </p:nvGraphicFramePr>
        <p:xfrm>
          <a:off x="8954159" y="4072898"/>
          <a:ext cx="2730390" cy="2466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009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9B89ED-2887-82AB-0F33-272505202D1F}"/>
              </a:ext>
            </a:extLst>
          </p:cNvPr>
          <p:cNvSpPr>
            <a:spLocks noGrp="1"/>
          </p:cNvSpPr>
          <p:nvPr>
            <p:ph type="title"/>
          </p:nvPr>
        </p:nvSpPr>
        <p:spPr>
          <a:xfrm>
            <a:off x="653143" y="1645920"/>
            <a:ext cx="3522879" cy="4470821"/>
          </a:xfrm>
        </p:spPr>
        <p:txBody>
          <a:bodyPr>
            <a:normAutofit/>
          </a:bodyPr>
          <a:lstStyle/>
          <a:p>
            <a:r>
              <a:rPr lang="en-US" dirty="0">
                <a:solidFill>
                  <a:schemeClr val="bg2"/>
                </a:solidFill>
              </a:rPr>
              <a:t>CARICOM Single Market &amp; Economy- CSME</a:t>
            </a:r>
          </a:p>
        </p:txBody>
      </p:sp>
      <p:sp>
        <p:nvSpPr>
          <p:cNvPr id="3" name="Content Placeholder 2">
            <a:extLst>
              <a:ext uri="{FF2B5EF4-FFF2-40B4-BE49-F238E27FC236}">
                <a16:creationId xmlns:a16="http://schemas.microsoft.com/office/drawing/2014/main" id="{26107A20-61F0-33EB-0D90-13ADFE874760}"/>
              </a:ext>
            </a:extLst>
          </p:cNvPr>
          <p:cNvSpPr>
            <a:spLocks noGrp="1"/>
          </p:cNvSpPr>
          <p:nvPr>
            <p:ph idx="1"/>
          </p:nvPr>
        </p:nvSpPr>
        <p:spPr>
          <a:xfrm>
            <a:off x="4990912" y="1143000"/>
            <a:ext cx="6683091" cy="6182139"/>
          </a:xfrm>
        </p:spPr>
        <p:txBody>
          <a:bodyPr>
            <a:normAutofit lnSpcReduction="10000"/>
          </a:bodyPr>
          <a:lstStyle/>
          <a:p>
            <a:pPr marR="0">
              <a:lnSpc>
                <a:spcPct val="90000"/>
              </a:lnSpc>
              <a:spcBef>
                <a:spcPts val="0"/>
              </a:spcBef>
              <a:spcAft>
                <a:spcPts val="1000"/>
              </a:spcAft>
              <a:buFont typeface="Wingdings" panose="05000000000000000000" pitchFamily="2" charset="2"/>
              <a:buChar char="Ø"/>
            </a:pPr>
            <a:r>
              <a:rPr lang="en-US" dirty="0">
                <a:latin typeface="Segoe UI" panose="020B0502040204020203" pitchFamily="34" charset="0"/>
                <a:ea typeface="Times New Roman" panose="02020603050405020304" pitchFamily="18" charset="0"/>
                <a:cs typeface="Times New Roman" panose="02020603050405020304" pitchFamily="18" charset="0"/>
              </a:rPr>
              <a:t>E</a:t>
            </a:r>
            <a:r>
              <a:rPr lang="en-US" dirty="0">
                <a:effectLst/>
                <a:latin typeface="Segoe UI" panose="020B0502040204020203" pitchFamily="34" charset="0"/>
                <a:ea typeface="Times New Roman" panose="02020603050405020304" pitchFamily="18" charset="0"/>
                <a:cs typeface="Times New Roman" panose="02020603050405020304" pitchFamily="18" charset="0"/>
              </a:rPr>
              <a:t>stablished by the Grand </a:t>
            </a:r>
            <a:r>
              <a:rPr lang="en-US" dirty="0" err="1">
                <a:effectLst/>
                <a:latin typeface="Segoe UI" panose="020B0502040204020203" pitchFamily="34" charset="0"/>
                <a:ea typeface="Times New Roman" panose="02020603050405020304" pitchFamily="18" charset="0"/>
                <a:cs typeface="Times New Roman" panose="02020603050405020304" pitchFamily="18" charset="0"/>
              </a:rPr>
              <a:t>Anse</a:t>
            </a:r>
            <a:r>
              <a:rPr lang="en-US" dirty="0">
                <a:effectLst/>
                <a:latin typeface="Segoe UI" panose="020B0502040204020203" pitchFamily="34" charset="0"/>
                <a:ea typeface="Times New Roman" panose="02020603050405020304" pitchFamily="18" charset="0"/>
                <a:cs typeface="Times New Roman" panose="02020603050405020304" pitchFamily="18" charset="0"/>
              </a:rPr>
              <a:t> Declaration in 1989.  </a:t>
            </a:r>
          </a:p>
          <a:p>
            <a:pPr marR="0">
              <a:lnSpc>
                <a:spcPct val="90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Caribbean heads of government agreed to advance the integration movement of the region and establish a single market and economy. </a:t>
            </a:r>
          </a:p>
          <a:p>
            <a:pPr marR="0">
              <a:lnSpc>
                <a:spcPct val="90000"/>
              </a:lnSpc>
              <a:spcBef>
                <a:spcPts val="0"/>
              </a:spcBef>
              <a:spcAft>
                <a:spcPts val="1000"/>
              </a:spcAft>
              <a:buFont typeface="Wingdings" panose="05000000000000000000" pitchFamily="2" charset="2"/>
              <a:buChar char="Ø"/>
            </a:pPr>
            <a:r>
              <a:rPr lang="en-US" dirty="0">
                <a:latin typeface="Segoe UI" panose="020B0502040204020203" pitchFamily="34" charset="0"/>
                <a:ea typeface="Times New Roman" panose="02020603050405020304" pitchFamily="18" charset="0"/>
                <a:cs typeface="Times New Roman" panose="02020603050405020304" pitchFamily="18" charset="0"/>
              </a:rPr>
              <a:t>CSME</a:t>
            </a:r>
            <a:r>
              <a:rPr lang="en-US" dirty="0">
                <a:effectLst/>
                <a:latin typeface="Segoe UI" panose="020B0502040204020203" pitchFamily="34" charset="0"/>
                <a:ea typeface="Times New Roman" panose="02020603050405020304" pitchFamily="18" charset="0"/>
                <a:cs typeface="Times New Roman" panose="02020603050405020304" pitchFamily="18" charset="0"/>
              </a:rPr>
              <a:t> is intended to benefit the people of the Region by providing better opportunities to produce and sell goods </a:t>
            </a:r>
            <a:r>
              <a:rPr lang="en-US" dirty="0">
                <a:latin typeface="Segoe UI" panose="020B0502040204020203" pitchFamily="34" charset="0"/>
                <a:ea typeface="Times New Roman" panose="02020603050405020304" pitchFamily="18" charset="0"/>
                <a:cs typeface="Times New Roman" panose="02020603050405020304" pitchFamily="18" charset="0"/>
              </a:rPr>
              <a:t>&amp;</a:t>
            </a:r>
            <a:r>
              <a:rPr lang="en-US" dirty="0">
                <a:effectLst/>
                <a:latin typeface="Segoe UI" panose="020B0502040204020203" pitchFamily="34" charset="0"/>
                <a:ea typeface="Times New Roman" panose="02020603050405020304" pitchFamily="18" charset="0"/>
                <a:cs typeface="Times New Roman" panose="02020603050405020304" pitchFamily="18" charset="0"/>
              </a:rPr>
              <a:t> services &amp; attract investment. </a:t>
            </a:r>
          </a:p>
          <a:p>
            <a:pPr marR="0">
              <a:lnSpc>
                <a:spcPct val="90000"/>
              </a:lnSpc>
              <a:spcBef>
                <a:spcPts val="0"/>
              </a:spcBef>
              <a:spcAft>
                <a:spcPts val="1000"/>
              </a:spcAft>
              <a:buFont typeface="Wingdings" panose="05000000000000000000" pitchFamily="2" charset="2"/>
              <a:buChar char="Ø"/>
            </a:pPr>
            <a:r>
              <a:rPr lang="en-US" dirty="0">
                <a:latin typeface="Segoe UI" panose="020B0502040204020203" pitchFamily="34" charset="0"/>
                <a:ea typeface="Times New Roman" panose="02020603050405020304" pitchFamily="18" charset="0"/>
                <a:cs typeface="Times New Roman" panose="02020603050405020304" pitchFamily="18" charset="0"/>
              </a:rPr>
              <a:t>C</a:t>
            </a:r>
            <a:r>
              <a:rPr lang="en-US" dirty="0">
                <a:effectLst/>
                <a:latin typeface="Segoe UI" panose="020B0502040204020203" pitchFamily="34" charset="0"/>
                <a:ea typeface="Times New Roman" panose="02020603050405020304" pitchFamily="18" charset="0"/>
                <a:cs typeface="Times New Roman" panose="02020603050405020304" pitchFamily="18" charset="0"/>
              </a:rPr>
              <a:t>reate one large market among the participating member states/countries.</a:t>
            </a:r>
          </a:p>
          <a:p>
            <a:pPr marR="0">
              <a:lnSpc>
                <a:spcPct val="90000"/>
              </a:lnSpc>
              <a:spcBef>
                <a:spcPts val="0"/>
              </a:spcBef>
              <a:spcAft>
                <a:spcPts val="1000"/>
              </a:spcAft>
              <a:buFont typeface="Wingdings" panose="05000000000000000000" pitchFamily="2" charset="2"/>
              <a:buChar char="Ø"/>
            </a:pPr>
            <a:r>
              <a:rPr lang="en-US" dirty="0">
                <a:latin typeface="Segoe UI" panose="020B0502040204020203" pitchFamily="34" charset="0"/>
                <a:ea typeface="Times New Roman" panose="02020603050405020304" pitchFamily="18" charset="0"/>
                <a:cs typeface="Times New Roman" panose="02020603050405020304" pitchFamily="18" charset="0"/>
              </a:rPr>
              <a:t>M</a:t>
            </a:r>
            <a:r>
              <a:rPr lang="en-US" dirty="0">
                <a:effectLst/>
                <a:latin typeface="Segoe UI" panose="020B0502040204020203" pitchFamily="34" charset="0"/>
                <a:ea typeface="Times New Roman" panose="02020603050405020304" pitchFamily="18" charset="0"/>
                <a:cs typeface="Times New Roman" panose="02020603050405020304" pitchFamily="18" charset="0"/>
              </a:rPr>
              <a:t>ain objectives of the CSME are: </a:t>
            </a:r>
          </a:p>
          <a:p>
            <a:pPr lvl="1">
              <a:lnSpc>
                <a:spcPct val="90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full use of </a:t>
            </a:r>
            <a:r>
              <a:rPr lang="en-US" dirty="0" err="1">
                <a:effectLst/>
                <a:latin typeface="Segoe UI" panose="020B0502040204020203" pitchFamily="34" charset="0"/>
                <a:ea typeface="Times New Roman" panose="02020603050405020304" pitchFamily="18" charset="0"/>
                <a:cs typeface="Times New Roman" panose="02020603050405020304" pitchFamily="18" charset="0"/>
              </a:rPr>
              <a:t>labour</a:t>
            </a:r>
            <a:r>
              <a:rPr lang="en-US" dirty="0">
                <a:effectLst/>
                <a:latin typeface="Segoe UI" panose="020B0502040204020203" pitchFamily="34" charset="0"/>
                <a:ea typeface="Times New Roman" panose="02020603050405020304" pitchFamily="18" charset="0"/>
                <a:cs typeface="Times New Roman" panose="02020603050405020304" pitchFamily="18" charset="0"/>
              </a:rPr>
              <a:t> (full employment) </a:t>
            </a:r>
          </a:p>
          <a:p>
            <a:pPr lvl="1">
              <a:lnSpc>
                <a:spcPct val="90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full exploitation of the other factors of production (natural resources and capital); </a:t>
            </a:r>
          </a:p>
          <a:p>
            <a:pPr lvl="1">
              <a:lnSpc>
                <a:spcPct val="90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competitive production leading to greater variety and quantity of products and services to trade with other countries. </a:t>
            </a:r>
          </a:p>
          <a:p>
            <a:pPr lvl="1">
              <a:lnSpc>
                <a:spcPct val="90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expected that these objectives will in turn provide improved standards of living and work and sustained economic development.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700" dirty="0"/>
          </a:p>
        </p:txBody>
      </p:sp>
    </p:spTree>
    <p:extLst>
      <p:ext uri="{BB962C8B-B14F-4D97-AF65-F5344CB8AC3E}">
        <p14:creationId xmlns:p14="http://schemas.microsoft.com/office/powerpoint/2010/main" val="184068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E95E-34D7-FEAB-7D49-32291C0B4840}"/>
              </a:ext>
            </a:extLst>
          </p:cNvPr>
          <p:cNvSpPr>
            <a:spLocks noGrp="1"/>
          </p:cNvSpPr>
          <p:nvPr>
            <p:ph type="title"/>
          </p:nvPr>
        </p:nvSpPr>
        <p:spPr>
          <a:xfrm>
            <a:off x="619607" y="214179"/>
            <a:ext cx="9404723" cy="819491"/>
          </a:xfrm>
        </p:spPr>
        <p:txBody>
          <a:bodyPr/>
          <a:lstStyle/>
          <a:p>
            <a:r>
              <a:rPr lang="en-US" dirty="0"/>
              <a:t>Key Elements of CSME</a:t>
            </a:r>
          </a:p>
        </p:txBody>
      </p:sp>
      <p:graphicFrame>
        <p:nvGraphicFramePr>
          <p:cNvPr id="5" name="Content Placeholder 2">
            <a:extLst>
              <a:ext uri="{FF2B5EF4-FFF2-40B4-BE49-F238E27FC236}">
                <a16:creationId xmlns:a16="http://schemas.microsoft.com/office/drawing/2014/main" id="{2ECE9082-7F4A-213D-6EDB-8BA3CAF5D3CF}"/>
              </a:ext>
            </a:extLst>
          </p:cNvPr>
          <p:cNvGraphicFramePr>
            <a:graphicFrameLocks noGrp="1"/>
          </p:cNvGraphicFramePr>
          <p:nvPr>
            <p:ph idx="1"/>
            <p:extLst>
              <p:ext uri="{D42A27DB-BD31-4B8C-83A1-F6EECF244321}">
                <p14:modId xmlns:p14="http://schemas.microsoft.com/office/powerpoint/2010/main" val="4117676087"/>
              </p:ext>
            </p:extLst>
          </p:nvPr>
        </p:nvGraphicFramePr>
        <p:xfrm>
          <a:off x="-132521" y="1152939"/>
          <a:ext cx="12138991" cy="580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505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8625-D356-47BC-EC13-7F4C24B65854}"/>
              </a:ext>
            </a:extLst>
          </p:cNvPr>
          <p:cNvSpPr>
            <a:spLocks noGrp="1"/>
          </p:cNvSpPr>
          <p:nvPr>
            <p:ph type="title"/>
          </p:nvPr>
        </p:nvSpPr>
        <p:spPr/>
        <p:txBody>
          <a:bodyPr/>
          <a:lstStyle/>
          <a:p>
            <a:r>
              <a:rPr lang="en-US" dirty="0" err="1"/>
              <a:t>Organisation</a:t>
            </a:r>
            <a:r>
              <a:rPr lang="en-US" dirty="0"/>
              <a:t> of the Eastern Caribbean States - OECS </a:t>
            </a:r>
          </a:p>
        </p:txBody>
      </p:sp>
      <p:sp>
        <p:nvSpPr>
          <p:cNvPr id="3" name="Content Placeholder 2">
            <a:extLst>
              <a:ext uri="{FF2B5EF4-FFF2-40B4-BE49-F238E27FC236}">
                <a16:creationId xmlns:a16="http://schemas.microsoft.com/office/drawing/2014/main" id="{FC9881BE-CFD7-16CD-0DF6-32C0926D9315}"/>
              </a:ext>
            </a:extLst>
          </p:cNvPr>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b="1" dirty="0">
                <a:latin typeface="Segoe UI" panose="020B0502040204020203" pitchFamily="34" charset="0"/>
                <a:ea typeface="Times New Roman" panose="02020603050405020304" pitchFamily="18" charset="0"/>
                <a:cs typeface="Times New Roman" panose="02020603050405020304" pitchFamily="18" charset="0"/>
              </a:rPr>
              <a:t>Established in 19881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Following the failure of the West Indies Federation in 1961, the governments of the Windward and Leeward Islands in 1966 established an informal association known as 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West Indies Associated States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(WISA) - 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Council of Ministers</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In 1968, the Council of Ministers set up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The East Caribbean Common Market</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ECCM</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These two institutions: 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ECCM</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and 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WISA</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later became the Organization of Eastern Caribbean States (The OECS) in 1981. In other words, 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OECS </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was established in 1981. The OECS was established by the Treaty of Basseterre, in St. Kitts and Nevis on June 18, 1981.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The </a:t>
            </a: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OECS treaty</a:t>
            </a: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 was signed by Antigua and Barbuda, Dominica, Grenada, Montserrat, St. Kitts and Nevis, St. Lucia, and St. Vincent and the Grenadines.    In November 1984, the British Virgin Islands became an Associate Member followed by Anguilla in May 1995.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F73BD39-4C12-E0EE-029B-AC97F315E7A4}"/>
              </a:ext>
            </a:extLst>
          </p:cNvPr>
          <p:cNvPicPr>
            <a:picLocks noChangeAspect="1"/>
          </p:cNvPicPr>
          <p:nvPr/>
        </p:nvPicPr>
        <p:blipFill>
          <a:blip r:embed="rId2"/>
          <a:stretch>
            <a:fillRect/>
          </a:stretch>
        </p:blipFill>
        <p:spPr>
          <a:xfrm>
            <a:off x="8661952" y="48083"/>
            <a:ext cx="3429000" cy="1905000"/>
          </a:xfrm>
          <a:prstGeom prst="rect">
            <a:avLst/>
          </a:prstGeom>
        </p:spPr>
      </p:pic>
    </p:spTree>
    <p:extLst>
      <p:ext uri="{BB962C8B-B14F-4D97-AF65-F5344CB8AC3E}">
        <p14:creationId xmlns:p14="http://schemas.microsoft.com/office/powerpoint/2010/main" val="275256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23CA-EB04-7F15-7BE1-095A972B9DF8}"/>
              </a:ext>
            </a:extLst>
          </p:cNvPr>
          <p:cNvSpPr>
            <a:spLocks noGrp="1"/>
          </p:cNvSpPr>
          <p:nvPr>
            <p:ph type="title"/>
          </p:nvPr>
        </p:nvSpPr>
        <p:spPr>
          <a:xfrm>
            <a:off x="648930" y="629266"/>
            <a:ext cx="9252154" cy="1223983"/>
          </a:xfrm>
        </p:spPr>
        <p:txBody>
          <a:bodyPr>
            <a:normAutofit/>
          </a:bodyPr>
          <a:lstStyle/>
          <a:p>
            <a:r>
              <a:rPr lang="en-US" dirty="0"/>
              <a:t>OECS - Treaty of Basseterre </a:t>
            </a:r>
          </a:p>
        </p:txBody>
      </p:sp>
      <p:pic>
        <p:nvPicPr>
          <p:cNvPr id="4" name="Picture 3">
            <a:extLst>
              <a:ext uri="{FF2B5EF4-FFF2-40B4-BE49-F238E27FC236}">
                <a16:creationId xmlns:a16="http://schemas.microsoft.com/office/drawing/2014/main" id="{3197584F-8AB1-ED3A-D5C1-A4E91DA5672D}"/>
              </a:ext>
            </a:extLst>
          </p:cNvPr>
          <p:cNvPicPr>
            <a:picLocks noChangeAspect="1"/>
          </p:cNvPicPr>
          <p:nvPr/>
        </p:nvPicPr>
        <p:blipFill rotWithShape="1">
          <a:blip r:embed="rId3"/>
          <a:srcRect l="30994" r="34226" b="-1"/>
          <a:stretch/>
        </p:blipFill>
        <p:spPr>
          <a:xfrm>
            <a:off x="648930" y="2052213"/>
            <a:ext cx="3991900" cy="4196185"/>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B4EAA34A-9C6D-069D-1618-C8B57734A84C}"/>
              </a:ext>
            </a:extLst>
          </p:cNvPr>
          <p:cNvSpPr>
            <a:spLocks noGrp="1"/>
          </p:cNvSpPr>
          <p:nvPr>
            <p:ph idx="1"/>
          </p:nvPr>
        </p:nvSpPr>
        <p:spPr>
          <a:xfrm>
            <a:off x="5275007" y="1750591"/>
            <a:ext cx="6667081" cy="4799427"/>
          </a:xfrm>
        </p:spPr>
        <p:txBody>
          <a:bodyPr>
            <a:normAutofit lnSpcReduction="10000"/>
          </a:bodyPr>
          <a:lstStyle/>
          <a:p>
            <a:pPr marL="0" marR="0" lvl="0" indent="0" defTabSz="457200" rtl="0" eaLnBrk="1" fontAlgn="auto" latinLnBrk="0" hangingPunct="1">
              <a:lnSpc>
                <a:spcPct val="90000"/>
              </a:lnSpc>
              <a:spcBef>
                <a:spcPts val="0"/>
              </a:spcBef>
              <a:spcAft>
                <a:spcPts val="1000"/>
              </a:spcAft>
              <a:buClr>
                <a:srgbClr val="1E5155">
                  <a:lumMod val="40000"/>
                  <a:lumOff val="60000"/>
                </a:srgbClr>
              </a:buClr>
              <a:buSzPct val="80000"/>
              <a:buNone/>
              <a:tabLst/>
              <a:defRPr/>
            </a:pPr>
            <a:r>
              <a:rPr kumimoji="0" lang="en-US" b="1"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Member States agreed to:</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Promote cooperation among themselves, the rest of the region and in international relations;</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Pursue unity and solidarity and defend their sovereignty, territorial integrity and independence;</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Assist member States in the realization of their obligations and responsibilities to the international community;</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Seek to achieve the fullest possible harmonization of foreign policy;</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Promote economic integration;</a:t>
            </a:r>
          </a:p>
          <a:p>
            <a:pPr>
              <a:lnSpc>
                <a:spcPct val="90000"/>
              </a:lnSpc>
              <a:spcBef>
                <a:spcPts val="0"/>
              </a:spcBef>
              <a:spcAft>
                <a:spcPts val="1000"/>
              </a:spcAft>
              <a:buClr>
                <a:srgbClr val="1E5155">
                  <a:lumMod val="40000"/>
                  <a:lumOff val="60000"/>
                </a:srgbClr>
              </a:buClr>
              <a:defRPr/>
            </a:pPr>
            <a:r>
              <a:rPr lang="en-US" dirty="0">
                <a:latin typeface="Segoe UI" panose="020B0502040204020203" pitchFamily="34" charset="0"/>
                <a:cs typeface="Times New Roman" panose="02020603050405020304" pitchFamily="18" charset="0"/>
              </a:rPr>
              <a:t>Coordinate, harmonize and pursue joint policies in such areas:  international economic relations, the judiciary, financial management and central banking, tertiary education, mutual defense and security among others.</a:t>
            </a:r>
          </a:p>
        </p:txBody>
      </p:sp>
    </p:spTree>
    <p:extLst>
      <p:ext uri="{BB962C8B-B14F-4D97-AF65-F5344CB8AC3E}">
        <p14:creationId xmlns:p14="http://schemas.microsoft.com/office/powerpoint/2010/main" val="348422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C03-C980-5F85-544C-A469FCA2ACF5}"/>
              </a:ext>
            </a:extLst>
          </p:cNvPr>
          <p:cNvSpPr>
            <a:spLocks noGrp="1"/>
          </p:cNvSpPr>
          <p:nvPr>
            <p:ph type="title"/>
          </p:nvPr>
        </p:nvSpPr>
        <p:spPr/>
        <p:txBody>
          <a:bodyPr/>
          <a:lstStyle/>
          <a:p>
            <a:r>
              <a:rPr lang="en-US" dirty="0"/>
              <a:t>Additional Measures </a:t>
            </a:r>
          </a:p>
        </p:txBody>
      </p:sp>
      <p:sp>
        <p:nvSpPr>
          <p:cNvPr id="3" name="Content Placeholder 2">
            <a:extLst>
              <a:ext uri="{FF2B5EF4-FFF2-40B4-BE49-F238E27FC236}">
                <a16:creationId xmlns:a16="http://schemas.microsoft.com/office/drawing/2014/main" id="{2A5B4B89-1C9C-0BF6-3E64-A01DC13E7BC6}"/>
              </a:ext>
            </a:extLst>
          </p:cNvPr>
          <p:cNvSpPr>
            <a:spLocks noGrp="1"/>
          </p:cNvSpPr>
          <p:nvPr>
            <p:ph idx="1"/>
          </p:nvPr>
        </p:nvSpPr>
        <p:spPr>
          <a:xfrm>
            <a:off x="1103312" y="1688123"/>
            <a:ext cx="9644405" cy="4717159"/>
          </a:xfrm>
        </p:spPr>
        <p:txBody>
          <a:bodyPr>
            <a:normAutofit/>
          </a:bodyPr>
          <a:lstStyle/>
          <a:p>
            <a:pPr marR="0">
              <a:lnSpc>
                <a:spcPct val="115000"/>
              </a:lnSpc>
              <a:spcBef>
                <a:spcPts val="0"/>
              </a:spcBef>
              <a:spcAft>
                <a:spcPts val="1000"/>
              </a:spcAft>
              <a:buFont typeface="Wingdings" panose="05000000000000000000" pitchFamily="2" charset="2"/>
              <a:buChar char="Ø"/>
            </a:pPr>
            <a:r>
              <a:rPr lang="en-US" sz="2000" b="1" dirty="0">
                <a:effectLst/>
                <a:latin typeface="Segoe UI" panose="020B0502040204020203" pitchFamily="34" charset="0"/>
                <a:ea typeface="Times New Roman" panose="02020603050405020304" pitchFamily="18" charset="0"/>
                <a:cs typeface="Times New Roman" panose="02020603050405020304" pitchFamily="18" charset="0"/>
              </a:rPr>
              <a:t>Harmonization of Laws </a:t>
            </a:r>
            <a:endParaRPr lang="en-US" b="1" dirty="0">
              <a:latin typeface="Segoe UI" panose="020B0502040204020203" pitchFamily="34" charset="0"/>
              <a:ea typeface="Times New Roman" panose="02020603050405020304" pitchFamily="18" charset="0"/>
              <a:cs typeface="Times New Roman" panose="02020603050405020304" pitchFamily="18" charset="0"/>
            </a:endParaRPr>
          </a:p>
          <a:p>
            <a:pPr lvl="1">
              <a:lnSpc>
                <a:spcPct val="115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harmonization of company, intellectual property and other laws.</a:t>
            </a: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0"/>
              </a:spcBef>
              <a:spcAft>
                <a:spcPts val="1000"/>
              </a:spcAft>
              <a:buFont typeface="Wingdings" panose="05000000000000000000" pitchFamily="2" charset="2"/>
              <a:buChar char="Ø"/>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Economic, fiscal and monetary measures and policies</a:t>
            </a:r>
            <a:endParaRPr lang="en-US" b="1" dirty="0">
              <a:latin typeface="Segoe UI" panose="020B0502040204020203" pitchFamily="34" charset="0"/>
              <a:ea typeface="Times New Roman" panose="02020603050405020304" pitchFamily="18" charset="0"/>
              <a:cs typeface="Times New Roman" panose="02020603050405020304" pitchFamily="18" charset="0"/>
            </a:endParaRPr>
          </a:p>
          <a:p>
            <a:pPr lvl="1">
              <a:lnSpc>
                <a:spcPct val="115000"/>
              </a:lnSpc>
              <a:spcBef>
                <a:spcPts val="0"/>
              </a:spcBef>
              <a:spcAft>
                <a:spcPts val="1000"/>
              </a:spcAft>
              <a:buFont typeface="Wingdings" panose="05000000000000000000" pitchFamily="2" charset="2"/>
              <a:buChar char="Ø"/>
            </a:pPr>
            <a:r>
              <a:rPr lang="en-US" dirty="0">
                <a:effectLst/>
                <a:latin typeface="Segoe UI" panose="020B0502040204020203" pitchFamily="34" charset="0"/>
                <a:ea typeface="Times New Roman" panose="02020603050405020304" pitchFamily="18" charset="0"/>
                <a:cs typeface="Times New Roman" panose="02020603050405020304" pitchFamily="18" charset="0"/>
              </a:rPr>
              <a:t>E</a:t>
            </a:r>
            <a:r>
              <a:rPr lang="en-US" b="1" dirty="0">
                <a:effectLst/>
                <a:latin typeface="Segoe UI" panose="020B0502040204020203" pitchFamily="34" charset="0"/>
                <a:ea typeface="Times New Roman" panose="02020603050405020304" pitchFamily="18" charset="0"/>
                <a:cs typeface="Times New Roman" panose="02020603050405020304" pitchFamily="18" charset="0"/>
              </a:rPr>
              <a:t>conomic Policy measure</a:t>
            </a:r>
            <a:r>
              <a:rPr lang="en-US" dirty="0">
                <a:effectLst/>
                <a:latin typeface="Segoe UI" panose="020B0502040204020203" pitchFamily="34" charset="0"/>
                <a:ea typeface="Times New Roman" panose="02020603050405020304" pitchFamily="18" charset="0"/>
                <a:cs typeface="Times New Roman" panose="02020603050405020304" pitchFamily="18" charset="0"/>
              </a:rPr>
              <a:t>: coordinating and converging macro-economic policies and performance; harmonizing foreign investment policy and adopting measures to acquire, develop and transfer appropriate technology;</a:t>
            </a: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lvl="1">
              <a:lnSpc>
                <a:spcPct val="115000"/>
              </a:lnSpc>
              <a:spcBef>
                <a:spcPts val="0"/>
              </a:spcBef>
              <a:spcAft>
                <a:spcPts val="1000"/>
              </a:spcAft>
              <a:buFont typeface="Wingdings" panose="05000000000000000000" pitchFamily="2" charset="2"/>
              <a:buChar char="Ø"/>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Monetary Policy measures</a:t>
            </a:r>
            <a:r>
              <a:rPr lang="en-US" dirty="0">
                <a:effectLst/>
                <a:latin typeface="Segoe UI" panose="020B0502040204020203" pitchFamily="34" charset="0"/>
                <a:ea typeface="Times New Roman" panose="02020603050405020304" pitchFamily="18" charset="0"/>
                <a:cs typeface="Times New Roman" panose="02020603050405020304" pitchFamily="18" charset="0"/>
              </a:rPr>
              <a:t>: coordinating exchange rate and interest rate policies as well as the commercial banking market;</a:t>
            </a: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lvl="1">
              <a:lnSpc>
                <a:spcPct val="115000"/>
              </a:lnSpc>
              <a:spcBef>
                <a:spcPts val="0"/>
              </a:spcBef>
              <a:spcAft>
                <a:spcPts val="1000"/>
              </a:spcAft>
              <a:buFont typeface="Wingdings" panose="05000000000000000000" pitchFamily="2" charset="2"/>
              <a:buChar char="Ø"/>
            </a:pPr>
            <a:r>
              <a:rPr lang="en-US" b="1" dirty="0">
                <a:effectLst/>
                <a:latin typeface="Segoe UI" panose="020B0502040204020203" pitchFamily="34" charset="0"/>
                <a:ea typeface="Times New Roman" panose="02020603050405020304" pitchFamily="18" charset="0"/>
                <a:cs typeface="Times New Roman" panose="02020603050405020304" pitchFamily="18" charset="0"/>
              </a:rPr>
              <a:t>Fiscal Policy measures</a:t>
            </a:r>
            <a:r>
              <a:rPr lang="en-US" dirty="0">
                <a:effectLst/>
                <a:latin typeface="Segoe UI" panose="020B0502040204020203" pitchFamily="34" charset="0"/>
                <a:ea typeface="Times New Roman" panose="02020603050405020304" pitchFamily="18" charset="0"/>
                <a:cs typeface="Times New Roman" panose="02020603050405020304" pitchFamily="18" charset="0"/>
              </a:rPr>
              <a:t>: including coordinating indirect taxes and national budget deficits.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504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A3B4-EF8D-742D-710B-97F3C49B4651}"/>
              </a:ext>
            </a:extLst>
          </p:cNvPr>
          <p:cNvSpPr>
            <a:spLocks noGrp="1"/>
          </p:cNvSpPr>
          <p:nvPr>
            <p:ph type="title"/>
          </p:nvPr>
        </p:nvSpPr>
        <p:spPr>
          <a:xfrm>
            <a:off x="257563" y="249578"/>
            <a:ext cx="8596363" cy="1080660"/>
          </a:xfrm>
        </p:spPr>
        <p:txBody>
          <a:bodyPr/>
          <a:lstStyle/>
          <a:p>
            <a:r>
              <a:rPr lang="en-US" sz="3600" dirty="0"/>
              <a:t>Association of Caribbean States (ACS</a:t>
            </a:r>
          </a:p>
        </p:txBody>
      </p:sp>
      <p:graphicFrame>
        <p:nvGraphicFramePr>
          <p:cNvPr id="6" name="Content Placeholder 2">
            <a:extLst>
              <a:ext uri="{FF2B5EF4-FFF2-40B4-BE49-F238E27FC236}">
                <a16:creationId xmlns:a16="http://schemas.microsoft.com/office/drawing/2014/main" id="{9F720174-D004-7B0B-5955-284D44B71F24}"/>
              </a:ext>
            </a:extLst>
          </p:cNvPr>
          <p:cNvGraphicFramePr>
            <a:graphicFrameLocks noGrp="1"/>
          </p:cNvGraphicFramePr>
          <p:nvPr>
            <p:ph idx="1"/>
            <p:extLst>
              <p:ext uri="{D42A27DB-BD31-4B8C-83A1-F6EECF244321}">
                <p14:modId xmlns:p14="http://schemas.microsoft.com/office/powerpoint/2010/main" val="1209054832"/>
              </p:ext>
            </p:extLst>
          </p:nvPr>
        </p:nvGraphicFramePr>
        <p:xfrm>
          <a:off x="486103" y="1516813"/>
          <a:ext cx="10301166" cy="4844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5E107FD-487A-DA4F-CE31-86F0F3629E1B}"/>
              </a:ext>
            </a:extLst>
          </p:cNvPr>
          <p:cNvPicPr>
            <a:picLocks noChangeAspect="1"/>
          </p:cNvPicPr>
          <p:nvPr/>
        </p:nvPicPr>
        <p:blipFill>
          <a:blip r:embed="rId7"/>
          <a:stretch>
            <a:fillRect/>
          </a:stretch>
        </p:blipFill>
        <p:spPr>
          <a:xfrm>
            <a:off x="8652824" y="5944083"/>
            <a:ext cx="3255109" cy="754403"/>
          </a:xfrm>
          <a:prstGeom prst="rect">
            <a:avLst/>
          </a:prstGeom>
        </p:spPr>
      </p:pic>
    </p:spTree>
    <p:extLst>
      <p:ext uri="{BB962C8B-B14F-4D97-AF65-F5344CB8AC3E}">
        <p14:creationId xmlns:p14="http://schemas.microsoft.com/office/powerpoint/2010/main" val="14358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FA2B2DB-7690-CB41-392E-11802C99EF35}"/>
              </a:ext>
            </a:extLst>
          </p:cNvPr>
          <p:cNvSpPr>
            <a:spLocks noGrp="1"/>
          </p:cNvSpPr>
          <p:nvPr>
            <p:ph type="title"/>
          </p:nvPr>
        </p:nvSpPr>
        <p:spPr>
          <a:xfrm>
            <a:off x="648930" y="629267"/>
            <a:ext cx="9252154" cy="1016654"/>
          </a:xfrm>
        </p:spPr>
        <p:txBody>
          <a:bodyPr>
            <a:normAutofit/>
          </a:bodyPr>
          <a:lstStyle/>
          <a:p>
            <a:pPr marL="0" marR="0" lvl="0" indent="-342900" defTabSz="457200" rtl="0" eaLnBrk="1" fontAlgn="auto" latinLnBrk="0" hangingPunct="1">
              <a:lnSpc>
                <a:spcPct val="90000"/>
              </a:lnSpc>
              <a:spcBef>
                <a:spcPts val="0"/>
              </a:spcBef>
              <a:spcAft>
                <a:spcPts val="1000"/>
              </a:spcAft>
              <a:tabLst/>
              <a:defRPr/>
            </a:pPr>
            <a:r>
              <a:rPr kumimoji="0" lang="en-US" sz="2300" b="0" i="0" u="none" strike="noStrike" kern="1200" cap="none" spc="0" normalizeH="0" baseline="0" noProof="0">
                <a:ln>
                  <a:noFill/>
                </a:ln>
                <a:solidFill>
                  <a:srgbClr val="EBEBEB"/>
                </a:solidFill>
                <a:effectLst/>
                <a:uLnTx/>
                <a:uFillTx/>
                <a:latin typeface="Segoe UI" panose="020B0502040204020203" pitchFamily="34" charset="0"/>
                <a:ea typeface="Times New Roman" panose="02020603050405020304" pitchFamily="18" charset="0"/>
                <a:cs typeface="Times New Roman" panose="02020603050405020304" pitchFamily="18" charset="0"/>
              </a:rPr>
              <a:t>The Association of Caribbean States are five </a:t>
            </a:r>
            <a:r>
              <a:rPr kumimoji="0" lang="en-US" sz="2300" b="1" i="0" u="none" strike="noStrike" kern="1200" cap="none" spc="0" normalizeH="0" baseline="0" noProof="0">
                <a:ln>
                  <a:noFill/>
                </a:ln>
                <a:solidFill>
                  <a:srgbClr val="EBEBEB"/>
                </a:solidFill>
                <a:effectLst/>
                <a:uLnTx/>
                <a:uFillTx/>
                <a:latin typeface="Segoe UI" panose="020B0502040204020203" pitchFamily="34" charset="0"/>
                <a:ea typeface="Times New Roman" panose="02020603050405020304" pitchFamily="18" charset="0"/>
                <a:cs typeface="Times New Roman" panose="02020603050405020304" pitchFamily="18" charset="0"/>
              </a:rPr>
              <a:t>special committees</a:t>
            </a:r>
            <a:r>
              <a:rPr kumimoji="0" lang="en-US" sz="2300" b="0" i="0" u="none" strike="noStrike" kern="1200" cap="none" spc="0" normalizeH="0" baseline="0" noProof="0">
                <a:ln>
                  <a:noFill/>
                </a:ln>
                <a:solidFill>
                  <a:srgbClr val="EBEBEB"/>
                </a:solidFill>
                <a:effectLst/>
                <a:uLnTx/>
                <a:uFillTx/>
                <a:latin typeface="Segoe UI" panose="020B0502040204020203" pitchFamily="34" charset="0"/>
                <a:ea typeface="Times New Roman" panose="02020603050405020304" pitchFamily="18" charset="0"/>
                <a:cs typeface="Times New Roman" panose="02020603050405020304" pitchFamily="18" charset="0"/>
              </a:rPr>
              <a:t>   </a:t>
            </a:r>
            <a:r>
              <a:rPr kumimoji="0" lang="en-US" sz="2300" b="1" i="0" u="none" strike="noStrike" kern="1200" cap="none" spc="0" normalizeH="0" baseline="0" noProof="0">
                <a:ln>
                  <a:noFill/>
                </a:ln>
                <a:solidFill>
                  <a:srgbClr val="EBEBEB"/>
                </a:solidFill>
                <a:effectLst/>
                <a:uLnTx/>
                <a:uFillTx/>
                <a:latin typeface="Segoe UI" panose="020B0502040204020203" pitchFamily="34" charset="0"/>
                <a:ea typeface="Times New Roman" panose="02020603050405020304" pitchFamily="18" charset="0"/>
                <a:cs typeface="Times New Roman" panose="02020603050405020304" pitchFamily="18" charset="0"/>
              </a:rPr>
              <a:t> </a:t>
            </a:r>
            <a:br>
              <a:rPr kumimoji="0" lang="en-US" sz="2300" b="0" i="0" u="none" strike="noStrike" kern="1200" cap="none" spc="0" normalizeH="0" baseline="0" noProof="0">
                <a:ln>
                  <a:noFill/>
                </a:ln>
                <a:solidFill>
                  <a:srgbClr val="EBEBEB"/>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sz="2300">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 name="Diagram 3">
            <a:extLst>
              <a:ext uri="{FF2B5EF4-FFF2-40B4-BE49-F238E27FC236}">
                <a16:creationId xmlns:a16="http://schemas.microsoft.com/office/drawing/2014/main" id="{9E259913-C4EA-97EC-728A-4511D7DB46E0}"/>
              </a:ext>
            </a:extLst>
          </p:cNvPr>
          <p:cNvGraphicFramePr/>
          <p:nvPr>
            <p:extLst>
              <p:ext uri="{D42A27DB-BD31-4B8C-83A1-F6EECF244321}">
                <p14:modId xmlns:p14="http://schemas.microsoft.com/office/powerpoint/2010/main" val="134067571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6789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83F5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CECC53-D2D8-A1EB-7AAD-47FEC696F295}"/>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OECS – </a:t>
            </a:r>
            <a:r>
              <a:rPr lang="en-US" dirty="0" err="1">
                <a:solidFill>
                  <a:srgbClr val="FFFFFF"/>
                </a:solidFill>
              </a:rPr>
              <a:t>Organisation</a:t>
            </a:r>
            <a:r>
              <a:rPr lang="en-US" dirty="0">
                <a:solidFill>
                  <a:srgbClr val="FFFFFF"/>
                </a:solidFill>
              </a:rPr>
              <a:t> of the Eastern Caribbean States </a:t>
            </a:r>
          </a:p>
        </p:txBody>
      </p:sp>
      <p:pic>
        <p:nvPicPr>
          <p:cNvPr id="4" name="Picture 3">
            <a:extLst>
              <a:ext uri="{FF2B5EF4-FFF2-40B4-BE49-F238E27FC236}">
                <a16:creationId xmlns:a16="http://schemas.microsoft.com/office/drawing/2014/main" id="{C4016692-F115-1808-8030-1F53E86A03A9}"/>
              </a:ext>
            </a:extLst>
          </p:cNvPr>
          <p:cNvPicPr>
            <a:picLocks noChangeAspect="1"/>
          </p:cNvPicPr>
          <p:nvPr/>
        </p:nvPicPr>
        <p:blipFill rotWithShape="1">
          <a:blip r:embed="rId2"/>
          <a:srcRect t="14894" r="-1" b="7929"/>
          <a:stretch/>
        </p:blipFill>
        <p:spPr>
          <a:xfrm>
            <a:off x="327547" y="2454903"/>
            <a:ext cx="7058306" cy="4080254"/>
          </a:xfrm>
          <a:prstGeom prst="rect">
            <a:avLst/>
          </a:prstGeom>
        </p:spPr>
      </p:pic>
      <p:sp>
        <p:nvSpPr>
          <p:cNvPr id="22"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F85D2F-61F9-1C3C-136F-73DB26959B5D}"/>
              </a:ext>
            </a:extLst>
          </p:cNvPr>
          <p:cNvSpPr>
            <a:spLocks noGrp="1"/>
          </p:cNvSpPr>
          <p:nvPr>
            <p:ph idx="1"/>
          </p:nvPr>
        </p:nvSpPr>
        <p:spPr>
          <a:xfrm>
            <a:off x="7683500" y="491260"/>
            <a:ext cx="3984243" cy="5807940"/>
          </a:xfrm>
        </p:spPr>
        <p:txBody>
          <a:bodyPr anchor="ctr">
            <a:normAutofit/>
          </a:bodyPr>
          <a:lstStyle/>
          <a:p>
            <a:pPr marL="0" indent="0">
              <a:buNone/>
            </a:pPr>
            <a:r>
              <a:rPr lang="en-US" sz="2000" b="0" i="0" dirty="0">
                <a:solidFill>
                  <a:srgbClr val="FFFFFF"/>
                </a:solidFill>
                <a:effectLst/>
                <a:latin typeface="arial" panose="020B0604020202020204" pitchFamily="34" charset="0"/>
              </a:rPr>
              <a:t>What is OECS function?</a:t>
            </a:r>
          </a:p>
          <a:p>
            <a:r>
              <a:rPr lang="en-US" sz="2000" b="0" i="0" dirty="0">
                <a:solidFill>
                  <a:srgbClr val="FFFFFF"/>
                </a:solidFill>
                <a:effectLst/>
                <a:latin typeface="arial" panose="020B0604020202020204" pitchFamily="34" charset="0"/>
              </a:rPr>
              <a:t>The OECS was established in 1981 when the Treaty of Basseterre was signed. The primary objectives of this inter- governmental organization are </a:t>
            </a:r>
            <a:r>
              <a:rPr lang="en-US" sz="2000" b="1" i="0" dirty="0">
                <a:solidFill>
                  <a:srgbClr val="FFFFFF"/>
                </a:solidFill>
                <a:effectLst/>
                <a:latin typeface="arial" panose="020B0604020202020204" pitchFamily="34" charset="0"/>
              </a:rPr>
              <a:t>to promote cooperation, harmonization, and integration among its Member States</a:t>
            </a:r>
            <a:r>
              <a:rPr lang="en-US" sz="2000" b="0" i="0" dirty="0">
                <a:solidFill>
                  <a:srgbClr val="FFFFFF"/>
                </a:solidFill>
                <a:effectLst/>
                <a:latin typeface="arial" panose="020B0604020202020204" pitchFamily="34" charset="0"/>
              </a:rPr>
              <a:t>.</a:t>
            </a:r>
          </a:p>
          <a:p>
            <a:endParaRPr lang="en-US" sz="2000" dirty="0">
              <a:solidFill>
                <a:srgbClr val="FFFFFF"/>
              </a:solidFill>
            </a:endParaRPr>
          </a:p>
        </p:txBody>
      </p:sp>
    </p:spTree>
    <p:extLst>
      <p:ext uri="{BB962C8B-B14F-4D97-AF65-F5344CB8AC3E}">
        <p14:creationId xmlns:p14="http://schemas.microsoft.com/office/powerpoint/2010/main" val="318706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D94751-A124-7B53-AB71-C4E5733855F7}"/>
              </a:ext>
            </a:extLst>
          </p:cNvPr>
          <p:cNvSpPr>
            <a:spLocks noGrp="1"/>
          </p:cNvSpPr>
          <p:nvPr>
            <p:ph type="title"/>
          </p:nvPr>
        </p:nvSpPr>
        <p:spPr>
          <a:xfrm>
            <a:off x="686834" y="1153572"/>
            <a:ext cx="3200400" cy="4461163"/>
          </a:xfrm>
        </p:spPr>
        <p:txBody>
          <a:bodyPr>
            <a:normAutofit/>
          </a:bodyPr>
          <a:lstStyle/>
          <a:p>
            <a:r>
              <a:rPr lang="en-US">
                <a:solidFill>
                  <a:srgbClr val="FFFFFF"/>
                </a:solidFill>
              </a:rPr>
              <a:t>Member States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BB66EB-E759-9B15-B1AA-EAA783230F14}"/>
              </a:ext>
            </a:extLst>
          </p:cNvPr>
          <p:cNvSpPr>
            <a:spLocks noGrp="1"/>
          </p:cNvSpPr>
          <p:nvPr>
            <p:ph idx="1"/>
          </p:nvPr>
        </p:nvSpPr>
        <p:spPr>
          <a:xfrm>
            <a:off x="4292600" y="146844"/>
            <a:ext cx="6851065" cy="6266656"/>
          </a:xfrm>
        </p:spPr>
        <p:txBody>
          <a:bodyPr anchor="ctr">
            <a:normAutofit/>
          </a:bodyPr>
          <a:lstStyle/>
          <a:p>
            <a:pPr marL="0" indent="0">
              <a:buNone/>
            </a:pPr>
            <a:r>
              <a:rPr lang="en-US" sz="1600" dirty="0"/>
              <a:t>Members: The OECS is an (11) eleven-member grouping of islands spread across the Eastern Caribbean. Together, they form a near-continuous archipelago across the eastern reaches of the Caribbean Sea. They comprise the Leeward Islands: Antigua and Barbuda, Saint Kitts and Nevis, Montserrat, Anguilla and the British Virgin Islands; and the Windward Islands: Dominica, Saint Lucia, Saint Vincent and the Grenadines and Grenada, Martinique and Guadeloupe. </a:t>
            </a:r>
          </a:p>
          <a:p>
            <a:pPr marL="0" indent="0">
              <a:buNone/>
            </a:pPr>
            <a:r>
              <a:rPr lang="en-US" sz="1600" dirty="0"/>
              <a:t>OECS Protocol Member States</a:t>
            </a:r>
          </a:p>
          <a:p>
            <a:pPr>
              <a:buFont typeface="Wingdings" panose="05000000000000000000" pitchFamily="2" charset="2"/>
              <a:buChar char="Ø"/>
            </a:pPr>
            <a:r>
              <a:rPr lang="en-US" sz="1600" dirty="0"/>
              <a:t>Protocol Members: The OECS has (7) seven founding members that enjoy full membership: </a:t>
            </a:r>
            <a:r>
              <a:rPr lang="en-US" sz="1600" dirty="0">
                <a:highlight>
                  <a:srgbClr val="FFFF00"/>
                </a:highlight>
              </a:rPr>
              <a:t>Antigua and Barbuda, Commonwealth of Dominica, Grenada, Montserrat, Saint Kitts and Nevis, Saint Lucia, Saint Vincent and the Grenadines.</a:t>
            </a:r>
          </a:p>
          <a:p>
            <a:pPr>
              <a:buFont typeface="Wingdings" panose="05000000000000000000" pitchFamily="2" charset="2"/>
              <a:buChar char="Ø"/>
            </a:pPr>
            <a:r>
              <a:rPr lang="en-US" sz="1600" dirty="0"/>
              <a:t>Associate Members: Anguilla, The British Virgin Islands, Martinique and Guadeloupe are Associate members but are treated as full members for many of the </a:t>
            </a:r>
            <a:r>
              <a:rPr lang="en-US" sz="1600" dirty="0" err="1"/>
              <a:t>Organisation’s</a:t>
            </a:r>
            <a:r>
              <a:rPr lang="en-US" sz="1600" dirty="0"/>
              <a:t> activities. </a:t>
            </a:r>
          </a:p>
          <a:p>
            <a:pPr marL="0" indent="0">
              <a:buNone/>
            </a:pPr>
            <a:r>
              <a:rPr lang="en-US" sz="1600" dirty="0"/>
              <a:t>Overseas Territories: Anguilla, the British Virgin Islands and Montserrat remain overseas territories of the United Kingdom (UK). At the same time, Martinique and Guadeloupe remain overseas departments and regions of France. </a:t>
            </a:r>
          </a:p>
          <a:p>
            <a:pPr marL="0" indent="0">
              <a:buNone/>
            </a:pPr>
            <a:r>
              <a:rPr lang="en-US" sz="1600" dirty="0"/>
              <a:t>Although six of the Members were formerly colonies of the UK, there is no requirement for the Members to have been British colonies; </a:t>
            </a:r>
          </a:p>
          <a:p>
            <a:pPr marL="0" indent="0">
              <a:buNone/>
            </a:pPr>
            <a:r>
              <a:rPr lang="en-US" sz="1600" dirty="0"/>
              <a:t>However the close historical, cultural and economic relationships fostered by the British colonial heritage of the majority of the islands, are as much a factor in their membership of the OECS as their geographical proximity. All, except Dominica, a Republic, Martinique and Guadeloupe, French departments, retained King Charles the Third of Britain as their head of state.</a:t>
            </a:r>
          </a:p>
        </p:txBody>
      </p:sp>
    </p:spTree>
    <p:extLst>
      <p:ext uri="{BB962C8B-B14F-4D97-AF65-F5344CB8AC3E}">
        <p14:creationId xmlns:p14="http://schemas.microsoft.com/office/powerpoint/2010/main" val="420981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2C855F1-8D9C-C23D-D81C-327A0BC93D8A}"/>
              </a:ext>
            </a:extLst>
          </p:cNvPr>
          <p:cNvSpPr>
            <a:spLocks noGrp="1"/>
          </p:cNvSpPr>
          <p:nvPr>
            <p:ph type="ctrTitle"/>
          </p:nvPr>
        </p:nvSpPr>
        <p:spPr>
          <a:xfrm>
            <a:off x="648930" y="629266"/>
            <a:ext cx="9252154" cy="1223983"/>
          </a:xfrm>
        </p:spPr>
        <p:txBody>
          <a:bodyPr vert="horz" lIns="91440" tIns="45720" rIns="91440" bIns="45720" rtlCol="0" anchor="t">
            <a:normAutofit fontScale="90000"/>
          </a:bodyPr>
          <a:lstStyle/>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tabLst/>
              <a:defRPr/>
            </a:pPr>
            <a:r>
              <a:rPr lang="en-US" sz="3600" b="1" i="0" kern="1200" dirty="0">
                <a:solidFill>
                  <a:schemeClr val="tx2"/>
                </a:solidFill>
                <a:effectLst/>
                <a:latin typeface="+mj-lt"/>
                <a:ea typeface="+mj-ea"/>
                <a:cs typeface="+mj-cs"/>
              </a:rPr>
              <a:t>Caribbean Political/Economic Institutions </a:t>
            </a:r>
            <a:br>
              <a:rPr lang="en-US" sz="2600" b="0" i="0" kern="1200" dirty="0">
                <a:solidFill>
                  <a:schemeClr val="tx2"/>
                </a:solidFill>
                <a:effectLst/>
                <a:latin typeface="+mj-lt"/>
                <a:ea typeface="+mj-ea"/>
                <a:cs typeface="+mj-cs"/>
              </a:rPr>
            </a:br>
            <a:br>
              <a:rPr lang="en-US" sz="2600" b="0" i="0" kern="1200" dirty="0">
                <a:solidFill>
                  <a:schemeClr val="tx2"/>
                </a:solidFill>
                <a:effectLst/>
                <a:latin typeface="+mj-lt"/>
                <a:ea typeface="+mj-ea"/>
                <a:cs typeface="+mj-cs"/>
              </a:rPr>
            </a:br>
            <a:r>
              <a:rPr kumimoji="0" lang="en-US" sz="1700" b="0" i="0" u="none" strike="noStrike" kern="1200" cap="none" spc="0" normalizeH="0" baseline="0" noProof="0" dirty="0">
                <a:ln>
                  <a:noFill/>
                </a:ln>
                <a:solidFill>
                  <a:prstClr val="white"/>
                </a:solidFill>
                <a:effectLst/>
                <a:uLnTx/>
                <a:uFillTx/>
                <a:latin typeface="Century Gothic" panose="020B0502020202020204"/>
                <a:ea typeface="+mj-ea"/>
                <a:cs typeface="+mj-cs"/>
              </a:rPr>
              <a:t>Studying the Caribbean society &amp; culture require examination of institutions that guide the Caribbean region and the reasons for their establishment.</a:t>
            </a:r>
            <a:br>
              <a:rPr kumimoji="0" lang="en-US" sz="1700" b="0" i="0" u="none" strike="noStrike" kern="1200" cap="none" spc="0" normalizeH="0" baseline="0" noProof="0" dirty="0">
                <a:ln>
                  <a:noFill/>
                </a:ln>
                <a:solidFill>
                  <a:prstClr val="white"/>
                </a:solidFill>
                <a:effectLst/>
                <a:uLnTx/>
                <a:uFillTx/>
                <a:latin typeface="Century Gothic" panose="020B0502020202020204"/>
                <a:ea typeface="+mj-ea"/>
                <a:cs typeface="+mj-cs"/>
              </a:rPr>
            </a:br>
            <a:endParaRPr lang="en-US" sz="2600" b="0" i="0"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E8B690BB-D8F5-1CD2-02ED-88155251BC6F}"/>
              </a:ext>
            </a:extLst>
          </p:cNvPr>
          <p:cNvSpPr>
            <a:spLocks noGrp="1"/>
          </p:cNvSpPr>
          <p:nvPr>
            <p:ph type="subTitle" idx="1"/>
          </p:nvPr>
        </p:nvSpPr>
        <p:spPr>
          <a:xfrm>
            <a:off x="238539" y="2280815"/>
            <a:ext cx="6175513" cy="4196185"/>
          </a:xfrm>
        </p:spPr>
        <p:txBody>
          <a:bodyPr vert="horz" lIns="91440" tIns="45720" rIns="91440" bIns="45720" rtlCol="0">
            <a:normAutofit fontScale="92500" lnSpcReduction="20000"/>
          </a:bodyPr>
          <a:lstStyle/>
          <a:p>
            <a:pPr marL="342900" marR="0" lvl="0" indent="-342900">
              <a:lnSpc>
                <a:spcPct val="90000"/>
              </a:lnSpc>
              <a:buFont typeface="Wingdings 3" charset="2"/>
              <a:buChar char=""/>
              <a:tabLst>
                <a:tab pos="457200" algn="l"/>
              </a:tabLst>
            </a:pPr>
            <a:r>
              <a:rPr lang="en-US" sz="2400" dirty="0">
                <a:solidFill>
                  <a:schemeClr val="tx1"/>
                </a:solidFill>
                <a:effectLst/>
              </a:rPr>
              <a:t>West Indian Federation 1958 -1962</a:t>
            </a:r>
          </a:p>
          <a:p>
            <a:pPr marR="0" lvl="0">
              <a:lnSpc>
                <a:spcPct val="90000"/>
              </a:lnSpc>
              <a:tabLst>
                <a:tab pos="457200" algn="l"/>
              </a:tabLst>
            </a:pPr>
            <a:endParaRPr lang="en-US" sz="2400" dirty="0">
              <a:solidFill>
                <a:schemeClr val="tx1"/>
              </a:solidFill>
              <a:effectLst/>
            </a:endParaRPr>
          </a:p>
          <a:p>
            <a:pPr marL="342900" marR="0" lvl="0" indent="-342900">
              <a:lnSpc>
                <a:spcPct val="90000"/>
              </a:lnSpc>
              <a:buFont typeface="Wingdings 3" charset="2"/>
              <a:buChar char=""/>
              <a:tabLst>
                <a:tab pos="457200" algn="l"/>
              </a:tabLst>
            </a:pPr>
            <a:r>
              <a:rPr lang="en-US" sz="2400" dirty="0">
                <a:solidFill>
                  <a:schemeClr val="tx1"/>
                </a:solidFill>
                <a:effectLst/>
              </a:rPr>
              <a:t>CARIFTA 1965 – 1973</a:t>
            </a:r>
          </a:p>
          <a:p>
            <a:pPr marR="0" lvl="0">
              <a:lnSpc>
                <a:spcPct val="90000"/>
              </a:lnSpc>
              <a:tabLst>
                <a:tab pos="457200" algn="l"/>
              </a:tabLst>
            </a:pPr>
            <a:endParaRPr lang="en-US" sz="2400" dirty="0">
              <a:solidFill>
                <a:schemeClr val="tx1"/>
              </a:solidFill>
              <a:effectLst/>
            </a:endParaRPr>
          </a:p>
          <a:p>
            <a:pPr marL="342900" marR="0" lvl="0" indent="-342900">
              <a:lnSpc>
                <a:spcPct val="90000"/>
              </a:lnSpc>
              <a:buFont typeface="Wingdings 3" charset="2"/>
              <a:buChar char=""/>
              <a:tabLst>
                <a:tab pos="457200" algn="l"/>
              </a:tabLst>
            </a:pPr>
            <a:r>
              <a:rPr lang="en-US" sz="2400" dirty="0">
                <a:solidFill>
                  <a:schemeClr val="tx1"/>
                </a:solidFill>
                <a:effectLst/>
              </a:rPr>
              <a:t>CARICOM 1973 –present</a:t>
            </a:r>
          </a:p>
          <a:p>
            <a:pPr marR="0" lvl="0">
              <a:lnSpc>
                <a:spcPct val="90000"/>
              </a:lnSpc>
              <a:tabLst>
                <a:tab pos="457200" algn="l"/>
              </a:tabLst>
            </a:pPr>
            <a:endParaRPr lang="en-US" sz="2400" dirty="0">
              <a:solidFill>
                <a:schemeClr val="tx1"/>
              </a:solidFill>
              <a:effectLst/>
            </a:endParaRPr>
          </a:p>
          <a:p>
            <a:pPr marL="342900" marR="0" lvl="0" indent="-342900">
              <a:lnSpc>
                <a:spcPct val="90000"/>
              </a:lnSpc>
              <a:buFont typeface="Wingdings 3" charset="2"/>
              <a:buChar char=""/>
              <a:tabLst>
                <a:tab pos="457200" algn="l"/>
              </a:tabLst>
            </a:pPr>
            <a:r>
              <a:rPr lang="en-US" sz="2400" dirty="0">
                <a:solidFill>
                  <a:schemeClr val="tx1"/>
                </a:solidFill>
                <a:effectLst/>
              </a:rPr>
              <a:t>CSME 1989 – present</a:t>
            </a:r>
          </a:p>
          <a:p>
            <a:pPr marR="0" lvl="0">
              <a:lnSpc>
                <a:spcPct val="90000"/>
              </a:lnSpc>
              <a:tabLst>
                <a:tab pos="457200" algn="l"/>
              </a:tabLst>
            </a:pPr>
            <a:endParaRPr lang="en-US" sz="2400" dirty="0">
              <a:solidFill>
                <a:schemeClr val="tx1"/>
              </a:solidFill>
              <a:effectLst/>
            </a:endParaRPr>
          </a:p>
          <a:p>
            <a:pPr marL="342900" marR="0" lvl="0" indent="-342900">
              <a:lnSpc>
                <a:spcPct val="90000"/>
              </a:lnSpc>
              <a:buFont typeface="Wingdings 3" charset="2"/>
              <a:buChar char=""/>
              <a:tabLst>
                <a:tab pos="457200" algn="l"/>
              </a:tabLst>
            </a:pPr>
            <a:r>
              <a:rPr lang="en-US" sz="2400" dirty="0">
                <a:solidFill>
                  <a:schemeClr val="tx1"/>
                </a:solidFill>
                <a:effectLst/>
              </a:rPr>
              <a:t>OECS 1981-present </a:t>
            </a:r>
          </a:p>
          <a:p>
            <a:pPr marR="0" lvl="0">
              <a:lnSpc>
                <a:spcPct val="90000"/>
              </a:lnSpc>
              <a:tabLst>
                <a:tab pos="457200" algn="l"/>
              </a:tabLst>
            </a:pPr>
            <a:endParaRPr lang="en-US" sz="2400" dirty="0">
              <a:solidFill>
                <a:schemeClr val="tx1"/>
              </a:solidFill>
              <a:effectLst/>
            </a:endParaRPr>
          </a:p>
          <a:p>
            <a:pPr marL="342900" marR="0" lvl="0" indent="-342900">
              <a:lnSpc>
                <a:spcPct val="90000"/>
              </a:lnSpc>
              <a:buFont typeface="Wingdings 3" charset="2"/>
              <a:buChar char=""/>
              <a:tabLst>
                <a:tab pos="457200" algn="l"/>
              </a:tabLst>
            </a:pPr>
            <a:r>
              <a:rPr lang="en-US" sz="2400" dirty="0">
                <a:solidFill>
                  <a:schemeClr val="tx1"/>
                </a:solidFill>
                <a:effectLst/>
              </a:rPr>
              <a:t>Association of Caribbean States (ACS), 1994 - present</a:t>
            </a:r>
          </a:p>
          <a:p>
            <a:pPr>
              <a:lnSpc>
                <a:spcPct val="90000"/>
              </a:lnSpc>
              <a:buFont typeface="Wingdings 3" charset="2"/>
              <a:buChar char=""/>
            </a:pPr>
            <a:endParaRPr lang="en-US" sz="1700" dirty="0">
              <a:solidFill>
                <a:schemeClr val="tx1"/>
              </a:solidFill>
            </a:endParaRPr>
          </a:p>
        </p:txBody>
      </p:sp>
      <p:pic>
        <p:nvPicPr>
          <p:cNvPr id="4" name="Picture 3">
            <a:extLst>
              <a:ext uri="{FF2B5EF4-FFF2-40B4-BE49-F238E27FC236}">
                <a16:creationId xmlns:a16="http://schemas.microsoft.com/office/drawing/2014/main" id="{00140804-4575-315D-8682-0BB1FEA08E9B}"/>
              </a:ext>
            </a:extLst>
          </p:cNvPr>
          <p:cNvPicPr>
            <a:picLocks noChangeAspect="1"/>
          </p:cNvPicPr>
          <p:nvPr/>
        </p:nvPicPr>
        <p:blipFill>
          <a:blip r:embed="rId7"/>
          <a:stretch>
            <a:fillRect/>
          </a:stretch>
        </p:blipFill>
        <p:spPr>
          <a:xfrm>
            <a:off x="6091916" y="2467116"/>
            <a:ext cx="5451627" cy="336637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9375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C53E6-FDA2-D2FC-6AF9-7F6767E93BE5}"/>
              </a:ext>
            </a:extLst>
          </p:cNvPr>
          <p:cNvSpPr>
            <a:spLocks noGrp="1"/>
          </p:cNvSpPr>
          <p:nvPr>
            <p:ph type="title"/>
          </p:nvPr>
        </p:nvSpPr>
        <p:spPr>
          <a:xfrm>
            <a:off x="306354" y="555308"/>
            <a:ext cx="4723885" cy="1392762"/>
          </a:xfrm>
        </p:spPr>
        <p:txBody>
          <a:bodyPr>
            <a:normAutofit/>
          </a:bodyPr>
          <a:lstStyle/>
          <a:p>
            <a:pPr>
              <a:lnSpc>
                <a:spcPct val="90000"/>
              </a:lnSpc>
            </a:pPr>
            <a:r>
              <a:rPr lang="en-US" sz="2600" b="1" dirty="0">
                <a:solidFill>
                  <a:schemeClr val="bg1"/>
                </a:solidFill>
                <a:latin typeface="Segoe UI" panose="020B0502040204020203" pitchFamily="34" charset="0"/>
                <a:ea typeface="Times New Roman" panose="02020603050405020304" pitchFamily="18" charset="0"/>
                <a:cs typeface="Times New Roman" panose="02020603050405020304" pitchFamily="18" charset="0"/>
              </a:rPr>
              <a:t>The West Indian Federation: </a:t>
            </a:r>
            <a:br>
              <a:rPr lang="en-US" sz="2600" b="1" dirty="0">
                <a:solidFill>
                  <a:schemeClr val="bg1"/>
                </a:solidFill>
                <a:latin typeface="Segoe UI" panose="020B0502040204020203" pitchFamily="34" charset="0"/>
                <a:ea typeface="Times New Roman" panose="02020603050405020304" pitchFamily="18" charset="0"/>
                <a:cs typeface="Times New Roman" panose="02020603050405020304" pitchFamily="18" charset="0"/>
              </a:rPr>
            </a:br>
            <a:br>
              <a:rPr lang="en-US" sz="2600" b="1" dirty="0">
                <a:solidFill>
                  <a:schemeClr val="bg1"/>
                </a:solidFill>
                <a:latin typeface="Segoe UI" panose="020B0502040204020203" pitchFamily="34" charset="0"/>
                <a:ea typeface="Times New Roman" panose="02020603050405020304" pitchFamily="18" charset="0"/>
                <a:cs typeface="Times New Roman" panose="02020603050405020304" pitchFamily="18" charset="0"/>
              </a:rPr>
            </a:br>
            <a:r>
              <a:rPr lang="en-US" sz="2000" dirty="0">
                <a:solidFill>
                  <a:schemeClr val="bg1"/>
                </a:solidFill>
                <a:latin typeface="Segoe UI" panose="020B0502040204020203" pitchFamily="34" charset="0"/>
                <a:ea typeface="Times New Roman" panose="02020603050405020304" pitchFamily="18" charset="0"/>
                <a:cs typeface="Times New Roman" panose="02020603050405020304" pitchFamily="18" charset="0"/>
              </a:rPr>
              <a:t>established in 1958 &amp; ended in 1962</a:t>
            </a:r>
            <a:r>
              <a:rPr lang="en-US" sz="2000" dirty="0">
                <a:solidFill>
                  <a:schemeClr val="tx1"/>
                </a:solidFill>
                <a:latin typeface="Segoe UI" panose="020B0502040204020203" pitchFamily="34" charset="0"/>
                <a:ea typeface="Times New Roman" panose="02020603050405020304" pitchFamily="18" charset="0"/>
                <a:cs typeface="Times New Roman" panose="02020603050405020304" pitchFamily="18" charset="0"/>
              </a:rPr>
              <a:t>		</a:t>
            </a:r>
            <a:endParaRPr lang="en-US" sz="2600" dirty="0">
              <a:solidFill>
                <a:schemeClr val="tx1"/>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0B08F4F4-F57B-D1BE-721F-A8F75C9F54AC}"/>
              </a:ext>
            </a:extLst>
          </p:cNvPr>
          <p:cNvPicPr>
            <a:picLocks noChangeAspect="1"/>
          </p:cNvPicPr>
          <p:nvPr/>
        </p:nvPicPr>
        <p:blipFill>
          <a:blip r:embed="rId2"/>
          <a:stretch>
            <a:fillRect/>
          </a:stretch>
        </p:blipFill>
        <p:spPr>
          <a:xfrm>
            <a:off x="6093992" y="1524576"/>
            <a:ext cx="5449889" cy="3808844"/>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877D514-11A0-F6EF-3A40-D99B2237CF90}"/>
              </a:ext>
            </a:extLst>
          </p:cNvPr>
          <p:cNvSpPr>
            <a:spLocks noGrp="1"/>
          </p:cNvSpPr>
          <p:nvPr>
            <p:ph idx="1"/>
          </p:nvPr>
        </p:nvSpPr>
        <p:spPr>
          <a:xfrm>
            <a:off x="648119" y="1948070"/>
            <a:ext cx="4166509" cy="4807305"/>
          </a:xfrm>
        </p:spPr>
        <p:txBody>
          <a:bodyPr>
            <a:normAutofit lnSpcReduction="10000"/>
          </a:bodyPr>
          <a:lstStyle/>
          <a:p>
            <a:pPr marR="0">
              <a:spcBef>
                <a:spcPts val="0"/>
              </a:spcBef>
              <a:spcAft>
                <a:spcPts val="1000"/>
              </a:spcAft>
              <a:buFont typeface="Wingdings" panose="05000000000000000000" pitchFamily="2" charset="2"/>
              <a:buChar char="Ø"/>
            </a:pPr>
            <a:r>
              <a:rPr lang="en-US" b="1" dirty="0">
                <a:solidFill>
                  <a:srgbClr val="EBEBEB"/>
                </a:solidFill>
                <a:effectLst/>
                <a:latin typeface="+mn-lt"/>
                <a:ea typeface="Times New Roman" panose="02020603050405020304" pitchFamily="18" charset="0"/>
                <a:cs typeface="Times New Roman" panose="02020603050405020304" pitchFamily="18" charset="0"/>
              </a:rPr>
              <a:t>Member Countries included</a:t>
            </a:r>
            <a:r>
              <a:rPr lang="en-US" dirty="0">
                <a:solidFill>
                  <a:srgbClr val="EBEBEB"/>
                </a:solidFill>
                <a:effectLst/>
                <a:latin typeface="+mn-lt"/>
                <a:ea typeface="Times New Roman" panose="02020603050405020304" pitchFamily="18" charset="0"/>
                <a:cs typeface="Times New Roman" panose="02020603050405020304" pitchFamily="18" charset="0"/>
              </a:rPr>
              <a:t>: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Antigua and Barbuda,</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Barbados,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Dominica,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Grenada,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Jamaica,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Montserrat,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St Kitts-Nevis</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Anguilla,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Saint Lucia, </a:t>
            </a: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St Vincent</a:t>
            </a:r>
            <a:endParaRPr lang="en-US" dirty="0">
              <a:solidFill>
                <a:srgbClr val="EBEBEB"/>
              </a:solidFill>
              <a:latin typeface="+mn-lt"/>
              <a:ea typeface="Times New Roman" panose="02020603050405020304" pitchFamily="18" charset="0"/>
              <a:cs typeface="Times New Roman" panose="02020603050405020304" pitchFamily="18" charset="0"/>
            </a:endParaRPr>
          </a:p>
          <a:p>
            <a:pPr lvl="1">
              <a:spcBef>
                <a:spcPts val="0"/>
              </a:spcBef>
              <a:spcAft>
                <a:spcPts val="1000"/>
              </a:spcAft>
              <a:buFont typeface="Wingdings" panose="05000000000000000000" pitchFamily="2" charset="2"/>
              <a:buChar char="Ø"/>
            </a:pPr>
            <a:r>
              <a:rPr lang="en-US" dirty="0">
                <a:solidFill>
                  <a:srgbClr val="EBEBEB"/>
                </a:solidFill>
                <a:effectLst/>
                <a:latin typeface="+mn-lt"/>
                <a:ea typeface="Times New Roman" panose="02020603050405020304" pitchFamily="18" charset="0"/>
                <a:cs typeface="Times New Roman" panose="02020603050405020304" pitchFamily="18" charset="0"/>
              </a:rPr>
              <a:t>Trinidad and Tobago</a:t>
            </a:r>
            <a:endParaRPr lang="en-US" dirty="0">
              <a:solidFill>
                <a:srgbClr val="EBEBEB"/>
              </a:solidFill>
              <a:effectLst/>
              <a:latin typeface="+mn-lt"/>
              <a:ea typeface="Calibri" panose="020F0502020204030204" pitchFamily="34" charset="0"/>
              <a:cs typeface="Times New Roman" panose="02020603050405020304" pitchFamily="18" charset="0"/>
            </a:endParaRPr>
          </a:p>
          <a:p>
            <a:pPr marL="0" marR="0" indent="0">
              <a:spcBef>
                <a:spcPts val="0"/>
              </a:spcBef>
              <a:spcAft>
                <a:spcPts val="1000"/>
              </a:spcAft>
              <a:buNone/>
            </a:pPr>
            <a:endParaRPr lang="en-US" dirty="0">
              <a:solidFill>
                <a:srgbClr val="EBEBEB"/>
              </a:solidFill>
              <a:latin typeface="+mn-lt"/>
              <a:cs typeface="Times New Roman" panose="02020603050405020304" pitchFamily="18" charset="0"/>
            </a:endParaRPr>
          </a:p>
        </p:txBody>
      </p:sp>
    </p:spTree>
    <p:extLst>
      <p:ext uri="{BB962C8B-B14F-4D97-AF65-F5344CB8AC3E}">
        <p14:creationId xmlns:p14="http://schemas.microsoft.com/office/powerpoint/2010/main" val="40781560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53E6-FDA2-D2FC-6AF9-7F6767E93BE5}"/>
              </a:ext>
            </a:extLst>
          </p:cNvPr>
          <p:cNvSpPr>
            <a:spLocks noGrp="1"/>
          </p:cNvSpPr>
          <p:nvPr>
            <p:ph type="title"/>
          </p:nvPr>
        </p:nvSpPr>
        <p:spPr>
          <a:xfrm>
            <a:off x="815927" y="292829"/>
            <a:ext cx="9534020" cy="1015465"/>
          </a:xfrm>
        </p:spPr>
        <p:txBody>
          <a:bodyPr>
            <a:noAutofit/>
          </a:bodyPr>
          <a:lstStyle/>
          <a:p>
            <a:pPr algn="ctr"/>
            <a:r>
              <a:rPr lang="en-US" sz="3200" b="1" dirty="0">
                <a:latin typeface="Segoe UI" panose="020B0502040204020203" pitchFamily="34" charset="0"/>
                <a:ea typeface="Times New Roman" panose="02020603050405020304" pitchFamily="18" charset="0"/>
                <a:cs typeface="Times New Roman" panose="02020603050405020304" pitchFamily="18" charset="0"/>
              </a:rPr>
              <a:t>The West Indian Federation: </a:t>
            </a:r>
            <a:br>
              <a:rPr lang="en-US" sz="3200" b="1" dirty="0">
                <a:latin typeface="Segoe UI" panose="020B0502040204020203" pitchFamily="34" charset="0"/>
                <a:ea typeface="Times New Roman" panose="02020603050405020304" pitchFamily="18" charset="0"/>
                <a:cs typeface="Times New Roman" panose="02020603050405020304" pitchFamily="18" charset="0"/>
              </a:rPr>
            </a:br>
            <a:r>
              <a:rPr lang="en-US" sz="3200" b="1" dirty="0">
                <a:latin typeface="Segoe UI" panose="020B0502040204020203" pitchFamily="34" charset="0"/>
                <a:ea typeface="Times New Roman" panose="02020603050405020304" pitchFamily="18" charset="0"/>
                <a:cs typeface="Times New Roman" panose="02020603050405020304" pitchFamily="18" charset="0"/>
              </a:rPr>
              <a:t>		established in 1958 &amp; ended in 1962</a:t>
            </a:r>
            <a:r>
              <a:rPr lang="en-US" sz="24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2400" dirty="0"/>
          </a:p>
        </p:txBody>
      </p:sp>
      <p:graphicFrame>
        <p:nvGraphicFramePr>
          <p:cNvPr id="6" name="Content Placeholder 2">
            <a:extLst>
              <a:ext uri="{FF2B5EF4-FFF2-40B4-BE49-F238E27FC236}">
                <a16:creationId xmlns:a16="http://schemas.microsoft.com/office/drawing/2014/main" id="{BB386391-75EE-3A02-7EED-35EF89745D2E}"/>
              </a:ext>
            </a:extLst>
          </p:cNvPr>
          <p:cNvGraphicFramePr>
            <a:graphicFrameLocks noGrp="1"/>
          </p:cNvGraphicFramePr>
          <p:nvPr>
            <p:ph idx="1"/>
            <p:extLst>
              <p:ext uri="{D42A27DB-BD31-4B8C-83A1-F6EECF244321}">
                <p14:modId xmlns:p14="http://schemas.microsoft.com/office/powerpoint/2010/main" val="2831092181"/>
              </p:ext>
            </p:extLst>
          </p:nvPr>
        </p:nvGraphicFramePr>
        <p:xfrm>
          <a:off x="3445565" y="1437861"/>
          <a:ext cx="8507897" cy="5385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B08F4F4-F57B-D1BE-721F-A8F75C9F54AC}"/>
              </a:ext>
            </a:extLst>
          </p:cNvPr>
          <p:cNvPicPr>
            <a:picLocks noChangeAspect="1"/>
          </p:cNvPicPr>
          <p:nvPr/>
        </p:nvPicPr>
        <p:blipFill>
          <a:blip r:embed="rId7"/>
          <a:stretch>
            <a:fillRect/>
          </a:stretch>
        </p:blipFill>
        <p:spPr>
          <a:xfrm>
            <a:off x="104307" y="2831418"/>
            <a:ext cx="3704076" cy="2588721"/>
          </a:xfrm>
          <a:prstGeom prst="rect">
            <a:avLst/>
          </a:prstGeom>
          <a:effectLst/>
        </p:spPr>
      </p:pic>
    </p:spTree>
    <p:extLst>
      <p:ext uri="{BB962C8B-B14F-4D97-AF65-F5344CB8AC3E}">
        <p14:creationId xmlns:p14="http://schemas.microsoft.com/office/powerpoint/2010/main" val="279285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67AA42AD-8ED7-5B61-3F37-AB921F3DEC8E}"/>
              </a:ext>
            </a:extLst>
          </p:cNvPr>
          <p:cNvGraphicFramePr/>
          <p:nvPr>
            <p:extLst>
              <p:ext uri="{D42A27DB-BD31-4B8C-83A1-F6EECF244321}">
                <p14:modId xmlns:p14="http://schemas.microsoft.com/office/powerpoint/2010/main" val="468123850"/>
              </p:ext>
            </p:extLst>
          </p:nvPr>
        </p:nvGraphicFramePr>
        <p:xfrm>
          <a:off x="4543865" y="239151"/>
          <a:ext cx="7244861" cy="6395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AC9939C0-8357-142B-4151-EB6FA9042EA1}"/>
              </a:ext>
            </a:extLst>
          </p:cNvPr>
          <p:cNvPicPr>
            <a:picLocks noChangeAspect="1"/>
          </p:cNvPicPr>
          <p:nvPr/>
        </p:nvPicPr>
        <p:blipFill rotWithShape="1">
          <a:blip r:embed="rId8"/>
          <a:srcRect b="15910"/>
          <a:stretch/>
        </p:blipFill>
        <p:spPr>
          <a:xfrm rot="16200000">
            <a:off x="-1015275" y="1375868"/>
            <a:ext cx="6395416" cy="3806849"/>
          </a:xfrm>
          <a:prstGeom prst="rect">
            <a:avLst/>
          </a:prstGeom>
        </p:spPr>
      </p:pic>
    </p:spTree>
    <p:extLst>
      <p:ext uri="{BB962C8B-B14F-4D97-AF65-F5344CB8AC3E}">
        <p14:creationId xmlns:p14="http://schemas.microsoft.com/office/powerpoint/2010/main" val="201595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56D8-C93F-82C9-985B-BDCE38C91CB6}"/>
              </a:ext>
            </a:extLst>
          </p:cNvPr>
          <p:cNvSpPr>
            <a:spLocks noGrp="1"/>
          </p:cNvSpPr>
          <p:nvPr>
            <p:ph type="title"/>
          </p:nvPr>
        </p:nvSpPr>
        <p:spPr>
          <a:xfrm>
            <a:off x="648931" y="629266"/>
            <a:ext cx="4166510" cy="1622321"/>
          </a:xfrm>
        </p:spPr>
        <p:txBody>
          <a:bodyPr>
            <a:normAutofit/>
          </a:bodyPr>
          <a:lstStyle/>
          <a:p>
            <a:r>
              <a:rPr lang="en-US" dirty="0"/>
              <a:t>Failure of the Federation </a:t>
            </a:r>
            <a:endParaRPr lang="en-US"/>
          </a:p>
        </p:txBody>
      </p:sp>
      <p:sp>
        <p:nvSpPr>
          <p:cNvPr id="3" name="Content Placeholder 2">
            <a:extLst>
              <a:ext uri="{FF2B5EF4-FFF2-40B4-BE49-F238E27FC236}">
                <a16:creationId xmlns:a16="http://schemas.microsoft.com/office/drawing/2014/main" id="{FE1C690A-0D85-2ABA-5D3D-6E5EDEE5777A}"/>
              </a:ext>
            </a:extLst>
          </p:cNvPr>
          <p:cNvSpPr>
            <a:spLocks noGrp="1"/>
          </p:cNvSpPr>
          <p:nvPr>
            <p:ph idx="1"/>
          </p:nvPr>
        </p:nvSpPr>
        <p:spPr>
          <a:xfrm>
            <a:off x="215273" y="2438400"/>
            <a:ext cx="4778747" cy="4103077"/>
          </a:xfrm>
        </p:spPr>
        <p:txBody>
          <a:bodyPr>
            <a:normAutofit/>
          </a:bodyPr>
          <a:lstStyle/>
          <a:p>
            <a:pPr marL="0" marR="0">
              <a:lnSpc>
                <a:spcPct val="90000"/>
              </a:lnSpc>
              <a:spcBef>
                <a:spcPts val="0"/>
              </a:spcBef>
              <a:spcAft>
                <a:spcPts val="1000"/>
              </a:spcAft>
            </a:pPr>
            <a:r>
              <a:rPr lang="en-US" sz="2400" b="1" dirty="0">
                <a:effectLst/>
                <a:latin typeface="Segoe UI" panose="020B0502040204020203" pitchFamily="34" charset="0"/>
                <a:ea typeface="Times New Roman" panose="02020603050405020304" pitchFamily="18" charset="0"/>
                <a:cs typeface="Times New Roman" panose="02020603050405020304" pitchFamily="18" charset="0"/>
              </a:rPr>
              <a:t>Federation failed to establish:</a:t>
            </a:r>
          </a:p>
          <a:p>
            <a:pPr marL="400050" lvl="1">
              <a:lnSpc>
                <a:spcPct val="90000"/>
              </a:lnSpc>
              <a:spcBef>
                <a:spcPts val="0"/>
              </a:spcBef>
              <a:spcAft>
                <a:spcPts val="1000"/>
              </a:spcAft>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Direct Taxation </a:t>
            </a:r>
          </a:p>
          <a:p>
            <a:pPr marL="400050" lvl="1">
              <a:lnSpc>
                <a:spcPct val="90000"/>
              </a:lnSpc>
              <a:spcBef>
                <a:spcPts val="0"/>
              </a:spcBef>
              <a:spcAft>
                <a:spcPts val="1000"/>
              </a:spcAft>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Central Planning for Development </a:t>
            </a:r>
          </a:p>
          <a:p>
            <a:pPr marL="400050" lvl="1">
              <a:lnSpc>
                <a:spcPct val="90000"/>
              </a:lnSpc>
              <a:spcBef>
                <a:spcPts val="0"/>
              </a:spcBef>
              <a:spcAft>
                <a:spcPts val="1000"/>
              </a:spcAft>
              <a:buFont typeface="Wingdings" panose="05000000000000000000" pitchFamily="2" charset="2"/>
              <a:buChar char="q"/>
            </a:pPr>
            <a:r>
              <a:rPr lang="en-US" sz="2000" dirty="0">
                <a:latin typeface="Calibri" panose="020F0502020204030204" pitchFamily="34" charset="0"/>
                <a:ea typeface="Times New Roman" panose="02020603050405020304" pitchFamily="18" charset="0"/>
                <a:cs typeface="Times New Roman" panose="02020603050405020304" pitchFamily="18" charset="0"/>
              </a:rPr>
              <a:t>Establishment of a Regional Customs Union &amp; Reform of the Federal Constitution </a:t>
            </a:r>
          </a:p>
          <a:p>
            <a:pPr marL="400050" lvl="1">
              <a:lnSpc>
                <a:spcPct val="90000"/>
              </a:lnSpc>
              <a:spcBef>
                <a:spcPts val="0"/>
              </a:spcBef>
              <a:spcAft>
                <a:spcPts val="1000"/>
              </a:spcAft>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Direct taxation was particularly controversial. </a:t>
            </a:r>
          </a:p>
          <a:p>
            <a:pPr marL="400050" lvl="1">
              <a:lnSpc>
                <a:spcPct val="90000"/>
              </a:lnSpc>
              <a:spcBef>
                <a:spcPts val="0"/>
              </a:spcBef>
              <a:spcAft>
                <a:spcPts val="1000"/>
              </a:spcAft>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Federation was not permitted to levy/impose income tax fo</a:t>
            </a:r>
            <a:r>
              <a:rPr lang="en-US" sz="2000" dirty="0">
                <a:latin typeface="Calibri" panose="020F0502020204030204" pitchFamily="34" charset="0"/>
                <a:ea typeface="Calibri" panose="020F0502020204030204" pitchFamily="34" charset="0"/>
                <a:cs typeface="Times New Roman" panose="02020603050405020304" pitchFamily="18" charset="0"/>
              </a:rPr>
              <a:t>r at least the first five years if its duration.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dirty="0"/>
          </a:p>
        </p:txBody>
      </p:sp>
      <p:pic>
        <p:nvPicPr>
          <p:cNvPr id="4" name="Picture 3">
            <a:extLst>
              <a:ext uri="{FF2B5EF4-FFF2-40B4-BE49-F238E27FC236}">
                <a16:creationId xmlns:a16="http://schemas.microsoft.com/office/drawing/2014/main" id="{C336E651-B214-F231-387E-F0BF68C8F9C8}"/>
              </a:ext>
            </a:extLst>
          </p:cNvPr>
          <p:cNvPicPr>
            <a:picLocks noChangeAspect="1"/>
          </p:cNvPicPr>
          <p:nvPr/>
        </p:nvPicPr>
        <p:blipFill>
          <a:blip r:embed="rId3"/>
          <a:stretch>
            <a:fillRect/>
          </a:stretch>
        </p:blipFill>
        <p:spPr>
          <a:xfrm>
            <a:off x="6093992" y="1387920"/>
            <a:ext cx="5449889" cy="4082156"/>
          </a:xfrm>
          <a:prstGeom prst="rect">
            <a:avLst/>
          </a:prstGeom>
          <a:effectLst/>
        </p:spPr>
      </p:pic>
    </p:spTree>
    <p:extLst>
      <p:ext uri="{BB962C8B-B14F-4D97-AF65-F5344CB8AC3E}">
        <p14:creationId xmlns:p14="http://schemas.microsoft.com/office/powerpoint/2010/main" val="221871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7734-7C30-5845-94FF-17D3BC8BB85B}"/>
              </a:ext>
            </a:extLst>
          </p:cNvPr>
          <p:cNvSpPr>
            <a:spLocks noGrp="1"/>
          </p:cNvSpPr>
          <p:nvPr>
            <p:ph type="title"/>
          </p:nvPr>
        </p:nvSpPr>
        <p:spPr>
          <a:xfrm>
            <a:off x="648930" y="629267"/>
            <a:ext cx="9252154" cy="1016654"/>
          </a:xfrm>
        </p:spPr>
        <p:txBody>
          <a:bodyPr vert="horz" lIns="91440" tIns="45720" rIns="91440" bIns="45720" rtlCol="0">
            <a:normAutofit/>
          </a:bodyPr>
          <a:lstStyle/>
          <a:p>
            <a:pPr>
              <a:lnSpc>
                <a:spcPct val="90000"/>
              </a:lnSpc>
            </a:pPr>
            <a:r>
              <a:rPr lang="en-US" sz="3300"/>
              <a:t>Collapse of the Federation – January 1962 </a:t>
            </a:r>
          </a:p>
        </p:txBody>
      </p:sp>
      <p:pic>
        <p:nvPicPr>
          <p:cNvPr id="7" name="Picture 6">
            <a:extLst>
              <a:ext uri="{FF2B5EF4-FFF2-40B4-BE49-F238E27FC236}">
                <a16:creationId xmlns:a16="http://schemas.microsoft.com/office/drawing/2014/main" id="{C9AEAA0C-7C6C-7592-874B-70F4BB9C0E81}"/>
              </a:ext>
            </a:extLst>
          </p:cNvPr>
          <p:cNvPicPr>
            <a:picLocks noChangeAspect="1"/>
          </p:cNvPicPr>
          <p:nvPr/>
        </p:nvPicPr>
        <p:blipFill>
          <a:blip r:embed="rId3"/>
          <a:stretch>
            <a:fillRect/>
          </a:stretch>
        </p:blipFill>
        <p:spPr>
          <a:xfrm>
            <a:off x="244044" y="1689541"/>
            <a:ext cx="5673969" cy="4255478"/>
          </a:xfrm>
          <a:prstGeom prst="rect">
            <a:avLst/>
          </a:prstGeom>
          <a:effectLst/>
        </p:spPr>
      </p:pic>
      <p:graphicFrame>
        <p:nvGraphicFramePr>
          <p:cNvPr id="6" name="TextBox 3">
            <a:extLst>
              <a:ext uri="{FF2B5EF4-FFF2-40B4-BE49-F238E27FC236}">
                <a16:creationId xmlns:a16="http://schemas.microsoft.com/office/drawing/2014/main" id="{D310FD35-DE69-9CDF-D756-3F0AFFB95C1F}"/>
              </a:ext>
            </a:extLst>
          </p:cNvPr>
          <p:cNvGraphicFramePr/>
          <p:nvPr>
            <p:extLst>
              <p:ext uri="{D42A27DB-BD31-4B8C-83A1-F6EECF244321}">
                <p14:modId xmlns:p14="http://schemas.microsoft.com/office/powerpoint/2010/main" val="107287341"/>
              </p:ext>
            </p:extLst>
          </p:nvPr>
        </p:nvGraphicFramePr>
        <p:xfrm>
          <a:off x="6421089" y="1689541"/>
          <a:ext cx="5122606" cy="45174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7097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158</TotalTime>
  <Words>2110</Words>
  <Application>Microsoft Office PowerPoint</Application>
  <PresentationFormat>Widescreen</PresentationFormat>
  <Paragraphs>184</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arial</vt:lpstr>
      <vt:lpstr>Calibri</vt:lpstr>
      <vt:lpstr>Calibri Light</vt:lpstr>
      <vt:lpstr>Century Gothic</vt:lpstr>
      <vt:lpstr>Segoe UI</vt:lpstr>
      <vt:lpstr>Wingdings</vt:lpstr>
      <vt:lpstr>Wingdings 3</vt:lpstr>
      <vt:lpstr>Ion</vt:lpstr>
      <vt:lpstr>Office Theme</vt:lpstr>
      <vt:lpstr>Caricom Member States </vt:lpstr>
      <vt:lpstr>OECS – Organisation of the Eastern Caribbean States </vt:lpstr>
      <vt:lpstr>Member States </vt:lpstr>
      <vt:lpstr>Caribbean Political/Economic Institutions   Studying the Caribbean society &amp; culture require examination of institutions that guide the Caribbean region and the reasons for their establishment. </vt:lpstr>
      <vt:lpstr>The West Indian Federation:   established in 1958 &amp; ended in 1962  </vt:lpstr>
      <vt:lpstr>The West Indian Federation:    established in 1958 &amp; ended in 1962  </vt:lpstr>
      <vt:lpstr>PowerPoint Presentation</vt:lpstr>
      <vt:lpstr>Failure of the Federation </vt:lpstr>
      <vt:lpstr>Collapse of the Federation – January 1962 </vt:lpstr>
      <vt:lpstr>Caribbean Free Trade Association - CARIFTA</vt:lpstr>
      <vt:lpstr>CARIFTA established to unite member economies: </vt:lpstr>
      <vt:lpstr>Caribbean Community - CARICOM</vt:lpstr>
      <vt:lpstr>CARICOM Single Market &amp; Economy- CSME</vt:lpstr>
      <vt:lpstr>Key Elements of CSME</vt:lpstr>
      <vt:lpstr>Organisation of the Eastern Caribbean States - OECS </vt:lpstr>
      <vt:lpstr>OECS - Treaty of Basseterre </vt:lpstr>
      <vt:lpstr>Additional Measures </vt:lpstr>
      <vt:lpstr>Association of Caribbean States (ACS</vt:lpstr>
      <vt:lpstr>The Association of Caribbean States are five special committees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Caribbean Political/Economic Institutions and their Functions </dc:title>
  <dc:creator>Officesamp sample</dc:creator>
  <cp:lastModifiedBy>Officesamp sample</cp:lastModifiedBy>
  <cp:revision>6</cp:revision>
  <dcterms:created xsi:type="dcterms:W3CDTF">2023-02-07T23:47:59Z</dcterms:created>
  <dcterms:modified xsi:type="dcterms:W3CDTF">2023-08-30T16:50:14Z</dcterms:modified>
</cp:coreProperties>
</file>