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FEB624-FE30-4C72-92AB-C5938DEB196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979517-6944-4910-A529-033C0801E36A}">
      <dgm:prSet/>
      <dgm:spPr/>
      <dgm:t>
        <a:bodyPr/>
        <a:lstStyle/>
        <a:p>
          <a:pPr algn="ctr"/>
          <a:r>
            <a:rPr lang="en-US" dirty="0"/>
            <a:t>Origin of Creolization theory</a:t>
          </a:r>
        </a:p>
      </dgm:t>
    </dgm:pt>
    <dgm:pt modelId="{DF8D7C52-6693-41EE-B98C-E202ACA91092}" type="parTrans" cxnId="{6C0B6F06-0115-450D-B52A-623C58B1F5A2}">
      <dgm:prSet/>
      <dgm:spPr/>
      <dgm:t>
        <a:bodyPr/>
        <a:lstStyle/>
        <a:p>
          <a:endParaRPr lang="en-US"/>
        </a:p>
      </dgm:t>
    </dgm:pt>
    <dgm:pt modelId="{CA4FEA5A-7D77-4860-8FF9-FAA79965D891}" type="sibTrans" cxnId="{6C0B6F06-0115-450D-B52A-623C58B1F5A2}">
      <dgm:prSet/>
      <dgm:spPr/>
      <dgm:t>
        <a:bodyPr/>
        <a:lstStyle/>
        <a:p>
          <a:endParaRPr lang="en-US"/>
        </a:p>
      </dgm:t>
    </dgm:pt>
    <dgm:pt modelId="{8652753D-46F6-4AB7-8793-9B0A0ACD405C}">
      <dgm:prSet/>
      <dgm:spPr/>
      <dgm:t>
        <a:bodyPr/>
        <a:lstStyle/>
        <a:p>
          <a:pPr algn="l"/>
          <a:r>
            <a:rPr lang="en-US" dirty="0"/>
            <a:t>Lies within the processes of colonization, slavery, and migration which created the foundation of the New World</a:t>
          </a:r>
        </a:p>
      </dgm:t>
    </dgm:pt>
    <dgm:pt modelId="{5E30B70F-3B5A-41F7-9325-245C6F0F5DBA}" type="parTrans" cxnId="{74B7D35A-C6F8-420B-87D1-ACC6993818A7}">
      <dgm:prSet/>
      <dgm:spPr/>
      <dgm:t>
        <a:bodyPr/>
        <a:lstStyle/>
        <a:p>
          <a:endParaRPr lang="en-US"/>
        </a:p>
      </dgm:t>
    </dgm:pt>
    <dgm:pt modelId="{C11117AF-B2D3-4686-B70A-2E53C4B1C59C}" type="sibTrans" cxnId="{74B7D35A-C6F8-420B-87D1-ACC6993818A7}">
      <dgm:prSet/>
      <dgm:spPr/>
      <dgm:t>
        <a:bodyPr/>
        <a:lstStyle/>
        <a:p>
          <a:endParaRPr lang="en-US"/>
        </a:p>
      </dgm:t>
    </dgm:pt>
    <dgm:pt modelId="{70D7062E-45E7-4E69-B2E0-772673F5B205}">
      <dgm:prSet/>
      <dgm:spPr/>
      <dgm:t>
        <a:bodyPr/>
        <a:lstStyle/>
        <a:p>
          <a:pPr algn="l"/>
          <a:r>
            <a:rPr lang="en-US" dirty="0"/>
            <a:t>As a result of the Slave Trade, Africans of diverse cultural backgrounds came into contact with people from Europe, China, South Asia and Middle East.  </a:t>
          </a:r>
        </a:p>
      </dgm:t>
    </dgm:pt>
    <dgm:pt modelId="{B66AA013-525E-4CDE-B92B-F52D87FCF93B}" type="parTrans" cxnId="{1BA870F8-4206-406C-8C27-5D95D76CC582}">
      <dgm:prSet/>
      <dgm:spPr/>
      <dgm:t>
        <a:bodyPr/>
        <a:lstStyle/>
        <a:p>
          <a:endParaRPr lang="en-US"/>
        </a:p>
      </dgm:t>
    </dgm:pt>
    <dgm:pt modelId="{D95709CE-FB72-4D3F-B3B6-3BCA444B4895}" type="sibTrans" cxnId="{1BA870F8-4206-406C-8C27-5D95D76CC582}">
      <dgm:prSet/>
      <dgm:spPr/>
      <dgm:t>
        <a:bodyPr/>
        <a:lstStyle/>
        <a:p>
          <a:endParaRPr lang="en-US"/>
        </a:p>
      </dgm:t>
    </dgm:pt>
    <dgm:pt modelId="{CAB80880-6F0E-4712-A65D-4E093FA66436}">
      <dgm:prSet/>
      <dgm:spPr/>
      <dgm:t>
        <a:bodyPr/>
        <a:lstStyle/>
        <a:p>
          <a:pPr algn="l"/>
          <a:r>
            <a:rPr lang="en-US"/>
            <a:t>Caribbean became a melting pot of cultures and hence creolization came into effect. </a:t>
          </a:r>
        </a:p>
      </dgm:t>
    </dgm:pt>
    <dgm:pt modelId="{74E6C3AA-37ED-439C-893D-6F3188859464}" type="parTrans" cxnId="{8F4A71BF-4509-4D2D-A06A-3DDA88B31B60}">
      <dgm:prSet/>
      <dgm:spPr/>
      <dgm:t>
        <a:bodyPr/>
        <a:lstStyle/>
        <a:p>
          <a:endParaRPr lang="en-US"/>
        </a:p>
      </dgm:t>
    </dgm:pt>
    <dgm:pt modelId="{B278CE55-B416-4C6A-9F15-09205A004765}" type="sibTrans" cxnId="{8F4A71BF-4509-4D2D-A06A-3DDA88B31B60}">
      <dgm:prSet/>
      <dgm:spPr/>
      <dgm:t>
        <a:bodyPr/>
        <a:lstStyle/>
        <a:p>
          <a:endParaRPr lang="en-US"/>
        </a:p>
      </dgm:t>
    </dgm:pt>
    <dgm:pt modelId="{43A1EDD7-1A9B-4DBB-B11D-E11F8D6F00F2}" type="pres">
      <dgm:prSet presAssocID="{EEFEB624-FE30-4C72-92AB-C5938DEB196A}" presName="linearFlow" presStyleCnt="0">
        <dgm:presLayoutVars>
          <dgm:resizeHandles val="exact"/>
        </dgm:presLayoutVars>
      </dgm:prSet>
      <dgm:spPr/>
    </dgm:pt>
    <dgm:pt modelId="{9316CCD0-EB47-4C60-A3B1-EB84F51E6582}" type="pres">
      <dgm:prSet presAssocID="{99979517-6944-4910-A529-033C0801E36A}" presName="node" presStyleLbl="node1" presStyleIdx="0" presStyleCnt="1" custScaleX="125821" custLinFactNeighborX="32749" custLinFactNeighborY="-6075">
        <dgm:presLayoutVars>
          <dgm:bulletEnabled val="1"/>
        </dgm:presLayoutVars>
      </dgm:prSet>
      <dgm:spPr/>
    </dgm:pt>
  </dgm:ptLst>
  <dgm:cxnLst>
    <dgm:cxn modelId="{6C0B6F06-0115-450D-B52A-623C58B1F5A2}" srcId="{EEFEB624-FE30-4C72-92AB-C5938DEB196A}" destId="{99979517-6944-4910-A529-033C0801E36A}" srcOrd="0" destOrd="0" parTransId="{DF8D7C52-6693-41EE-B98C-E202ACA91092}" sibTransId="{CA4FEA5A-7D77-4860-8FF9-FAA79965D891}"/>
    <dgm:cxn modelId="{393D722B-3EE8-48C7-9B54-308B35A015DE}" type="presOf" srcId="{99979517-6944-4910-A529-033C0801E36A}" destId="{9316CCD0-EB47-4C60-A3B1-EB84F51E6582}" srcOrd="0" destOrd="0" presId="urn:microsoft.com/office/officeart/2005/8/layout/process2"/>
    <dgm:cxn modelId="{F6B52A31-718D-4F03-9AAC-E05AC58D3A9C}" type="presOf" srcId="{EEFEB624-FE30-4C72-92AB-C5938DEB196A}" destId="{43A1EDD7-1A9B-4DBB-B11D-E11F8D6F00F2}" srcOrd="0" destOrd="0" presId="urn:microsoft.com/office/officeart/2005/8/layout/process2"/>
    <dgm:cxn modelId="{04DAEC36-3A68-46D2-977B-C24396FA021B}" type="presOf" srcId="{8652753D-46F6-4AB7-8793-9B0A0ACD405C}" destId="{9316CCD0-EB47-4C60-A3B1-EB84F51E6582}" srcOrd="0" destOrd="1" presId="urn:microsoft.com/office/officeart/2005/8/layout/process2"/>
    <dgm:cxn modelId="{74B7D35A-C6F8-420B-87D1-ACC6993818A7}" srcId="{99979517-6944-4910-A529-033C0801E36A}" destId="{8652753D-46F6-4AB7-8793-9B0A0ACD405C}" srcOrd="0" destOrd="0" parTransId="{5E30B70F-3B5A-41F7-9325-245C6F0F5DBA}" sibTransId="{C11117AF-B2D3-4686-B70A-2E53C4B1C59C}"/>
    <dgm:cxn modelId="{E67BB2BC-CFFD-487A-9388-B7A5FB432142}" type="presOf" srcId="{70D7062E-45E7-4E69-B2E0-772673F5B205}" destId="{9316CCD0-EB47-4C60-A3B1-EB84F51E6582}" srcOrd="0" destOrd="2" presId="urn:microsoft.com/office/officeart/2005/8/layout/process2"/>
    <dgm:cxn modelId="{8F4A71BF-4509-4D2D-A06A-3DDA88B31B60}" srcId="{99979517-6944-4910-A529-033C0801E36A}" destId="{CAB80880-6F0E-4712-A65D-4E093FA66436}" srcOrd="2" destOrd="0" parTransId="{74E6C3AA-37ED-439C-893D-6F3188859464}" sibTransId="{B278CE55-B416-4C6A-9F15-09205A004765}"/>
    <dgm:cxn modelId="{C534BEC0-DC83-4E2A-B534-782A56798658}" type="presOf" srcId="{CAB80880-6F0E-4712-A65D-4E093FA66436}" destId="{9316CCD0-EB47-4C60-A3B1-EB84F51E6582}" srcOrd="0" destOrd="3" presId="urn:microsoft.com/office/officeart/2005/8/layout/process2"/>
    <dgm:cxn modelId="{1BA870F8-4206-406C-8C27-5D95D76CC582}" srcId="{99979517-6944-4910-A529-033C0801E36A}" destId="{70D7062E-45E7-4E69-B2E0-772673F5B205}" srcOrd="1" destOrd="0" parTransId="{B66AA013-525E-4CDE-B92B-F52D87FCF93B}" sibTransId="{D95709CE-FB72-4D3F-B3B6-3BCA444B4895}"/>
    <dgm:cxn modelId="{4D8C05BE-459C-4ADA-84A1-D4B27BA24F35}" type="presParOf" srcId="{43A1EDD7-1A9B-4DBB-B11D-E11F8D6F00F2}" destId="{9316CCD0-EB47-4C60-A3B1-EB84F51E6582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3BD855-DDA3-4EDC-8E9E-50BB43B12DF1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</dgm:pt>
    <dgm:pt modelId="{81E63FEF-6B36-404E-A989-F9EC98B7F67A}">
      <dgm:prSet phldrT="[Text]"/>
      <dgm:spPr/>
      <dgm:t>
        <a:bodyPr/>
        <a:lstStyle/>
        <a:p>
          <a:r>
            <a:rPr lang="en-US" dirty="0"/>
            <a:t>People:</a:t>
          </a:r>
        </a:p>
      </dgm:t>
    </dgm:pt>
    <dgm:pt modelId="{83D98FCE-FFEC-4004-9A85-AB13FEBEBEAF}" type="parTrans" cxnId="{CDA1E21D-2552-40AC-8966-C06B1A276293}">
      <dgm:prSet/>
      <dgm:spPr/>
      <dgm:t>
        <a:bodyPr/>
        <a:lstStyle/>
        <a:p>
          <a:endParaRPr lang="en-US"/>
        </a:p>
      </dgm:t>
    </dgm:pt>
    <dgm:pt modelId="{3BC2569D-D253-435C-8EDE-8BE23CF5C5A5}" type="sibTrans" cxnId="{CDA1E21D-2552-40AC-8966-C06B1A276293}">
      <dgm:prSet/>
      <dgm:spPr/>
      <dgm:t>
        <a:bodyPr/>
        <a:lstStyle/>
        <a:p>
          <a:endParaRPr lang="en-US"/>
        </a:p>
      </dgm:t>
    </dgm:pt>
    <dgm:pt modelId="{A6AE11D2-238A-49F1-9C8D-561FC056664B}">
      <dgm:prSet phldrT="[Text]"/>
      <dgm:spPr/>
      <dgm:t>
        <a:bodyPr/>
        <a:lstStyle/>
        <a:p>
          <a:r>
            <a:rPr lang="en-US" dirty="0"/>
            <a:t>Language:</a:t>
          </a:r>
        </a:p>
      </dgm:t>
    </dgm:pt>
    <dgm:pt modelId="{C58EE5F3-6843-4A11-AFCF-4A52FEA0F0FF}" type="parTrans" cxnId="{5C6C61F3-4037-449A-A51E-ED5F307BFBD1}">
      <dgm:prSet/>
      <dgm:spPr/>
      <dgm:t>
        <a:bodyPr/>
        <a:lstStyle/>
        <a:p>
          <a:endParaRPr lang="en-US"/>
        </a:p>
      </dgm:t>
    </dgm:pt>
    <dgm:pt modelId="{508864B3-E7B0-4390-88C3-03C35428C62D}" type="sibTrans" cxnId="{5C6C61F3-4037-449A-A51E-ED5F307BFBD1}">
      <dgm:prSet/>
      <dgm:spPr/>
      <dgm:t>
        <a:bodyPr/>
        <a:lstStyle/>
        <a:p>
          <a:endParaRPr lang="en-US"/>
        </a:p>
      </dgm:t>
    </dgm:pt>
    <dgm:pt modelId="{69E09CE0-ADA4-4E14-98F0-2C48C509F4BA}">
      <dgm:prSet phldrT="[Text]"/>
      <dgm:spPr/>
      <dgm:t>
        <a:bodyPr/>
        <a:lstStyle/>
        <a:p>
          <a:r>
            <a:rPr lang="en-US" dirty="0"/>
            <a:t>Europeans born in the Caribbean</a:t>
          </a:r>
        </a:p>
      </dgm:t>
    </dgm:pt>
    <dgm:pt modelId="{19D7421F-1193-484C-86FD-7CA67CE44E1B}" type="parTrans" cxnId="{5BA39485-18B1-461A-AEF1-C29B626D8FE6}">
      <dgm:prSet/>
      <dgm:spPr/>
      <dgm:t>
        <a:bodyPr/>
        <a:lstStyle/>
        <a:p>
          <a:endParaRPr lang="en-US"/>
        </a:p>
      </dgm:t>
    </dgm:pt>
    <dgm:pt modelId="{956FA8FA-C1DA-40E5-B1EB-65DC937762DB}" type="sibTrans" cxnId="{5BA39485-18B1-461A-AEF1-C29B626D8FE6}">
      <dgm:prSet/>
      <dgm:spPr/>
      <dgm:t>
        <a:bodyPr/>
        <a:lstStyle/>
        <a:p>
          <a:endParaRPr lang="en-US"/>
        </a:p>
      </dgm:t>
    </dgm:pt>
    <dgm:pt modelId="{912572AB-FE5C-4488-8E6B-1710A4AF2EC7}">
      <dgm:prSet phldrT="[Text]"/>
      <dgm:spPr/>
      <dgm:t>
        <a:bodyPr/>
        <a:lstStyle/>
        <a:p>
          <a:r>
            <a:rPr lang="en-US" dirty="0"/>
            <a:t>People of mixed race – Mulatto</a:t>
          </a:r>
        </a:p>
      </dgm:t>
    </dgm:pt>
    <dgm:pt modelId="{DE8FE4D3-A1A3-422D-9313-13AB44587A83}" type="parTrans" cxnId="{E3C69705-A16B-4A3D-9604-55A2CCB99B9C}">
      <dgm:prSet/>
      <dgm:spPr/>
      <dgm:t>
        <a:bodyPr/>
        <a:lstStyle/>
        <a:p>
          <a:endParaRPr lang="en-US"/>
        </a:p>
      </dgm:t>
    </dgm:pt>
    <dgm:pt modelId="{C5649507-EAAA-4191-9AD3-5D5992C632DB}" type="sibTrans" cxnId="{E3C69705-A16B-4A3D-9604-55A2CCB99B9C}">
      <dgm:prSet/>
      <dgm:spPr/>
      <dgm:t>
        <a:bodyPr/>
        <a:lstStyle/>
        <a:p>
          <a:endParaRPr lang="en-US"/>
        </a:p>
      </dgm:t>
    </dgm:pt>
    <dgm:pt modelId="{039C586C-90A0-4B7C-9A33-CC0CE19CE8C3}">
      <dgm:prSet phldrT="[Text]"/>
      <dgm:spPr/>
      <dgm:t>
        <a:bodyPr/>
        <a:lstStyle/>
        <a:p>
          <a:r>
            <a:rPr lang="en-US" dirty="0"/>
            <a:t>Mixture of English &amp; African tribal languages into a special kind of native languages (Patois, French Patio, Jamaican Patois)</a:t>
          </a:r>
        </a:p>
      </dgm:t>
    </dgm:pt>
    <dgm:pt modelId="{68502606-572F-4780-8FEB-520C0490465F}" type="parTrans" cxnId="{93A9A805-B9A9-431D-B44E-DBFF4D13E1BC}">
      <dgm:prSet/>
      <dgm:spPr/>
      <dgm:t>
        <a:bodyPr/>
        <a:lstStyle/>
        <a:p>
          <a:endParaRPr lang="en-US"/>
        </a:p>
      </dgm:t>
    </dgm:pt>
    <dgm:pt modelId="{0FB9210A-D174-40C4-A689-1E78A998927E}" type="sibTrans" cxnId="{93A9A805-B9A9-431D-B44E-DBFF4D13E1BC}">
      <dgm:prSet/>
      <dgm:spPr/>
      <dgm:t>
        <a:bodyPr/>
        <a:lstStyle/>
        <a:p>
          <a:endParaRPr lang="en-US"/>
        </a:p>
      </dgm:t>
    </dgm:pt>
    <dgm:pt modelId="{24DF942C-841E-4D95-8033-238B100B6BE2}" type="pres">
      <dgm:prSet presAssocID="{2C3BD855-DDA3-4EDC-8E9E-50BB43B12DF1}" presName="linearFlow" presStyleCnt="0">
        <dgm:presLayoutVars>
          <dgm:dir/>
          <dgm:animLvl val="lvl"/>
          <dgm:resizeHandles val="exact"/>
        </dgm:presLayoutVars>
      </dgm:prSet>
      <dgm:spPr/>
    </dgm:pt>
    <dgm:pt modelId="{CE88A14E-BDDD-4EBE-AFC0-562F71AF1E3A}" type="pres">
      <dgm:prSet presAssocID="{81E63FEF-6B36-404E-A989-F9EC98B7F67A}" presName="composite" presStyleCnt="0"/>
      <dgm:spPr/>
    </dgm:pt>
    <dgm:pt modelId="{174048E9-9DD3-4F69-B7BD-46FD56B18293}" type="pres">
      <dgm:prSet presAssocID="{81E63FEF-6B36-404E-A989-F9EC98B7F67A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09B05E30-D726-4292-85CE-B48BF16830D8}" type="pres">
      <dgm:prSet presAssocID="{81E63FEF-6B36-404E-A989-F9EC98B7F67A}" presName="descendantText" presStyleLbl="alignAcc1" presStyleIdx="0" presStyleCnt="2">
        <dgm:presLayoutVars>
          <dgm:bulletEnabled val="1"/>
        </dgm:presLayoutVars>
      </dgm:prSet>
      <dgm:spPr/>
    </dgm:pt>
    <dgm:pt modelId="{F6E85CEF-52FE-415D-99C0-7E78720DB77E}" type="pres">
      <dgm:prSet presAssocID="{3BC2569D-D253-435C-8EDE-8BE23CF5C5A5}" presName="sp" presStyleCnt="0"/>
      <dgm:spPr/>
    </dgm:pt>
    <dgm:pt modelId="{A74266B7-FA67-4A2E-910B-A3FC6D70187F}" type="pres">
      <dgm:prSet presAssocID="{A6AE11D2-238A-49F1-9C8D-561FC056664B}" presName="composite" presStyleCnt="0"/>
      <dgm:spPr/>
    </dgm:pt>
    <dgm:pt modelId="{1A78311D-2B12-474D-9A6D-14EC639AE736}" type="pres">
      <dgm:prSet presAssocID="{A6AE11D2-238A-49F1-9C8D-561FC056664B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FE6F800-7C39-48A4-B151-51B709C34DD5}" type="pres">
      <dgm:prSet presAssocID="{A6AE11D2-238A-49F1-9C8D-561FC056664B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E3C69705-A16B-4A3D-9604-55A2CCB99B9C}" srcId="{81E63FEF-6B36-404E-A989-F9EC98B7F67A}" destId="{912572AB-FE5C-4488-8E6B-1710A4AF2EC7}" srcOrd="1" destOrd="0" parTransId="{DE8FE4D3-A1A3-422D-9313-13AB44587A83}" sibTransId="{C5649507-EAAA-4191-9AD3-5D5992C632DB}"/>
    <dgm:cxn modelId="{93A9A805-B9A9-431D-B44E-DBFF4D13E1BC}" srcId="{A6AE11D2-238A-49F1-9C8D-561FC056664B}" destId="{039C586C-90A0-4B7C-9A33-CC0CE19CE8C3}" srcOrd="0" destOrd="0" parTransId="{68502606-572F-4780-8FEB-520C0490465F}" sibTransId="{0FB9210A-D174-40C4-A689-1E78A998927E}"/>
    <dgm:cxn modelId="{8AF03419-5E9C-4E71-AB39-0D57B1C6ACFF}" type="presOf" srcId="{2C3BD855-DDA3-4EDC-8E9E-50BB43B12DF1}" destId="{24DF942C-841E-4D95-8033-238B100B6BE2}" srcOrd="0" destOrd="0" presId="urn:microsoft.com/office/officeart/2005/8/layout/chevron2"/>
    <dgm:cxn modelId="{C389AD1D-79A4-413F-91B3-E18082EF59D5}" type="presOf" srcId="{69E09CE0-ADA4-4E14-98F0-2C48C509F4BA}" destId="{09B05E30-D726-4292-85CE-B48BF16830D8}" srcOrd="0" destOrd="0" presId="urn:microsoft.com/office/officeart/2005/8/layout/chevron2"/>
    <dgm:cxn modelId="{CDA1E21D-2552-40AC-8966-C06B1A276293}" srcId="{2C3BD855-DDA3-4EDC-8E9E-50BB43B12DF1}" destId="{81E63FEF-6B36-404E-A989-F9EC98B7F67A}" srcOrd="0" destOrd="0" parTransId="{83D98FCE-FFEC-4004-9A85-AB13FEBEBEAF}" sibTransId="{3BC2569D-D253-435C-8EDE-8BE23CF5C5A5}"/>
    <dgm:cxn modelId="{3E6C0C20-C274-4694-98E9-242BA786DA84}" type="presOf" srcId="{039C586C-90A0-4B7C-9A33-CC0CE19CE8C3}" destId="{DFE6F800-7C39-48A4-B151-51B709C34DD5}" srcOrd="0" destOrd="0" presId="urn:microsoft.com/office/officeart/2005/8/layout/chevron2"/>
    <dgm:cxn modelId="{5BA39485-18B1-461A-AEF1-C29B626D8FE6}" srcId="{81E63FEF-6B36-404E-A989-F9EC98B7F67A}" destId="{69E09CE0-ADA4-4E14-98F0-2C48C509F4BA}" srcOrd="0" destOrd="0" parTransId="{19D7421F-1193-484C-86FD-7CA67CE44E1B}" sibTransId="{956FA8FA-C1DA-40E5-B1EB-65DC937762DB}"/>
    <dgm:cxn modelId="{3C11EB85-3EFC-4D13-8143-E5BCB42E52F0}" type="presOf" srcId="{A6AE11D2-238A-49F1-9C8D-561FC056664B}" destId="{1A78311D-2B12-474D-9A6D-14EC639AE736}" srcOrd="0" destOrd="0" presId="urn:microsoft.com/office/officeart/2005/8/layout/chevron2"/>
    <dgm:cxn modelId="{3D99BBB7-0E86-4C21-8C9E-268693838D83}" type="presOf" srcId="{912572AB-FE5C-4488-8E6B-1710A4AF2EC7}" destId="{09B05E30-D726-4292-85CE-B48BF16830D8}" srcOrd="0" destOrd="1" presId="urn:microsoft.com/office/officeart/2005/8/layout/chevron2"/>
    <dgm:cxn modelId="{0AABAEC7-DDDD-4F1D-9E5B-8383FFA61D04}" type="presOf" srcId="{81E63FEF-6B36-404E-A989-F9EC98B7F67A}" destId="{174048E9-9DD3-4F69-B7BD-46FD56B18293}" srcOrd="0" destOrd="0" presId="urn:microsoft.com/office/officeart/2005/8/layout/chevron2"/>
    <dgm:cxn modelId="{5C6C61F3-4037-449A-A51E-ED5F307BFBD1}" srcId="{2C3BD855-DDA3-4EDC-8E9E-50BB43B12DF1}" destId="{A6AE11D2-238A-49F1-9C8D-561FC056664B}" srcOrd="1" destOrd="0" parTransId="{C58EE5F3-6843-4A11-AFCF-4A52FEA0F0FF}" sibTransId="{508864B3-E7B0-4390-88C3-03C35428C62D}"/>
    <dgm:cxn modelId="{92D01E14-BF81-408B-A1E3-D624CA8CC76E}" type="presParOf" srcId="{24DF942C-841E-4D95-8033-238B100B6BE2}" destId="{CE88A14E-BDDD-4EBE-AFC0-562F71AF1E3A}" srcOrd="0" destOrd="0" presId="urn:microsoft.com/office/officeart/2005/8/layout/chevron2"/>
    <dgm:cxn modelId="{A0AFD873-D185-432B-8BD8-5DD929735053}" type="presParOf" srcId="{CE88A14E-BDDD-4EBE-AFC0-562F71AF1E3A}" destId="{174048E9-9DD3-4F69-B7BD-46FD56B18293}" srcOrd="0" destOrd="0" presId="urn:microsoft.com/office/officeart/2005/8/layout/chevron2"/>
    <dgm:cxn modelId="{622A4F77-C653-4D2F-B970-5E00B55F8DEB}" type="presParOf" srcId="{CE88A14E-BDDD-4EBE-AFC0-562F71AF1E3A}" destId="{09B05E30-D726-4292-85CE-B48BF16830D8}" srcOrd="1" destOrd="0" presId="urn:microsoft.com/office/officeart/2005/8/layout/chevron2"/>
    <dgm:cxn modelId="{A23483D3-ED1A-42A1-BFB5-B3B6C53E2212}" type="presParOf" srcId="{24DF942C-841E-4D95-8033-238B100B6BE2}" destId="{F6E85CEF-52FE-415D-99C0-7E78720DB77E}" srcOrd="1" destOrd="0" presId="urn:microsoft.com/office/officeart/2005/8/layout/chevron2"/>
    <dgm:cxn modelId="{E2D5F862-DD99-4FA8-B009-CEA8D6BCDDC1}" type="presParOf" srcId="{24DF942C-841E-4D95-8033-238B100B6BE2}" destId="{A74266B7-FA67-4A2E-910B-A3FC6D70187F}" srcOrd="2" destOrd="0" presId="urn:microsoft.com/office/officeart/2005/8/layout/chevron2"/>
    <dgm:cxn modelId="{36D9FF2A-7C0B-4C93-951B-A2E24FFD8E1E}" type="presParOf" srcId="{A74266B7-FA67-4A2E-910B-A3FC6D70187F}" destId="{1A78311D-2B12-474D-9A6D-14EC639AE736}" srcOrd="0" destOrd="0" presId="urn:microsoft.com/office/officeart/2005/8/layout/chevron2"/>
    <dgm:cxn modelId="{77357F2D-FB79-45BC-864B-CD01A1B782AF}" type="presParOf" srcId="{A74266B7-FA67-4A2E-910B-A3FC6D70187F}" destId="{DFE6F800-7C39-48A4-B151-51B709C34DD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EF5E22-666B-4BAF-8DB6-7B4523E5018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2AFFA1-7924-4A5B-86E4-00048ED0F9F7}">
      <dgm:prSet/>
      <dgm:spPr/>
      <dgm:t>
        <a:bodyPr/>
        <a:lstStyle/>
        <a:p>
          <a:r>
            <a:rPr lang="en-US"/>
            <a:t>Creole </a:t>
          </a:r>
        </a:p>
      </dgm:t>
    </dgm:pt>
    <dgm:pt modelId="{38A2B6C4-04AB-4171-A5D7-2555BDFFB31D}" type="parTrans" cxnId="{8694EB88-4100-4416-A22E-0B196CE546D5}">
      <dgm:prSet/>
      <dgm:spPr/>
      <dgm:t>
        <a:bodyPr/>
        <a:lstStyle/>
        <a:p>
          <a:endParaRPr lang="en-US"/>
        </a:p>
      </dgm:t>
    </dgm:pt>
    <dgm:pt modelId="{1951126D-2E61-4185-AF87-6878F40AE55B}" type="sibTrans" cxnId="{8694EB88-4100-4416-A22E-0B196CE546D5}">
      <dgm:prSet/>
      <dgm:spPr/>
      <dgm:t>
        <a:bodyPr/>
        <a:lstStyle/>
        <a:p>
          <a:endParaRPr lang="en-US"/>
        </a:p>
      </dgm:t>
    </dgm:pt>
    <dgm:pt modelId="{6AAF9704-70B1-432D-BBAB-E9D96052FF87}">
      <dgm:prSet/>
      <dgm:spPr/>
      <dgm:t>
        <a:bodyPr/>
        <a:lstStyle/>
        <a:p>
          <a:r>
            <a:rPr lang="en-US"/>
            <a:t>an offensive term used to refer to Indian women in Trinidad and Tobago. </a:t>
          </a:r>
        </a:p>
      </dgm:t>
    </dgm:pt>
    <dgm:pt modelId="{ED98306B-D212-42E4-B16E-D78EC78AAB78}" type="parTrans" cxnId="{04B38B0A-0D20-4933-88A9-A140272AA327}">
      <dgm:prSet/>
      <dgm:spPr/>
      <dgm:t>
        <a:bodyPr/>
        <a:lstStyle/>
        <a:p>
          <a:endParaRPr lang="en-US"/>
        </a:p>
      </dgm:t>
    </dgm:pt>
    <dgm:pt modelId="{D0CA5AAF-2840-469D-B9CD-87BB5A577D7D}" type="sibTrans" cxnId="{04B38B0A-0D20-4933-88A9-A140272AA327}">
      <dgm:prSet/>
      <dgm:spPr/>
      <dgm:t>
        <a:bodyPr/>
        <a:lstStyle/>
        <a:p>
          <a:endParaRPr lang="en-US"/>
        </a:p>
      </dgm:t>
    </dgm:pt>
    <dgm:pt modelId="{F632C652-CEFE-4A23-8EFD-B78A0FE7DC52}">
      <dgm:prSet/>
      <dgm:spPr/>
      <dgm:t>
        <a:bodyPr/>
        <a:lstStyle/>
        <a:p>
          <a:r>
            <a:rPr lang="en-US"/>
            <a:t>Mainly used in relation to people of colour or people of African descent, especially men, and also Indian women who changed both their eating and dress habits and adapted non-Indian social customs.</a:t>
          </a:r>
        </a:p>
      </dgm:t>
    </dgm:pt>
    <dgm:pt modelId="{D134C008-9019-4542-A3A8-C272A595DF72}" type="parTrans" cxnId="{E2B9A524-52E2-4030-AD15-8947EEACF605}">
      <dgm:prSet/>
      <dgm:spPr/>
      <dgm:t>
        <a:bodyPr/>
        <a:lstStyle/>
        <a:p>
          <a:endParaRPr lang="en-US"/>
        </a:p>
      </dgm:t>
    </dgm:pt>
    <dgm:pt modelId="{A9CA4D09-B474-4BA6-8FBD-549512F594FE}" type="sibTrans" cxnId="{E2B9A524-52E2-4030-AD15-8947EEACF605}">
      <dgm:prSet/>
      <dgm:spPr/>
      <dgm:t>
        <a:bodyPr/>
        <a:lstStyle/>
        <a:p>
          <a:endParaRPr lang="en-US"/>
        </a:p>
      </dgm:t>
    </dgm:pt>
    <dgm:pt modelId="{49062A45-2E95-431D-839A-A258C2E7D64D}">
      <dgm:prSet/>
      <dgm:spPr/>
      <dgm:t>
        <a:bodyPr/>
        <a:lstStyle/>
        <a:p>
          <a:r>
            <a:rPr lang="en-US"/>
            <a:t>In Trinidad and Tobago</a:t>
          </a:r>
        </a:p>
      </dgm:t>
    </dgm:pt>
    <dgm:pt modelId="{CF558B33-2C08-4B4F-969D-7EE88153069B}" type="parTrans" cxnId="{F345A8C8-56D3-40F7-9F34-ADF7A165702A}">
      <dgm:prSet/>
      <dgm:spPr/>
      <dgm:t>
        <a:bodyPr/>
        <a:lstStyle/>
        <a:p>
          <a:endParaRPr lang="en-US"/>
        </a:p>
      </dgm:t>
    </dgm:pt>
    <dgm:pt modelId="{63955DD6-CDA8-465F-89C9-76EE00B07B5C}" type="sibTrans" cxnId="{F345A8C8-56D3-40F7-9F34-ADF7A165702A}">
      <dgm:prSet/>
      <dgm:spPr/>
      <dgm:t>
        <a:bodyPr/>
        <a:lstStyle/>
        <a:p>
          <a:endParaRPr lang="en-US"/>
        </a:p>
      </dgm:t>
    </dgm:pt>
    <dgm:pt modelId="{673FEA6B-C886-4E1A-A1AF-B672B7D08406}">
      <dgm:prSet/>
      <dgm:spPr/>
      <dgm:t>
        <a:bodyPr/>
        <a:lstStyle/>
        <a:p>
          <a:r>
            <a:rPr lang="en-US"/>
            <a:t>Creole was used to refer to the African slaves, primarily to distinguish them from the indentured Indian immigrants.</a:t>
          </a:r>
        </a:p>
      </dgm:t>
    </dgm:pt>
    <dgm:pt modelId="{1619B01E-78A7-444B-B85D-CFF459D87922}" type="parTrans" cxnId="{3048B072-87DE-4748-B042-BAEC90A92292}">
      <dgm:prSet/>
      <dgm:spPr/>
      <dgm:t>
        <a:bodyPr/>
        <a:lstStyle/>
        <a:p>
          <a:endParaRPr lang="en-US"/>
        </a:p>
      </dgm:t>
    </dgm:pt>
    <dgm:pt modelId="{D6F3DDCA-CEAA-4064-B077-3E41E70D5837}" type="sibTrans" cxnId="{3048B072-87DE-4748-B042-BAEC90A92292}">
      <dgm:prSet/>
      <dgm:spPr/>
      <dgm:t>
        <a:bodyPr/>
        <a:lstStyle/>
        <a:p>
          <a:endParaRPr lang="en-US"/>
        </a:p>
      </dgm:t>
    </dgm:pt>
    <dgm:pt modelId="{C11D046A-A637-4256-97EF-E91AFC2E8F21}" type="pres">
      <dgm:prSet presAssocID="{C8EF5E22-666B-4BAF-8DB6-7B4523E5018C}" presName="linear" presStyleCnt="0">
        <dgm:presLayoutVars>
          <dgm:animLvl val="lvl"/>
          <dgm:resizeHandles val="exact"/>
        </dgm:presLayoutVars>
      </dgm:prSet>
      <dgm:spPr/>
    </dgm:pt>
    <dgm:pt modelId="{190F6A44-0242-4BF0-80AB-AEF57ADF52EB}" type="pres">
      <dgm:prSet presAssocID="{132AFFA1-7924-4A5B-86E4-00048ED0F9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7776B7-4A2F-4879-ADE6-92AC34975853}" type="pres">
      <dgm:prSet presAssocID="{132AFFA1-7924-4A5B-86E4-00048ED0F9F7}" presName="childText" presStyleLbl="revTx" presStyleIdx="0" presStyleCnt="2">
        <dgm:presLayoutVars>
          <dgm:bulletEnabled val="1"/>
        </dgm:presLayoutVars>
      </dgm:prSet>
      <dgm:spPr/>
    </dgm:pt>
    <dgm:pt modelId="{A22FD5E2-E164-47D3-892D-F9A79C8653E9}" type="pres">
      <dgm:prSet presAssocID="{49062A45-2E95-431D-839A-A258C2E7D64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6E8277-73E1-4EB2-9EF3-8E2277510DC9}" type="pres">
      <dgm:prSet presAssocID="{49062A45-2E95-431D-839A-A258C2E7D64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4B38B0A-0D20-4933-88A9-A140272AA327}" srcId="{132AFFA1-7924-4A5B-86E4-00048ED0F9F7}" destId="{6AAF9704-70B1-432D-BBAB-E9D96052FF87}" srcOrd="0" destOrd="0" parTransId="{ED98306B-D212-42E4-B16E-D78EC78AAB78}" sibTransId="{D0CA5AAF-2840-469D-B9CD-87BB5A577D7D}"/>
    <dgm:cxn modelId="{E2B9A524-52E2-4030-AD15-8947EEACF605}" srcId="{132AFFA1-7924-4A5B-86E4-00048ED0F9F7}" destId="{F632C652-CEFE-4A23-8EFD-B78A0FE7DC52}" srcOrd="1" destOrd="0" parTransId="{D134C008-9019-4542-A3A8-C272A595DF72}" sibTransId="{A9CA4D09-B474-4BA6-8FBD-549512F594FE}"/>
    <dgm:cxn modelId="{63FB5635-9AB9-47E5-B82B-4E88A70262EF}" type="presOf" srcId="{C8EF5E22-666B-4BAF-8DB6-7B4523E5018C}" destId="{C11D046A-A637-4256-97EF-E91AFC2E8F21}" srcOrd="0" destOrd="0" presId="urn:microsoft.com/office/officeart/2005/8/layout/vList2"/>
    <dgm:cxn modelId="{EF7C8046-037C-472A-A0A3-2A8B617610C7}" type="presOf" srcId="{49062A45-2E95-431D-839A-A258C2E7D64D}" destId="{A22FD5E2-E164-47D3-892D-F9A79C8653E9}" srcOrd="0" destOrd="0" presId="urn:microsoft.com/office/officeart/2005/8/layout/vList2"/>
    <dgm:cxn modelId="{55019949-FE8E-4325-B32B-1FAE99919A7F}" type="presOf" srcId="{6AAF9704-70B1-432D-BBAB-E9D96052FF87}" destId="{A67776B7-4A2F-4879-ADE6-92AC34975853}" srcOrd="0" destOrd="0" presId="urn:microsoft.com/office/officeart/2005/8/layout/vList2"/>
    <dgm:cxn modelId="{3048B072-87DE-4748-B042-BAEC90A92292}" srcId="{49062A45-2E95-431D-839A-A258C2E7D64D}" destId="{673FEA6B-C886-4E1A-A1AF-B672B7D08406}" srcOrd="0" destOrd="0" parTransId="{1619B01E-78A7-444B-B85D-CFF459D87922}" sibTransId="{D6F3DDCA-CEAA-4064-B077-3E41E70D5837}"/>
    <dgm:cxn modelId="{D4909874-703D-4878-844B-3A0379376891}" type="presOf" srcId="{132AFFA1-7924-4A5B-86E4-00048ED0F9F7}" destId="{190F6A44-0242-4BF0-80AB-AEF57ADF52EB}" srcOrd="0" destOrd="0" presId="urn:microsoft.com/office/officeart/2005/8/layout/vList2"/>
    <dgm:cxn modelId="{8694EB88-4100-4416-A22E-0B196CE546D5}" srcId="{C8EF5E22-666B-4BAF-8DB6-7B4523E5018C}" destId="{132AFFA1-7924-4A5B-86E4-00048ED0F9F7}" srcOrd="0" destOrd="0" parTransId="{38A2B6C4-04AB-4171-A5D7-2555BDFFB31D}" sibTransId="{1951126D-2E61-4185-AF87-6878F40AE55B}"/>
    <dgm:cxn modelId="{F345A8C8-56D3-40F7-9F34-ADF7A165702A}" srcId="{C8EF5E22-666B-4BAF-8DB6-7B4523E5018C}" destId="{49062A45-2E95-431D-839A-A258C2E7D64D}" srcOrd="1" destOrd="0" parTransId="{CF558B33-2C08-4B4F-969D-7EE88153069B}" sibTransId="{63955DD6-CDA8-465F-89C9-76EE00B07B5C}"/>
    <dgm:cxn modelId="{2C6333DD-8BA3-48C5-8B51-F3D076A09677}" type="presOf" srcId="{673FEA6B-C886-4E1A-A1AF-B672B7D08406}" destId="{FC6E8277-73E1-4EB2-9EF3-8E2277510DC9}" srcOrd="0" destOrd="0" presId="urn:microsoft.com/office/officeart/2005/8/layout/vList2"/>
    <dgm:cxn modelId="{8B8431EA-EAB9-47C0-96A6-C44DE4945810}" type="presOf" srcId="{F632C652-CEFE-4A23-8EFD-B78A0FE7DC52}" destId="{A67776B7-4A2F-4879-ADE6-92AC34975853}" srcOrd="0" destOrd="1" presId="urn:microsoft.com/office/officeart/2005/8/layout/vList2"/>
    <dgm:cxn modelId="{2CC89EC3-D4DE-4EBC-B393-9BA680128CB0}" type="presParOf" srcId="{C11D046A-A637-4256-97EF-E91AFC2E8F21}" destId="{190F6A44-0242-4BF0-80AB-AEF57ADF52EB}" srcOrd="0" destOrd="0" presId="urn:microsoft.com/office/officeart/2005/8/layout/vList2"/>
    <dgm:cxn modelId="{E0A60557-C227-4F4D-BC86-A5C39948161B}" type="presParOf" srcId="{C11D046A-A637-4256-97EF-E91AFC2E8F21}" destId="{A67776B7-4A2F-4879-ADE6-92AC34975853}" srcOrd="1" destOrd="0" presId="urn:microsoft.com/office/officeart/2005/8/layout/vList2"/>
    <dgm:cxn modelId="{B07A1DC5-9E5D-43ED-BC48-A1C121722376}" type="presParOf" srcId="{C11D046A-A637-4256-97EF-E91AFC2E8F21}" destId="{A22FD5E2-E164-47D3-892D-F9A79C8653E9}" srcOrd="2" destOrd="0" presId="urn:microsoft.com/office/officeart/2005/8/layout/vList2"/>
    <dgm:cxn modelId="{B3657683-80FE-419C-98E7-01816969FD77}" type="presParOf" srcId="{C11D046A-A637-4256-97EF-E91AFC2E8F21}" destId="{FC6E8277-73E1-4EB2-9EF3-8E2277510DC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96B4CB-B65E-4E5D-BF63-24B5C62FDD7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889183-636B-4075-B69D-0991C7E3FA4D}">
      <dgm:prSet/>
      <dgm:spPr/>
      <dgm:t>
        <a:bodyPr/>
        <a:lstStyle/>
        <a:p>
          <a:r>
            <a:rPr lang="en-US" b="1" i="0" baseline="0" dirty="0"/>
            <a:t>Origins of Creolization</a:t>
          </a:r>
          <a:endParaRPr lang="en-US" dirty="0"/>
        </a:p>
      </dgm:t>
    </dgm:pt>
    <dgm:pt modelId="{D911BA77-68BF-4C51-AB15-78EA9F25829F}" type="parTrans" cxnId="{F9581657-6336-4824-A04C-C082D73B28E3}">
      <dgm:prSet/>
      <dgm:spPr/>
      <dgm:t>
        <a:bodyPr/>
        <a:lstStyle/>
        <a:p>
          <a:endParaRPr lang="en-US"/>
        </a:p>
      </dgm:t>
    </dgm:pt>
    <dgm:pt modelId="{5B619D2E-83C3-4A4D-9134-50E08E1BC324}" type="sibTrans" cxnId="{F9581657-6336-4824-A04C-C082D73B28E3}">
      <dgm:prSet/>
      <dgm:spPr/>
      <dgm:t>
        <a:bodyPr/>
        <a:lstStyle/>
        <a:p>
          <a:endParaRPr lang="en-US"/>
        </a:p>
      </dgm:t>
    </dgm:pt>
    <dgm:pt modelId="{410E30FB-4512-4559-8D89-422663C59193}">
      <dgm:prSet/>
      <dgm:spPr/>
      <dgm:t>
        <a:bodyPr/>
        <a:lstStyle/>
        <a:p>
          <a:r>
            <a:rPr lang="en-US" b="1" i="0" baseline="0" dirty="0"/>
            <a:t>NB: </a:t>
          </a:r>
          <a:r>
            <a:rPr lang="en-US" b="0" i="0" baseline="0" dirty="0"/>
            <a:t>Research the following: </a:t>
          </a:r>
          <a:r>
            <a:rPr lang="en-US" b="1" i="0" baseline="0" dirty="0"/>
            <a:t>Creole cultural practices</a:t>
          </a:r>
          <a:r>
            <a:rPr lang="en-US" b="0" i="0" baseline="0" dirty="0"/>
            <a:t> (e.g. religion, dances, foods, family    life, politics, etc.).</a:t>
          </a:r>
          <a:endParaRPr lang="en-US" dirty="0"/>
        </a:p>
      </dgm:t>
    </dgm:pt>
    <dgm:pt modelId="{77C02844-E641-4595-92CB-04B59C2A91A9}" type="sibTrans" cxnId="{42FBFFAD-A259-4B65-86F1-99EEC88C3EBD}">
      <dgm:prSet/>
      <dgm:spPr/>
      <dgm:t>
        <a:bodyPr/>
        <a:lstStyle/>
        <a:p>
          <a:endParaRPr lang="en-US"/>
        </a:p>
      </dgm:t>
    </dgm:pt>
    <dgm:pt modelId="{B04D2C84-425D-4875-8D47-FCD87B85D2B8}" type="parTrans" cxnId="{42FBFFAD-A259-4B65-86F1-99EEC88C3EBD}">
      <dgm:prSet/>
      <dgm:spPr/>
      <dgm:t>
        <a:bodyPr/>
        <a:lstStyle/>
        <a:p>
          <a:endParaRPr lang="en-US"/>
        </a:p>
      </dgm:t>
    </dgm:pt>
    <dgm:pt modelId="{ADBA8BDA-F2D7-4FA4-BD23-190006F59883}">
      <dgm:prSet/>
      <dgm:spPr/>
      <dgm:t>
        <a:bodyPr/>
        <a:lstStyle/>
        <a:p>
          <a:r>
            <a:rPr lang="en-US" b="0" i="0" baseline="0" dirty="0"/>
            <a:t>Migration</a:t>
          </a:r>
          <a:endParaRPr lang="en-US" dirty="0"/>
        </a:p>
      </dgm:t>
    </dgm:pt>
    <dgm:pt modelId="{4D1B82AA-A20A-4D16-BE35-D14E1D4EABF1}" type="sibTrans" cxnId="{5589D68D-270E-4E56-8F3C-7A8DE043B993}">
      <dgm:prSet/>
      <dgm:spPr/>
      <dgm:t>
        <a:bodyPr/>
        <a:lstStyle/>
        <a:p>
          <a:endParaRPr lang="en-US"/>
        </a:p>
      </dgm:t>
    </dgm:pt>
    <dgm:pt modelId="{38D99285-0600-4868-BA93-92D0F407D16E}" type="parTrans" cxnId="{5589D68D-270E-4E56-8F3C-7A8DE043B993}">
      <dgm:prSet/>
      <dgm:spPr/>
      <dgm:t>
        <a:bodyPr/>
        <a:lstStyle/>
        <a:p>
          <a:endParaRPr lang="en-US"/>
        </a:p>
      </dgm:t>
    </dgm:pt>
    <dgm:pt modelId="{0BFFE546-A303-4E41-B876-9E72BCDA3BF9}">
      <dgm:prSet/>
      <dgm:spPr/>
      <dgm:t>
        <a:bodyPr/>
        <a:lstStyle/>
        <a:p>
          <a:r>
            <a:rPr lang="en-US" b="0" i="0" baseline="0" dirty="0"/>
            <a:t>Slavery</a:t>
          </a:r>
          <a:endParaRPr lang="en-US" dirty="0"/>
        </a:p>
      </dgm:t>
    </dgm:pt>
    <dgm:pt modelId="{9D05D1C9-4EB4-4008-B9E6-8F714A57EB9C}" type="sibTrans" cxnId="{E8332EAD-1D75-48CC-A443-6CBA3D893BAF}">
      <dgm:prSet/>
      <dgm:spPr/>
      <dgm:t>
        <a:bodyPr/>
        <a:lstStyle/>
        <a:p>
          <a:endParaRPr lang="en-US"/>
        </a:p>
      </dgm:t>
    </dgm:pt>
    <dgm:pt modelId="{F55FFF9E-7871-45AD-BB6D-351595C5555D}" type="parTrans" cxnId="{E8332EAD-1D75-48CC-A443-6CBA3D893BAF}">
      <dgm:prSet/>
      <dgm:spPr/>
      <dgm:t>
        <a:bodyPr/>
        <a:lstStyle/>
        <a:p>
          <a:endParaRPr lang="en-US"/>
        </a:p>
      </dgm:t>
    </dgm:pt>
    <dgm:pt modelId="{9F3085CC-3D92-4BF0-B373-4AB61E200695}">
      <dgm:prSet/>
      <dgm:spPr/>
      <dgm:t>
        <a:bodyPr/>
        <a:lstStyle/>
        <a:p>
          <a:r>
            <a:rPr lang="en-US" b="0" i="0" baseline="0" dirty="0"/>
            <a:t>Colonization</a:t>
          </a:r>
          <a:endParaRPr lang="en-US" dirty="0"/>
        </a:p>
      </dgm:t>
    </dgm:pt>
    <dgm:pt modelId="{CBB30D47-C078-4AA2-BC11-8C9C89C184B9}" type="sibTrans" cxnId="{69F0E42E-6C12-4E1F-9087-292D94FAE418}">
      <dgm:prSet/>
      <dgm:spPr/>
      <dgm:t>
        <a:bodyPr/>
        <a:lstStyle/>
        <a:p>
          <a:endParaRPr lang="en-US"/>
        </a:p>
      </dgm:t>
    </dgm:pt>
    <dgm:pt modelId="{81ED2E15-C9EE-4829-B1CA-8B435E4E7360}" type="parTrans" cxnId="{69F0E42E-6C12-4E1F-9087-292D94FAE418}">
      <dgm:prSet/>
      <dgm:spPr/>
      <dgm:t>
        <a:bodyPr/>
        <a:lstStyle/>
        <a:p>
          <a:endParaRPr lang="en-US"/>
        </a:p>
      </dgm:t>
    </dgm:pt>
    <dgm:pt modelId="{E1A6E205-DDB8-42F9-A961-1880BDE3EDD9}">
      <dgm:prSet/>
      <dgm:spPr/>
      <dgm:t>
        <a:bodyPr/>
        <a:lstStyle/>
        <a:p>
          <a:r>
            <a:rPr lang="en-US" b="0" i="0" baseline="0" dirty="0"/>
            <a:t>Africans and Indians </a:t>
          </a:r>
          <a:r>
            <a:rPr lang="en-US" b="1" i="0" baseline="0" dirty="0"/>
            <a:t>acculturated </a:t>
          </a:r>
          <a:r>
            <a:rPr lang="en-US" b="0" i="0" baseline="0" dirty="0"/>
            <a:t>while the European’s process was defined as </a:t>
          </a:r>
          <a:r>
            <a:rPr lang="en-US" b="1" i="0" baseline="0" dirty="0"/>
            <a:t>inter-acculturation.</a:t>
          </a:r>
          <a:endParaRPr lang="en-US" dirty="0"/>
        </a:p>
      </dgm:t>
    </dgm:pt>
    <dgm:pt modelId="{49C5127D-A67B-4990-BFC3-E1CB1944F599}" type="sibTrans" cxnId="{DD2011D1-84AF-4FC7-9D5F-26AF989EF0B3}">
      <dgm:prSet/>
      <dgm:spPr/>
      <dgm:t>
        <a:bodyPr/>
        <a:lstStyle/>
        <a:p>
          <a:endParaRPr lang="en-US"/>
        </a:p>
      </dgm:t>
    </dgm:pt>
    <dgm:pt modelId="{9D475EED-392D-4C47-B23B-92681A745B26}" type="parTrans" cxnId="{DD2011D1-84AF-4FC7-9D5F-26AF989EF0B3}">
      <dgm:prSet/>
      <dgm:spPr/>
      <dgm:t>
        <a:bodyPr/>
        <a:lstStyle/>
        <a:p>
          <a:endParaRPr lang="en-US"/>
        </a:p>
      </dgm:t>
    </dgm:pt>
    <dgm:pt modelId="{0883826A-70E0-4C51-8343-5B65488C016A}">
      <dgm:prSet/>
      <dgm:spPr/>
      <dgm:t>
        <a:bodyPr/>
        <a:lstStyle/>
        <a:p>
          <a:r>
            <a:rPr lang="en-US" b="1" i="0" baseline="0" dirty="0"/>
            <a:t>Acculturated</a:t>
          </a:r>
          <a:r>
            <a:rPr lang="en-US" b="0" i="0" baseline="0" dirty="0"/>
            <a:t> – imposition of a dominant group’s way of life on another group so that the former becomes assimilated into the life of the dominant group</a:t>
          </a:r>
          <a:endParaRPr lang="en-US" dirty="0"/>
        </a:p>
      </dgm:t>
    </dgm:pt>
    <dgm:pt modelId="{F71A9526-62FC-411B-B71C-A9CECC373BCB}" type="sibTrans" cxnId="{ABCFA2F1-ADAA-4B77-B145-7713AF9EF72E}">
      <dgm:prSet/>
      <dgm:spPr/>
      <dgm:t>
        <a:bodyPr/>
        <a:lstStyle/>
        <a:p>
          <a:endParaRPr lang="en-US"/>
        </a:p>
      </dgm:t>
    </dgm:pt>
    <dgm:pt modelId="{785EB444-C42A-4394-9278-070D6017D9E4}" type="parTrans" cxnId="{ABCFA2F1-ADAA-4B77-B145-7713AF9EF72E}">
      <dgm:prSet/>
      <dgm:spPr/>
      <dgm:t>
        <a:bodyPr/>
        <a:lstStyle/>
        <a:p>
          <a:endParaRPr lang="en-US"/>
        </a:p>
      </dgm:t>
    </dgm:pt>
    <dgm:pt modelId="{02EC319B-CF48-4029-B313-3A0126F4658D}">
      <dgm:prSet/>
      <dgm:spPr/>
      <dgm:t>
        <a:bodyPr/>
        <a:lstStyle/>
        <a:p>
          <a:r>
            <a:rPr lang="en-US" b="1" i="0" baseline="0" dirty="0"/>
            <a:t>Inter-acculturation – </a:t>
          </a:r>
          <a:r>
            <a:rPr lang="en-US" b="0" i="0" baseline="0" dirty="0"/>
            <a:t>cultural mixing that occurs in a plural society where ethnic groups may live with limited mixing, yet elements of their cultures become incorporated into each other’s way of life</a:t>
          </a:r>
          <a:endParaRPr lang="en-US" dirty="0"/>
        </a:p>
      </dgm:t>
    </dgm:pt>
    <dgm:pt modelId="{C4900F83-291E-47BD-AEF4-4662F7BDF98E}" type="sibTrans" cxnId="{1F9FD341-155A-462C-8120-B84137DF435B}">
      <dgm:prSet/>
      <dgm:spPr/>
      <dgm:t>
        <a:bodyPr/>
        <a:lstStyle/>
        <a:p>
          <a:endParaRPr lang="en-US"/>
        </a:p>
      </dgm:t>
    </dgm:pt>
    <dgm:pt modelId="{CEC28C07-A381-491E-B2A8-4F6721FBACB6}" type="parTrans" cxnId="{1F9FD341-155A-462C-8120-B84137DF435B}">
      <dgm:prSet/>
      <dgm:spPr/>
      <dgm:t>
        <a:bodyPr/>
        <a:lstStyle/>
        <a:p>
          <a:endParaRPr lang="en-US"/>
        </a:p>
      </dgm:t>
    </dgm:pt>
    <dgm:pt modelId="{D34846EE-6B6B-4AFC-98D4-CFBEF351B521}" type="pres">
      <dgm:prSet presAssocID="{A896B4CB-B65E-4E5D-BF63-24B5C62FDD73}" presName="linear" presStyleCnt="0">
        <dgm:presLayoutVars>
          <dgm:animLvl val="lvl"/>
          <dgm:resizeHandles val="exact"/>
        </dgm:presLayoutVars>
      </dgm:prSet>
      <dgm:spPr/>
    </dgm:pt>
    <dgm:pt modelId="{50FAEB6F-3BD3-4440-8308-8B3700F13D20}" type="pres">
      <dgm:prSet presAssocID="{E1A6E205-DDB8-42F9-A961-1880BDE3ED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B2D1DA-B1A0-4699-A9D4-93C5B2318817}" type="pres">
      <dgm:prSet presAssocID="{49C5127D-A67B-4990-BFC3-E1CB1944F599}" presName="spacer" presStyleCnt="0"/>
      <dgm:spPr/>
    </dgm:pt>
    <dgm:pt modelId="{F44058AA-C6CB-4E92-9C1F-A78E486312DE}" type="pres">
      <dgm:prSet presAssocID="{0883826A-70E0-4C51-8343-5B65488C016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5AD0A7-6621-4815-A5AD-92C710C943C1}" type="pres">
      <dgm:prSet presAssocID="{F71A9526-62FC-411B-B71C-A9CECC373BCB}" presName="spacer" presStyleCnt="0"/>
      <dgm:spPr/>
    </dgm:pt>
    <dgm:pt modelId="{2D2A32BF-707E-4BEA-83AD-1C9C6DD3D9BB}" type="pres">
      <dgm:prSet presAssocID="{02EC319B-CF48-4029-B313-3A0126F465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A6DBBAC-0AEC-4F0F-84F1-7AB4695126BA}" type="pres">
      <dgm:prSet presAssocID="{C4900F83-291E-47BD-AEF4-4662F7BDF98E}" presName="spacer" presStyleCnt="0"/>
      <dgm:spPr/>
    </dgm:pt>
    <dgm:pt modelId="{18939F08-E502-476C-96D8-C85D711C56E3}" type="pres">
      <dgm:prSet presAssocID="{69889183-636B-4075-B69D-0991C7E3FA4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9F81988-8383-403C-92ED-1827E901DB24}" type="pres">
      <dgm:prSet presAssocID="{69889183-636B-4075-B69D-0991C7E3FA4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89ED08-D2DA-461C-9D0C-A8BA5FF8EEB4}" type="presOf" srcId="{0883826A-70E0-4C51-8343-5B65488C016A}" destId="{F44058AA-C6CB-4E92-9C1F-A78E486312DE}" srcOrd="0" destOrd="0" presId="urn:microsoft.com/office/officeart/2005/8/layout/vList2"/>
    <dgm:cxn modelId="{69F0E42E-6C12-4E1F-9087-292D94FAE418}" srcId="{69889183-636B-4075-B69D-0991C7E3FA4D}" destId="{9F3085CC-3D92-4BF0-B373-4AB61E200695}" srcOrd="0" destOrd="0" parTransId="{81ED2E15-C9EE-4829-B1CA-8B435E4E7360}" sibTransId="{CBB30D47-C078-4AA2-BC11-8C9C89C184B9}"/>
    <dgm:cxn modelId="{A3F9F537-08BD-4AAD-9E50-F727675F3D5F}" type="presOf" srcId="{69889183-636B-4075-B69D-0991C7E3FA4D}" destId="{18939F08-E502-476C-96D8-C85D711C56E3}" srcOrd="0" destOrd="0" presId="urn:microsoft.com/office/officeart/2005/8/layout/vList2"/>
    <dgm:cxn modelId="{1F9FD341-155A-462C-8120-B84137DF435B}" srcId="{A896B4CB-B65E-4E5D-BF63-24B5C62FDD73}" destId="{02EC319B-CF48-4029-B313-3A0126F4658D}" srcOrd="2" destOrd="0" parTransId="{CEC28C07-A381-491E-B2A8-4F6721FBACB6}" sibTransId="{C4900F83-291E-47BD-AEF4-4662F7BDF98E}"/>
    <dgm:cxn modelId="{74F2FF62-8869-48B8-90C7-6F8CA4F97317}" type="presOf" srcId="{ADBA8BDA-F2D7-4FA4-BD23-190006F59883}" destId="{D9F81988-8383-403C-92ED-1827E901DB24}" srcOrd="0" destOrd="2" presId="urn:microsoft.com/office/officeart/2005/8/layout/vList2"/>
    <dgm:cxn modelId="{F9581657-6336-4824-A04C-C082D73B28E3}" srcId="{A896B4CB-B65E-4E5D-BF63-24B5C62FDD73}" destId="{69889183-636B-4075-B69D-0991C7E3FA4D}" srcOrd="3" destOrd="0" parTransId="{D911BA77-68BF-4C51-AB15-78EA9F25829F}" sibTransId="{5B619D2E-83C3-4A4D-9134-50E08E1BC324}"/>
    <dgm:cxn modelId="{37960D81-DC53-4DC9-A0AF-697D04F9F9F6}" type="presOf" srcId="{410E30FB-4512-4559-8D89-422663C59193}" destId="{D9F81988-8383-403C-92ED-1827E901DB24}" srcOrd="0" destOrd="3" presId="urn:microsoft.com/office/officeart/2005/8/layout/vList2"/>
    <dgm:cxn modelId="{2EAFE687-765E-49A1-90DB-997E8257EF94}" type="presOf" srcId="{0BFFE546-A303-4E41-B876-9E72BCDA3BF9}" destId="{D9F81988-8383-403C-92ED-1827E901DB24}" srcOrd="0" destOrd="1" presId="urn:microsoft.com/office/officeart/2005/8/layout/vList2"/>
    <dgm:cxn modelId="{5589D68D-270E-4E56-8F3C-7A8DE043B993}" srcId="{69889183-636B-4075-B69D-0991C7E3FA4D}" destId="{ADBA8BDA-F2D7-4FA4-BD23-190006F59883}" srcOrd="2" destOrd="0" parTransId="{38D99285-0600-4868-BA93-92D0F407D16E}" sibTransId="{4D1B82AA-A20A-4D16-BE35-D14E1D4EABF1}"/>
    <dgm:cxn modelId="{E264ADA4-D5D7-4F51-AFB0-EB69B1F8618D}" type="presOf" srcId="{02EC319B-CF48-4029-B313-3A0126F4658D}" destId="{2D2A32BF-707E-4BEA-83AD-1C9C6DD3D9BB}" srcOrd="0" destOrd="0" presId="urn:microsoft.com/office/officeart/2005/8/layout/vList2"/>
    <dgm:cxn modelId="{E8332EAD-1D75-48CC-A443-6CBA3D893BAF}" srcId="{69889183-636B-4075-B69D-0991C7E3FA4D}" destId="{0BFFE546-A303-4E41-B876-9E72BCDA3BF9}" srcOrd="1" destOrd="0" parTransId="{F55FFF9E-7871-45AD-BB6D-351595C5555D}" sibTransId="{9D05D1C9-4EB4-4008-B9E6-8F714A57EB9C}"/>
    <dgm:cxn modelId="{42FBFFAD-A259-4B65-86F1-99EEC88C3EBD}" srcId="{69889183-636B-4075-B69D-0991C7E3FA4D}" destId="{410E30FB-4512-4559-8D89-422663C59193}" srcOrd="3" destOrd="0" parTransId="{B04D2C84-425D-4875-8D47-FCD87B85D2B8}" sibTransId="{77C02844-E641-4595-92CB-04B59C2A91A9}"/>
    <dgm:cxn modelId="{DD2011D1-84AF-4FC7-9D5F-26AF989EF0B3}" srcId="{A896B4CB-B65E-4E5D-BF63-24B5C62FDD73}" destId="{E1A6E205-DDB8-42F9-A961-1880BDE3EDD9}" srcOrd="0" destOrd="0" parTransId="{9D475EED-392D-4C47-B23B-92681A745B26}" sibTransId="{49C5127D-A67B-4990-BFC3-E1CB1944F599}"/>
    <dgm:cxn modelId="{142F44D3-D708-462F-AE9F-A207CDD40CB2}" type="presOf" srcId="{A896B4CB-B65E-4E5D-BF63-24B5C62FDD73}" destId="{D34846EE-6B6B-4AFC-98D4-CFBEF351B521}" srcOrd="0" destOrd="0" presId="urn:microsoft.com/office/officeart/2005/8/layout/vList2"/>
    <dgm:cxn modelId="{342D13E7-C8D7-4585-8368-4CB7E150A11A}" type="presOf" srcId="{E1A6E205-DDB8-42F9-A961-1880BDE3EDD9}" destId="{50FAEB6F-3BD3-4440-8308-8B3700F13D20}" srcOrd="0" destOrd="0" presId="urn:microsoft.com/office/officeart/2005/8/layout/vList2"/>
    <dgm:cxn modelId="{ABCFA2F1-ADAA-4B77-B145-7713AF9EF72E}" srcId="{A896B4CB-B65E-4E5D-BF63-24B5C62FDD73}" destId="{0883826A-70E0-4C51-8343-5B65488C016A}" srcOrd="1" destOrd="0" parTransId="{785EB444-C42A-4394-9278-070D6017D9E4}" sibTransId="{F71A9526-62FC-411B-B71C-A9CECC373BCB}"/>
    <dgm:cxn modelId="{276F04F6-8090-4F08-BDE9-B9424BA7574C}" type="presOf" srcId="{9F3085CC-3D92-4BF0-B373-4AB61E200695}" destId="{D9F81988-8383-403C-92ED-1827E901DB24}" srcOrd="0" destOrd="0" presId="urn:microsoft.com/office/officeart/2005/8/layout/vList2"/>
    <dgm:cxn modelId="{CCCD80B3-4A08-43AD-A2CC-F8AF28FAC08D}" type="presParOf" srcId="{D34846EE-6B6B-4AFC-98D4-CFBEF351B521}" destId="{50FAEB6F-3BD3-4440-8308-8B3700F13D20}" srcOrd="0" destOrd="0" presId="urn:microsoft.com/office/officeart/2005/8/layout/vList2"/>
    <dgm:cxn modelId="{CD3E2481-5AAC-4CAF-AE7B-AFD5BDB64EAA}" type="presParOf" srcId="{D34846EE-6B6B-4AFC-98D4-CFBEF351B521}" destId="{F0B2D1DA-B1A0-4699-A9D4-93C5B2318817}" srcOrd="1" destOrd="0" presId="urn:microsoft.com/office/officeart/2005/8/layout/vList2"/>
    <dgm:cxn modelId="{E0AFFAEA-4235-48D0-846B-3737B323F07D}" type="presParOf" srcId="{D34846EE-6B6B-4AFC-98D4-CFBEF351B521}" destId="{F44058AA-C6CB-4E92-9C1F-A78E486312DE}" srcOrd="2" destOrd="0" presId="urn:microsoft.com/office/officeart/2005/8/layout/vList2"/>
    <dgm:cxn modelId="{E73A5A03-BD57-467F-8F61-842DC8B0FF4C}" type="presParOf" srcId="{D34846EE-6B6B-4AFC-98D4-CFBEF351B521}" destId="{B75AD0A7-6621-4815-A5AD-92C710C943C1}" srcOrd="3" destOrd="0" presId="urn:microsoft.com/office/officeart/2005/8/layout/vList2"/>
    <dgm:cxn modelId="{3D028E12-2998-4D89-B580-0E8E3AC54907}" type="presParOf" srcId="{D34846EE-6B6B-4AFC-98D4-CFBEF351B521}" destId="{2D2A32BF-707E-4BEA-83AD-1C9C6DD3D9BB}" srcOrd="4" destOrd="0" presId="urn:microsoft.com/office/officeart/2005/8/layout/vList2"/>
    <dgm:cxn modelId="{24584543-0B7F-4061-9741-99475AB53C54}" type="presParOf" srcId="{D34846EE-6B6B-4AFC-98D4-CFBEF351B521}" destId="{AA6DBBAC-0AEC-4F0F-84F1-7AB4695126BA}" srcOrd="5" destOrd="0" presId="urn:microsoft.com/office/officeart/2005/8/layout/vList2"/>
    <dgm:cxn modelId="{B813470A-EC99-455F-98DD-0EBC90FA8C94}" type="presParOf" srcId="{D34846EE-6B6B-4AFC-98D4-CFBEF351B521}" destId="{18939F08-E502-476C-96D8-C85D711C56E3}" srcOrd="6" destOrd="0" presId="urn:microsoft.com/office/officeart/2005/8/layout/vList2"/>
    <dgm:cxn modelId="{03559681-27FB-4230-8EE6-BB5F3AC0CD9E}" type="presParOf" srcId="{D34846EE-6B6B-4AFC-98D4-CFBEF351B521}" destId="{D9F81988-8383-403C-92ED-1827E901DB2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6CCD0-EB47-4C60-A3B1-EB84F51E6582}">
      <dsp:nvSpPr>
        <dsp:cNvPr id="0" name=""/>
        <dsp:cNvSpPr/>
      </dsp:nvSpPr>
      <dsp:spPr>
        <a:xfrm>
          <a:off x="0" y="0"/>
          <a:ext cx="6481302" cy="3844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Origin of Creolization theory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Lies within the processes of colonization, slavery, and migration which created the foundation of the New World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As a result of the Slave Trade, Africans of diverse cultural backgrounds came into contact with people from Europe, China, South Asia and Middle East. 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Caribbean became a melting pot of cultures and hence creolization came into effect. </a:t>
          </a:r>
        </a:p>
      </dsp:txBody>
      <dsp:txXfrm>
        <a:off x="112590" y="112590"/>
        <a:ext cx="6256122" cy="361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048E9-9DD3-4F69-B7BD-46FD56B18293}">
      <dsp:nvSpPr>
        <dsp:cNvPr id="0" name=""/>
        <dsp:cNvSpPr/>
      </dsp:nvSpPr>
      <dsp:spPr>
        <a:xfrm rot="5400000">
          <a:off x="-322432" y="324557"/>
          <a:ext cx="2149549" cy="150468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People:</a:t>
          </a:r>
        </a:p>
      </dsp:txBody>
      <dsp:txXfrm rot="-5400000">
        <a:off x="1" y="754466"/>
        <a:ext cx="1504684" cy="644865"/>
      </dsp:txXfrm>
    </dsp:sp>
    <dsp:sp modelId="{09B05E30-D726-4292-85CE-B48BF16830D8}">
      <dsp:nvSpPr>
        <dsp:cNvPr id="0" name=""/>
        <dsp:cNvSpPr/>
      </dsp:nvSpPr>
      <dsp:spPr>
        <a:xfrm rot="5400000">
          <a:off x="2500170" y="-993360"/>
          <a:ext cx="1397207" cy="33881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Europeans born in the Caribbean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People of mixed race – Mulatto</a:t>
          </a:r>
        </a:p>
      </dsp:txBody>
      <dsp:txXfrm rot="-5400000">
        <a:off x="1504685" y="70331"/>
        <a:ext cx="3319972" cy="1260795"/>
      </dsp:txXfrm>
    </dsp:sp>
    <dsp:sp modelId="{1A78311D-2B12-474D-9A6D-14EC639AE736}">
      <dsp:nvSpPr>
        <dsp:cNvPr id="0" name=""/>
        <dsp:cNvSpPr/>
      </dsp:nvSpPr>
      <dsp:spPr>
        <a:xfrm rot="5400000">
          <a:off x="-322432" y="2187434"/>
          <a:ext cx="2149549" cy="1504684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Language:</a:t>
          </a:r>
        </a:p>
      </dsp:txBody>
      <dsp:txXfrm rot="-5400000">
        <a:off x="1" y="2617343"/>
        <a:ext cx="1504684" cy="644865"/>
      </dsp:txXfrm>
    </dsp:sp>
    <dsp:sp modelId="{DFE6F800-7C39-48A4-B151-51B709C34DD5}">
      <dsp:nvSpPr>
        <dsp:cNvPr id="0" name=""/>
        <dsp:cNvSpPr/>
      </dsp:nvSpPr>
      <dsp:spPr>
        <a:xfrm rot="5400000">
          <a:off x="2500170" y="869516"/>
          <a:ext cx="1397207" cy="33881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Mixture of English &amp; African tribal languages into a special kind of native languages (Patois, French Patio, Jamaican Patois)</a:t>
          </a:r>
        </a:p>
      </dsp:txBody>
      <dsp:txXfrm rot="-5400000">
        <a:off x="1504685" y="1933207"/>
        <a:ext cx="3319972" cy="1260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F6A44-0242-4BF0-80AB-AEF57ADF52EB}">
      <dsp:nvSpPr>
        <dsp:cNvPr id="0" name=""/>
        <dsp:cNvSpPr/>
      </dsp:nvSpPr>
      <dsp:spPr>
        <a:xfrm>
          <a:off x="0" y="55039"/>
          <a:ext cx="6666833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Creole </a:t>
          </a:r>
        </a:p>
      </dsp:txBody>
      <dsp:txXfrm>
        <a:off x="37467" y="92506"/>
        <a:ext cx="6591899" cy="692586"/>
      </dsp:txXfrm>
    </dsp:sp>
    <dsp:sp modelId="{A67776B7-4A2F-4879-ADE6-92AC34975853}">
      <dsp:nvSpPr>
        <dsp:cNvPr id="0" name=""/>
        <dsp:cNvSpPr/>
      </dsp:nvSpPr>
      <dsp:spPr>
        <a:xfrm>
          <a:off x="0" y="822559"/>
          <a:ext cx="6666833" cy="264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an offensive term used to refer to Indian women in Trinidad and Tobago.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Mainly used in relation to people of colour or people of African descent, especially men, and also Indian women who changed both their eating and dress habits and adapted non-Indian social customs.</a:t>
          </a:r>
        </a:p>
      </dsp:txBody>
      <dsp:txXfrm>
        <a:off x="0" y="822559"/>
        <a:ext cx="6666833" cy="2649600"/>
      </dsp:txXfrm>
    </dsp:sp>
    <dsp:sp modelId="{A22FD5E2-E164-47D3-892D-F9A79C8653E9}">
      <dsp:nvSpPr>
        <dsp:cNvPr id="0" name=""/>
        <dsp:cNvSpPr/>
      </dsp:nvSpPr>
      <dsp:spPr>
        <a:xfrm>
          <a:off x="0" y="3472160"/>
          <a:ext cx="6666833" cy="7675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 Trinidad and Tobago</a:t>
          </a:r>
        </a:p>
      </dsp:txBody>
      <dsp:txXfrm>
        <a:off x="37467" y="3509627"/>
        <a:ext cx="6591899" cy="692586"/>
      </dsp:txXfrm>
    </dsp:sp>
    <dsp:sp modelId="{FC6E8277-73E1-4EB2-9EF3-8E2277510DC9}">
      <dsp:nvSpPr>
        <dsp:cNvPr id="0" name=""/>
        <dsp:cNvSpPr/>
      </dsp:nvSpPr>
      <dsp:spPr>
        <a:xfrm>
          <a:off x="0" y="4239680"/>
          <a:ext cx="6666833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Creole was used to refer to the African slaves, primarily to distinguish them from the indentured Indian immigrants.</a:t>
          </a:r>
        </a:p>
      </dsp:txBody>
      <dsp:txXfrm>
        <a:off x="0" y="4239680"/>
        <a:ext cx="6666833" cy="1159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AEB6F-3BD3-4440-8308-8B3700F13D20}">
      <dsp:nvSpPr>
        <dsp:cNvPr id="0" name=""/>
        <dsp:cNvSpPr/>
      </dsp:nvSpPr>
      <dsp:spPr>
        <a:xfrm>
          <a:off x="0" y="87365"/>
          <a:ext cx="7136289" cy="11188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Africans and Indians </a:t>
          </a:r>
          <a:r>
            <a:rPr lang="en-US" sz="2000" b="1" i="0" kern="1200" baseline="0" dirty="0"/>
            <a:t>acculturated </a:t>
          </a:r>
          <a:r>
            <a:rPr lang="en-US" sz="2000" b="0" i="0" kern="1200" baseline="0" dirty="0"/>
            <a:t>while the European’s process was defined as </a:t>
          </a:r>
          <a:r>
            <a:rPr lang="en-US" sz="2000" b="1" i="0" kern="1200" baseline="0" dirty="0"/>
            <a:t>inter-acculturation.</a:t>
          </a:r>
          <a:endParaRPr lang="en-US" sz="2000" kern="1200" dirty="0"/>
        </a:p>
      </dsp:txBody>
      <dsp:txXfrm>
        <a:off x="54616" y="141981"/>
        <a:ext cx="7027057" cy="1009580"/>
      </dsp:txXfrm>
    </dsp:sp>
    <dsp:sp modelId="{F44058AA-C6CB-4E92-9C1F-A78E486312DE}">
      <dsp:nvSpPr>
        <dsp:cNvPr id="0" name=""/>
        <dsp:cNvSpPr/>
      </dsp:nvSpPr>
      <dsp:spPr>
        <a:xfrm>
          <a:off x="0" y="1263778"/>
          <a:ext cx="7136289" cy="1118812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Acculturated</a:t>
          </a:r>
          <a:r>
            <a:rPr lang="en-US" sz="2000" b="0" i="0" kern="1200" baseline="0" dirty="0"/>
            <a:t> – imposition of a dominant group’s way of life on another group so that the former becomes assimilated into the life of the dominant group</a:t>
          </a:r>
          <a:endParaRPr lang="en-US" sz="2000" kern="1200" dirty="0"/>
        </a:p>
      </dsp:txBody>
      <dsp:txXfrm>
        <a:off x="54616" y="1318394"/>
        <a:ext cx="7027057" cy="1009580"/>
      </dsp:txXfrm>
    </dsp:sp>
    <dsp:sp modelId="{2D2A32BF-707E-4BEA-83AD-1C9C6DD3D9BB}">
      <dsp:nvSpPr>
        <dsp:cNvPr id="0" name=""/>
        <dsp:cNvSpPr/>
      </dsp:nvSpPr>
      <dsp:spPr>
        <a:xfrm>
          <a:off x="0" y="2440191"/>
          <a:ext cx="7136289" cy="1118812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Inter-acculturation – </a:t>
          </a:r>
          <a:r>
            <a:rPr lang="en-US" sz="2000" b="0" i="0" kern="1200" baseline="0" dirty="0"/>
            <a:t>cultural mixing that occurs in a plural society where ethnic groups may live with limited mixing, yet elements of their cultures become incorporated into each other’s way of life</a:t>
          </a:r>
          <a:endParaRPr lang="en-US" sz="2000" kern="1200" dirty="0"/>
        </a:p>
      </dsp:txBody>
      <dsp:txXfrm>
        <a:off x="54616" y="2494807"/>
        <a:ext cx="7027057" cy="1009580"/>
      </dsp:txXfrm>
    </dsp:sp>
    <dsp:sp modelId="{18939F08-E502-476C-96D8-C85D711C56E3}">
      <dsp:nvSpPr>
        <dsp:cNvPr id="0" name=""/>
        <dsp:cNvSpPr/>
      </dsp:nvSpPr>
      <dsp:spPr>
        <a:xfrm>
          <a:off x="0" y="3616603"/>
          <a:ext cx="7136289" cy="1118812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Origins of Creolization</a:t>
          </a:r>
          <a:endParaRPr lang="en-US" sz="2000" kern="1200" dirty="0"/>
        </a:p>
      </dsp:txBody>
      <dsp:txXfrm>
        <a:off x="54616" y="3671219"/>
        <a:ext cx="7027057" cy="1009580"/>
      </dsp:txXfrm>
    </dsp:sp>
    <dsp:sp modelId="{D9F81988-8383-403C-92ED-1827E901DB24}">
      <dsp:nvSpPr>
        <dsp:cNvPr id="0" name=""/>
        <dsp:cNvSpPr/>
      </dsp:nvSpPr>
      <dsp:spPr>
        <a:xfrm>
          <a:off x="0" y="4735416"/>
          <a:ext cx="7136289" cy="132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57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 dirty="0"/>
            <a:t>Colonization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 dirty="0"/>
            <a:t>Slavery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 dirty="0"/>
            <a:t>Migration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kern="1200" baseline="0" dirty="0"/>
            <a:t>NB: </a:t>
          </a:r>
          <a:r>
            <a:rPr lang="en-US" sz="1600" b="0" i="0" kern="1200" baseline="0" dirty="0"/>
            <a:t>Research the following: </a:t>
          </a:r>
          <a:r>
            <a:rPr lang="en-US" sz="1600" b="1" i="0" kern="1200" baseline="0" dirty="0"/>
            <a:t>Creole cultural practices</a:t>
          </a:r>
          <a:r>
            <a:rPr lang="en-US" sz="1600" b="0" i="0" kern="1200" baseline="0" dirty="0"/>
            <a:t> (e.g. religion, dances, foods, family    life, politics, etc.).</a:t>
          </a:r>
          <a:endParaRPr lang="en-US" sz="1600" kern="1200" dirty="0"/>
        </a:p>
      </dsp:txBody>
      <dsp:txXfrm>
        <a:off x="0" y="4735416"/>
        <a:ext cx="7136289" cy="132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23CB-DD41-6629-1A0B-E89265AF0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7C009-D207-2DC3-DF6A-6CF3D2A8E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8B85E-0E62-477A-4162-437E0CAC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3A96-2899-474A-A800-E4AAFFEBA3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F433-CF7E-6053-0587-C0C4FA07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6AD3-D289-2E39-3125-14F4BA16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1FCD-C561-4242-A37E-E5E5A8C3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6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4AF5-87D1-D5AC-AA44-3A37FF5F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F663B-C549-2D61-AA70-BC1F70831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749A-7EC9-EC80-BDE0-164404DC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3A96-2899-474A-A800-E4AAFFEBA3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0CF38-4DAD-B043-0C03-CF53E5A5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2E19-E99C-805B-A9EC-817CB934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1FCD-C561-4242-A37E-E5E5A8C3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9CAB5-322E-F941-9882-EA79D4C59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DCA37-7165-15CD-8A34-3CB31C66D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6F738-6C23-ECF6-07A6-A9E49F5D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3A96-2899-474A-A800-E4AAFFEBA3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2B597-A6A1-AFAA-1252-434EE18B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FFAE-282E-EF83-ABFB-79092298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1FCD-C561-4242-A37E-E5E5A8C3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9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5D40-9C5C-7FA6-9909-6B222131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A226-A52B-14D5-81D6-53A3292AE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171E-5548-B622-A0AD-EA5ABB8F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3A96-2899-474A-A800-E4AAFFEBA3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85BD-930E-FF4D-E99C-19DEB215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ED1AC-3B50-3EA7-8AA3-47805EC9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1FCD-C561-4242-A37E-E5E5A8C3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B323-DD99-2F8B-8A20-A6E66253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BBEF5-7BE9-6E89-75A9-F1EDE447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F2790-82F0-B13B-0302-4BCBB5CF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3A96-2899-474A-A800-E4AAFFEBA3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688A2-06AB-3E68-3E4C-805E2523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2A1B-1258-B7C8-D33D-8CBDD83B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1FCD-C561-4242-A37E-E5E5A8C3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2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5E72-4FC5-7C0B-E3E0-02637D4A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1593-31D9-BED9-700F-3D2449998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2F29-7F40-0C35-809C-EFF8E931D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21F7-4370-54DD-A3EA-9A5C299B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3A96-2899-474A-A800-E4AAFFEBA3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27C6B-DA11-68EE-7F74-9966DBE8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9D5B7-E6D6-0B9A-CCC4-0970C193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1FCD-C561-4242-A37E-E5E5A8C3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1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6D53-4BB3-A5B9-0FE0-0C620413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5D2E2-B066-DE49-E49C-C60588E5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AE5CB-92D8-91F4-3103-1AD641C02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8574B-B2DA-BCCD-CB21-9F342A30E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FFFB6-36FB-CC63-B601-27B479C50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F97A6-4957-3D5A-9635-D75478A5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3A96-2899-474A-A800-E4AAFFEBA3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FC0FA-EBA4-748B-E7A3-9BFE637A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5639D-A298-E8C2-B80F-F5C8B458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1FCD-C561-4242-A37E-E5E5A8C3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FA87-342E-FCDB-16AE-F5E324A7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80CEC-D997-1855-17C7-18DD1140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3A96-2899-474A-A800-E4AAFFEBA3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3D895-6806-22B8-F903-2CBEC4AC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4EA18-7E83-BF12-F828-925062C4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1FCD-C561-4242-A37E-E5E5A8C3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5B2DF-2E66-C127-72EF-F1F4BDA9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3A96-2899-474A-A800-E4AAFFEBA3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77BCF-B60E-75F5-2EE1-E1238939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E4A9E-53DD-5235-DC56-C90A6F46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1FCD-C561-4242-A37E-E5E5A8C3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0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6A42-6423-293C-F42F-3C0B61CF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14E2-E4CC-04AE-02D0-7463C9894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5008E-7A9F-7788-8D79-3F478BC4F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70AD0-DDBE-B7CD-FF27-A9109516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3A96-2899-474A-A800-E4AAFFEBA3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62081-E5A2-9A28-7DB0-DF66A55D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79C7C-1886-4FD9-FC3F-B1613770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1FCD-C561-4242-A37E-E5E5A8C3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3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7885-1235-1188-9876-16B5AFF6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99A07-C02B-AB37-E9B9-6E70E5EBB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38B22-A4A8-A259-865E-76B68D515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9F7A2-D9EF-D654-B64D-2E4761FE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3A96-2899-474A-A800-E4AAFFEBA3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CF48-B0AD-2FFA-1727-65C0181E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ECB24-EC43-B858-958A-431505A3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1FCD-C561-4242-A37E-E5E5A8C3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3BFA3-AA4F-BB9E-0D1D-922FB6A6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9C6BD-F3EF-DBAE-FF4E-F158FBDA2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1E50C-EA1F-554B-477E-4BDC3D7F6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3A96-2899-474A-A800-E4AAFFEBA3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17C0-C8D2-44B6-DF44-0B27A52B5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034D-77FF-9E7A-211A-D261D154F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1FCD-C561-4242-A37E-E5E5A8C3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3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3E5AB-7A4F-323C-B716-CB9C01F17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906" y="92403"/>
            <a:ext cx="10515600" cy="9894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Creole &amp; </a:t>
            </a:r>
            <a:r>
              <a:rPr lang="en-US" sz="5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Creolisation</a:t>
            </a:r>
            <a:r>
              <a:rPr lang="en-US" sz="5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44" name="TextBox 7">
            <a:extLst>
              <a:ext uri="{FF2B5EF4-FFF2-40B4-BE49-F238E27FC236}">
                <a16:creationId xmlns:a16="http://schemas.microsoft.com/office/drawing/2014/main" id="{1F611D09-E100-0207-7198-4896230CEC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303030"/>
              </p:ext>
            </p:extLst>
          </p:nvPr>
        </p:nvGraphicFramePr>
        <p:xfrm>
          <a:off x="205894" y="1174300"/>
          <a:ext cx="6481302" cy="384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AF7AE41-DA32-9572-0C1A-37075670C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143872"/>
              </p:ext>
            </p:extLst>
          </p:nvPr>
        </p:nvGraphicFramePr>
        <p:xfrm>
          <a:off x="7093243" y="2484279"/>
          <a:ext cx="4892863" cy="401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5003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02358-D12C-1FE2-0351-138ED404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Creole 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45CF0-A4EC-FEFE-A1DA-6D6F092549F9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Creolization: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Cultural process that took place within a creole society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Creole society – tropical colonial plantation based on slavery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Therefore, Caribbean islands were attached to &amp; dependent on Britian for it’s </a:t>
            </a:r>
            <a:r>
              <a:rPr lang="en-US" sz="2000" dirty="0" err="1"/>
              <a:t>ecojomic</a:t>
            </a:r>
            <a:r>
              <a:rPr lang="en-US" sz="2000" dirty="0"/>
              <a:t> well-being, protection, and cultural models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8F92DA-05E0-AF74-9D45-05A9C7049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64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C407E-5E1A-9502-CB1F-DDF1764B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Creole &amp; </a:t>
            </a:r>
            <a:r>
              <a:rPr lang="en-US" sz="2500" dirty="0" err="1">
                <a:solidFill>
                  <a:srgbClr val="FFFFFF"/>
                </a:solidFill>
              </a:rPr>
              <a:t>Creolisation</a:t>
            </a:r>
            <a:br>
              <a:rPr lang="en-US" sz="2500" dirty="0">
                <a:solidFill>
                  <a:srgbClr val="FFFFFF"/>
                </a:solidFill>
              </a:rPr>
            </a:br>
            <a:br>
              <a:rPr lang="en-US" sz="2500" dirty="0">
                <a:solidFill>
                  <a:srgbClr val="FFFFFF"/>
                </a:solidFill>
              </a:rPr>
            </a:br>
            <a:r>
              <a:rPr lang="en-US" sz="2500" dirty="0">
                <a:solidFill>
                  <a:srgbClr val="FFFFFF"/>
                </a:solidFill>
              </a:rPr>
              <a:t>Several meanings in the Caribbean 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9A57B92-19DA-1AEC-A49F-9D675B8D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6" y="2354089"/>
            <a:ext cx="10439472" cy="4278939"/>
          </a:xfrm>
        </p:spPr>
        <p:txBody>
          <a:bodyPr anchor="ctr">
            <a:normAutofit/>
          </a:bodyPr>
          <a:lstStyle/>
          <a:p>
            <a:pPr marR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Lowentha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 - Creole was originally used to define African slaves born in the new world.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Later extended to “…anyone, black or white, born in the West Indies…then extended to things, habits and ideas…opinions expressed”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Nettleford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-  “Whites born in the American colonies were regarded as 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Creole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by their metropolitan cousins.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Jamaican born slaves were similarly differentiated from their “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Salt Water Negros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” colleagues freshly brought in from West Africa.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Genuine Caribbean expressions -  regarded as those “creolized” into indigenous form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Creolization</a:t>
            </a:r>
            <a:endParaRPr lang="en-US" sz="18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Braithwaite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- Creolization - process through which various groups in the Caribbean society absorb each other’s cultural products.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Africans and Indians imitated or forced to imitate the Europeans.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Europeans inadvertently /consciously absorbed some of the cultural styles, languages and mores of the subordinate groups.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7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66F98-8696-C242-A558-8A24F9E6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Creolization of Indian Women in Trinidad &amp; Tobago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1E3280-B030-E060-C762-E43C025C6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4226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778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767B9-D422-9370-B6B9-46A7C690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Creole Society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86195-3BC7-7FFC-28D9-979704F1D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50" y="1933279"/>
            <a:ext cx="6081147" cy="4320445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levels:</a:t>
            </a: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 class </a:t>
            </a:r>
            <a:endParaRPr lang="en-US" sz="2400" b="1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whites who were Creoles, Americans, and inhabitants of European origin (the Creoles were the majority of the white population).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Middle class </a:t>
            </a:r>
            <a:endParaRPr lang="en-US" sz="2400" b="1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 Blacks, emancipated slaves and their descendants</a:t>
            </a: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 class </a:t>
            </a:r>
            <a:endParaRPr lang="en-US" sz="2400" b="1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slaves who were household property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296F3-2FA8-F102-EB1D-2FF23FAD5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0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372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B2EAF-A3CB-C7FA-58BE-F0AE1D1F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Creolization &amp; its Origins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143E82-4588-2067-DDA2-76D45E7A3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715829"/>
              </p:ext>
            </p:extLst>
          </p:nvPr>
        </p:nvGraphicFramePr>
        <p:xfrm>
          <a:off x="4624302" y="407963"/>
          <a:ext cx="7136289" cy="6147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470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F5AEF8-3FD0-400D-DA27-F5690E5A4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706" y="643467"/>
            <a:ext cx="41225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8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546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Wingdings</vt:lpstr>
      <vt:lpstr>Office Theme</vt:lpstr>
      <vt:lpstr>Creole &amp; Creolisation </vt:lpstr>
      <vt:lpstr>Creole </vt:lpstr>
      <vt:lpstr>Creole &amp; Creolisation  Several meanings in the Caribbean </vt:lpstr>
      <vt:lpstr>Creolization of Indian Women in Trinidad &amp; Tobago</vt:lpstr>
      <vt:lpstr>Creole Society Model </vt:lpstr>
      <vt:lpstr>Creolization &amp; its Origins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Creole &amp; Creolisation</dc:title>
  <dc:creator>Officesamp sample</dc:creator>
  <cp:lastModifiedBy>Melissa James</cp:lastModifiedBy>
  <cp:revision>4</cp:revision>
  <dcterms:created xsi:type="dcterms:W3CDTF">2023-03-03T17:10:53Z</dcterms:created>
  <dcterms:modified xsi:type="dcterms:W3CDTF">2023-11-07T00:36:41Z</dcterms:modified>
</cp:coreProperties>
</file>