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06E169-7F80-439B-8236-89B6D9BA316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1C7F575-8384-4630-B46D-FA89DDC2F228}">
      <dgm:prSet custT="1"/>
      <dgm:spPr/>
      <dgm:t>
        <a:bodyPr/>
        <a:lstStyle/>
        <a:p>
          <a:r>
            <a:rPr lang="en-US" sz="1600" dirty="0"/>
            <a:t>Plantation society is class of society with distinguishing characteristics of social structure, political organization, and laws governing social change.</a:t>
          </a:r>
        </a:p>
      </dgm:t>
    </dgm:pt>
    <dgm:pt modelId="{F1A069C7-1FF2-4A83-82CC-482FCF8B5956}" type="parTrans" cxnId="{60D59804-41B8-48C1-B881-2A1F8876ED75}">
      <dgm:prSet/>
      <dgm:spPr/>
      <dgm:t>
        <a:bodyPr/>
        <a:lstStyle/>
        <a:p>
          <a:endParaRPr lang="en-US"/>
        </a:p>
      </dgm:t>
    </dgm:pt>
    <dgm:pt modelId="{38603587-2634-4354-966F-D62A5C33966D}" type="sibTrans" cxnId="{60D59804-41B8-48C1-B881-2A1F8876ED75}">
      <dgm:prSet/>
      <dgm:spPr/>
      <dgm:t>
        <a:bodyPr/>
        <a:lstStyle/>
        <a:p>
          <a:endParaRPr lang="en-US"/>
        </a:p>
      </dgm:t>
    </dgm:pt>
    <dgm:pt modelId="{06FEEDE1-06A1-45B5-A19A-A740F9EF5F2B}">
      <dgm:prSet custT="1"/>
      <dgm:spPr/>
      <dgm:t>
        <a:bodyPr/>
        <a:lstStyle/>
        <a:p>
          <a:r>
            <a:rPr lang="en-US" sz="1600"/>
            <a:t>Demographic, political, and socio-economic structures are identical to those found within the individual plantation community.</a:t>
          </a:r>
          <a:endParaRPr lang="en-US" sz="1600" dirty="0"/>
        </a:p>
      </dgm:t>
    </dgm:pt>
    <dgm:pt modelId="{8688B238-C466-4326-838D-2E0E67744569}" type="parTrans" cxnId="{FB8F835F-EBD9-45C2-8D08-DF27C7B9942D}">
      <dgm:prSet/>
      <dgm:spPr/>
      <dgm:t>
        <a:bodyPr/>
        <a:lstStyle/>
        <a:p>
          <a:endParaRPr lang="en-US"/>
        </a:p>
      </dgm:t>
    </dgm:pt>
    <dgm:pt modelId="{CA179568-CFCA-4C17-8CB9-C81582590777}" type="sibTrans" cxnId="{FB8F835F-EBD9-45C2-8D08-DF27C7B9942D}">
      <dgm:prSet/>
      <dgm:spPr/>
      <dgm:t>
        <a:bodyPr/>
        <a:lstStyle/>
        <a:p>
          <a:endParaRPr lang="en-US"/>
        </a:p>
      </dgm:t>
    </dgm:pt>
    <dgm:pt modelId="{475E5E54-C33F-4570-89F2-EDF8B167760C}">
      <dgm:prSet custT="1"/>
      <dgm:spPr/>
      <dgm:t>
        <a:bodyPr/>
        <a:lstStyle/>
        <a:p>
          <a:r>
            <a:rPr lang="en-US" sz="1600"/>
            <a:t>In the British Caribbean the plantation came to play a dominant role in the economic, social, political and cultural life of the region hence it is referred to as the plantation society because of its vast influence.</a:t>
          </a:r>
          <a:endParaRPr lang="en-US" sz="1600" dirty="0"/>
        </a:p>
      </dgm:t>
    </dgm:pt>
    <dgm:pt modelId="{F486F72E-5CCD-4B04-9C9F-9D131B926062}" type="parTrans" cxnId="{819E1372-B68D-41E8-B08C-7D0A4FB544D1}">
      <dgm:prSet/>
      <dgm:spPr/>
      <dgm:t>
        <a:bodyPr/>
        <a:lstStyle/>
        <a:p>
          <a:endParaRPr lang="en-US"/>
        </a:p>
      </dgm:t>
    </dgm:pt>
    <dgm:pt modelId="{79A55588-3713-4C51-AF5B-2FD428CFC809}" type="sibTrans" cxnId="{819E1372-B68D-41E8-B08C-7D0A4FB544D1}">
      <dgm:prSet/>
      <dgm:spPr/>
      <dgm:t>
        <a:bodyPr/>
        <a:lstStyle/>
        <a:p>
          <a:endParaRPr lang="en-US"/>
        </a:p>
      </dgm:t>
    </dgm:pt>
    <dgm:pt modelId="{92D76C22-E6CF-4CF4-9D48-84806DA3338D}">
      <dgm:prSet custT="1"/>
      <dgm:spPr/>
      <dgm:t>
        <a:bodyPr/>
        <a:lstStyle/>
        <a:p>
          <a:r>
            <a:rPr lang="en-US" sz="1600"/>
            <a:t>Scholars have debated whether the plantation society has assisted in the transition to </a:t>
          </a:r>
          <a:r>
            <a:rPr lang="en-US" sz="1600" b="1"/>
            <a:t>capitalism in Europe</a:t>
          </a:r>
          <a:r>
            <a:rPr lang="en-US" sz="1600"/>
            <a:t>.  </a:t>
          </a:r>
          <a:endParaRPr lang="en-US" sz="1600" dirty="0"/>
        </a:p>
      </dgm:t>
    </dgm:pt>
    <dgm:pt modelId="{5EA06837-F5F2-4437-B58D-06AF04E5A444}" type="parTrans" cxnId="{1C41F9B0-04B2-4637-9545-5024B9F7118F}">
      <dgm:prSet/>
      <dgm:spPr/>
      <dgm:t>
        <a:bodyPr/>
        <a:lstStyle/>
        <a:p>
          <a:endParaRPr lang="en-US"/>
        </a:p>
      </dgm:t>
    </dgm:pt>
    <dgm:pt modelId="{7C66E1B8-F777-4F30-B4C2-D692623887F7}" type="sibTrans" cxnId="{1C41F9B0-04B2-4637-9545-5024B9F7118F}">
      <dgm:prSet/>
      <dgm:spPr/>
      <dgm:t>
        <a:bodyPr/>
        <a:lstStyle/>
        <a:p>
          <a:endParaRPr lang="en-US"/>
        </a:p>
      </dgm:t>
    </dgm:pt>
    <dgm:pt modelId="{81B89415-AA94-4F9F-83EE-82C87765E1E5}">
      <dgm:prSet custT="1"/>
      <dgm:spPr/>
      <dgm:t>
        <a:bodyPr/>
        <a:lstStyle/>
        <a:p>
          <a:r>
            <a:rPr lang="en-US" sz="1600" dirty="0"/>
            <a:t>The plantation economy not only coerced </a:t>
          </a:r>
          <a:r>
            <a:rPr lang="en-US" sz="1600" dirty="0" err="1"/>
            <a:t>labour</a:t>
          </a:r>
          <a:r>
            <a:rPr lang="en-US" sz="1600" dirty="0"/>
            <a:t>, but also required that the plantation themselves be intensely profit-oriented, commercial enterprises that responded readily to changing the international market signals.  Hence, the plantation society and economy is rife (rampant) with inequalities and dominated by a market-oriented ruling class</a:t>
          </a:r>
        </a:p>
      </dgm:t>
    </dgm:pt>
    <dgm:pt modelId="{2BD32BA4-5A22-4607-B774-CC3D96BF389B}" type="parTrans" cxnId="{FD42B037-BD48-462F-9385-99C9E701B315}">
      <dgm:prSet/>
      <dgm:spPr/>
      <dgm:t>
        <a:bodyPr/>
        <a:lstStyle/>
        <a:p>
          <a:endParaRPr lang="en-US"/>
        </a:p>
      </dgm:t>
    </dgm:pt>
    <dgm:pt modelId="{9205C6D5-7C6F-40DE-93E7-EBDE4B5DDF47}" type="sibTrans" cxnId="{FD42B037-BD48-462F-9385-99C9E701B315}">
      <dgm:prSet/>
      <dgm:spPr/>
      <dgm:t>
        <a:bodyPr/>
        <a:lstStyle/>
        <a:p>
          <a:endParaRPr lang="en-US"/>
        </a:p>
      </dgm:t>
    </dgm:pt>
    <dgm:pt modelId="{4B9B2396-E361-431C-B562-F8C1F52F5D96}">
      <dgm:prSet custT="1"/>
      <dgm:spPr/>
      <dgm:t>
        <a:bodyPr/>
        <a:lstStyle/>
        <a:p>
          <a:r>
            <a:rPr lang="en-US" sz="1600" dirty="0"/>
            <a:t>It was a production machine which separated people by race, </a:t>
          </a:r>
          <a:r>
            <a:rPr lang="en-US" sz="1600" dirty="0" err="1"/>
            <a:t>colour</a:t>
          </a:r>
          <a:r>
            <a:rPr lang="en-US" sz="1600" dirty="0"/>
            <a:t>, status, occupation and ethnicity and the glaring system of social stratification. </a:t>
          </a:r>
        </a:p>
      </dgm:t>
    </dgm:pt>
    <dgm:pt modelId="{7F66561E-6994-4F91-91BD-253C86150F51}" type="parTrans" cxnId="{344D73F1-1482-4A48-9977-1A8B08E702C9}">
      <dgm:prSet/>
      <dgm:spPr/>
      <dgm:t>
        <a:bodyPr/>
        <a:lstStyle/>
        <a:p>
          <a:endParaRPr lang="en-US"/>
        </a:p>
      </dgm:t>
    </dgm:pt>
    <dgm:pt modelId="{7CC2810A-683B-4745-AC8D-052FD3DC70EE}" type="sibTrans" cxnId="{344D73F1-1482-4A48-9977-1A8B08E702C9}">
      <dgm:prSet/>
      <dgm:spPr/>
      <dgm:t>
        <a:bodyPr/>
        <a:lstStyle/>
        <a:p>
          <a:endParaRPr lang="en-US"/>
        </a:p>
      </dgm:t>
    </dgm:pt>
    <dgm:pt modelId="{66D4A409-6B0E-4A27-8F4C-4519EF7A5213}" type="pres">
      <dgm:prSet presAssocID="{AC06E169-7F80-439B-8236-89B6D9BA316D}" presName="linear" presStyleCnt="0">
        <dgm:presLayoutVars>
          <dgm:animLvl val="lvl"/>
          <dgm:resizeHandles val="exact"/>
        </dgm:presLayoutVars>
      </dgm:prSet>
      <dgm:spPr/>
    </dgm:pt>
    <dgm:pt modelId="{83CE73A3-8E23-48F2-8D3A-9046C1249240}" type="pres">
      <dgm:prSet presAssocID="{B1C7F575-8384-4630-B46D-FA89DDC2F228}" presName="parentText" presStyleLbl="node1" presStyleIdx="0" presStyleCnt="6">
        <dgm:presLayoutVars>
          <dgm:chMax val="0"/>
          <dgm:bulletEnabled val="1"/>
        </dgm:presLayoutVars>
      </dgm:prSet>
      <dgm:spPr/>
    </dgm:pt>
    <dgm:pt modelId="{B6DF42BC-8085-4D61-B621-448B6D413A4C}" type="pres">
      <dgm:prSet presAssocID="{38603587-2634-4354-966F-D62A5C33966D}" presName="spacer" presStyleCnt="0"/>
      <dgm:spPr/>
    </dgm:pt>
    <dgm:pt modelId="{AA31EBAD-46E9-4B93-80A3-53F6F155C6BB}" type="pres">
      <dgm:prSet presAssocID="{06FEEDE1-06A1-45B5-A19A-A740F9EF5F2B}" presName="parentText" presStyleLbl="node1" presStyleIdx="1" presStyleCnt="6">
        <dgm:presLayoutVars>
          <dgm:chMax val="0"/>
          <dgm:bulletEnabled val="1"/>
        </dgm:presLayoutVars>
      </dgm:prSet>
      <dgm:spPr/>
    </dgm:pt>
    <dgm:pt modelId="{6EEF9947-4B75-4D54-8E51-CE3C7EA89FD7}" type="pres">
      <dgm:prSet presAssocID="{CA179568-CFCA-4C17-8CB9-C81582590777}" presName="spacer" presStyleCnt="0"/>
      <dgm:spPr/>
    </dgm:pt>
    <dgm:pt modelId="{3F66C943-A8DF-449A-A6AD-A96BF4296FD1}" type="pres">
      <dgm:prSet presAssocID="{475E5E54-C33F-4570-89F2-EDF8B167760C}" presName="parentText" presStyleLbl="node1" presStyleIdx="2" presStyleCnt="6">
        <dgm:presLayoutVars>
          <dgm:chMax val="0"/>
          <dgm:bulletEnabled val="1"/>
        </dgm:presLayoutVars>
      </dgm:prSet>
      <dgm:spPr/>
    </dgm:pt>
    <dgm:pt modelId="{7947B418-6BFE-4AC4-ADD8-979F2F260360}" type="pres">
      <dgm:prSet presAssocID="{79A55588-3713-4C51-AF5B-2FD428CFC809}" presName="spacer" presStyleCnt="0"/>
      <dgm:spPr/>
    </dgm:pt>
    <dgm:pt modelId="{4C6DA9C2-7C09-42D8-8D56-3A163B1E2E23}" type="pres">
      <dgm:prSet presAssocID="{92D76C22-E6CF-4CF4-9D48-84806DA3338D}" presName="parentText" presStyleLbl="node1" presStyleIdx="3" presStyleCnt="6">
        <dgm:presLayoutVars>
          <dgm:chMax val="0"/>
          <dgm:bulletEnabled val="1"/>
        </dgm:presLayoutVars>
      </dgm:prSet>
      <dgm:spPr/>
    </dgm:pt>
    <dgm:pt modelId="{26325735-A79C-431E-A843-5F5D5342B4F2}" type="pres">
      <dgm:prSet presAssocID="{7C66E1B8-F777-4F30-B4C2-D692623887F7}" presName="spacer" presStyleCnt="0"/>
      <dgm:spPr/>
    </dgm:pt>
    <dgm:pt modelId="{9A3C2C28-1225-44A8-99CB-1EDF6ED759A4}" type="pres">
      <dgm:prSet presAssocID="{81B89415-AA94-4F9F-83EE-82C87765E1E5}" presName="parentText" presStyleLbl="node1" presStyleIdx="4" presStyleCnt="6">
        <dgm:presLayoutVars>
          <dgm:chMax val="0"/>
          <dgm:bulletEnabled val="1"/>
        </dgm:presLayoutVars>
      </dgm:prSet>
      <dgm:spPr/>
    </dgm:pt>
    <dgm:pt modelId="{3240DDEB-473B-4A7F-8D62-5B2626DC0543}" type="pres">
      <dgm:prSet presAssocID="{9205C6D5-7C6F-40DE-93E7-EBDE4B5DDF47}" presName="spacer" presStyleCnt="0"/>
      <dgm:spPr/>
    </dgm:pt>
    <dgm:pt modelId="{512972EC-8274-4285-9BCF-7DD615C97A69}" type="pres">
      <dgm:prSet presAssocID="{4B9B2396-E361-431C-B562-F8C1F52F5D96}" presName="parentText" presStyleLbl="node1" presStyleIdx="5" presStyleCnt="6">
        <dgm:presLayoutVars>
          <dgm:chMax val="0"/>
          <dgm:bulletEnabled val="1"/>
        </dgm:presLayoutVars>
      </dgm:prSet>
      <dgm:spPr/>
    </dgm:pt>
  </dgm:ptLst>
  <dgm:cxnLst>
    <dgm:cxn modelId="{60D59804-41B8-48C1-B881-2A1F8876ED75}" srcId="{AC06E169-7F80-439B-8236-89B6D9BA316D}" destId="{B1C7F575-8384-4630-B46D-FA89DDC2F228}" srcOrd="0" destOrd="0" parTransId="{F1A069C7-1FF2-4A83-82CC-482FCF8B5956}" sibTransId="{38603587-2634-4354-966F-D62A5C33966D}"/>
    <dgm:cxn modelId="{8127CC09-BF28-4A5E-86AA-055B836CC3BE}" type="presOf" srcId="{AC06E169-7F80-439B-8236-89B6D9BA316D}" destId="{66D4A409-6B0E-4A27-8F4C-4519EF7A5213}" srcOrd="0" destOrd="0" presId="urn:microsoft.com/office/officeart/2005/8/layout/vList2"/>
    <dgm:cxn modelId="{23DEB929-1152-490F-AD58-5BE7A837E527}" type="presOf" srcId="{4B9B2396-E361-431C-B562-F8C1F52F5D96}" destId="{512972EC-8274-4285-9BCF-7DD615C97A69}" srcOrd="0" destOrd="0" presId="urn:microsoft.com/office/officeart/2005/8/layout/vList2"/>
    <dgm:cxn modelId="{8D487A2F-1607-4A45-A112-18659A7E45F8}" type="presOf" srcId="{475E5E54-C33F-4570-89F2-EDF8B167760C}" destId="{3F66C943-A8DF-449A-A6AD-A96BF4296FD1}" srcOrd="0" destOrd="0" presId="urn:microsoft.com/office/officeart/2005/8/layout/vList2"/>
    <dgm:cxn modelId="{FD42B037-BD48-462F-9385-99C9E701B315}" srcId="{AC06E169-7F80-439B-8236-89B6D9BA316D}" destId="{81B89415-AA94-4F9F-83EE-82C87765E1E5}" srcOrd="4" destOrd="0" parTransId="{2BD32BA4-5A22-4607-B774-CC3D96BF389B}" sibTransId="{9205C6D5-7C6F-40DE-93E7-EBDE4B5DDF47}"/>
    <dgm:cxn modelId="{FB8F835F-EBD9-45C2-8D08-DF27C7B9942D}" srcId="{AC06E169-7F80-439B-8236-89B6D9BA316D}" destId="{06FEEDE1-06A1-45B5-A19A-A740F9EF5F2B}" srcOrd="1" destOrd="0" parTransId="{8688B238-C466-4326-838D-2E0E67744569}" sibTransId="{CA179568-CFCA-4C17-8CB9-C81582590777}"/>
    <dgm:cxn modelId="{819E1372-B68D-41E8-B08C-7D0A4FB544D1}" srcId="{AC06E169-7F80-439B-8236-89B6D9BA316D}" destId="{475E5E54-C33F-4570-89F2-EDF8B167760C}" srcOrd="2" destOrd="0" parTransId="{F486F72E-5CCD-4B04-9C9F-9D131B926062}" sibTransId="{79A55588-3713-4C51-AF5B-2FD428CFC809}"/>
    <dgm:cxn modelId="{A1283757-4DA9-4DB8-8A78-1150482D93FA}" type="presOf" srcId="{06FEEDE1-06A1-45B5-A19A-A740F9EF5F2B}" destId="{AA31EBAD-46E9-4B93-80A3-53F6F155C6BB}" srcOrd="0" destOrd="0" presId="urn:microsoft.com/office/officeart/2005/8/layout/vList2"/>
    <dgm:cxn modelId="{E815C382-7264-4672-AFDE-6FEA6EC47AF5}" type="presOf" srcId="{92D76C22-E6CF-4CF4-9D48-84806DA3338D}" destId="{4C6DA9C2-7C09-42D8-8D56-3A163B1E2E23}" srcOrd="0" destOrd="0" presId="urn:microsoft.com/office/officeart/2005/8/layout/vList2"/>
    <dgm:cxn modelId="{6C3B368F-1C53-4CBB-AB99-EDB5B0E70510}" type="presOf" srcId="{81B89415-AA94-4F9F-83EE-82C87765E1E5}" destId="{9A3C2C28-1225-44A8-99CB-1EDF6ED759A4}" srcOrd="0" destOrd="0" presId="urn:microsoft.com/office/officeart/2005/8/layout/vList2"/>
    <dgm:cxn modelId="{F99D7FAB-22EE-4B3A-895B-D41ACE7E77AC}" type="presOf" srcId="{B1C7F575-8384-4630-B46D-FA89DDC2F228}" destId="{83CE73A3-8E23-48F2-8D3A-9046C1249240}" srcOrd="0" destOrd="0" presId="urn:microsoft.com/office/officeart/2005/8/layout/vList2"/>
    <dgm:cxn modelId="{1C41F9B0-04B2-4637-9545-5024B9F7118F}" srcId="{AC06E169-7F80-439B-8236-89B6D9BA316D}" destId="{92D76C22-E6CF-4CF4-9D48-84806DA3338D}" srcOrd="3" destOrd="0" parTransId="{5EA06837-F5F2-4437-B58D-06AF04E5A444}" sibTransId="{7C66E1B8-F777-4F30-B4C2-D692623887F7}"/>
    <dgm:cxn modelId="{344D73F1-1482-4A48-9977-1A8B08E702C9}" srcId="{AC06E169-7F80-439B-8236-89B6D9BA316D}" destId="{4B9B2396-E361-431C-B562-F8C1F52F5D96}" srcOrd="5" destOrd="0" parTransId="{7F66561E-6994-4F91-91BD-253C86150F51}" sibTransId="{7CC2810A-683B-4745-AC8D-052FD3DC70EE}"/>
    <dgm:cxn modelId="{98CC2E8A-0019-4F00-9560-A6CA42377DFC}" type="presParOf" srcId="{66D4A409-6B0E-4A27-8F4C-4519EF7A5213}" destId="{83CE73A3-8E23-48F2-8D3A-9046C1249240}" srcOrd="0" destOrd="0" presId="urn:microsoft.com/office/officeart/2005/8/layout/vList2"/>
    <dgm:cxn modelId="{B7D5A299-5A99-4E0D-8614-C0C80868020C}" type="presParOf" srcId="{66D4A409-6B0E-4A27-8F4C-4519EF7A5213}" destId="{B6DF42BC-8085-4D61-B621-448B6D413A4C}" srcOrd="1" destOrd="0" presId="urn:microsoft.com/office/officeart/2005/8/layout/vList2"/>
    <dgm:cxn modelId="{E964AF38-67B9-4AC2-9E5E-48570B22DB14}" type="presParOf" srcId="{66D4A409-6B0E-4A27-8F4C-4519EF7A5213}" destId="{AA31EBAD-46E9-4B93-80A3-53F6F155C6BB}" srcOrd="2" destOrd="0" presId="urn:microsoft.com/office/officeart/2005/8/layout/vList2"/>
    <dgm:cxn modelId="{67336144-84F3-48AE-A30F-A6F141DFF1F6}" type="presParOf" srcId="{66D4A409-6B0E-4A27-8F4C-4519EF7A5213}" destId="{6EEF9947-4B75-4D54-8E51-CE3C7EA89FD7}" srcOrd="3" destOrd="0" presId="urn:microsoft.com/office/officeart/2005/8/layout/vList2"/>
    <dgm:cxn modelId="{0461E431-17A8-4E28-AF55-552A899267D4}" type="presParOf" srcId="{66D4A409-6B0E-4A27-8F4C-4519EF7A5213}" destId="{3F66C943-A8DF-449A-A6AD-A96BF4296FD1}" srcOrd="4" destOrd="0" presId="urn:microsoft.com/office/officeart/2005/8/layout/vList2"/>
    <dgm:cxn modelId="{9DC8A7EE-37E5-4997-9D20-E3AC303AFDB2}" type="presParOf" srcId="{66D4A409-6B0E-4A27-8F4C-4519EF7A5213}" destId="{7947B418-6BFE-4AC4-ADD8-979F2F260360}" srcOrd="5" destOrd="0" presId="urn:microsoft.com/office/officeart/2005/8/layout/vList2"/>
    <dgm:cxn modelId="{5EFC79D0-445A-4384-A7B9-634096BA698B}" type="presParOf" srcId="{66D4A409-6B0E-4A27-8F4C-4519EF7A5213}" destId="{4C6DA9C2-7C09-42D8-8D56-3A163B1E2E23}" srcOrd="6" destOrd="0" presId="urn:microsoft.com/office/officeart/2005/8/layout/vList2"/>
    <dgm:cxn modelId="{BCB5A563-E40C-4CBD-BDBF-F5CC1847112A}" type="presParOf" srcId="{66D4A409-6B0E-4A27-8F4C-4519EF7A5213}" destId="{26325735-A79C-431E-A843-5F5D5342B4F2}" srcOrd="7" destOrd="0" presId="urn:microsoft.com/office/officeart/2005/8/layout/vList2"/>
    <dgm:cxn modelId="{D78CD16E-6BE9-4B0B-9C75-06A181AA4467}" type="presParOf" srcId="{66D4A409-6B0E-4A27-8F4C-4519EF7A5213}" destId="{9A3C2C28-1225-44A8-99CB-1EDF6ED759A4}" srcOrd="8" destOrd="0" presId="urn:microsoft.com/office/officeart/2005/8/layout/vList2"/>
    <dgm:cxn modelId="{621B7337-F199-499B-978E-89E0A21F7853}" type="presParOf" srcId="{66D4A409-6B0E-4A27-8F4C-4519EF7A5213}" destId="{3240DDEB-473B-4A7F-8D62-5B2626DC0543}" srcOrd="9" destOrd="0" presId="urn:microsoft.com/office/officeart/2005/8/layout/vList2"/>
    <dgm:cxn modelId="{F837AF3C-3063-46FE-AFFA-C9EA4DB8CEAB}" type="presParOf" srcId="{66D4A409-6B0E-4A27-8F4C-4519EF7A5213}" destId="{512972EC-8274-4285-9BCF-7DD615C97A6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5C2226-956B-45E5-BEFC-57D3C68F7B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2DE10AF-28C1-4B68-9D26-25F8BB4A58AD}">
      <dgm:prSet/>
      <dgm:spPr/>
      <dgm:t>
        <a:bodyPr/>
        <a:lstStyle/>
        <a:p>
          <a:r>
            <a:rPr lang="en-US"/>
            <a:t>Plantation is a capitalist type of enterprise - land and by extension people (slaves) are treated as commodities.  </a:t>
          </a:r>
        </a:p>
      </dgm:t>
    </dgm:pt>
    <dgm:pt modelId="{664056A7-7F07-4552-807E-F3A264B55A85}" type="parTrans" cxnId="{DC3F2763-C46F-4C5D-93C6-D554B5464B3C}">
      <dgm:prSet/>
      <dgm:spPr/>
      <dgm:t>
        <a:bodyPr/>
        <a:lstStyle/>
        <a:p>
          <a:endParaRPr lang="en-US"/>
        </a:p>
      </dgm:t>
    </dgm:pt>
    <dgm:pt modelId="{E2C020DC-98A3-4B64-A976-A1E3CA02C951}" type="sibTrans" cxnId="{DC3F2763-C46F-4C5D-93C6-D554B5464B3C}">
      <dgm:prSet/>
      <dgm:spPr/>
      <dgm:t>
        <a:bodyPr/>
        <a:lstStyle/>
        <a:p>
          <a:endParaRPr lang="en-US"/>
        </a:p>
      </dgm:t>
    </dgm:pt>
    <dgm:pt modelId="{DF80935F-66F4-4B74-A789-37F0590733CA}">
      <dgm:prSet/>
      <dgm:spPr/>
      <dgm:t>
        <a:bodyPr/>
        <a:lstStyle/>
        <a:p>
          <a:r>
            <a:rPr lang="en-US" dirty="0"/>
            <a:t>Control of the plantation was centralized either by the owner or his attorney;  the importation of technology and equipment and the production of mono-crops for an overseas market are all features of the Caribbean plantation system.  </a:t>
          </a:r>
        </a:p>
      </dgm:t>
    </dgm:pt>
    <dgm:pt modelId="{06BD37DD-BE3B-4A69-A0E6-457046210581}" type="parTrans" cxnId="{15596B25-FA09-4EC1-A450-0E48BB5340A3}">
      <dgm:prSet/>
      <dgm:spPr/>
      <dgm:t>
        <a:bodyPr/>
        <a:lstStyle/>
        <a:p>
          <a:endParaRPr lang="en-US"/>
        </a:p>
      </dgm:t>
    </dgm:pt>
    <dgm:pt modelId="{971E6F22-1054-4D12-BCBF-57080F5C7594}" type="sibTrans" cxnId="{15596B25-FA09-4EC1-A450-0E48BB5340A3}">
      <dgm:prSet/>
      <dgm:spPr/>
      <dgm:t>
        <a:bodyPr/>
        <a:lstStyle/>
        <a:p>
          <a:endParaRPr lang="en-US"/>
        </a:p>
      </dgm:t>
    </dgm:pt>
    <dgm:pt modelId="{5010D04F-EE74-4EE4-AC5F-0853F4859B4E}">
      <dgm:prSet/>
      <dgm:spPr/>
      <dgm:t>
        <a:bodyPr/>
        <a:lstStyle/>
        <a:p>
          <a:r>
            <a:rPr lang="en-US"/>
            <a:t>Though</a:t>
          </a:r>
          <a:r>
            <a:rPr lang="en-US" b="0" i="0" baseline="0"/>
            <a:t> differences exist among the Caribbean – there are sugar, coffee, cocoa, coconut and sisal (used for making rope, rugs) plantations scattered in the Caribbean – there are distinct features common to all.</a:t>
          </a:r>
          <a:endParaRPr lang="en-US"/>
        </a:p>
      </dgm:t>
    </dgm:pt>
    <dgm:pt modelId="{C2BE5349-F85C-4CB1-859A-C2129C5DBD86}" type="parTrans" cxnId="{9F76A9DF-E7B0-4DCB-8687-7669D911A7EB}">
      <dgm:prSet/>
      <dgm:spPr/>
      <dgm:t>
        <a:bodyPr/>
        <a:lstStyle/>
        <a:p>
          <a:endParaRPr lang="en-US"/>
        </a:p>
      </dgm:t>
    </dgm:pt>
    <dgm:pt modelId="{6395B3B1-62EB-4E8C-B6B4-7F5214047E42}" type="sibTrans" cxnId="{9F76A9DF-E7B0-4DCB-8687-7669D911A7EB}">
      <dgm:prSet/>
      <dgm:spPr/>
      <dgm:t>
        <a:bodyPr/>
        <a:lstStyle/>
        <a:p>
          <a:endParaRPr lang="en-US"/>
        </a:p>
      </dgm:t>
    </dgm:pt>
    <dgm:pt modelId="{673BC444-25D5-4DB9-AE18-4DF0C04C50C3}" type="pres">
      <dgm:prSet presAssocID="{D55C2226-956B-45E5-BEFC-57D3C68F7B06}" presName="linear" presStyleCnt="0">
        <dgm:presLayoutVars>
          <dgm:animLvl val="lvl"/>
          <dgm:resizeHandles val="exact"/>
        </dgm:presLayoutVars>
      </dgm:prSet>
      <dgm:spPr/>
    </dgm:pt>
    <dgm:pt modelId="{FA63F01B-6FE9-49C8-B30D-365CC1B555C6}" type="pres">
      <dgm:prSet presAssocID="{A2DE10AF-28C1-4B68-9D26-25F8BB4A58AD}" presName="parentText" presStyleLbl="node1" presStyleIdx="0" presStyleCnt="3">
        <dgm:presLayoutVars>
          <dgm:chMax val="0"/>
          <dgm:bulletEnabled val="1"/>
        </dgm:presLayoutVars>
      </dgm:prSet>
      <dgm:spPr/>
    </dgm:pt>
    <dgm:pt modelId="{75AD7EB4-1E07-4D2D-A231-6662F160D710}" type="pres">
      <dgm:prSet presAssocID="{E2C020DC-98A3-4B64-A976-A1E3CA02C951}" presName="spacer" presStyleCnt="0"/>
      <dgm:spPr/>
    </dgm:pt>
    <dgm:pt modelId="{2CEAEA6B-0E8C-45D2-A56B-554393D51461}" type="pres">
      <dgm:prSet presAssocID="{DF80935F-66F4-4B74-A789-37F0590733CA}" presName="parentText" presStyleLbl="node1" presStyleIdx="1" presStyleCnt="3">
        <dgm:presLayoutVars>
          <dgm:chMax val="0"/>
          <dgm:bulletEnabled val="1"/>
        </dgm:presLayoutVars>
      </dgm:prSet>
      <dgm:spPr/>
    </dgm:pt>
    <dgm:pt modelId="{EBB003D6-0FE3-4A99-8B64-3E43A26EDDD8}" type="pres">
      <dgm:prSet presAssocID="{971E6F22-1054-4D12-BCBF-57080F5C7594}" presName="spacer" presStyleCnt="0"/>
      <dgm:spPr/>
    </dgm:pt>
    <dgm:pt modelId="{3CF47223-3A9A-4644-9982-C1FB2D72F65B}" type="pres">
      <dgm:prSet presAssocID="{5010D04F-EE74-4EE4-AC5F-0853F4859B4E}" presName="parentText" presStyleLbl="node1" presStyleIdx="2" presStyleCnt="3">
        <dgm:presLayoutVars>
          <dgm:chMax val="0"/>
          <dgm:bulletEnabled val="1"/>
        </dgm:presLayoutVars>
      </dgm:prSet>
      <dgm:spPr/>
    </dgm:pt>
  </dgm:ptLst>
  <dgm:cxnLst>
    <dgm:cxn modelId="{4E9B7E06-6D38-469D-918D-786127275E6B}" type="presOf" srcId="{D55C2226-956B-45E5-BEFC-57D3C68F7B06}" destId="{673BC444-25D5-4DB9-AE18-4DF0C04C50C3}" srcOrd="0" destOrd="0" presId="urn:microsoft.com/office/officeart/2005/8/layout/vList2"/>
    <dgm:cxn modelId="{15596B25-FA09-4EC1-A450-0E48BB5340A3}" srcId="{D55C2226-956B-45E5-BEFC-57D3C68F7B06}" destId="{DF80935F-66F4-4B74-A789-37F0590733CA}" srcOrd="1" destOrd="0" parTransId="{06BD37DD-BE3B-4A69-A0E6-457046210581}" sibTransId="{971E6F22-1054-4D12-BCBF-57080F5C7594}"/>
    <dgm:cxn modelId="{1D435138-2C81-4BA8-9CA4-8BC822A51AE3}" type="presOf" srcId="{DF80935F-66F4-4B74-A789-37F0590733CA}" destId="{2CEAEA6B-0E8C-45D2-A56B-554393D51461}" srcOrd="0" destOrd="0" presId="urn:microsoft.com/office/officeart/2005/8/layout/vList2"/>
    <dgm:cxn modelId="{BF6A7C38-7CB1-4305-A863-C756CE8C53DB}" type="presOf" srcId="{5010D04F-EE74-4EE4-AC5F-0853F4859B4E}" destId="{3CF47223-3A9A-4644-9982-C1FB2D72F65B}" srcOrd="0" destOrd="0" presId="urn:microsoft.com/office/officeart/2005/8/layout/vList2"/>
    <dgm:cxn modelId="{DC3F2763-C46F-4C5D-93C6-D554B5464B3C}" srcId="{D55C2226-956B-45E5-BEFC-57D3C68F7B06}" destId="{A2DE10AF-28C1-4B68-9D26-25F8BB4A58AD}" srcOrd="0" destOrd="0" parTransId="{664056A7-7F07-4552-807E-F3A264B55A85}" sibTransId="{E2C020DC-98A3-4B64-A976-A1E3CA02C951}"/>
    <dgm:cxn modelId="{1C5ADDCD-3B7C-4C28-8764-7ED9EDA332B1}" type="presOf" srcId="{A2DE10AF-28C1-4B68-9D26-25F8BB4A58AD}" destId="{FA63F01B-6FE9-49C8-B30D-365CC1B555C6}" srcOrd="0" destOrd="0" presId="urn:microsoft.com/office/officeart/2005/8/layout/vList2"/>
    <dgm:cxn modelId="{9F76A9DF-E7B0-4DCB-8687-7669D911A7EB}" srcId="{D55C2226-956B-45E5-BEFC-57D3C68F7B06}" destId="{5010D04F-EE74-4EE4-AC5F-0853F4859B4E}" srcOrd="2" destOrd="0" parTransId="{C2BE5349-F85C-4CB1-859A-C2129C5DBD86}" sibTransId="{6395B3B1-62EB-4E8C-B6B4-7F5214047E42}"/>
    <dgm:cxn modelId="{D196325F-9094-4DFE-B43A-4B97DED19191}" type="presParOf" srcId="{673BC444-25D5-4DB9-AE18-4DF0C04C50C3}" destId="{FA63F01B-6FE9-49C8-B30D-365CC1B555C6}" srcOrd="0" destOrd="0" presId="urn:microsoft.com/office/officeart/2005/8/layout/vList2"/>
    <dgm:cxn modelId="{90C54039-E733-46CC-9CAC-EF4082174651}" type="presParOf" srcId="{673BC444-25D5-4DB9-AE18-4DF0C04C50C3}" destId="{75AD7EB4-1E07-4D2D-A231-6662F160D710}" srcOrd="1" destOrd="0" presId="urn:microsoft.com/office/officeart/2005/8/layout/vList2"/>
    <dgm:cxn modelId="{EF017929-C36F-4CEE-8CB4-50AC9B96F44F}" type="presParOf" srcId="{673BC444-25D5-4DB9-AE18-4DF0C04C50C3}" destId="{2CEAEA6B-0E8C-45D2-A56B-554393D51461}" srcOrd="2" destOrd="0" presId="urn:microsoft.com/office/officeart/2005/8/layout/vList2"/>
    <dgm:cxn modelId="{652CD92B-62C6-433A-84F7-999E58390631}" type="presParOf" srcId="{673BC444-25D5-4DB9-AE18-4DF0C04C50C3}" destId="{EBB003D6-0FE3-4A99-8B64-3E43A26EDDD8}" srcOrd="3" destOrd="0" presId="urn:microsoft.com/office/officeart/2005/8/layout/vList2"/>
    <dgm:cxn modelId="{5C755D69-4A04-4ADB-B469-63DE12D28637}" type="presParOf" srcId="{673BC444-25D5-4DB9-AE18-4DF0C04C50C3}" destId="{3CF47223-3A9A-4644-9982-C1FB2D72F65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507AED-2C0E-4BCF-89D8-B2B116DA893F}" type="doc">
      <dgm:prSet loTypeId="urn:microsoft.com/office/officeart/2005/8/layout/pyramid2" loCatId="list" qsTypeId="urn:microsoft.com/office/officeart/2005/8/quickstyle/simple1" qsCatId="simple" csTypeId="urn:microsoft.com/office/officeart/2005/8/colors/accent0_3" csCatId="mainScheme" phldr="1"/>
      <dgm:spPr/>
      <dgm:t>
        <a:bodyPr/>
        <a:lstStyle/>
        <a:p>
          <a:endParaRPr lang="en-US"/>
        </a:p>
      </dgm:t>
    </dgm:pt>
    <dgm:pt modelId="{DB891B53-EC2D-4A4F-A4CD-377AE99B9FDB}">
      <dgm:prSet phldrT="[Text]"/>
      <dgm:spPr/>
      <dgm:t>
        <a:bodyPr/>
        <a:lstStyle/>
        <a:p>
          <a:r>
            <a:rPr lang="en-US" dirty="0"/>
            <a:t>Whites </a:t>
          </a:r>
        </a:p>
      </dgm:t>
    </dgm:pt>
    <dgm:pt modelId="{D6199442-4531-4CFE-BD94-33D1FA2B9192}" type="parTrans" cxnId="{7566A182-1B8C-451F-98B0-65D11A08F9AC}">
      <dgm:prSet/>
      <dgm:spPr/>
      <dgm:t>
        <a:bodyPr/>
        <a:lstStyle/>
        <a:p>
          <a:endParaRPr lang="en-US"/>
        </a:p>
      </dgm:t>
    </dgm:pt>
    <dgm:pt modelId="{C1CEE9AB-362B-4072-B65B-28090776F4BF}" type="sibTrans" cxnId="{7566A182-1B8C-451F-98B0-65D11A08F9AC}">
      <dgm:prSet/>
      <dgm:spPr/>
      <dgm:t>
        <a:bodyPr/>
        <a:lstStyle/>
        <a:p>
          <a:endParaRPr lang="en-US"/>
        </a:p>
      </dgm:t>
    </dgm:pt>
    <dgm:pt modelId="{52BE172F-8C34-4B09-A913-7DA91DD74281}">
      <dgm:prSet phldrT="[Text]"/>
      <dgm:spPr/>
      <dgm:t>
        <a:bodyPr/>
        <a:lstStyle/>
        <a:p>
          <a:r>
            <a:rPr lang="en-US" dirty="0" err="1"/>
            <a:t>Coloured</a:t>
          </a:r>
          <a:r>
            <a:rPr lang="en-US" dirty="0"/>
            <a:t> &amp; Freed Blacks </a:t>
          </a:r>
        </a:p>
      </dgm:t>
    </dgm:pt>
    <dgm:pt modelId="{F039E88A-6156-4C29-8713-14EF1C07E1A6}" type="parTrans" cxnId="{0D365EDA-741E-49AF-AAED-8C101D8A5D39}">
      <dgm:prSet/>
      <dgm:spPr/>
      <dgm:t>
        <a:bodyPr/>
        <a:lstStyle/>
        <a:p>
          <a:endParaRPr lang="en-US"/>
        </a:p>
      </dgm:t>
    </dgm:pt>
    <dgm:pt modelId="{F148446A-6730-4EF4-83E9-FEA5A54609B9}" type="sibTrans" cxnId="{0D365EDA-741E-49AF-AAED-8C101D8A5D39}">
      <dgm:prSet/>
      <dgm:spPr/>
      <dgm:t>
        <a:bodyPr/>
        <a:lstStyle/>
        <a:p>
          <a:endParaRPr lang="en-US"/>
        </a:p>
      </dgm:t>
    </dgm:pt>
    <dgm:pt modelId="{AC0C3FDB-9781-4444-9F73-D3B25FCD4375}">
      <dgm:prSet phldrT="[Text]"/>
      <dgm:spPr/>
      <dgm:t>
        <a:bodyPr/>
        <a:lstStyle/>
        <a:p>
          <a:r>
            <a:rPr lang="en-US" dirty="0"/>
            <a:t>Enslaved Blacks </a:t>
          </a:r>
        </a:p>
      </dgm:t>
    </dgm:pt>
    <dgm:pt modelId="{3D828B1B-5E13-49AC-B6E2-E92F51C1C2D6}" type="parTrans" cxnId="{A027F09C-96E1-4E22-93BE-5DE3BA34B790}">
      <dgm:prSet/>
      <dgm:spPr/>
      <dgm:t>
        <a:bodyPr/>
        <a:lstStyle/>
        <a:p>
          <a:endParaRPr lang="en-US"/>
        </a:p>
      </dgm:t>
    </dgm:pt>
    <dgm:pt modelId="{9F212389-0AE2-45D6-B17A-118B0BA822DE}" type="sibTrans" cxnId="{A027F09C-96E1-4E22-93BE-5DE3BA34B790}">
      <dgm:prSet/>
      <dgm:spPr/>
      <dgm:t>
        <a:bodyPr/>
        <a:lstStyle/>
        <a:p>
          <a:endParaRPr lang="en-US"/>
        </a:p>
      </dgm:t>
    </dgm:pt>
    <dgm:pt modelId="{DD904CE4-DABC-4CFE-B280-D2F3D7DB5C93}" type="pres">
      <dgm:prSet presAssocID="{32507AED-2C0E-4BCF-89D8-B2B116DA893F}" presName="compositeShape" presStyleCnt="0">
        <dgm:presLayoutVars>
          <dgm:dir/>
          <dgm:resizeHandles/>
        </dgm:presLayoutVars>
      </dgm:prSet>
      <dgm:spPr/>
    </dgm:pt>
    <dgm:pt modelId="{09D7EC59-5877-42C3-988E-9B1C398D5FCA}" type="pres">
      <dgm:prSet presAssocID="{32507AED-2C0E-4BCF-89D8-B2B116DA893F}" presName="pyramid" presStyleLbl="node1" presStyleIdx="0" presStyleCnt="1"/>
      <dgm:spPr>
        <a:solidFill>
          <a:schemeClr val="accent2"/>
        </a:solidFill>
      </dgm:spPr>
    </dgm:pt>
    <dgm:pt modelId="{F1CB7AB0-0561-4318-9389-1BBD56E50A8F}" type="pres">
      <dgm:prSet presAssocID="{32507AED-2C0E-4BCF-89D8-B2B116DA893F}" presName="theList" presStyleCnt="0"/>
      <dgm:spPr/>
    </dgm:pt>
    <dgm:pt modelId="{17C57936-D7D1-4E2C-B2A4-6102C99E041F}" type="pres">
      <dgm:prSet presAssocID="{DB891B53-EC2D-4A4F-A4CD-377AE99B9FDB}" presName="aNode" presStyleLbl="fgAcc1" presStyleIdx="0" presStyleCnt="3">
        <dgm:presLayoutVars>
          <dgm:bulletEnabled val="1"/>
        </dgm:presLayoutVars>
      </dgm:prSet>
      <dgm:spPr/>
    </dgm:pt>
    <dgm:pt modelId="{E8FB5A94-60EC-4EBC-912C-6244662FD90C}" type="pres">
      <dgm:prSet presAssocID="{DB891B53-EC2D-4A4F-A4CD-377AE99B9FDB}" presName="aSpace" presStyleCnt="0"/>
      <dgm:spPr/>
    </dgm:pt>
    <dgm:pt modelId="{BCC48667-BDF2-4B74-A7B3-7B9035E20A4D}" type="pres">
      <dgm:prSet presAssocID="{52BE172F-8C34-4B09-A913-7DA91DD74281}" presName="aNode" presStyleLbl="fgAcc1" presStyleIdx="1" presStyleCnt="3">
        <dgm:presLayoutVars>
          <dgm:bulletEnabled val="1"/>
        </dgm:presLayoutVars>
      </dgm:prSet>
      <dgm:spPr/>
    </dgm:pt>
    <dgm:pt modelId="{1DE9E972-A7CF-46F8-AD33-7ECC62D388F4}" type="pres">
      <dgm:prSet presAssocID="{52BE172F-8C34-4B09-A913-7DA91DD74281}" presName="aSpace" presStyleCnt="0"/>
      <dgm:spPr/>
    </dgm:pt>
    <dgm:pt modelId="{9D17B8D9-93E8-40E5-BC61-FC9D541047C7}" type="pres">
      <dgm:prSet presAssocID="{AC0C3FDB-9781-4444-9F73-D3B25FCD4375}" presName="aNode" presStyleLbl="fgAcc1" presStyleIdx="2" presStyleCnt="3" custLinFactNeighborX="-1483" custLinFactNeighborY="-89333">
        <dgm:presLayoutVars>
          <dgm:bulletEnabled val="1"/>
        </dgm:presLayoutVars>
      </dgm:prSet>
      <dgm:spPr/>
    </dgm:pt>
    <dgm:pt modelId="{93D22655-3E74-42FB-9C14-FA1779331580}" type="pres">
      <dgm:prSet presAssocID="{AC0C3FDB-9781-4444-9F73-D3B25FCD4375}" presName="aSpace" presStyleCnt="0"/>
      <dgm:spPr/>
    </dgm:pt>
  </dgm:ptLst>
  <dgm:cxnLst>
    <dgm:cxn modelId="{B748BA11-B736-4218-BC38-E8B63A99F638}" type="presOf" srcId="{52BE172F-8C34-4B09-A913-7DA91DD74281}" destId="{BCC48667-BDF2-4B74-A7B3-7B9035E20A4D}" srcOrd="0" destOrd="0" presId="urn:microsoft.com/office/officeart/2005/8/layout/pyramid2"/>
    <dgm:cxn modelId="{7566A182-1B8C-451F-98B0-65D11A08F9AC}" srcId="{32507AED-2C0E-4BCF-89D8-B2B116DA893F}" destId="{DB891B53-EC2D-4A4F-A4CD-377AE99B9FDB}" srcOrd="0" destOrd="0" parTransId="{D6199442-4531-4CFE-BD94-33D1FA2B9192}" sibTransId="{C1CEE9AB-362B-4072-B65B-28090776F4BF}"/>
    <dgm:cxn modelId="{62AD4A90-B109-4660-B881-C4FB501740CB}" type="presOf" srcId="{AC0C3FDB-9781-4444-9F73-D3B25FCD4375}" destId="{9D17B8D9-93E8-40E5-BC61-FC9D541047C7}" srcOrd="0" destOrd="0" presId="urn:microsoft.com/office/officeart/2005/8/layout/pyramid2"/>
    <dgm:cxn modelId="{A027F09C-96E1-4E22-93BE-5DE3BA34B790}" srcId="{32507AED-2C0E-4BCF-89D8-B2B116DA893F}" destId="{AC0C3FDB-9781-4444-9F73-D3B25FCD4375}" srcOrd="2" destOrd="0" parTransId="{3D828B1B-5E13-49AC-B6E2-E92F51C1C2D6}" sibTransId="{9F212389-0AE2-45D6-B17A-118B0BA822DE}"/>
    <dgm:cxn modelId="{9C652B9F-9F5E-4AD8-A614-8645E77AB1D6}" type="presOf" srcId="{DB891B53-EC2D-4A4F-A4CD-377AE99B9FDB}" destId="{17C57936-D7D1-4E2C-B2A4-6102C99E041F}" srcOrd="0" destOrd="0" presId="urn:microsoft.com/office/officeart/2005/8/layout/pyramid2"/>
    <dgm:cxn modelId="{0D365EDA-741E-49AF-AAED-8C101D8A5D39}" srcId="{32507AED-2C0E-4BCF-89D8-B2B116DA893F}" destId="{52BE172F-8C34-4B09-A913-7DA91DD74281}" srcOrd="1" destOrd="0" parTransId="{F039E88A-6156-4C29-8713-14EF1C07E1A6}" sibTransId="{F148446A-6730-4EF4-83E9-FEA5A54609B9}"/>
    <dgm:cxn modelId="{099CDFDA-9C40-450E-AA87-85F389CA31A4}" type="presOf" srcId="{32507AED-2C0E-4BCF-89D8-B2B116DA893F}" destId="{DD904CE4-DABC-4CFE-B280-D2F3D7DB5C93}" srcOrd="0" destOrd="0" presId="urn:microsoft.com/office/officeart/2005/8/layout/pyramid2"/>
    <dgm:cxn modelId="{5A1EEDE7-4A0E-4E0C-8208-3AB4EEBDE182}" type="presParOf" srcId="{DD904CE4-DABC-4CFE-B280-D2F3D7DB5C93}" destId="{09D7EC59-5877-42C3-988E-9B1C398D5FCA}" srcOrd="0" destOrd="0" presId="urn:microsoft.com/office/officeart/2005/8/layout/pyramid2"/>
    <dgm:cxn modelId="{66B9B751-E5DE-4B25-97FC-25ECA6D7D8D9}" type="presParOf" srcId="{DD904CE4-DABC-4CFE-B280-D2F3D7DB5C93}" destId="{F1CB7AB0-0561-4318-9389-1BBD56E50A8F}" srcOrd="1" destOrd="0" presId="urn:microsoft.com/office/officeart/2005/8/layout/pyramid2"/>
    <dgm:cxn modelId="{B79E3164-8867-4BD8-B2EA-8AE3DAFBC104}" type="presParOf" srcId="{F1CB7AB0-0561-4318-9389-1BBD56E50A8F}" destId="{17C57936-D7D1-4E2C-B2A4-6102C99E041F}" srcOrd="0" destOrd="0" presId="urn:microsoft.com/office/officeart/2005/8/layout/pyramid2"/>
    <dgm:cxn modelId="{1841EEFE-EC3B-4FF4-B4D9-7374229AF9E5}" type="presParOf" srcId="{F1CB7AB0-0561-4318-9389-1BBD56E50A8F}" destId="{E8FB5A94-60EC-4EBC-912C-6244662FD90C}" srcOrd="1" destOrd="0" presId="urn:microsoft.com/office/officeart/2005/8/layout/pyramid2"/>
    <dgm:cxn modelId="{FA4725B9-9785-495D-BEC1-9CD6BD7DA348}" type="presParOf" srcId="{F1CB7AB0-0561-4318-9389-1BBD56E50A8F}" destId="{BCC48667-BDF2-4B74-A7B3-7B9035E20A4D}" srcOrd="2" destOrd="0" presId="urn:microsoft.com/office/officeart/2005/8/layout/pyramid2"/>
    <dgm:cxn modelId="{229ADFBA-C75F-4871-B58F-73A834E70314}" type="presParOf" srcId="{F1CB7AB0-0561-4318-9389-1BBD56E50A8F}" destId="{1DE9E972-A7CF-46F8-AD33-7ECC62D388F4}" srcOrd="3" destOrd="0" presId="urn:microsoft.com/office/officeart/2005/8/layout/pyramid2"/>
    <dgm:cxn modelId="{5F020843-C705-4662-986B-95CBC9AEBA00}" type="presParOf" srcId="{F1CB7AB0-0561-4318-9389-1BBD56E50A8F}" destId="{9D17B8D9-93E8-40E5-BC61-FC9D541047C7}" srcOrd="4" destOrd="0" presId="urn:microsoft.com/office/officeart/2005/8/layout/pyramid2"/>
    <dgm:cxn modelId="{0899533A-0AC0-432E-B9AA-31C0FF98DD58}" type="presParOf" srcId="{F1CB7AB0-0561-4318-9389-1BBD56E50A8F}" destId="{93D22655-3E74-42FB-9C14-FA1779331580}" srcOrd="5"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4B0F38-DDEC-4706-8C15-E5BC0FDE1C6A}"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9F30C616-463D-450D-933F-418E0872EF7B}">
      <dgm:prSet custT="1"/>
      <dgm:spPr/>
      <dgm:t>
        <a:bodyPr/>
        <a:lstStyle/>
        <a:p>
          <a:r>
            <a:rPr lang="en-US" sz="1600" b="0" i="0" baseline="0" dirty="0"/>
            <a:t>The prevalence of mono-crop agriculture</a:t>
          </a:r>
          <a:endParaRPr lang="en-US" sz="1600" dirty="0"/>
        </a:p>
      </dgm:t>
    </dgm:pt>
    <dgm:pt modelId="{B4E7D67B-DD55-4786-8EC7-C240BFDC49A0}" type="parTrans" cxnId="{C5E71272-6045-4FB8-B9B8-44871382D1AF}">
      <dgm:prSet/>
      <dgm:spPr/>
      <dgm:t>
        <a:bodyPr/>
        <a:lstStyle/>
        <a:p>
          <a:endParaRPr lang="en-US"/>
        </a:p>
      </dgm:t>
    </dgm:pt>
    <dgm:pt modelId="{D1BE8AD5-B801-4CBB-8784-35223DBDC098}" type="sibTrans" cxnId="{C5E71272-6045-4FB8-B9B8-44871382D1AF}">
      <dgm:prSet/>
      <dgm:spPr/>
      <dgm:t>
        <a:bodyPr/>
        <a:lstStyle/>
        <a:p>
          <a:endParaRPr lang="en-US"/>
        </a:p>
      </dgm:t>
    </dgm:pt>
    <dgm:pt modelId="{4F859825-695B-406F-967E-BE5058598BFA}">
      <dgm:prSet custT="1"/>
      <dgm:spPr/>
      <dgm:t>
        <a:bodyPr/>
        <a:lstStyle/>
        <a:p>
          <a:r>
            <a:rPr lang="en-US" sz="1600" b="0" i="0" baseline="0" dirty="0"/>
            <a:t>Heavy dependence on imported products (debts)</a:t>
          </a:r>
          <a:endParaRPr lang="en-US" sz="1600" dirty="0"/>
        </a:p>
      </dgm:t>
    </dgm:pt>
    <dgm:pt modelId="{6E54F2A9-0FF6-4EC7-A1D1-0C606B049CE0}" type="parTrans" cxnId="{D711CD99-B74D-44A6-B6CD-455A5870EBFC}">
      <dgm:prSet/>
      <dgm:spPr/>
      <dgm:t>
        <a:bodyPr/>
        <a:lstStyle/>
        <a:p>
          <a:endParaRPr lang="en-US"/>
        </a:p>
      </dgm:t>
    </dgm:pt>
    <dgm:pt modelId="{5AD17183-F8AD-4823-8022-B4BE312366C4}" type="sibTrans" cxnId="{D711CD99-B74D-44A6-B6CD-455A5870EBFC}">
      <dgm:prSet/>
      <dgm:spPr/>
      <dgm:t>
        <a:bodyPr/>
        <a:lstStyle/>
        <a:p>
          <a:endParaRPr lang="en-US"/>
        </a:p>
      </dgm:t>
    </dgm:pt>
    <dgm:pt modelId="{8E7B7E18-C10E-4AED-93C3-879341DE98F9}">
      <dgm:prSet custT="1"/>
      <dgm:spPr/>
      <dgm:t>
        <a:bodyPr/>
        <a:lstStyle/>
        <a:p>
          <a:r>
            <a:rPr lang="en-US" sz="1600" b="0" i="0" baseline="0" dirty="0"/>
            <a:t>Marginalization of the peasantry due to hostility from the plantocracy</a:t>
          </a:r>
          <a:endParaRPr lang="en-US" sz="1600" dirty="0"/>
        </a:p>
      </dgm:t>
    </dgm:pt>
    <dgm:pt modelId="{257CC9E5-EC26-45F3-95F5-C453405CC534}" type="parTrans" cxnId="{31C944C3-134F-4325-A510-4A011177CDF8}">
      <dgm:prSet/>
      <dgm:spPr/>
      <dgm:t>
        <a:bodyPr/>
        <a:lstStyle/>
        <a:p>
          <a:endParaRPr lang="en-US"/>
        </a:p>
      </dgm:t>
    </dgm:pt>
    <dgm:pt modelId="{F2E68965-405F-42CC-A12A-8232534B1F3D}" type="sibTrans" cxnId="{31C944C3-134F-4325-A510-4A011177CDF8}">
      <dgm:prSet/>
      <dgm:spPr/>
      <dgm:t>
        <a:bodyPr/>
        <a:lstStyle/>
        <a:p>
          <a:endParaRPr lang="en-US"/>
        </a:p>
      </dgm:t>
    </dgm:pt>
    <dgm:pt modelId="{AFD3FEBF-E92A-4D4E-82DE-C59E31ABDE64}">
      <dgm:prSet custT="1"/>
      <dgm:spPr/>
      <dgm:t>
        <a:bodyPr/>
        <a:lstStyle/>
        <a:p>
          <a:r>
            <a:rPr lang="en-US" sz="1600" b="0" i="0" baseline="0" dirty="0"/>
            <a:t>Dependence on foreign capital and enterprise as the main investors</a:t>
          </a:r>
          <a:endParaRPr lang="en-US" sz="1600" dirty="0"/>
        </a:p>
      </dgm:t>
    </dgm:pt>
    <dgm:pt modelId="{60915912-10AB-48A0-8A8A-F75CD40EFAA0}" type="parTrans" cxnId="{B537A2E2-40E9-4039-B26F-89EA36ED63FC}">
      <dgm:prSet/>
      <dgm:spPr/>
      <dgm:t>
        <a:bodyPr/>
        <a:lstStyle/>
        <a:p>
          <a:endParaRPr lang="en-US"/>
        </a:p>
      </dgm:t>
    </dgm:pt>
    <dgm:pt modelId="{D4F1F7AF-3AD5-4013-959E-F11B539354C1}" type="sibTrans" cxnId="{B537A2E2-40E9-4039-B26F-89EA36ED63FC}">
      <dgm:prSet/>
      <dgm:spPr/>
      <dgm:t>
        <a:bodyPr/>
        <a:lstStyle/>
        <a:p>
          <a:endParaRPr lang="en-US"/>
        </a:p>
      </dgm:t>
    </dgm:pt>
    <dgm:pt modelId="{55C0A0DB-4B3B-431D-B79A-C350DE1EAA26}">
      <dgm:prSet custT="1"/>
      <dgm:spPr/>
      <dgm:t>
        <a:bodyPr/>
        <a:lstStyle/>
        <a:p>
          <a:r>
            <a:rPr lang="en-US" sz="1600" b="0" i="0" baseline="0" dirty="0"/>
            <a:t>Dependence on foreign markets for our crops</a:t>
          </a:r>
          <a:endParaRPr lang="en-US" sz="1600" dirty="0"/>
        </a:p>
      </dgm:t>
    </dgm:pt>
    <dgm:pt modelId="{AD3D74C5-808C-4272-A233-0951FE66E35D}" type="parTrans" cxnId="{A3D245C8-4D50-422A-9F30-5EEC8F85BEED}">
      <dgm:prSet/>
      <dgm:spPr/>
      <dgm:t>
        <a:bodyPr/>
        <a:lstStyle/>
        <a:p>
          <a:endParaRPr lang="en-US"/>
        </a:p>
      </dgm:t>
    </dgm:pt>
    <dgm:pt modelId="{ACAED4FF-10CD-4853-8FDC-8A6562021357}" type="sibTrans" cxnId="{A3D245C8-4D50-422A-9F30-5EEC8F85BEED}">
      <dgm:prSet/>
      <dgm:spPr/>
      <dgm:t>
        <a:bodyPr/>
        <a:lstStyle/>
        <a:p>
          <a:endParaRPr lang="en-US"/>
        </a:p>
      </dgm:t>
    </dgm:pt>
    <dgm:pt modelId="{4044B31A-0865-43EF-970C-7E63A347E802}">
      <dgm:prSet custT="1"/>
      <dgm:spPr/>
      <dgm:t>
        <a:bodyPr/>
        <a:lstStyle/>
        <a:p>
          <a:r>
            <a:rPr lang="en-US" sz="1600" b="0" i="0" baseline="0" dirty="0"/>
            <a:t>Producers of primary products/raw materials</a:t>
          </a:r>
          <a:endParaRPr lang="en-US" sz="1600" dirty="0"/>
        </a:p>
      </dgm:t>
    </dgm:pt>
    <dgm:pt modelId="{F0166C59-F146-410B-90A6-507F47EDF254}" type="parTrans" cxnId="{4D5A6360-B770-46C9-94A8-11CCC465FE68}">
      <dgm:prSet/>
      <dgm:spPr/>
      <dgm:t>
        <a:bodyPr/>
        <a:lstStyle/>
        <a:p>
          <a:endParaRPr lang="en-US"/>
        </a:p>
      </dgm:t>
    </dgm:pt>
    <dgm:pt modelId="{388C9D55-C820-4A30-928F-3A82190DDE6A}" type="sibTrans" cxnId="{4D5A6360-B770-46C9-94A8-11CCC465FE68}">
      <dgm:prSet/>
      <dgm:spPr/>
      <dgm:t>
        <a:bodyPr/>
        <a:lstStyle/>
        <a:p>
          <a:endParaRPr lang="en-US"/>
        </a:p>
      </dgm:t>
    </dgm:pt>
    <dgm:pt modelId="{E87921BB-CAD5-49ED-A1BA-2138119986CA}">
      <dgm:prSet custT="1"/>
      <dgm:spPr/>
      <dgm:t>
        <a:bodyPr/>
        <a:lstStyle/>
        <a:p>
          <a:r>
            <a:rPr lang="en-US" sz="1600" b="0" i="0" baseline="0" dirty="0"/>
            <a:t>Forced </a:t>
          </a:r>
          <a:r>
            <a:rPr lang="en-US" sz="1600" b="0" i="0" baseline="0" dirty="0" err="1"/>
            <a:t>labour</a:t>
          </a:r>
          <a:r>
            <a:rPr lang="en-US" sz="1600" b="0" i="0" baseline="0" dirty="0"/>
            <a:t> systems from early settlement to the twentieth century</a:t>
          </a:r>
          <a:endParaRPr lang="en-US" sz="1600" dirty="0"/>
        </a:p>
      </dgm:t>
    </dgm:pt>
    <dgm:pt modelId="{C88354D1-3C56-46DC-9C08-5FB8401FF654}" type="parTrans" cxnId="{BB2C0A42-9C6B-42B9-B89D-E1BD3DEBBB8B}">
      <dgm:prSet/>
      <dgm:spPr/>
      <dgm:t>
        <a:bodyPr/>
        <a:lstStyle/>
        <a:p>
          <a:endParaRPr lang="en-US"/>
        </a:p>
      </dgm:t>
    </dgm:pt>
    <dgm:pt modelId="{793C9C8B-047D-458F-BAF0-7453970997ED}" type="sibTrans" cxnId="{BB2C0A42-9C6B-42B9-B89D-E1BD3DEBBB8B}">
      <dgm:prSet/>
      <dgm:spPr/>
      <dgm:t>
        <a:bodyPr/>
        <a:lstStyle/>
        <a:p>
          <a:endParaRPr lang="en-US"/>
        </a:p>
      </dgm:t>
    </dgm:pt>
    <dgm:pt modelId="{B5282FF8-47B1-4F26-88B7-EC3159395910}">
      <dgm:prSet custT="1"/>
      <dgm:spPr/>
      <dgm:t>
        <a:bodyPr/>
        <a:lstStyle/>
        <a:p>
          <a:r>
            <a:rPr lang="en-US" sz="1600" b="0" i="0" baseline="0" dirty="0"/>
            <a:t>A taste/likeness for foreign products</a:t>
          </a:r>
          <a:endParaRPr lang="en-US" sz="1600" dirty="0"/>
        </a:p>
      </dgm:t>
    </dgm:pt>
    <dgm:pt modelId="{A12C37F8-454E-47D1-8878-2768E6C33B9B}" type="parTrans" cxnId="{B965A160-4762-4DA0-87DA-E87DB1631D9E}">
      <dgm:prSet/>
      <dgm:spPr/>
      <dgm:t>
        <a:bodyPr/>
        <a:lstStyle/>
        <a:p>
          <a:endParaRPr lang="en-US"/>
        </a:p>
      </dgm:t>
    </dgm:pt>
    <dgm:pt modelId="{4D7338E3-3C49-4455-A9BA-B68756BDE3BF}" type="sibTrans" cxnId="{B965A160-4762-4DA0-87DA-E87DB1631D9E}">
      <dgm:prSet/>
      <dgm:spPr/>
      <dgm:t>
        <a:bodyPr/>
        <a:lstStyle/>
        <a:p>
          <a:endParaRPr lang="en-US"/>
        </a:p>
      </dgm:t>
    </dgm:pt>
    <dgm:pt modelId="{7F5832F4-68F1-4353-BC5F-DD2959EEE33E}">
      <dgm:prSet custT="1"/>
      <dgm:spPr/>
      <dgm:t>
        <a:bodyPr/>
        <a:lstStyle/>
        <a:p>
          <a:r>
            <a:rPr lang="en-US" sz="1600" b="0" i="0" baseline="0" dirty="0"/>
            <a:t>Social stratification based on the gradations of </a:t>
          </a:r>
          <a:r>
            <a:rPr lang="en-US" sz="1600" b="0" i="0" baseline="0" dirty="0" err="1"/>
            <a:t>colour</a:t>
          </a:r>
          <a:r>
            <a:rPr lang="en-US" sz="1600" b="0" i="0" baseline="0" dirty="0"/>
            <a:t> and race</a:t>
          </a:r>
          <a:endParaRPr lang="en-US" sz="1600" dirty="0"/>
        </a:p>
      </dgm:t>
    </dgm:pt>
    <dgm:pt modelId="{AE1F279C-F555-4538-93D6-791486B099DD}" type="parTrans" cxnId="{E2829FE6-61DC-4058-8C59-EB9325B075B8}">
      <dgm:prSet/>
      <dgm:spPr/>
      <dgm:t>
        <a:bodyPr/>
        <a:lstStyle/>
        <a:p>
          <a:endParaRPr lang="en-US"/>
        </a:p>
      </dgm:t>
    </dgm:pt>
    <dgm:pt modelId="{E744014E-5DA2-4ECA-A8C6-254914CD152E}" type="sibTrans" cxnId="{E2829FE6-61DC-4058-8C59-EB9325B075B8}">
      <dgm:prSet/>
      <dgm:spPr/>
      <dgm:t>
        <a:bodyPr/>
        <a:lstStyle/>
        <a:p>
          <a:endParaRPr lang="en-US"/>
        </a:p>
      </dgm:t>
    </dgm:pt>
    <dgm:pt modelId="{248B58F2-D194-499E-A2A8-DD413BA4576A}">
      <dgm:prSet custT="1"/>
      <dgm:spPr/>
      <dgm:t>
        <a:bodyPr/>
        <a:lstStyle/>
        <a:p>
          <a:r>
            <a:rPr lang="en-US" sz="1600" b="0" i="0" baseline="0" dirty="0"/>
            <a:t>Lack of democratic tradition because of the long existence of slavery</a:t>
          </a:r>
          <a:endParaRPr lang="en-US" sz="1600" dirty="0"/>
        </a:p>
      </dgm:t>
    </dgm:pt>
    <dgm:pt modelId="{F0F70480-2381-473A-A2C6-53E39F3BA53E}" type="parTrans" cxnId="{C068A07E-7ACE-46A4-A1F0-459EB6DA543C}">
      <dgm:prSet/>
      <dgm:spPr/>
      <dgm:t>
        <a:bodyPr/>
        <a:lstStyle/>
        <a:p>
          <a:endParaRPr lang="en-US"/>
        </a:p>
      </dgm:t>
    </dgm:pt>
    <dgm:pt modelId="{9AA97699-2F9F-42C0-A2B1-8066C75DA418}" type="sibTrans" cxnId="{C068A07E-7ACE-46A4-A1F0-459EB6DA543C}">
      <dgm:prSet/>
      <dgm:spPr/>
      <dgm:t>
        <a:bodyPr/>
        <a:lstStyle/>
        <a:p>
          <a:endParaRPr lang="en-US"/>
        </a:p>
      </dgm:t>
    </dgm:pt>
    <dgm:pt modelId="{43D4C682-7436-4DF8-A428-2DCFFCE182B8}">
      <dgm:prSet custT="1"/>
      <dgm:spPr/>
      <dgm:t>
        <a:bodyPr/>
        <a:lstStyle/>
        <a:p>
          <a:r>
            <a:rPr lang="en-US" sz="1600" b="0" i="0" baseline="0" dirty="0"/>
            <a:t>Pure Plantation Economy of Slavery</a:t>
          </a:r>
          <a:endParaRPr lang="en-US" sz="1600" dirty="0"/>
        </a:p>
      </dgm:t>
    </dgm:pt>
    <dgm:pt modelId="{99BF1491-0758-4028-B244-B5CDB8CA9594}" type="parTrans" cxnId="{E041CD7A-B5EE-4001-BC21-1A0B0849A79D}">
      <dgm:prSet/>
      <dgm:spPr/>
      <dgm:t>
        <a:bodyPr/>
        <a:lstStyle/>
        <a:p>
          <a:endParaRPr lang="en-US"/>
        </a:p>
      </dgm:t>
    </dgm:pt>
    <dgm:pt modelId="{7455D30B-A82A-4DFC-AE82-B689A74C6980}" type="sibTrans" cxnId="{E041CD7A-B5EE-4001-BC21-1A0B0849A79D}">
      <dgm:prSet/>
      <dgm:spPr/>
      <dgm:t>
        <a:bodyPr/>
        <a:lstStyle/>
        <a:p>
          <a:endParaRPr lang="en-US"/>
        </a:p>
      </dgm:t>
    </dgm:pt>
    <dgm:pt modelId="{55D6F63B-5D3D-4900-9256-2FBAEEB8ED2D}">
      <dgm:prSet custT="1"/>
      <dgm:spPr/>
      <dgm:t>
        <a:bodyPr/>
        <a:lstStyle/>
        <a:p>
          <a:r>
            <a:rPr lang="en-US" sz="1600" b="0" i="0" baseline="0" dirty="0"/>
            <a:t>Plantation Economy modified after Emancipation</a:t>
          </a:r>
          <a:endParaRPr lang="en-US" sz="1600" dirty="0"/>
        </a:p>
      </dgm:t>
    </dgm:pt>
    <dgm:pt modelId="{B32A30BD-B7F9-40BA-B9BD-C5F421112B03}" type="parTrans" cxnId="{F97ECF6A-5FFC-4C90-8B8A-0724A3058638}">
      <dgm:prSet/>
      <dgm:spPr/>
      <dgm:t>
        <a:bodyPr/>
        <a:lstStyle/>
        <a:p>
          <a:endParaRPr lang="en-US"/>
        </a:p>
      </dgm:t>
    </dgm:pt>
    <dgm:pt modelId="{6D39C5CB-C0FD-403E-A07D-D71C102B6049}" type="sibTrans" cxnId="{F97ECF6A-5FFC-4C90-8B8A-0724A3058638}">
      <dgm:prSet/>
      <dgm:spPr/>
      <dgm:t>
        <a:bodyPr/>
        <a:lstStyle/>
        <a:p>
          <a:endParaRPr lang="en-US"/>
        </a:p>
      </dgm:t>
    </dgm:pt>
    <dgm:pt modelId="{873BFD29-F6EB-4C7E-8EC4-8B95939B1C08}">
      <dgm:prSet custT="1"/>
      <dgm:spPr/>
      <dgm:t>
        <a:bodyPr/>
        <a:lstStyle/>
        <a:p>
          <a:r>
            <a:rPr lang="en-US" sz="1600" b="0" i="0" baseline="0" dirty="0"/>
            <a:t>Plantation Economy further modified after 1940 with ‘Industrialization by Invitation’</a:t>
          </a:r>
          <a:endParaRPr lang="en-US" sz="1600" dirty="0"/>
        </a:p>
      </dgm:t>
    </dgm:pt>
    <dgm:pt modelId="{8C5479C5-8DC6-4782-ADFF-DC138673A1ED}" type="parTrans" cxnId="{BE0C77DE-AF6D-4E2E-A014-B1940C18F5DE}">
      <dgm:prSet/>
      <dgm:spPr/>
      <dgm:t>
        <a:bodyPr/>
        <a:lstStyle/>
        <a:p>
          <a:endParaRPr lang="en-US"/>
        </a:p>
      </dgm:t>
    </dgm:pt>
    <dgm:pt modelId="{65D2D4CB-ECDA-492E-BCA2-0D8DA238A132}" type="sibTrans" cxnId="{BE0C77DE-AF6D-4E2E-A014-B1940C18F5DE}">
      <dgm:prSet/>
      <dgm:spPr/>
      <dgm:t>
        <a:bodyPr/>
        <a:lstStyle/>
        <a:p>
          <a:endParaRPr lang="en-US"/>
        </a:p>
      </dgm:t>
    </dgm:pt>
    <dgm:pt modelId="{4FC9CC26-6493-4FB4-BEC7-22A880E1EE35}">
      <dgm:prSet custT="1"/>
      <dgm:spPr/>
      <dgm:t>
        <a:bodyPr/>
        <a:lstStyle/>
        <a:p>
          <a:r>
            <a:rPr lang="en-US" sz="1600" b="0" i="0" baseline="0" dirty="0"/>
            <a:t>They ignored the social forces that contributed to change in the region</a:t>
          </a:r>
          <a:endParaRPr lang="en-US" sz="1600" dirty="0"/>
        </a:p>
      </dgm:t>
    </dgm:pt>
    <dgm:pt modelId="{C6B5102F-92D5-4E3A-AA80-0FA19C537C1F}" type="parTrans" cxnId="{7260D209-7AE1-406B-93E6-0482F8846900}">
      <dgm:prSet/>
      <dgm:spPr/>
      <dgm:t>
        <a:bodyPr/>
        <a:lstStyle/>
        <a:p>
          <a:endParaRPr lang="en-US"/>
        </a:p>
      </dgm:t>
    </dgm:pt>
    <dgm:pt modelId="{E1B8567F-7AB7-42C3-8C1B-27BE1C4D18CF}" type="sibTrans" cxnId="{7260D209-7AE1-406B-93E6-0482F8846900}">
      <dgm:prSet/>
      <dgm:spPr/>
      <dgm:t>
        <a:bodyPr/>
        <a:lstStyle/>
        <a:p>
          <a:endParaRPr lang="en-US"/>
        </a:p>
      </dgm:t>
    </dgm:pt>
    <dgm:pt modelId="{A839219F-8AB8-4177-A7E0-933843191528}">
      <dgm:prSet custT="1"/>
      <dgm:spPr/>
      <dgm:t>
        <a:bodyPr/>
        <a:lstStyle/>
        <a:p>
          <a:r>
            <a:rPr lang="en-US" sz="1400" b="0" i="0" baseline="0" dirty="0"/>
            <a:t>Unstable family units, hierarchical class relations, low levels of community integration, mobile populations often recruited for seasonal work</a:t>
          </a:r>
          <a:endParaRPr lang="en-US" sz="1400" dirty="0"/>
        </a:p>
      </dgm:t>
    </dgm:pt>
    <dgm:pt modelId="{0B182039-7E76-4258-B115-D921020146FD}" type="parTrans" cxnId="{0A9E29BF-D46E-47D9-8A8D-641B08402EFD}">
      <dgm:prSet/>
      <dgm:spPr/>
      <dgm:t>
        <a:bodyPr/>
        <a:lstStyle/>
        <a:p>
          <a:endParaRPr lang="en-US"/>
        </a:p>
      </dgm:t>
    </dgm:pt>
    <dgm:pt modelId="{5DB2E76A-0893-4E77-A676-C61ECB8DC5E1}" type="sibTrans" cxnId="{0A9E29BF-D46E-47D9-8A8D-641B08402EFD}">
      <dgm:prSet/>
      <dgm:spPr/>
      <dgm:t>
        <a:bodyPr/>
        <a:lstStyle/>
        <a:p>
          <a:endParaRPr lang="en-US"/>
        </a:p>
      </dgm:t>
    </dgm:pt>
    <dgm:pt modelId="{41AF9D4D-1ED7-4174-AB80-9A95E874ABF4}" type="pres">
      <dgm:prSet presAssocID="{C64B0F38-DDEC-4706-8C15-E5BC0FDE1C6A}" presName="diagram" presStyleCnt="0">
        <dgm:presLayoutVars>
          <dgm:dir/>
          <dgm:resizeHandles val="exact"/>
        </dgm:presLayoutVars>
      </dgm:prSet>
      <dgm:spPr/>
    </dgm:pt>
    <dgm:pt modelId="{26B31D78-8897-4E46-ABDB-850C793AA77B}" type="pres">
      <dgm:prSet presAssocID="{9F30C616-463D-450D-933F-418E0872EF7B}" presName="node" presStyleLbl="node1" presStyleIdx="0" presStyleCnt="15">
        <dgm:presLayoutVars>
          <dgm:bulletEnabled val="1"/>
        </dgm:presLayoutVars>
      </dgm:prSet>
      <dgm:spPr/>
    </dgm:pt>
    <dgm:pt modelId="{F4691DB7-C5E7-4EFE-8ADF-267BA6E274CE}" type="pres">
      <dgm:prSet presAssocID="{D1BE8AD5-B801-4CBB-8784-35223DBDC098}" presName="sibTrans" presStyleCnt="0"/>
      <dgm:spPr/>
    </dgm:pt>
    <dgm:pt modelId="{F9BDF480-B5D1-4BE3-A8E4-B36C08F5714C}" type="pres">
      <dgm:prSet presAssocID="{4F859825-695B-406F-967E-BE5058598BFA}" presName="node" presStyleLbl="node1" presStyleIdx="1" presStyleCnt="15">
        <dgm:presLayoutVars>
          <dgm:bulletEnabled val="1"/>
        </dgm:presLayoutVars>
      </dgm:prSet>
      <dgm:spPr/>
    </dgm:pt>
    <dgm:pt modelId="{7FE94C8E-D2A7-4F08-A964-D9C607E62D22}" type="pres">
      <dgm:prSet presAssocID="{5AD17183-F8AD-4823-8022-B4BE312366C4}" presName="sibTrans" presStyleCnt="0"/>
      <dgm:spPr/>
    </dgm:pt>
    <dgm:pt modelId="{2C5CCB9F-4F39-4B46-8291-A35C90215799}" type="pres">
      <dgm:prSet presAssocID="{8E7B7E18-C10E-4AED-93C3-879341DE98F9}" presName="node" presStyleLbl="node1" presStyleIdx="2" presStyleCnt="15">
        <dgm:presLayoutVars>
          <dgm:bulletEnabled val="1"/>
        </dgm:presLayoutVars>
      </dgm:prSet>
      <dgm:spPr/>
    </dgm:pt>
    <dgm:pt modelId="{5F24ABED-DE4E-4339-B6ED-3E6197700457}" type="pres">
      <dgm:prSet presAssocID="{F2E68965-405F-42CC-A12A-8232534B1F3D}" presName="sibTrans" presStyleCnt="0"/>
      <dgm:spPr/>
    </dgm:pt>
    <dgm:pt modelId="{1B3697F3-A704-437B-AE31-9133F7798AAF}" type="pres">
      <dgm:prSet presAssocID="{AFD3FEBF-E92A-4D4E-82DE-C59E31ABDE64}" presName="node" presStyleLbl="node1" presStyleIdx="3" presStyleCnt="15">
        <dgm:presLayoutVars>
          <dgm:bulletEnabled val="1"/>
        </dgm:presLayoutVars>
      </dgm:prSet>
      <dgm:spPr/>
    </dgm:pt>
    <dgm:pt modelId="{3E1241DF-3364-4CDF-8D81-DFC82C8757C3}" type="pres">
      <dgm:prSet presAssocID="{D4F1F7AF-3AD5-4013-959E-F11B539354C1}" presName="sibTrans" presStyleCnt="0"/>
      <dgm:spPr/>
    </dgm:pt>
    <dgm:pt modelId="{EB0E4B26-6FAE-4868-988B-1F8B652EF9F9}" type="pres">
      <dgm:prSet presAssocID="{55C0A0DB-4B3B-431D-B79A-C350DE1EAA26}" presName="node" presStyleLbl="node1" presStyleIdx="4" presStyleCnt="15">
        <dgm:presLayoutVars>
          <dgm:bulletEnabled val="1"/>
        </dgm:presLayoutVars>
      </dgm:prSet>
      <dgm:spPr/>
    </dgm:pt>
    <dgm:pt modelId="{B2950580-FF74-4B74-B692-1C3C504713C6}" type="pres">
      <dgm:prSet presAssocID="{ACAED4FF-10CD-4853-8FDC-8A6562021357}" presName="sibTrans" presStyleCnt="0"/>
      <dgm:spPr/>
    </dgm:pt>
    <dgm:pt modelId="{C84FCC6A-82C4-469D-924D-A42B1C9118B5}" type="pres">
      <dgm:prSet presAssocID="{4044B31A-0865-43EF-970C-7E63A347E802}" presName="node" presStyleLbl="node1" presStyleIdx="5" presStyleCnt="15">
        <dgm:presLayoutVars>
          <dgm:bulletEnabled val="1"/>
        </dgm:presLayoutVars>
      </dgm:prSet>
      <dgm:spPr/>
    </dgm:pt>
    <dgm:pt modelId="{D5CC5E9F-3684-4F70-B735-16ECC0306DCC}" type="pres">
      <dgm:prSet presAssocID="{388C9D55-C820-4A30-928F-3A82190DDE6A}" presName="sibTrans" presStyleCnt="0"/>
      <dgm:spPr/>
    </dgm:pt>
    <dgm:pt modelId="{058F7232-6C5D-4BCC-8253-FD9DD83CBA43}" type="pres">
      <dgm:prSet presAssocID="{E87921BB-CAD5-49ED-A1BA-2138119986CA}" presName="node" presStyleLbl="node1" presStyleIdx="6" presStyleCnt="15">
        <dgm:presLayoutVars>
          <dgm:bulletEnabled val="1"/>
        </dgm:presLayoutVars>
      </dgm:prSet>
      <dgm:spPr/>
    </dgm:pt>
    <dgm:pt modelId="{B534BD0A-D939-422C-B70C-8C8FD6348D57}" type="pres">
      <dgm:prSet presAssocID="{793C9C8B-047D-458F-BAF0-7453970997ED}" presName="sibTrans" presStyleCnt="0"/>
      <dgm:spPr/>
    </dgm:pt>
    <dgm:pt modelId="{1809A2CA-0E6D-4A0F-9646-33CD22F4D7E5}" type="pres">
      <dgm:prSet presAssocID="{B5282FF8-47B1-4F26-88B7-EC3159395910}" presName="node" presStyleLbl="node1" presStyleIdx="7" presStyleCnt="15">
        <dgm:presLayoutVars>
          <dgm:bulletEnabled val="1"/>
        </dgm:presLayoutVars>
      </dgm:prSet>
      <dgm:spPr/>
    </dgm:pt>
    <dgm:pt modelId="{A627B35C-2509-40A8-92B2-D2FE2BEEEE5C}" type="pres">
      <dgm:prSet presAssocID="{4D7338E3-3C49-4455-A9BA-B68756BDE3BF}" presName="sibTrans" presStyleCnt="0"/>
      <dgm:spPr/>
    </dgm:pt>
    <dgm:pt modelId="{F5637F1A-7DBD-4E9C-9D1C-58E94B874B3B}" type="pres">
      <dgm:prSet presAssocID="{7F5832F4-68F1-4353-BC5F-DD2959EEE33E}" presName="node" presStyleLbl="node1" presStyleIdx="8" presStyleCnt="15">
        <dgm:presLayoutVars>
          <dgm:bulletEnabled val="1"/>
        </dgm:presLayoutVars>
      </dgm:prSet>
      <dgm:spPr/>
    </dgm:pt>
    <dgm:pt modelId="{81A1DF0A-FFBA-4D56-A515-209E95C2ABFE}" type="pres">
      <dgm:prSet presAssocID="{E744014E-5DA2-4ECA-A8C6-254914CD152E}" presName="sibTrans" presStyleCnt="0"/>
      <dgm:spPr/>
    </dgm:pt>
    <dgm:pt modelId="{022B4E0F-6F0A-4613-BE75-8CB6A8EE987F}" type="pres">
      <dgm:prSet presAssocID="{248B58F2-D194-499E-A2A8-DD413BA4576A}" presName="node" presStyleLbl="node1" presStyleIdx="9" presStyleCnt="15">
        <dgm:presLayoutVars>
          <dgm:bulletEnabled val="1"/>
        </dgm:presLayoutVars>
      </dgm:prSet>
      <dgm:spPr/>
    </dgm:pt>
    <dgm:pt modelId="{FC8C019A-160D-4C26-AB08-DB50623A6566}" type="pres">
      <dgm:prSet presAssocID="{9AA97699-2F9F-42C0-A2B1-8066C75DA418}" presName="sibTrans" presStyleCnt="0"/>
      <dgm:spPr/>
    </dgm:pt>
    <dgm:pt modelId="{8154B9DC-E291-4F21-B2F8-06EF371A2837}" type="pres">
      <dgm:prSet presAssocID="{43D4C682-7436-4DF8-A428-2DCFFCE182B8}" presName="node" presStyleLbl="node1" presStyleIdx="10" presStyleCnt="15">
        <dgm:presLayoutVars>
          <dgm:bulletEnabled val="1"/>
        </dgm:presLayoutVars>
      </dgm:prSet>
      <dgm:spPr/>
    </dgm:pt>
    <dgm:pt modelId="{7E2EBF05-8095-456D-A0B5-2056C840F20D}" type="pres">
      <dgm:prSet presAssocID="{7455D30B-A82A-4DFC-AE82-B689A74C6980}" presName="sibTrans" presStyleCnt="0"/>
      <dgm:spPr/>
    </dgm:pt>
    <dgm:pt modelId="{EC414FE5-FCA8-466A-9C41-F369297E6CCB}" type="pres">
      <dgm:prSet presAssocID="{55D6F63B-5D3D-4900-9256-2FBAEEB8ED2D}" presName="node" presStyleLbl="node1" presStyleIdx="11" presStyleCnt="15">
        <dgm:presLayoutVars>
          <dgm:bulletEnabled val="1"/>
        </dgm:presLayoutVars>
      </dgm:prSet>
      <dgm:spPr/>
    </dgm:pt>
    <dgm:pt modelId="{E906B5FA-84A2-463A-80FA-EE8166C51774}" type="pres">
      <dgm:prSet presAssocID="{6D39C5CB-C0FD-403E-A07D-D71C102B6049}" presName="sibTrans" presStyleCnt="0"/>
      <dgm:spPr/>
    </dgm:pt>
    <dgm:pt modelId="{416BE8DB-866A-4EE1-A598-34857BBB7DEF}" type="pres">
      <dgm:prSet presAssocID="{873BFD29-F6EB-4C7E-8EC4-8B95939B1C08}" presName="node" presStyleLbl="node1" presStyleIdx="12" presStyleCnt="15">
        <dgm:presLayoutVars>
          <dgm:bulletEnabled val="1"/>
        </dgm:presLayoutVars>
      </dgm:prSet>
      <dgm:spPr/>
    </dgm:pt>
    <dgm:pt modelId="{68F651C9-E3B7-4522-A079-407370E74804}" type="pres">
      <dgm:prSet presAssocID="{65D2D4CB-ECDA-492E-BCA2-0D8DA238A132}" presName="sibTrans" presStyleCnt="0"/>
      <dgm:spPr/>
    </dgm:pt>
    <dgm:pt modelId="{7BCA0D81-F949-46C8-8630-A88AD99CB912}" type="pres">
      <dgm:prSet presAssocID="{4FC9CC26-6493-4FB4-BEC7-22A880E1EE35}" presName="node" presStyleLbl="node1" presStyleIdx="13" presStyleCnt="15">
        <dgm:presLayoutVars>
          <dgm:bulletEnabled val="1"/>
        </dgm:presLayoutVars>
      </dgm:prSet>
      <dgm:spPr/>
    </dgm:pt>
    <dgm:pt modelId="{9687F771-3EDF-40D6-B596-060938C8F5D7}" type="pres">
      <dgm:prSet presAssocID="{E1B8567F-7AB7-42C3-8C1B-27BE1C4D18CF}" presName="sibTrans" presStyleCnt="0"/>
      <dgm:spPr/>
    </dgm:pt>
    <dgm:pt modelId="{9A9C749C-251A-4B3A-BBA8-ED2C83A14477}" type="pres">
      <dgm:prSet presAssocID="{A839219F-8AB8-4177-A7E0-933843191528}" presName="node" presStyleLbl="node1" presStyleIdx="14" presStyleCnt="15">
        <dgm:presLayoutVars>
          <dgm:bulletEnabled val="1"/>
        </dgm:presLayoutVars>
      </dgm:prSet>
      <dgm:spPr/>
    </dgm:pt>
  </dgm:ptLst>
  <dgm:cxnLst>
    <dgm:cxn modelId="{4A92A804-BA49-4186-9E26-B8834A2DC084}" type="presOf" srcId="{873BFD29-F6EB-4C7E-8EC4-8B95939B1C08}" destId="{416BE8DB-866A-4EE1-A598-34857BBB7DEF}" srcOrd="0" destOrd="0" presId="urn:microsoft.com/office/officeart/2005/8/layout/default"/>
    <dgm:cxn modelId="{7260D209-7AE1-406B-93E6-0482F8846900}" srcId="{C64B0F38-DDEC-4706-8C15-E5BC0FDE1C6A}" destId="{4FC9CC26-6493-4FB4-BEC7-22A880E1EE35}" srcOrd="13" destOrd="0" parTransId="{C6B5102F-92D5-4E3A-AA80-0FA19C537C1F}" sibTransId="{E1B8567F-7AB7-42C3-8C1B-27BE1C4D18CF}"/>
    <dgm:cxn modelId="{46989E0A-656D-4F99-B7B1-C76F12BBDB5D}" type="presOf" srcId="{4044B31A-0865-43EF-970C-7E63A347E802}" destId="{C84FCC6A-82C4-469D-924D-A42B1C9118B5}" srcOrd="0" destOrd="0" presId="urn:microsoft.com/office/officeart/2005/8/layout/default"/>
    <dgm:cxn modelId="{7344B227-566C-4057-A449-34CD2D1A1815}" type="presOf" srcId="{4FC9CC26-6493-4FB4-BEC7-22A880E1EE35}" destId="{7BCA0D81-F949-46C8-8630-A88AD99CB912}" srcOrd="0" destOrd="0" presId="urn:microsoft.com/office/officeart/2005/8/layout/default"/>
    <dgm:cxn modelId="{B60DFC2D-2103-4C55-90CA-79260928C827}" type="presOf" srcId="{43D4C682-7436-4DF8-A428-2DCFFCE182B8}" destId="{8154B9DC-E291-4F21-B2F8-06EF371A2837}" srcOrd="0" destOrd="0" presId="urn:microsoft.com/office/officeart/2005/8/layout/default"/>
    <dgm:cxn modelId="{D9025C2F-0858-4F0E-B9F6-0D0293BB32DF}" type="presOf" srcId="{E87921BB-CAD5-49ED-A1BA-2138119986CA}" destId="{058F7232-6C5D-4BCC-8253-FD9DD83CBA43}" srcOrd="0" destOrd="0" presId="urn:microsoft.com/office/officeart/2005/8/layout/default"/>
    <dgm:cxn modelId="{4D5A6360-B770-46C9-94A8-11CCC465FE68}" srcId="{C64B0F38-DDEC-4706-8C15-E5BC0FDE1C6A}" destId="{4044B31A-0865-43EF-970C-7E63A347E802}" srcOrd="5" destOrd="0" parTransId="{F0166C59-F146-410B-90A6-507F47EDF254}" sibTransId="{388C9D55-C820-4A30-928F-3A82190DDE6A}"/>
    <dgm:cxn modelId="{B965A160-4762-4DA0-87DA-E87DB1631D9E}" srcId="{C64B0F38-DDEC-4706-8C15-E5BC0FDE1C6A}" destId="{B5282FF8-47B1-4F26-88B7-EC3159395910}" srcOrd="7" destOrd="0" parTransId="{A12C37F8-454E-47D1-8878-2768E6C33B9B}" sibTransId="{4D7338E3-3C49-4455-A9BA-B68756BDE3BF}"/>
    <dgm:cxn modelId="{BB2C0A42-9C6B-42B9-B89D-E1BD3DEBBB8B}" srcId="{C64B0F38-DDEC-4706-8C15-E5BC0FDE1C6A}" destId="{E87921BB-CAD5-49ED-A1BA-2138119986CA}" srcOrd="6" destOrd="0" parTransId="{C88354D1-3C56-46DC-9C08-5FB8401FF654}" sibTransId="{793C9C8B-047D-458F-BAF0-7453970997ED}"/>
    <dgm:cxn modelId="{6B2B1748-90AD-4881-B1F3-47CEB815A9FD}" type="presOf" srcId="{55C0A0DB-4B3B-431D-B79A-C350DE1EAA26}" destId="{EB0E4B26-6FAE-4868-988B-1F8B652EF9F9}" srcOrd="0" destOrd="0" presId="urn:microsoft.com/office/officeart/2005/8/layout/default"/>
    <dgm:cxn modelId="{8E355969-600B-4ECC-BE3C-313CF09E8E4B}" type="presOf" srcId="{8E7B7E18-C10E-4AED-93C3-879341DE98F9}" destId="{2C5CCB9F-4F39-4B46-8291-A35C90215799}" srcOrd="0" destOrd="0" presId="urn:microsoft.com/office/officeart/2005/8/layout/default"/>
    <dgm:cxn modelId="{F97ECF6A-5FFC-4C90-8B8A-0724A3058638}" srcId="{C64B0F38-DDEC-4706-8C15-E5BC0FDE1C6A}" destId="{55D6F63B-5D3D-4900-9256-2FBAEEB8ED2D}" srcOrd="11" destOrd="0" parTransId="{B32A30BD-B7F9-40BA-B9BD-C5F421112B03}" sibTransId="{6D39C5CB-C0FD-403E-A07D-D71C102B6049}"/>
    <dgm:cxn modelId="{A59B9A6F-1746-4FC1-9AB2-F6A5FAE95942}" type="presOf" srcId="{7F5832F4-68F1-4353-BC5F-DD2959EEE33E}" destId="{F5637F1A-7DBD-4E9C-9D1C-58E94B874B3B}" srcOrd="0" destOrd="0" presId="urn:microsoft.com/office/officeart/2005/8/layout/default"/>
    <dgm:cxn modelId="{C5E71272-6045-4FB8-B9B8-44871382D1AF}" srcId="{C64B0F38-DDEC-4706-8C15-E5BC0FDE1C6A}" destId="{9F30C616-463D-450D-933F-418E0872EF7B}" srcOrd="0" destOrd="0" parTransId="{B4E7D67B-DD55-4786-8EC7-C240BFDC49A0}" sibTransId="{D1BE8AD5-B801-4CBB-8784-35223DBDC098}"/>
    <dgm:cxn modelId="{94D35A73-7E46-4725-87D8-147B706BB85E}" type="presOf" srcId="{B5282FF8-47B1-4F26-88B7-EC3159395910}" destId="{1809A2CA-0E6D-4A0F-9646-33CD22F4D7E5}" srcOrd="0" destOrd="0" presId="urn:microsoft.com/office/officeart/2005/8/layout/default"/>
    <dgm:cxn modelId="{E041CD7A-B5EE-4001-BC21-1A0B0849A79D}" srcId="{C64B0F38-DDEC-4706-8C15-E5BC0FDE1C6A}" destId="{43D4C682-7436-4DF8-A428-2DCFFCE182B8}" srcOrd="10" destOrd="0" parTransId="{99BF1491-0758-4028-B244-B5CDB8CA9594}" sibTransId="{7455D30B-A82A-4DFC-AE82-B689A74C6980}"/>
    <dgm:cxn modelId="{C068A07E-7ACE-46A4-A1F0-459EB6DA543C}" srcId="{C64B0F38-DDEC-4706-8C15-E5BC0FDE1C6A}" destId="{248B58F2-D194-499E-A2A8-DD413BA4576A}" srcOrd="9" destOrd="0" parTransId="{F0F70480-2381-473A-A2C6-53E39F3BA53E}" sibTransId="{9AA97699-2F9F-42C0-A2B1-8066C75DA418}"/>
    <dgm:cxn modelId="{D711CD99-B74D-44A6-B6CD-455A5870EBFC}" srcId="{C64B0F38-DDEC-4706-8C15-E5BC0FDE1C6A}" destId="{4F859825-695B-406F-967E-BE5058598BFA}" srcOrd="1" destOrd="0" parTransId="{6E54F2A9-0FF6-4EC7-A1D1-0C606B049CE0}" sibTransId="{5AD17183-F8AD-4823-8022-B4BE312366C4}"/>
    <dgm:cxn modelId="{BB02E3A0-69C3-414F-B916-A8A848217077}" type="presOf" srcId="{A839219F-8AB8-4177-A7E0-933843191528}" destId="{9A9C749C-251A-4B3A-BBA8-ED2C83A14477}" srcOrd="0" destOrd="0" presId="urn:microsoft.com/office/officeart/2005/8/layout/default"/>
    <dgm:cxn modelId="{4306C0A3-24B0-4357-9800-9D35B2170BDE}" type="presOf" srcId="{55D6F63B-5D3D-4900-9256-2FBAEEB8ED2D}" destId="{EC414FE5-FCA8-466A-9C41-F369297E6CCB}" srcOrd="0" destOrd="0" presId="urn:microsoft.com/office/officeart/2005/8/layout/default"/>
    <dgm:cxn modelId="{C346A7AF-098F-4EC4-8C7F-61FC0072EDD3}" type="presOf" srcId="{248B58F2-D194-499E-A2A8-DD413BA4576A}" destId="{022B4E0F-6F0A-4613-BE75-8CB6A8EE987F}" srcOrd="0" destOrd="0" presId="urn:microsoft.com/office/officeart/2005/8/layout/default"/>
    <dgm:cxn modelId="{46C206BD-F7F6-4832-83CE-3E8ABDF31795}" type="presOf" srcId="{9F30C616-463D-450D-933F-418E0872EF7B}" destId="{26B31D78-8897-4E46-ABDB-850C793AA77B}" srcOrd="0" destOrd="0" presId="urn:microsoft.com/office/officeart/2005/8/layout/default"/>
    <dgm:cxn modelId="{0A9E29BF-D46E-47D9-8A8D-641B08402EFD}" srcId="{C64B0F38-DDEC-4706-8C15-E5BC0FDE1C6A}" destId="{A839219F-8AB8-4177-A7E0-933843191528}" srcOrd="14" destOrd="0" parTransId="{0B182039-7E76-4258-B115-D921020146FD}" sibTransId="{5DB2E76A-0893-4E77-A676-C61ECB8DC5E1}"/>
    <dgm:cxn modelId="{31C944C3-134F-4325-A510-4A011177CDF8}" srcId="{C64B0F38-DDEC-4706-8C15-E5BC0FDE1C6A}" destId="{8E7B7E18-C10E-4AED-93C3-879341DE98F9}" srcOrd="2" destOrd="0" parTransId="{257CC9E5-EC26-45F3-95F5-C453405CC534}" sibTransId="{F2E68965-405F-42CC-A12A-8232534B1F3D}"/>
    <dgm:cxn modelId="{A3D245C8-4D50-422A-9F30-5EEC8F85BEED}" srcId="{C64B0F38-DDEC-4706-8C15-E5BC0FDE1C6A}" destId="{55C0A0DB-4B3B-431D-B79A-C350DE1EAA26}" srcOrd="4" destOrd="0" parTransId="{AD3D74C5-808C-4272-A233-0951FE66E35D}" sibTransId="{ACAED4FF-10CD-4853-8FDC-8A6562021357}"/>
    <dgm:cxn modelId="{CCFEDCD1-C491-474D-8392-58243FEF9EC3}" type="presOf" srcId="{AFD3FEBF-E92A-4D4E-82DE-C59E31ABDE64}" destId="{1B3697F3-A704-437B-AE31-9133F7798AAF}" srcOrd="0" destOrd="0" presId="urn:microsoft.com/office/officeart/2005/8/layout/default"/>
    <dgm:cxn modelId="{421408D7-DBA2-4189-9C74-CBE0E917B8D4}" type="presOf" srcId="{4F859825-695B-406F-967E-BE5058598BFA}" destId="{F9BDF480-B5D1-4BE3-A8E4-B36C08F5714C}" srcOrd="0" destOrd="0" presId="urn:microsoft.com/office/officeart/2005/8/layout/default"/>
    <dgm:cxn modelId="{BE0C77DE-AF6D-4E2E-A014-B1940C18F5DE}" srcId="{C64B0F38-DDEC-4706-8C15-E5BC0FDE1C6A}" destId="{873BFD29-F6EB-4C7E-8EC4-8B95939B1C08}" srcOrd="12" destOrd="0" parTransId="{8C5479C5-8DC6-4782-ADFF-DC138673A1ED}" sibTransId="{65D2D4CB-ECDA-492E-BCA2-0D8DA238A132}"/>
    <dgm:cxn modelId="{B537A2E2-40E9-4039-B26F-89EA36ED63FC}" srcId="{C64B0F38-DDEC-4706-8C15-E5BC0FDE1C6A}" destId="{AFD3FEBF-E92A-4D4E-82DE-C59E31ABDE64}" srcOrd="3" destOrd="0" parTransId="{60915912-10AB-48A0-8A8A-F75CD40EFAA0}" sibTransId="{D4F1F7AF-3AD5-4013-959E-F11B539354C1}"/>
    <dgm:cxn modelId="{E2829FE6-61DC-4058-8C59-EB9325B075B8}" srcId="{C64B0F38-DDEC-4706-8C15-E5BC0FDE1C6A}" destId="{7F5832F4-68F1-4353-BC5F-DD2959EEE33E}" srcOrd="8" destOrd="0" parTransId="{AE1F279C-F555-4538-93D6-791486B099DD}" sibTransId="{E744014E-5DA2-4ECA-A8C6-254914CD152E}"/>
    <dgm:cxn modelId="{989DACF8-2EF7-40FB-A5D9-607D08FBADD7}" type="presOf" srcId="{C64B0F38-DDEC-4706-8C15-E5BC0FDE1C6A}" destId="{41AF9D4D-1ED7-4174-AB80-9A95E874ABF4}" srcOrd="0" destOrd="0" presId="urn:microsoft.com/office/officeart/2005/8/layout/default"/>
    <dgm:cxn modelId="{A0A8E723-E291-4798-85C4-B2B6A83B7646}" type="presParOf" srcId="{41AF9D4D-1ED7-4174-AB80-9A95E874ABF4}" destId="{26B31D78-8897-4E46-ABDB-850C793AA77B}" srcOrd="0" destOrd="0" presId="urn:microsoft.com/office/officeart/2005/8/layout/default"/>
    <dgm:cxn modelId="{A6E2D82B-3B2D-4BAF-8170-3D58D20F49AA}" type="presParOf" srcId="{41AF9D4D-1ED7-4174-AB80-9A95E874ABF4}" destId="{F4691DB7-C5E7-4EFE-8ADF-267BA6E274CE}" srcOrd="1" destOrd="0" presId="urn:microsoft.com/office/officeart/2005/8/layout/default"/>
    <dgm:cxn modelId="{88B71B5F-0431-45D2-BF41-8F398200C4BC}" type="presParOf" srcId="{41AF9D4D-1ED7-4174-AB80-9A95E874ABF4}" destId="{F9BDF480-B5D1-4BE3-A8E4-B36C08F5714C}" srcOrd="2" destOrd="0" presId="urn:microsoft.com/office/officeart/2005/8/layout/default"/>
    <dgm:cxn modelId="{57BDE219-6C5F-4B4A-B10F-F6E8BFD2ECF0}" type="presParOf" srcId="{41AF9D4D-1ED7-4174-AB80-9A95E874ABF4}" destId="{7FE94C8E-D2A7-4F08-A964-D9C607E62D22}" srcOrd="3" destOrd="0" presId="urn:microsoft.com/office/officeart/2005/8/layout/default"/>
    <dgm:cxn modelId="{4A119B49-7838-4F8C-8AEA-170B85FBA375}" type="presParOf" srcId="{41AF9D4D-1ED7-4174-AB80-9A95E874ABF4}" destId="{2C5CCB9F-4F39-4B46-8291-A35C90215799}" srcOrd="4" destOrd="0" presId="urn:microsoft.com/office/officeart/2005/8/layout/default"/>
    <dgm:cxn modelId="{5FDFF528-E2F6-4CC0-8107-3F29DDDDB348}" type="presParOf" srcId="{41AF9D4D-1ED7-4174-AB80-9A95E874ABF4}" destId="{5F24ABED-DE4E-4339-B6ED-3E6197700457}" srcOrd="5" destOrd="0" presId="urn:microsoft.com/office/officeart/2005/8/layout/default"/>
    <dgm:cxn modelId="{331E41FB-562E-4DFF-A7E4-B1C9E1D7B5D5}" type="presParOf" srcId="{41AF9D4D-1ED7-4174-AB80-9A95E874ABF4}" destId="{1B3697F3-A704-437B-AE31-9133F7798AAF}" srcOrd="6" destOrd="0" presId="urn:microsoft.com/office/officeart/2005/8/layout/default"/>
    <dgm:cxn modelId="{72BCEA45-3F0C-45E3-B858-B88B7B8CD5AD}" type="presParOf" srcId="{41AF9D4D-1ED7-4174-AB80-9A95E874ABF4}" destId="{3E1241DF-3364-4CDF-8D81-DFC82C8757C3}" srcOrd="7" destOrd="0" presId="urn:microsoft.com/office/officeart/2005/8/layout/default"/>
    <dgm:cxn modelId="{DA8B100A-5FBE-4F73-83D9-EC9238188447}" type="presParOf" srcId="{41AF9D4D-1ED7-4174-AB80-9A95E874ABF4}" destId="{EB0E4B26-6FAE-4868-988B-1F8B652EF9F9}" srcOrd="8" destOrd="0" presId="urn:microsoft.com/office/officeart/2005/8/layout/default"/>
    <dgm:cxn modelId="{66F96B5B-4571-4A90-B848-212583F0B5FF}" type="presParOf" srcId="{41AF9D4D-1ED7-4174-AB80-9A95E874ABF4}" destId="{B2950580-FF74-4B74-B692-1C3C504713C6}" srcOrd="9" destOrd="0" presId="urn:microsoft.com/office/officeart/2005/8/layout/default"/>
    <dgm:cxn modelId="{0F865096-7E58-4255-A0B2-5117FC5A3A82}" type="presParOf" srcId="{41AF9D4D-1ED7-4174-AB80-9A95E874ABF4}" destId="{C84FCC6A-82C4-469D-924D-A42B1C9118B5}" srcOrd="10" destOrd="0" presId="urn:microsoft.com/office/officeart/2005/8/layout/default"/>
    <dgm:cxn modelId="{623D630A-BC90-4D01-92DE-FD8DB0EC27A8}" type="presParOf" srcId="{41AF9D4D-1ED7-4174-AB80-9A95E874ABF4}" destId="{D5CC5E9F-3684-4F70-B735-16ECC0306DCC}" srcOrd="11" destOrd="0" presId="urn:microsoft.com/office/officeart/2005/8/layout/default"/>
    <dgm:cxn modelId="{26F79E3F-9D1F-4D69-BF5F-60BD3C92F2DB}" type="presParOf" srcId="{41AF9D4D-1ED7-4174-AB80-9A95E874ABF4}" destId="{058F7232-6C5D-4BCC-8253-FD9DD83CBA43}" srcOrd="12" destOrd="0" presId="urn:microsoft.com/office/officeart/2005/8/layout/default"/>
    <dgm:cxn modelId="{E92D9F98-1CA5-47AF-A89B-2079E60AA304}" type="presParOf" srcId="{41AF9D4D-1ED7-4174-AB80-9A95E874ABF4}" destId="{B534BD0A-D939-422C-B70C-8C8FD6348D57}" srcOrd="13" destOrd="0" presId="urn:microsoft.com/office/officeart/2005/8/layout/default"/>
    <dgm:cxn modelId="{9B01E240-6B18-4FEE-A61B-8D88C025FB8B}" type="presParOf" srcId="{41AF9D4D-1ED7-4174-AB80-9A95E874ABF4}" destId="{1809A2CA-0E6D-4A0F-9646-33CD22F4D7E5}" srcOrd="14" destOrd="0" presId="urn:microsoft.com/office/officeart/2005/8/layout/default"/>
    <dgm:cxn modelId="{E5297E86-3775-4972-8F41-E83C96E47C0D}" type="presParOf" srcId="{41AF9D4D-1ED7-4174-AB80-9A95E874ABF4}" destId="{A627B35C-2509-40A8-92B2-D2FE2BEEEE5C}" srcOrd="15" destOrd="0" presId="urn:microsoft.com/office/officeart/2005/8/layout/default"/>
    <dgm:cxn modelId="{42A986DE-9E68-43A3-9A3A-DD8E37ACCB3D}" type="presParOf" srcId="{41AF9D4D-1ED7-4174-AB80-9A95E874ABF4}" destId="{F5637F1A-7DBD-4E9C-9D1C-58E94B874B3B}" srcOrd="16" destOrd="0" presId="urn:microsoft.com/office/officeart/2005/8/layout/default"/>
    <dgm:cxn modelId="{E64AF916-B880-49A8-AC73-584CB6F86210}" type="presParOf" srcId="{41AF9D4D-1ED7-4174-AB80-9A95E874ABF4}" destId="{81A1DF0A-FFBA-4D56-A515-209E95C2ABFE}" srcOrd="17" destOrd="0" presId="urn:microsoft.com/office/officeart/2005/8/layout/default"/>
    <dgm:cxn modelId="{0B0BBCB3-301F-4D89-AFFC-C7B33C3BCEE9}" type="presParOf" srcId="{41AF9D4D-1ED7-4174-AB80-9A95E874ABF4}" destId="{022B4E0F-6F0A-4613-BE75-8CB6A8EE987F}" srcOrd="18" destOrd="0" presId="urn:microsoft.com/office/officeart/2005/8/layout/default"/>
    <dgm:cxn modelId="{59280E2A-D1E2-4FC1-B852-3AAA8E6DE8C0}" type="presParOf" srcId="{41AF9D4D-1ED7-4174-AB80-9A95E874ABF4}" destId="{FC8C019A-160D-4C26-AB08-DB50623A6566}" srcOrd="19" destOrd="0" presId="urn:microsoft.com/office/officeart/2005/8/layout/default"/>
    <dgm:cxn modelId="{8A216049-D97E-4160-83D7-0439E4E5AE75}" type="presParOf" srcId="{41AF9D4D-1ED7-4174-AB80-9A95E874ABF4}" destId="{8154B9DC-E291-4F21-B2F8-06EF371A2837}" srcOrd="20" destOrd="0" presId="urn:microsoft.com/office/officeart/2005/8/layout/default"/>
    <dgm:cxn modelId="{6EA3931B-D00D-44AB-B2AF-66C5220EC900}" type="presParOf" srcId="{41AF9D4D-1ED7-4174-AB80-9A95E874ABF4}" destId="{7E2EBF05-8095-456D-A0B5-2056C840F20D}" srcOrd="21" destOrd="0" presId="urn:microsoft.com/office/officeart/2005/8/layout/default"/>
    <dgm:cxn modelId="{6B12359A-72A8-47B2-BE17-361882C61729}" type="presParOf" srcId="{41AF9D4D-1ED7-4174-AB80-9A95E874ABF4}" destId="{EC414FE5-FCA8-466A-9C41-F369297E6CCB}" srcOrd="22" destOrd="0" presId="urn:microsoft.com/office/officeart/2005/8/layout/default"/>
    <dgm:cxn modelId="{D934C17D-5BE3-4C5F-93C8-D8ACB6F41814}" type="presParOf" srcId="{41AF9D4D-1ED7-4174-AB80-9A95E874ABF4}" destId="{E906B5FA-84A2-463A-80FA-EE8166C51774}" srcOrd="23" destOrd="0" presId="urn:microsoft.com/office/officeart/2005/8/layout/default"/>
    <dgm:cxn modelId="{7D913F70-BED7-49E6-82E7-816480F9066C}" type="presParOf" srcId="{41AF9D4D-1ED7-4174-AB80-9A95E874ABF4}" destId="{416BE8DB-866A-4EE1-A598-34857BBB7DEF}" srcOrd="24" destOrd="0" presId="urn:microsoft.com/office/officeart/2005/8/layout/default"/>
    <dgm:cxn modelId="{103DBDF1-F312-42B0-9C35-63C012342EE0}" type="presParOf" srcId="{41AF9D4D-1ED7-4174-AB80-9A95E874ABF4}" destId="{68F651C9-E3B7-4522-A079-407370E74804}" srcOrd="25" destOrd="0" presId="urn:microsoft.com/office/officeart/2005/8/layout/default"/>
    <dgm:cxn modelId="{6AD44CDF-B8CE-448A-B7FC-F36AE0F13235}" type="presParOf" srcId="{41AF9D4D-1ED7-4174-AB80-9A95E874ABF4}" destId="{7BCA0D81-F949-46C8-8630-A88AD99CB912}" srcOrd="26" destOrd="0" presId="urn:microsoft.com/office/officeart/2005/8/layout/default"/>
    <dgm:cxn modelId="{55813BF3-F9F0-4570-A9CF-3211EC7FE24F}" type="presParOf" srcId="{41AF9D4D-1ED7-4174-AB80-9A95E874ABF4}" destId="{9687F771-3EDF-40D6-B596-060938C8F5D7}" srcOrd="27" destOrd="0" presId="urn:microsoft.com/office/officeart/2005/8/layout/default"/>
    <dgm:cxn modelId="{96EB2A03-D275-4112-9CED-3621586FCACB}" type="presParOf" srcId="{41AF9D4D-1ED7-4174-AB80-9A95E874ABF4}" destId="{9A9C749C-251A-4B3A-BBA8-ED2C83A14477}" srcOrd="2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1D1E8A-1134-4EBF-882D-366027023C9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9C95976-2DE2-4C4E-95DA-049FB824453A}">
      <dgm:prSet/>
      <dgm:spPr/>
      <dgm:t>
        <a:bodyPr/>
        <a:lstStyle/>
        <a:p>
          <a:r>
            <a:rPr lang="en-US"/>
            <a:t>Light complexion, European physical features and beauty</a:t>
          </a:r>
        </a:p>
      </dgm:t>
    </dgm:pt>
    <dgm:pt modelId="{5DF38CF4-D269-43E2-92B3-A1E11EDE34DB}" type="parTrans" cxnId="{A663CCAA-14C7-4F57-8AB1-796EF597D662}">
      <dgm:prSet/>
      <dgm:spPr/>
      <dgm:t>
        <a:bodyPr/>
        <a:lstStyle/>
        <a:p>
          <a:endParaRPr lang="en-US"/>
        </a:p>
      </dgm:t>
    </dgm:pt>
    <dgm:pt modelId="{739F64A8-CEAF-4C30-9EC3-8C4DEF8895A9}" type="sibTrans" cxnId="{A663CCAA-14C7-4F57-8AB1-796EF597D662}">
      <dgm:prSet/>
      <dgm:spPr/>
      <dgm:t>
        <a:bodyPr/>
        <a:lstStyle/>
        <a:p>
          <a:endParaRPr lang="en-US"/>
        </a:p>
      </dgm:t>
    </dgm:pt>
    <dgm:pt modelId="{4F909AEB-A5E4-4BDE-8171-03830EF1B7F4}">
      <dgm:prSet/>
      <dgm:spPr/>
      <dgm:t>
        <a:bodyPr/>
        <a:lstStyle/>
        <a:p>
          <a:r>
            <a:rPr lang="en-US"/>
            <a:t>Notions of ‘good’ and “bad” hair</a:t>
          </a:r>
        </a:p>
      </dgm:t>
    </dgm:pt>
    <dgm:pt modelId="{E4BC3709-852B-47A4-8C5D-98CDFD7398A6}" type="parTrans" cxnId="{944FB07F-AF44-47EB-A77B-14E07F304805}">
      <dgm:prSet/>
      <dgm:spPr/>
      <dgm:t>
        <a:bodyPr/>
        <a:lstStyle/>
        <a:p>
          <a:endParaRPr lang="en-US"/>
        </a:p>
      </dgm:t>
    </dgm:pt>
    <dgm:pt modelId="{FCD02226-1DF4-42FF-8D84-B827CE54DFE9}" type="sibTrans" cxnId="{944FB07F-AF44-47EB-A77B-14E07F304805}">
      <dgm:prSet/>
      <dgm:spPr/>
      <dgm:t>
        <a:bodyPr/>
        <a:lstStyle/>
        <a:p>
          <a:endParaRPr lang="en-US"/>
        </a:p>
      </dgm:t>
    </dgm:pt>
    <dgm:pt modelId="{ABCDC52C-9F06-4840-90FD-3C1C620D76F4}" type="pres">
      <dgm:prSet presAssocID="{801D1E8A-1134-4EBF-882D-366027023C92}" presName="vert0" presStyleCnt="0">
        <dgm:presLayoutVars>
          <dgm:dir/>
          <dgm:animOne val="branch"/>
          <dgm:animLvl val="lvl"/>
        </dgm:presLayoutVars>
      </dgm:prSet>
      <dgm:spPr/>
    </dgm:pt>
    <dgm:pt modelId="{111C66DB-B16A-42B1-B1F7-D38F53845B29}" type="pres">
      <dgm:prSet presAssocID="{69C95976-2DE2-4C4E-95DA-049FB824453A}" presName="thickLine" presStyleLbl="alignNode1" presStyleIdx="0" presStyleCnt="2"/>
      <dgm:spPr/>
    </dgm:pt>
    <dgm:pt modelId="{843E8DA9-4F02-49F8-AB47-2DA57B063D4B}" type="pres">
      <dgm:prSet presAssocID="{69C95976-2DE2-4C4E-95DA-049FB824453A}" presName="horz1" presStyleCnt="0"/>
      <dgm:spPr/>
    </dgm:pt>
    <dgm:pt modelId="{7F07F839-53CA-4A03-9C4E-F74700E44921}" type="pres">
      <dgm:prSet presAssocID="{69C95976-2DE2-4C4E-95DA-049FB824453A}" presName="tx1" presStyleLbl="revTx" presStyleIdx="0" presStyleCnt="2"/>
      <dgm:spPr/>
    </dgm:pt>
    <dgm:pt modelId="{6C1E2742-438C-491D-AA93-B1BF2EB45694}" type="pres">
      <dgm:prSet presAssocID="{69C95976-2DE2-4C4E-95DA-049FB824453A}" presName="vert1" presStyleCnt="0"/>
      <dgm:spPr/>
    </dgm:pt>
    <dgm:pt modelId="{EB73A6F3-E275-4D24-BE2F-D513181ADC3A}" type="pres">
      <dgm:prSet presAssocID="{4F909AEB-A5E4-4BDE-8171-03830EF1B7F4}" presName="thickLine" presStyleLbl="alignNode1" presStyleIdx="1" presStyleCnt="2"/>
      <dgm:spPr/>
    </dgm:pt>
    <dgm:pt modelId="{932CCC73-B73F-469D-A717-895DEE69FD89}" type="pres">
      <dgm:prSet presAssocID="{4F909AEB-A5E4-4BDE-8171-03830EF1B7F4}" presName="horz1" presStyleCnt="0"/>
      <dgm:spPr/>
    </dgm:pt>
    <dgm:pt modelId="{137824A4-DAA1-4F4E-B858-66B691490FF4}" type="pres">
      <dgm:prSet presAssocID="{4F909AEB-A5E4-4BDE-8171-03830EF1B7F4}" presName="tx1" presStyleLbl="revTx" presStyleIdx="1" presStyleCnt="2"/>
      <dgm:spPr/>
    </dgm:pt>
    <dgm:pt modelId="{31526947-8D29-43F2-B6A3-EC5C35F69280}" type="pres">
      <dgm:prSet presAssocID="{4F909AEB-A5E4-4BDE-8171-03830EF1B7F4}" presName="vert1" presStyleCnt="0"/>
      <dgm:spPr/>
    </dgm:pt>
  </dgm:ptLst>
  <dgm:cxnLst>
    <dgm:cxn modelId="{7A2F2C35-F119-4FEB-B3CA-B96F212AE578}" type="presOf" srcId="{4F909AEB-A5E4-4BDE-8171-03830EF1B7F4}" destId="{137824A4-DAA1-4F4E-B858-66B691490FF4}" srcOrd="0" destOrd="0" presId="urn:microsoft.com/office/officeart/2008/layout/LinedList"/>
    <dgm:cxn modelId="{944FB07F-AF44-47EB-A77B-14E07F304805}" srcId="{801D1E8A-1134-4EBF-882D-366027023C92}" destId="{4F909AEB-A5E4-4BDE-8171-03830EF1B7F4}" srcOrd="1" destOrd="0" parTransId="{E4BC3709-852B-47A4-8C5D-98CDFD7398A6}" sibTransId="{FCD02226-1DF4-42FF-8D84-B827CE54DFE9}"/>
    <dgm:cxn modelId="{8D88C798-8706-44E5-9EC6-B8A142ADA822}" type="presOf" srcId="{801D1E8A-1134-4EBF-882D-366027023C92}" destId="{ABCDC52C-9F06-4840-90FD-3C1C620D76F4}" srcOrd="0" destOrd="0" presId="urn:microsoft.com/office/officeart/2008/layout/LinedList"/>
    <dgm:cxn modelId="{A663CCAA-14C7-4F57-8AB1-796EF597D662}" srcId="{801D1E8A-1134-4EBF-882D-366027023C92}" destId="{69C95976-2DE2-4C4E-95DA-049FB824453A}" srcOrd="0" destOrd="0" parTransId="{5DF38CF4-D269-43E2-92B3-A1E11EDE34DB}" sibTransId="{739F64A8-CEAF-4C30-9EC3-8C4DEF8895A9}"/>
    <dgm:cxn modelId="{3A459BC9-0A75-4C96-A01D-4779ABE63F8E}" type="presOf" srcId="{69C95976-2DE2-4C4E-95DA-049FB824453A}" destId="{7F07F839-53CA-4A03-9C4E-F74700E44921}" srcOrd="0" destOrd="0" presId="urn:microsoft.com/office/officeart/2008/layout/LinedList"/>
    <dgm:cxn modelId="{A1760CCA-AF3E-4810-94B1-E28BE1B43EF6}" type="presParOf" srcId="{ABCDC52C-9F06-4840-90FD-3C1C620D76F4}" destId="{111C66DB-B16A-42B1-B1F7-D38F53845B29}" srcOrd="0" destOrd="0" presId="urn:microsoft.com/office/officeart/2008/layout/LinedList"/>
    <dgm:cxn modelId="{24F240E6-93E2-4CAE-82A9-4FEE7C1979F0}" type="presParOf" srcId="{ABCDC52C-9F06-4840-90FD-3C1C620D76F4}" destId="{843E8DA9-4F02-49F8-AB47-2DA57B063D4B}" srcOrd="1" destOrd="0" presId="urn:microsoft.com/office/officeart/2008/layout/LinedList"/>
    <dgm:cxn modelId="{AB995FF0-AF4B-41E7-8044-0F5F6F7C9825}" type="presParOf" srcId="{843E8DA9-4F02-49F8-AB47-2DA57B063D4B}" destId="{7F07F839-53CA-4A03-9C4E-F74700E44921}" srcOrd="0" destOrd="0" presId="urn:microsoft.com/office/officeart/2008/layout/LinedList"/>
    <dgm:cxn modelId="{627B52AE-DCD0-49F6-89F2-C9A1D787DC8F}" type="presParOf" srcId="{843E8DA9-4F02-49F8-AB47-2DA57B063D4B}" destId="{6C1E2742-438C-491D-AA93-B1BF2EB45694}" srcOrd="1" destOrd="0" presId="urn:microsoft.com/office/officeart/2008/layout/LinedList"/>
    <dgm:cxn modelId="{6DEF570D-A44F-47CE-A72C-F649788D9960}" type="presParOf" srcId="{ABCDC52C-9F06-4840-90FD-3C1C620D76F4}" destId="{EB73A6F3-E275-4D24-BE2F-D513181ADC3A}" srcOrd="2" destOrd="0" presId="urn:microsoft.com/office/officeart/2008/layout/LinedList"/>
    <dgm:cxn modelId="{441B9C6C-8996-4C19-B85D-A39E1D716CE7}" type="presParOf" srcId="{ABCDC52C-9F06-4840-90FD-3C1C620D76F4}" destId="{932CCC73-B73F-469D-A717-895DEE69FD89}" srcOrd="3" destOrd="0" presId="urn:microsoft.com/office/officeart/2008/layout/LinedList"/>
    <dgm:cxn modelId="{4B3009AD-A1A4-4308-919C-3D0F4C6CA58D}" type="presParOf" srcId="{932CCC73-B73F-469D-A717-895DEE69FD89}" destId="{137824A4-DAA1-4F4E-B858-66B691490FF4}" srcOrd="0" destOrd="0" presId="urn:microsoft.com/office/officeart/2008/layout/LinedList"/>
    <dgm:cxn modelId="{F2013147-1B38-4CBE-B000-0C5CF3DF54D4}" type="presParOf" srcId="{932CCC73-B73F-469D-A717-895DEE69FD89}" destId="{31526947-8D29-43F2-B6A3-EC5C35F6928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932894-8100-4FD2-8F09-98CD633B321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AD36726-9E14-40E3-8EE0-C78E45029D51}">
      <dgm:prSet custT="1"/>
      <dgm:spPr/>
      <dgm:t>
        <a:bodyPr/>
        <a:lstStyle/>
        <a:p>
          <a:r>
            <a:rPr lang="en-US" sz="1400" b="0" i="0" baseline="0" dirty="0"/>
            <a:t>Countries with large varying ethnic groups has complex social stratification                                                         E.g. Guyana, Trinidad and Jamaica</a:t>
          </a:r>
          <a:endParaRPr lang="en-US" sz="1400" dirty="0"/>
        </a:p>
      </dgm:t>
    </dgm:pt>
    <dgm:pt modelId="{4EFED5CB-FD52-42B2-A78C-655277B901D7}" type="parTrans" cxnId="{D9A44715-0E7B-47A0-B9C1-3B59EC648E59}">
      <dgm:prSet/>
      <dgm:spPr/>
      <dgm:t>
        <a:bodyPr/>
        <a:lstStyle/>
        <a:p>
          <a:endParaRPr lang="en-US"/>
        </a:p>
      </dgm:t>
    </dgm:pt>
    <dgm:pt modelId="{0E28C8E9-2626-4900-9BA2-B9642B4A7FD7}" type="sibTrans" cxnId="{D9A44715-0E7B-47A0-B9C1-3B59EC648E59}">
      <dgm:prSet/>
      <dgm:spPr/>
      <dgm:t>
        <a:bodyPr/>
        <a:lstStyle/>
        <a:p>
          <a:endParaRPr lang="en-US"/>
        </a:p>
      </dgm:t>
    </dgm:pt>
    <dgm:pt modelId="{C2E1F94A-0659-459E-BEF7-0E02DE360F79}">
      <dgm:prSet custT="1"/>
      <dgm:spPr/>
      <dgm:t>
        <a:bodyPr/>
        <a:lstStyle/>
        <a:p>
          <a:r>
            <a:rPr lang="en-US" sz="1400" b="0" i="0" baseline="0" dirty="0"/>
            <a:t>These new immigrants brought their cultural traits &amp; values with them – East Indian Cuisines, Hindu and Muslim festivals such as </a:t>
          </a:r>
          <a:r>
            <a:rPr lang="en-US" sz="1400" b="0" i="0" baseline="0" dirty="0" err="1"/>
            <a:t>Divali</a:t>
          </a:r>
          <a:r>
            <a:rPr lang="en-US" sz="1400" b="0" i="0" baseline="0" dirty="0"/>
            <a:t>, Phagwa and Eid-</a:t>
          </a:r>
          <a:r>
            <a:rPr lang="en-US" sz="1400" b="0" i="0" baseline="0" dirty="0" err="1"/>
            <a:t>ul</a:t>
          </a:r>
          <a:r>
            <a:rPr lang="en-US" sz="1400" b="0" i="0" baseline="0" dirty="0"/>
            <a:t>-Fire and the holy days being recognized in a similar manner as Christianity and its festivals and religious ceremonies. </a:t>
          </a:r>
          <a:endParaRPr lang="en-US" sz="1400" dirty="0"/>
        </a:p>
      </dgm:t>
    </dgm:pt>
    <dgm:pt modelId="{EE79B980-F0EC-4E76-AC7D-99E541058327}" type="parTrans" cxnId="{4F45CCEB-416D-4226-BA3C-C23743591C53}">
      <dgm:prSet/>
      <dgm:spPr/>
      <dgm:t>
        <a:bodyPr/>
        <a:lstStyle/>
        <a:p>
          <a:endParaRPr lang="en-US"/>
        </a:p>
      </dgm:t>
    </dgm:pt>
    <dgm:pt modelId="{C078761C-826D-4C1C-B358-9809CF26F435}" type="sibTrans" cxnId="{4F45CCEB-416D-4226-BA3C-C23743591C53}">
      <dgm:prSet/>
      <dgm:spPr/>
      <dgm:t>
        <a:bodyPr/>
        <a:lstStyle/>
        <a:p>
          <a:endParaRPr lang="en-US"/>
        </a:p>
      </dgm:t>
    </dgm:pt>
    <dgm:pt modelId="{A1CFD4C2-F7AB-446B-88E3-892268987D20}">
      <dgm:prSet custT="1"/>
      <dgm:spPr/>
      <dgm:t>
        <a:bodyPr/>
        <a:lstStyle/>
        <a:p>
          <a:r>
            <a:rPr lang="en-US" sz="1400" b="0" i="0" baseline="0" dirty="0"/>
            <a:t>Mixing of races (racial admixture) whereby Blacks were mixing with Whites to produce mulattoes, Blacks and Indians to produce Douglas – hence the creation of a bewildering number of skin </a:t>
          </a:r>
          <a:r>
            <a:rPr lang="en-US" sz="1400" b="0" i="0" baseline="0" dirty="0" err="1"/>
            <a:t>colours</a:t>
          </a:r>
          <a:r>
            <a:rPr lang="en-US" sz="1400" b="0" i="0" baseline="0" dirty="0"/>
            <a:t> and features that a unique to the Caribbean. </a:t>
          </a:r>
          <a:endParaRPr lang="en-US" sz="1400" dirty="0"/>
        </a:p>
      </dgm:t>
    </dgm:pt>
    <dgm:pt modelId="{09248292-F24A-4EBE-A8C6-849AF5C3C833}" type="parTrans" cxnId="{3F987DDA-D8E1-482C-8C1D-943CD8C66138}">
      <dgm:prSet/>
      <dgm:spPr/>
      <dgm:t>
        <a:bodyPr/>
        <a:lstStyle/>
        <a:p>
          <a:endParaRPr lang="en-US"/>
        </a:p>
      </dgm:t>
    </dgm:pt>
    <dgm:pt modelId="{FBE90EBB-5C58-49F7-A6D4-21A2273006D3}" type="sibTrans" cxnId="{3F987DDA-D8E1-482C-8C1D-943CD8C66138}">
      <dgm:prSet/>
      <dgm:spPr/>
      <dgm:t>
        <a:bodyPr/>
        <a:lstStyle/>
        <a:p>
          <a:endParaRPr lang="en-US"/>
        </a:p>
      </dgm:t>
    </dgm:pt>
    <dgm:pt modelId="{9BB15C04-EFF1-4E17-9344-12D6B7BA072D}">
      <dgm:prSet custT="1"/>
      <dgm:spPr/>
      <dgm:t>
        <a:bodyPr/>
        <a:lstStyle/>
        <a:p>
          <a:r>
            <a:rPr lang="en-US" sz="1400" b="0" i="0" baseline="0" dirty="0"/>
            <a:t>Scholars argue that a combination between of European and African cultural practices has led to our now Creole culture expressions in Carnival, limbo dancing, calypso, steel pan, the Shango religion in Trinidad and Tobago and Pocomania in Jamaica.</a:t>
          </a:r>
          <a:endParaRPr lang="en-US" sz="1400" dirty="0"/>
        </a:p>
      </dgm:t>
    </dgm:pt>
    <dgm:pt modelId="{D7F9AF30-04D8-40D1-ADF3-959884D88BAA}" type="parTrans" cxnId="{6BA69B15-E9CA-4E6E-9F21-83940F7513B5}">
      <dgm:prSet/>
      <dgm:spPr/>
      <dgm:t>
        <a:bodyPr/>
        <a:lstStyle/>
        <a:p>
          <a:endParaRPr lang="en-US"/>
        </a:p>
      </dgm:t>
    </dgm:pt>
    <dgm:pt modelId="{5ED30ACD-D81B-4543-A7D5-2495BCC32BE0}" type="sibTrans" cxnId="{6BA69B15-E9CA-4E6E-9F21-83940F7513B5}">
      <dgm:prSet/>
      <dgm:spPr/>
      <dgm:t>
        <a:bodyPr/>
        <a:lstStyle/>
        <a:p>
          <a:endParaRPr lang="en-US"/>
        </a:p>
      </dgm:t>
    </dgm:pt>
    <dgm:pt modelId="{8B986B9E-73C3-4EE6-BEF3-F9342EBBADB0}">
      <dgm:prSet custT="1"/>
      <dgm:spPr/>
      <dgm:t>
        <a:bodyPr/>
        <a:lstStyle/>
        <a:p>
          <a:r>
            <a:rPr lang="en-US" sz="1200" b="0" i="0" baseline="0" dirty="0"/>
            <a:t>The dialect spoken in each island is dependent on its past inhabitants:  St Lucia, Dominica and Grenada have standard and non-standard forms of English and a French based Creole, the Netherlands Antilles has Dutch and Papiamento and Trinidad and Tobago has standard and non-standard forms of English, Bhojpuri and Urdu and a French based Creole and Yoruba are still used by small segments of the society.</a:t>
          </a:r>
          <a:endParaRPr lang="en-US" sz="1200" dirty="0"/>
        </a:p>
      </dgm:t>
    </dgm:pt>
    <dgm:pt modelId="{B210E724-FD82-4634-9C99-179116AECFB8}" type="parTrans" cxnId="{4E6BAA96-5A47-4FE6-81C3-DFD8669AB5B1}">
      <dgm:prSet/>
      <dgm:spPr/>
      <dgm:t>
        <a:bodyPr/>
        <a:lstStyle/>
        <a:p>
          <a:endParaRPr lang="en-US"/>
        </a:p>
      </dgm:t>
    </dgm:pt>
    <dgm:pt modelId="{30D78B13-B32D-4109-B4E9-827BD449E951}" type="sibTrans" cxnId="{4E6BAA96-5A47-4FE6-81C3-DFD8669AB5B1}">
      <dgm:prSet/>
      <dgm:spPr/>
      <dgm:t>
        <a:bodyPr/>
        <a:lstStyle/>
        <a:p>
          <a:endParaRPr lang="en-US"/>
        </a:p>
      </dgm:t>
    </dgm:pt>
    <dgm:pt modelId="{1DF42F32-BBE0-499A-BAB3-4D9601A5DA15}">
      <dgm:prSet custT="1"/>
      <dgm:spPr/>
      <dgm:t>
        <a:bodyPr/>
        <a:lstStyle/>
        <a:p>
          <a:r>
            <a:rPr lang="en-US" sz="1400" b="0" i="0" baseline="0" dirty="0"/>
            <a:t>These colonies saw the emergence and pronouncement of </a:t>
          </a:r>
          <a:r>
            <a:rPr lang="en-US" sz="1400" b="0" i="0" baseline="0" dirty="0" err="1"/>
            <a:t>colour</a:t>
          </a:r>
          <a:r>
            <a:rPr lang="en-US" sz="1400" b="0" i="0" baseline="0" dirty="0"/>
            <a:t>, race and class divisions resulting in </a:t>
          </a:r>
          <a:r>
            <a:rPr lang="en-US" sz="1400" b="0" i="0" baseline="0"/>
            <a:t>hostility with </a:t>
          </a:r>
          <a:r>
            <a:rPr lang="en-US" sz="1400" b="0" i="0" baseline="0" dirty="0"/>
            <a:t>East Indians over space &amp; wages.</a:t>
          </a:r>
          <a:endParaRPr lang="en-US" sz="1400" dirty="0"/>
        </a:p>
      </dgm:t>
    </dgm:pt>
    <dgm:pt modelId="{E05B33F8-C562-426C-87C6-225E95D89015}" type="parTrans" cxnId="{C6432494-D99B-4573-A84D-0B239332ED80}">
      <dgm:prSet/>
      <dgm:spPr/>
      <dgm:t>
        <a:bodyPr/>
        <a:lstStyle/>
        <a:p>
          <a:endParaRPr lang="en-US"/>
        </a:p>
      </dgm:t>
    </dgm:pt>
    <dgm:pt modelId="{2FBCA030-709F-4A36-87ED-E32698C25288}" type="sibTrans" cxnId="{C6432494-D99B-4573-A84D-0B239332ED80}">
      <dgm:prSet/>
      <dgm:spPr/>
      <dgm:t>
        <a:bodyPr/>
        <a:lstStyle/>
        <a:p>
          <a:endParaRPr lang="en-US"/>
        </a:p>
      </dgm:t>
    </dgm:pt>
    <dgm:pt modelId="{B6755420-3A4F-4AC4-9411-949F26D976E8}">
      <dgm:prSet custT="1"/>
      <dgm:spPr/>
      <dgm:t>
        <a:bodyPr/>
        <a:lstStyle/>
        <a:p>
          <a:r>
            <a:rPr lang="en-US" sz="1400" b="0" i="0" baseline="0" dirty="0"/>
            <a:t>Overtime cultural hybridization occurred and a unique form of Creolization that is mixing of cultural traits and exchange of values. </a:t>
          </a:r>
          <a:endParaRPr lang="en-US" sz="1400" dirty="0"/>
        </a:p>
      </dgm:t>
    </dgm:pt>
    <dgm:pt modelId="{1CEEBA0D-CC1C-49D9-82E1-3FA8C6D578F1}" type="parTrans" cxnId="{402F3A01-E440-44EA-A177-3DB43D1CEF7E}">
      <dgm:prSet/>
      <dgm:spPr/>
      <dgm:t>
        <a:bodyPr/>
        <a:lstStyle/>
        <a:p>
          <a:endParaRPr lang="en-US"/>
        </a:p>
      </dgm:t>
    </dgm:pt>
    <dgm:pt modelId="{F1E85FA6-A659-4FE6-B6A6-49BC08C8E187}" type="sibTrans" cxnId="{402F3A01-E440-44EA-A177-3DB43D1CEF7E}">
      <dgm:prSet/>
      <dgm:spPr/>
      <dgm:t>
        <a:bodyPr/>
        <a:lstStyle/>
        <a:p>
          <a:endParaRPr lang="en-US"/>
        </a:p>
      </dgm:t>
    </dgm:pt>
    <dgm:pt modelId="{06C512B6-6B78-43A3-8050-672473D90BAA}" type="pres">
      <dgm:prSet presAssocID="{1A932894-8100-4FD2-8F09-98CD633B321D}" presName="linear" presStyleCnt="0">
        <dgm:presLayoutVars>
          <dgm:animLvl val="lvl"/>
          <dgm:resizeHandles val="exact"/>
        </dgm:presLayoutVars>
      </dgm:prSet>
      <dgm:spPr/>
    </dgm:pt>
    <dgm:pt modelId="{F024FDA4-7119-4EB7-AFAD-843266DFA773}" type="pres">
      <dgm:prSet presAssocID="{3AD36726-9E14-40E3-8EE0-C78E45029D51}" presName="parentText" presStyleLbl="node1" presStyleIdx="0" presStyleCnt="7">
        <dgm:presLayoutVars>
          <dgm:chMax val="0"/>
          <dgm:bulletEnabled val="1"/>
        </dgm:presLayoutVars>
      </dgm:prSet>
      <dgm:spPr/>
    </dgm:pt>
    <dgm:pt modelId="{481ED736-4EF6-4B06-AA79-2DB68196D4C3}" type="pres">
      <dgm:prSet presAssocID="{0E28C8E9-2626-4900-9BA2-B9642B4A7FD7}" presName="spacer" presStyleCnt="0"/>
      <dgm:spPr/>
    </dgm:pt>
    <dgm:pt modelId="{917E413F-2402-4219-9C5D-8C20EA6BAB4D}" type="pres">
      <dgm:prSet presAssocID="{1DF42F32-BBE0-499A-BAB3-4D9601A5DA15}" presName="parentText" presStyleLbl="node1" presStyleIdx="1" presStyleCnt="7">
        <dgm:presLayoutVars>
          <dgm:chMax val="0"/>
          <dgm:bulletEnabled val="1"/>
        </dgm:presLayoutVars>
      </dgm:prSet>
      <dgm:spPr/>
    </dgm:pt>
    <dgm:pt modelId="{2D3489AC-8A96-42B2-AF0E-1714CB745355}" type="pres">
      <dgm:prSet presAssocID="{2FBCA030-709F-4A36-87ED-E32698C25288}" presName="spacer" presStyleCnt="0"/>
      <dgm:spPr/>
    </dgm:pt>
    <dgm:pt modelId="{E1C57993-1956-4607-8F0A-E83DB8C6D037}" type="pres">
      <dgm:prSet presAssocID="{C2E1F94A-0659-459E-BEF7-0E02DE360F79}" presName="parentText" presStyleLbl="node1" presStyleIdx="2" presStyleCnt="7">
        <dgm:presLayoutVars>
          <dgm:chMax val="0"/>
          <dgm:bulletEnabled val="1"/>
        </dgm:presLayoutVars>
      </dgm:prSet>
      <dgm:spPr/>
    </dgm:pt>
    <dgm:pt modelId="{B90B9F98-620E-4FD8-BE8E-52A4C1483D91}" type="pres">
      <dgm:prSet presAssocID="{C078761C-826D-4C1C-B358-9809CF26F435}" presName="spacer" presStyleCnt="0"/>
      <dgm:spPr/>
    </dgm:pt>
    <dgm:pt modelId="{153D44C6-8199-4EDA-9A35-97BB74D97928}" type="pres">
      <dgm:prSet presAssocID="{B6755420-3A4F-4AC4-9411-949F26D976E8}" presName="parentText" presStyleLbl="node1" presStyleIdx="3" presStyleCnt="7">
        <dgm:presLayoutVars>
          <dgm:chMax val="0"/>
          <dgm:bulletEnabled val="1"/>
        </dgm:presLayoutVars>
      </dgm:prSet>
      <dgm:spPr/>
    </dgm:pt>
    <dgm:pt modelId="{1706D2CF-1314-4329-A5DE-97F2297B74ED}" type="pres">
      <dgm:prSet presAssocID="{F1E85FA6-A659-4FE6-B6A6-49BC08C8E187}" presName="spacer" presStyleCnt="0"/>
      <dgm:spPr/>
    </dgm:pt>
    <dgm:pt modelId="{98E807A3-E80A-4A6A-8E3D-A59852963E9A}" type="pres">
      <dgm:prSet presAssocID="{A1CFD4C2-F7AB-446B-88E3-892268987D20}" presName="parentText" presStyleLbl="node1" presStyleIdx="4" presStyleCnt="7">
        <dgm:presLayoutVars>
          <dgm:chMax val="0"/>
          <dgm:bulletEnabled val="1"/>
        </dgm:presLayoutVars>
      </dgm:prSet>
      <dgm:spPr/>
    </dgm:pt>
    <dgm:pt modelId="{5FAEC3DE-017C-4315-BF00-0EE8F98CF541}" type="pres">
      <dgm:prSet presAssocID="{FBE90EBB-5C58-49F7-A6D4-21A2273006D3}" presName="spacer" presStyleCnt="0"/>
      <dgm:spPr/>
    </dgm:pt>
    <dgm:pt modelId="{161786AF-D5E8-4C7F-A6A7-6E6C00D8DEA7}" type="pres">
      <dgm:prSet presAssocID="{9BB15C04-EFF1-4E17-9344-12D6B7BA072D}" presName="parentText" presStyleLbl="node1" presStyleIdx="5" presStyleCnt="7">
        <dgm:presLayoutVars>
          <dgm:chMax val="0"/>
          <dgm:bulletEnabled val="1"/>
        </dgm:presLayoutVars>
      </dgm:prSet>
      <dgm:spPr/>
    </dgm:pt>
    <dgm:pt modelId="{6363A776-C7AD-41BA-A02C-5C63B76D68F7}" type="pres">
      <dgm:prSet presAssocID="{5ED30ACD-D81B-4543-A7D5-2495BCC32BE0}" presName="spacer" presStyleCnt="0"/>
      <dgm:spPr/>
    </dgm:pt>
    <dgm:pt modelId="{A1B2EE57-391E-408E-B262-B3AFD77F3375}" type="pres">
      <dgm:prSet presAssocID="{8B986B9E-73C3-4EE6-BEF3-F9342EBBADB0}" presName="parentText" presStyleLbl="node1" presStyleIdx="6" presStyleCnt="7">
        <dgm:presLayoutVars>
          <dgm:chMax val="0"/>
          <dgm:bulletEnabled val="1"/>
        </dgm:presLayoutVars>
      </dgm:prSet>
      <dgm:spPr/>
    </dgm:pt>
  </dgm:ptLst>
  <dgm:cxnLst>
    <dgm:cxn modelId="{402F3A01-E440-44EA-A177-3DB43D1CEF7E}" srcId="{1A932894-8100-4FD2-8F09-98CD633B321D}" destId="{B6755420-3A4F-4AC4-9411-949F26D976E8}" srcOrd="3" destOrd="0" parTransId="{1CEEBA0D-CC1C-49D9-82E1-3FA8C6D578F1}" sibTransId="{F1E85FA6-A659-4FE6-B6A6-49BC08C8E187}"/>
    <dgm:cxn modelId="{77EB610C-7D62-4824-A82E-D95DBDCFB47A}" type="presOf" srcId="{1DF42F32-BBE0-499A-BAB3-4D9601A5DA15}" destId="{917E413F-2402-4219-9C5D-8C20EA6BAB4D}" srcOrd="0" destOrd="0" presId="urn:microsoft.com/office/officeart/2005/8/layout/vList2"/>
    <dgm:cxn modelId="{D9A44715-0E7B-47A0-B9C1-3B59EC648E59}" srcId="{1A932894-8100-4FD2-8F09-98CD633B321D}" destId="{3AD36726-9E14-40E3-8EE0-C78E45029D51}" srcOrd="0" destOrd="0" parTransId="{4EFED5CB-FD52-42B2-A78C-655277B901D7}" sibTransId="{0E28C8E9-2626-4900-9BA2-B9642B4A7FD7}"/>
    <dgm:cxn modelId="{6BA69B15-E9CA-4E6E-9F21-83940F7513B5}" srcId="{1A932894-8100-4FD2-8F09-98CD633B321D}" destId="{9BB15C04-EFF1-4E17-9344-12D6B7BA072D}" srcOrd="5" destOrd="0" parTransId="{D7F9AF30-04D8-40D1-ADF3-959884D88BAA}" sibTransId="{5ED30ACD-D81B-4543-A7D5-2495BCC32BE0}"/>
    <dgm:cxn modelId="{5EBCF22E-A724-490F-B875-DF21B7AFD4B9}" type="presOf" srcId="{3AD36726-9E14-40E3-8EE0-C78E45029D51}" destId="{F024FDA4-7119-4EB7-AFAD-843266DFA773}" srcOrd="0" destOrd="0" presId="urn:microsoft.com/office/officeart/2005/8/layout/vList2"/>
    <dgm:cxn modelId="{2471833A-6DFA-42C5-B5E3-38D2F1B112CA}" type="presOf" srcId="{C2E1F94A-0659-459E-BEF7-0E02DE360F79}" destId="{E1C57993-1956-4607-8F0A-E83DB8C6D037}" srcOrd="0" destOrd="0" presId="urn:microsoft.com/office/officeart/2005/8/layout/vList2"/>
    <dgm:cxn modelId="{76FD1B62-265D-4F1E-9A85-2D4B2353C716}" type="presOf" srcId="{B6755420-3A4F-4AC4-9411-949F26D976E8}" destId="{153D44C6-8199-4EDA-9A35-97BB74D97928}" srcOrd="0" destOrd="0" presId="urn:microsoft.com/office/officeart/2005/8/layout/vList2"/>
    <dgm:cxn modelId="{C2772249-7219-4586-B2BC-B879342A0D33}" type="presOf" srcId="{8B986B9E-73C3-4EE6-BEF3-F9342EBBADB0}" destId="{A1B2EE57-391E-408E-B262-B3AFD77F3375}" srcOrd="0" destOrd="0" presId="urn:microsoft.com/office/officeart/2005/8/layout/vList2"/>
    <dgm:cxn modelId="{7E99E969-4B86-4F59-9876-817F083DC1EE}" type="presOf" srcId="{9BB15C04-EFF1-4E17-9344-12D6B7BA072D}" destId="{161786AF-D5E8-4C7F-A6A7-6E6C00D8DEA7}" srcOrd="0" destOrd="0" presId="urn:microsoft.com/office/officeart/2005/8/layout/vList2"/>
    <dgm:cxn modelId="{C6432494-D99B-4573-A84D-0B239332ED80}" srcId="{1A932894-8100-4FD2-8F09-98CD633B321D}" destId="{1DF42F32-BBE0-499A-BAB3-4D9601A5DA15}" srcOrd="1" destOrd="0" parTransId="{E05B33F8-C562-426C-87C6-225E95D89015}" sibTransId="{2FBCA030-709F-4A36-87ED-E32698C25288}"/>
    <dgm:cxn modelId="{4E6BAA96-5A47-4FE6-81C3-DFD8669AB5B1}" srcId="{1A932894-8100-4FD2-8F09-98CD633B321D}" destId="{8B986B9E-73C3-4EE6-BEF3-F9342EBBADB0}" srcOrd="6" destOrd="0" parTransId="{B210E724-FD82-4634-9C99-179116AECFB8}" sibTransId="{30D78B13-B32D-4109-B4E9-827BD449E951}"/>
    <dgm:cxn modelId="{3F987DDA-D8E1-482C-8C1D-943CD8C66138}" srcId="{1A932894-8100-4FD2-8F09-98CD633B321D}" destId="{A1CFD4C2-F7AB-446B-88E3-892268987D20}" srcOrd="4" destOrd="0" parTransId="{09248292-F24A-4EBE-A8C6-849AF5C3C833}" sibTransId="{FBE90EBB-5C58-49F7-A6D4-21A2273006D3}"/>
    <dgm:cxn modelId="{4F45CCEB-416D-4226-BA3C-C23743591C53}" srcId="{1A932894-8100-4FD2-8F09-98CD633B321D}" destId="{C2E1F94A-0659-459E-BEF7-0E02DE360F79}" srcOrd="2" destOrd="0" parTransId="{EE79B980-F0EC-4E76-AC7D-99E541058327}" sibTransId="{C078761C-826D-4C1C-B358-9809CF26F435}"/>
    <dgm:cxn modelId="{326D58EE-590D-4659-A565-76F73800BDBF}" type="presOf" srcId="{1A932894-8100-4FD2-8F09-98CD633B321D}" destId="{06C512B6-6B78-43A3-8050-672473D90BAA}" srcOrd="0" destOrd="0" presId="urn:microsoft.com/office/officeart/2005/8/layout/vList2"/>
    <dgm:cxn modelId="{19EB3CF0-CA1E-4A14-88E1-6D4309B19DF9}" type="presOf" srcId="{A1CFD4C2-F7AB-446B-88E3-892268987D20}" destId="{98E807A3-E80A-4A6A-8E3D-A59852963E9A}" srcOrd="0" destOrd="0" presId="urn:microsoft.com/office/officeart/2005/8/layout/vList2"/>
    <dgm:cxn modelId="{DF49EA3E-C68B-4FCF-804A-7E9396B22176}" type="presParOf" srcId="{06C512B6-6B78-43A3-8050-672473D90BAA}" destId="{F024FDA4-7119-4EB7-AFAD-843266DFA773}" srcOrd="0" destOrd="0" presId="urn:microsoft.com/office/officeart/2005/8/layout/vList2"/>
    <dgm:cxn modelId="{F0071B9D-6AED-405D-9C85-131045D38AF6}" type="presParOf" srcId="{06C512B6-6B78-43A3-8050-672473D90BAA}" destId="{481ED736-4EF6-4B06-AA79-2DB68196D4C3}" srcOrd="1" destOrd="0" presId="urn:microsoft.com/office/officeart/2005/8/layout/vList2"/>
    <dgm:cxn modelId="{DE67FFB6-F491-48E6-AF2D-DF8213EA2804}" type="presParOf" srcId="{06C512B6-6B78-43A3-8050-672473D90BAA}" destId="{917E413F-2402-4219-9C5D-8C20EA6BAB4D}" srcOrd="2" destOrd="0" presId="urn:microsoft.com/office/officeart/2005/8/layout/vList2"/>
    <dgm:cxn modelId="{67D93EE1-D735-4A37-8D02-C3C7412E93CA}" type="presParOf" srcId="{06C512B6-6B78-43A3-8050-672473D90BAA}" destId="{2D3489AC-8A96-42B2-AF0E-1714CB745355}" srcOrd="3" destOrd="0" presId="urn:microsoft.com/office/officeart/2005/8/layout/vList2"/>
    <dgm:cxn modelId="{1C9F4ABD-D5BC-48B3-85AE-F34CB4BA899B}" type="presParOf" srcId="{06C512B6-6B78-43A3-8050-672473D90BAA}" destId="{E1C57993-1956-4607-8F0A-E83DB8C6D037}" srcOrd="4" destOrd="0" presId="urn:microsoft.com/office/officeart/2005/8/layout/vList2"/>
    <dgm:cxn modelId="{E9813518-8219-4FED-AA54-A10A639C7E55}" type="presParOf" srcId="{06C512B6-6B78-43A3-8050-672473D90BAA}" destId="{B90B9F98-620E-4FD8-BE8E-52A4C1483D91}" srcOrd="5" destOrd="0" presId="urn:microsoft.com/office/officeart/2005/8/layout/vList2"/>
    <dgm:cxn modelId="{AA427EDD-928F-400D-9583-EFDE471C871F}" type="presParOf" srcId="{06C512B6-6B78-43A3-8050-672473D90BAA}" destId="{153D44C6-8199-4EDA-9A35-97BB74D97928}" srcOrd="6" destOrd="0" presId="urn:microsoft.com/office/officeart/2005/8/layout/vList2"/>
    <dgm:cxn modelId="{7D1E39C4-BA37-464C-8E34-8E4C46AB36D9}" type="presParOf" srcId="{06C512B6-6B78-43A3-8050-672473D90BAA}" destId="{1706D2CF-1314-4329-A5DE-97F2297B74ED}" srcOrd="7" destOrd="0" presId="urn:microsoft.com/office/officeart/2005/8/layout/vList2"/>
    <dgm:cxn modelId="{E0837F0D-8D5E-4F42-9D8A-925D6050798A}" type="presParOf" srcId="{06C512B6-6B78-43A3-8050-672473D90BAA}" destId="{98E807A3-E80A-4A6A-8E3D-A59852963E9A}" srcOrd="8" destOrd="0" presId="urn:microsoft.com/office/officeart/2005/8/layout/vList2"/>
    <dgm:cxn modelId="{48B18AF7-47EF-4147-B2D4-8EE08B48151F}" type="presParOf" srcId="{06C512B6-6B78-43A3-8050-672473D90BAA}" destId="{5FAEC3DE-017C-4315-BF00-0EE8F98CF541}" srcOrd="9" destOrd="0" presId="urn:microsoft.com/office/officeart/2005/8/layout/vList2"/>
    <dgm:cxn modelId="{314C8654-8BEE-467A-8564-568BAAFD8FC3}" type="presParOf" srcId="{06C512B6-6B78-43A3-8050-672473D90BAA}" destId="{161786AF-D5E8-4C7F-A6A7-6E6C00D8DEA7}" srcOrd="10" destOrd="0" presId="urn:microsoft.com/office/officeart/2005/8/layout/vList2"/>
    <dgm:cxn modelId="{67F7A2B7-4AAA-43F7-BBEB-427819BF7CDA}" type="presParOf" srcId="{06C512B6-6B78-43A3-8050-672473D90BAA}" destId="{6363A776-C7AD-41BA-A02C-5C63B76D68F7}" srcOrd="11" destOrd="0" presId="urn:microsoft.com/office/officeart/2005/8/layout/vList2"/>
    <dgm:cxn modelId="{43471AAD-CA13-4809-B46D-760652C71C56}" type="presParOf" srcId="{06C512B6-6B78-43A3-8050-672473D90BAA}" destId="{A1B2EE57-391E-408E-B262-B3AFD77F3375}"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E73A3-8E23-48F2-8D3A-9046C1249240}">
      <dsp:nvSpPr>
        <dsp:cNvPr id="0" name=""/>
        <dsp:cNvSpPr/>
      </dsp:nvSpPr>
      <dsp:spPr>
        <a:xfrm>
          <a:off x="0" y="2991"/>
          <a:ext cx="6738424" cy="10520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Plantation society is class of society with distinguishing characteristics of social structure, political organization, and laws governing social change.</a:t>
          </a:r>
        </a:p>
      </dsp:txBody>
      <dsp:txXfrm>
        <a:off x="51355" y="54346"/>
        <a:ext cx="6635714" cy="949309"/>
      </dsp:txXfrm>
    </dsp:sp>
    <dsp:sp modelId="{AA31EBAD-46E9-4B93-80A3-53F6F155C6BB}">
      <dsp:nvSpPr>
        <dsp:cNvPr id="0" name=""/>
        <dsp:cNvSpPr/>
      </dsp:nvSpPr>
      <dsp:spPr>
        <a:xfrm>
          <a:off x="0" y="1065923"/>
          <a:ext cx="6738424" cy="1052019"/>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Demographic, political, and socio-economic structures are identical to those found within the individual plantation community.</a:t>
          </a:r>
          <a:endParaRPr lang="en-US" sz="1600" kern="1200" dirty="0"/>
        </a:p>
      </dsp:txBody>
      <dsp:txXfrm>
        <a:off x="51355" y="1117278"/>
        <a:ext cx="6635714" cy="949309"/>
      </dsp:txXfrm>
    </dsp:sp>
    <dsp:sp modelId="{3F66C943-A8DF-449A-A6AD-A96BF4296FD1}">
      <dsp:nvSpPr>
        <dsp:cNvPr id="0" name=""/>
        <dsp:cNvSpPr/>
      </dsp:nvSpPr>
      <dsp:spPr>
        <a:xfrm>
          <a:off x="0" y="2128856"/>
          <a:ext cx="6738424" cy="1052019"/>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 the British Caribbean the plantation came to play a dominant role in the economic, social, political and cultural life of the region hence it is referred to as the plantation society because of its vast influence.</a:t>
          </a:r>
          <a:endParaRPr lang="en-US" sz="1600" kern="1200" dirty="0"/>
        </a:p>
      </dsp:txBody>
      <dsp:txXfrm>
        <a:off x="51355" y="2180211"/>
        <a:ext cx="6635714" cy="949309"/>
      </dsp:txXfrm>
    </dsp:sp>
    <dsp:sp modelId="{4C6DA9C2-7C09-42D8-8D56-3A163B1E2E23}">
      <dsp:nvSpPr>
        <dsp:cNvPr id="0" name=""/>
        <dsp:cNvSpPr/>
      </dsp:nvSpPr>
      <dsp:spPr>
        <a:xfrm>
          <a:off x="0" y="3191788"/>
          <a:ext cx="6738424" cy="1052019"/>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Scholars have debated whether the plantation society has assisted in the transition to </a:t>
          </a:r>
          <a:r>
            <a:rPr lang="en-US" sz="1600" b="1" kern="1200"/>
            <a:t>capitalism in Europe</a:t>
          </a:r>
          <a:r>
            <a:rPr lang="en-US" sz="1600" kern="1200"/>
            <a:t>.  </a:t>
          </a:r>
          <a:endParaRPr lang="en-US" sz="1600" kern="1200" dirty="0"/>
        </a:p>
      </dsp:txBody>
      <dsp:txXfrm>
        <a:off x="51355" y="3243143"/>
        <a:ext cx="6635714" cy="949309"/>
      </dsp:txXfrm>
    </dsp:sp>
    <dsp:sp modelId="{9A3C2C28-1225-44A8-99CB-1EDF6ED759A4}">
      <dsp:nvSpPr>
        <dsp:cNvPr id="0" name=""/>
        <dsp:cNvSpPr/>
      </dsp:nvSpPr>
      <dsp:spPr>
        <a:xfrm>
          <a:off x="0" y="4254721"/>
          <a:ext cx="6738424" cy="1052019"/>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The plantation economy not only coerced </a:t>
          </a:r>
          <a:r>
            <a:rPr lang="en-US" sz="1600" kern="1200" dirty="0" err="1"/>
            <a:t>labour</a:t>
          </a:r>
          <a:r>
            <a:rPr lang="en-US" sz="1600" kern="1200" dirty="0"/>
            <a:t>, but also required that the plantation themselves be intensely profit-oriented, commercial enterprises that responded readily to changing the international market signals.  Hence, the plantation society and economy is rife (rampant) with inequalities and dominated by a market-oriented ruling class</a:t>
          </a:r>
        </a:p>
      </dsp:txBody>
      <dsp:txXfrm>
        <a:off x="51355" y="4306076"/>
        <a:ext cx="6635714" cy="949309"/>
      </dsp:txXfrm>
    </dsp:sp>
    <dsp:sp modelId="{512972EC-8274-4285-9BCF-7DD615C97A69}">
      <dsp:nvSpPr>
        <dsp:cNvPr id="0" name=""/>
        <dsp:cNvSpPr/>
      </dsp:nvSpPr>
      <dsp:spPr>
        <a:xfrm>
          <a:off x="0" y="5317653"/>
          <a:ext cx="6738424" cy="105201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It was a production machine which separated people by race, </a:t>
          </a:r>
          <a:r>
            <a:rPr lang="en-US" sz="1600" kern="1200" dirty="0" err="1"/>
            <a:t>colour</a:t>
          </a:r>
          <a:r>
            <a:rPr lang="en-US" sz="1600" kern="1200" dirty="0"/>
            <a:t>, status, occupation and ethnicity and the glaring system of social stratification. </a:t>
          </a:r>
        </a:p>
      </dsp:txBody>
      <dsp:txXfrm>
        <a:off x="51355" y="5369008"/>
        <a:ext cx="6635714" cy="949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3F01B-6FE9-49C8-B30D-365CC1B555C6}">
      <dsp:nvSpPr>
        <dsp:cNvPr id="0" name=""/>
        <dsp:cNvSpPr/>
      </dsp:nvSpPr>
      <dsp:spPr>
        <a:xfrm>
          <a:off x="0" y="120098"/>
          <a:ext cx="7320451" cy="14880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Plantation is a capitalist type of enterprise - land and by extension people (slaves) are treated as commodities.  </a:t>
          </a:r>
        </a:p>
      </dsp:txBody>
      <dsp:txXfrm>
        <a:off x="72639" y="192737"/>
        <a:ext cx="7175173" cy="1342742"/>
      </dsp:txXfrm>
    </dsp:sp>
    <dsp:sp modelId="{2CEAEA6B-0E8C-45D2-A56B-554393D51461}">
      <dsp:nvSpPr>
        <dsp:cNvPr id="0" name=""/>
        <dsp:cNvSpPr/>
      </dsp:nvSpPr>
      <dsp:spPr>
        <a:xfrm>
          <a:off x="0" y="1668598"/>
          <a:ext cx="7320451" cy="14880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Control of the plantation was centralized either by the owner or his attorney;  the importation of technology and equipment and the production of mono-crops for an overseas market are all features of the Caribbean plantation system.  </a:t>
          </a:r>
        </a:p>
      </dsp:txBody>
      <dsp:txXfrm>
        <a:off x="72639" y="1741237"/>
        <a:ext cx="7175173" cy="1342742"/>
      </dsp:txXfrm>
    </dsp:sp>
    <dsp:sp modelId="{3CF47223-3A9A-4644-9982-C1FB2D72F65B}">
      <dsp:nvSpPr>
        <dsp:cNvPr id="0" name=""/>
        <dsp:cNvSpPr/>
      </dsp:nvSpPr>
      <dsp:spPr>
        <a:xfrm>
          <a:off x="0" y="3217099"/>
          <a:ext cx="7320451" cy="14880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Though</a:t>
          </a:r>
          <a:r>
            <a:rPr lang="en-US" sz="2100" b="0" i="0" kern="1200" baseline="0"/>
            <a:t> differences exist among the Caribbean – there are sugar, coffee, cocoa, coconut and sisal (used for making rope, rugs) plantations scattered in the Caribbean – there are distinct features common to all.</a:t>
          </a:r>
          <a:endParaRPr lang="en-US" sz="2100" kern="1200"/>
        </a:p>
      </dsp:txBody>
      <dsp:txXfrm>
        <a:off x="72639" y="3289738"/>
        <a:ext cx="7175173" cy="1342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7EC59-5877-42C3-988E-9B1C398D5FCA}">
      <dsp:nvSpPr>
        <dsp:cNvPr id="0" name=""/>
        <dsp:cNvSpPr/>
      </dsp:nvSpPr>
      <dsp:spPr>
        <a:xfrm>
          <a:off x="421515" y="0"/>
          <a:ext cx="2964774" cy="2964774"/>
        </a:xfrm>
        <a:prstGeom prst="triangle">
          <a:avLst/>
        </a:prstGeom>
        <a:solidFill>
          <a:schemeClr val="accent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C57936-D7D1-4E2C-B2A4-6102C99E041F}">
      <dsp:nvSpPr>
        <dsp:cNvPr id="0" name=""/>
        <dsp:cNvSpPr/>
      </dsp:nvSpPr>
      <dsp:spPr>
        <a:xfrm>
          <a:off x="1903903" y="298069"/>
          <a:ext cx="1927103" cy="701817"/>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Whites </a:t>
          </a:r>
        </a:p>
      </dsp:txBody>
      <dsp:txXfrm>
        <a:off x="1938163" y="332329"/>
        <a:ext cx="1858583" cy="633297"/>
      </dsp:txXfrm>
    </dsp:sp>
    <dsp:sp modelId="{BCC48667-BDF2-4B74-A7B3-7B9035E20A4D}">
      <dsp:nvSpPr>
        <dsp:cNvPr id="0" name=""/>
        <dsp:cNvSpPr/>
      </dsp:nvSpPr>
      <dsp:spPr>
        <a:xfrm>
          <a:off x="1903903" y="1087614"/>
          <a:ext cx="1927103" cy="701817"/>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err="1"/>
            <a:t>Coloured</a:t>
          </a:r>
          <a:r>
            <a:rPr lang="en-US" sz="1700" kern="1200" dirty="0"/>
            <a:t> &amp; Freed Blacks </a:t>
          </a:r>
        </a:p>
      </dsp:txBody>
      <dsp:txXfrm>
        <a:off x="1938163" y="1121874"/>
        <a:ext cx="1858583" cy="633297"/>
      </dsp:txXfrm>
    </dsp:sp>
    <dsp:sp modelId="{9D17B8D9-93E8-40E5-BC61-FC9D541047C7}">
      <dsp:nvSpPr>
        <dsp:cNvPr id="0" name=""/>
        <dsp:cNvSpPr/>
      </dsp:nvSpPr>
      <dsp:spPr>
        <a:xfrm>
          <a:off x="1875324" y="1798790"/>
          <a:ext cx="1927103" cy="701817"/>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Enslaved Blacks </a:t>
          </a:r>
        </a:p>
      </dsp:txBody>
      <dsp:txXfrm>
        <a:off x="1909584" y="1833050"/>
        <a:ext cx="1858583" cy="6332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31D78-8897-4E46-ABDB-850C793AA77B}">
      <dsp:nvSpPr>
        <dsp:cNvPr id="0" name=""/>
        <dsp:cNvSpPr/>
      </dsp:nvSpPr>
      <dsp:spPr>
        <a:xfrm>
          <a:off x="4014" y="273983"/>
          <a:ext cx="2173794" cy="13042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The prevalence of mono-crop agriculture</a:t>
          </a:r>
          <a:endParaRPr lang="en-US" sz="1600" kern="1200" dirty="0"/>
        </a:p>
      </dsp:txBody>
      <dsp:txXfrm>
        <a:off x="4014" y="273983"/>
        <a:ext cx="2173794" cy="1304276"/>
      </dsp:txXfrm>
    </dsp:sp>
    <dsp:sp modelId="{F9BDF480-B5D1-4BE3-A8E4-B36C08F5714C}">
      <dsp:nvSpPr>
        <dsp:cNvPr id="0" name=""/>
        <dsp:cNvSpPr/>
      </dsp:nvSpPr>
      <dsp:spPr>
        <a:xfrm>
          <a:off x="2395189" y="273983"/>
          <a:ext cx="2173794" cy="1304276"/>
        </a:xfrm>
        <a:prstGeom prst="rect">
          <a:avLst/>
        </a:prstGeom>
        <a:solidFill>
          <a:schemeClr val="accent2">
            <a:hueOff val="-103955"/>
            <a:satOff val="-5995"/>
            <a:lumOff val="6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Heavy dependence on imported products (debts)</a:t>
          </a:r>
          <a:endParaRPr lang="en-US" sz="1600" kern="1200" dirty="0"/>
        </a:p>
      </dsp:txBody>
      <dsp:txXfrm>
        <a:off x="2395189" y="273983"/>
        <a:ext cx="2173794" cy="1304276"/>
      </dsp:txXfrm>
    </dsp:sp>
    <dsp:sp modelId="{2C5CCB9F-4F39-4B46-8291-A35C90215799}">
      <dsp:nvSpPr>
        <dsp:cNvPr id="0" name=""/>
        <dsp:cNvSpPr/>
      </dsp:nvSpPr>
      <dsp:spPr>
        <a:xfrm>
          <a:off x="4786363" y="273983"/>
          <a:ext cx="2173794" cy="1304276"/>
        </a:xfrm>
        <a:prstGeom prst="rect">
          <a:avLst/>
        </a:prstGeom>
        <a:solidFill>
          <a:schemeClr val="accent2">
            <a:hueOff val="-207909"/>
            <a:satOff val="-11990"/>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Marginalization of the peasantry due to hostility from the plantocracy</a:t>
          </a:r>
          <a:endParaRPr lang="en-US" sz="1600" kern="1200" dirty="0"/>
        </a:p>
      </dsp:txBody>
      <dsp:txXfrm>
        <a:off x="4786363" y="273983"/>
        <a:ext cx="2173794" cy="1304276"/>
      </dsp:txXfrm>
    </dsp:sp>
    <dsp:sp modelId="{1B3697F3-A704-437B-AE31-9133F7798AAF}">
      <dsp:nvSpPr>
        <dsp:cNvPr id="0" name=""/>
        <dsp:cNvSpPr/>
      </dsp:nvSpPr>
      <dsp:spPr>
        <a:xfrm>
          <a:off x="7177537" y="273983"/>
          <a:ext cx="2173794" cy="1304276"/>
        </a:xfrm>
        <a:prstGeom prst="rect">
          <a:avLst/>
        </a:prstGeom>
        <a:solidFill>
          <a:schemeClr val="accent2">
            <a:hueOff val="-311864"/>
            <a:satOff val="-17985"/>
            <a:lumOff val="18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Dependence on foreign capital and enterprise as the main investors</a:t>
          </a:r>
          <a:endParaRPr lang="en-US" sz="1600" kern="1200" dirty="0"/>
        </a:p>
      </dsp:txBody>
      <dsp:txXfrm>
        <a:off x="7177537" y="273983"/>
        <a:ext cx="2173794" cy="1304276"/>
      </dsp:txXfrm>
    </dsp:sp>
    <dsp:sp modelId="{EB0E4B26-6FAE-4868-988B-1F8B652EF9F9}">
      <dsp:nvSpPr>
        <dsp:cNvPr id="0" name=""/>
        <dsp:cNvSpPr/>
      </dsp:nvSpPr>
      <dsp:spPr>
        <a:xfrm>
          <a:off x="9568712" y="273983"/>
          <a:ext cx="2173794" cy="1304276"/>
        </a:xfrm>
        <a:prstGeom prst="rect">
          <a:avLst/>
        </a:prstGeom>
        <a:solidFill>
          <a:schemeClr val="accent2">
            <a:hueOff val="-415818"/>
            <a:satOff val="-23979"/>
            <a:lumOff val="24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Dependence on foreign markets for our crops</a:t>
          </a:r>
          <a:endParaRPr lang="en-US" sz="1600" kern="1200" dirty="0"/>
        </a:p>
      </dsp:txBody>
      <dsp:txXfrm>
        <a:off x="9568712" y="273983"/>
        <a:ext cx="2173794" cy="1304276"/>
      </dsp:txXfrm>
    </dsp:sp>
    <dsp:sp modelId="{C84FCC6A-82C4-469D-924D-A42B1C9118B5}">
      <dsp:nvSpPr>
        <dsp:cNvPr id="0" name=""/>
        <dsp:cNvSpPr/>
      </dsp:nvSpPr>
      <dsp:spPr>
        <a:xfrm>
          <a:off x="4014" y="1795640"/>
          <a:ext cx="2173794" cy="1304276"/>
        </a:xfrm>
        <a:prstGeom prst="rect">
          <a:avLst/>
        </a:prstGeom>
        <a:solidFill>
          <a:schemeClr val="accent2">
            <a:hueOff val="-519773"/>
            <a:satOff val="-29974"/>
            <a:lumOff val="30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Producers of primary products/raw materials</a:t>
          </a:r>
          <a:endParaRPr lang="en-US" sz="1600" kern="1200" dirty="0"/>
        </a:p>
      </dsp:txBody>
      <dsp:txXfrm>
        <a:off x="4014" y="1795640"/>
        <a:ext cx="2173794" cy="1304276"/>
      </dsp:txXfrm>
    </dsp:sp>
    <dsp:sp modelId="{058F7232-6C5D-4BCC-8253-FD9DD83CBA43}">
      <dsp:nvSpPr>
        <dsp:cNvPr id="0" name=""/>
        <dsp:cNvSpPr/>
      </dsp:nvSpPr>
      <dsp:spPr>
        <a:xfrm>
          <a:off x="2395189" y="1795640"/>
          <a:ext cx="2173794" cy="1304276"/>
        </a:xfrm>
        <a:prstGeom prst="rect">
          <a:avLst/>
        </a:prstGeom>
        <a:solidFill>
          <a:schemeClr val="accent2">
            <a:hueOff val="-623727"/>
            <a:satOff val="-35969"/>
            <a:lumOff val="36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Forced </a:t>
          </a:r>
          <a:r>
            <a:rPr lang="en-US" sz="1600" b="0" i="0" kern="1200" baseline="0" dirty="0" err="1"/>
            <a:t>labour</a:t>
          </a:r>
          <a:r>
            <a:rPr lang="en-US" sz="1600" b="0" i="0" kern="1200" baseline="0" dirty="0"/>
            <a:t> systems from early settlement to the twentieth century</a:t>
          </a:r>
          <a:endParaRPr lang="en-US" sz="1600" kern="1200" dirty="0"/>
        </a:p>
      </dsp:txBody>
      <dsp:txXfrm>
        <a:off x="2395189" y="1795640"/>
        <a:ext cx="2173794" cy="1304276"/>
      </dsp:txXfrm>
    </dsp:sp>
    <dsp:sp modelId="{1809A2CA-0E6D-4A0F-9646-33CD22F4D7E5}">
      <dsp:nvSpPr>
        <dsp:cNvPr id="0" name=""/>
        <dsp:cNvSpPr/>
      </dsp:nvSpPr>
      <dsp:spPr>
        <a:xfrm>
          <a:off x="4786363" y="1795640"/>
          <a:ext cx="2173794" cy="1304276"/>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A taste/likeness for foreign products</a:t>
          </a:r>
          <a:endParaRPr lang="en-US" sz="1600" kern="1200" dirty="0"/>
        </a:p>
      </dsp:txBody>
      <dsp:txXfrm>
        <a:off x="4786363" y="1795640"/>
        <a:ext cx="2173794" cy="1304276"/>
      </dsp:txXfrm>
    </dsp:sp>
    <dsp:sp modelId="{F5637F1A-7DBD-4E9C-9D1C-58E94B874B3B}">
      <dsp:nvSpPr>
        <dsp:cNvPr id="0" name=""/>
        <dsp:cNvSpPr/>
      </dsp:nvSpPr>
      <dsp:spPr>
        <a:xfrm>
          <a:off x="7177537" y="1795640"/>
          <a:ext cx="2173794" cy="1304276"/>
        </a:xfrm>
        <a:prstGeom prst="rect">
          <a:avLst/>
        </a:prstGeom>
        <a:solidFill>
          <a:schemeClr val="accent2">
            <a:hueOff val="-831636"/>
            <a:satOff val="-47959"/>
            <a:lumOff val="4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Social stratification based on the gradations of </a:t>
          </a:r>
          <a:r>
            <a:rPr lang="en-US" sz="1600" b="0" i="0" kern="1200" baseline="0" dirty="0" err="1"/>
            <a:t>colour</a:t>
          </a:r>
          <a:r>
            <a:rPr lang="en-US" sz="1600" b="0" i="0" kern="1200" baseline="0" dirty="0"/>
            <a:t> and race</a:t>
          </a:r>
          <a:endParaRPr lang="en-US" sz="1600" kern="1200" dirty="0"/>
        </a:p>
      </dsp:txBody>
      <dsp:txXfrm>
        <a:off x="7177537" y="1795640"/>
        <a:ext cx="2173794" cy="1304276"/>
      </dsp:txXfrm>
    </dsp:sp>
    <dsp:sp modelId="{022B4E0F-6F0A-4613-BE75-8CB6A8EE987F}">
      <dsp:nvSpPr>
        <dsp:cNvPr id="0" name=""/>
        <dsp:cNvSpPr/>
      </dsp:nvSpPr>
      <dsp:spPr>
        <a:xfrm>
          <a:off x="9568712" y="1795640"/>
          <a:ext cx="2173794" cy="1304276"/>
        </a:xfrm>
        <a:prstGeom prst="rect">
          <a:avLst/>
        </a:prstGeom>
        <a:solidFill>
          <a:schemeClr val="accent2">
            <a:hueOff val="-935590"/>
            <a:satOff val="-53954"/>
            <a:lumOff val="55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Lack of democratic tradition because of the long existence of slavery</a:t>
          </a:r>
          <a:endParaRPr lang="en-US" sz="1600" kern="1200" dirty="0"/>
        </a:p>
      </dsp:txBody>
      <dsp:txXfrm>
        <a:off x="9568712" y="1795640"/>
        <a:ext cx="2173794" cy="1304276"/>
      </dsp:txXfrm>
    </dsp:sp>
    <dsp:sp modelId="{8154B9DC-E291-4F21-B2F8-06EF371A2837}">
      <dsp:nvSpPr>
        <dsp:cNvPr id="0" name=""/>
        <dsp:cNvSpPr/>
      </dsp:nvSpPr>
      <dsp:spPr>
        <a:xfrm>
          <a:off x="4014" y="3317296"/>
          <a:ext cx="2173794" cy="1304276"/>
        </a:xfrm>
        <a:prstGeom prst="rect">
          <a:avLst/>
        </a:prstGeom>
        <a:solidFill>
          <a:schemeClr val="accent2">
            <a:hueOff val="-1039545"/>
            <a:satOff val="-59949"/>
            <a:lumOff val="6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Pure Plantation Economy of Slavery</a:t>
          </a:r>
          <a:endParaRPr lang="en-US" sz="1600" kern="1200" dirty="0"/>
        </a:p>
      </dsp:txBody>
      <dsp:txXfrm>
        <a:off x="4014" y="3317296"/>
        <a:ext cx="2173794" cy="1304276"/>
      </dsp:txXfrm>
    </dsp:sp>
    <dsp:sp modelId="{EC414FE5-FCA8-466A-9C41-F369297E6CCB}">
      <dsp:nvSpPr>
        <dsp:cNvPr id="0" name=""/>
        <dsp:cNvSpPr/>
      </dsp:nvSpPr>
      <dsp:spPr>
        <a:xfrm>
          <a:off x="2395189" y="3317296"/>
          <a:ext cx="2173794" cy="1304276"/>
        </a:xfrm>
        <a:prstGeom prst="rect">
          <a:avLst/>
        </a:prstGeom>
        <a:solidFill>
          <a:schemeClr val="accent2">
            <a:hueOff val="-1143499"/>
            <a:satOff val="-65943"/>
            <a:lumOff val="67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Plantation Economy modified after Emancipation</a:t>
          </a:r>
          <a:endParaRPr lang="en-US" sz="1600" kern="1200" dirty="0"/>
        </a:p>
      </dsp:txBody>
      <dsp:txXfrm>
        <a:off x="2395189" y="3317296"/>
        <a:ext cx="2173794" cy="1304276"/>
      </dsp:txXfrm>
    </dsp:sp>
    <dsp:sp modelId="{416BE8DB-866A-4EE1-A598-34857BBB7DEF}">
      <dsp:nvSpPr>
        <dsp:cNvPr id="0" name=""/>
        <dsp:cNvSpPr/>
      </dsp:nvSpPr>
      <dsp:spPr>
        <a:xfrm>
          <a:off x="4786363" y="3317296"/>
          <a:ext cx="2173794" cy="1304276"/>
        </a:xfrm>
        <a:prstGeom prst="rect">
          <a:avLst/>
        </a:prstGeom>
        <a:solidFill>
          <a:schemeClr val="accent2">
            <a:hueOff val="-1247454"/>
            <a:satOff val="-71938"/>
            <a:lumOff val="73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Plantation Economy further modified after 1940 with ‘Industrialization by Invitation’</a:t>
          </a:r>
          <a:endParaRPr lang="en-US" sz="1600" kern="1200" dirty="0"/>
        </a:p>
      </dsp:txBody>
      <dsp:txXfrm>
        <a:off x="4786363" y="3317296"/>
        <a:ext cx="2173794" cy="1304276"/>
      </dsp:txXfrm>
    </dsp:sp>
    <dsp:sp modelId="{7BCA0D81-F949-46C8-8630-A88AD99CB912}">
      <dsp:nvSpPr>
        <dsp:cNvPr id="0" name=""/>
        <dsp:cNvSpPr/>
      </dsp:nvSpPr>
      <dsp:spPr>
        <a:xfrm>
          <a:off x="7177537" y="3317296"/>
          <a:ext cx="2173794" cy="1304276"/>
        </a:xfrm>
        <a:prstGeom prst="rect">
          <a:avLst/>
        </a:prstGeom>
        <a:solidFill>
          <a:schemeClr val="accent2">
            <a:hueOff val="-1351408"/>
            <a:satOff val="-77933"/>
            <a:lumOff val="80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t>They ignored the social forces that contributed to change in the region</a:t>
          </a:r>
          <a:endParaRPr lang="en-US" sz="1600" kern="1200" dirty="0"/>
        </a:p>
      </dsp:txBody>
      <dsp:txXfrm>
        <a:off x="7177537" y="3317296"/>
        <a:ext cx="2173794" cy="1304276"/>
      </dsp:txXfrm>
    </dsp:sp>
    <dsp:sp modelId="{9A9C749C-251A-4B3A-BBA8-ED2C83A14477}">
      <dsp:nvSpPr>
        <dsp:cNvPr id="0" name=""/>
        <dsp:cNvSpPr/>
      </dsp:nvSpPr>
      <dsp:spPr>
        <a:xfrm>
          <a:off x="9568712" y="3317296"/>
          <a:ext cx="2173794" cy="1304276"/>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Unstable family units, hierarchical class relations, low levels of community integration, mobile populations often recruited for seasonal work</a:t>
          </a:r>
          <a:endParaRPr lang="en-US" sz="1400" kern="1200" dirty="0"/>
        </a:p>
      </dsp:txBody>
      <dsp:txXfrm>
        <a:off x="9568712" y="3317296"/>
        <a:ext cx="2173794" cy="13042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C66DB-B16A-42B1-B1F7-D38F53845B29}">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07F839-53CA-4A03-9C4E-F74700E44921}">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US" sz="5500" kern="1200"/>
            <a:t>Light complexion, European physical features and beauty</a:t>
          </a:r>
        </a:p>
      </dsp:txBody>
      <dsp:txXfrm>
        <a:off x="0" y="0"/>
        <a:ext cx="6900512" cy="2768070"/>
      </dsp:txXfrm>
    </dsp:sp>
    <dsp:sp modelId="{EB73A6F3-E275-4D24-BE2F-D513181ADC3A}">
      <dsp:nvSpPr>
        <dsp:cNvPr id="0" name=""/>
        <dsp:cNvSpPr/>
      </dsp:nvSpPr>
      <dsp:spPr>
        <a:xfrm>
          <a:off x="0" y="2768070"/>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7824A4-DAA1-4F4E-B858-66B691490FF4}">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US" sz="5500" kern="1200"/>
            <a:t>Notions of ‘good’ and “bad” hair</a:t>
          </a:r>
        </a:p>
      </dsp:txBody>
      <dsp:txXfrm>
        <a:off x="0" y="2768070"/>
        <a:ext cx="6900512" cy="27680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4FDA4-7119-4EB7-AFAD-843266DFA773}">
      <dsp:nvSpPr>
        <dsp:cNvPr id="0" name=""/>
        <dsp:cNvSpPr/>
      </dsp:nvSpPr>
      <dsp:spPr>
        <a:xfrm>
          <a:off x="0" y="22893"/>
          <a:ext cx="7667130" cy="84459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Countries with large varying ethnic groups has complex social stratification                                                         E.g. Guyana, Trinidad and Jamaica</a:t>
          </a:r>
          <a:endParaRPr lang="en-US" sz="1400" kern="1200" dirty="0"/>
        </a:p>
      </dsp:txBody>
      <dsp:txXfrm>
        <a:off x="41230" y="64123"/>
        <a:ext cx="7584670" cy="762133"/>
      </dsp:txXfrm>
    </dsp:sp>
    <dsp:sp modelId="{917E413F-2402-4219-9C5D-8C20EA6BAB4D}">
      <dsp:nvSpPr>
        <dsp:cNvPr id="0" name=""/>
        <dsp:cNvSpPr/>
      </dsp:nvSpPr>
      <dsp:spPr>
        <a:xfrm>
          <a:off x="0" y="936607"/>
          <a:ext cx="7667130" cy="844593"/>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These colonies saw the emergence and pronouncement of </a:t>
          </a:r>
          <a:r>
            <a:rPr lang="en-US" sz="1400" b="0" i="0" kern="1200" baseline="0" dirty="0" err="1"/>
            <a:t>colour</a:t>
          </a:r>
          <a:r>
            <a:rPr lang="en-US" sz="1400" b="0" i="0" kern="1200" baseline="0" dirty="0"/>
            <a:t>, race and class divisions resulting in </a:t>
          </a:r>
          <a:r>
            <a:rPr lang="en-US" sz="1400" b="0" i="0" kern="1200" baseline="0"/>
            <a:t>hostility with </a:t>
          </a:r>
          <a:r>
            <a:rPr lang="en-US" sz="1400" b="0" i="0" kern="1200" baseline="0" dirty="0"/>
            <a:t>East Indians over space &amp; wages.</a:t>
          </a:r>
          <a:endParaRPr lang="en-US" sz="1400" kern="1200" dirty="0"/>
        </a:p>
      </dsp:txBody>
      <dsp:txXfrm>
        <a:off x="41230" y="977837"/>
        <a:ext cx="7584670" cy="762133"/>
      </dsp:txXfrm>
    </dsp:sp>
    <dsp:sp modelId="{E1C57993-1956-4607-8F0A-E83DB8C6D037}">
      <dsp:nvSpPr>
        <dsp:cNvPr id="0" name=""/>
        <dsp:cNvSpPr/>
      </dsp:nvSpPr>
      <dsp:spPr>
        <a:xfrm>
          <a:off x="0" y="1850321"/>
          <a:ext cx="7667130" cy="844593"/>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These new immigrants brought their cultural traits &amp; values with them – East Indian Cuisines, Hindu and Muslim festivals such as </a:t>
          </a:r>
          <a:r>
            <a:rPr lang="en-US" sz="1400" b="0" i="0" kern="1200" baseline="0" dirty="0" err="1"/>
            <a:t>Divali</a:t>
          </a:r>
          <a:r>
            <a:rPr lang="en-US" sz="1400" b="0" i="0" kern="1200" baseline="0" dirty="0"/>
            <a:t>, Phagwa and Eid-</a:t>
          </a:r>
          <a:r>
            <a:rPr lang="en-US" sz="1400" b="0" i="0" kern="1200" baseline="0" dirty="0" err="1"/>
            <a:t>ul</a:t>
          </a:r>
          <a:r>
            <a:rPr lang="en-US" sz="1400" b="0" i="0" kern="1200" baseline="0" dirty="0"/>
            <a:t>-Fire and the holy days being recognized in a similar manner as Christianity and its festivals and religious ceremonies. </a:t>
          </a:r>
          <a:endParaRPr lang="en-US" sz="1400" kern="1200" dirty="0"/>
        </a:p>
      </dsp:txBody>
      <dsp:txXfrm>
        <a:off x="41230" y="1891551"/>
        <a:ext cx="7584670" cy="762133"/>
      </dsp:txXfrm>
    </dsp:sp>
    <dsp:sp modelId="{153D44C6-8199-4EDA-9A35-97BB74D97928}">
      <dsp:nvSpPr>
        <dsp:cNvPr id="0" name=""/>
        <dsp:cNvSpPr/>
      </dsp:nvSpPr>
      <dsp:spPr>
        <a:xfrm>
          <a:off x="0" y="2764035"/>
          <a:ext cx="7667130" cy="844593"/>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Overtime cultural hybridization occurred and a unique form of Creolization that is mixing of cultural traits and exchange of values. </a:t>
          </a:r>
          <a:endParaRPr lang="en-US" sz="1400" kern="1200" dirty="0"/>
        </a:p>
      </dsp:txBody>
      <dsp:txXfrm>
        <a:off x="41230" y="2805265"/>
        <a:ext cx="7584670" cy="762133"/>
      </dsp:txXfrm>
    </dsp:sp>
    <dsp:sp modelId="{98E807A3-E80A-4A6A-8E3D-A59852963E9A}">
      <dsp:nvSpPr>
        <dsp:cNvPr id="0" name=""/>
        <dsp:cNvSpPr/>
      </dsp:nvSpPr>
      <dsp:spPr>
        <a:xfrm>
          <a:off x="0" y="3677748"/>
          <a:ext cx="7667130" cy="844593"/>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Mixing of races (racial admixture) whereby Blacks were mixing with Whites to produce mulattoes, Blacks and Indians to produce Douglas – hence the creation of a bewildering number of skin </a:t>
          </a:r>
          <a:r>
            <a:rPr lang="en-US" sz="1400" b="0" i="0" kern="1200" baseline="0" dirty="0" err="1"/>
            <a:t>colours</a:t>
          </a:r>
          <a:r>
            <a:rPr lang="en-US" sz="1400" b="0" i="0" kern="1200" baseline="0" dirty="0"/>
            <a:t> and features that a unique to the Caribbean. </a:t>
          </a:r>
          <a:endParaRPr lang="en-US" sz="1400" kern="1200" dirty="0"/>
        </a:p>
      </dsp:txBody>
      <dsp:txXfrm>
        <a:off x="41230" y="3718978"/>
        <a:ext cx="7584670" cy="762133"/>
      </dsp:txXfrm>
    </dsp:sp>
    <dsp:sp modelId="{161786AF-D5E8-4C7F-A6A7-6E6C00D8DEA7}">
      <dsp:nvSpPr>
        <dsp:cNvPr id="0" name=""/>
        <dsp:cNvSpPr/>
      </dsp:nvSpPr>
      <dsp:spPr>
        <a:xfrm>
          <a:off x="0" y="4591462"/>
          <a:ext cx="7667130" cy="844593"/>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t>Scholars argue that a combination between of European and African cultural practices has led to our now Creole culture expressions in Carnival, limbo dancing, calypso, steel pan, the Shango religion in Trinidad and Tobago and Pocomania in Jamaica.</a:t>
          </a:r>
          <a:endParaRPr lang="en-US" sz="1400" kern="1200" dirty="0"/>
        </a:p>
      </dsp:txBody>
      <dsp:txXfrm>
        <a:off x="41230" y="4632692"/>
        <a:ext cx="7584670" cy="762133"/>
      </dsp:txXfrm>
    </dsp:sp>
    <dsp:sp modelId="{A1B2EE57-391E-408E-B262-B3AFD77F3375}">
      <dsp:nvSpPr>
        <dsp:cNvPr id="0" name=""/>
        <dsp:cNvSpPr/>
      </dsp:nvSpPr>
      <dsp:spPr>
        <a:xfrm>
          <a:off x="0" y="5505176"/>
          <a:ext cx="7667130" cy="84459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0" i="0" kern="1200" baseline="0" dirty="0"/>
            <a:t>The dialect spoken in each island is dependent on its past inhabitants:  St Lucia, Dominica and Grenada have standard and non-standard forms of English and a French based Creole, the Netherlands Antilles has Dutch and Papiamento and Trinidad and Tobago has standard and non-standard forms of English, Bhojpuri and Urdu and a French based Creole and Yoruba are still used by small segments of the society.</a:t>
          </a:r>
          <a:endParaRPr lang="en-US" sz="1200" kern="1200" dirty="0"/>
        </a:p>
      </dsp:txBody>
      <dsp:txXfrm>
        <a:off x="41230" y="5546406"/>
        <a:ext cx="7584670" cy="7621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324-2B37-102C-26AE-65C0E15B28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79349D-6B45-AB5D-A4AD-0B16722FE8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F06EF0-3069-4A13-7F7D-7EB28D8F634D}"/>
              </a:ext>
            </a:extLst>
          </p:cNvPr>
          <p:cNvSpPr>
            <a:spLocks noGrp="1"/>
          </p:cNvSpPr>
          <p:nvPr>
            <p:ph type="dt" sz="half" idx="10"/>
          </p:nvPr>
        </p:nvSpPr>
        <p:spPr/>
        <p:txBody>
          <a:bodyPr/>
          <a:lstStyle/>
          <a:p>
            <a:fld id="{12D862B3-F480-4109-931A-A2F729ACC048}" type="datetimeFigureOut">
              <a:rPr lang="en-US" smtClean="0"/>
              <a:t>3/16/2023</a:t>
            </a:fld>
            <a:endParaRPr lang="en-US"/>
          </a:p>
        </p:txBody>
      </p:sp>
      <p:sp>
        <p:nvSpPr>
          <p:cNvPr id="5" name="Footer Placeholder 4">
            <a:extLst>
              <a:ext uri="{FF2B5EF4-FFF2-40B4-BE49-F238E27FC236}">
                <a16:creationId xmlns:a16="http://schemas.microsoft.com/office/drawing/2014/main" id="{9953E998-8937-7AC4-3CDA-63B765E1B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D12FF-F669-D478-17D1-20CE09FAF6BE}"/>
              </a:ext>
            </a:extLst>
          </p:cNvPr>
          <p:cNvSpPr>
            <a:spLocks noGrp="1"/>
          </p:cNvSpPr>
          <p:nvPr>
            <p:ph type="sldNum" sz="quarter" idx="12"/>
          </p:nvPr>
        </p:nvSpPr>
        <p:spPr/>
        <p:txBody>
          <a:bodyPr/>
          <a:lstStyle/>
          <a:p>
            <a:fld id="{77FF95C0-D673-49D0-8CF2-49AC23C2B870}" type="slidenum">
              <a:rPr lang="en-US" smtClean="0"/>
              <a:t>‹#›</a:t>
            </a:fld>
            <a:endParaRPr lang="en-US"/>
          </a:p>
        </p:txBody>
      </p:sp>
    </p:spTree>
    <p:extLst>
      <p:ext uri="{BB962C8B-B14F-4D97-AF65-F5344CB8AC3E}">
        <p14:creationId xmlns:p14="http://schemas.microsoft.com/office/powerpoint/2010/main" val="343962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82BD-C96F-E17A-DB5C-4FF293D475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8C7619-0AD4-1296-773B-9D6CC4AA22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A4BD8-530F-B297-43BA-9D4B994AD41B}"/>
              </a:ext>
            </a:extLst>
          </p:cNvPr>
          <p:cNvSpPr>
            <a:spLocks noGrp="1"/>
          </p:cNvSpPr>
          <p:nvPr>
            <p:ph type="dt" sz="half" idx="10"/>
          </p:nvPr>
        </p:nvSpPr>
        <p:spPr/>
        <p:txBody>
          <a:bodyPr/>
          <a:lstStyle/>
          <a:p>
            <a:fld id="{12D862B3-F480-4109-931A-A2F729ACC048}" type="datetimeFigureOut">
              <a:rPr lang="en-US" smtClean="0"/>
              <a:t>3/16/2023</a:t>
            </a:fld>
            <a:endParaRPr lang="en-US"/>
          </a:p>
        </p:txBody>
      </p:sp>
      <p:sp>
        <p:nvSpPr>
          <p:cNvPr id="5" name="Footer Placeholder 4">
            <a:extLst>
              <a:ext uri="{FF2B5EF4-FFF2-40B4-BE49-F238E27FC236}">
                <a16:creationId xmlns:a16="http://schemas.microsoft.com/office/drawing/2014/main" id="{79C6FC26-A08E-22C6-506B-6261DD51C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2B15F-8E51-629E-1D1A-8361BB593D0B}"/>
              </a:ext>
            </a:extLst>
          </p:cNvPr>
          <p:cNvSpPr>
            <a:spLocks noGrp="1"/>
          </p:cNvSpPr>
          <p:nvPr>
            <p:ph type="sldNum" sz="quarter" idx="12"/>
          </p:nvPr>
        </p:nvSpPr>
        <p:spPr/>
        <p:txBody>
          <a:bodyPr/>
          <a:lstStyle/>
          <a:p>
            <a:fld id="{77FF95C0-D673-49D0-8CF2-49AC23C2B870}" type="slidenum">
              <a:rPr lang="en-US" smtClean="0"/>
              <a:t>‹#›</a:t>
            </a:fld>
            <a:endParaRPr lang="en-US"/>
          </a:p>
        </p:txBody>
      </p:sp>
    </p:spTree>
    <p:extLst>
      <p:ext uri="{BB962C8B-B14F-4D97-AF65-F5344CB8AC3E}">
        <p14:creationId xmlns:p14="http://schemas.microsoft.com/office/powerpoint/2010/main" val="256054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0CB1C-124D-17BA-3761-7C7E4A50D9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8BEC6A-16F4-C305-7271-D53277D9C2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620E5-5430-8766-A37A-CC598FDB1AE1}"/>
              </a:ext>
            </a:extLst>
          </p:cNvPr>
          <p:cNvSpPr>
            <a:spLocks noGrp="1"/>
          </p:cNvSpPr>
          <p:nvPr>
            <p:ph type="dt" sz="half" idx="10"/>
          </p:nvPr>
        </p:nvSpPr>
        <p:spPr/>
        <p:txBody>
          <a:bodyPr/>
          <a:lstStyle/>
          <a:p>
            <a:fld id="{12D862B3-F480-4109-931A-A2F729ACC048}" type="datetimeFigureOut">
              <a:rPr lang="en-US" smtClean="0"/>
              <a:t>3/16/2023</a:t>
            </a:fld>
            <a:endParaRPr lang="en-US"/>
          </a:p>
        </p:txBody>
      </p:sp>
      <p:sp>
        <p:nvSpPr>
          <p:cNvPr id="5" name="Footer Placeholder 4">
            <a:extLst>
              <a:ext uri="{FF2B5EF4-FFF2-40B4-BE49-F238E27FC236}">
                <a16:creationId xmlns:a16="http://schemas.microsoft.com/office/drawing/2014/main" id="{1C9E5FC5-DD2D-FAB7-405A-4B1E76A15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F01AE-92E6-3253-0E72-79C78973566E}"/>
              </a:ext>
            </a:extLst>
          </p:cNvPr>
          <p:cNvSpPr>
            <a:spLocks noGrp="1"/>
          </p:cNvSpPr>
          <p:nvPr>
            <p:ph type="sldNum" sz="quarter" idx="12"/>
          </p:nvPr>
        </p:nvSpPr>
        <p:spPr/>
        <p:txBody>
          <a:bodyPr/>
          <a:lstStyle/>
          <a:p>
            <a:fld id="{77FF95C0-D673-49D0-8CF2-49AC23C2B870}" type="slidenum">
              <a:rPr lang="en-US" smtClean="0"/>
              <a:t>‹#›</a:t>
            </a:fld>
            <a:endParaRPr lang="en-US"/>
          </a:p>
        </p:txBody>
      </p:sp>
    </p:spTree>
    <p:extLst>
      <p:ext uri="{BB962C8B-B14F-4D97-AF65-F5344CB8AC3E}">
        <p14:creationId xmlns:p14="http://schemas.microsoft.com/office/powerpoint/2010/main" val="396931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0F00-DE81-84CC-8AA1-DCB732EA05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F14DF-62FF-53CE-A1BB-111D41527B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96994-7863-521F-B437-4CFDBEA89281}"/>
              </a:ext>
            </a:extLst>
          </p:cNvPr>
          <p:cNvSpPr>
            <a:spLocks noGrp="1"/>
          </p:cNvSpPr>
          <p:nvPr>
            <p:ph type="dt" sz="half" idx="10"/>
          </p:nvPr>
        </p:nvSpPr>
        <p:spPr/>
        <p:txBody>
          <a:bodyPr/>
          <a:lstStyle/>
          <a:p>
            <a:fld id="{12D862B3-F480-4109-931A-A2F729ACC048}" type="datetimeFigureOut">
              <a:rPr lang="en-US" smtClean="0"/>
              <a:t>3/16/2023</a:t>
            </a:fld>
            <a:endParaRPr lang="en-US"/>
          </a:p>
        </p:txBody>
      </p:sp>
      <p:sp>
        <p:nvSpPr>
          <p:cNvPr id="5" name="Footer Placeholder 4">
            <a:extLst>
              <a:ext uri="{FF2B5EF4-FFF2-40B4-BE49-F238E27FC236}">
                <a16:creationId xmlns:a16="http://schemas.microsoft.com/office/drawing/2014/main" id="{583E3663-AB23-E412-9C8A-E8B5FFAB2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171513-91D5-B5EC-FEB7-548B9CD48C24}"/>
              </a:ext>
            </a:extLst>
          </p:cNvPr>
          <p:cNvSpPr>
            <a:spLocks noGrp="1"/>
          </p:cNvSpPr>
          <p:nvPr>
            <p:ph type="sldNum" sz="quarter" idx="12"/>
          </p:nvPr>
        </p:nvSpPr>
        <p:spPr/>
        <p:txBody>
          <a:bodyPr/>
          <a:lstStyle/>
          <a:p>
            <a:fld id="{77FF95C0-D673-49D0-8CF2-49AC23C2B870}" type="slidenum">
              <a:rPr lang="en-US" smtClean="0"/>
              <a:t>‹#›</a:t>
            </a:fld>
            <a:endParaRPr lang="en-US"/>
          </a:p>
        </p:txBody>
      </p:sp>
    </p:spTree>
    <p:extLst>
      <p:ext uri="{BB962C8B-B14F-4D97-AF65-F5344CB8AC3E}">
        <p14:creationId xmlns:p14="http://schemas.microsoft.com/office/powerpoint/2010/main" val="378976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F5EC-7E96-173E-5992-ACBF5FBAB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283E31-ADA4-C391-CBC3-E8C6C749F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DEBA0D-E106-B9A0-0328-9FBC40E10D29}"/>
              </a:ext>
            </a:extLst>
          </p:cNvPr>
          <p:cNvSpPr>
            <a:spLocks noGrp="1"/>
          </p:cNvSpPr>
          <p:nvPr>
            <p:ph type="dt" sz="half" idx="10"/>
          </p:nvPr>
        </p:nvSpPr>
        <p:spPr/>
        <p:txBody>
          <a:bodyPr/>
          <a:lstStyle/>
          <a:p>
            <a:fld id="{12D862B3-F480-4109-931A-A2F729ACC048}" type="datetimeFigureOut">
              <a:rPr lang="en-US" smtClean="0"/>
              <a:t>3/16/2023</a:t>
            </a:fld>
            <a:endParaRPr lang="en-US"/>
          </a:p>
        </p:txBody>
      </p:sp>
      <p:sp>
        <p:nvSpPr>
          <p:cNvPr id="5" name="Footer Placeholder 4">
            <a:extLst>
              <a:ext uri="{FF2B5EF4-FFF2-40B4-BE49-F238E27FC236}">
                <a16:creationId xmlns:a16="http://schemas.microsoft.com/office/drawing/2014/main" id="{17B2969D-D6B7-D77D-DB07-E318D87E8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B4619-B962-8480-3C2F-9A39078C1B9A}"/>
              </a:ext>
            </a:extLst>
          </p:cNvPr>
          <p:cNvSpPr>
            <a:spLocks noGrp="1"/>
          </p:cNvSpPr>
          <p:nvPr>
            <p:ph type="sldNum" sz="quarter" idx="12"/>
          </p:nvPr>
        </p:nvSpPr>
        <p:spPr/>
        <p:txBody>
          <a:bodyPr/>
          <a:lstStyle/>
          <a:p>
            <a:fld id="{77FF95C0-D673-49D0-8CF2-49AC23C2B870}" type="slidenum">
              <a:rPr lang="en-US" smtClean="0"/>
              <a:t>‹#›</a:t>
            </a:fld>
            <a:endParaRPr lang="en-US"/>
          </a:p>
        </p:txBody>
      </p:sp>
    </p:spTree>
    <p:extLst>
      <p:ext uri="{BB962C8B-B14F-4D97-AF65-F5344CB8AC3E}">
        <p14:creationId xmlns:p14="http://schemas.microsoft.com/office/powerpoint/2010/main" val="3360294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C407F-82C2-64EE-D0CB-369CA9059E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60C91-AAAD-BA2D-3BC6-28A70E9A2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2B1BD4-954A-6031-C47F-BF4E00CBC6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BBB929-D7BF-A398-7453-BC94B9864C3B}"/>
              </a:ext>
            </a:extLst>
          </p:cNvPr>
          <p:cNvSpPr>
            <a:spLocks noGrp="1"/>
          </p:cNvSpPr>
          <p:nvPr>
            <p:ph type="dt" sz="half" idx="10"/>
          </p:nvPr>
        </p:nvSpPr>
        <p:spPr/>
        <p:txBody>
          <a:bodyPr/>
          <a:lstStyle/>
          <a:p>
            <a:fld id="{12D862B3-F480-4109-931A-A2F729ACC048}" type="datetimeFigureOut">
              <a:rPr lang="en-US" smtClean="0"/>
              <a:t>3/16/2023</a:t>
            </a:fld>
            <a:endParaRPr lang="en-US"/>
          </a:p>
        </p:txBody>
      </p:sp>
      <p:sp>
        <p:nvSpPr>
          <p:cNvPr id="6" name="Footer Placeholder 5">
            <a:extLst>
              <a:ext uri="{FF2B5EF4-FFF2-40B4-BE49-F238E27FC236}">
                <a16:creationId xmlns:a16="http://schemas.microsoft.com/office/drawing/2014/main" id="{4A8F641C-EDAC-FDDE-4953-72EA7985C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693CC-DD24-373E-496D-BD81F59E9EDE}"/>
              </a:ext>
            </a:extLst>
          </p:cNvPr>
          <p:cNvSpPr>
            <a:spLocks noGrp="1"/>
          </p:cNvSpPr>
          <p:nvPr>
            <p:ph type="sldNum" sz="quarter" idx="12"/>
          </p:nvPr>
        </p:nvSpPr>
        <p:spPr/>
        <p:txBody>
          <a:bodyPr/>
          <a:lstStyle/>
          <a:p>
            <a:fld id="{77FF95C0-D673-49D0-8CF2-49AC23C2B870}" type="slidenum">
              <a:rPr lang="en-US" smtClean="0"/>
              <a:t>‹#›</a:t>
            </a:fld>
            <a:endParaRPr lang="en-US"/>
          </a:p>
        </p:txBody>
      </p:sp>
    </p:spTree>
    <p:extLst>
      <p:ext uri="{BB962C8B-B14F-4D97-AF65-F5344CB8AC3E}">
        <p14:creationId xmlns:p14="http://schemas.microsoft.com/office/powerpoint/2010/main" val="40316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508D-6FD1-2A26-D8E4-E493C0A869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86CE31-9474-7980-6245-9E870D801B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6113EF-77D5-4444-78E8-7651E85A4D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8B7158-6462-143D-8374-F416502ED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9638EB-BF08-448D-C328-A8EA44488B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4BAFF3-5C35-0D25-FD3F-C3FD890F0A0B}"/>
              </a:ext>
            </a:extLst>
          </p:cNvPr>
          <p:cNvSpPr>
            <a:spLocks noGrp="1"/>
          </p:cNvSpPr>
          <p:nvPr>
            <p:ph type="dt" sz="half" idx="10"/>
          </p:nvPr>
        </p:nvSpPr>
        <p:spPr/>
        <p:txBody>
          <a:bodyPr/>
          <a:lstStyle/>
          <a:p>
            <a:fld id="{12D862B3-F480-4109-931A-A2F729ACC048}" type="datetimeFigureOut">
              <a:rPr lang="en-US" smtClean="0"/>
              <a:t>3/16/2023</a:t>
            </a:fld>
            <a:endParaRPr lang="en-US"/>
          </a:p>
        </p:txBody>
      </p:sp>
      <p:sp>
        <p:nvSpPr>
          <p:cNvPr id="8" name="Footer Placeholder 7">
            <a:extLst>
              <a:ext uri="{FF2B5EF4-FFF2-40B4-BE49-F238E27FC236}">
                <a16:creationId xmlns:a16="http://schemas.microsoft.com/office/drawing/2014/main" id="{158AA597-29AE-97BD-A4CA-ACCA61F662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350F87-A276-39FB-CFA6-BFA028A30BA4}"/>
              </a:ext>
            </a:extLst>
          </p:cNvPr>
          <p:cNvSpPr>
            <a:spLocks noGrp="1"/>
          </p:cNvSpPr>
          <p:nvPr>
            <p:ph type="sldNum" sz="quarter" idx="12"/>
          </p:nvPr>
        </p:nvSpPr>
        <p:spPr/>
        <p:txBody>
          <a:bodyPr/>
          <a:lstStyle/>
          <a:p>
            <a:fld id="{77FF95C0-D673-49D0-8CF2-49AC23C2B870}" type="slidenum">
              <a:rPr lang="en-US" smtClean="0"/>
              <a:t>‹#›</a:t>
            </a:fld>
            <a:endParaRPr lang="en-US"/>
          </a:p>
        </p:txBody>
      </p:sp>
    </p:spTree>
    <p:extLst>
      <p:ext uri="{BB962C8B-B14F-4D97-AF65-F5344CB8AC3E}">
        <p14:creationId xmlns:p14="http://schemas.microsoft.com/office/powerpoint/2010/main" val="11119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AD10-967C-27E6-089E-2420CE79BF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D0C878-823E-951D-6D08-803C7CD84773}"/>
              </a:ext>
            </a:extLst>
          </p:cNvPr>
          <p:cNvSpPr>
            <a:spLocks noGrp="1"/>
          </p:cNvSpPr>
          <p:nvPr>
            <p:ph type="dt" sz="half" idx="10"/>
          </p:nvPr>
        </p:nvSpPr>
        <p:spPr/>
        <p:txBody>
          <a:bodyPr/>
          <a:lstStyle/>
          <a:p>
            <a:fld id="{12D862B3-F480-4109-931A-A2F729ACC048}" type="datetimeFigureOut">
              <a:rPr lang="en-US" smtClean="0"/>
              <a:t>3/16/2023</a:t>
            </a:fld>
            <a:endParaRPr lang="en-US"/>
          </a:p>
        </p:txBody>
      </p:sp>
      <p:sp>
        <p:nvSpPr>
          <p:cNvPr id="4" name="Footer Placeholder 3">
            <a:extLst>
              <a:ext uri="{FF2B5EF4-FFF2-40B4-BE49-F238E27FC236}">
                <a16:creationId xmlns:a16="http://schemas.microsoft.com/office/drawing/2014/main" id="{7D598CB9-C452-3FFA-BA70-BEA132B3FF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CD60C4-3F16-15D6-8269-46530843CEEF}"/>
              </a:ext>
            </a:extLst>
          </p:cNvPr>
          <p:cNvSpPr>
            <a:spLocks noGrp="1"/>
          </p:cNvSpPr>
          <p:nvPr>
            <p:ph type="sldNum" sz="quarter" idx="12"/>
          </p:nvPr>
        </p:nvSpPr>
        <p:spPr/>
        <p:txBody>
          <a:bodyPr/>
          <a:lstStyle/>
          <a:p>
            <a:fld id="{77FF95C0-D673-49D0-8CF2-49AC23C2B870}" type="slidenum">
              <a:rPr lang="en-US" smtClean="0"/>
              <a:t>‹#›</a:t>
            </a:fld>
            <a:endParaRPr lang="en-US"/>
          </a:p>
        </p:txBody>
      </p:sp>
    </p:spTree>
    <p:extLst>
      <p:ext uri="{BB962C8B-B14F-4D97-AF65-F5344CB8AC3E}">
        <p14:creationId xmlns:p14="http://schemas.microsoft.com/office/powerpoint/2010/main" val="2855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B643DC-9A5A-C69B-CE51-E86A445858BB}"/>
              </a:ext>
            </a:extLst>
          </p:cNvPr>
          <p:cNvSpPr>
            <a:spLocks noGrp="1"/>
          </p:cNvSpPr>
          <p:nvPr>
            <p:ph type="dt" sz="half" idx="10"/>
          </p:nvPr>
        </p:nvSpPr>
        <p:spPr/>
        <p:txBody>
          <a:bodyPr/>
          <a:lstStyle/>
          <a:p>
            <a:fld id="{12D862B3-F480-4109-931A-A2F729ACC048}" type="datetimeFigureOut">
              <a:rPr lang="en-US" smtClean="0"/>
              <a:t>3/16/2023</a:t>
            </a:fld>
            <a:endParaRPr lang="en-US"/>
          </a:p>
        </p:txBody>
      </p:sp>
      <p:sp>
        <p:nvSpPr>
          <p:cNvPr id="3" name="Footer Placeholder 2">
            <a:extLst>
              <a:ext uri="{FF2B5EF4-FFF2-40B4-BE49-F238E27FC236}">
                <a16:creationId xmlns:a16="http://schemas.microsoft.com/office/drawing/2014/main" id="{4E3D847C-92BE-6CEE-C5E9-C1EAB9E7E6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F751B6-01AD-50DF-8D6D-5785C2EBF107}"/>
              </a:ext>
            </a:extLst>
          </p:cNvPr>
          <p:cNvSpPr>
            <a:spLocks noGrp="1"/>
          </p:cNvSpPr>
          <p:nvPr>
            <p:ph type="sldNum" sz="quarter" idx="12"/>
          </p:nvPr>
        </p:nvSpPr>
        <p:spPr/>
        <p:txBody>
          <a:bodyPr/>
          <a:lstStyle/>
          <a:p>
            <a:fld id="{77FF95C0-D673-49D0-8CF2-49AC23C2B870}" type="slidenum">
              <a:rPr lang="en-US" smtClean="0"/>
              <a:t>‹#›</a:t>
            </a:fld>
            <a:endParaRPr lang="en-US"/>
          </a:p>
        </p:txBody>
      </p:sp>
    </p:spTree>
    <p:extLst>
      <p:ext uri="{BB962C8B-B14F-4D97-AF65-F5344CB8AC3E}">
        <p14:creationId xmlns:p14="http://schemas.microsoft.com/office/powerpoint/2010/main" val="47997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31F7-F354-9EC2-BC3D-706C8D0A7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F93F53-2F04-21B0-B5D3-3518A7554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927041-D5BE-3A8B-D215-DB55FFEB3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62F32-91A6-AEEA-F0A0-76D86204A910}"/>
              </a:ext>
            </a:extLst>
          </p:cNvPr>
          <p:cNvSpPr>
            <a:spLocks noGrp="1"/>
          </p:cNvSpPr>
          <p:nvPr>
            <p:ph type="dt" sz="half" idx="10"/>
          </p:nvPr>
        </p:nvSpPr>
        <p:spPr/>
        <p:txBody>
          <a:bodyPr/>
          <a:lstStyle/>
          <a:p>
            <a:fld id="{12D862B3-F480-4109-931A-A2F729ACC048}" type="datetimeFigureOut">
              <a:rPr lang="en-US" smtClean="0"/>
              <a:t>3/16/2023</a:t>
            </a:fld>
            <a:endParaRPr lang="en-US"/>
          </a:p>
        </p:txBody>
      </p:sp>
      <p:sp>
        <p:nvSpPr>
          <p:cNvPr id="6" name="Footer Placeholder 5">
            <a:extLst>
              <a:ext uri="{FF2B5EF4-FFF2-40B4-BE49-F238E27FC236}">
                <a16:creationId xmlns:a16="http://schemas.microsoft.com/office/drawing/2014/main" id="{837BD275-C095-57AB-523D-7C0AB3C63D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49777-3636-3D8D-FA26-13BA94337F0A}"/>
              </a:ext>
            </a:extLst>
          </p:cNvPr>
          <p:cNvSpPr>
            <a:spLocks noGrp="1"/>
          </p:cNvSpPr>
          <p:nvPr>
            <p:ph type="sldNum" sz="quarter" idx="12"/>
          </p:nvPr>
        </p:nvSpPr>
        <p:spPr/>
        <p:txBody>
          <a:bodyPr/>
          <a:lstStyle/>
          <a:p>
            <a:fld id="{77FF95C0-D673-49D0-8CF2-49AC23C2B870}" type="slidenum">
              <a:rPr lang="en-US" smtClean="0"/>
              <a:t>‹#›</a:t>
            </a:fld>
            <a:endParaRPr lang="en-US"/>
          </a:p>
        </p:txBody>
      </p:sp>
    </p:spTree>
    <p:extLst>
      <p:ext uri="{BB962C8B-B14F-4D97-AF65-F5344CB8AC3E}">
        <p14:creationId xmlns:p14="http://schemas.microsoft.com/office/powerpoint/2010/main" val="2593559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C85B-3A2B-98A4-57A4-62E51091A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7920FE-7F90-F02F-AB2E-624929879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62443D-274D-C187-02B9-BD6CD50C5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D2A13F-FEB0-D210-23A0-752FEF78A5A1}"/>
              </a:ext>
            </a:extLst>
          </p:cNvPr>
          <p:cNvSpPr>
            <a:spLocks noGrp="1"/>
          </p:cNvSpPr>
          <p:nvPr>
            <p:ph type="dt" sz="half" idx="10"/>
          </p:nvPr>
        </p:nvSpPr>
        <p:spPr/>
        <p:txBody>
          <a:bodyPr/>
          <a:lstStyle/>
          <a:p>
            <a:fld id="{12D862B3-F480-4109-931A-A2F729ACC048}" type="datetimeFigureOut">
              <a:rPr lang="en-US" smtClean="0"/>
              <a:t>3/16/2023</a:t>
            </a:fld>
            <a:endParaRPr lang="en-US"/>
          </a:p>
        </p:txBody>
      </p:sp>
      <p:sp>
        <p:nvSpPr>
          <p:cNvPr id="6" name="Footer Placeholder 5">
            <a:extLst>
              <a:ext uri="{FF2B5EF4-FFF2-40B4-BE49-F238E27FC236}">
                <a16:creationId xmlns:a16="http://schemas.microsoft.com/office/drawing/2014/main" id="{AD7F6250-8465-FF85-1ABD-486D509FF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5B33D-A7C1-7E7F-D51D-9660F0D2FFCB}"/>
              </a:ext>
            </a:extLst>
          </p:cNvPr>
          <p:cNvSpPr>
            <a:spLocks noGrp="1"/>
          </p:cNvSpPr>
          <p:nvPr>
            <p:ph type="sldNum" sz="quarter" idx="12"/>
          </p:nvPr>
        </p:nvSpPr>
        <p:spPr/>
        <p:txBody>
          <a:bodyPr/>
          <a:lstStyle/>
          <a:p>
            <a:fld id="{77FF95C0-D673-49D0-8CF2-49AC23C2B870}" type="slidenum">
              <a:rPr lang="en-US" smtClean="0"/>
              <a:t>‹#›</a:t>
            </a:fld>
            <a:endParaRPr lang="en-US"/>
          </a:p>
        </p:txBody>
      </p:sp>
    </p:spTree>
    <p:extLst>
      <p:ext uri="{BB962C8B-B14F-4D97-AF65-F5344CB8AC3E}">
        <p14:creationId xmlns:p14="http://schemas.microsoft.com/office/powerpoint/2010/main" val="307508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6D98DD-C44A-211B-175A-C4CEDD0A43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2AC579-0637-5374-BD32-AE8DC107C1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A457A-0990-FFFB-FDB2-B921AEB0BD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862B3-F480-4109-931A-A2F729ACC048}" type="datetimeFigureOut">
              <a:rPr lang="en-US" smtClean="0"/>
              <a:t>3/16/2023</a:t>
            </a:fld>
            <a:endParaRPr lang="en-US"/>
          </a:p>
        </p:txBody>
      </p:sp>
      <p:sp>
        <p:nvSpPr>
          <p:cNvPr id="5" name="Footer Placeholder 4">
            <a:extLst>
              <a:ext uri="{FF2B5EF4-FFF2-40B4-BE49-F238E27FC236}">
                <a16:creationId xmlns:a16="http://schemas.microsoft.com/office/drawing/2014/main" id="{08D0BDC4-F46D-3112-6298-9806C44486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402DE6-A5C6-5857-32BC-B1F76605B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F95C0-D673-49D0-8CF2-49AC23C2B870}" type="slidenum">
              <a:rPr lang="en-US" smtClean="0"/>
              <a:t>‹#›</a:t>
            </a:fld>
            <a:endParaRPr lang="en-US"/>
          </a:p>
        </p:txBody>
      </p:sp>
    </p:spTree>
    <p:extLst>
      <p:ext uri="{BB962C8B-B14F-4D97-AF65-F5344CB8AC3E}">
        <p14:creationId xmlns:p14="http://schemas.microsoft.com/office/powerpoint/2010/main" val="3900435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0BAF-CA7F-ABF5-81B4-8C3ACFD2C411}"/>
              </a:ext>
            </a:extLst>
          </p:cNvPr>
          <p:cNvSpPr>
            <a:spLocks noGrp="1"/>
          </p:cNvSpPr>
          <p:nvPr>
            <p:ph type="ctrTitle"/>
          </p:nvPr>
        </p:nvSpPr>
        <p:spPr>
          <a:xfrm>
            <a:off x="7464614" y="1783959"/>
            <a:ext cx="4087306" cy="2889114"/>
          </a:xfrm>
        </p:spPr>
        <p:txBody>
          <a:bodyPr anchor="b">
            <a:normAutofit/>
          </a:bodyPr>
          <a:lstStyle/>
          <a:p>
            <a:pPr algn="l"/>
            <a:r>
              <a:rPr lang="en-US" sz="5000" b="1">
                <a:effectLst/>
                <a:latin typeface="Segoe UI" panose="020B0502040204020203" pitchFamily="34" charset="0"/>
                <a:ea typeface="Calibri" panose="020F0502020204030204" pitchFamily="34" charset="0"/>
              </a:rPr>
              <a:t>Plantation Society and Social Stratification</a:t>
            </a:r>
            <a:endParaRPr lang="en-US" sz="5000"/>
          </a:p>
        </p:txBody>
      </p:sp>
      <p:sp>
        <p:nvSpPr>
          <p:cNvPr id="18" name="Freeform: Shape 17">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84FC855F-D575-09EA-9B7F-0C7F161F9328}"/>
              </a:ext>
            </a:extLst>
          </p:cNvPr>
          <p:cNvPicPr>
            <a:picLocks noChangeAspect="1"/>
          </p:cNvPicPr>
          <p:nvPr/>
        </p:nvPicPr>
        <p:blipFill rotWithShape="1">
          <a:blip r:embed="rId2"/>
          <a:srcRect t="30864" r="1" b="103"/>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0717348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F3C06C-C589-730A-FB3C-A092E81701CA}"/>
              </a:ext>
            </a:extLst>
          </p:cNvPr>
          <p:cNvSpPr>
            <a:spLocks noGrp="1"/>
          </p:cNvSpPr>
          <p:nvPr>
            <p:ph type="title"/>
          </p:nvPr>
        </p:nvSpPr>
        <p:spPr>
          <a:xfrm>
            <a:off x="524741" y="620392"/>
            <a:ext cx="3808268" cy="5504688"/>
          </a:xfrm>
        </p:spPr>
        <p:txBody>
          <a:bodyPr>
            <a:normAutofit/>
          </a:bodyPr>
          <a:lstStyle/>
          <a:p>
            <a:r>
              <a:rPr lang="en-US" sz="5600" b="1">
                <a:solidFill>
                  <a:schemeClr val="bg1"/>
                </a:solidFill>
                <a:latin typeface="Segoe UI" panose="020B0502040204020203" pitchFamily="34" charset="0"/>
                <a:ea typeface="Times New Roman" panose="02020603050405020304" pitchFamily="18" charset="0"/>
              </a:rPr>
              <a:t>Plantation Society Model</a:t>
            </a:r>
            <a:r>
              <a:rPr lang="en-US" sz="5600">
                <a:solidFill>
                  <a:schemeClr val="bg1"/>
                </a:solidFill>
                <a:latin typeface="Segoe UI" panose="020B0502040204020203" pitchFamily="34" charset="0"/>
                <a:ea typeface="Times New Roman" panose="02020603050405020304" pitchFamily="18" charset="0"/>
              </a:rPr>
              <a:t> </a:t>
            </a:r>
            <a:endParaRPr lang="en-US" sz="5600">
              <a:solidFill>
                <a:schemeClr val="bg1"/>
              </a:solidFill>
            </a:endParaRPr>
          </a:p>
        </p:txBody>
      </p:sp>
      <p:graphicFrame>
        <p:nvGraphicFramePr>
          <p:cNvPr id="5" name="Content Placeholder 2">
            <a:extLst>
              <a:ext uri="{FF2B5EF4-FFF2-40B4-BE49-F238E27FC236}">
                <a16:creationId xmlns:a16="http://schemas.microsoft.com/office/drawing/2014/main" id="{EC17BED9-4BA5-0C22-0004-893A2F7AE09C}"/>
              </a:ext>
            </a:extLst>
          </p:cNvPr>
          <p:cNvGraphicFramePr>
            <a:graphicFrameLocks noGrp="1"/>
          </p:cNvGraphicFramePr>
          <p:nvPr>
            <p:ph idx="1"/>
            <p:extLst>
              <p:ext uri="{D42A27DB-BD31-4B8C-83A1-F6EECF244321}">
                <p14:modId xmlns:p14="http://schemas.microsoft.com/office/powerpoint/2010/main" val="1410490362"/>
              </p:ext>
            </p:extLst>
          </p:nvPr>
        </p:nvGraphicFramePr>
        <p:xfrm>
          <a:off x="5317588" y="211014"/>
          <a:ext cx="6738424" cy="6372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095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F08D5-CC4D-E984-2B4A-367F7EB290BB}"/>
              </a:ext>
            </a:extLst>
          </p:cNvPr>
          <p:cNvSpPr>
            <a:spLocks noGrp="1"/>
          </p:cNvSpPr>
          <p:nvPr>
            <p:ph type="title"/>
          </p:nvPr>
        </p:nvSpPr>
        <p:spPr/>
        <p:txBody>
          <a:bodyPr>
            <a:normAutofit fontScale="90000"/>
          </a:bodyPr>
          <a:lstStyle/>
          <a:p>
            <a:r>
              <a:rPr lang="en-US" b="1" u="sng" dirty="0">
                <a:solidFill>
                  <a:schemeClr val="bg1"/>
                </a:solidFill>
                <a:latin typeface="Segoe UI" panose="020B0502040204020203" pitchFamily="34" charset="0"/>
                <a:ea typeface="Times New Roman" panose="02020603050405020304" pitchFamily="18" charset="0"/>
                <a:cs typeface="+mn-cs"/>
              </a:rPr>
              <a:t>Social Stratification: </a:t>
            </a:r>
            <a:br>
              <a:rPr lang="en-US" b="1" u="sng" dirty="0">
                <a:solidFill>
                  <a:schemeClr val="bg1"/>
                </a:solidFill>
                <a:latin typeface="Segoe UI" panose="020B0502040204020203" pitchFamily="34" charset="0"/>
                <a:ea typeface="Times New Roman" panose="02020603050405020304" pitchFamily="18" charset="0"/>
                <a:cs typeface="+mn-cs"/>
              </a:rPr>
            </a:br>
            <a:r>
              <a:rPr lang="en-US" sz="3100" b="1" u="sng" dirty="0">
                <a:solidFill>
                  <a:schemeClr val="bg1"/>
                </a:solidFill>
                <a:latin typeface="Segoe UI" panose="020B0502040204020203" pitchFamily="34" charset="0"/>
                <a:ea typeface="Times New Roman" panose="02020603050405020304" pitchFamily="18" charset="0"/>
                <a:cs typeface="+mn-cs"/>
              </a:rPr>
              <a:t>Plantation, Society, &amp; Culture</a:t>
            </a:r>
            <a:br>
              <a:rPr lang="en-US" dirty="0">
                <a:solidFill>
                  <a:prstClr val="black"/>
                </a:solidFill>
                <a:latin typeface="Times New Roman" panose="02020603050405020304" pitchFamily="18" charset="0"/>
                <a:ea typeface="Times New Roman" panose="02020603050405020304" pitchFamily="18" charset="0"/>
                <a:cs typeface="+mn-cs"/>
              </a:rPr>
            </a:br>
            <a:endParaRPr lang="en-US" dirty="0"/>
          </a:p>
        </p:txBody>
      </p:sp>
      <p:graphicFrame>
        <p:nvGraphicFramePr>
          <p:cNvPr id="8" name="Content Placeholder 2">
            <a:extLst>
              <a:ext uri="{FF2B5EF4-FFF2-40B4-BE49-F238E27FC236}">
                <a16:creationId xmlns:a16="http://schemas.microsoft.com/office/drawing/2014/main" id="{AF1CCEC2-5391-B7A7-284D-003CE726AFD7}"/>
              </a:ext>
            </a:extLst>
          </p:cNvPr>
          <p:cNvGraphicFramePr>
            <a:graphicFrameLocks noGrp="1"/>
          </p:cNvGraphicFramePr>
          <p:nvPr>
            <p:ph idx="1"/>
            <p:extLst>
              <p:ext uri="{D42A27DB-BD31-4B8C-83A1-F6EECF244321}">
                <p14:modId xmlns:p14="http://schemas.microsoft.com/office/powerpoint/2010/main" val="750161869"/>
              </p:ext>
            </p:extLst>
          </p:nvPr>
        </p:nvGraphicFramePr>
        <p:xfrm>
          <a:off x="366372" y="1477108"/>
          <a:ext cx="7320451" cy="4825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5376FBF-D796-9289-3E22-E542E832D9DB}"/>
              </a:ext>
            </a:extLst>
          </p:cNvPr>
          <p:cNvSpPr txBox="1"/>
          <p:nvPr/>
        </p:nvSpPr>
        <p:spPr>
          <a:xfrm>
            <a:off x="8637562" y="3730144"/>
            <a:ext cx="3188065" cy="978729"/>
          </a:xfrm>
          <a:prstGeom prst="rect">
            <a:avLst/>
          </a:prstGeom>
          <a:noFill/>
        </p:spPr>
        <p:txBody>
          <a:bodyPr wrap="square">
            <a:spAutoFit/>
          </a:bodyPr>
          <a:lstStyle/>
          <a:p>
            <a:pPr marR="0" lvl="0" algn="r" defTabSz="914400" rtl="0" eaLnBrk="1" fontAlgn="auto" latinLnBrk="0" hangingPunct="1">
              <a:lnSpc>
                <a:spcPct val="90000"/>
              </a:lnSpc>
              <a:spcBef>
                <a:spcPts val="0"/>
              </a:spcBef>
              <a:spcAft>
                <a:spcPts val="0"/>
              </a:spcAft>
              <a:buClrTx/>
              <a:buSzTx/>
              <a:tabLst/>
              <a:defRPr/>
            </a:pPr>
            <a:r>
              <a:rPr kumimoji="0" lang="en-US" sz="1600" b="1" i="0" u="none" strike="noStrike" kern="1200" cap="none" spc="0" normalizeH="0" baseline="0" noProof="0" dirty="0">
                <a:ln>
                  <a:noFill/>
                </a:ln>
                <a:solidFill>
                  <a:schemeClr val="bg1"/>
                </a:solidFill>
                <a:effectLst/>
                <a:uLnTx/>
                <a:uFillTx/>
                <a:latin typeface="Segoe UI" panose="020B0502040204020203" pitchFamily="34" charset="0"/>
                <a:ea typeface="Times New Roman" panose="02020603050405020304" pitchFamily="18" charset="0"/>
                <a:cs typeface="+mn-cs"/>
              </a:rPr>
              <a:t>Stratification existed amongst slaves; it was based on where they worked whether it be Great House or in the fields. </a:t>
            </a:r>
            <a:endParaRPr kumimoji="0" lang="en-US" sz="16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endParaRPr>
          </a:p>
        </p:txBody>
      </p:sp>
      <p:graphicFrame>
        <p:nvGraphicFramePr>
          <p:cNvPr id="6" name="Diagram 5">
            <a:extLst>
              <a:ext uri="{FF2B5EF4-FFF2-40B4-BE49-F238E27FC236}">
                <a16:creationId xmlns:a16="http://schemas.microsoft.com/office/drawing/2014/main" id="{463D8FB6-5B8C-771F-6C85-EB06D72A6EE1}"/>
              </a:ext>
            </a:extLst>
          </p:cNvPr>
          <p:cNvGraphicFramePr/>
          <p:nvPr>
            <p:extLst>
              <p:ext uri="{D42A27DB-BD31-4B8C-83A1-F6EECF244321}">
                <p14:modId xmlns:p14="http://schemas.microsoft.com/office/powerpoint/2010/main" val="474780979"/>
              </p:ext>
            </p:extLst>
          </p:nvPr>
        </p:nvGraphicFramePr>
        <p:xfrm>
          <a:off x="8105332" y="464225"/>
          <a:ext cx="4252523" cy="29647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43044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97CE9E-869E-5ED2-D292-9E50E5274EA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Characteristics of a Plantation Society </a:t>
            </a:r>
          </a:p>
        </p:txBody>
      </p:sp>
      <p:graphicFrame>
        <p:nvGraphicFramePr>
          <p:cNvPr id="5" name="Content Placeholder 2">
            <a:extLst>
              <a:ext uri="{FF2B5EF4-FFF2-40B4-BE49-F238E27FC236}">
                <a16:creationId xmlns:a16="http://schemas.microsoft.com/office/drawing/2014/main" id="{AAD7E7D1-7CA2-88F4-38BC-4BBD1829F1B6}"/>
              </a:ext>
            </a:extLst>
          </p:cNvPr>
          <p:cNvGraphicFramePr>
            <a:graphicFrameLocks noGrp="1"/>
          </p:cNvGraphicFramePr>
          <p:nvPr>
            <p:ph idx="1"/>
            <p:extLst>
              <p:ext uri="{D42A27DB-BD31-4B8C-83A1-F6EECF244321}">
                <p14:modId xmlns:p14="http://schemas.microsoft.com/office/powerpoint/2010/main" val="190451372"/>
              </p:ext>
            </p:extLst>
          </p:nvPr>
        </p:nvGraphicFramePr>
        <p:xfrm>
          <a:off x="211016" y="1772529"/>
          <a:ext cx="11746522" cy="48955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602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62A5B-9326-B915-CF6F-D35B18D96DFF}"/>
              </a:ext>
            </a:extLst>
          </p:cNvPr>
          <p:cNvSpPr>
            <a:spLocks noGrp="1"/>
          </p:cNvSpPr>
          <p:nvPr>
            <p:ph type="title"/>
          </p:nvPr>
        </p:nvSpPr>
        <p:spPr>
          <a:xfrm>
            <a:off x="635000" y="640823"/>
            <a:ext cx="3418659" cy="5583148"/>
          </a:xfrm>
        </p:spPr>
        <p:txBody>
          <a:bodyPr anchor="ctr">
            <a:normAutofit/>
          </a:bodyPr>
          <a:lstStyle/>
          <a:p>
            <a:r>
              <a:rPr lang="en-US" sz="5400"/>
              <a:t>Treatment of Class, Race, &amp; Colour</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9D7396F-927E-2824-3C2C-E9D3DC27C0B3}"/>
              </a:ext>
            </a:extLst>
          </p:cNvPr>
          <p:cNvGraphicFramePr>
            <a:graphicFrameLocks noGrp="1"/>
          </p:cNvGraphicFramePr>
          <p:nvPr>
            <p:ph idx="1"/>
            <p:extLst>
              <p:ext uri="{D42A27DB-BD31-4B8C-83A1-F6EECF244321}">
                <p14:modId xmlns:p14="http://schemas.microsoft.com/office/powerpoint/2010/main" val="148395907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613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FAEC38E-BC02-948B-F1CB-3F39F4D553B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George Beckford </a:t>
            </a:r>
          </a:p>
        </p:txBody>
      </p:sp>
      <p:pic>
        <p:nvPicPr>
          <p:cNvPr id="4" name="Content Placeholder 3" descr="Text&#10;&#10;Description automatically generated with medium confidence">
            <a:extLst>
              <a:ext uri="{FF2B5EF4-FFF2-40B4-BE49-F238E27FC236}">
                <a16:creationId xmlns:a16="http://schemas.microsoft.com/office/drawing/2014/main" id="{2B98FE9B-1159-D956-4720-7901EF937215}"/>
              </a:ext>
            </a:extLst>
          </p:cNvPr>
          <p:cNvPicPr>
            <a:picLocks noGrp="1" noChangeAspect="1"/>
          </p:cNvPicPr>
          <p:nvPr>
            <p:ph idx="1"/>
          </p:nvPr>
        </p:nvPicPr>
        <p:blipFill>
          <a:blip r:embed="rId2"/>
          <a:stretch>
            <a:fillRect/>
          </a:stretch>
        </p:blipFill>
        <p:spPr>
          <a:xfrm>
            <a:off x="4502428" y="719344"/>
            <a:ext cx="7225748" cy="5419311"/>
          </a:xfrm>
          <a:prstGeom prst="rect">
            <a:avLst/>
          </a:prstGeom>
        </p:spPr>
      </p:pic>
    </p:spTree>
    <p:extLst>
      <p:ext uri="{BB962C8B-B14F-4D97-AF65-F5344CB8AC3E}">
        <p14:creationId xmlns:p14="http://schemas.microsoft.com/office/powerpoint/2010/main" val="1293594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4ECFF-D831-CB37-C31B-39683AFE8CFE}"/>
              </a:ext>
            </a:extLst>
          </p:cNvPr>
          <p:cNvSpPr>
            <a:spLocks noGrp="1"/>
          </p:cNvSpPr>
          <p:nvPr>
            <p:ph type="title"/>
          </p:nvPr>
        </p:nvSpPr>
        <p:spPr>
          <a:xfrm>
            <a:off x="686834" y="1153572"/>
            <a:ext cx="3200400" cy="4461163"/>
          </a:xfrm>
        </p:spPr>
        <p:txBody>
          <a:bodyPr>
            <a:normAutofit/>
          </a:bodyPr>
          <a:lstStyle/>
          <a:p>
            <a:r>
              <a:rPr lang="en-US">
                <a:solidFill>
                  <a:srgbClr val="FFFFFF"/>
                </a:solidFill>
              </a:rPr>
              <a:t>Beckford’s Theory </a:t>
            </a: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DE502F86-8B7D-C03E-76E5-47518F4ADE33}"/>
              </a:ext>
            </a:extLst>
          </p:cNvPr>
          <p:cNvSpPr>
            <a:spLocks noGrp="1"/>
          </p:cNvSpPr>
          <p:nvPr>
            <p:ph idx="1"/>
          </p:nvPr>
        </p:nvSpPr>
        <p:spPr>
          <a:xfrm>
            <a:off x="4167272" y="319088"/>
            <a:ext cx="7337894" cy="6348998"/>
          </a:xfrm>
        </p:spPr>
        <p:txBody>
          <a:bodyPr anchor="ctr">
            <a:normAutofit/>
          </a:bodyPr>
          <a:lstStyle/>
          <a:p>
            <a:pPr marL="0" marR="0" lvl="0" indent="0" defTabSz="914400" rtl="0" eaLnBrk="1" fontAlgn="auto" latinLnBrk="0" hangingPunct="1">
              <a:spcBef>
                <a:spcPts val="0"/>
              </a:spcBef>
              <a:spcAft>
                <a:spcPts val="0"/>
              </a:spcAft>
              <a:buClrTx/>
              <a:buSzTx/>
              <a:buNone/>
              <a:tabLst/>
              <a:defRPr/>
            </a:pPr>
            <a:r>
              <a:rPr kumimoji="0" lang="en-US" sz="1500" b="1"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mn-cs"/>
              </a:rPr>
              <a:t>Beckford says:</a:t>
            </a:r>
            <a:endParaRPr lang="en-US" sz="1500" dirty="0">
              <a:latin typeface="Times New Roman" panose="02020603050405020304" pitchFamily="18" charset="0"/>
              <a:ea typeface="Times New Roman" panose="02020603050405020304" pitchFamily="18" charset="0"/>
            </a:endParaRPr>
          </a:p>
          <a:p>
            <a:pPr marR="0" lvl="0" defTabSz="914400" rtl="0" eaLnBrk="1" fontAlgn="auto" latinLnBrk="0" hangingPunct="1">
              <a:spcBef>
                <a:spcPts val="0"/>
              </a:spcBef>
              <a:spcAft>
                <a:spcPts val="0"/>
              </a:spcAft>
              <a:buClrTx/>
              <a:buSzTx/>
              <a:buFont typeface="Wingdings" panose="05000000000000000000" pitchFamily="2" charset="2"/>
              <a:buChar char="Ø"/>
              <a:tabLst/>
              <a:defRPr/>
            </a:pPr>
            <a:r>
              <a:rPr kumimoji="0" lang="en-US" sz="15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mn-cs"/>
              </a:rPr>
              <a:t>Future of Plantation Societies dependent on the future of International Capitalism</a:t>
            </a:r>
            <a:endParaRPr kumimoji="0" lang="en-US" sz="15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endParaRPr>
          </a:p>
          <a:p>
            <a:pPr marR="0" lvl="0" defTabSz="914400" rtl="0" eaLnBrk="1" fontAlgn="auto" latinLnBrk="0" hangingPunct="1">
              <a:spcBef>
                <a:spcPts val="0"/>
              </a:spcBef>
              <a:spcAft>
                <a:spcPts val="0"/>
              </a:spcAft>
              <a:buClrTx/>
              <a:buSzTx/>
              <a:buFont typeface="Wingdings" panose="05000000000000000000" pitchFamily="2" charset="2"/>
              <a:buChar char="Ø"/>
              <a:tabLst/>
              <a:defRPr/>
            </a:pPr>
            <a:endParaRPr lang="en-US" sz="1500" dirty="0">
              <a:latin typeface="Segoe UI" panose="020B0502040204020203" pitchFamily="34" charset="0"/>
              <a:ea typeface="Times New Roman" panose="02020603050405020304" pitchFamily="18" charset="0"/>
            </a:endParaRPr>
          </a:p>
          <a:p>
            <a:pPr marR="0" lvl="0" defTabSz="914400" rtl="0" eaLnBrk="1" fontAlgn="auto" latinLnBrk="0" hangingPunct="1">
              <a:spcBef>
                <a:spcPts val="0"/>
              </a:spcBef>
              <a:spcAft>
                <a:spcPts val="0"/>
              </a:spcAft>
              <a:buClrTx/>
              <a:buSzTx/>
              <a:buFont typeface="Wingdings" panose="05000000000000000000" pitchFamily="2" charset="2"/>
              <a:buChar char="Ø"/>
              <a:tabLst/>
              <a:defRPr/>
            </a:pPr>
            <a:r>
              <a:rPr kumimoji="0" lang="en-US" sz="15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mn-cs"/>
              </a:rPr>
              <a:t>Continuing imperialist expansion of Capitalism in new and various forms</a:t>
            </a:r>
            <a:endParaRPr lang="en-US" sz="1500" dirty="0">
              <a:latin typeface="Times New Roman" panose="02020603050405020304" pitchFamily="18" charset="0"/>
              <a:ea typeface="Times New Roman" panose="02020603050405020304" pitchFamily="18" charset="0"/>
            </a:endParaRPr>
          </a:p>
          <a:p>
            <a:pPr marR="0" lvl="0" defTabSz="914400" rtl="0" eaLnBrk="1" fontAlgn="auto" latinLnBrk="0" hangingPunct="1">
              <a:spcBef>
                <a:spcPts val="0"/>
              </a:spcBef>
              <a:spcAft>
                <a:spcPts val="0"/>
              </a:spcAft>
              <a:buClrTx/>
              <a:buSzTx/>
              <a:buFont typeface="Wingdings" panose="05000000000000000000" pitchFamily="2" charset="2"/>
              <a:buChar char="Ø"/>
              <a:tabLst/>
              <a:defRPr/>
            </a:pPr>
            <a:endParaRPr kumimoji="0" lang="en-US" sz="15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endParaRPr>
          </a:p>
          <a:p>
            <a:pPr marR="0" lvl="0" defTabSz="914400" rtl="0" eaLnBrk="1" fontAlgn="auto" latinLnBrk="0" hangingPunct="1">
              <a:spcBef>
                <a:spcPts val="0"/>
              </a:spcBef>
              <a:spcAft>
                <a:spcPts val="0"/>
              </a:spcAft>
              <a:buClrTx/>
              <a:buSzTx/>
              <a:buFont typeface="Wingdings" panose="05000000000000000000" pitchFamily="2" charset="2"/>
              <a:buChar char="Ø"/>
              <a:tabLst/>
              <a:defRPr/>
            </a:pPr>
            <a:r>
              <a:rPr kumimoji="0" lang="en-US" sz="15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mn-cs"/>
              </a:rPr>
              <a:t>The strengthening of popular forces worldwide for national liberation</a:t>
            </a:r>
            <a:endParaRPr kumimoji="0" lang="en-US" sz="15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endParaRPr>
          </a:p>
          <a:p>
            <a:pPr marR="0" lvl="0" defTabSz="914400" rtl="0" eaLnBrk="1" fontAlgn="auto" latinLnBrk="0" hangingPunct="1">
              <a:spcBef>
                <a:spcPts val="0"/>
              </a:spcBef>
              <a:spcAft>
                <a:spcPts val="0"/>
              </a:spcAft>
              <a:buClrTx/>
              <a:buSzTx/>
              <a:buFont typeface="Wingdings" panose="05000000000000000000" pitchFamily="2" charset="2"/>
              <a:buChar char="Ø"/>
              <a:tabLst/>
              <a:defRPr/>
            </a:pPr>
            <a:endParaRPr lang="en-US" sz="1500" dirty="0">
              <a:latin typeface="Segoe UI" panose="020B0502040204020203" pitchFamily="34" charset="0"/>
              <a:ea typeface="Times New Roman" panose="02020603050405020304" pitchFamily="18" charset="0"/>
            </a:endParaRPr>
          </a:p>
          <a:p>
            <a:pPr marR="0" lvl="0" defTabSz="914400" rtl="0" eaLnBrk="1" fontAlgn="auto" latinLnBrk="0" hangingPunct="1">
              <a:spcBef>
                <a:spcPts val="0"/>
              </a:spcBef>
              <a:spcAft>
                <a:spcPts val="0"/>
              </a:spcAft>
              <a:buClrTx/>
              <a:buSzTx/>
              <a:buFont typeface="Wingdings" panose="05000000000000000000" pitchFamily="2" charset="2"/>
              <a:buChar char="Ø"/>
              <a:tabLst/>
              <a:defRPr/>
            </a:pPr>
            <a:r>
              <a:rPr kumimoji="0" lang="en-US" sz="15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mn-cs"/>
              </a:rPr>
              <a:t>Hierarchical chain of command formed with White Europeans as owners of the MOP</a:t>
            </a:r>
            <a:endParaRPr kumimoji="0" lang="en-US" sz="15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endParaRPr>
          </a:p>
          <a:p>
            <a:pPr marR="0" lvl="0" defTabSz="914400" rtl="0" eaLnBrk="1" fontAlgn="auto" latinLnBrk="0" hangingPunct="1">
              <a:spcBef>
                <a:spcPts val="0"/>
              </a:spcBef>
              <a:spcAft>
                <a:spcPts val="0"/>
              </a:spcAft>
              <a:buClrTx/>
              <a:buSzTx/>
              <a:buFont typeface="Wingdings" panose="05000000000000000000" pitchFamily="2" charset="2"/>
              <a:buChar char="Ø"/>
              <a:tabLst/>
              <a:defRPr/>
            </a:pPr>
            <a:endParaRPr lang="en-US" sz="1500" dirty="0">
              <a:latin typeface="Segoe UI" panose="020B0502040204020203" pitchFamily="34" charset="0"/>
              <a:ea typeface="Times New Roman" panose="02020603050405020304" pitchFamily="18" charset="0"/>
            </a:endParaRPr>
          </a:p>
          <a:p>
            <a:pPr marR="0" lvl="0" defTabSz="914400" rtl="0" eaLnBrk="1" fontAlgn="auto" latinLnBrk="0" hangingPunct="1">
              <a:spcBef>
                <a:spcPts val="0"/>
              </a:spcBef>
              <a:spcAft>
                <a:spcPts val="0"/>
              </a:spcAft>
              <a:buClrTx/>
              <a:buSzTx/>
              <a:buFont typeface="Wingdings" panose="05000000000000000000" pitchFamily="2" charset="2"/>
              <a:buChar char="Ø"/>
              <a:tabLst/>
              <a:defRPr/>
            </a:pPr>
            <a:r>
              <a:rPr kumimoji="0" lang="en-US" sz="15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mn-cs"/>
              </a:rPr>
              <a:t>Occupational structure instituted race in the process of production and set up a class society</a:t>
            </a:r>
            <a:endParaRPr kumimoji="0" lang="en-US" sz="15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endParaRPr>
          </a:p>
          <a:p>
            <a:pPr marR="0" lvl="0" defTabSz="914400" rtl="0" eaLnBrk="1" fontAlgn="auto" latinLnBrk="0" hangingPunct="1">
              <a:spcBef>
                <a:spcPts val="0"/>
              </a:spcBef>
              <a:spcAft>
                <a:spcPts val="0"/>
              </a:spcAft>
              <a:buClrTx/>
              <a:buSzTx/>
              <a:buFont typeface="Wingdings" panose="05000000000000000000" pitchFamily="2" charset="2"/>
              <a:buChar char="Ø"/>
              <a:tabLst/>
              <a:defRPr/>
            </a:pPr>
            <a:endParaRPr lang="en-US" sz="1500" dirty="0">
              <a:latin typeface="Segoe UI" panose="020B0502040204020203" pitchFamily="34" charset="0"/>
              <a:ea typeface="Times New Roman" panose="02020603050405020304" pitchFamily="18" charset="0"/>
            </a:endParaRPr>
          </a:p>
          <a:p>
            <a:pPr marR="0" lvl="0" defTabSz="914400" rtl="0" eaLnBrk="1" fontAlgn="auto" latinLnBrk="0" hangingPunct="1">
              <a:spcBef>
                <a:spcPts val="0"/>
              </a:spcBef>
              <a:spcAft>
                <a:spcPts val="0"/>
              </a:spcAft>
              <a:buClrTx/>
              <a:buSzTx/>
              <a:buFont typeface="Wingdings" panose="05000000000000000000" pitchFamily="2" charset="2"/>
              <a:buChar char="Ø"/>
              <a:tabLst/>
              <a:defRPr/>
            </a:pPr>
            <a:r>
              <a:rPr kumimoji="0" lang="en-US" sz="15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mn-cs"/>
              </a:rPr>
              <a:t>Economic spin-off of the Plantation Society is the production of commodities for export to capitalist countries</a:t>
            </a:r>
            <a:endParaRPr lang="en-US" sz="1500" dirty="0">
              <a:latin typeface="Times New Roman" panose="02020603050405020304" pitchFamily="18" charset="0"/>
              <a:ea typeface="Times New Roman" panose="02020603050405020304" pitchFamily="18" charset="0"/>
            </a:endParaRPr>
          </a:p>
          <a:p>
            <a:pPr marR="0" lvl="0" defTabSz="914400" rtl="0" eaLnBrk="1" fontAlgn="auto" latinLnBrk="0" hangingPunct="1">
              <a:spcBef>
                <a:spcPts val="0"/>
              </a:spcBef>
              <a:spcAft>
                <a:spcPts val="0"/>
              </a:spcAft>
              <a:buClrTx/>
              <a:buSzTx/>
              <a:buFont typeface="Wingdings" panose="05000000000000000000" pitchFamily="2" charset="2"/>
              <a:buChar char="Ø"/>
              <a:tabLst/>
              <a:defRPr/>
            </a:pPr>
            <a:endParaRPr kumimoji="0" lang="en-US" sz="15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endParaRPr>
          </a:p>
          <a:p>
            <a:pPr marR="0" lvl="0" defTabSz="914400" rtl="0" eaLnBrk="1" fontAlgn="auto" latinLnBrk="0" hangingPunct="1">
              <a:spcBef>
                <a:spcPts val="0"/>
              </a:spcBef>
              <a:spcAft>
                <a:spcPts val="0"/>
              </a:spcAft>
              <a:buClrTx/>
              <a:buSzTx/>
              <a:buFont typeface="Wingdings" panose="05000000000000000000" pitchFamily="2" charset="2"/>
              <a:buChar char="Ø"/>
              <a:tabLst/>
              <a:defRPr/>
            </a:pPr>
            <a:r>
              <a:rPr kumimoji="0" lang="en-US" sz="15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mn-cs"/>
              </a:rPr>
              <a:t>Trade marked by unequal exchange keeps Plantation Society backward relative to</a:t>
            </a:r>
            <a:endParaRPr kumimoji="0" lang="en-US" sz="15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endParaRPr>
          </a:p>
          <a:p>
            <a:pPr marL="0" marR="0" lvl="0" indent="0" defTabSz="914400" rtl="0" eaLnBrk="1" fontAlgn="auto" latinLnBrk="0" hangingPunct="1">
              <a:spcBef>
                <a:spcPts val="0"/>
              </a:spcBef>
              <a:spcAft>
                <a:spcPts val="0"/>
              </a:spcAft>
              <a:buClrTx/>
              <a:buSzTx/>
              <a:buNone/>
              <a:tabLst/>
              <a:defRPr/>
            </a:pPr>
            <a:endParaRPr lang="en-US" sz="1500" dirty="0">
              <a:latin typeface="Segoe UI" panose="020B0502040204020203" pitchFamily="34" charset="0"/>
              <a:ea typeface="Times New Roman" panose="02020603050405020304" pitchFamily="18" charset="0"/>
            </a:endParaRPr>
          </a:p>
          <a:p>
            <a:pPr marL="0" marR="0" lvl="0" indent="0" defTabSz="914400" rtl="0" eaLnBrk="1" fontAlgn="auto" latinLnBrk="0" hangingPunct="1">
              <a:spcBef>
                <a:spcPts val="0"/>
              </a:spcBef>
              <a:spcAft>
                <a:spcPts val="0"/>
              </a:spcAft>
              <a:buClrTx/>
              <a:buSzTx/>
              <a:buNone/>
              <a:tabLst/>
              <a:defRPr/>
            </a:pPr>
            <a:r>
              <a:rPr kumimoji="0" lang="en-US" sz="15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mn-cs"/>
              </a:rPr>
              <a:t>Industrial Capitalist societies</a:t>
            </a:r>
            <a:endParaRPr kumimoji="0" lang="en-US" sz="15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endParaRPr>
          </a:p>
          <a:p>
            <a:pPr>
              <a:spcBef>
                <a:spcPts val="0"/>
              </a:spcBef>
              <a:defRPr/>
            </a:pPr>
            <a:r>
              <a:rPr kumimoji="0" lang="en-US" sz="15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mn-cs"/>
              </a:rPr>
              <a:t>Post Emancipation - nonagricultural activities, for example, tourism, mining, and light manufacturing </a:t>
            </a:r>
            <a:r>
              <a:rPr kumimoji="0" lang="en-US" sz="1500" b="0" i="0" u="none" strike="noStrike" kern="1200" cap="none" spc="0" normalizeH="0" baseline="0" noProof="0" dirty="0" err="1">
                <a:ln>
                  <a:noFill/>
                </a:ln>
                <a:effectLst/>
                <a:uLnTx/>
                <a:uFillTx/>
                <a:latin typeface="Segoe UI" panose="020B0502040204020203" pitchFamily="34" charset="0"/>
                <a:ea typeface="Times New Roman" panose="02020603050405020304" pitchFamily="18" charset="0"/>
                <a:cs typeface="+mn-cs"/>
              </a:rPr>
              <a:t>etc</a:t>
            </a:r>
            <a:endParaRPr kumimoji="0" lang="en-US" sz="15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endParaRPr>
          </a:p>
          <a:p>
            <a:pPr>
              <a:spcBef>
                <a:spcPts val="0"/>
              </a:spcBef>
              <a:defRPr/>
            </a:pPr>
            <a:endParaRPr lang="en-US" sz="1500" dirty="0">
              <a:latin typeface="Segoe UI" panose="020B0502040204020203" pitchFamily="34" charset="0"/>
              <a:ea typeface="Times New Roman" panose="02020603050405020304" pitchFamily="18" charset="0"/>
            </a:endParaRPr>
          </a:p>
          <a:p>
            <a:pPr>
              <a:spcBef>
                <a:spcPts val="0"/>
              </a:spcBef>
              <a:defRPr/>
            </a:pPr>
            <a:r>
              <a:rPr kumimoji="0" lang="en-US" sz="15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mn-cs"/>
              </a:rPr>
              <a:t>The circumstances under which these societies in the Caribbean were formed led to a struggle for freedom and have woven a common thread of conflict throughout our history. </a:t>
            </a:r>
          </a:p>
          <a:p>
            <a:pPr>
              <a:spcBef>
                <a:spcPts val="0"/>
              </a:spcBef>
              <a:defRPr/>
            </a:pPr>
            <a:endParaRPr kumimoji="0" lang="en-US" sz="15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mn-cs"/>
            </a:endParaRPr>
          </a:p>
          <a:p>
            <a:pPr>
              <a:spcBef>
                <a:spcPts val="0"/>
              </a:spcBef>
              <a:defRPr/>
            </a:pPr>
            <a:r>
              <a:rPr kumimoji="0" lang="en-US" sz="15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mn-cs"/>
              </a:rPr>
              <a:t>Riots such as the Guerre </a:t>
            </a:r>
            <a:r>
              <a:rPr kumimoji="0" lang="en-US" sz="1500" b="0" i="0" u="none" strike="noStrike" kern="1200" cap="none" spc="0" normalizeH="0" baseline="0" noProof="0" dirty="0" err="1">
                <a:ln>
                  <a:noFill/>
                </a:ln>
                <a:effectLst/>
                <a:uLnTx/>
                <a:uFillTx/>
                <a:latin typeface="Segoe UI" panose="020B0502040204020203" pitchFamily="34" charset="0"/>
                <a:ea typeface="Times New Roman" panose="02020603050405020304" pitchFamily="18" charset="0"/>
                <a:cs typeface="+mn-cs"/>
              </a:rPr>
              <a:t>Negre</a:t>
            </a:r>
            <a:r>
              <a:rPr kumimoji="0" lang="en-US" sz="1500" b="0" i="0" u="none" strike="noStrike" kern="1200" cap="none" spc="0" normalizeH="0" baseline="0" noProof="0" dirty="0">
                <a:ln>
                  <a:noFill/>
                </a:ln>
                <a:effectLst/>
                <a:uLnTx/>
                <a:uFillTx/>
                <a:latin typeface="Segoe UI" panose="020B0502040204020203" pitchFamily="34" charset="0"/>
                <a:ea typeface="Times New Roman" panose="02020603050405020304" pitchFamily="18" charset="0"/>
                <a:cs typeface="+mn-cs"/>
              </a:rPr>
              <a:t> in Dominica, the Angel of Gabriel in Guyana, the Vox Popular in St Vincent, and the Morant Bay in Jamaica and the Confederation Rebellion in Barbados all have significance in the transformation of the Caribbean society.</a:t>
            </a:r>
            <a:endParaRPr kumimoji="0" lang="en-US" sz="15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endParaRPr>
          </a:p>
          <a:p>
            <a:endParaRPr lang="en-US" sz="1500" dirty="0"/>
          </a:p>
        </p:txBody>
      </p:sp>
    </p:spTree>
    <p:extLst>
      <p:ext uri="{BB962C8B-B14F-4D97-AF65-F5344CB8AC3E}">
        <p14:creationId xmlns:p14="http://schemas.microsoft.com/office/powerpoint/2010/main" val="52111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97DC1E-ADF2-0AB2-2FE9-30A85B52732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Plantation System &amp; Cultural Diversity </a:t>
            </a:r>
          </a:p>
        </p:txBody>
      </p:sp>
      <p:graphicFrame>
        <p:nvGraphicFramePr>
          <p:cNvPr id="15" name="Content Placeholder 2">
            <a:extLst>
              <a:ext uri="{FF2B5EF4-FFF2-40B4-BE49-F238E27FC236}">
                <a16:creationId xmlns:a16="http://schemas.microsoft.com/office/drawing/2014/main" id="{9810D2F1-981D-9316-2348-F987E138A077}"/>
              </a:ext>
            </a:extLst>
          </p:cNvPr>
          <p:cNvGraphicFramePr>
            <a:graphicFrameLocks noGrp="1"/>
          </p:cNvGraphicFramePr>
          <p:nvPr>
            <p:ph idx="1"/>
            <p:extLst>
              <p:ext uri="{D42A27DB-BD31-4B8C-83A1-F6EECF244321}">
                <p14:modId xmlns:p14="http://schemas.microsoft.com/office/powerpoint/2010/main" val="1362187130"/>
              </p:ext>
            </p:extLst>
          </p:nvPr>
        </p:nvGraphicFramePr>
        <p:xfrm>
          <a:off x="4346679" y="211016"/>
          <a:ext cx="7667130" cy="6372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414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0AACF0-9D54-9BA5-5E6A-D0A6B53307D8}"/>
              </a:ext>
            </a:extLst>
          </p:cNvPr>
          <p:cNvSpPr>
            <a:spLocks noGrp="1"/>
          </p:cNvSpPr>
          <p:nvPr>
            <p:ph type="title"/>
          </p:nvPr>
        </p:nvSpPr>
        <p:spPr>
          <a:xfrm>
            <a:off x="838200" y="620742"/>
            <a:ext cx="10515600" cy="1325563"/>
          </a:xfrm>
        </p:spPr>
        <p:txBody>
          <a:bodyPr vert="horz" lIns="91440" tIns="45720" rIns="91440" bIns="45720" rtlCol="0" anchor="ctr">
            <a:normAutofit/>
          </a:bodyPr>
          <a:lstStyle/>
          <a:p>
            <a:r>
              <a:rPr lang="en-US" kern="1200">
                <a:solidFill>
                  <a:srgbClr val="FFFFFF"/>
                </a:solidFill>
                <a:latin typeface="+mj-lt"/>
                <a:ea typeface="+mj-ea"/>
                <a:cs typeface="+mj-cs"/>
              </a:rPr>
              <a:t>Plantation Aftermath </a:t>
            </a:r>
          </a:p>
        </p:txBody>
      </p:sp>
      <p:cxnSp>
        <p:nvCxnSpPr>
          <p:cNvPr id="21" name="Straight Connector 20">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63DB55-C9B4-AABF-F2B1-E13143F9D167}"/>
              </a:ext>
            </a:extLst>
          </p:cNvPr>
          <p:cNvSpPr>
            <a:spLocks noGrp="1"/>
          </p:cNvSpPr>
          <p:nvPr>
            <p:ph idx="1"/>
          </p:nvPr>
        </p:nvSpPr>
        <p:spPr>
          <a:xfrm>
            <a:off x="520507" y="1946305"/>
            <a:ext cx="5415473" cy="4623307"/>
          </a:xfrm>
        </p:spPr>
        <p:txBody>
          <a:bodyPr vert="horz" lIns="91440" tIns="45720" rIns="91440" bIns="45720" rtlCol="0">
            <a:normAutofit fontScale="77500" lnSpcReduction="20000"/>
          </a:bodyPr>
          <a:lstStyle/>
          <a:p>
            <a:pPr marR="0" lvl="0" fontAlgn="auto">
              <a:spcBef>
                <a:spcPts val="0"/>
              </a:spcBef>
              <a:spcAft>
                <a:spcPts val="0"/>
              </a:spcAft>
              <a:buClrTx/>
              <a:buSzTx/>
              <a:buFont typeface="Wingdings" panose="05000000000000000000" pitchFamily="2" charset="2"/>
              <a:buChar char="Ø"/>
              <a:tabLst/>
              <a:defRPr/>
            </a:pPr>
            <a:r>
              <a:rPr kumimoji="0" lang="en-US" sz="2300" b="0" i="0" u="none" strike="noStrike" cap="none" spc="0" normalizeH="0" baseline="0" noProof="0" dirty="0">
                <a:ln>
                  <a:noFill/>
                </a:ln>
                <a:solidFill>
                  <a:srgbClr val="FFFFFF"/>
                </a:solidFill>
                <a:effectLst/>
                <a:uLnTx/>
                <a:uFillTx/>
              </a:rPr>
              <a:t>The culture of oppression and conflict has persisted.  </a:t>
            </a:r>
          </a:p>
          <a:p>
            <a:pPr marL="57150" marR="0" lvl="0" indent="-285750" fontAlgn="auto">
              <a:spcBef>
                <a:spcPts val="0"/>
              </a:spcBef>
              <a:spcAft>
                <a:spcPts val="0"/>
              </a:spcAft>
              <a:buClrTx/>
              <a:buSzTx/>
              <a:buFont typeface="Wingdings" panose="05000000000000000000" pitchFamily="2" charset="2"/>
              <a:buChar char="Ø"/>
              <a:tabLst/>
              <a:defRPr/>
            </a:pPr>
            <a:endParaRPr kumimoji="0" lang="en-US" sz="2300" b="0" i="0" u="none" strike="noStrike" cap="none" spc="0" normalizeH="0" baseline="0" noProof="0" dirty="0">
              <a:ln>
                <a:noFill/>
              </a:ln>
              <a:solidFill>
                <a:srgbClr val="FFFFFF"/>
              </a:solidFill>
              <a:effectLst/>
              <a:uLnTx/>
              <a:uFillTx/>
            </a:endParaRPr>
          </a:p>
          <a:p>
            <a:pPr marL="114300" marR="0" lvl="0" indent="-285750" fontAlgn="auto">
              <a:spcBef>
                <a:spcPts val="0"/>
              </a:spcBef>
              <a:spcAft>
                <a:spcPts val="0"/>
              </a:spcAft>
              <a:buClrTx/>
              <a:buSzTx/>
              <a:buFont typeface="Wingdings" panose="05000000000000000000" pitchFamily="2" charset="2"/>
              <a:buChar char="Ø"/>
              <a:tabLst/>
              <a:defRPr/>
            </a:pPr>
            <a:r>
              <a:rPr kumimoji="0" lang="en-US" sz="2300" b="0" i="0" u="none" strike="noStrike" cap="none" spc="0" normalizeH="0" baseline="0" noProof="0" dirty="0">
                <a:ln>
                  <a:noFill/>
                </a:ln>
                <a:solidFill>
                  <a:srgbClr val="FFFFFF"/>
                </a:solidFill>
                <a:effectLst/>
                <a:uLnTx/>
                <a:uFillTx/>
              </a:rPr>
              <a:t>Severe material deprivation and poverty remained with the majority of the working population well into the 1930’s. </a:t>
            </a:r>
          </a:p>
          <a:p>
            <a:pPr marL="57150" marR="0" lvl="0" indent="-285750" fontAlgn="auto">
              <a:spcBef>
                <a:spcPts val="0"/>
              </a:spcBef>
              <a:spcAft>
                <a:spcPts val="0"/>
              </a:spcAft>
              <a:buClrTx/>
              <a:buSzTx/>
              <a:buFont typeface="Wingdings" panose="05000000000000000000" pitchFamily="2" charset="2"/>
              <a:buChar char="Ø"/>
              <a:tabLst/>
              <a:defRPr/>
            </a:pPr>
            <a:endParaRPr kumimoji="0" lang="en-US" sz="2300" b="0" i="0" u="none" strike="noStrike" cap="none" spc="0" normalizeH="0" baseline="0" noProof="0" dirty="0">
              <a:ln>
                <a:noFill/>
              </a:ln>
              <a:solidFill>
                <a:srgbClr val="FFFFFF"/>
              </a:solidFill>
              <a:effectLst/>
              <a:uLnTx/>
              <a:uFillTx/>
            </a:endParaRPr>
          </a:p>
          <a:p>
            <a:pPr marL="114300" marR="0" lvl="0" indent="-285750" fontAlgn="auto">
              <a:spcBef>
                <a:spcPts val="0"/>
              </a:spcBef>
              <a:spcAft>
                <a:spcPts val="0"/>
              </a:spcAft>
              <a:buClrTx/>
              <a:buSzTx/>
              <a:buFont typeface="Wingdings" panose="05000000000000000000" pitchFamily="2" charset="2"/>
              <a:buChar char="Ø"/>
              <a:tabLst/>
              <a:defRPr/>
            </a:pPr>
            <a:r>
              <a:rPr kumimoji="0" lang="en-US" sz="2300" b="0" i="0" u="none" strike="noStrike" cap="none" spc="0" normalizeH="0" baseline="0" noProof="0" dirty="0">
                <a:ln>
                  <a:noFill/>
                </a:ln>
                <a:solidFill>
                  <a:srgbClr val="FFFFFF"/>
                </a:solidFill>
                <a:effectLst/>
                <a:uLnTx/>
                <a:uFillTx/>
              </a:rPr>
              <a:t>Many social upheavals that occurred within a four-year time span across varying islands that were separated by miles of water indicating that discontent was widespread among the masses. </a:t>
            </a:r>
            <a:endParaRPr lang="en-US" sz="2300" dirty="0">
              <a:solidFill>
                <a:srgbClr val="FFFFFF"/>
              </a:solidFill>
            </a:endParaRPr>
          </a:p>
          <a:p>
            <a:pPr marL="114300" marR="0" lvl="0" indent="-285750" fontAlgn="auto">
              <a:spcBef>
                <a:spcPts val="0"/>
              </a:spcBef>
              <a:spcAft>
                <a:spcPts val="0"/>
              </a:spcAft>
              <a:buClrTx/>
              <a:buSzTx/>
              <a:buFont typeface="Wingdings" panose="05000000000000000000" pitchFamily="2" charset="2"/>
              <a:buChar char="Ø"/>
              <a:tabLst/>
              <a:defRPr/>
            </a:pPr>
            <a:endParaRPr kumimoji="0" lang="en-US" sz="2300" b="0" i="0" u="none" strike="noStrike" cap="none" spc="0" normalizeH="0" baseline="0" noProof="0" dirty="0">
              <a:ln>
                <a:noFill/>
              </a:ln>
              <a:solidFill>
                <a:srgbClr val="FFFFFF"/>
              </a:solidFill>
              <a:effectLst/>
              <a:uLnTx/>
              <a:uFillTx/>
            </a:endParaRPr>
          </a:p>
          <a:p>
            <a:pPr marL="114300" marR="0" lvl="0" indent="-285750" fontAlgn="auto">
              <a:spcBef>
                <a:spcPts val="0"/>
              </a:spcBef>
              <a:spcAft>
                <a:spcPts val="0"/>
              </a:spcAft>
              <a:buClrTx/>
              <a:buSzTx/>
              <a:buFont typeface="Wingdings" panose="05000000000000000000" pitchFamily="2" charset="2"/>
              <a:buChar char="Ø"/>
              <a:tabLst/>
              <a:defRPr/>
            </a:pPr>
            <a:r>
              <a:rPr kumimoji="0" lang="en-US" sz="2300" b="0" i="0" u="none" strike="noStrike" cap="none" spc="0" normalizeH="0" baseline="0" noProof="0" dirty="0">
                <a:ln>
                  <a:noFill/>
                </a:ln>
                <a:solidFill>
                  <a:srgbClr val="FFFFFF"/>
                </a:solidFill>
                <a:effectLst/>
                <a:uLnTx/>
                <a:uFillTx/>
              </a:rPr>
              <a:t>Inquiries by local commissions such as the Deane Commission in Barbados and the Forester Commission in Trinidad exposed the crises and poverty in the West Indian society.  </a:t>
            </a:r>
          </a:p>
          <a:p>
            <a:pPr marL="57150" marR="0" lvl="0" indent="-285750" fontAlgn="auto">
              <a:spcBef>
                <a:spcPts val="0"/>
              </a:spcBef>
              <a:spcAft>
                <a:spcPts val="0"/>
              </a:spcAft>
              <a:buClrTx/>
              <a:buSzTx/>
              <a:buFont typeface="Wingdings" panose="05000000000000000000" pitchFamily="2" charset="2"/>
              <a:buChar char="Ø"/>
              <a:tabLst/>
              <a:defRPr/>
            </a:pPr>
            <a:endParaRPr kumimoji="0" lang="en-US" sz="2300" b="0" i="0" u="none" strike="noStrike" cap="none" spc="0" normalizeH="0" baseline="0" noProof="0" dirty="0">
              <a:ln>
                <a:noFill/>
              </a:ln>
              <a:solidFill>
                <a:srgbClr val="FFFFFF"/>
              </a:solidFill>
              <a:effectLst/>
              <a:uLnTx/>
              <a:uFillTx/>
            </a:endParaRPr>
          </a:p>
          <a:p>
            <a:pPr marL="114300" marR="0" lvl="0" indent="-285750" fontAlgn="auto">
              <a:spcBef>
                <a:spcPts val="0"/>
              </a:spcBef>
              <a:spcAft>
                <a:spcPts val="0"/>
              </a:spcAft>
              <a:buClrTx/>
              <a:buSzTx/>
              <a:buFont typeface="Wingdings" panose="05000000000000000000" pitchFamily="2" charset="2"/>
              <a:buChar char="Ø"/>
              <a:tabLst/>
              <a:defRPr/>
            </a:pPr>
            <a:r>
              <a:rPr kumimoji="0" lang="en-US" sz="2300" b="0" i="0" u="none" strike="noStrike" cap="none" spc="0" normalizeH="0" baseline="0" noProof="0" dirty="0">
                <a:ln>
                  <a:noFill/>
                </a:ln>
                <a:solidFill>
                  <a:srgbClr val="FFFFFF"/>
                </a:solidFill>
                <a:effectLst/>
                <a:uLnTx/>
                <a:uFillTx/>
              </a:rPr>
              <a:t>The British Government in response dispatched the Royal Commission to investigate social conditions.</a:t>
            </a:r>
          </a:p>
          <a:p>
            <a:pPr marL="57150" marR="0" lvl="0" indent="-285750" fontAlgn="auto">
              <a:spcBef>
                <a:spcPts val="0"/>
              </a:spcBef>
              <a:spcAft>
                <a:spcPts val="0"/>
              </a:spcAft>
              <a:buClrTx/>
              <a:buSzTx/>
              <a:buFont typeface="Wingdings" panose="05000000000000000000" pitchFamily="2" charset="2"/>
              <a:buChar char="Ø"/>
              <a:tabLst/>
              <a:defRPr/>
            </a:pPr>
            <a:endParaRPr kumimoji="0" lang="en-US" sz="2300" b="0" i="0" u="none" strike="noStrike" cap="none" spc="0" normalizeH="0" baseline="0" noProof="0" dirty="0">
              <a:ln>
                <a:noFill/>
              </a:ln>
              <a:solidFill>
                <a:srgbClr val="FFFFFF"/>
              </a:solidFill>
              <a:effectLst/>
              <a:uLnTx/>
              <a:uFillTx/>
            </a:endParaRPr>
          </a:p>
          <a:p>
            <a:pPr marL="114300" marR="0" lvl="0" indent="-285750" fontAlgn="auto">
              <a:spcBef>
                <a:spcPts val="0"/>
              </a:spcBef>
              <a:spcAft>
                <a:spcPts val="0"/>
              </a:spcAft>
              <a:buClrTx/>
              <a:buSzTx/>
              <a:buFont typeface="Wingdings" panose="05000000000000000000" pitchFamily="2" charset="2"/>
              <a:buChar char="Ø"/>
              <a:tabLst/>
              <a:defRPr/>
            </a:pPr>
            <a:r>
              <a:rPr kumimoji="0" lang="en-US" sz="2300" b="0" i="0" u="none" strike="noStrike" cap="none" spc="0" normalizeH="0" baseline="0" noProof="0" dirty="0">
                <a:ln>
                  <a:noFill/>
                </a:ln>
                <a:solidFill>
                  <a:srgbClr val="FFFFFF"/>
                </a:solidFill>
                <a:effectLst/>
                <a:uLnTx/>
                <a:uFillTx/>
              </a:rPr>
              <a:t>However, the social rebellions were the watershed (breaking point) in the political history of the region upon which contemporary Caribbean society is built. </a:t>
            </a:r>
          </a:p>
          <a:p>
            <a:endParaRPr lang="en-US" sz="1300" dirty="0">
              <a:solidFill>
                <a:srgbClr val="FFFFFF"/>
              </a:solidFill>
            </a:endParaRPr>
          </a:p>
        </p:txBody>
      </p:sp>
      <p:sp>
        <p:nvSpPr>
          <p:cNvPr id="5" name="TextBox 4">
            <a:extLst>
              <a:ext uri="{FF2B5EF4-FFF2-40B4-BE49-F238E27FC236}">
                <a16:creationId xmlns:a16="http://schemas.microsoft.com/office/drawing/2014/main" id="{814896C4-9F8B-29E5-9F3D-5D5E42EE233D}"/>
              </a:ext>
            </a:extLst>
          </p:cNvPr>
          <p:cNvSpPr txBox="1"/>
          <p:nvPr/>
        </p:nvSpPr>
        <p:spPr>
          <a:xfrm>
            <a:off x="6456487" y="1946305"/>
            <a:ext cx="5415472" cy="4290953"/>
          </a:xfrm>
          <a:prstGeom prst="rect">
            <a:avLst/>
          </a:prstGeom>
        </p:spPr>
        <p:txBody>
          <a:bodyPr vert="horz" lIns="91440" tIns="45720" rIns="91440" bIns="45720" rtlCol="0">
            <a:normAutofit/>
          </a:bodyPr>
          <a:lstStyle/>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900" b="1" i="0" u="none" strike="noStrike" cap="none" spc="0" normalizeH="0" baseline="0" noProof="0" dirty="0">
                <a:ln>
                  <a:noFill/>
                </a:ln>
                <a:solidFill>
                  <a:srgbClr val="FFFFFF"/>
                </a:solidFill>
                <a:effectLst/>
                <a:uLnTx/>
                <a:uFillTx/>
              </a:rPr>
              <a:t>The Caribbean culture is a rich combination of:</a:t>
            </a:r>
            <a:endParaRPr kumimoji="0" lang="en-US" sz="1900" b="0" i="0" u="none" strike="noStrike" cap="none" spc="0" normalizeH="0" baseline="0" noProof="0" dirty="0">
              <a:ln>
                <a:noFill/>
              </a:ln>
              <a:solidFill>
                <a:srgbClr val="FFFFFF"/>
              </a:solidFill>
              <a:effectLst/>
              <a:uLnTx/>
              <a:uFillTx/>
            </a:endParaRP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900" b="0" i="0" u="none" strike="noStrike" cap="none" spc="0" normalizeH="0" baseline="0" noProof="0" dirty="0">
                <a:ln>
                  <a:noFill/>
                </a:ln>
                <a:solidFill>
                  <a:srgbClr val="FFFFFF"/>
                </a:solidFill>
                <a:effectLst/>
                <a:uLnTx/>
                <a:uFillTx/>
              </a:rPr>
              <a:t>European</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900" b="0" i="0" u="none" strike="noStrike" cap="none" spc="0" normalizeH="0" baseline="0" noProof="0" dirty="0">
                <a:ln>
                  <a:noFill/>
                </a:ln>
                <a:solidFill>
                  <a:srgbClr val="FFFFFF"/>
                </a:solidFill>
                <a:effectLst/>
                <a:uLnTx/>
                <a:uFillTx/>
              </a:rPr>
              <a:t>African</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900" b="0" i="0" u="none" strike="noStrike" cap="none" spc="0" normalizeH="0" baseline="0" noProof="0" dirty="0">
                <a:ln>
                  <a:noFill/>
                </a:ln>
                <a:solidFill>
                  <a:srgbClr val="FFFFFF"/>
                </a:solidFill>
                <a:effectLst/>
                <a:uLnTx/>
                <a:uFillTx/>
              </a:rPr>
              <a:t>East Indian</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900" b="0" i="0" u="none" strike="noStrike" cap="none" spc="0" normalizeH="0" baseline="0" noProof="0" dirty="0">
                <a:ln>
                  <a:noFill/>
                </a:ln>
                <a:solidFill>
                  <a:srgbClr val="FFFFFF"/>
                </a:solidFill>
                <a:effectLst/>
                <a:uLnTx/>
                <a:uFillTx/>
              </a:rPr>
              <a:t>Asian</a:t>
            </a:r>
          </a:p>
          <a:p>
            <a:pPr marL="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900" b="0" i="0" u="none" strike="noStrike" cap="none" spc="0" normalizeH="0" baseline="0" noProof="0" dirty="0">
                <a:ln>
                  <a:noFill/>
                </a:ln>
                <a:solidFill>
                  <a:srgbClr val="FFFFFF"/>
                </a:solidFill>
                <a:effectLst/>
                <a:uLnTx/>
                <a:uFillTx/>
              </a:rPr>
              <a:t>Colonial and indigenous influences, heritage and cultures</a:t>
            </a: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900" b="1" i="0" u="none" strike="noStrike" cap="none" spc="0" normalizeH="0" baseline="0" noProof="0" dirty="0">
              <a:ln>
                <a:noFill/>
              </a:ln>
              <a:solidFill>
                <a:srgbClr val="FFFFFF"/>
              </a:solidFill>
              <a:effectLst/>
              <a:uLnTx/>
              <a:uFillTx/>
            </a:endParaRPr>
          </a:p>
          <a:p>
            <a:pPr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900" b="1" i="0" u="none" strike="noStrike" cap="none" spc="0" normalizeH="0" baseline="0" noProof="0" dirty="0">
                <a:ln>
                  <a:noFill/>
                </a:ln>
                <a:solidFill>
                  <a:srgbClr val="FFFFFF"/>
                </a:solidFill>
                <a:effectLst/>
                <a:uLnTx/>
                <a:uFillTx/>
              </a:rPr>
              <a:t>Conclusion:</a:t>
            </a:r>
            <a:r>
              <a:rPr kumimoji="0" lang="en-US" sz="1900" b="0" i="0" u="none" strike="noStrike" cap="none" spc="0" normalizeH="0" baseline="0" noProof="0" dirty="0">
                <a:ln>
                  <a:noFill/>
                </a:ln>
                <a:solidFill>
                  <a:srgbClr val="FFFFFF"/>
                </a:solidFill>
                <a:effectLst/>
                <a:uLnTx/>
                <a:uFillTx/>
              </a:rPr>
              <a:t> The Caribbean is indeed a multi-national, multi-cultural, and multi-ethnic region.</a:t>
            </a:r>
          </a:p>
        </p:txBody>
      </p:sp>
    </p:spTree>
    <p:extLst>
      <p:ext uri="{BB962C8B-B14F-4D97-AF65-F5344CB8AC3E}">
        <p14:creationId xmlns:p14="http://schemas.microsoft.com/office/powerpoint/2010/main" val="363983863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1254</TotalTime>
  <Words>1117</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Segoe UI</vt:lpstr>
      <vt:lpstr>Times New Roman</vt:lpstr>
      <vt:lpstr>Wingdings</vt:lpstr>
      <vt:lpstr>Office Theme</vt:lpstr>
      <vt:lpstr>Plantation Society and Social Stratification</vt:lpstr>
      <vt:lpstr>Plantation Society Model </vt:lpstr>
      <vt:lpstr>Social Stratification:  Plantation, Society, &amp; Culture </vt:lpstr>
      <vt:lpstr>Characteristics of a Plantation Society </vt:lpstr>
      <vt:lpstr>Treatment of Class, Race, &amp; Colour</vt:lpstr>
      <vt:lpstr>George Beckford </vt:lpstr>
      <vt:lpstr>Beckford’s Theory </vt:lpstr>
      <vt:lpstr>Plantation System &amp; Cultural Diversity </vt:lpstr>
      <vt:lpstr>Plantation Aftermath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Plantation Society and Social Stratification</dc:title>
  <dc:creator>Officesamp sample</dc:creator>
  <cp:lastModifiedBy>Officesamp sample</cp:lastModifiedBy>
  <cp:revision>4</cp:revision>
  <dcterms:created xsi:type="dcterms:W3CDTF">2023-02-09T14:43:44Z</dcterms:created>
  <dcterms:modified xsi:type="dcterms:W3CDTF">2023-03-16T22:11:20Z</dcterms:modified>
</cp:coreProperties>
</file>