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9" r:id="rId3"/>
    <p:sldId id="270" r:id="rId4"/>
    <p:sldId id="257" r:id="rId5"/>
    <p:sldId id="260" r:id="rId6"/>
    <p:sldId id="266" r:id="rId7"/>
    <p:sldId id="267" r:id="rId8"/>
    <p:sldId id="258" r:id="rId9"/>
    <p:sldId id="259" r:id="rId10"/>
    <p:sldId id="262" r:id="rId11"/>
    <p:sldId id="264" r:id="rId12"/>
    <p:sldId id="263" r:id="rId13"/>
    <p:sldId id="265"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86" d="100"/>
          <a:sy n="86" d="100"/>
        </p:scale>
        <p:origin x="138" y="-22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90A049-243E-4520-A7EF-4FC4B4B0F164}" type="doc">
      <dgm:prSet loTypeId="urn:microsoft.com/office/officeart/2016/7/layout/VerticalDownArrowProcess" loCatId="process" qsTypeId="urn:microsoft.com/office/officeart/2005/8/quickstyle/simple1" qsCatId="simple" csTypeId="urn:microsoft.com/office/officeart/2005/8/colors/colorful5" csCatId="colorful"/>
      <dgm:spPr/>
      <dgm:t>
        <a:bodyPr/>
        <a:lstStyle/>
        <a:p>
          <a:endParaRPr lang="en-US"/>
        </a:p>
      </dgm:t>
    </dgm:pt>
    <dgm:pt modelId="{1FD1ECE3-398F-48FF-BFAE-99DF024627A2}">
      <dgm:prSet/>
      <dgm:spPr/>
      <dgm:t>
        <a:bodyPr/>
        <a:lstStyle/>
        <a:p>
          <a:r>
            <a:rPr lang="en-US"/>
            <a:t>Stage 1</a:t>
          </a:r>
        </a:p>
      </dgm:t>
    </dgm:pt>
    <dgm:pt modelId="{3F5B06E9-DB48-412B-8400-C36D26B9E09D}" type="parTrans" cxnId="{63298FF0-0A4D-4DE3-8CCE-1163841F8F40}">
      <dgm:prSet/>
      <dgm:spPr/>
      <dgm:t>
        <a:bodyPr/>
        <a:lstStyle/>
        <a:p>
          <a:endParaRPr lang="en-US"/>
        </a:p>
      </dgm:t>
    </dgm:pt>
    <dgm:pt modelId="{68CB4D52-17AE-4FA8-B1DE-A8E1F66B9F91}" type="sibTrans" cxnId="{63298FF0-0A4D-4DE3-8CCE-1163841F8F40}">
      <dgm:prSet/>
      <dgm:spPr/>
      <dgm:t>
        <a:bodyPr/>
        <a:lstStyle/>
        <a:p>
          <a:endParaRPr lang="en-US"/>
        </a:p>
      </dgm:t>
    </dgm:pt>
    <dgm:pt modelId="{28FD3C2D-222C-4D54-BD46-0A7139F99901}">
      <dgm:prSet/>
      <dgm:spPr/>
      <dgm:t>
        <a:bodyPr/>
        <a:lstStyle/>
        <a:p>
          <a:r>
            <a:rPr lang="en-US"/>
            <a:t>Stage 1</a:t>
          </a:r>
        </a:p>
      </dgm:t>
    </dgm:pt>
    <dgm:pt modelId="{E491FB03-BFA8-4FD2-A50A-406CBA5DB99A}" type="parTrans" cxnId="{48E4B7B0-CE23-4A8B-B414-1F396A3A8B94}">
      <dgm:prSet/>
      <dgm:spPr/>
      <dgm:t>
        <a:bodyPr/>
        <a:lstStyle/>
        <a:p>
          <a:endParaRPr lang="en-US"/>
        </a:p>
      </dgm:t>
    </dgm:pt>
    <dgm:pt modelId="{7D0A246E-E9D3-4F62-BAE2-A7323E4DCEF1}" type="sibTrans" cxnId="{48E4B7B0-CE23-4A8B-B414-1F396A3A8B94}">
      <dgm:prSet/>
      <dgm:spPr/>
      <dgm:t>
        <a:bodyPr/>
        <a:lstStyle/>
        <a:p>
          <a:endParaRPr lang="en-US"/>
        </a:p>
      </dgm:t>
    </dgm:pt>
    <dgm:pt modelId="{260343A1-008A-48B6-B00B-C80D2D8333CD}">
      <dgm:prSet/>
      <dgm:spPr/>
      <dgm:t>
        <a:bodyPr/>
        <a:lstStyle/>
        <a:p>
          <a:r>
            <a:rPr lang="en-US"/>
            <a:t>Ships will leave Europe with goods for trade &amp; sailed to Africa for trade  – guns, alcohol, cloth </a:t>
          </a:r>
        </a:p>
      </dgm:t>
    </dgm:pt>
    <dgm:pt modelId="{3EFC25AD-9E00-4580-936C-336546F10E06}" type="parTrans" cxnId="{97478C85-1C7F-4A35-B16B-FC0AED26D805}">
      <dgm:prSet/>
      <dgm:spPr/>
      <dgm:t>
        <a:bodyPr/>
        <a:lstStyle/>
        <a:p>
          <a:endParaRPr lang="en-US"/>
        </a:p>
      </dgm:t>
    </dgm:pt>
    <dgm:pt modelId="{444600B8-7115-4003-96C6-5AE45DB6F134}" type="sibTrans" cxnId="{97478C85-1C7F-4A35-B16B-FC0AED26D805}">
      <dgm:prSet/>
      <dgm:spPr/>
      <dgm:t>
        <a:bodyPr/>
        <a:lstStyle/>
        <a:p>
          <a:endParaRPr lang="en-US"/>
        </a:p>
      </dgm:t>
    </dgm:pt>
    <dgm:pt modelId="{A072B405-24B9-4F84-A48A-A62A538B045B}">
      <dgm:prSet/>
      <dgm:spPr/>
      <dgm:t>
        <a:bodyPr/>
        <a:lstStyle/>
        <a:p>
          <a:r>
            <a:rPr lang="en-US"/>
            <a:t>Stage 2</a:t>
          </a:r>
        </a:p>
      </dgm:t>
    </dgm:pt>
    <dgm:pt modelId="{D6504132-1478-4960-B247-7CC9A938E3BB}" type="parTrans" cxnId="{214E3940-B5E2-4A79-848B-B5931256ACC1}">
      <dgm:prSet/>
      <dgm:spPr/>
      <dgm:t>
        <a:bodyPr/>
        <a:lstStyle/>
        <a:p>
          <a:endParaRPr lang="en-US"/>
        </a:p>
      </dgm:t>
    </dgm:pt>
    <dgm:pt modelId="{C6C95D2F-93EB-45D2-997A-295A8DB5CBAC}" type="sibTrans" cxnId="{214E3940-B5E2-4A79-848B-B5931256ACC1}">
      <dgm:prSet/>
      <dgm:spPr/>
      <dgm:t>
        <a:bodyPr/>
        <a:lstStyle/>
        <a:p>
          <a:endParaRPr lang="en-US"/>
        </a:p>
      </dgm:t>
    </dgm:pt>
    <dgm:pt modelId="{091EC0D1-A2F9-44DF-8E8F-DC3FDA1A4456}">
      <dgm:prSet/>
      <dgm:spPr/>
      <dgm:t>
        <a:bodyPr/>
        <a:lstStyle/>
        <a:p>
          <a:r>
            <a:rPr lang="en-US"/>
            <a:t>Stage 2</a:t>
          </a:r>
        </a:p>
      </dgm:t>
    </dgm:pt>
    <dgm:pt modelId="{9295202A-80EB-4032-8273-46FF3B41F814}" type="parTrans" cxnId="{3B969661-E81F-430A-B01F-9717F05DA097}">
      <dgm:prSet/>
      <dgm:spPr/>
      <dgm:t>
        <a:bodyPr/>
        <a:lstStyle/>
        <a:p>
          <a:endParaRPr lang="en-US"/>
        </a:p>
      </dgm:t>
    </dgm:pt>
    <dgm:pt modelId="{D9FCB020-C45B-442D-A564-74D9C93E844E}" type="sibTrans" cxnId="{3B969661-E81F-430A-B01F-9717F05DA097}">
      <dgm:prSet/>
      <dgm:spPr/>
      <dgm:t>
        <a:bodyPr/>
        <a:lstStyle/>
        <a:p>
          <a:endParaRPr lang="en-US"/>
        </a:p>
      </dgm:t>
    </dgm:pt>
    <dgm:pt modelId="{042C03E3-0BF7-49BF-9934-6E13DE417DA4}">
      <dgm:prSet/>
      <dgm:spPr/>
      <dgm:t>
        <a:bodyPr/>
        <a:lstStyle/>
        <a:p>
          <a:r>
            <a:rPr lang="en-US"/>
            <a:t>Africans were captured &amp; sold to slave traders &amp; shipped to the Americas ; Journey was known as Middle Passage since it reflected the middle of the journey. </a:t>
          </a:r>
        </a:p>
      </dgm:t>
    </dgm:pt>
    <dgm:pt modelId="{60888863-1AF8-453A-958D-702429128D07}" type="parTrans" cxnId="{58CD54D5-CF81-402F-8453-31373954AF57}">
      <dgm:prSet/>
      <dgm:spPr/>
      <dgm:t>
        <a:bodyPr/>
        <a:lstStyle/>
        <a:p>
          <a:endParaRPr lang="en-US"/>
        </a:p>
      </dgm:t>
    </dgm:pt>
    <dgm:pt modelId="{632D8618-B913-45C7-A485-7164A516076A}" type="sibTrans" cxnId="{58CD54D5-CF81-402F-8453-31373954AF57}">
      <dgm:prSet/>
      <dgm:spPr/>
      <dgm:t>
        <a:bodyPr/>
        <a:lstStyle/>
        <a:p>
          <a:endParaRPr lang="en-US"/>
        </a:p>
      </dgm:t>
    </dgm:pt>
    <dgm:pt modelId="{0818C297-8ABA-40E6-ADB9-8459F8C7D778}">
      <dgm:prSet/>
      <dgm:spPr/>
      <dgm:t>
        <a:bodyPr/>
        <a:lstStyle/>
        <a:p>
          <a:r>
            <a:rPr lang="en-US"/>
            <a:t>Stage 3</a:t>
          </a:r>
        </a:p>
      </dgm:t>
    </dgm:pt>
    <dgm:pt modelId="{D2A8A68D-8B48-4DDB-B2B9-DFA1B32CDC97}" type="parTrans" cxnId="{E0B8C565-AB64-44C6-A22D-368DC78020F1}">
      <dgm:prSet/>
      <dgm:spPr/>
      <dgm:t>
        <a:bodyPr/>
        <a:lstStyle/>
        <a:p>
          <a:endParaRPr lang="en-US"/>
        </a:p>
      </dgm:t>
    </dgm:pt>
    <dgm:pt modelId="{E4239726-D3F8-4AB1-B639-E293736C68FC}" type="sibTrans" cxnId="{E0B8C565-AB64-44C6-A22D-368DC78020F1}">
      <dgm:prSet/>
      <dgm:spPr/>
      <dgm:t>
        <a:bodyPr/>
        <a:lstStyle/>
        <a:p>
          <a:endParaRPr lang="en-US"/>
        </a:p>
      </dgm:t>
    </dgm:pt>
    <dgm:pt modelId="{379C3DD8-9FF3-4150-9245-9104CA507332}">
      <dgm:prSet/>
      <dgm:spPr/>
      <dgm:t>
        <a:bodyPr/>
        <a:lstStyle/>
        <a:p>
          <a:r>
            <a:rPr lang="en-US"/>
            <a:t>Stage 3</a:t>
          </a:r>
        </a:p>
      </dgm:t>
    </dgm:pt>
    <dgm:pt modelId="{6AF67F71-02F2-4AB9-AFDC-1A7353DD360F}" type="parTrans" cxnId="{B24F0ABC-BFBF-45CA-929B-9DA7252961AC}">
      <dgm:prSet/>
      <dgm:spPr/>
      <dgm:t>
        <a:bodyPr/>
        <a:lstStyle/>
        <a:p>
          <a:endParaRPr lang="en-US"/>
        </a:p>
      </dgm:t>
    </dgm:pt>
    <dgm:pt modelId="{851A927B-C29A-4321-B357-A82235767470}" type="sibTrans" cxnId="{B24F0ABC-BFBF-45CA-929B-9DA7252961AC}">
      <dgm:prSet/>
      <dgm:spPr/>
      <dgm:t>
        <a:bodyPr/>
        <a:lstStyle/>
        <a:p>
          <a:endParaRPr lang="en-US"/>
        </a:p>
      </dgm:t>
    </dgm:pt>
    <dgm:pt modelId="{D232F5F3-4E84-4CEF-A5D9-AD574C185AA6}">
      <dgm:prSet/>
      <dgm:spPr/>
      <dgm:t>
        <a:bodyPr/>
        <a:lstStyle/>
        <a:p>
          <a:r>
            <a:rPr lang="en-US"/>
            <a:t>Goods produced by the slaves were taken to Europe to be sold. </a:t>
          </a:r>
        </a:p>
      </dgm:t>
    </dgm:pt>
    <dgm:pt modelId="{B38068F8-CD58-485A-868F-94A5090637C2}" type="parTrans" cxnId="{783A8AC0-99C4-44A9-B939-6F7E574727AA}">
      <dgm:prSet/>
      <dgm:spPr/>
      <dgm:t>
        <a:bodyPr/>
        <a:lstStyle/>
        <a:p>
          <a:endParaRPr lang="en-US"/>
        </a:p>
      </dgm:t>
    </dgm:pt>
    <dgm:pt modelId="{849DBF7D-2794-421E-8C0D-AA4038814508}" type="sibTrans" cxnId="{783A8AC0-99C4-44A9-B939-6F7E574727AA}">
      <dgm:prSet/>
      <dgm:spPr/>
      <dgm:t>
        <a:bodyPr/>
        <a:lstStyle/>
        <a:p>
          <a:endParaRPr lang="en-US"/>
        </a:p>
      </dgm:t>
    </dgm:pt>
    <dgm:pt modelId="{3AAA982F-939A-40C5-81CF-F99861BFA515}" type="pres">
      <dgm:prSet presAssocID="{D990A049-243E-4520-A7EF-4FC4B4B0F164}" presName="Name0" presStyleCnt="0">
        <dgm:presLayoutVars>
          <dgm:dir/>
          <dgm:animLvl val="lvl"/>
          <dgm:resizeHandles val="exact"/>
        </dgm:presLayoutVars>
      </dgm:prSet>
      <dgm:spPr/>
    </dgm:pt>
    <dgm:pt modelId="{1E726867-8712-48D8-9E63-D6BDC9010960}" type="pres">
      <dgm:prSet presAssocID="{0818C297-8ABA-40E6-ADB9-8459F8C7D778}" presName="boxAndChildren" presStyleCnt="0"/>
      <dgm:spPr/>
    </dgm:pt>
    <dgm:pt modelId="{EA4E6637-A639-4C11-BF4C-C0CC08936888}" type="pres">
      <dgm:prSet presAssocID="{0818C297-8ABA-40E6-ADB9-8459F8C7D778}" presName="parentTextBox" presStyleLbl="alignNode1" presStyleIdx="0" presStyleCnt="3"/>
      <dgm:spPr/>
    </dgm:pt>
    <dgm:pt modelId="{D1DBC48C-9D17-4990-B8DF-B1BDB5FA9792}" type="pres">
      <dgm:prSet presAssocID="{0818C297-8ABA-40E6-ADB9-8459F8C7D778}" presName="descendantBox" presStyleLbl="bgAccFollowNode1" presStyleIdx="0" presStyleCnt="3"/>
      <dgm:spPr/>
    </dgm:pt>
    <dgm:pt modelId="{E6A49111-B476-4E48-A8EE-E0410DB907B9}" type="pres">
      <dgm:prSet presAssocID="{C6C95D2F-93EB-45D2-997A-295A8DB5CBAC}" presName="sp" presStyleCnt="0"/>
      <dgm:spPr/>
    </dgm:pt>
    <dgm:pt modelId="{AF7CBB56-73E1-4492-8F53-BE93CD2D3CE9}" type="pres">
      <dgm:prSet presAssocID="{A072B405-24B9-4F84-A48A-A62A538B045B}" presName="arrowAndChildren" presStyleCnt="0"/>
      <dgm:spPr/>
    </dgm:pt>
    <dgm:pt modelId="{0EDED06C-BDC8-4F4A-BCE8-C909CEC12F25}" type="pres">
      <dgm:prSet presAssocID="{A072B405-24B9-4F84-A48A-A62A538B045B}" presName="parentTextArrow" presStyleLbl="node1" presStyleIdx="0" presStyleCnt="0"/>
      <dgm:spPr/>
    </dgm:pt>
    <dgm:pt modelId="{B06D64F1-99A7-4620-836A-AD436624FBC3}" type="pres">
      <dgm:prSet presAssocID="{A072B405-24B9-4F84-A48A-A62A538B045B}" presName="arrow" presStyleLbl="alignNode1" presStyleIdx="1" presStyleCnt="3"/>
      <dgm:spPr/>
    </dgm:pt>
    <dgm:pt modelId="{831BEC8C-80ED-4FF0-9B79-4576CEF2A8BE}" type="pres">
      <dgm:prSet presAssocID="{A072B405-24B9-4F84-A48A-A62A538B045B}" presName="descendantArrow" presStyleLbl="bgAccFollowNode1" presStyleIdx="1" presStyleCnt="3"/>
      <dgm:spPr/>
    </dgm:pt>
    <dgm:pt modelId="{6B1977AB-E5D8-42F8-928D-DFE87E45ECFB}" type="pres">
      <dgm:prSet presAssocID="{68CB4D52-17AE-4FA8-B1DE-A8E1F66B9F91}" presName="sp" presStyleCnt="0"/>
      <dgm:spPr/>
    </dgm:pt>
    <dgm:pt modelId="{A0CFBFB4-A64C-4E03-A22F-6AA6CC49D246}" type="pres">
      <dgm:prSet presAssocID="{1FD1ECE3-398F-48FF-BFAE-99DF024627A2}" presName="arrowAndChildren" presStyleCnt="0"/>
      <dgm:spPr/>
    </dgm:pt>
    <dgm:pt modelId="{7591034A-1921-4850-A447-A72FD73DAB89}" type="pres">
      <dgm:prSet presAssocID="{1FD1ECE3-398F-48FF-BFAE-99DF024627A2}" presName="parentTextArrow" presStyleLbl="node1" presStyleIdx="0" presStyleCnt="0"/>
      <dgm:spPr/>
    </dgm:pt>
    <dgm:pt modelId="{B3AF0208-7CB1-4F6D-BEFF-70AF10057459}" type="pres">
      <dgm:prSet presAssocID="{1FD1ECE3-398F-48FF-BFAE-99DF024627A2}" presName="arrow" presStyleLbl="alignNode1" presStyleIdx="2" presStyleCnt="3"/>
      <dgm:spPr/>
    </dgm:pt>
    <dgm:pt modelId="{B7CE0EF4-ECFF-4CEC-BC02-B2CFCC3FA412}" type="pres">
      <dgm:prSet presAssocID="{1FD1ECE3-398F-48FF-BFAE-99DF024627A2}" presName="descendantArrow" presStyleLbl="bgAccFollowNode1" presStyleIdx="2" presStyleCnt="3"/>
      <dgm:spPr/>
    </dgm:pt>
  </dgm:ptLst>
  <dgm:cxnLst>
    <dgm:cxn modelId="{46E73C01-53FD-404A-A6D5-531A8AC7F040}" type="presOf" srcId="{260343A1-008A-48B6-B00B-C80D2D8333CD}" destId="{B7CE0EF4-ECFF-4CEC-BC02-B2CFCC3FA412}" srcOrd="0" destOrd="1" presId="urn:microsoft.com/office/officeart/2016/7/layout/VerticalDownArrowProcess"/>
    <dgm:cxn modelId="{214E3940-B5E2-4A79-848B-B5931256ACC1}" srcId="{D990A049-243E-4520-A7EF-4FC4B4B0F164}" destId="{A072B405-24B9-4F84-A48A-A62A538B045B}" srcOrd="1" destOrd="0" parTransId="{D6504132-1478-4960-B247-7CC9A938E3BB}" sibTransId="{C6C95D2F-93EB-45D2-997A-295A8DB5CBAC}"/>
    <dgm:cxn modelId="{3AEE975D-2FF5-4D85-BB79-BE86CF851EB9}" type="presOf" srcId="{28FD3C2D-222C-4D54-BD46-0A7139F99901}" destId="{B7CE0EF4-ECFF-4CEC-BC02-B2CFCC3FA412}" srcOrd="0" destOrd="0" presId="urn:microsoft.com/office/officeart/2016/7/layout/VerticalDownArrowProcess"/>
    <dgm:cxn modelId="{3B969661-E81F-430A-B01F-9717F05DA097}" srcId="{A072B405-24B9-4F84-A48A-A62A538B045B}" destId="{091EC0D1-A2F9-44DF-8E8F-DC3FDA1A4456}" srcOrd="0" destOrd="0" parTransId="{9295202A-80EB-4032-8273-46FF3B41F814}" sibTransId="{D9FCB020-C45B-442D-A564-74D9C93E844E}"/>
    <dgm:cxn modelId="{E0B8C565-AB64-44C6-A22D-368DC78020F1}" srcId="{D990A049-243E-4520-A7EF-4FC4B4B0F164}" destId="{0818C297-8ABA-40E6-ADB9-8459F8C7D778}" srcOrd="2" destOrd="0" parTransId="{D2A8A68D-8B48-4DDB-B2B9-DFA1B32CDC97}" sibTransId="{E4239726-D3F8-4AB1-B639-E293736C68FC}"/>
    <dgm:cxn modelId="{B5399E46-6863-4A54-A12A-19C575988E04}" type="presOf" srcId="{0818C297-8ABA-40E6-ADB9-8459F8C7D778}" destId="{EA4E6637-A639-4C11-BF4C-C0CC08936888}" srcOrd="0" destOrd="0" presId="urn:microsoft.com/office/officeart/2016/7/layout/VerticalDownArrowProcess"/>
    <dgm:cxn modelId="{7AE33267-A203-46E4-97B8-BEC3BF950A30}" type="presOf" srcId="{091EC0D1-A2F9-44DF-8E8F-DC3FDA1A4456}" destId="{831BEC8C-80ED-4FF0-9B79-4576CEF2A8BE}" srcOrd="0" destOrd="0" presId="urn:microsoft.com/office/officeart/2016/7/layout/VerticalDownArrowProcess"/>
    <dgm:cxn modelId="{F06F004D-4A28-480F-9E84-F4F0C9A8F047}" type="presOf" srcId="{1FD1ECE3-398F-48FF-BFAE-99DF024627A2}" destId="{B3AF0208-7CB1-4F6D-BEFF-70AF10057459}" srcOrd="1" destOrd="0" presId="urn:microsoft.com/office/officeart/2016/7/layout/VerticalDownArrowProcess"/>
    <dgm:cxn modelId="{552AD44E-6B8F-4BE7-8163-36CB37205184}" type="presOf" srcId="{379C3DD8-9FF3-4150-9245-9104CA507332}" destId="{D1DBC48C-9D17-4990-B8DF-B1BDB5FA9792}" srcOrd="0" destOrd="0" presId="urn:microsoft.com/office/officeart/2016/7/layout/VerticalDownArrowProcess"/>
    <dgm:cxn modelId="{4D9DD270-D618-436D-B180-A8A8A2C78EFE}" type="presOf" srcId="{D232F5F3-4E84-4CEF-A5D9-AD574C185AA6}" destId="{D1DBC48C-9D17-4990-B8DF-B1BDB5FA9792}" srcOrd="0" destOrd="1" presId="urn:microsoft.com/office/officeart/2016/7/layout/VerticalDownArrowProcess"/>
    <dgm:cxn modelId="{C5EA9F7E-9BA9-4CC3-8D74-C7441FBB16EB}" type="presOf" srcId="{1FD1ECE3-398F-48FF-BFAE-99DF024627A2}" destId="{7591034A-1921-4850-A447-A72FD73DAB89}" srcOrd="0" destOrd="0" presId="urn:microsoft.com/office/officeart/2016/7/layout/VerticalDownArrowProcess"/>
    <dgm:cxn modelId="{97478C85-1C7F-4A35-B16B-FC0AED26D805}" srcId="{28FD3C2D-222C-4D54-BD46-0A7139F99901}" destId="{260343A1-008A-48B6-B00B-C80D2D8333CD}" srcOrd="0" destOrd="0" parTransId="{3EFC25AD-9E00-4580-936C-336546F10E06}" sibTransId="{444600B8-7115-4003-96C6-5AE45DB6F134}"/>
    <dgm:cxn modelId="{11A690A5-FE0B-4919-9E99-0F091A41CBB2}" type="presOf" srcId="{042C03E3-0BF7-49BF-9934-6E13DE417DA4}" destId="{831BEC8C-80ED-4FF0-9B79-4576CEF2A8BE}" srcOrd="0" destOrd="1" presId="urn:microsoft.com/office/officeart/2016/7/layout/VerticalDownArrowProcess"/>
    <dgm:cxn modelId="{48E4B7B0-CE23-4A8B-B414-1F396A3A8B94}" srcId="{1FD1ECE3-398F-48FF-BFAE-99DF024627A2}" destId="{28FD3C2D-222C-4D54-BD46-0A7139F99901}" srcOrd="0" destOrd="0" parTransId="{E491FB03-BFA8-4FD2-A50A-406CBA5DB99A}" sibTransId="{7D0A246E-E9D3-4F62-BAE2-A7323E4DCEF1}"/>
    <dgm:cxn modelId="{B24F0ABC-BFBF-45CA-929B-9DA7252961AC}" srcId="{0818C297-8ABA-40E6-ADB9-8459F8C7D778}" destId="{379C3DD8-9FF3-4150-9245-9104CA507332}" srcOrd="0" destOrd="0" parTransId="{6AF67F71-02F2-4AB9-AFDC-1A7353DD360F}" sibTransId="{851A927B-C29A-4321-B357-A82235767470}"/>
    <dgm:cxn modelId="{783A8AC0-99C4-44A9-B939-6F7E574727AA}" srcId="{379C3DD8-9FF3-4150-9245-9104CA507332}" destId="{D232F5F3-4E84-4CEF-A5D9-AD574C185AA6}" srcOrd="0" destOrd="0" parTransId="{B38068F8-CD58-485A-868F-94A5090637C2}" sibTransId="{849DBF7D-2794-421E-8C0D-AA4038814508}"/>
    <dgm:cxn modelId="{34201AC6-803E-47B4-B17B-CA32AE944289}" type="presOf" srcId="{A072B405-24B9-4F84-A48A-A62A538B045B}" destId="{0EDED06C-BDC8-4F4A-BCE8-C909CEC12F25}" srcOrd="0" destOrd="0" presId="urn:microsoft.com/office/officeart/2016/7/layout/VerticalDownArrowProcess"/>
    <dgm:cxn modelId="{ECF4E0D3-01D3-465B-9B0E-0C711DF86F52}" type="presOf" srcId="{A072B405-24B9-4F84-A48A-A62A538B045B}" destId="{B06D64F1-99A7-4620-836A-AD436624FBC3}" srcOrd="1" destOrd="0" presId="urn:microsoft.com/office/officeart/2016/7/layout/VerticalDownArrowProcess"/>
    <dgm:cxn modelId="{58CD54D5-CF81-402F-8453-31373954AF57}" srcId="{091EC0D1-A2F9-44DF-8E8F-DC3FDA1A4456}" destId="{042C03E3-0BF7-49BF-9934-6E13DE417DA4}" srcOrd="0" destOrd="0" parTransId="{60888863-1AF8-453A-958D-702429128D07}" sibTransId="{632D8618-B913-45C7-A485-7164A516076A}"/>
    <dgm:cxn modelId="{63298FF0-0A4D-4DE3-8CCE-1163841F8F40}" srcId="{D990A049-243E-4520-A7EF-4FC4B4B0F164}" destId="{1FD1ECE3-398F-48FF-BFAE-99DF024627A2}" srcOrd="0" destOrd="0" parTransId="{3F5B06E9-DB48-412B-8400-C36D26B9E09D}" sibTransId="{68CB4D52-17AE-4FA8-B1DE-A8E1F66B9F91}"/>
    <dgm:cxn modelId="{4FF52CF5-BC99-418C-AF07-2FA09F722323}" type="presOf" srcId="{D990A049-243E-4520-A7EF-4FC4B4B0F164}" destId="{3AAA982F-939A-40C5-81CF-F99861BFA515}" srcOrd="0" destOrd="0" presId="urn:microsoft.com/office/officeart/2016/7/layout/VerticalDownArrowProcess"/>
    <dgm:cxn modelId="{1165FFEA-6553-4800-B1AA-08F67CC1B2D5}" type="presParOf" srcId="{3AAA982F-939A-40C5-81CF-F99861BFA515}" destId="{1E726867-8712-48D8-9E63-D6BDC9010960}" srcOrd="0" destOrd="0" presId="urn:microsoft.com/office/officeart/2016/7/layout/VerticalDownArrowProcess"/>
    <dgm:cxn modelId="{5AB38628-3D5C-411E-AE31-04D22564E989}" type="presParOf" srcId="{1E726867-8712-48D8-9E63-D6BDC9010960}" destId="{EA4E6637-A639-4C11-BF4C-C0CC08936888}" srcOrd="0" destOrd="0" presId="urn:microsoft.com/office/officeart/2016/7/layout/VerticalDownArrowProcess"/>
    <dgm:cxn modelId="{9F7996A6-8D8E-4367-9C3C-D1AA28B978F0}" type="presParOf" srcId="{1E726867-8712-48D8-9E63-D6BDC9010960}" destId="{D1DBC48C-9D17-4990-B8DF-B1BDB5FA9792}" srcOrd="1" destOrd="0" presId="urn:microsoft.com/office/officeart/2016/7/layout/VerticalDownArrowProcess"/>
    <dgm:cxn modelId="{55F598D6-ABB2-42FA-B32A-D609AC4DF59C}" type="presParOf" srcId="{3AAA982F-939A-40C5-81CF-F99861BFA515}" destId="{E6A49111-B476-4E48-A8EE-E0410DB907B9}" srcOrd="1" destOrd="0" presId="urn:microsoft.com/office/officeart/2016/7/layout/VerticalDownArrowProcess"/>
    <dgm:cxn modelId="{63A7694E-19B2-4966-B184-8244C09048AA}" type="presParOf" srcId="{3AAA982F-939A-40C5-81CF-F99861BFA515}" destId="{AF7CBB56-73E1-4492-8F53-BE93CD2D3CE9}" srcOrd="2" destOrd="0" presId="urn:microsoft.com/office/officeart/2016/7/layout/VerticalDownArrowProcess"/>
    <dgm:cxn modelId="{A18297C7-9B80-4131-9511-836EF3A37C2B}" type="presParOf" srcId="{AF7CBB56-73E1-4492-8F53-BE93CD2D3CE9}" destId="{0EDED06C-BDC8-4F4A-BCE8-C909CEC12F25}" srcOrd="0" destOrd="0" presId="urn:microsoft.com/office/officeart/2016/7/layout/VerticalDownArrowProcess"/>
    <dgm:cxn modelId="{2D48144F-204D-4BF7-B9E1-106ED4D6326F}" type="presParOf" srcId="{AF7CBB56-73E1-4492-8F53-BE93CD2D3CE9}" destId="{B06D64F1-99A7-4620-836A-AD436624FBC3}" srcOrd="1" destOrd="0" presId="urn:microsoft.com/office/officeart/2016/7/layout/VerticalDownArrowProcess"/>
    <dgm:cxn modelId="{80C1AF58-3584-4097-B272-8BD8239D938D}" type="presParOf" srcId="{AF7CBB56-73E1-4492-8F53-BE93CD2D3CE9}" destId="{831BEC8C-80ED-4FF0-9B79-4576CEF2A8BE}" srcOrd="2" destOrd="0" presId="urn:microsoft.com/office/officeart/2016/7/layout/VerticalDownArrowProcess"/>
    <dgm:cxn modelId="{EE276525-2E6C-4F63-AD6F-2CEF1C447954}" type="presParOf" srcId="{3AAA982F-939A-40C5-81CF-F99861BFA515}" destId="{6B1977AB-E5D8-42F8-928D-DFE87E45ECFB}" srcOrd="3" destOrd="0" presId="urn:microsoft.com/office/officeart/2016/7/layout/VerticalDownArrowProcess"/>
    <dgm:cxn modelId="{65DD1A0C-DFA2-4D56-A0EE-3573B4BA202E}" type="presParOf" srcId="{3AAA982F-939A-40C5-81CF-F99861BFA515}" destId="{A0CFBFB4-A64C-4E03-A22F-6AA6CC49D246}" srcOrd="4" destOrd="0" presId="urn:microsoft.com/office/officeart/2016/7/layout/VerticalDownArrowProcess"/>
    <dgm:cxn modelId="{71F23211-4690-4853-86B7-11E2CF74F4D8}" type="presParOf" srcId="{A0CFBFB4-A64C-4E03-A22F-6AA6CC49D246}" destId="{7591034A-1921-4850-A447-A72FD73DAB89}" srcOrd="0" destOrd="0" presId="urn:microsoft.com/office/officeart/2016/7/layout/VerticalDownArrowProcess"/>
    <dgm:cxn modelId="{0B1D4793-114E-4371-92E3-1D832C3E2191}" type="presParOf" srcId="{A0CFBFB4-A64C-4E03-A22F-6AA6CC49D246}" destId="{B3AF0208-7CB1-4F6D-BEFF-70AF10057459}" srcOrd="1" destOrd="0" presId="urn:microsoft.com/office/officeart/2016/7/layout/VerticalDownArrowProcess"/>
    <dgm:cxn modelId="{78EA0BB9-03CA-4F29-8831-31A448425176}" type="presParOf" srcId="{A0CFBFB4-A64C-4E03-A22F-6AA6CC49D246}" destId="{B7CE0EF4-ECFF-4CEC-BC02-B2CFCC3FA412}"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61B258-7FDF-40A0-BF0A-06C7D879872B}" type="doc">
      <dgm:prSet loTypeId="urn:microsoft.com/office/officeart/2016/7/layout/VerticalDownArrowProcess" loCatId="process" qsTypeId="urn:microsoft.com/office/officeart/2005/8/quickstyle/simple1" qsCatId="simple" csTypeId="urn:microsoft.com/office/officeart/2005/8/colors/accent0_3" csCatId="mainScheme" phldr="1"/>
      <dgm:spPr/>
      <dgm:t>
        <a:bodyPr/>
        <a:lstStyle/>
        <a:p>
          <a:endParaRPr lang="en-US"/>
        </a:p>
      </dgm:t>
    </dgm:pt>
    <dgm:pt modelId="{C28100E9-E8B6-4C22-85FB-660DFB0D9ECC}">
      <dgm:prSet/>
      <dgm:spPr/>
      <dgm:t>
        <a:bodyPr/>
        <a:lstStyle/>
        <a:p>
          <a:r>
            <a:rPr lang="en-US" dirty="0"/>
            <a:t>Stage 1</a:t>
          </a:r>
        </a:p>
      </dgm:t>
    </dgm:pt>
    <dgm:pt modelId="{20881F53-C41E-4309-B8EE-3DB0839EBCD8}" type="parTrans" cxnId="{EECBFF97-5530-4092-A1C4-88D32D06F4C3}">
      <dgm:prSet/>
      <dgm:spPr/>
      <dgm:t>
        <a:bodyPr/>
        <a:lstStyle/>
        <a:p>
          <a:endParaRPr lang="en-US"/>
        </a:p>
      </dgm:t>
    </dgm:pt>
    <dgm:pt modelId="{BFB89CCE-9F26-4B87-A7A3-21CE94D2C76D}" type="sibTrans" cxnId="{EECBFF97-5530-4092-A1C4-88D32D06F4C3}">
      <dgm:prSet/>
      <dgm:spPr/>
      <dgm:t>
        <a:bodyPr/>
        <a:lstStyle/>
        <a:p>
          <a:endParaRPr lang="en-US"/>
        </a:p>
      </dgm:t>
    </dgm:pt>
    <dgm:pt modelId="{09F5E952-FDC3-4FBA-95C1-97DE697233BB}">
      <dgm:prSet/>
      <dgm:spPr/>
      <dgm:t>
        <a:bodyPr/>
        <a:lstStyle/>
        <a:p>
          <a:r>
            <a:rPr lang="en-US" sz="1100" dirty="0"/>
            <a:t>Stage 1</a:t>
          </a:r>
        </a:p>
      </dgm:t>
    </dgm:pt>
    <dgm:pt modelId="{E8725031-55D9-4213-BCCE-7D0985425342}" type="parTrans" cxnId="{22B8AB4A-3583-4E9E-8724-0D13951424E7}">
      <dgm:prSet/>
      <dgm:spPr/>
      <dgm:t>
        <a:bodyPr/>
        <a:lstStyle/>
        <a:p>
          <a:endParaRPr lang="en-US"/>
        </a:p>
      </dgm:t>
    </dgm:pt>
    <dgm:pt modelId="{6B370207-2B8D-49C6-B6AC-CA8AE1E14829}" type="sibTrans" cxnId="{22B8AB4A-3583-4E9E-8724-0D13951424E7}">
      <dgm:prSet/>
      <dgm:spPr/>
      <dgm:t>
        <a:bodyPr/>
        <a:lstStyle/>
        <a:p>
          <a:endParaRPr lang="en-US"/>
        </a:p>
      </dgm:t>
    </dgm:pt>
    <dgm:pt modelId="{BF1FDD8C-6003-4B58-AF87-822DFB011723}">
      <dgm:prSet custT="1"/>
      <dgm:spPr/>
      <dgm:t>
        <a:bodyPr/>
        <a:lstStyle/>
        <a:p>
          <a:r>
            <a:rPr lang="en-US" sz="1400" dirty="0"/>
            <a:t>Slave ships from London, Liverpool &amp; Bristol sailed to West Africa carrying goods -cloth, guns, ironware &amp; alcohol made in Britain.</a:t>
          </a:r>
        </a:p>
      </dgm:t>
    </dgm:pt>
    <dgm:pt modelId="{CA132062-A154-4067-B393-ED0DB1FBB18A}" type="parTrans" cxnId="{3C58633D-6C19-4FA2-91ED-B996CC1E1E51}">
      <dgm:prSet/>
      <dgm:spPr/>
      <dgm:t>
        <a:bodyPr/>
        <a:lstStyle/>
        <a:p>
          <a:endParaRPr lang="en-US"/>
        </a:p>
      </dgm:t>
    </dgm:pt>
    <dgm:pt modelId="{6ED8A2F3-F12F-4FFA-9ED7-AEC727D9EAAD}" type="sibTrans" cxnId="{3C58633D-6C19-4FA2-91ED-B996CC1E1E51}">
      <dgm:prSet/>
      <dgm:spPr/>
      <dgm:t>
        <a:bodyPr/>
        <a:lstStyle/>
        <a:p>
          <a:endParaRPr lang="en-US"/>
        </a:p>
      </dgm:t>
    </dgm:pt>
    <dgm:pt modelId="{DB24F0A6-3176-4484-8D36-37CFA9A5A675}">
      <dgm:prSet custT="1"/>
      <dgm:spPr/>
      <dgm:t>
        <a:bodyPr/>
        <a:lstStyle/>
        <a:p>
          <a:r>
            <a:rPr lang="en-US" sz="1400" dirty="0"/>
            <a:t>Later, on the West African coast, these goods would be traded for men, women and children who had been captured by slave traders or bought from African chiefs</a:t>
          </a:r>
          <a:r>
            <a:rPr lang="en-US" sz="900" dirty="0"/>
            <a:t>.</a:t>
          </a:r>
          <a:br>
            <a:rPr lang="en-US" sz="900" dirty="0"/>
          </a:br>
          <a:r>
            <a:rPr lang="en-US" sz="900" dirty="0"/>
            <a:t>		</a:t>
          </a:r>
        </a:p>
      </dgm:t>
    </dgm:pt>
    <dgm:pt modelId="{E0D9F0A4-5EF2-4B56-B8D1-351ABEDA77E7}" type="parTrans" cxnId="{29016EEA-E5E9-4EA8-85B2-1A06EB20600F}">
      <dgm:prSet/>
      <dgm:spPr/>
      <dgm:t>
        <a:bodyPr/>
        <a:lstStyle/>
        <a:p>
          <a:endParaRPr lang="en-US"/>
        </a:p>
      </dgm:t>
    </dgm:pt>
    <dgm:pt modelId="{EF7EDFC1-D5C2-4967-93EB-DFB1FF79BA52}" type="sibTrans" cxnId="{29016EEA-E5E9-4EA8-85B2-1A06EB20600F}">
      <dgm:prSet/>
      <dgm:spPr/>
      <dgm:t>
        <a:bodyPr/>
        <a:lstStyle/>
        <a:p>
          <a:endParaRPr lang="en-US"/>
        </a:p>
      </dgm:t>
    </dgm:pt>
    <dgm:pt modelId="{EF22D297-3797-4450-87A5-33A93DFD2A8A}">
      <dgm:prSet/>
      <dgm:spPr/>
      <dgm:t>
        <a:bodyPr/>
        <a:lstStyle/>
        <a:p>
          <a:r>
            <a:rPr lang="en-US" dirty="0"/>
            <a:t>Stage 2</a:t>
          </a:r>
        </a:p>
      </dgm:t>
    </dgm:pt>
    <dgm:pt modelId="{74918715-D544-4961-9773-92DBB3143141}" type="parTrans" cxnId="{EACCBD38-7D27-4DC5-A61C-11AE4E69F051}">
      <dgm:prSet/>
      <dgm:spPr/>
      <dgm:t>
        <a:bodyPr/>
        <a:lstStyle/>
        <a:p>
          <a:endParaRPr lang="en-US"/>
        </a:p>
      </dgm:t>
    </dgm:pt>
    <dgm:pt modelId="{89A70125-E7D8-4FE7-A971-B960A952B75B}" type="sibTrans" cxnId="{EACCBD38-7D27-4DC5-A61C-11AE4E69F051}">
      <dgm:prSet/>
      <dgm:spPr/>
      <dgm:t>
        <a:bodyPr/>
        <a:lstStyle/>
        <a:p>
          <a:endParaRPr lang="en-US"/>
        </a:p>
      </dgm:t>
    </dgm:pt>
    <dgm:pt modelId="{0272CDF5-4B15-4CDF-97EF-D6A43C347B1B}">
      <dgm:prSet/>
      <dgm:spPr/>
      <dgm:t>
        <a:bodyPr/>
        <a:lstStyle/>
        <a:p>
          <a:r>
            <a:rPr lang="en-US" sz="1100" dirty="0"/>
            <a:t>Stage 2</a:t>
          </a:r>
        </a:p>
      </dgm:t>
    </dgm:pt>
    <dgm:pt modelId="{2CD20DA8-2144-4C2C-8B33-CB894BF27EA6}" type="parTrans" cxnId="{B9895490-6AF5-4FEC-B1D5-0DF9451409F6}">
      <dgm:prSet/>
      <dgm:spPr/>
      <dgm:t>
        <a:bodyPr/>
        <a:lstStyle/>
        <a:p>
          <a:endParaRPr lang="en-US"/>
        </a:p>
      </dgm:t>
    </dgm:pt>
    <dgm:pt modelId="{B8EE8B76-715B-4805-9243-FDD28D4543E3}" type="sibTrans" cxnId="{B9895490-6AF5-4FEC-B1D5-0DF9451409F6}">
      <dgm:prSet/>
      <dgm:spPr/>
      <dgm:t>
        <a:bodyPr/>
        <a:lstStyle/>
        <a:p>
          <a:endParaRPr lang="en-US"/>
        </a:p>
      </dgm:t>
    </dgm:pt>
    <dgm:pt modelId="{7C1AC04F-3B0D-4C19-8189-6D48808DEFBE}">
      <dgm:prSet custT="1"/>
      <dgm:spPr/>
      <dgm:t>
        <a:bodyPr/>
        <a:lstStyle/>
        <a:p>
          <a:r>
            <a:rPr lang="en-US" sz="1000" dirty="0"/>
            <a:t>African dealers kidnapped villagers – attacking with pistols &amp; threatened to kill those who did not obey. </a:t>
          </a:r>
        </a:p>
      </dgm:t>
    </dgm:pt>
    <dgm:pt modelId="{857BCE2A-F0E0-467D-9A48-FFD5B6D8F155}" type="parTrans" cxnId="{49025641-7542-4035-A1C6-3B6DA17EE736}">
      <dgm:prSet/>
      <dgm:spPr/>
      <dgm:t>
        <a:bodyPr/>
        <a:lstStyle/>
        <a:p>
          <a:endParaRPr lang="en-US"/>
        </a:p>
      </dgm:t>
    </dgm:pt>
    <dgm:pt modelId="{2F0DB2F1-0359-4058-8E04-25188E2CC282}" type="sibTrans" cxnId="{49025641-7542-4035-A1C6-3B6DA17EE736}">
      <dgm:prSet/>
      <dgm:spPr/>
      <dgm:t>
        <a:bodyPr/>
        <a:lstStyle/>
        <a:p>
          <a:endParaRPr lang="en-US"/>
        </a:p>
      </dgm:t>
    </dgm:pt>
    <dgm:pt modelId="{71AA5748-EE84-4826-9086-644FB08F9B58}">
      <dgm:prSet custT="1"/>
      <dgm:spPr/>
      <dgm:t>
        <a:bodyPr/>
        <a:lstStyle/>
        <a:p>
          <a:r>
            <a:rPr lang="en-US" sz="1000" dirty="0"/>
            <a:t>Captives marched to coast &amp; traded for goods; Forced to walk long distances – hands tied , behind their backs &amp; necks connected by wooden yokes.</a:t>
          </a:r>
        </a:p>
      </dgm:t>
    </dgm:pt>
    <dgm:pt modelId="{2AFA5502-D2BF-4571-87E5-22FAA49D8352}" type="parTrans" cxnId="{302EE812-F1A0-4A7F-90F3-B14152C80506}">
      <dgm:prSet/>
      <dgm:spPr/>
      <dgm:t>
        <a:bodyPr/>
        <a:lstStyle/>
        <a:p>
          <a:endParaRPr lang="en-US"/>
        </a:p>
      </dgm:t>
    </dgm:pt>
    <dgm:pt modelId="{4BFE7858-B379-4545-B139-F215A21D4A3B}" type="sibTrans" cxnId="{302EE812-F1A0-4A7F-90F3-B14152C80506}">
      <dgm:prSet/>
      <dgm:spPr/>
      <dgm:t>
        <a:bodyPr/>
        <a:lstStyle/>
        <a:p>
          <a:endParaRPr lang="en-US"/>
        </a:p>
      </dgm:t>
    </dgm:pt>
    <dgm:pt modelId="{FA3E6E5B-10A9-49CC-AA6B-A1CA2999B3E8}">
      <dgm:prSet custT="1"/>
      <dgm:spPr/>
      <dgm:t>
        <a:bodyPr/>
        <a:lstStyle/>
        <a:p>
          <a:r>
            <a:rPr lang="en-US" sz="1000" dirty="0"/>
            <a:t>European traders bought people on African coast – separation of families.</a:t>
          </a:r>
        </a:p>
      </dgm:t>
    </dgm:pt>
    <dgm:pt modelId="{A131B570-7D0A-444C-AB1A-2FFD63AC980F}" type="parTrans" cxnId="{2D88E3D7-8E37-418F-BD70-69CD45A75499}">
      <dgm:prSet/>
      <dgm:spPr/>
      <dgm:t>
        <a:bodyPr/>
        <a:lstStyle/>
        <a:p>
          <a:endParaRPr lang="en-US"/>
        </a:p>
      </dgm:t>
    </dgm:pt>
    <dgm:pt modelId="{1641AB5A-89B5-4CED-ABDA-400F699C3088}" type="sibTrans" cxnId="{2D88E3D7-8E37-418F-BD70-69CD45A75499}">
      <dgm:prSet/>
      <dgm:spPr/>
      <dgm:t>
        <a:bodyPr/>
        <a:lstStyle/>
        <a:p>
          <a:endParaRPr lang="en-US"/>
        </a:p>
      </dgm:t>
    </dgm:pt>
    <dgm:pt modelId="{04BFC50C-4C99-4919-98C9-DCD388D8E6CF}">
      <dgm:prSet custT="1"/>
      <dgm:spPr/>
      <dgm:t>
        <a:bodyPr/>
        <a:lstStyle/>
        <a:p>
          <a:r>
            <a:rPr lang="en-US" sz="1000" dirty="0"/>
            <a:t>Slaved held until arrival of ships; took a long time for filling of ship. Months  sailing along the coast, looking for fittest &amp; cheapest slaves.</a:t>
          </a:r>
        </a:p>
      </dgm:t>
    </dgm:pt>
    <dgm:pt modelId="{6A2F478B-9A9C-4BFD-B4D6-99D9D40F868D}" type="parTrans" cxnId="{19F0212F-BE6E-4772-BB60-6B206343CC5C}">
      <dgm:prSet/>
      <dgm:spPr/>
      <dgm:t>
        <a:bodyPr/>
        <a:lstStyle/>
        <a:p>
          <a:endParaRPr lang="en-US"/>
        </a:p>
      </dgm:t>
    </dgm:pt>
    <dgm:pt modelId="{700DF5A9-3CF6-4E29-8BD6-080FA0A4823F}" type="sibTrans" cxnId="{19F0212F-BE6E-4772-BB60-6B206343CC5C}">
      <dgm:prSet/>
      <dgm:spPr/>
      <dgm:t>
        <a:bodyPr/>
        <a:lstStyle/>
        <a:p>
          <a:endParaRPr lang="en-US"/>
        </a:p>
      </dgm:t>
    </dgm:pt>
    <dgm:pt modelId="{D94F0D82-7C77-4062-9FB5-F4ECCCE4D12F}">
      <dgm:prSet custT="1"/>
      <dgm:spPr/>
      <dgm:t>
        <a:bodyPr/>
        <a:lstStyle/>
        <a:p>
          <a:r>
            <a:rPr lang="en-US" sz="1000" dirty="0"/>
            <a:t>‘Middle Passage – slaves were densely packed for voyage to West Indies.</a:t>
          </a:r>
        </a:p>
      </dgm:t>
    </dgm:pt>
    <dgm:pt modelId="{A0D2B4C8-E2AD-4A62-A521-6B3BB99A102B}" type="parTrans" cxnId="{D4F644FC-69BE-43F0-B4FD-0F7874E26B78}">
      <dgm:prSet/>
      <dgm:spPr/>
      <dgm:t>
        <a:bodyPr/>
        <a:lstStyle/>
        <a:p>
          <a:endParaRPr lang="en-US"/>
        </a:p>
      </dgm:t>
    </dgm:pt>
    <dgm:pt modelId="{4BAF60EF-6FEC-49C5-A395-56E3004827F1}" type="sibTrans" cxnId="{D4F644FC-69BE-43F0-B4FD-0F7874E26B78}">
      <dgm:prSet/>
      <dgm:spPr/>
      <dgm:t>
        <a:bodyPr/>
        <a:lstStyle/>
        <a:p>
          <a:endParaRPr lang="en-US"/>
        </a:p>
      </dgm:t>
    </dgm:pt>
    <dgm:pt modelId="{8329491B-3884-46BD-98C0-7A2BE488F335}">
      <dgm:prSet custT="1"/>
      <dgm:spPr/>
      <dgm:t>
        <a:bodyPr/>
        <a:lstStyle/>
        <a:p>
          <a:r>
            <a:rPr lang="en-US" sz="1000" dirty="0"/>
            <a:t>Violent resistance by Africans to slave traders – revolts  </a:t>
          </a:r>
        </a:p>
      </dgm:t>
    </dgm:pt>
    <dgm:pt modelId="{67D4D7FE-8A64-43D0-B37A-98BA5DB5C5BC}" type="parTrans" cxnId="{50D4D4A2-5F7A-4378-81B1-8D98B9CE7665}">
      <dgm:prSet/>
      <dgm:spPr/>
      <dgm:t>
        <a:bodyPr/>
        <a:lstStyle/>
        <a:p>
          <a:endParaRPr lang="en-US"/>
        </a:p>
      </dgm:t>
    </dgm:pt>
    <dgm:pt modelId="{4097EE5A-4D5B-4841-92F2-777335D79AF7}" type="sibTrans" cxnId="{50D4D4A2-5F7A-4378-81B1-8D98B9CE7665}">
      <dgm:prSet/>
      <dgm:spPr/>
      <dgm:t>
        <a:bodyPr/>
        <a:lstStyle/>
        <a:p>
          <a:endParaRPr lang="en-US"/>
        </a:p>
      </dgm:t>
    </dgm:pt>
    <dgm:pt modelId="{7607F731-F21F-48BD-A308-5F88A9C44640}">
      <dgm:prSet/>
      <dgm:spPr/>
      <dgm:t>
        <a:bodyPr/>
        <a:lstStyle/>
        <a:p>
          <a:r>
            <a:rPr lang="en-US" dirty="0"/>
            <a:t>Stage 3</a:t>
          </a:r>
        </a:p>
      </dgm:t>
    </dgm:pt>
    <dgm:pt modelId="{EC59293A-3A2D-4262-8088-B0B10B9689F1}" type="parTrans" cxnId="{636EF107-F305-4773-9771-10629BD02312}">
      <dgm:prSet/>
      <dgm:spPr/>
      <dgm:t>
        <a:bodyPr/>
        <a:lstStyle/>
        <a:p>
          <a:endParaRPr lang="en-US"/>
        </a:p>
      </dgm:t>
    </dgm:pt>
    <dgm:pt modelId="{6CD9FCCE-6F25-47D7-9B86-B2D66B42957D}" type="sibTrans" cxnId="{636EF107-F305-4773-9771-10629BD02312}">
      <dgm:prSet/>
      <dgm:spPr/>
      <dgm:t>
        <a:bodyPr/>
        <a:lstStyle/>
        <a:p>
          <a:endParaRPr lang="en-US"/>
        </a:p>
      </dgm:t>
    </dgm:pt>
    <dgm:pt modelId="{76B5F97E-1EB9-4573-BBE4-08E0A1079EEC}">
      <dgm:prSet/>
      <dgm:spPr/>
      <dgm:t>
        <a:bodyPr/>
        <a:lstStyle/>
        <a:p>
          <a:r>
            <a:rPr lang="en-US" sz="1200" dirty="0"/>
            <a:t>Stage 3</a:t>
          </a:r>
        </a:p>
      </dgm:t>
    </dgm:pt>
    <dgm:pt modelId="{A789295E-E424-4B3D-8531-CB25C2265A31}" type="parTrans" cxnId="{FA13B4A3-A657-448F-9EC5-62BE81DC6230}">
      <dgm:prSet/>
      <dgm:spPr/>
      <dgm:t>
        <a:bodyPr/>
        <a:lstStyle/>
        <a:p>
          <a:endParaRPr lang="en-US"/>
        </a:p>
      </dgm:t>
    </dgm:pt>
    <dgm:pt modelId="{73883FA3-EEFE-4020-8FEA-FD306CD1ECF5}" type="sibTrans" cxnId="{FA13B4A3-A657-448F-9EC5-62BE81DC6230}">
      <dgm:prSet/>
      <dgm:spPr/>
      <dgm:t>
        <a:bodyPr/>
        <a:lstStyle/>
        <a:p>
          <a:endParaRPr lang="en-US"/>
        </a:p>
      </dgm:t>
    </dgm:pt>
    <dgm:pt modelId="{42571FEA-2CFE-45C8-82E3-3A897352B423}">
      <dgm:prSet custT="1"/>
      <dgm:spPr/>
      <dgm:t>
        <a:bodyPr/>
        <a:lstStyle/>
        <a:p>
          <a:r>
            <a:rPr lang="en-US" sz="1000" dirty="0"/>
            <a:t>Slaves sold to highest bidder In the West Indies. </a:t>
          </a:r>
        </a:p>
      </dgm:t>
    </dgm:pt>
    <dgm:pt modelId="{5A4B47C8-29CA-4103-AD40-D47D96566365}" type="parTrans" cxnId="{7BA6B8E7-E6C7-4EA8-9D17-BCD25FAF5C11}">
      <dgm:prSet/>
      <dgm:spPr/>
      <dgm:t>
        <a:bodyPr/>
        <a:lstStyle/>
        <a:p>
          <a:endParaRPr lang="en-US"/>
        </a:p>
      </dgm:t>
    </dgm:pt>
    <dgm:pt modelId="{DB41FDE0-6CD3-4663-8566-6266AA2E29BE}" type="sibTrans" cxnId="{7BA6B8E7-E6C7-4EA8-9D17-BCD25FAF5C11}">
      <dgm:prSet/>
      <dgm:spPr/>
      <dgm:t>
        <a:bodyPr/>
        <a:lstStyle/>
        <a:p>
          <a:endParaRPr lang="en-US"/>
        </a:p>
      </dgm:t>
    </dgm:pt>
    <dgm:pt modelId="{81CC194D-E929-4BCA-AC59-0D7DC17234C7}">
      <dgm:prSet custT="1"/>
      <dgm:spPr/>
      <dgm:t>
        <a:bodyPr/>
        <a:lstStyle/>
        <a:p>
          <a:r>
            <a:rPr lang="en-US" sz="1000" dirty="0"/>
            <a:t>Once purchased, enslaved Africans worked for free on plantations.</a:t>
          </a:r>
        </a:p>
      </dgm:t>
    </dgm:pt>
    <dgm:pt modelId="{4DABDCE7-C9C9-4BF3-A534-5DEBEEBC2AF1}" type="parTrans" cxnId="{E7215083-36A3-4E54-B6D9-AFB9BA509AA8}">
      <dgm:prSet/>
      <dgm:spPr/>
      <dgm:t>
        <a:bodyPr/>
        <a:lstStyle/>
        <a:p>
          <a:endParaRPr lang="en-US"/>
        </a:p>
      </dgm:t>
    </dgm:pt>
    <dgm:pt modelId="{849C13BF-AEDC-4A19-BB26-B0C633962384}" type="sibTrans" cxnId="{E7215083-36A3-4E54-B6D9-AFB9BA509AA8}">
      <dgm:prSet/>
      <dgm:spPr/>
      <dgm:t>
        <a:bodyPr/>
        <a:lstStyle/>
        <a:p>
          <a:endParaRPr lang="en-US"/>
        </a:p>
      </dgm:t>
    </dgm:pt>
    <dgm:pt modelId="{C4933427-4B54-4B29-989F-A9ECAB6A3C26}">
      <dgm:prSet custT="1"/>
      <dgm:spPr/>
      <dgm:t>
        <a:bodyPr/>
        <a:lstStyle/>
        <a:p>
          <a:r>
            <a:rPr lang="en-US" sz="1000" dirty="0"/>
            <a:t>Became property of planation owners - had no rights &amp; punished harshly.</a:t>
          </a:r>
        </a:p>
      </dgm:t>
    </dgm:pt>
    <dgm:pt modelId="{AF88CC4D-29E8-46EB-9E25-5E446C58D4D4}" type="parTrans" cxnId="{CBD9B20A-0234-45AC-B4D6-22861E0A4D2B}">
      <dgm:prSet/>
      <dgm:spPr/>
      <dgm:t>
        <a:bodyPr/>
        <a:lstStyle/>
        <a:p>
          <a:endParaRPr lang="en-US"/>
        </a:p>
      </dgm:t>
    </dgm:pt>
    <dgm:pt modelId="{63067A07-2DCE-4427-BA34-EAB7DD63ABF4}" type="sibTrans" cxnId="{CBD9B20A-0234-45AC-B4D6-22861E0A4D2B}">
      <dgm:prSet/>
      <dgm:spPr/>
      <dgm:t>
        <a:bodyPr/>
        <a:lstStyle/>
        <a:p>
          <a:endParaRPr lang="en-US"/>
        </a:p>
      </dgm:t>
    </dgm:pt>
    <dgm:pt modelId="{2EB9C14D-39E0-4FFE-8AB7-2EA1F45BF8E7}">
      <dgm:prSet custT="1"/>
      <dgm:spPr/>
      <dgm:t>
        <a:bodyPr/>
        <a:lstStyle/>
        <a:p>
          <a:r>
            <a:rPr lang="en-US" sz="1000" dirty="0"/>
            <a:t>Enslaved Africans resisted –revolution, running away &amp; silent, personal resistance – taking their lives. Some pregnant women aborted.</a:t>
          </a:r>
        </a:p>
      </dgm:t>
    </dgm:pt>
    <dgm:pt modelId="{7EF9FDA4-FB46-438E-9295-9CE8B6CCAD95}" type="parTrans" cxnId="{8F50AD1F-107A-475B-A795-36F22AA32E8E}">
      <dgm:prSet/>
      <dgm:spPr/>
      <dgm:t>
        <a:bodyPr/>
        <a:lstStyle/>
        <a:p>
          <a:endParaRPr lang="en-US"/>
        </a:p>
      </dgm:t>
    </dgm:pt>
    <dgm:pt modelId="{CBFB5098-0EEB-46CE-B15C-F384C7A7FCB9}" type="sibTrans" cxnId="{8F50AD1F-107A-475B-A795-36F22AA32E8E}">
      <dgm:prSet/>
      <dgm:spPr/>
      <dgm:t>
        <a:bodyPr/>
        <a:lstStyle/>
        <a:p>
          <a:endParaRPr lang="en-US"/>
        </a:p>
      </dgm:t>
    </dgm:pt>
    <dgm:pt modelId="{05E60C27-6A22-4492-A7AE-C3F105F490A0}">
      <dgm:prSet custT="1"/>
      <dgm:spPr/>
      <dgm:t>
        <a:bodyPr/>
        <a:lstStyle/>
        <a:p>
          <a:r>
            <a:rPr lang="en-US" sz="1000" dirty="0"/>
            <a:t>Some slaves slowed the work pace - pretending illness, causing fires/ ‘accidentally' breaking tools.  </a:t>
          </a:r>
        </a:p>
      </dgm:t>
    </dgm:pt>
    <dgm:pt modelId="{F4AAF293-BC2C-48B0-A03A-EA04F04184B0}" type="parTrans" cxnId="{BD53B175-AED2-48D3-AA9D-B34DF5E0AAB1}">
      <dgm:prSet/>
      <dgm:spPr/>
      <dgm:t>
        <a:bodyPr/>
        <a:lstStyle/>
        <a:p>
          <a:endParaRPr lang="en-US"/>
        </a:p>
      </dgm:t>
    </dgm:pt>
    <dgm:pt modelId="{3136423B-4022-4ED5-99C1-8126D7174261}" type="sibTrans" cxnId="{BD53B175-AED2-48D3-AA9D-B34DF5E0AAB1}">
      <dgm:prSet/>
      <dgm:spPr/>
      <dgm:t>
        <a:bodyPr/>
        <a:lstStyle/>
        <a:p>
          <a:endParaRPr lang="en-US"/>
        </a:p>
      </dgm:t>
    </dgm:pt>
    <dgm:pt modelId="{79EC4BFF-24A5-403E-94D9-1736CEB2A3A4}">
      <dgm:prSet custT="1"/>
      <dgm:spPr/>
      <dgm:t>
        <a:bodyPr/>
        <a:lstStyle/>
        <a:p>
          <a:r>
            <a:rPr lang="en-US" sz="1000" dirty="0"/>
            <a:t>2/3 slaves ended up on sugar plantations. Sugar was used to sweeten another crop harvested by enslaved Africans in the West Indies - coffee.</a:t>
          </a:r>
        </a:p>
      </dgm:t>
    </dgm:pt>
    <dgm:pt modelId="{F607FF3E-15B3-476E-B18E-5B57D80CC0E2}" type="parTrans" cxnId="{30F5EEDA-17F5-4D9F-B98E-B5EE96AC7D24}">
      <dgm:prSet/>
      <dgm:spPr/>
      <dgm:t>
        <a:bodyPr/>
        <a:lstStyle/>
        <a:p>
          <a:endParaRPr lang="en-US"/>
        </a:p>
      </dgm:t>
    </dgm:pt>
    <dgm:pt modelId="{3448236F-575B-4BFB-9C55-0C7DB1EBB935}" type="sibTrans" cxnId="{30F5EEDA-17F5-4D9F-B98E-B5EE96AC7D24}">
      <dgm:prSet/>
      <dgm:spPr/>
      <dgm:t>
        <a:bodyPr/>
        <a:lstStyle/>
        <a:p>
          <a:endParaRPr lang="en-US"/>
        </a:p>
      </dgm:t>
    </dgm:pt>
    <dgm:pt modelId="{D6292806-9670-443A-89E5-6E03598D4B4A}">
      <dgm:prSet custT="1"/>
      <dgm:spPr/>
      <dgm:t>
        <a:bodyPr/>
        <a:lstStyle/>
        <a:p>
          <a:r>
            <a:rPr lang="en-US" sz="1000" dirty="0"/>
            <a:t>With the money made from the sale of enslaved Africans, goods such as sugar, coffee and tobacco were bought and carried back to Britain for sale. </a:t>
          </a:r>
        </a:p>
      </dgm:t>
    </dgm:pt>
    <dgm:pt modelId="{8CDDD7C5-DCDD-4CD6-8DCE-B5E4B44A7CDE}" type="parTrans" cxnId="{B270178B-E6FC-48BA-BFCC-8BDB470E1DF8}">
      <dgm:prSet/>
      <dgm:spPr/>
      <dgm:t>
        <a:bodyPr/>
        <a:lstStyle/>
        <a:p>
          <a:endParaRPr lang="en-US"/>
        </a:p>
      </dgm:t>
    </dgm:pt>
    <dgm:pt modelId="{16D55FA7-58FF-4925-8A8E-B8CFB1B285AC}" type="sibTrans" cxnId="{B270178B-E6FC-48BA-BFCC-8BDB470E1DF8}">
      <dgm:prSet/>
      <dgm:spPr/>
      <dgm:t>
        <a:bodyPr/>
        <a:lstStyle/>
        <a:p>
          <a:endParaRPr lang="en-US"/>
        </a:p>
      </dgm:t>
    </dgm:pt>
    <dgm:pt modelId="{4780BDD8-DAB3-4088-B424-74335EC99DA7}" type="pres">
      <dgm:prSet presAssocID="{F561B258-7FDF-40A0-BF0A-06C7D879872B}" presName="Name0" presStyleCnt="0">
        <dgm:presLayoutVars>
          <dgm:dir/>
          <dgm:animLvl val="lvl"/>
          <dgm:resizeHandles val="exact"/>
        </dgm:presLayoutVars>
      </dgm:prSet>
      <dgm:spPr/>
    </dgm:pt>
    <dgm:pt modelId="{7C94BE70-3E6E-474C-99E2-D9D44E13B64B}" type="pres">
      <dgm:prSet presAssocID="{7607F731-F21F-48BD-A308-5F88A9C44640}" presName="boxAndChildren" presStyleCnt="0"/>
      <dgm:spPr/>
    </dgm:pt>
    <dgm:pt modelId="{CA33A423-9196-4C73-8DFA-044B1C47A05B}" type="pres">
      <dgm:prSet presAssocID="{7607F731-F21F-48BD-A308-5F88A9C44640}" presName="parentTextBox" presStyleLbl="alignNode1" presStyleIdx="0" presStyleCnt="3" custScaleY="144188"/>
      <dgm:spPr/>
    </dgm:pt>
    <dgm:pt modelId="{CA3CD474-6ED3-4B23-8C3A-C97A018050B5}" type="pres">
      <dgm:prSet presAssocID="{7607F731-F21F-48BD-A308-5F88A9C44640}" presName="descendantBox" presStyleLbl="bgAccFollowNode1" presStyleIdx="0" presStyleCnt="3" custScaleY="145211"/>
      <dgm:spPr/>
    </dgm:pt>
    <dgm:pt modelId="{C914C381-A6D4-4F39-AD58-0DD96D76B265}" type="pres">
      <dgm:prSet presAssocID="{89A70125-E7D8-4FE7-A971-B960A952B75B}" presName="sp" presStyleCnt="0"/>
      <dgm:spPr/>
    </dgm:pt>
    <dgm:pt modelId="{6A1A01AF-D9E8-461F-907E-45A7424C4448}" type="pres">
      <dgm:prSet presAssocID="{EF22D297-3797-4450-87A5-33A93DFD2A8A}" presName="arrowAndChildren" presStyleCnt="0"/>
      <dgm:spPr/>
    </dgm:pt>
    <dgm:pt modelId="{EA5A7C7A-9420-40EB-AF8B-E80661AF4460}" type="pres">
      <dgm:prSet presAssocID="{EF22D297-3797-4450-87A5-33A93DFD2A8A}" presName="parentTextArrow" presStyleLbl="node1" presStyleIdx="0" presStyleCnt="0"/>
      <dgm:spPr/>
    </dgm:pt>
    <dgm:pt modelId="{7AC69860-0D5B-4B9A-8903-F9C5ED2C5C05}" type="pres">
      <dgm:prSet presAssocID="{EF22D297-3797-4450-87A5-33A93DFD2A8A}" presName="arrow" presStyleLbl="alignNode1" presStyleIdx="1" presStyleCnt="3" custScaleY="133463"/>
      <dgm:spPr/>
    </dgm:pt>
    <dgm:pt modelId="{E91377F9-0ECA-4ACD-932E-BA7ED5D4BD4E}" type="pres">
      <dgm:prSet presAssocID="{EF22D297-3797-4450-87A5-33A93DFD2A8A}" presName="descendantArrow" presStyleLbl="bgAccFollowNode1" presStyleIdx="1" presStyleCnt="3" custScaleY="133463"/>
      <dgm:spPr/>
    </dgm:pt>
    <dgm:pt modelId="{0BE18AFC-79C9-4B58-B2D8-3EB054F36C54}" type="pres">
      <dgm:prSet presAssocID="{BFB89CCE-9F26-4B87-A7A3-21CE94D2C76D}" presName="sp" presStyleCnt="0"/>
      <dgm:spPr/>
    </dgm:pt>
    <dgm:pt modelId="{7C53C763-4CDC-4B39-8CFD-413CCF2B0CAE}" type="pres">
      <dgm:prSet presAssocID="{C28100E9-E8B6-4C22-85FB-660DFB0D9ECC}" presName="arrowAndChildren" presStyleCnt="0"/>
      <dgm:spPr/>
    </dgm:pt>
    <dgm:pt modelId="{AC4413CA-70E1-4714-8E98-8AE67BBE6ECC}" type="pres">
      <dgm:prSet presAssocID="{C28100E9-E8B6-4C22-85FB-660DFB0D9ECC}" presName="parentTextArrow" presStyleLbl="node1" presStyleIdx="0" presStyleCnt="0"/>
      <dgm:spPr/>
    </dgm:pt>
    <dgm:pt modelId="{25041633-1C28-4796-8908-260A7EBBF98B}" type="pres">
      <dgm:prSet presAssocID="{C28100E9-E8B6-4C22-85FB-660DFB0D9ECC}" presName="arrow" presStyleLbl="alignNode1" presStyleIdx="2" presStyleCnt="3"/>
      <dgm:spPr/>
    </dgm:pt>
    <dgm:pt modelId="{6FA14F81-AD6C-4AE9-9FAF-BA7347C0D223}" type="pres">
      <dgm:prSet presAssocID="{C28100E9-E8B6-4C22-85FB-660DFB0D9ECC}" presName="descendantArrow" presStyleLbl="bgAccFollowNode1" presStyleIdx="2" presStyleCnt="3"/>
      <dgm:spPr/>
    </dgm:pt>
  </dgm:ptLst>
  <dgm:cxnLst>
    <dgm:cxn modelId="{636EF107-F305-4773-9771-10629BD02312}" srcId="{F561B258-7FDF-40A0-BF0A-06C7D879872B}" destId="{7607F731-F21F-48BD-A308-5F88A9C44640}" srcOrd="2" destOrd="0" parTransId="{EC59293A-3A2D-4262-8088-B0B10B9689F1}" sibTransId="{6CD9FCCE-6F25-47D7-9B86-B2D66B42957D}"/>
    <dgm:cxn modelId="{A547C909-F323-49A2-A4BA-E05E94F67065}" type="presOf" srcId="{D6292806-9670-443A-89E5-6E03598D4B4A}" destId="{CA3CD474-6ED3-4B23-8C3A-C97A018050B5}" srcOrd="0" destOrd="7" presId="urn:microsoft.com/office/officeart/2016/7/layout/VerticalDownArrowProcess"/>
    <dgm:cxn modelId="{CBD9B20A-0234-45AC-B4D6-22861E0A4D2B}" srcId="{76B5F97E-1EB9-4573-BBE4-08E0A1079EEC}" destId="{C4933427-4B54-4B29-989F-A9ECAB6A3C26}" srcOrd="2" destOrd="0" parTransId="{AF88CC4D-29E8-46EB-9E25-5E446C58D4D4}" sibTransId="{63067A07-2DCE-4427-BA34-EAB7DD63ABF4}"/>
    <dgm:cxn modelId="{302EE812-F1A0-4A7F-90F3-B14152C80506}" srcId="{0272CDF5-4B15-4CDF-97EF-D6A43C347B1B}" destId="{71AA5748-EE84-4826-9086-644FB08F9B58}" srcOrd="1" destOrd="0" parTransId="{2AFA5502-D2BF-4571-87E5-22FAA49D8352}" sibTransId="{4BFE7858-B379-4545-B139-F215A21D4A3B}"/>
    <dgm:cxn modelId="{4086C813-0BE7-495B-A466-6271CFE619B4}" type="presOf" srcId="{D94F0D82-7C77-4062-9FB5-F4ECCCE4D12F}" destId="{E91377F9-0ECA-4ACD-932E-BA7ED5D4BD4E}" srcOrd="0" destOrd="5" presId="urn:microsoft.com/office/officeart/2016/7/layout/VerticalDownArrowProcess"/>
    <dgm:cxn modelId="{EC244616-C181-43CE-A3C2-D170F7947FD9}" type="presOf" srcId="{FA3E6E5B-10A9-49CC-AA6B-A1CA2999B3E8}" destId="{E91377F9-0ECA-4ACD-932E-BA7ED5D4BD4E}" srcOrd="0" destOrd="3" presId="urn:microsoft.com/office/officeart/2016/7/layout/VerticalDownArrowProcess"/>
    <dgm:cxn modelId="{2FB8A418-F211-46B6-AC70-B1D6A65F7D94}" type="presOf" srcId="{05E60C27-6A22-4492-A7AE-C3F105F490A0}" destId="{CA3CD474-6ED3-4B23-8C3A-C97A018050B5}" srcOrd="0" destOrd="5" presId="urn:microsoft.com/office/officeart/2016/7/layout/VerticalDownArrowProcess"/>
    <dgm:cxn modelId="{9EE6571A-331C-4FE0-A564-F4701DD888BD}" type="presOf" srcId="{7607F731-F21F-48BD-A308-5F88A9C44640}" destId="{CA33A423-9196-4C73-8DFA-044B1C47A05B}" srcOrd="0" destOrd="0" presId="urn:microsoft.com/office/officeart/2016/7/layout/VerticalDownArrowProcess"/>
    <dgm:cxn modelId="{8F50AD1F-107A-475B-A795-36F22AA32E8E}" srcId="{76B5F97E-1EB9-4573-BBE4-08E0A1079EEC}" destId="{2EB9C14D-39E0-4FFE-8AB7-2EA1F45BF8E7}" srcOrd="3" destOrd="0" parTransId="{7EF9FDA4-FB46-438E-9295-9CE8B6CCAD95}" sibTransId="{CBFB5098-0EEB-46CE-B15C-F384C7A7FCB9}"/>
    <dgm:cxn modelId="{3155882A-5C09-477F-91A8-A8B878F0E3C0}" type="presOf" srcId="{76B5F97E-1EB9-4573-BBE4-08E0A1079EEC}" destId="{CA3CD474-6ED3-4B23-8C3A-C97A018050B5}" srcOrd="0" destOrd="0" presId="urn:microsoft.com/office/officeart/2016/7/layout/VerticalDownArrowProcess"/>
    <dgm:cxn modelId="{93C3E02C-E576-4A02-8E69-C6BBF3F1D54F}" type="presOf" srcId="{EF22D297-3797-4450-87A5-33A93DFD2A8A}" destId="{EA5A7C7A-9420-40EB-AF8B-E80661AF4460}" srcOrd="0" destOrd="0" presId="urn:microsoft.com/office/officeart/2016/7/layout/VerticalDownArrowProcess"/>
    <dgm:cxn modelId="{CEFAC72D-E3CF-414C-B6E5-908277C7C73D}" type="presOf" srcId="{F561B258-7FDF-40A0-BF0A-06C7D879872B}" destId="{4780BDD8-DAB3-4088-B424-74335EC99DA7}" srcOrd="0" destOrd="0" presId="urn:microsoft.com/office/officeart/2016/7/layout/VerticalDownArrowProcess"/>
    <dgm:cxn modelId="{19F0212F-BE6E-4772-BB60-6B206343CC5C}" srcId="{0272CDF5-4B15-4CDF-97EF-D6A43C347B1B}" destId="{04BFC50C-4C99-4919-98C9-DCD388D8E6CF}" srcOrd="3" destOrd="0" parTransId="{6A2F478B-9A9C-4BFD-B4D6-99D9D40F868D}" sibTransId="{700DF5A9-3CF6-4E29-8BD6-080FA0A4823F}"/>
    <dgm:cxn modelId="{34521230-0B11-46F3-98BA-2CB4CCA0EAD8}" type="presOf" srcId="{C28100E9-E8B6-4C22-85FB-660DFB0D9ECC}" destId="{25041633-1C28-4796-8908-260A7EBBF98B}" srcOrd="1" destOrd="0" presId="urn:microsoft.com/office/officeart/2016/7/layout/VerticalDownArrowProcess"/>
    <dgm:cxn modelId="{2BC9F530-4B68-4EF9-9CF2-FEBBBE75FB5D}" type="presOf" srcId="{09F5E952-FDC3-4FBA-95C1-97DE697233BB}" destId="{6FA14F81-AD6C-4AE9-9FAF-BA7347C0D223}" srcOrd="0" destOrd="0" presId="urn:microsoft.com/office/officeart/2016/7/layout/VerticalDownArrowProcess"/>
    <dgm:cxn modelId="{EACCBD38-7D27-4DC5-A61C-11AE4E69F051}" srcId="{F561B258-7FDF-40A0-BF0A-06C7D879872B}" destId="{EF22D297-3797-4450-87A5-33A93DFD2A8A}" srcOrd="1" destOrd="0" parTransId="{74918715-D544-4961-9773-92DBB3143141}" sibTransId="{89A70125-E7D8-4FE7-A971-B960A952B75B}"/>
    <dgm:cxn modelId="{3C58633D-6C19-4FA2-91ED-B996CC1E1E51}" srcId="{09F5E952-FDC3-4FBA-95C1-97DE697233BB}" destId="{BF1FDD8C-6003-4B58-AF87-822DFB011723}" srcOrd="0" destOrd="0" parTransId="{CA132062-A154-4067-B393-ED0DB1FBB18A}" sibTransId="{6ED8A2F3-F12F-4FFA-9ED7-AEC727D9EAAD}"/>
    <dgm:cxn modelId="{49025641-7542-4035-A1C6-3B6DA17EE736}" srcId="{0272CDF5-4B15-4CDF-97EF-D6A43C347B1B}" destId="{7C1AC04F-3B0D-4C19-8189-6D48808DEFBE}" srcOrd="0" destOrd="0" parTransId="{857BCE2A-F0E0-467D-9A48-FFD5B6D8F155}" sibTransId="{2F0DB2F1-0359-4058-8E04-25188E2CC282}"/>
    <dgm:cxn modelId="{22B8AB4A-3583-4E9E-8724-0D13951424E7}" srcId="{C28100E9-E8B6-4C22-85FB-660DFB0D9ECC}" destId="{09F5E952-FDC3-4FBA-95C1-97DE697233BB}" srcOrd="0" destOrd="0" parTransId="{E8725031-55D9-4213-BCCE-7D0985425342}" sibTransId="{6B370207-2B8D-49C6-B6AC-CA8AE1E14829}"/>
    <dgm:cxn modelId="{BD53B175-AED2-48D3-AA9D-B34DF5E0AAB1}" srcId="{76B5F97E-1EB9-4573-BBE4-08E0A1079EEC}" destId="{05E60C27-6A22-4492-A7AE-C3F105F490A0}" srcOrd="4" destOrd="0" parTransId="{F4AAF293-BC2C-48B0-A03A-EA04F04184B0}" sibTransId="{3136423B-4022-4ED5-99C1-8126D7174261}"/>
    <dgm:cxn modelId="{37AC4B56-C992-45E2-AF35-2811DB0B87A5}" type="presOf" srcId="{DB24F0A6-3176-4484-8D36-37CFA9A5A675}" destId="{6FA14F81-AD6C-4AE9-9FAF-BA7347C0D223}" srcOrd="0" destOrd="2" presId="urn:microsoft.com/office/officeart/2016/7/layout/VerticalDownArrowProcess"/>
    <dgm:cxn modelId="{B244C05A-2AE2-44CD-956E-2DD46B59E4BD}" type="presOf" srcId="{0272CDF5-4B15-4CDF-97EF-D6A43C347B1B}" destId="{E91377F9-0ECA-4ACD-932E-BA7ED5D4BD4E}" srcOrd="0" destOrd="0" presId="urn:microsoft.com/office/officeart/2016/7/layout/VerticalDownArrowProcess"/>
    <dgm:cxn modelId="{E7215083-36A3-4E54-B6D9-AFB9BA509AA8}" srcId="{76B5F97E-1EB9-4573-BBE4-08E0A1079EEC}" destId="{81CC194D-E929-4BCA-AC59-0D7DC17234C7}" srcOrd="1" destOrd="0" parTransId="{4DABDCE7-C9C9-4BF3-A534-5DEBEEBC2AF1}" sibTransId="{849C13BF-AEDC-4A19-BB26-B0C633962384}"/>
    <dgm:cxn modelId="{B270178B-E6FC-48BA-BFCC-8BDB470E1DF8}" srcId="{76B5F97E-1EB9-4573-BBE4-08E0A1079EEC}" destId="{D6292806-9670-443A-89E5-6E03598D4B4A}" srcOrd="6" destOrd="0" parTransId="{8CDDD7C5-DCDD-4CD6-8DCE-B5E4B44A7CDE}" sibTransId="{16D55FA7-58FF-4925-8A8E-B8CFB1B285AC}"/>
    <dgm:cxn modelId="{0126148E-F22C-49B0-A044-6C5665157E92}" type="presOf" srcId="{79EC4BFF-24A5-403E-94D9-1736CEB2A3A4}" destId="{CA3CD474-6ED3-4B23-8C3A-C97A018050B5}" srcOrd="0" destOrd="6" presId="urn:microsoft.com/office/officeart/2016/7/layout/VerticalDownArrowProcess"/>
    <dgm:cxn modelId="{B9895490-6AF5-4FEC-B1D5-0DF9451409F6}" srcId="{EF22D297-3797-4450-87A5-33A93DFD2A8A}" destId="{0272CDF5-4B15-4CDF-97EF-D6A43C347B1B}" srcOrd="0" destOrd="0" parTransId="{2CD20DA8-2144-4C2C-8B33-CB894BF27EA6}" sibTransId="{B8EE8B76-715B-4805-9243-FDD28D4543E3}"/>
    <dgm:cxn modelId="{50F7EE94-A1C9-4F08-88C9-75DE14871DAA}" type="presOf" srcId="{71AA5748-EE84-4826-9086-644FB08F9B58}" destId="{E91377F9-0ECA-4ACD-932E-BA7ED5D4BD4E}" srcOrd="0" destOrd="2" presId="urn:microsoft.com/office/officeart/2016/7/layout/VerticalDownArrowProcess"/>
    <dgm:cxn modelId="{EECBFF97-5530-4092-A1C4-88D32D06F4C3}" srcId="{F561B258-7FDF-40A0-BF0A-06C7D879872B}" destId="{C28100E9-E8B6-4C22-85FB-660DFB0D9ECC}" srcOrd="0" destOrd="0" parTransId="{20881F53-C41E-4309-B8EE-3DB0839EBCD8}" sibTransId="{BFB89CCE-9F26-4B87-A7A3-21CE94D2C76D}"/>
    <dgm:cxn modelId="{2A21039A-D2D5-4C47-A282-D827D9F08319}" type="presOf" srcId="{EF22D297-3797-4450-87A5-33A93DFD2A8A}" destId="{7AC69860-0D5B-4B9A-8903-F9C5ED2C5C05}" srcOrd="1" destOrd="0" presId="urn:microsoft.com/office/officeart/2016/7/layout/VerticalDownArrowProcess"/>
    <dgm:cxn modelId="{50D4D4A2-5F7A-4378-81B1-8D98B9CE7665}" srcId="{0272CDF5-4B15-4CDF-97EF-D6A43C347B1B}" destId="{8329491B-3884-46BD-98C0-7A2BE488F335}" srcOrd="5" destOrd="0" parTransId="{67D4D7FE-8A64-43D0-B37A-98BA5DB5C5BC}" sibTransId="{4097EE5A-4D5B-4841-92F2-777335D79AF7}"/>
    <dgm:cxn modelId="{FA13B4A3-A657-448F-9EC5-62BE81DC6230}" srcId="{7607F731-F21F-48BD-A308-5F88A9C44640}" destId="{76B5F97E-1EB9-4573-BBE4-08E0A1079EEC}" srcOrd="0" destOrd="0" parTransId="{A789295E-E424-4B3D-8531-CB25C2265A31}" sibTransId="{73883FA3-EEFE-4020-8FEA-FD306CD1ECF5}"/>
    <dgm:cxn modelId="{36EBCBA5-5608-4EC3-AB61-51BD6CAD63A9}" type="presOf" srcId="{8329491B-3884-46BD-98C0-7A2BE488F335}" destId="{E91377F9-0ECA-4ACD-932E-BA7ED5D4BD4E}" srcOrd="0" destOrd="6" presId="urn:microsoft.com/office/officeart/2016/7/layout/VerticalDownArrowProcess"/>
    <dgm:cxn modelId="{159D33C1-95AC-4791-8C60-DCF5A23C61BB}" type="presOf" srcId="{7C1AC04F-3B0D-4C19-8189-6D48808DEFBE}" destId="{E91377F9-0ECA-4ACD-932E-BA7ED5D4BD4E}" srcOrd="0" destOrd="1" presId="urn:microsoft.com/office/officeart/2016/7/layout/VerticalDownArrowProcess"/>
    <dgm:cxn modelId="{C936F2C4-3927-4518-8D69-2E928C8F270D}" type="presOf" srcId="{C28100E9-E8B6-4C22-85FB-660DFB0D9ECC}" destId="{AC4413CA-70E1-4714-8E98-8AE67BBE6ECC}" srcOrd="0" destOrd="0" presId="urn:microsoft.com/office/officeart/2016/7/layout/VerticalDownArrowProcess"/>
    <dgm:cxn modelId="{7D4AAFCA-BCB2-45F0-8962-A49C107C7EC3}" type="presOf" srcId="{C4933427-4B54-4B29-989F-A9ECAB6A3C26}" destId="{CA3CD474-6ED3-4B23-8C3A-C97A018050B5}" srcOrd="0" destOrd="3" presId="urn:microsoft.com/office/officeart/2016/7/layout/VerticalDownArrowProcess"/>
    <dgm:cxn modelId="{2E7E9ACB-0391-4746-B580-E45BC19424B0}" type="presOf" srcId="{42571FEA-2CFE-45C8-82E3-3A897352B423}" destId="{CA3CD474-6ED3-4B23-8C3A-C97A018050B5}" srcOrd="0" destOrd="1" presId="urn:microsoft.com/office/officeart/2016/7/layout/VerticalDownArrowProcess"/>
    <dgm:cxn modelId="{351BE3CC-F0D7-44BE-A4C3-739CCE788225}" type="presOf" srcId="{81CC194D-E929-4BCA-AC59-0D7DC17234C7}" destId="{CA3CD474-6ED3-4B23-8C3A-C97A018050B5}" srcOrd="0" destOrd="2" presId="urn:microsoft.com/office/officeart/2016/7/layout/VerticalDownArrowProcess"/>
    <dgm:cxn modelId="{75BF2FD3-8403-4D86-B064-4EE8D6191B81}" type="presOf" srcId="{04BFC50C-4C99-4919-98C9-DCD388D8E6CF}" destId="{E91377F9-0ECA-4ACD-932E-BA7ED5D4BD4E}" srcOrd="0" destOrd="4" presId="urn:microsoft.com/office/officeart/2016/7/layout/VerticalDownArrowProcess"/>
    <dgm:cxn modelId="{2D88E3D7-8E37-418F-BD70-69CD45A75499}" srcId="{0272CDF5-4B15-4CDF-97EF-D6A43C347B1B}" destId="{FA3E6E5B-10A9-49CC-AA6B-A1CA2999B3E8}" srcOrd="2" destOrd="0" parTransId="{A131B570-7D0A-444C-AB1A-2FFD63AC980F}" sibTransId="{1641AB5A-89B5-4CED-ABDA-400F699C3088}"/>
    <dgm:cxn modelId="{30F5EEDA-17F5-4D9F-B98E-B5EE96AC7D24}" srcId="{76B5F97E-1EB9-4573-BBE4-08E0A1079EEC}" destId="{79EC4BFF-24A5-403E-94D9-1736CEB2A3A4}" srcOrd="5" destOrd="0" parTransId="{F607FF3E-15B3-476E-B18E-5B57D80CC0E2}" sibTransId="{3448236F-575B-4BFB-9C55-0C7DB1EBB935}"/>
    <dgm:cxn modelId="{FC376FE0-D9F0-450B-B028-E0B5F421C050}" type="presOf" srcId="{BF1FDD8C-6003-4B58-AF87-822DFB011723}" destId="{6FA14F81-AD6C-4AE9-9FAF-BA7347C0D223}" srcOrd="0" destOrd="1" presId="urn:microsoft.com/office/officeart/2016/7/layout/VerticalDownArrowProcess"/>
    <dgm:cxn modelId="{7BA6B8E7-E6C7-4EA8-9D17-BCD25FAF5C11}" srcId="{76B5F97E-1EB9-4573-BBE4-08E0A1079EEC}" destId="{42571FEA-2CFE-45C8-82E3-3A897352B423}" srcOrd="0" destOrd="0" parTransId="{5A4B47C8-29CA-4103-AD40-D47D96566365}" sibTransId="{DB41FDE0-6CD3-4663-8566-6266AA2E29BE}"/>
    <dgm:cxn modelId="{29016EEA-E5E9-4EA8-85B2-1A06EB20600F}" srcId="{09F5E952-FDC3-4FBA-95C1-97DE697233BB}" destId="{DB24F0A6-3176-4484-8D36-37CFA9A5A675}" srcOrd="1" destOrd="0" parTransId="{E0D9F0A4-5EF2-4B56-B8D1-351ABEDA77E7}" sibTransId="{EF7EDFC1-D5C2-4967-93EB-DFB1FF79BA52}"/>
    <dgm:cxn modelId="{D49949EE-7769-4A13-9F92-27D6B0F1728F}" type="presOf" srcId="{2EB9C14D-39E0-4FFE-8AB7-2EA1F45BF8E7}" destId="{CA3CD474-6ED3-4B23-8C3A-C97A018050B5}" srcOrd="0" destOrd="4" presId="urn:microsoft.com/office/officeart/2016/7/layout/VerticalDownArrowProcess"/>
    <dgm:cxn modelId="{D4F644FC-69BE-43F0-B4FD-0F7874E26B78}" srcId="{0272CDF5-4B15-4CDF-97EF-D6A43C347B1B}" destId="{D94F0D82-7C77-4062-9FB5-F4ECCCE4D12F}" srcOrd="4" destOrd="0" parTransId="{A0D2B4C8-E2AD-4A62-A521-6B3BB99A102B}" sibTransId="{4BAF60EF-6FEC-49C5-A395-56E3004827F1}"/>
    <dgm:cxn modelId="{681B8083-6140-4669-A319-3F597BEB8353}" type="presParOf" srcId="{4780BDD8-DAB3-4088-B424-74335EC99DA7}" destId="{7C94BE70-3E6E-474C-99E2-D9D44E13B64B}" srcOrd="0" destOrd="0" presId="urn:microsoft.com/office/officeart/2016/7/layout/VerticalDownArrowProcess"/>
    <dgm:cxn modelId="{2C20A93C-A929-40DC-91C3-AD5B37174782}" type="presParOf" srcId="{7C94BE70-3E6E-474C-99E2-D9D44E13B64B}" destId="{CA33A423-9196-4C73-8DFA-044B1C47A05B}" srcOrd="0" destOrd="0" presId="urn:microsoft.com/office/officeart/2016/7/layout/VerticalDownArrowProcess"/>
    <dgm:cxn modelId="{38E84657-FEA6-41CA-8D61-A27579CEF883}" type="presParOf" srcId="{7C94BE70-3E6E-474C-99E2-D9D44E13B64B}" destId="{CA3CD474-6ED3-4B23-8C3A-C97A018050B5}" srcOrd="1" destOrd="0" presId="urn:microsoft.com/office/officeart/2016/7/layout/VerticalDownArrowProcess"/>
    <dgm:cxn modelId="{DBAE97A6-31E4-462A-9808-26C38DF5AFDB}" type="presParOf" srcId="{4780BDD8-DAB3-4088-B424-74335EC99DA7}" destId="{C914C381-A6D4-4F39-AD58-0DD96D76B265}" srcOrd="1" destOrd="0" presId="urn:microsoft.com/office/officeart/2016/7/layout/VerticalDownArrowProcess"/>
    <dgm:cxn modelId="{325FEE3C-8023-4FC9-8F07-A324AC120FF7}" type="presParOf" srcId="{4780BDD8-DAB3-4088-B424-74335EC99DA7}" destId="{6A1A01AF-D9E8-461F-907E-45A7424C4448}" srcOrd="2" destOrd="0" presId="urn:microsoft.com/office/officeart/2016/7/layout/VerticalDownArrowProcess"/>
    <dgm:cxn modelId="{16F9976D-B382-4BED-BE6D-B4D4B0727E23}" type="presParOf" srcId="{6A1A01AF-D9E8-461F-907E-45A7424C4448}" destId="{EA5A7C7A-9420-40EB-AF8B-E80661AF4460}" srcOrd="0" destOrd="0" presId="urn:microsoft.com/office/officeart/2016/7/layout/VerticalDownArrowProcess"/>
    <dgm:cxn modelId="{FC971FFB-0EA3-4FBF-AA70-36BD122A4701}" type="presParOf" srcId="{6A1A01AF-D9E8-461F-907E-45A7424C4448}" destId="{7AC69860-0D5B-4B9A-8903-F9C5ED2C5C05}" srcOrd="1" destOrd="0" presId="urn:microsoft.com/office/officeart/2016/7/layout/VerticalDownArrowProcess"/>
    <dgm:cxn modelId="{8CB7BE3F-2C75-4023-AA98-100987AC2EDA}" type="presParOf" srcId="{6A1A01AF-D9E8-461F-907E-45A7424C4448}" destId="{E91377F9-0ECA-4ACD-932E-BA7ED5D4BD4E}" srcOrd="2" destOrd="0" presId="urn:microsoft.com/office/officeart/2016/7/layout/VerticalDownArrowProcess"/>
    <dgm:cxn modelId="{34349A62-5C23-44E9-A20E-89C6E02834F8}" type="presParOf" srcId="{4780BDD8-DAB3-4088-B424-74335EC99DA7}" destId="{0BE18AFC-79C9-4B58-B2D8-3EB054F36C54}" srcOrd="3" destOrd="0" presId="urn:microsoft.com/office/officeart/2016/7/layout/VerticalDownArrowProcess"/>
    <dgm:cxn modelId="{217FF44D-663B-4112-8C2C-1D976EFB820B}" type="presParOf" srcId="{4780BDD8-DAB3-4088-B424-74335EC99DA7}" destId="{7C53C763-4CDC-4B39-8CFD-413CCF2B0CAE}" srcOrd="4" destOrd="0" presId="urn:microsoft.com/office/officeart/2016/7/layout/VerticalDownArrowProcess"/>
    <dgm:cxn modelId="{D2AF87D1-47CC-493B-B218-A4932A80B9F6}" type="presParOf" srcId="{7C53C763-4CDC-4B39-8CFD-413CCF2B0CAE}" destId="{AC4413CA-70E1-4714-8E98-8AE67BBE6ECC}" srcOrd="0" destOrd="0" presId="urn:microsoft.com/office/officeart/2016/7/layout/VerticalDownArrowProcess"/>
    <dgm:cxn modelId="{80C088F4-0881-481E-AB1E-7DFDAF95279E}" type="presParOf" srcId="{7C53C763-4CDC-4B39-8CFD-413CCF2B0CAE}" destId="{25041633-1C28-4796-8908-260A7EBBF98B}" srcOrd="1" destOrd="0" presId="urn:microsoft.com/office/officeart/2016/7/layout/VerticalDownArrowProcess"/>
    <dgm:cxn modelId="{82C83206-DE99-4627-A854-E08590C683A3}" type="presParOf" srcId="{7C53C763-4CDC-4B39-8CFD-413CCF2B0CAE}" destId="{6FA14F81-AD6C-4AE9-9FAF-BA7347C0D223}"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0665E33-6DE1-48E8-97B5-035DF7BEEA35}" type="doc">
      <dgm:prSet loTypeId="urn:microsoft.com/office/officeart/2005/8/layout/list1" loCatId="list" qsTypeId="urn:microsoft.com/office/officeart/2005/8/quickstyle/simple2" qsCatId="simple" csTypeId="urn:microsoft.com/office/officeart/2005/8/colors/colorful5" csCatId="colorful" phldr="1"/>
      <dgm:spPr/>
      <dgm:t>
        <a:bodyPr/>
        <a:lstStyle/>
        <a:p>
          <a:endParaRPr lang="en-US"/>
        </a:p>
      </dgm:t>
    </dgm:pt>
    <dgm:pt modelId="{5D7F54F5-62C7-416F-8FA0-FDE9A9F38C16}">
      <dgm:prSet phldrT="[Text]" custT="1"/>
      <dgm:spPr/>
      <dgm:t>
        <a:bodyPr/>
        <a:lstStyle/>
        <a:p>
          <a:r>
            <a:rPr lang="en-US" sz="1800" dirty="0"/>
            <a:t>Warfare, Raids, Kidnapping, Judicial Injustices, debts unpaid</a:t>
          </a:r>
        </a:p>
      </dgm:t>
    </dgm:pt>
    <dgm:pt modelId="{FA1AFBA2-4724-4E7F-93ED-CA13FDCA42AD}" type="parTrans" cxnId="{337752F0-3C6D-4657-9A1B-1AD3037DADFA}">
      <dgm:prSet/>
      <dgm:spPr/>
      <dgm:t>
        <a:bodyPr/>
        <a:lstStyle/>
        <a:p>
          <a:endParaRPr lang="en-US"/>
        </a:p>
      </dgm:t>
    </dgm:pt>
    <dgm:pt modelId="{69979D72-EBFC-478D-B3C5-EA973487E9DB}" type="sibTrans" cxnId="{337752F0-3C6D-4657-9A1B-1AD3037DADFA}">
      <dgm:prSet/>
      <dgm:spPr/>
      <dgm:t>
        <a:bodyPr/>
        <a:lstStyle/>
        <a:p>
          <a:endParaRPr lang="en-US"/>
        </a:p>
      </dgm:t>
    </dgm:pt>
    <dgm:pt modelId="{C7F2D904-9993-483E-B84B-451D44DA3258}">
      <dgm:prSet phldrT="[Text]" custT="1"/>
      <dgm:spPr/>
      <dgm:t>
        <a:bodyPr/>
        <a:lstStyle/>
        <a:p>
          <a:r>
            <a:rPr lang="en-US" sz="2400" dirty="0"/>
            <a:t>Slave Forts</a:t>
          </a:r>
        </a:p>
      </dgm:t>
    </dgm:pt>
    <dgm:pt modelId="{D72C23F4-EE63-49DE-89F2-E3AE9E6B22F8}" type="parTrans" cxnId="{04206EE6-6184-437D-9338-63A23ED25109}">
      <dgm:prSet/>
      <dgm:spPr/>
      <dgm:t>
        <a:bodyPr/>
        <a:lstStyle/>
        <a:p>
          <a:endParaRPr lang="en-US"/>
        </a:p>
      </dgm:t>
    </dgm:pt>
    <dgm:pt modelId="{4C74D2F1-3F43-418A-BE2E-9A78430122D1}" type="sibTrans" cxnId="{04206EE6-6184-437D-9338-63A23ED25109}">
      <dgm:prSet/>
      <dgm:spPr/>
      <dgm:t>
        <a:bodyPr/>
        <a:lstStyle/>
        <a:p>
          <a:endParaRPr lang="en-US"/>
        </a:p>
      </dgm:t>
    </dgm:pt>
    <dgm:pt modelId="{F3D87F42-9887-4229-9E22-867A4839AD57}">
      <dgm:prSet phldrT="[Text]" custT="1"/>
      <dgm:spPr/>
      <dgm:t>
        <a:bodyPr/>
        <a:lstStyle/>
        <a:p>
          <a:r>
            <a:rPr lang="en-US" sz="1400" dirty="0"/>
            <a:t>Equipped with guns &amp; cannons to defend European interest </a:t>
          </a:r>
        </a:p>
      </dgm:t>
    </dgm:pt>
    <dgm:pt modelId="{8162F59D-9E6A-4D64-8723-83CD6A51D2F9}" type="parTrans" cxnId="{BB1314B0-09DC-4972-889A-2174C3700DA6}">
      <dgm:prSet/>
      <dgm:spPr/>
      <dgm:t>
        <a:bodyPr/>
        <a:lstStyle/>
        <a:p>
          <a:endParaRPr lang="en-US"/>
        </a:p>
      </dgm:t>
    </dgm:pt>
    <dgm:pt modelId="{2CC52FA9-48A3-45CB-82DF-36E55AE403BB}" type="sibTrans" cxnId="{BB1314B0-09DC-4972-889A-2174C3700DA6}">
      <dgm:prSet/>
      <dgm:spPr/>
      <dgm:t>
        <a:bodyPr/>
        <a:lstStyle/>
        <a:p>
          <a:endParaRPr lang="en-US"/>
        </a:p>
      </dgm:t>
    </dgm:pt>
    <dgm:pt modelId="{02752EE7-54EC-4BD8-87F6-DB0B9EBCF17B}">
      <dgm:prSet phldrT="[Text]" custT="1"/>
      <dgm:spPr/>
      <dgm:t>
        <a:bodyPr/>
        <a:lstStyle/>
        <a:p>
          <a:r>
            <a:rPr lang="en-US" sz="1400" dirty="0"/>
            <a:t>Forts had narrow windowless stone dungeons for captured Africans</a:t>
          </a:r>
        </a:p>
      </dgm:t>
    </dgm:pt>
    <dgm:pt modelId="{6B6E6B5D-9E2A-4F78-8837-6CD60AA57DE3}" type="parTrans" cxnId="{7FF68B3F-77EF-4509-B01E-BCD603267CF6}">
      <dgm:prSet/>
      <dgm:spPr/>
      <dgm:t>
        <a:bodyPr/>
        <a:lstStyle/>
        <a:p>
          <a:endParaRPr lang="en-US"/>
        </a:p>
      </dgm:t>
    </dgm:pt>
    <dgm:pt modelId="{62BE3FF0-9302-4A85-9FB0-306A2291572A}" type="sibTrans" cxnId="{7FF68B3F-77EF-4509-B01E-BCD603267CF6}">
      <dgm:prSet/>
      <dgm:spPr/>
      <dgm:t>
        <a:bodyPr/>
        <a:lstStyle/>
        <a:p>
          <a:endParaRPr lang="en-US"/>
        </a:p>
      </dgm:t>
    </dgm:pt>
    <dgm:pt modelId="{83BE9ECA-C7B1-4385-A6D4-49F85B44BEEE}">
      <dgm:prSet phldrT="[Text]" custT="1"/>
      <dgm:spPr/>
      <dgm:t>
        <a:bodyPr/>
        <a:lstStyle/>
        <a:p>
          <a:r>
            <a:rPr lang="en-US" sz="1400" dirty="0"/>
            <a:t> established along coast of West Africa to house captured slaves in holding pens – </a:t>
          </a:r>
          <a:r>
            <a:rPr lang="en-US" sz="1800" b="1" dirty="0"/>
            <a:t>barracoons. </a:t>
          </a:r>
          <a:endParaRPr lang="en-US" sz="1400" b="1" dirty="0"/>
        </a:p>
      </dgm:t>
    </dgm:pt>
    <dgm:pt modelId="{8D2F6D62-5DB6-4581-AF97-22214CB5432A}" type="parTrans" cxnId="{173DA5B3-C41A-42B8-B57F-B38ACDD033CB}">
      <dgm:prSet/>
      <dgm:spPr/>
      <dgm:t>
        <a:bodyPr/>
        <a:lstStyle/>
        <a:p>
          <a:endParaRPr lang="en-US"/>
        </a:p>
      </dgm:t>
    </dgm:pt>
    <dgm:pt modelId="{4A70984D-B80F-4D2B-B3AC-33D79432A266}" type="sibTrans" cxnId="{173DA5B3-C41A-42B8-B57F-B38ACDD033CB}">
      <dgm:prSet/>
      <dgm:spPr/>
      <dgm:t>
        <a:bodyPr/>
        <a:lstStyle/>
        <a:p>
          <a:endParaRPr lang="en-US"/>
        </a:p>
      </dgm:t>
    </dgm:pt>
    <dgm:pt modelId="{BB0C39D8-7907-4D1D-9404-4266A49C422B}">
      <dgm:prSet phldrT="[Text]" custT="1"/>
      <dgm:spPr/>
      <dgm:t>
        <a:bodyPr/>
        <a:lstStyle/>
        <a:p>
          <a:r>
            <a:rPr lang="en-US" sz="1400" dirty="0"/>
            <a:t>Forts were fought over by Portuguese, Dutch, &amp; British</a:t>
          </a:r>
        </a:p>
      </dgm:t>
    </dgm:pt>
    <dgm:pt modelId="{6A4119EC-E671-4B2E-9F6F-861D3DB5803D}" type="parTrans" cxnId="{5C911302-9FD4-4081-9BF9-A651DA1D32D3}">
      <dgm:prSet/>
      <dgm:spPr/>
      <dgm:t>
        <a:bodyPr/>
        <a:lstStyle/>
        <a:p>
          <a:endParaRPr lang="en-US"/>
        </a:p>
      </dgm:t>
    </dgm:pt>
    <dgm:pt modelId="{17D4504B-686F-417D-AFF4-BE127519BF98}" type="sibTrans" cxnId="{5C911302-9FD4-4081-9BF9-A651DA1D32D3}">
      <dgm:prSet/>
      <dgm:spPr/>
      <dgm:t>
        <a:bodyPr/>
        <a:lstStyle/>
        <a:p>
          <a:endParaRPr lang="en-US"/>
        </a:p>
      </dgm:t>
    </dgm:pt>
    <dgm:pt modelId="{54228309-3EF0-4ECE-B33C-FDD8F27B75FB}">
      <dgm:prSet phldrT="[Text]" custT="1"/>
      <dgm:spPr/>
      <dgm:t>
        <a:bodyPr/>
        <a:lstStyle/>
        <a:p>
          <a:r>
            <a:rPr lang="en-US" sz="1400" dirty="0"/>
            <a:t>Principle Method was warfare, raids and kidnapping Africans from their villages</a:t>
          </a:r>
        </a:p>
      </dgm:t>
    </dgm:pt>
    <dgm:pt modelId="{83C78ACE-CF3C-4FBB-8613-9321DEE02FF5}" type="parTrans" cxnId="{2A16D9A9-A132-4DB1-89DC-523CBD614F36}">
      <dgm:prSet/>
      <dgm:spPr/>
      <dgm:t>
        <a:bodyPr/>
        <a:lstStyle/>
        <a:p>
          <a:endParaRPr lang="en-US"/>
        </a:p>
      </dgm:t>
    </dgm:pt>
    <dgm:pt modelId="{24DAC0F6-349C-4676-B7F5-1B7436A37921}" type="sibTrans" cxnId="{2A16D9A9-A132-4DB1-89DC-523CBD614F36}">
      <dgm:prSet/>
      <dgm:spPr/>
      <dgm:t>
        <a:bodyPr/>
        <a:lstStyle/>
        <a:p>
          <a:endParaRPr lang="en-US"/>
        </a:p>
      </dgm:t>
    </dgm:pt>
    <dgm:pt modelId="{046A5EFC-569A-40BC-9EB2-0941FD0D5B02}" type="pres">
      <dgm:prSet presAssocID="{F0665E33-6DE1-48E8-97B5-035DF7BEEA35}" presName="linear" presStyleCnt="0">
        <dgm:presLayoutVars>
          <dgm:dir/>
          <dgm:animLvl val="lvl"/>
          <dgm:resizeHandles val="exact"/>
        </dgm:presLayoutVars>
      </dgm:prSet>
      <dgm:spPr/>
    </dgm:pt>
    <dgm:pt modelId="{2B85CC8C-F866-429F-B496-964922D02203}" type="pres">
      <dgm:prSet presAssocID="{5D7F54F5-62C7-416F-8FA0-FDE9A9F38C16}" presName="parentLin" presStyleCnt="0"/>
      <dgm:spPr/>
    </dgm:pt>
    <dgm:pt modelId="{98BFFD38-E77F-48C4-ABFE-64D2114AC975}" type="pres">
      <dgm:prSet presAssocID="{5D7F54F5-62C7-416F-8FA0-FDE9A9F38C16}" presName="parentLeftMargin" presStyleLbl="node1" presStyleIdx="0" presStyleCnt="2"/>
      <dgm:spPr/>
    </dgm:pt>
    <dgm:pt modelId="{D25B430D-DB60-45D8-9B99-0C1E0022A8C7}" type="pres">
      <dgm:prSet presAssocID="{5D7F54F5-62C7-416F-8FA0-FDE9A9F38C16}" presName="parentText" presStyleLbl="node1" presStyleIdx="0" presStyleCnt="2">
        <dgm:presLayoutVars>
          <dgm:chMax val="0"/>
          <dgm:bulletEnabled val="1"/>
        </dgm:presLayoutVars>
      </dgm:prSet>
      <dgm:spPr/>
    </dgm:pt>
    <dgm:pt modelId="{9DDC0E57-B8E8-46FD-AA46-BFAF86B3B804}" type="pres">
      <dgm:prSet presAssocID="{5D7F54F5-62C7-416F-8FA0-FDE9A9F38C16}" presName="negativeSpace" presStyleCnt="0"/>
      <dgm:spPr/>
    </dgm:pt>
    <dgm:pt modelId="{EFA7BDEB-F8D2-4238-AB4D-474B750BB47C}" type="pres">
      <dgm:prSet presAssocID="{5D7F54F5-62C7-416F-8FA0-FDE9A9F38C16}" presName="childText" presStyleLbl="conFgAcc1" presStyleIdx="0" presStyleCnt="2">
        <dgm:presLayoutVars>
          <dgm:bulletEnabled val="1"/>
        </dgm:presLayoutVars>
      </dgm:prSet>
      <dgm:spPr/>
    </dgm:pt>
    <dgm:pt modelId="{07D52B2B-4593-42E0-BF2C-070F55734F95}" type="pres">
      <dgm:prSet presAssocID="{69979D72-EBFC-478D-B3C5-EA973487E9DB}" presName="spaceBetweenRectangles" presStyleCnt="0"/>
      <dgm:spPr/>
    </dgm:pt>
    <dgm:pt modelId="{361D5A98-71CF-4C41-A2C3-BE7BDB5E35C2}" type="pres">
      <dgm:prSet presAssocID="{C7F2D904-9993-483E-B84B-451D44DA3258}" presName="parentLin" presStyleCnt="0"/>
      <dgm:spPr/>
    </dgm:pt>
    <dgm:pt modelId="{47FD09D6-1C20-4A6E-AC76-729885F72B3D}" type="pres">
      <dgm:prSet presAssocID="{C7F2D904-9993-483E-B84B-451D44DA3258}" presName="parentLeftMargin" presStyleLbl="node1" presStyleIdx="0" presStyleCnt="2"/>
      <dgm:spPr/>
    </dgm:pt>
    <dgm:pt modelId="{92D5A680-A5D2-4A6C-9ADF-E832A9C6A1C3}" type="pres">
      <dgm:prSet presAssocID="{C7F2D904-9993-483E-B84B-451D44DA3258}" presName="parentText" presStyleLbl="node1" presStyleIdx="1" presStyleCnt="2">
        <dgm:presLayoutVars>
          <dgm:chMax val="0"/>
          <dgm:bulletEnabled val="1"/>
        </dgm:presLayoutVars>
      </dgm:prSet>
      <dgm:spPr/>
    </dgm:pt>
    <dgm:pt modelId="{5CA1724F-EA1F-4F6F-863E-2FD0D4CA7019}" type="pres">
      <dgm:prSet presAssocID="{C7F2D904-9993-483E-B84B-451D44DA3258}" presName="negativeSpace" presStyleCnt="0"/>
      <dgm:spPr/>
    </dgm:pt>
    <dgm:pt modelId="{86D64503-D2DB-49BF-8C6C-EC89A2BBAD00}" type="pres">
      <dgm:prSet presAssocID="{C7F2D904-9993-483E-B84B-451D44DA3258}" presName="childText" presStyleLbl="conFgAcc1" presStyleIdx="1" presStyleCnt="2">
        <dgm:presLayoutVars>
          <dgm:bulletEnabled val="1"/>
        </dgm:presLayoutVars>
      </dgm:prSet>
      <dgm:spPr/>
    </dgm:pt>
  </dgm:ptLst>
  <dgm:cxnLst>
    <dgm:cxn modelId="{5C911302-9FD4-4081-9BF9-A651DA1D32D3}" srcId="{C7F2D904-9993-483E-B84B-451D44DA3258}" destId="{BB0C39D8-7907-4D1D-9404-4266A49C422B}" srcOrd="3" destOrd="0" parTransId="{6A4119EC-E671-4B2E-9F6F-861D3DB5803D}" sibTransId="{17D4504B-686F-417D-AFF4-BE127519BF98}"/>
    <dgm:cxn modelId="{A24C7D10-B403-4EBF-AE6C-114DD5A1F660}" type="presOf" srcId="{C7F2D904-9993-483E-B84B-451D44DA3258}" destId="{92D5A680-A5D2-4A6C-9ADF-E832A9C6A1C3}" srcOrd="1" destOrd="0" presId="urn:microsoft.com/office/officeart/2005/8/layout/list1"/>
    <dgm:cxn modelId="{5D442834-B737-4C47-AE42-FE5ACF931EB5}" type="presOf" srcId="{C7F2D904-9993-483E-B84B-451D44DA3258}" destId="{47FD09D6-1C20-4A6E-AC76-729885F72B3D}" srcOrd="0" destOrd="0" presId="urn:microsoft.com/office/officeart/2005/8/layout/list1"/>
    <dgm:cxn modelId="{7FF68B3F-77EF-4509-B01E-BCD603267CF6}" srcId="{C7F2D904-9993-483E-B84B-451D44DA3258}" destId="{02752EE7-54EC-4BD8-87F6-DB0B9EBCF17B}" srcOrd="2" destOrd="0" parTransId="{6B6E6B5D-9E2A-4F78-8837-6CD60AA57DE3}" sibTransId="{62BE3FF0-9302-4A85-9FB0-306A2291572A}"/>
    <dgm:cxn modelId="{1220D76A-2286-481A-8888-5630D69C65F5}" type="presOf" srcId="{F3D87F42-9887-4229-9E22-867A4839AD57}" destId="{86D64503-D2DB-49BF-8C6C-EC89A2BBAD00}" srcOrd="0" destOrd="1" presId="urn:microsoft.com/office/officeart/2005/8/layout/list1"/>
    <dgm:cxn modelId="{85DA7E4F-5E83-49AA-A5CE-ECD212409527}" type="presOf" srcId="{F0665E33-6DE1-48E8-97B5-035DF7BEEA35}" destId="{046A5EFC-569A-40BC-9EB2-0941FD0D5B02}" srcOrd="0" destOrd="0" presId="urn:microsoft.com/office/officeart/2005/8/layout/list1"/>
    <dgm:cxn modelId="{93F12096-5DDB-42DE-AC5A-621987C2CD3D}" type="presOf" srcId="{83BE9ECA-C7B1-4385-A6D4-49F85B44BEEE}" destId="{86D64503-D2DB-49BF-8C6C-EC89A2BBAD00}" srcOrd="0" destOrd="0" presId="urn:microsoft.com/office/officeart/2005/8/layout/list1"/>
    <dgm:cxn modelId="{2A16D9A9-A132-4DB1-89DC-523CBD614F36}" srcId="{5D7F54F5-62C7-416F-8FA0-FDE9A9F38C16}" destId="{54228309-3EF0-4ECE-B33C-FDD8F27B75FB}" srcOrd="0" destOrd="0" parTransId="{83C78ACE-CF3C-4FBB-8613-9321DEE02FF5}" sibTransId="{24DAC0F6-349C-4676-B7F5-1B7436A37921}"/>
    <dgm:cxn modelId="{BB1314B0-09DC-4972-889A-2174C3700DA6}" srcId="{C7F2D904-9993-483E-B84B-451D44DA3258}" destId="{F3D87F42-9887-4229-9E22-867A4839AD57}" srcOrd="1" destOrd="0" parTransId="{8162F59D-9E6A-4D64-8723-83CD6A51D2F9}" sibTransId="{2CC52FA9-48A3-45CB-82DF-36E55AE403BB}"/>
    <dgm:cxn modelId="{097748B0-5D69-4096-8615-EE6AB66B7720}" type="presOf" srcId="{5D7F54F5-62C7-416F-8FA0-FDE9A9F38C16}" destId="{D25B430D-DB60-45D8-9B99-0C1E0022A8C7}" srcOrd="1" destOrd="0" presId="urn:microsoft.com/office/officeart/2005/8/layout/list1"/>
    <dgm:cxn modelId="{173DA5B3-C41A-42B8-B57F-B38ACDD033CB}" srcId="{C7F2D904-9993-483E-B84B-451D44DA3258}" destId="{83BE9ECA-C7B1-4385-A6D4-49F85B44BEEE}" srcOrd="0" destOrd="0" parTransId="{8D2F6D62-5DB6-4581-AF97-22214CB5432A}" sibTransId="{4A70984D-B80F-4D2B-B3AC-33D79432A266}"/>
    <dgm:cxn modelId="{0EC7AFB3-6D26-49EC-9140-77909BAD802C}" type="presOf" srcId="{02752EE7-54EC-4BD8-87F6-DB0B9EBCF17B}" destId="{86D64503-D2DB-49BF-8C6C-EC89A2BBAD00}" srcOrd="0" destOrd="2" presId="urn:microsoft.com/office/officeart/2005/8/layout/list1"/>
    <dgm:cxn modelId="{1209F4DC-DCC1-4C47-8BF6-B86BE7E7A3DD}" type="presOf" srcId="{54228309-3EF0-4ECE-B33C-FDD8F27B75FB}" destId="{EFA7BDEB-F8D2-4238-AB4D-474B750BB47C}" srcOrd="0" destOrd="0" presId="urn:microsoft.com/office/officeart/2005/8/layout/list1"/>
    <dgm:cxn modelId="{04206EE6-6184-437D-9338-63A23ED25109}" srcId="{F0665E33-6DE1-48E8-97B5-035DF7BEEA35}" destId="{C7F2D904-9993-483E-B84B-451D44DA3258}" srcOrd="1" destOrd="0" parTransId="{D72C23F4-EE63-49DE-89F2-E3AE9E6B22F8}" sibTransId="{4C74D2F1-3F43-418A-BE2E-9A78430122D1}"/>
    <dgm:cxn modelId="{337752F0-3C6D-4657-9A1B-1AD3037DADFA}" srcId="{F0665E33-6DE1-48E8-97B5-035DF7BEEA35}" destId="{5D7F54F5-62C7-416F-8FA0-FDE9A9F38C16}" srcOrd="0" destOrd="0" parTransId="{FA1AFBA2-4724-4E7F-93ED-CA13FDCA42AD}" sibTransId="{69979D72-EBFC-478D-B3C5-EA973487E9DB}"/>
    <dgm:cxn modelId="{C1BFFFFA-4600-488A-96C1-71964BF28233}" type="presOf" srcId="{BB0C39D8-7907-4D1D-9404-4266A49C422B}" destId="{86D64503-D2DB-49BF-8C6C-EC89A2BBAD00}" srcOrd="0" destOrd="3" presId="urn:microsoft.com/office/officeart/2005/8/layout/list1"/>
    <dgm:cxn modelId="{96F507FC-F94E-454C-B6B3-5DE8968B2C35}" type="presOf" srcId="{5D7F54F5-62C7-416F-8FA0-FDE9A9F38C16}" destId="{98BFFD38-E77F-48C4-ABFE-64D2114AC975}" srcOrd="0" destOrd="0" presId="urn:microsoft.com/office/officeart/2005/8/layout/list1"/>
    <dgm:cxn modelId="{B58F4965-A907-4A05-9D9E-EEBF1BE7A091}" type="presParOf" srcId="{046A5EFC-569A-40BC-9EB2-0941FD0D5B02}" destId="{2B85CC8C-F866-429F-B496-964922D02203}" srcOrd="0" destOrd="0" presId="urn:microsoft.com/office/officeart/2005/8/layout/list1"/>
    <dgm:cxn modelId="{986A20E4-CFB7-49E7-BC1B-EF9C03F03310}" type="presParOf" srcId="{2B85CC8C-F866-429F-B496-964922D02203}" destId="{98BFFD38-E77F-48C4-ABFE-64D2114AC975}" srcOrd="0" destOrd="0" presId="urn:microsoft.com/office/officeart/2005/8/layout/list1"/>
    <dgm:cxn modelId="{44D39657-D18E-4687-A5DF-163E14D92D2A}" type="presParOf" srcId="{2B85CC8C-F866-429F-B496-964922D02203}" destId="{D25B430D-DB60-45D8-9B99-0C1E0022A8C7}" srcOrd="1" destOrd="0" presId="urn:microsoft.com/office/officeart/2005/8/layout/list1"/>
    <dgm:cxn modelId="{A4AB8D09-E128-4568-BA6D-324EAF714F79}" type="presParOf" srcId="{046A5EFC-569A-40BC-9EB2-0941FD0D5B02}" destId="{9DDC0E57-B8E8-46FD-AA46-BFAF86B3B804}" srcOrd="1" destOrd="0" presId="urn:microsoft.com/office/officeart/2005/8/layout/list1"/>
    <dgm:cxn modelId="{D5F3FFF6-87F3-4EA2-84E2-3F40AC6E15D2}" type="presParOf" srcId="{046A5EFC-569A-40BC-9EB2-0941FD0D5B02}" destId="{EFA7BDEB-F8D2-4238-AB4D-474B750BB47C}" srcOrd="2" destOrd="0" presId="urn:microsoft.com/office/officeart/2005/8/layout/list1"/>
    <dgm:cxn modelId="{2F16FD8A-997C-43BF-9118-EF96085B1A15}" type="presParOf" srcId="{046A5EFC-569A-40BC-9EB2-0941FD0D5B02}" destId="{07D52B2B-4593-42E0-BF2C-070F55734F95}" srcOrd="3" destOrd="0" presId="urn:microsoft.com/office/officeart/2005/8/layout/list1"/>
    <dgm:cxn modelId="{B8A0589E-7747-4248-A073-419273AB349F}" type="presParOf" srcId="{046A5EFC-569A-40BC-9EB2-0941FD0D5B02}" destId="{361D5A98-71CF-4C41-A2C3-BE7BDB5E35C2}" srcOrd="4" destOrd="0" presId="urn:microsoft.com/office/officeart/2005/8/layout/list1"/>
    <dgm:cxn modelId="{5FC234B8-01BE-4F18-9030-77C025528EBE}" type="presParOf" srcId="{361D5A98-71CF-4C41-A2C3-BE7BDB5E35C2}" destId="{47FD09D6-1C20-4A6E-AC76-729885F72B3D}" srcOrd="0" destOrd="0" presId="urn:microsoft.com/office/officeart/2005/8/layout/list1"/>
    <dgm:cxn modelId="{7027F824-95EE-4FFD-9298-C978B1FDCC20}" type="presParOf" srcId="{361D5A98-71CF-4C41-A2C3-BE7BDB5E35C2}" destId="{92D5A680-A5D2-4A6C-9ADF-E832A9C6A1C3}" srcOrd="1" destOrd="0" presId="urn:microsoft.com/office/officeart/2005/8/layout/list1"/>
    <dgm:cxn modelId="{2C041EAD-DC51-4A56-AF57-75CC627F3ECC}" type="presParOf" srcId="{046A5EFC-569A-40BC-9EB2-0941FD0D5B02}" destId="{5CA1724F-EA1F-4F6F-863E-2FD0D4CA7019}" srcOrd="5" destOrd="0" presId="urn:microsoft.com/office/officeart/2005/8/layout/list1"/>
    <dgm:cxn modelId="{26BCE67F-64F2-4F41-9192-45EA88ED3660}" type="presParOf" srcId="{046A5EFC-569A-40BC-9EB2-0941FD0D5B02}" destId="{86D64503-D2DB-49BF-8C6C-EC89A2BBAD00}"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3499897-9C54-4750-B867-36352CDF3F62}" type="doc">
      <dgm:prSet loTypeId="urn:microsoft.com/office/officeart/2005/8/layout/vProcess5" loCatId="process" qsTypeId="urn:microsoft.com/office/officeart/2005/8/quickstyle/simple1" qsCatId="simple" csTypeId="urn:microsoft.com/office/officeart/2005/8/colors/colorful5" csCatId="colorful"/>
      <dgm:spPr/>
      <dgm:t>
        <a:bodyPr/>
        <a:lstStyle/>
        <a:p>
          <a:endParaRPr lang="en-US"/>
        </a:p>
      </dgm:t>
    </dgm:pt>
    <dgm:pt modelId="{4F5E28F1-63B8-48AD-95CA-0D669B8A88CB}">
      <dgm:prSet custT="1"/>
      <dgm:spPr/>
      <dgm:t>
        <a:bodyPr/>
        <a:lstStyle/>
        <a:p>
          <a:r>
            <a:rPr lang="en-US" sz="1800" b="0" i="0" baseline="0" dirty="0"/>
            <a:t>The British traders covered the West African coast from Senegal in the north to the Congo in the south; occasionally venturing to take slaves from South-East Africa in present day Mozambique.</a:t>
          </a:r>
          <a:endParaRPr lang="en-US" sz="1800" dirty="0"/>
        </a:p>
      </dgm:t>
    </dgm:pt>
    <dgm:pt modelId="{870D43A3-7CA7-477D-BE06-E9674984B3F7}" type="parTrans" cxnId="{B5CF7F4A-43C1-4A3E-A291-0BF184319A63}">
      <dgm:prSet/>
      <dgm:spPr/>
      <dgm:t>
        <a:bodyPr/>
        <a:lstStyle/>
        <a:p>
          <a:endParaRPr lang="en-US"/>
        </a:p>
      </dgm:t>
    </dgm:pt>
    <dgm:pt modelId="{0AF6FECC-3A22-4DCF-9FCC-D07814010DCD}" type="sibTrans" cxnId="{B5CF7F4A-43C1-4A3E-A291-0BF184319A63}">
      <dgm:prSet/>
      <dgm:spPr/>
      <dgm:t>
        <a:bodyPr/>
        <a:lstStyle/>
        <a:p>
          <a:endParaRPr lang="en-US"/>
        </a:p>
      </dgm:t>
    </dgm:pt>
    <dgm:pt modelId="{2C409423-92AC-477D-B126-574D761FFD83}">
      <dgm:prSet custT="1"/>
      <dgm:spPr/>
      <dgm:t>
        <a:bodyPr/>
        <a:lstStyle/>
        <a:p>
          <a:r>
            <a:rPr lang="en-US" sz="1800" b="0" i="0" baseline="0" dirty="0"/>
            <a:t>Some African rulers fought against the slave trade. However, other African rulers were willing to supply European traders with the extra enslaved people they wanted. As demand grew, some African traders started to capture other Africans and sell them to the Europeans. The British, French and Portuguese often helped these rulers in wars against their enemies.</a:t>
          </a:r>
          <a:endParaRPr lang="en-US" sz="1800" dirty="0"/>
        </a:p>
      </dgm:t>
    </dgm:pt>
    <dgm:pt modelId="{2EE78259-0AC1-46BC-9CFB-D2C08ADBACD3}" type="parTrans" cxnId="{CB3A1433-6B93-42F5-AD91-F3BCD535BADC}">
      <dgm:prSet/>
      <dgm:spPr/>
      <dgm:t>
        <a:bodyPr/>
        <a:lstStyle/>
        <a:p>
          <a:endParaRPr lang="en-US"/>
        </a:p>
      </dgm:t>
    </dgm:pt>
    <dgm:pt modelId="{9FE92F0B-C8E0-4358-B92D-0AE2142EEDD6}" type="sibTrans" cxnId="{CB3A1433-6B93-42F5-AD91-F3BCD535BADC}">
      <dgm:prSet/>
      <dgm:spPr/>
      <dgm:t>
        <a:bodyPr/>
        <a:lstStyle/>
        <a:p>
          <a:endParaRPr lang="en-US"/>
        </a:p>
      </dgm:t>
    </dgm:pt>
    <dgm:pt modelId="{5ED4C1B0-1557-415D-98B7-8C1A69FCD644}">
      <dgm:prSet custT="1"/>
      <dgm:spPr/>
      <dgm:t>
        <a:bodyPr/>
        <a:lstStyle/>
        <a:p>
          <a:r>
            <a:rPr lang="en-US" sz="1800" b="0" i="0" baseline="0" dirty="0"/>
            <a:t>African rulers who supported European slave trade became very rich and powerful. The Europeans also equipped them with guns, thus the numbers of wars on the African Continent increased with more violence due to European guns and weapons. Many enslaved Africans died as a result of the wars.</a:t>
          </a:r>
          <a:endParaRPr lang="en-US" sz="1800" dirty="0"/>
        </a:p>
      </dgm:t>
    </dgm:pt>
    <dgm:pt modelId="{342AF02E-8C9F-459D-9E68-B0AEDCE67F38}" type="parTrans" cxnId="{71D5FBC8-1EAC-408F-BFEE-765EA22A5856}">
      <dgm:prSet/>
      <dgm:spPr/>
      <dgm:t>
        <a:bodyPr/>
        <a:lstStyle/>
        <a:p>
          <a:endParaRPr lang="en-US"/>
        </a:p>
      </dgm:t>
    </dgm:pt>
    <dgm:pt modelId="{01C700EC-84BD-4DDA-97C4-25B3B242A3D2}" type="sibTrans" cxnId="{71D5FBC8-1EAC-408F-BFEE-765EA22A5856}">
      <dgm:prSet/>
      <dgm:spPr/>
      <dgm:t>
        <a:bodyPr/>
        <a:lstStyle/>
        <a:p>
          <a:endParaRPr lang="en-US"/>
        </a:p>
      </dgm:t>
    </dgm:pt>
    <dgm:pt modelId="{CAF12D72-52D6-462D-80F2-1C4238AF05AB}" type="pres">
      <dgm:prSet presAssocID="{53499897-9C54-4750-B867-36352CDF3F62}" presName="outerComposite" presStyleCnt="0">
        <dgm:presLayoutVars>
          <dgm:chMax val="5"/>
          <dgm:dir/>
          <dgm:resizeHandles val="exact"/>
        </dgm:presLayoutVars>
      </dgm:prSet>
      <dgm:spPr/>
    </dgm:pt>
    <dgm:pt modelId="{254596B5-F796-4728-B781-53AADE2575E1}" type="pres">
      <dgm:prSet presAssocID="{53499897-9C54-4750-B867-36352CDF3F62}" presName="dummyMaxCanvas" presStyleCnt="0">
        <dgm:presLayoutVars/>
      </dgm:prSet>
      <dgm:spPr/>
    </dgm:pt>
    <dgm:pt modelId="{299274B4-C504-40A4-95F7-AE38821CAFC5}" type="pres">
      <dgm:prSet presAssocID="{53499897-9C54-4750-B867-36352CDF3F62}" presName="ThreeNodes_1" presStyleLbl="node1" presStyleIdx="0" presStyleCnt="3">
        <dgm:presLayoutVars>
          <dgm:bulletEnabled val="1"/>
        </dgm:presLayoutVars>
      </dgm:prSet>
      <dgm:spPr/>
    </dgm:pt>
    <dgm:pt modelId="{841BB988-722F-4355-95F2-A03355012D7E}" type="pres">
      <dgm:prSet presAssocID="{53499897-9C54-4750-B867-36352CDF3F62}" presName="ThreeNodes_2" presStyleLbl="node1" presStyleIdx="1" presStyleCnt="3">
        <dgm:presLayoutVars>
          <dgm:bulletEnabled val="1"/>
        </dgm:presLayoutVars>
      </dgm:prSet>
      <dgm:spPr/>
    </dgm:pt>
    <dgm:pt modelId="{8E2FEEAF-B5DE-481B-8DCF-82F7A3F8246C}" type="pres">
      <dgm:prSet presAssocID="{53499897-9C54-4750-B867-36352CDF3F62}" presName="ThreeNodes_3" presStyleLbl="node1" presStyleIdx="2" presStyleCnt="3">
        <dgm:presLayoutVars>
          <dgm:bulletEnabled val="1"/>
        </dgm:presLayoutVars>
      </dgm:prSet>
      <dgm:spPr/>
    </dgm:pt>
    <dgm:pt modelId="{372ED598-4AFB-494A-94BB-CE420705AD04}" type="pres">
      <dgm:prSet presAssocID="{53499897-9C54-4750-B867-36352CDF3F62}" presName="ThreeConn_1-2" presStyleLbl="fgAccFollowNode1" presStyleIdx="0" presStyleCnt="2">
        <dgm:presLayoutVars>
          <dgm:bulletEnabled val="1"/>
        </dgm:presLayoutVars>
      </dgm:prSet>
      <dgm:spPr/>
    </dgm:pt>
    <dgm:pt modelId="{ED703F10-491A-40BA-B79A-D4347859BFF8}" type="pres">
      <dgm:prSet presAssocID="{53499897-9C54-4750-B867-36352CDF3F62}" presName="ThreeConn_2-3" presStyleLbl="fgAccFollowNode1" presStyleIdx="1" presStyleCnt="2">
        <dgm:presLayoutVars>
          <dgm:bulletEnabled val="1"/>
        </dgm:presLayoutVars>
      </dgm:prSet>
      <dgm:spPr/>
    </dgm:pt>
    <dgm:pt modelId="{A3195D54-9C25-4E15-BA4F-027C96F8B5B3}" type="pres">
      <dgm:prSet presAssocID="{53499897-9C54-4750-B867-36352CDF3F62}" presName="ThreeNodes_1_text" presStyleLbl="node1" presStyleIdx="2" presStyleCnt="3">
        <dgm:presLayoutVars>
          <dgm:bulletEnabled val="1"/>
        </dgm:presLayoutVars>
      </dgm:prSet>
      <dgm:spPr/>
    </dgm:pt>
    <dgm:pt modelId="{26E1633E-6E26-45B2-A2DA-BD94A6414BB7}" type="pres">
      <dgm:prSet presAssocID="{53499897-9C54-4750-B867-36352CDF3F62}" presName="ThreeNodes_2_text" presStyleLbl="node1" presStyleIdx="2" presStyleCnt="3">
        <dgm:presLayoutVars>
          <dgm:bulletEnabled val="1"/>
        </dgm:presLayoutVars>
      </dgm:prSet>
      <dgm:spPr/>
    </dgm:pt>
    <dgm:pt modelId="{9CB0B0A8-4266-4CC1-9F39-6BA9DC26B3EC}" type="pres">
      <dgm:prSet presAssocID="{53499897-9C54-4750-B867-36352CDF3F62}" presName="ThreeNodes_3_text" presStyleLbl="node1" presStyleIdx="2" presStyleCnt="3">
        <dgm:presLayoutVars>
          <dgm:bulletEnabled val="1"/>
        </dgm:presLayoutVars>
      </dgm:prSet>
      <dgm:spPr/>
    </dgm:pt>
  </dgm:ptLst>
  <dgm:cxnLst>
    <dgm:cxn modelId="{0D797C0B-F86F-4C76-A4A5-F7D773E46EA0}" type="presOf" srcId="{4F5E28F1-63B8-48AD-95CA-0D669B8A88CB}" destId="{A3195D54-9C25-4E15-BA4F-027C96F8B5B3}" srcOrd="1" destOrd="0" presId="urn:microsoft.com/office/officeart/2005/8/layout/vProcess5"/>
    <dgm:cxn modelId="{2DE55919-4BFB-46DD-816E-DDB961AA5BB5}" type="presOf" srcId="{0AF6FECC-3A22-4DCF-9FCC-D07814010DCD}" destId="{372ED598-4AFB-494A-94BB-CE420705AD04}" srcOrd="0" destOrd="0" presId="urn:microsoft.com/office/officeart/2005/8/layout/vProcess5"/>
    <dgm:cxn modelId="{CB3A1433-6B93-42F5-AD91-F3BCD535BADC}" srcId="{53499897-9C54-4750-B867-36352CDF3F62}" destId="{2C409423-92AC-477D-B126-574D761FFD83}" srcOrd="1" destOrd="0" parTransId="{2EE78259-0AC1-46BC-9CFB-D2C08ADBACD3}" sibTransId="{9FE92F0B-C8E0-4358-B92D-0AE2142EEDD6}"/>
    <dgm:cxn modelId="{B5CF7F4A-43C1-4A3E-A291-0BF184319A63}" srcId="{53499897-9C54-4750-B867-36352CDF3F62}" destId="{4F5E28F1-63B8-48AD-95CA-0D669B8A88CB}" srcOrd="0" destOrd="0" parTransId="{870D43A3-7CA7-477D-BE06-E9674984B3F7}" sibTransId="{0AF6FECC-3A22-4DCF-9FCC-D07814010DCD}"/>
    <dgm:cxn modelId="{FBED3774-AC57-4FE2-816F-E99F05D1C169}" type="presOf" srcId="{5ED4C1B0-1557-415D-98B7-8C1A69FCD644}" destId="{8E2FEEAF-B5DE-481B-8DCF-82F7A3F8246C}" srcOrd="0" destOrd="0" presId="urn:microsoft.com/office/officeart/2005/8/layout/vProcess5"/>
    <dgm:cxn modelId="{56B204BE-D90F-492B-ADB4-ADBD944AEC47}" type="presOf" srcId="{9FE92F0B-C8E0-4358-B92D-0AE2142EEDD6}" destId="{ED703F10-491A-40BA-B79A-D4347859BFF8}" srcOrd="0" destOrd="0" presId="urn:microsoft.com/office/officeart/2005/8/layout/vProcess5"/>
    <dgm:cxn modelId="{71D5FBC8-1EAC-408F-BFEE-765EA22A5856}" srcId="{53499897-9C54-4750-B867-36352CDF3F62}" destId="{5ED4C1B0-1557-415D-98B7-8C1A69FCD644}" srcOrd="2" destOrd="0" parTransId="{342AF02E-8C9F-459D-9E68-B0AEDCE67F38}" sibTransId="{01C700EC-84BD-4DDA-97C4-25B3B242A3D2}"/>
    <dgm:cxn modelId="{D8B09CD8-6449-4B15-A784-0E2C1D610E41}" type="presOf" srcId="{2C409423-92AC-477D-B126-574D761FFD83}" destId="{841BB988-722F-4355-95F2-A03355012D7E}" srcOrd="0" destOrd="0" presId="urn:microsoft.com/office/officeart/2005/8/layout/vProcess5"/>
    <dgm:cxn modelId="{9B989ADC-8717-4D1D-84B7-08DAEAC67C03}" type="presOf" srcId="{5ED4C1B0-1557-415D-98B7-8C1A69FCD644}" destId="{9CB0B0A8-4266-4CC1-9F39-6BA9DC26B3EC}" srcOrd="1" destOrd="0" presId="urn:microsoft.com/office/officeart/2005/8/layout/vProcess5"/>
    <dgm:cxn modelId="{8E6865E9-187D-491C-B2DD-6DD37F9C69A8}" type="presOf" srcId="{4F5E28F1-63B8-48AD-95CA-0D669B8A88CB}" destId="{299274B4-C504-40A4-95F7-AE38821CAFC5}" srcOrd="0" destOrd="0" presId="urn:microsoft.com/office/officeart/2005/8/layout/vProcess5"/>
    <dgm:cxn modelId="{FCFBD1F9-3E6B-4E78-B4BD-F9E7AF764F0B}" type="presOf" srcId="{2C409423-92AC-477D-B126-574D761FFD83}" destId="{26E1633E-6E26-45B2-A2DA-BD94A6414BB7}" srcOrd="1" destOrd="0" presId="urn:microsoft.com/office/officeart/2005/8/layout/vProcess5"/>
    <dgm:cxn modelId="{9051CAFA-3AC5-4277-8452-2A07FC1CBCA6}" type="presOf" srcId="{53499897-9C54-4750-B867-36352CDF3F62}" destId="{CAF12D72-52D6-462D-80F2-1C4238AF05AB}" srcOrd="0" destOrd="0" presId="urn:microsoft.com/office/officeart/2005/8/layout/vProcess5"/>
    <dgm:cxn modelId="{70B227B2-5A13-4AE6-8FCD-AA7A68A5E3F7}" type="presParOf" srcId="{CAF12D72-52D6-462D-80F2-1C4238AF05AB}" destId="{254596B5-F796-4728-B781-53AADE2575E1}" srcOrd="0" destOrd="0" presId="urn:microsoft.com/office/officeart/2005/8/layout/vProcess5"/>
    <dgm:cxn modelId="{EB8B571A-A207-4039-ACB6-3F2D61FCA571}" type="presParOf" srcId="{CAF12D72-52D6-462D-80F2-1C4238AF05AB}" destId="{299274B4-C504-40A4-95F7-AE38821CAFC5}" srcOrd="1" destOrd="0" presId="urn:microsoft.com/office/officeart/2005/8/layout/vProcess5"/>
    <dgm:cxn modelId="{DCC61A0E-A374-4BE8-B357-E599B8ABA54F}" type="presParOf" srcId="{CAF12D72-52D6-462D-80F2-1C4238AF05AB}" destId="{841BB988-722F-4355-95F2-A03355012D7E}" srcOrd="2" destOrd="0" presId="urn:microsoft.com/office/officeart/2005/8/layout/vProcess5"/>
    <dgm:cxn modelId="{6B200A01-98B1-43B3-9D0A-1ACABF00293D}" type="presParOf" srcId="{CAF12D72-52D6-462D-80F2-1C4238AF05AB}" destId="{8E2FEEAF-B5DE-481B-8DCF-82F7A3F8246C}" srcOrd="3" destOrd="0" presId="urn:microsoft.com/office/officeart/2005/8/layout/vProcess5"/>
    <dgm:cxn modelId="{02F0EBCD-38A3-4AE7-BCAF-9E9329ED92BB}" type="presParOf" srcId="{CAF12D72-52D6-462D-80F2-1C4238AF05AB}" destId="{372ED598-4AFB-494A-94BB-CE420705AD04}" srcOrd="4" destOrd="0" presId="urn:microsoft.com/office/officeart/2005/8/layout/vProcess5"/>
    <dgm:cxn modelId="{C50C8EEF-044D-4602-A047-A05197D35F92}" type="presParOf" srcId="{CAF12D72-52D6-462D-80F2-1C4238AF05AB}" destId="{ED703F10-491A-40BA-B79A-D4347859BFF8}" srcOrd="5" destOrd="0" presId="urn:microsoft.com/office/officeart/2005/8/layout/vProcess5"/>
    <dgm:cxn modelId="{07B58D48-AFC2-400B-9FD4-5A5FE525E266}" type="presParOf" srcId="{CAF12D72-52D6-462D-80F2-1C4238AF05AB}" destId="{A3195D54-9C25-4E15-BA4F-027C96F8B5B3}" srcOrd="6" destOrd="0" presId="urn:microsoft.com/office/officeart/2005/8/layout/vProcess5"/>
    <dgm:cxn modelId="{83AAED7B-D6D0-44F0-8BB4-EE2E8CE4DF32}" type="presParOf" srcId="{CAF12D72-52D6-462D-80F2-1C4238AF05AB}" destId="{26E1633E-6E26-45B2-A2DA-BD94A6414BB7}" srcOrd="7" destOrd="0" presId="urn:microsoft.com/office/officeart/2005/8/layout/vProcess5"/>
    <dgm:cxn modelId="{E2D93C8B-8EE8-4A3A-A881-88B06E821140}" type="presParOf" srcId="{CAF12D72-52D6-462D-80F2-1C4238AF05AB}" destId="{9CB0B0A8-4266-4CC1-9F39-6BA9DC26B3EC}"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E72C1FE-330F-4E2A-9275-23D62D7AA1FD}" type="doc">
      <dgm:prSet loTypeId="urn:microsoft.com/office/officeart/2005/8/layout/arrow5" loCatId="relationship" qsTypeId="urn:microsoft.com/office/officeart/2005/8/quickstyle/simple4" qsCatId="simple" csTypeId="urn:microsoft.com/office/officeart/2005/8/colors/colorful5" csCatId="colorful" phldr="1"/>
      <dgm:spPr/>
      <dgm:t>
        <a:bodyPr/>
        <a:lstStyle/>
        <a:p>
          <a:endParaRPr lang="en-US"/>
        </a:p>
      </dgm:t>
    </dgm:pt>
    <dgm:pt modelId="{5E6178C7-22C3-4D10-9A63-D37DDAB3A9CB}">
      <dgm:prSet phldrT="[Text]"/>
      <dgm:spPr/>
      <dgm:t>
        <a:bodyPr/>
        <a:lstStyle/>
        <a:p>
          <a:r>
            <a:rPr lang="en-US"/>
            <a:t>Igbos from Bight of Biafra – largest single ethnic group</a:t>
          </a:r>
          <a:endParaRPr lang="en-US" dirty="0"/>
        </a:p>
      </dgm:t>
    </dgm:pt>
    <dgm:pt modelId="{B6B17379-673A-4CE9-B626-4231FF6E9AEA}" type="parTrans" cxnId="{C1505F02-DB79-4B1D-BBBE-C4DD5A8F2801}">
      <dgm:prSet/>
      <dgm:spPr/>
      <dgm:t>
        <a:bodyPr/>
        <a:lstStyle/>
        <a:p>
          <a:endParaRPr lang="en-US"/>
        </a:p>
      </dgm:t>
    </dgm:pt>
    <dgm:pt modelId="{25B3507A-121C-492C-80F7-03C7D762D6A1}" type="sibTrans" cxnId="{C1505F02-DB79-4B1D-BBBE-C4DD5A8F2801}">
      <dgm:prSet/>
      <dgm:spPr/>
      <dgm:t>
        <a:bodyPr/>
        <a:lstStyle/>
        <a:p>
          <a:endParaRPr lang="en-US"/>
        </a:p>
      </dgm:t>
    </dgm:pt>
    <dgm:pt modelId="{0A767CFE-D866-46E0-98BB-CE42F75DA21E}">
      <dgm:prSet phldrT="[Text]"/>
      <dgm:spPr/>
      <dgm:t>
        <a:bodyPr/>
        <a:lstStyle/>
        <a:p>
          <a:r>
            <a:rPr lang="en-US" dirty="0"/>
            <a:t>Akan – Gold Coast </a:t>
          </a:r>
        </a:p>
      </dgm:t>
    </dgm:pt>
    <dgm:pt modelId="{010E7A1A-62DA-4ED5-A00A-E3C434F3C42C}" type="parTrans" cxnId="{4430FB44-A68B-40F2-B0F4-3DF2FD023C6F}">
      <dgm:prSet/>
      <dgm:spPr/>
      <dgm:t>
        <a:bodyPr/>
        <a:lstStyle/>
        <a:p>
          <a:endParaRPr lang="en-US"/>
        </a:p>
      </dgm:t>
    </dgm:pt>
    <dgm:pt modelId="{1409D25F-56CB-4576-B8E3-53698F608FF2}" type="sibTrans" cxnId="{4430FB44-A68B-40F2-B0F4-3DF2FD023C6F}">
      <dgm:prSet/>
      <dgm:spPr/>
      <dgm:t>
        <a:bodyPr/>
        <a:lstStyle/>
        <a:p>
          <a:endParaRPr lang="en-US"/>
        </a:p>
      </dgm:t>
    </dgm:pt>
    <dgm:pt modelId="{C6514A99-1E6B-46CA-AB8B-D52D086CE050}">
      <dgm:prSet phldrT="[Text]"/>
      <dgm:spPr/>
      <dgm:t>
        <a:bodyPr/>
        <a:lstStyle/>
        <a:p>
          <a:r>
            <a:rPr lang="en-US" dirty="0"/>
            <a:t>Bantu – Central Africa</a:t>
          </a:r>
        </a:p>
      </dgm:t>
    </dgm:pt>
    <dgm:pt modelId="{3B8FB1CF-9C23-4E29-A27E-8F2C5CEA60DB}" type="parTrans" cxnId="{8B826CDA-865B-47AD-95B4-8607D6CF8F03}">
      <dgm:prSet/>
      <dgm:spPr/>
      <dgm:t>
        <a:bodyPr/>
        <a:lstStyle/>
        <a:p>
          <a:endParaRPr lang="en-US"/>
        </a:p>
      </dgm:t>
    </dgm:pt>
    <dgm:pt modelId="{DA4796A5-8A50-4CBD-9FB6-F608F704F6D5}" type="sibTrans" cxnId="{8B826CDA-865B-47AD-95B4-8607D6CF8F03}">
      <dgm:prSet/>
      <dgm:spPr/>
      <dgm:t>
        <a:bodyPr/>
        <a:lstStyle/>
        <a:p>
          <a:endParaRPr lang="en-US"/>
        </a:p>
      </dgm:t>
    </dgm:pt>
    <dgm:pt modelId="{92FBF84C-775A-415F-8FF0-8574C10C989F}" type="pres">
      <dgm:prSet presAssocID="{7E72C1FE-330F-4E2A-9275-23D62D7AA1FD}" presName="diagram" presStyleCnt="0">
        <dgm:presLayoutVars>
          <dgm:dir/>
          <dgm:resizeHandles val="exact"/>
        </dgm:presLayoutVars>
      </dgm:prSet>
      <dgm:spPr/>
    </dgm:pt>
    <dgm:pt modelId="{151D430D-6562-4792-9AAD-1B29B97852DE}" type="pres">
      <dgm:prSet presAssocID="{5E6178C7-22C3-4D10-9A63-D37DDAB3A9CB}" presName="arrow" presStyleLbl="node1" presStyleIdx="0" presStyleCnt="3">
        <dgm:presLayoutVars>
          <dgm:bulletEnabled val="1"/>
        </dgm:presLayoutVars>
      </dgm:prSet>
      <dgm:spPr/>
    </dgm:pt>
    <dgm:pt modelId="{9C272CE1-5729-48E5-8A2D-0B3FA7275FFC}" type="pres">
      <dgm:prSet presAssocID="{0A767CFE-D866-46E0-98BB-CE42F75DA21E}" presName="arrow" presStyleLbl="node1" presStyleIdx="1" presStyleCnt="3">
        <dgm:presLayoutVars>
          <dgm:bulletEnabled val="1"/>
        </dgm:presLayoutVars>
      </dgm:prSet>
      <dgm:spPr/>
    </dgm:pt>
    <dgm:pt modelId="{815AED5B-E67C-4F12-9C05-E648E2487B52}" type="pres">
      <dgm:prSet presAssocID="{C6514A99-1E6B-46CA-AB8B-D52D086CE050}" presName="arrow" presStyleLbl="node1" presStyleIdx="2" presStyleCnt="3">
        <dgm:presLayoutVars>
          <dgm:bulletEnabled val="1"/>
        </dgm:presLayoutVars>
      </dgm:prSet>
      <dgm:spPr/>
    </dgm:pt>
  </dgm:ptLst>
  <dgm:cxnLst>
    <dgm:cxn modelId="{C1505F02-DB79-4B1D-BBBE-C4DD5A8F2801}" srcId="{7E72C1FE-330F-4E2A-9275-23D62D7AA1FD}" destId="{5E6178C7-22C3-4D10-9A63-D37DDAB3A9CB}" srcOrd="0" destOrd="0" parTransId="{B6B17379-673A-4CE9-B626-4231FF6E9AEA}" sibTransId="{25B3507A-121C-492C-80F7-03C7D762D6A1}"/>
    <dgm:cxn modelId="{A5602B17-EE08-4EA3-9892-7FCDA0DF0939}" type="presOf" srcId="{5E6178C7-22C3-4D10-9A63-D37DDAB3A9CB}" destId="{151D430D-6562-4792-9AAD-1B29B97852DE}" srcOrd="0" destOrd="0" presId="urn:microsoft.com/office/officeart/2005/8/layout/arrow5"/>
    <dgm:cxn modelId="{4430FB44-A68B-40F2-B0F4-3DF2FD023C6F}" srcId="{7E72C1FE-330F-4E2A-9275-23D62D7AA1FD}" destId="{0A767CFE-D866-46E0-98BB-CE42F75DA21E}" srcOrd="1" destOrd="0" parTransId="{010E7A1A-62DA-4ED5-A00A-E3C434F3C42C}" sibTransId="{1409D25F-56CB-4576-B8E3-53698F608FF2}"/>
    <dgm:cxn modelId="{2BCF187D-34F0-4054-A43E-F5D9ECE67745}" type="presOf" srcId="{7E72C1FE-330F-4E2A-9275-23D62D7AA1FD}" destId="{92FBF84C-775A-415F-8FF0-8574C10C989F}" srcOrd="0" destOrd="0" presId="urn:microsoft.com/office/officeart/2005/8/layout/arrow5"/>
    <dgm:cxn modelId="{D8987993-2494-49B8-834F-4A7215482777}" type="presOf" srcId="{0A767CFE-D866-46E0-98BB-CE42F75DA21E}" destId="{9C272CE1-5729-48E5-8A2D-0B3FA7275FFC}" srcOrd="0" destOrd="0" presId="urn:microsoft.com/office/officeart/2005/8/layout/arrow5"/>
    <dgm:cxn modelId="{E26C23C7-C09C-40C0-A482-9BAD2449349B}" type="presOf" srcId="{C6514A99-1E6B-46CA-AB8B-D52D086CE050}" destId="{815AED5B-E67C-4F12-9C05-E648E2487B52}" srcOrd="0" destOrd="0" presId="urn:microsoft.com/office/officeart/2005/8/layout/arrow5"/>
    <dgm:cxn modelId="{8B826CDA-865B-47AD-95B4-8607D6CF8F03}" srcId="{7E72C1FE-330F-4E2A-9275-23D62D7AA1FD}" destId="{C6514A99-1E6B-46CA-AB8B-D52D086CE050}" srcOrd="2" destOrd="0" parTransId="{3B8FB1CF-9C23-4E29-A27E-8F2C5CEA60DB}" sibTransId="{DA4796A5-8A50-4CBD-9FB6-F608F704F6D5}"/>
    <dgm:cxn modelId="{7FC7CAB6-7318-4475-8B41-30A3550A4D60}" type="presParOf" srcId="{92FBF84C-775A-415F-8FF0-8574C10C989F}" destId="{151D430D-6562-4792-9AAD-1B29B97852DE}" srcOrd="0" destOrd="0" presId="urn:microsoft.com/office/officeart/2005/8/layout/arrow5"/>
    <dgm:cxn modelId="{BD4907F2-8D62-4C0E-8D04-2B760C9606CC}" type="presParOf" srcId="{92FBF84C-775A-415F-8FF0-8574C10C989F}" destId="{9C272CE1-5729-48E5-8A2D-0B3FA7275FFC}" srcOrd="1" destOrd="0" presId="urn:microsoft.com/office/officeart/2005/8/layout/arrow5"/>
    <dgm:cxn modelId="{F8F9E71E-3450-4372-AAEB-E98BF23C605E}" type="presParOf" srcId="{92FBF84C-775A-415F-8FF0-8574C10C989F}" destId="{815AED5B-E67C-4F12-9C05-E648E2487B52}" srcOrd="2" destOrd="0" presId="urn:microsoft.com/office/officeart/2005/8/layout/arrow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27E5515-5AE4-4046-A76A-E01EEA13101D}"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B386F20C-F7D6-4093-97CC-90BA8B593A67}">
      <dgm:prSet/>
      <dgm:spPr/>
      <dgm:t>
        <a:bodyPr/>
        <a:lstStyle/>
        <a:p>
          <a:r>
            <a:rPr lang="en-US"/>
            <a:t>West Indies                                         4,040,000</a:t>
          </a:r>
        </a:p>
      </dgm:t>
    </dgm:pt>
    <dgm:pt modelId="{385E203A-2B10-45C4-A447-B6F7E7E57C14}" type="parTrans" cxnId="{CA9D6CB0-36B6-4A1D-98FC-A5EF374FFEF8}">
      <dgm:prSet/>
      <dgm:spPr/>
      <dgm:t>
        <a:bodyPr/>
        <a:lstStyle/>
        <a:p>
          <a:endParaRPr lang="en-US"/>
        </a:p>
      </dgm:t>
    </dgm:pt>
    <dgm:pt modelId="{6073642E-2FA0-4580-A7E4-555712CFD731}" type="sibTrans" cxnId="{CA9D6CB0-36B6-4A1D-98FC-A5EF374FFEF8}">
      <dgm:prSet/>
      <dgm:spPr/>
      <dgm:t>
        <a:bodyPr/>
        <a:lstStyle/>
        <a:p>
          <a:endParaRPr lang="en-US"/>
        </a:p>
      </dgm:t>
    </dgm:pt>
    <dgm:pt modelId="{B970625B-4467-4654-BBA1-DFE383251606}">
      <dgm:prSet/>
      <dgm:spPr/>
      <dgm:t>
        <a:bodyPr/>
        <a:lstStyle/>
        <a:p>
          <a:r>
            <a:rPr lang="en-US" dirty="0"/>
            <a:t>Brazil                                                    3,847,000</a:t>
          </a:r>
        </a:p>
      </dgm:t>
    </dgm:pt>
    <dgm:pt modelId="{4D66276C-BC62-4002-B114-77A30D4E53B2}" type="parTrans" cxnId="{F9851D92-8DC8-4594-B0C1-34A57513E6CF}">
      <dgm:prSet/>
      <dgm:spPr/>
      <dgm:t>
        <a:bodyPr/>
        <a:lstStyle/>
        <a:p>
          <a:endParaRPr lang="en-US"/>
        </a:p>
      </dgm:t>
    </dgm:pt>
    <dgm:pt modelId="{6214583A-6D9C-44CD-AFB4-F0F9587E9F80}" type="sibTrans" cxnId="{F9851D92-8DC8-4594-B0C1-34A57513E6CF}">
      <dgm:prSet/>
      <dgm:spPr/>
      <dgm:t>
        <a:bodyPr/>
        <a:lstStyle/>
        <a:p>
          <a:endParaRPr lang="en-US"/>
        </a:p>
      </dgm:t>
    </dgm:pt>
    <dgm:pt modelId="{CC2EC4DA-8713-419D-9E3F-22987D8C67DC}">
      <dgm:prSet/>
      <dgm:spPr/>
      <dgm:t>
        <a:bodyPr/>
        <a:lstStyle/>
        <a:p>
          <a:r>
            <a:rPr lang="en-US" dirty="0"/>
            <a:t>Guiana                                                     531,000</a:t>
          </a:r>
        </a:p>
      </dgm:t>
    </dgm:pt>
    <dgm:pt modelId="{360CB3E5-B50C-44D6-AC16-FBD32E957BB2}" type="parTrans" cxnId="{627DF456-230F-46FA-A596-0B74D35221C2}">
      <dgm:prSet/>
      <dgm:spPr/>
      <dgm:t>
        <a:bodyPr/>
        <a:lstStyle/>
        <a:p>
          <a:endParaRPr lang="en-US"/>
        </a:p>
      </dgm:t>
    </dgm:pt>
    <dgm:pt modelId="{133F97C6-98A9-4047-9965-9874D779EA8D}" type="sibTrans" cxnId="{627DF456-230F-46FA-A596-0B74D35221C2}">
      <dgm:prSet/>
      <dgm:spPr/>
      <dgm:t>
        <a:bodyPr/>
        <a:lstStyle/>
        <a:p>
          <a:endParaRPr lang="en-US"/>
        </a:p>
      </dgm:t>
    </dgm:pt>
    <dgm:pt modelId="{629829C1-F377-4562-A4E6-64033CC382F1}">
      <dgm:prSet/>
      <dgm:spPr/>
      <dgm:t>
        <a:bodyPr/>
        <a:lstStyle/>
        <a:p>
          <a:r>
            <a:rPr lang="en-US"/>
            <a:t>Spanish South America                          522,000</a:t>
          </a:r>
        </a:p>
      </dgm:t>
    </dgm:pt>
    <dgm:pt modelId="{72E3B6D6-9AD8-4919-A650-150078840238}" type="parTrans" cxnId="{FA3777A6-649D-4ADC-8EFF-60EB3BB1D120}">
      <dgm:prSet/>
      <dgm:spPr/>
      <dgm:t>
        <a:bodyPr/>
        <a:lstStyle/>
        <a:p>
          <a:endParaRPr lang="en-US"/>
        </a:p>
      </dgm:t>
    </dgm:pt>
    <dgm:pt modelId="{11ED8AF1-3A8E-4FD9-9EFC-8D011E3FCD89}" type="sibTrans" cxnId="{FA3777A6-649D-4ADC-8EFF-60EB3BB1D120}">
      <dgm:prSet/>
      <dgm:spPr/>
      <dgm:t>
        <a:bodyPr/>
        <a:lstStyle/>
        <a:p>
          <a:endParaRPr lang="en-US"/>
        </a:p>
      </dgm:t>
    </dgm:pt>
    <dgm:pt modelId="{59EE948A-A596-46A3-B509-51F49D8151FC}">
      <dgm:prSet/>
      <dgm:spPr/>
      <dgm:t>
        <a:bodyPr/>
        <a:lstStyle/>
        <a:p>
          <a:r>
            <a:rPr lang="en-US" dirty="0"/>
            <a:t>North America                                         427,000</a:t>
          </a:r>
        </a:p>
      </dgm:t>
    </dgm:pt>
    <dgm:pt modelId="{F03EA2C3-69FD-4393-BFDA-68692C3341DB}" type="parTrans" cxnId="{F32424C4-5C28-42BC-BD1D-E3068A7C0512}">
      <dgm:prSet/>
      <dgm:spPr/>
      <dgm:t>
        <a:bodyPr/>
        <a:lstStyle/>
        <a:p>
          <a:endParaRPr lang="en-US"/>
        </a:p>
      </dgm:t>
    </dgm:pt>
    <dgm:pt modelId="{78D4F9F1-97B2-4F78-B6FF-9FA51895A73B}" type="sibTrans" cxnId="{F32424C4-5C28-42BC-BD1D-E3068A7C0512}">
      <dgm:prSet/>
      <dgm:spPr/>
      <dgm:t>
        <a:bodyPr/>
        <a:lstStyle/>
        <a:p>
          <a:endParaRPr lang="en-US"/>
        </a:p>
      </dgm:t>
    </dgm:pt>
    <dgm:pt modelId="{E078226D-D212-4B91-BD59-75A1F178B135}">
      <dgm:prSet/>
      <dgm:spPr/>
      <dgm:t>
        <a:bodyPr/>
        <a:lstStyle/>
        <a:p>
          <a:r>
            <a:rPr lang="en-US"/>
            <a:t>Mexico and Central America                  224,000</a:t>
          </a:r>
        </a:p>
      </dgm:t>
    </dgm:pt>
    <dgm:pt modelId="{8B29031F-9510-4C87-9E6D-AEAA69C4B8F2}" type="parTrans" cxnId="{4268B31E-769D-42F1-BE06-0BE7B2807E9E}">
      <dgm:prSet/>
      <dgm:spPr/>
      <dgm:t>
        <a:bodyPr/>
        <a:lstStyle/>
        <a:p>
          <a:endParaRPr lang="en-US"/>
        </a:p>
      </dgm:t>
    </dgm:pt>
    <dgm:pt modelId="{6C8EA9F6-1B29-4306-BA02-A372786C12D1}" type="sibTrans" cxnId="{4268B31E-769D-42F1-BE06-0BE7B2807E9E}">
      <dgm:prSet/>
      <dgm:spPr/>
      <dgm:t>
        <a:bodyPr/>
        <a:lstStyle/>
        <a:p>
          <a:endParaRPr lang="en-US"/>
        </a:p>
      </dgm:t>
    </dgm:pt>
    <dgm:pt modelId="{D6F9A0F8-52D6-4414-B44E-67B11F742D20}" type="pres">
      <dgm:prSet presAssocID="{027E5515-5AE4-4046-A76A-E01EEA13101D}" presName="linear" presStyleCnt="0">
        <dgm:presLayoutVars>
          <dgm:animLvl val="lvl"/>
          <dgm:resizeHandles val="exact"/>
        </dgm:presLayoutVars>
      </dgm:prSet>
      <dgm:spPr/>
    </dgm:pt>
    <dgm:pt modelId="{EF232436-844C-4E47-9BEE-93BFA7A8ACAD}" type="pres">
      <dgm:prSet presAssocID="{B386F20C-F7D6-4093-97CC-90BA8B593A67}" presName="parentText" presStyleLbl="node1" presStyleIdx="0" presStyleCnt="6">
        <dgm:presLayoutVars>
          <dgm:chMax val="0"/>
          <dgm:bulletEnabled val="1"/>
        </dgm:presLayoutVars>
      </dgm:prSet>
      <dgm:spPr/>
    </dgm:pt>
    <dgm:pt modelId="{12C47BAF-8D04-470C-B2B0-CEE677A98FB9}" type="pres">
      <dgm:prSet presAssocID="{6073642E-2FA0-4580-A7E4-555712CFD731}" presName="spacer" presStyleCnt="0"/>
      <dgm:spPr/>
    </dgm:pt>
    <dgm:pt modelId="{0B26CAC8-416E-485A-B8BF-8681C1660A21}" type="pres">
      <dgm:prSet presAssocID="{B970625B-4467-4654-BBA1-DFE383251606}" presName="parentText" presStyleLbl="node1" presStyleIdx="1" presStyleCnt="6">
        <dgm:presLayoutVars>
          <dgm:chMax val="0"/>
          <dgm:bulletEnabled val="1"/>
        </dgm:presLayoutVars>
      </dgm:prSet>
      <dgm:spPr/>
    </dgm:pt>
    <dgm:pt modelId="{A5D193C3-7677-4195-AFCF-84BB04F9056F}" type="pres">
      <dgm:prSet presAssocID="{6214583A-6D9C-44CD-AFB4-F0F9587E9F80}" presName="spacer" presStyleCnt="0"/>
      <dgm:spPr/>
    </dgm:pt>
    <dgm:pt modelId="{BC08A0B4-2F3A-4EF0-A2E1-31C6B53A7E26}" type="pres">
      <dgm:prSet presAssocID="{CC2EC4DA-8713-419D-9E3F-22987D8C67DC}" presName="parentText" presStyleLbl="node1" presStyleIdx="2" presStyleCnt="6">
        <dgm:presLayoutVars>
          <dgm:chMax val="0"/>
          <dgm:bulletEnabled val="1"/>
        </dgm:presLayoutVars>
      </dgm:prSet>
      <dgm:spPr/>
    </dgm:pt>
    <dgm:pt modelId="{B9C24F15-2CCC-4BF3-B98F-A9296AD88A77}" type="pres">
      <dgm:prSet presAssocID="{133F97C6-98A9-4047-9965-9874D779EA8D}" presName="spacer" presStyleCnt="0"/>
      <dgm:spPr/>
    </dgm:pt>
    <dgm:pt modelId="{D428C4AC-FDAF-46DB-B314-D0B9810CB751}" type="pres">
      <dgm:prSet presAssocID="{629829C1-F377-4562-A4E6-64033CC382F1}" presName="parentText" presStyleLbl="node1" presStyleIdx="3" presStyleCnt="6">
        <dgm:presLayoutVars>
          <dgm:chMax val="0"/>
          <dgm:bulletEnabled val="1"/>
        </dgm:presLayoutVars>
      </dgm:prSet>
      <dgm:spPr/>
    </dgm:pt>
    <dgm:pt modelId="{DF4BF470-8ECA-4CB9-8048-289445616357}" type="pres">
      <dgm:prSet presAssocID="{11ED8AF1-3A8E-4FD9-9EFC-8D011E3FCD89}" presName="spacer" presStyleCnt="0"/>
      <dgm:spPr/>
    </dgm:pt>
    <dgm:pt modelId="{691C04F8-0868-4818-8BA8-0166B2A4E8B6}" type="pres">
      <dgm:prSet presAssocID="{59EE948A-A596-46A3-B509-51F49D8151FC}" presName="parentText" presStyleLbl="node1" presStyleIdx="4" presStyleCnt="6">
        <dgm:presLayoutVars>
          <dgm:chMax val="0"/>
          <dgm:bulletEnabled val="1"/>
        </dgm:presLayoutVars>
      </dgm:prSet>
      <dgm:spPr/>
    </dgm:pt>
    <dgm:pt modelId="{4EDD3087-9FBB-4D66-9E4A-124170A922CD}" type="pres">
      <dgm:prSet presAssocID="{78D4F9F1-97B2-4F78-B6FF-9FA51895A73B}" presName="spacer" presStyleCnt="0"/>
      <dgm:spPr/>
    </dgm:pt>
    <dgm:pt modelId="{34E406EE-75AF-43DC-B266-F47FF0DEB7BA}" type="pres">
      <dgm:prSet presAssocID="{E078226D-D212-4B91-BD59-75A1F178B135}" presName="parentText" presStyleLbl="node1" presStyleIdx="5" presStyleCnt="6">
        <dgm:presLayoutVars>
          <dgm:chMax val="0"/>
          <dgm:bulletEnabled val="1"/>
        </dgm:presLayoutVars>
      </dgm:prSet>
      <dgm:spPr/>
    </dgm:pt>
  </dgm:ptLst>
  <dgm:cxnLst>
    <dgm:cxn modelId="{D970D810-8AD9-4BD6-A575-BC503B18AE39}" type="presOf" srcId="{B386F20C-F7D6-4093-97CC-90BA8B593A67}" destId="{EF232436-844C-4E47-9BEE-93BFA7A8ACAD}" srcOrd="0" destOrd="0" presId="urn:microsoft.com/office/officeart/2005/8/layout/vList2"/>
    <dgm:cxn modelId="{4268B31E-769D-42F1-BE06-0BE7B2807E9E}" srcId="{027E5515-5AE4-4046-A76A-E01EEA13101D}" destId="{E078226D-D212-4B91-BD59-75A1F178B135}" srcOrd="5" destOrd="0" parTransId="{8B29031F-9510-4C87-9E6D-AEAA69C4B8F2}" sibTransId="{6C8EA9F6-1B29-4306-BA02-A372786C12D1}"/>
    <dgm:cxn modelId="{502F2648-5F71-43E0-9C13-BF88320CEEBA}" type="presOf" srcId="{CC2EC4DA-8713-419D-9E3F-22987D8C67DC}" destId="{BC08A0B4-2F3A-4EF0-A2E1-31C6B53A7E26}" srcOrd="0" destOrd="0" presId="urn:microsoft.com/office/officeart/2005/8/layout/vList2"/>
    <dgm:cxn modelId="{F4DCCF68-C8E1-49B4-AF7B-313A63EEEC46}" type="presOf" srcId="{B970625B-4467-4654-BBA1-DFE383251606}" destId="{0B26CAC8-416E-485A-B8BF-8681C1660A21}" srcOrd="0" destOrd="0" presId="urn:microsoft.com/office/officeart/2005/8/layout/vList2"/>
    <dgm:cxn modelId="{627DF456-230F-46FA-A596-0B74D35221C2}" srcId="{027E5515-5AE4-4046-A76A-E01EEA13101D}" destId="{CC2EC4DA-8713-419D-9E3F-22987D8C67DC}" srcOrd="2" destOrd="0" parTransId="{360CB3E5-B50C-44D6-AC16-FBD32E957BB2}" sibTransId="{133F97C6-98A9-4047-9965-9874D779EA8D}"/>
    <dgm:cxn modelId="{A52FAD8A-D1C9-43EF-AFAC-5A8CF702C9A4}" type="presOf" srcId="{629829C1-F377-4562-A4E6-64033CC382F1}" destId="{D428C4AC-FDAF-46DB-B314-D0B9810CB751}" srcOrd="0" destOrd="0" presId="urn:microsoft.com/office/officeart/2005/8/layout/vList2"/>
    <dgm:cxn modelId="{F9851D92-8DC8-4594-B0C1-34A57513E6CF}" srcId="{027E5515-5AE4-4046-A76A-E01EEA13101D}" destId="{B970625B-4467-4654-BBA1-DFE383251606}" srcOrd="1" destOrd="0" parTransId="{4D66276C-BC62-4002-B114-77A30D4E53B2}" sibTransId="{6214583A-6D9C-44CD-AFB4-F0F9587E9F80}"/>
    <dgm:cxn modelId="{FE9DCA93-2E89-406A-BB5D-51FDAB25E370}" type="presOf" srcId="{59EE948A-A596-46A3-B509-51F49D8151FC}" destId="{691C04F8-0868-4818-8BA8-0166B2A4E8B6}" srcOrd="0" destOrd="0" presId="urn:microsoft.com/office/officeart/2005/8/layout/vList2"/>
    <dgm:cxn modelId="{AA5A4E98-5373-4FB7-93B5-E053FA4784B5}" type="presOf" srcId="{E078226D-D212-4B91-BD59-75A1F178B135}" destId="{34E406EE-75AF-43DC-B266-F47FF0DEB7BA}" srcOrd="0" destOrd="0" presId="urn:microsoft.com/office/officeart/2005/8/layout/vList2"/>
    <dgm:cxn modelId="{916CE39B-2851-4E0B-B05F-CA1A85ABD94F}" type="presOf" srcId="{027E5515-5AE4-4046-A76A-E01EEA13101D}" destId="{D6F9A0F8-52D6-4414-B44E-67B11F742D20}" srcOrd="0" destOrd="0" presId="urn:microsoft.com/office/officeart/2005/8/layout/vList2"/>
    <dgm:cxn modelId="{FA3777A6-649D-4ADC-8EFF-60EB3BB1D120}" srcId="{027E5515-5AE4-4046-A76A-E01EEA13101D}" destId="{629829C1-F377-4562-A4E6-64033CC382F1}" srcOrd="3" destOrd="0" parTransId="{72E3B6D6-9AD8-4919-A650-150078840238}" sibTransId="{11ED8AF1-3A8E-4FD9-9EFC-8D011E3FCD89}"/>
    <dgm:cxn modelId="{CA9D6CB0-36B6-4A1D-98FC-A5EF374FFEF8}" srcId="{027E5515-5AE4-4046-A76A-E01EEA13101D}" destId="{B386F20C-F7D6-4093-97CC-90BA8B593A67}" srcOrd="0" destOrd="0" parTransId="{385E203A-2B10-45C4-A447-B6F7E7E57C14}" sibTransId="{6073642E-2FA0-4580-A7E4-555712CFD731}"/>
    <dgm:cxn modelId="{F32424C4-5C28-42BC-BD1D-E3068A7C0512}" srcId="{027E5515-5AE4-4046-A76A-E01EEA13101D}" destId="{59EE948A-A596-46A3-B509-51F49D8151FC}" srcOrd="4" destOrd="0" parTransId="{F03EA2C3-69FD-4393-BFDA-68692C3341DB}" sibTransId="{78D4F9F1-97B2-4F78-B6FF-9FA51895A73B}"/>
    <dgm:cxn modelId="{CE977907-7DDC-4D4C-96B3-D399E3836306}" type="presParOf" srcId="{D6F9A0F8-52D6-4414-B44E-67B11F742D20}" destId="{EF232436-844C-4E47-9BEE-93BFA7A8ACAD}" srcOrd="0" destOrd="0" presId="urn:microsoft.com/office/officeart/2005/8/layout/vList2"/>
    <dgm:cxn modelId="{6E9CB716-FF45-438C-BCF2-B1EB331B406A}" type="presParOf" srcId="{D6F9A0F8-52D6-4414-B44E-67B11F742D20}" destId="{12C47BAF-8D04-470C-B2B0-CEE677A98FB9}" srcOrd="1" destOrd="0" presId="urn:microsoft.com/office/officeart/2005/8/layout/vList2"/>
    <dgm:cxn modelId="{E25AD811-5410-4475-A3A1-3DD18ADA31BC}" type="presParOf" srcId="{D6F9A0F8-52D6-4414-B44E-67B11F742D20}" destId="{0B26CAC8-416E-485A-B8BF-8681C1660A21}" srcOrd="2" destOrd="0" presId="urn:microsoft.com/office/officeart/2005/8/layout/vList2"/>
    <dgm:cxn modelId="{B45BDC3C-3A98-47D7-B8A1-6748E56128D4}" type="presParOf" srcId="{D6F9A0F8-52D6-4414-B44E-67B11F742D20}" destId="{A5D193C3-7677-4195-AFCF-84BB04F9056F}" srcOrd="3" destOrd="0" presId="urn:microsoft.com/office/officeart/2005/8/layout/vList2"/>
    <dgm:cxn modelId="{068E8130-1811-47B5-859D-4E3A11C45638}" type="presParOf" srcId="{D6F9A0F8-52D6-4414-B44E-67B11F742D20}" destId="{BC08A0B4-2F3A-4EF0-A2E1-31C6B53A7E26}" srcOrd="4" destOrd="0" presId="urn:microsoft.com/office/officeart/2005/8/layout/vList2"/>
    <dgm:cxn modelId="{240A6EC1-7743-4EC6-8B81-02DFC95C03E0}" type="presParOf" srcId="{D6F9A0F8-52D6-4414-B44E-67B11F742D20}" destId="{B9C24F15-2CCC-4BF3-B98F-A9296AD88A77}" srcOrd="5" destOrd="0" presId="urn:microsoft.com/office/officeart/2005/8/layout/vList2"/>
    <dgm:cxn modelId="{CA887868-A6B5-4CD3-B148-DDDBF811BB8F}" type="presParOf" srcId="{D6F9A0F8-52D6-4414-B44E-67B11F742D20}" destId="{D428C4AC-FDAF-46DB-B314-D0B9810CB751}" srcOrd="6" destOrd="0" presId="urn:microsoft.com/office/officeart/2005/8/layout/vList2"/>
    <dgm:cxn modelId="{65AE4271-AFBF-4E19-80A5-CADF2EED049A}" type="presParOf" srcId="{D6F9A0F8-52D6-4414-B44E-67B11F742D20}" destId="{DF4BF470-8ECA-4CB9-8048-289445616357}" srcOrd="7" destOrd="0" presId="urn:microsoft.com/office/officeart/2005/8/layout/vList2"/>
    <dgm:cxn modelId="{19C92BFC-4D4E-493E-872B-4875DCB1A72E}" type="presParOf" srcId="{D6F9A0F8-52D6-4414-B44E-67B11F742D20}" destId="{691C04F8-0868-4818-8BA8-0166B2A4E8B6}" srcOrd="8" destOrd="0" presId="urn:microsoft.com/office/officeart/2005/8/layout/vList2"/>
    <dgm:cxn modelId="{859E0962-ED64-43A6-BE2A-A61F998F672C}" type="presParOf" srcId="{D6F9A0F8-52D6-4414-B44E-67B11F742D20}" destId="{4EDD3087-9FBB-4D66-9E4A-124170A922CD}" srcOrd="9" destOrd="0" presId="urn:microsoft.com/office/officeart/2005/8/layout/vList2"/>
    <dgm:cxn modelId="{EACE1409-50AD-496D-8C61-51AC4CC74FEC}" type="presParOf" srcId="{D6F9A0F8-52D6-4414-B44E-67B11F742D20}" destId="{34E406EE-75AF-43DC-B266-F47FF0DEB7BA}"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51C0847-0FED-461F-A904-1498933E1C71}" type="doc">
      <dgm:prSet loTypeId="urn:microsoft.com/office/officeart/2005/8/layout/vProcess5" loCatId="process" qsTypeId="urn:microsoft.com/office/officeart/2005/8/quickstyle/3d1" qsCatId="3D" csTypeId="urn:microsoft.com/office/officeart/2005/8/colors/colorful5" csCatId="colorful"/>
      <dgm:spPr/>
      <dgm:t>
        <a:bodyPr/>
        <a:lstStyle/>
        <a:p>
          <a:endParaRPr lang="en-US"/>
        </a:p>
      </dgm:t>
    </dgm:pt>
    <dgm:pt modelId="{B11D7117-B22B-45AA-ABB9-C30855A5534B}">
      <dgm:prSet custT="1"/>
      <dgm:spPr/>
      <dgm:t>
        <a:bodyPr/>
        <a:lstStyle/>
        <a:p>
          <a:pPr algn="ctr"/>
          <a:r>
            <a:rPr lang="en-US" sz="1800" dirty="0"/>
            <a:t>Slavery was a form of </a:t>
          </a:r>
          <a:r>
            <a:rPr lang="en-US" sz="1800" b="1" dirty="0"/>
            <a:t>capitalism</a:t>
          </a:r>
          <a:r>
            <a:rPr lang="en-US" sz="1800" dirty="0"/>
            <a:t> in nature. </a:t>
          </a:r>
        </a:p>
      </dgm:t>
    </dgm:pt>
    <dgm:pt modelId="{86E83F58-1237-4A56-A75D-374FDD192D23}" type="parTrans" cxnId="{9817C4F7-30C3-4EE5-B316-3625B0AB6888}">
      <dgm:prSet/>
      <dgm:spPr/>
      <dgm:t>
        <a:bodyPr/>
        <a:lstStyle/>
        <a:p>
          <a:endParaRPr lang="en-US"/>
        </a:p>
      </dgm:t>
    </dgm:pt>
    <dgm:pt modelId="{BB16BE7E-E121-4DE8-8C1E-92D08C2480F2}" type="sibTrans" cxnId="{9817C4F7-30C3-4EE5-B316-3625B0AB6888}">
      <dgm:prSet/>
      <dgm:spPr/>
      <dgm:t>
        <a:bodyPr/>
        <a:lstStyle/>
        <a:p>
          <a:endParaRPr lang="en-US"/>
        </a:p>
      </dgm:t>
    </dgm:pt>
    <dgm:pt modelId="{9F12C721-DB64-440E-9CB0-F0F00E44122F}">
      <dgm:prSet custT="1"/>
      <dgm:spPr/>
      <dgm:t>
        <a:bodyPr/>
        <a:lstStyle/>
        <a:p>
          <a:pPr algn="ctr"/>
          <a:r>
            <a:rPr lang="en-US" sz="1800" dirty="0"/>
            <a:t>The late </a:t>
          </a:r>
          <a:r>
            <a:rPr lang="en-US" sz="1800" b="1" dirty="0"/>
            <a:t>Dr. Eric Williams</a:t>
          </a:r>
          <a:r>
            <a:rPr lang="en-US" sz="1800" dirty="0"/>
            <a:t>, the first Prime Minister of Trinidad and Tobago, in his book “</a:t>
          </a:r>
          <a:r>
            <a:rPr lang="en-US" sz="1800" b="1" dirty="0"/>
            <a:t>Capitalism and Slavery</a:t>
          </a:r>
          <a:r>
            <a:rPr lang="en-US" sz="1800" dirty="0"/>
            <a:t>” also highlighted the importance of slavery to the Europeans and said that slavery was driven by capitalism.</a:t>
          </a:r>
        </a:p>
      </dgm:t>
    </dgm:pt>
    <dgm:pt modelId="{7916D727-A806-4A0A-8426-FC14F34A1116}" type="parTrans" cxnId="{40E3042C-76ED-485C-B3A7-C5EEC817D669}">
      <dgm:prSet/>
      <dgm:spPr/>
      <dgm:t>
        <a:bodyPr/>
        <a:lstStyle/>
        <a:p>
          <a:endParaRPr lang="en-US"/>
        </a:p>
      </dgm:t>
    </dgm:pt>
    <dgm:pt modelId="{1E1D63E9-95AE-4AF5-AADB-0353B404EB05}" type="sibTrans" cxnId="{40E3042C-76ED-485C-B3A7-C5EEC817D669}">
      <dgm:prSet/>
      <dgm:spPr/>
      <dgm:t>
        <a:bodyPr/>
        <a:lstStyle/>
        <a:p>
          <a:endParaRPr lang="en-US"/>
        </a:p>
      </dgm:t>
    </dgm:pt>
    <dgm:pt modelId="{79E09329-A366-4AF0-9924-5F8688B2E3B0}" type="pres">
      <dgm:prSet presAssocID="{B51C0847-0FED-461F-A904-1498933E1C71}" presName="outerComposite" presStyleCnt="0">
        <dgm:presLayoutVars>
          <dgm:chMax val="5"/>
          <dgm:dir/>
          <dgm:resizeHandles val="exact"/>
        </dgm:presLayoutVars>
      </dgm:prSet>
      <dgm:spPr/>
    </dgm:pt>
    <dgm:pt modelId="{51AC732B-29E5-4C65-92F2-1266BB8B20DC}" type="pres">
      <dgm:prSet presAssocID="{B51C0847-0FED-461F-A904-1498933E1C71}" presName="dummyMaxCanvas" presStyleCnt="0">
        <dgm:presLayoutVars/>
      </dgm:prSet>
      <dgm:spPr/>
    </dgm:pt>
    <dgm:pt modelId="{4277721C-9B9C-4F0E-B2E6-802216AB3A5B}" type="pres">
      <dgm:prSet presAssocID="{B51C0847-0FED-461F-A904-1498933E1C71}" presName="TwoNodes_1" presStyleLbl="node1" presStyleIdx="0" presStyleCnt="2">
        <dgm:presLayoutVars>
          <dgm:bulletEnabled val="1"/>
        </dgm:presLayoutVars>
      </dgm:prSet>
      <dgm:spPr/>
    </dgm:pt>
    <dgm:pt modelId="{A168BA42-604B-4C22-AF65-5A16902B32CA}" type="pres">
      <dgm:prSet presAssocID="{B51C0847-0FED-461F-A904-1498933E1C71}" presName="TwoNodes_2" presStyleLbl="node1" presStyleIdx="1" presStyleCnt="2">
        <dgm:presLayoutVars>
          <dgm:bulletEnabled val="1"/>
        </dgm:presLayoutVars>
      </dgm:prSet>
      <dgm:spPr/>
    </dgm:pt>
    <dgm:pt modelId="{4EDEF0E9-378A-40D5-9C77-3BD06B35E7F3}" type="pres">
      <dgm:prSet presAssocID="{B51C0847-0FED-461F-A904-1498933E1C71}" presName="TwoConn_1-2" presStyleLbl="fgAccFollowNode1" presStyleIdx="0" presStyleCnt="1">
        <dgm:presLayoutVars>
          <dgm:bulletEnabled val="1"/>
        </dgm:presLayoutVars>
      </dgm:prSet>
      <dgm:spPr/>
    </dgm:pt>
    <dgm:pt modelId="{85635057-05F3-4ED0-870B-6DA1985E9671}" type="pres">
      <dgm:prSet presAssocID="{B51C0847-0FED-461F-A904-1498933E1C71}" presName="TwoNodes_1_text" presStyleLbl="node1" presStyleIdx="1" presStyleCnt="2">
        <dgm:presLayoutVars>
          <dgm:bulletEnabled val="1"/>
        </dgm:presLayoutVars>
      </dgm:prSet>
      <dgm:spPr/>
    </dgm:pt>
    <dgm:pt modelId="{D9478530-073D-4C6F-AB41-3082F299DDCE}" type="pres">
      <dgm:prSet presAssocID="{B51C0847-0FED-461F-A904-1498933E1C71}" presName="TwoNodes_2_text" presStyleLbl="node1" presStyleIdx="1" presStyleCnt="2">
        <dgm:presLayoutVars>
          <dgm:bulletEnabled val="1"/>
        </dgm:presLayoutVars>
      </dgm:prSet>
      <dgm:spPr/>
    </dgm:pt>
  </dgm:ptLst>
  <dgm:cxnLst>
    <dgm:cxn modelId="{40E3042C-76ED-485C-B3A7-C5EEC817D669}" srcId="{B51C0847-0FED-461F-A904-1498933E1C71}" destId="{9F12C721-DB64-440E-9CB0-F0F00E44122F}" srcOrd="1" destOrd="0" parTransId="{7916D727-A806-4A0A-8426-FC14F34A1116}" sibTransId="{1E1D63E9-95AE-4AF5-AADB-0353B404EB05}"/>
    <dgm:cxn modelId="{C6A1C133-0E0F-4D57-BF14-137B55EA7433}" type="presOf" srcId="{9F12C721-DB64-440E-9CB0-F0F00E44122F}" destId="{A168BA42-604B-4C22-AF65-5A16902B32CA}" srcOrd="0" destOrd="0" presId="urn:microsoft.com/office/officeart/2005/8/layout/vProcess5"/>
    <dgm:cxn modelId="{6B28075C-8569-4BBE-92A8-574DA99FFD6D}" type="presOf" srcId="{9F12C721-DB64-440E-9CB0-F0F00E44122F}" destId="{D9478530-073D-4C6F-AB41-3082F299DDCE}" srcOrd="1" destOrd="0" presId="urn:microsoft.com/office/officeart/2005/8/layout/vProcess5"/>
    <dgm:cxn modelId="{1BBCE145-C059-4B2C-A40A-3DF104B7C9FB}" type="presOf" srcId="{B51C0847-0FED-461F-A904-1498933E1C71}" destId="{79E09329-A366-4AF0-9924-5F8688B2E3B0}" srcOrd="0" destOrd="0" presId="urn:microsoft.com/office/officeart/2005/8/layout/vProcess5"/>
    <dgm:cxn modelId="{122B9A84-BEB9-40BD-958A-08EFF7AF40C1}" type="presOf" srcId="{BB16BE7E-E121-4DE8-8C1E-92D08C2480F2}" destId="{4EDEF0E9-378A-40D5-9C77-3BD06B35E7F3}" srcOrd="0" destOrd="0" presId="urn:microsoft.com/office/officeart/2005/8/layout/vProcess5"/>
    <dgm:cxn modelId="{3CFAB1B8-3C8E-49CF-BCE6-AFB5C82D1279}" type="presOf" srcId="{B11D7117-B22B-45AA-ABB9-C30855A5534B}" destId="{4277721C-9B9C-4F0E-B2E6-802216AB3A5B}" srcOrd="0" destOrd="0" presId="urn:microsoft.com/office/officeart/2005/8/layout/vProcess5"/>
    <dgm:cxn modelId="{0801F1BB-A539-40BC-99F5-96B5BE9EA2B7}" type="presOf" srcId="{B11D7117-B22B-45AA-ABB9-C30855A5534B}" destId="{85635057-05F3-4ED0-870B-6DA1985E9671}" srcOrd="1" destOrd="0" presId="urn:microsoft.com/office/officeart/2005/8/layout/vProcess5"/>
    <dgm:cxn modelId="{9817C4F7-30C3-4EE5-B316-3625B0AB6888}" srcId="{B51C0847-0FED-461F-A904-1498933E1C71}" destId="{B11D7117-B22B-45AA-ABB9-C30855A5534B}" srcOrd="0" destOrd="0" parTransId="{86E83F58-1237-4A56-A75D-374FDD192D23}" sibTransId="{BB16BE7E-E121-4DE8-8C1E-92D08C2480F2}"/>
    <dgm:cxn modelId="{87FAAC05-CDB8-419B-ABA2-D6B599670E81}" type="presParOf" srcId="{79E09329-A366-4AF0-9924-5F8688B2E3B0}" destId="{51AC732B-29E5-4C65-92F2-1266BB8B20DC}" srcOrd="0" destOrd="0" presId="urn:microsoft.com/office/officeart/2005/8/layout/vProcess5"/>
    <dgm:cxn modelId="{1447B835-6295-45C7-85E4-8A7623874AC4}" type="presParOf" srcId="{79E09329-A366-4AF0-9924-5F8688B2E3B0}" destId="{4277721C-9B9C-4F0E-B2E6-802216AB3A5B}" srcOrd="1" destOrd="0" presId="urn:microsoft.com/office/officeart/2005/8/layout/vProcess5"/>
    <dgm:cxn modelId="{7925D3BD-66BC-4D26-9A8C-0DDF23CE5092}" type="presParOf" srcId="{79E09329-A366-4AF0-9924-5F8688B2E3B0}" destId="{A168BA42-604B-4C22-AF65-5A16902B32CA}" srcOrd="2" destOrd="0" presId="urn:microsoft.com/office/officeart/2005/8/layout/vProcess5"/>
    <dgm:cxn modelId="{21E16B50-2832-4AD0-B34C-AA3D52389CB0}" type="presParOf" srcId="{79E09329-A366-4AF0-9924-5F8688B2E3B0}" destId="{4EDEF0E9-378A-40D5-9C77-3BD06B35E7F3}" srcOrd="3" destOrd="0" presId="urn:microsoft.com/office/officeart/2005/8/layout/vProcess5"/>
    <dgm:cxn modelId="{E7D41A9A-1C8C-47E8-A7AF-32482EAEA909}" type="presParOf" srcId="{79E09329-A366-4AF0-9924-5F8688B2E3B0}" destId="{85635057-05F3-4ED0-870B-6DA1985E9671}" srcOrd="4" destOrd="0" presId="urn:microsoft.com/office/officeart/2005/8/layout/vProcess5"/>
    <dgm:cxn modelId="{45247F0B-35EF-4D73-8A79-0D43579CD1D9}" type="presParOf" srcId="{79E09329-A366-4AF0-9924-5F8688B2E3B0}" destId="{D9478530-073D-4C6F-AB41-3082F299DDCE}"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4E6637-A639-4C11-BF4C-C0CC08936888}">
      <dsp:nvSpPr>
        <dsp:cNvPr id="0" name=""/>
        <dsp:cNvSpPr/>
      </dsp:nvSpPr>
      <dsp:spPr>
        <a:xfrm>
          <a:off x="0" y="4270992"/>
          <a:ext cx="1693576" cy="1401835"/>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447" tIns="256032" rIns="120447" bIns="256032" numCol="1" spcCol="1270" anchor="ctr" anchorCtr="0">
          <a:noAutofit/>
        </a:bodyPr>
        <a:lstStyle/>
        <a:p>
          <a:pPr marL="0" lvl="0" indent="0" algn="ctr" defTabSz="1600200">
            <a:lnSpc>
              <a:spcPct val="90000"/>
            </a:lnSpc>
            <a:spcBef>
              <a:spcPct val="0"/>
            </a:spcBef>
            <a:spcAft>
              <a:spcPct val="35000"/>
            </a:spcAft>
            <a:buNone/>
          </a:pPr>
          <a:r>
            <a:rPr lang="en-US" sz="3600" kern="1200"/>
            <a:t>Stage 3</a:t>
          </a:r>
        </a:p>
      </dsp:txBody>
      <dsp:txXfrm>
        <a:off x="0" y="4270992"/>
        <a:ext cx="1693576" cy="1401835"/>
      </dsp:txXfrm>
    </dsp:sp>
    <dsp:sp modelId="{D1DBC48C-9D17-4990-B8DF-B1BDB5FA9792}">
      <dsp:nvSpPr>
        <dsp:cNvPr id="0" name=""/>
        <dsp:cNvSpPr/>
      </dsp:nvSpPr>
      <dsp:spPr>
        <a:xfrm>
          <a:off x="1693576" y="4270992"/>
          <a:ext cx="5080728" cy="1401835"/>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3061" tIns="228600" rIns="103061" bIns="228600" numCol="1" spcCol="1270" anchor="t" anchorCtr="0">
          <a:noAutofit/>
        </a:bodyPr>
        <a:lstStyle/>
        <a:p>
          <a:pPr marL="0" lvl="0" indent="0" algn="l" defTabSz="800100">
            <a:lnSpc>
              <a:spcPct val="90000"/>
            </a:lnSpc>
            <a:spcBef>
              <a:spcPct val="0"/>
            </a:spcBef>
            <a:spcAft>
              <a:spcPct val="35000"/>
            </a:spcAft>
            <a:buNone/>
          </a:pPr>
          <a:r>
            <a:rPr lang="en-US" sz="1800" kern="1200"/>
            <a:t>Stage 3</a:t>
          </a:r>
        </a:p>
        <a:p>
          <a:pPr marL="114300" lvl="1" indent="-114300" algn="l" defTabSz="622300">
            <a:lnSpc>
              <a:spcPct val="90000"/>
            </a:lnSpc>
            <a:spcBef>
              <a:spcPct val="0"/>
            </a:spcBef>
            <a:spcAft>
              <a:spcPct val="15000"/>
            </a:spcAft>
            <a:buChar char="•"/>
          </a:pPr>
          <a:r>
            <a:rPr lang="en-US" sz="1400" kern="1200"/>
            <a:t>Goods produced by the slaves were taken to Europe to be sold. </a:t>
          </a:r>
        </a:p>
      </dsp:txBody>
      <dsp:txXfrm>
        <a:off x="1693576" y="4270992"/>
        <a:ext cx="5080728" cy="1401835"/>
      </dsp:txXfrm>
    </dsp:sp>
    <dsp:sp modelId="{B06D64F1-99A7-4620-836A-AD436624FBC3}">
      <dsp:nvSpPr>
        <dsp:cNvPr id="0" name=""/>
        <dsp:cNvSpPr/>
      </dsp:nvSpPr>
      <dsp:spPr>
        <a:xfrm rot="10800000">
          <a:off x="0" y="2135997"/>
          <a:ext cx="1693576" cy="2156022"/>
        </a:xfrm>
        <a:prstGeom prst="upArrowCallout">
          <a:avLst>
            <a:gd name="adj1" fmla="val 5000"/>
            <a:gd name="adj2" fmla="val 10000"/>
            <a:gd name="adj3" fmla="val 15000"/>
            <a:gd name="adj4" fmla="val 64977"/>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447" tIns="256032" rIns="120447" bIns="256032" numCol="1" spcCol="1270" anchor="ctr" anchorCtr="0">
          <a:noAutofit/>
        </a:bodyPr>
        <a:lstStyle/>
        <a:p>
          <a:pPr marL="0" lvl="0" indent="0" algn="ctr" defTabSz="1600200">
            <a:lnSpc>
              <a:spcPct val="90000"/>
            </a:lnSpc>
            <a:spcBef>
              <a:spcPct val="0"/>
            </a:spcBef>
            <a:spcAft>
              <a:spcPct val="35000"/>
            </a:spcAft>
            <a:buNone/>
          </a:pPr>
          <a:r>
            <a:rPr lang="en-US" sz="3600" kern="1200"/>
            <a:t>Stage 2</a:t>
          </a:r>
        </a:p>
      </dsp:txBody>
      <dsp:txXfrm rot="-10800000">
        <a:off x="0" y="2135997"/>
        <a:ext cx="1693576" cy="1401414"/>
      </dsp:txXfrm>
    </dsp:sp>
    <dsp:sp modelId="{831BEC8C-80ED-4FF0-9B79-4576CEF2A8BE}">
      <dsp:nvSpPr>
        <dsp:cNvPr id="0" name=""/>
        <dsp:cNvSpPr/>
      </dsp:nvSpPr>
      <dsp:spPr>
        <a:xfrm>
          <a:off x="1693576" y="2135997"/>
          <a:ext cx="5080728" cy="1401414"/>
        </a:xfrm>
        <a:prstGeom prst="rect">
          <a:avLst/>
        </a:prstGeom>
        <a:solidFill>
          <a:schemeClr val="accent5">
            <a:tint val="40000"/>
            <a:alpha val="90000"/>
            <a:hueOff val="-3369881"/>
            <a:satOff val="-11416"/>
            <a:lumOff val="-1464"/>
            <a:alphaOff val="0"/>
          </a:schemeClr>
        </a:solidFill>
        <a:ln w="12700" cap="flat" cmpd="sng" algn="ctr">
          <a:solidFill>
            <a:schemeClr val="accent5">
              <a:tint val="40000"/>
              <a:alpha val="90000"/>
              <a:hueOff val="-3369881"/>
              <a:satOff val="-11416"/>
              <a:lumOff val="-146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3061" tIns="228600" rIns="103061" bIns="228600" numCol="1" spcCol="1270" anchor="t" anchorCtr="0">
          <a:noAutofit/>
        </a:bodyPr>
        <a:lstStyle/>
        <a:p>
          <a:pPr marL="0" lvl="0" indent="0" algn="l" defTabSz="800100">
            <a:lnSpc>
              <a:spcPct val="90000"/>
            </a:lnSpc>
            <a:spcBef>
              <a:spcPct val="0"/>
            </a:spcBef>
            <a:spcAft>
              <a:spcPct val="35000"/>
            </a:spcAft>
            <a:buNone/>
          </a:pPr>
          <a:r>
            <a:rPr lang="en-US" sz="1800" kern="1200"/>
            <a:t>Stage 2</a:t>
          </a:r>
        </a:p>
        <a:p>
          <a:pPr marL="114300" lvl="1" indent="-114300" algn="l" defTabSz="622300">
            <a:lnSpc>
              <a:spcPct val="90000"/>
            </a:lnSpc>
            <a:spcBef>
              <a:spcPct val="0"/>
            </a:spcBef>
            <a:spcAft>
              <a:spcPct val="15000"/>
            </a:spcAft>
            <a:buChar char="•"/>
          </a:pPr>
          <a:r>
            <a:rPr lang="en-US" sz="1400" kern="1200"/>
            <a:t>Africans were captured &amp; sold to slave traders &amp; shipped to the Americas ; Journey was known as Middle Passage since it reflected the middle of the journey. </a:t>
          </a:r>
        </a:p>
      </dsp:txBody>
      <dsp:txXfrm>
        <a:off x="1693576" y="2135997"/>
        <a:ext cx="5080728" cy="1401414"/>
      </dsp:txXfrm>
    </dsp:sp>
    <dsp:sp modelId="{B3AF0208-7CB1-4F6D-BEFF-70AF10057459}">
      <dsp:nvSpPr>
        <dsp:cNvPr id="0" name=""/>
        <dsp:cNvSpPr/>
      </dsp:nvSpPr>
      <dsp:spPr>
        <a:xfrm rot="10800000">
          <a:off x="0" y="1002"/>
          <a:ext cx="1693576" cy="2156022"/>
        </a:xfrm>
        <a:prstGeom prst="upArrowCallout">
          <a:avLst>
            <a:gd name="adj1" fmla="val 5000"/>
            <a:gd name="adj2" fmla="val 10000"/>
            <a:gd name="adj3" fmla="val 15000"/>
            <a:gd name="adj4" fmla="val 64977"/>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447" tIns="256032" rIns="120447" bIns="256032" numCol="1" spcCol="1270" anchor="ctr" anchorCtr="0">
          <a:noAutofit/>
        </a:bodyPr>
        <a:lstStyle/>
        <a:p>
          <a:pPr marL="0" lvl="0" indent="0" algn="ctr" defTabSz="1600200">
            <a:lnSpc>
              <a:spcPct val="90000"/>
            </a:lnSpc>
            <a:spcBef>
              <a:spcPct val="0"/>
            </a:spcBef>
            <a:spcAft>
              <a:spcPct val="35000"/>
            </a:spcAft>
            <a:buNone/>
          </a:pPr>
          <a:r>
            <a:rPr lang="en-US" sz="3600" kern="1200"/>
            <a:t>Stage 1</a:t>
          </a:r>
        </a:p>
      </dsp:txBody>
      <dsp:txXfrm rot="-10800000">
        <a:off x="0" y="1002"/>
        <a:ext cx="1693576" cy="1401414"/>
      </dsp:txXfrm>
    </dsp:sp>
    <dsp:sp modelId="{B7CE0EF4-ECFF-4CEC-BC02-B2CFCC3FA412}">
      <dsp:nvSpPr>
        <dsp:cNvPr id="0" name=""/>
        <dsp:cNvSpPr/>
      </dsp:nvSpPr>
      <dsp:spPr>
        <a:xfrm>
          <a:off x="1693576" y="1002"/>
          <a:ext cx="5080728" cy="1401414"/>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3061" tIns="228600" rIns="103061" bIns="228600" numCol="1" spcCol="1270" anchor="t" anchorCtr="0">
          <a:noAutofit/>
        </a:bodyPr>
        <a:lstStyle/>
        <a:p>
          <a:pPr marL="0" lvl="0" indent="0" algn="l" defTabSz="800100">
            <a:lnSpc>
              <a:spcPct val="90000"/>
            </a:lnSpc>
            <a:spcBef>
              <a:spcPct val="0"/>
            </a:spcBef>
            <a:spcAft>
              <a:spcPct val="35000"/>
            </a:spcAft>
            <a:buNone/>
          </a:pPr>
          <a:r>
            <a:rPr lang="en-US" sz="1800" kern="1200"/>
            <a:t>Stage 1</a:t>
          </a:r>
        </a:p>
        <a:p>
          <a:pPr marL="114300" lvl="1" indent="-114300" algn="l" defTabSz="622300">
            <a:lnSpc>
              <a:spcPct val="90000"/>
            </a:lnSpc>
            <a:spcBef>
              <a:spcPct val="0"/>
            </a:spcBef>
            <a:spcAft>
              <a:spcPct val="15000"/>
            </a:spcAft>
            <a:buChar char="•"/>
          </a:pPr>
          <a:r>
            <a:rPr lang="en-US" sz="1400" kern="1200"/>
            <a:t>Ships will leave Europe with goods for trade &amp; sailed to Africa for trade  – guns, alcohol, cloth </a:t>
          </a:r>
        </a:p>
      </dsp:txBody>
      <dsp:txXfrm>
        <a:off x="1693576" y="1002"/>
        <a:ext cx="5080728" cy="14014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33A423-9196-4C73-8DFA-044B1C47A05B}">
      <dsp:nvSpPr>
        <dsp:cNvPr id="0" name=""/>
        <dsp:cNvSpPr/>
      </dsp:nvSpPr>
      <dsp:spPr>
        <a:xfrm>
          <a:off x="0" y="4632998"/>
          <a:ext cx="2269177" cy="1873246"/>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384" tIns="256032" rIns="161384" bIns="256032" numCol="1" spcCol="1270" anchor="ctr" anchorCtr="0">
          <a:noAutofit/>
        </a:bodyPr>
        <a:lstStyle/>
        <a:p>
          <a:pPr marL="0" lvl="0" indent="0" algn="ctr" defTabSz="1600200">
            <a:lnSpc>
              <a:spcPct val="90000"/>
            </a:lnSpc>
            <a:spcBef>
              <a:spcPct val="0"/>
            </a:spcBef>
            <a:spcAft>
              <a:spcPct val="35000"/>
            </a:spcAft>
            <a:buNone/>
          </a:pPr>
          <a:r>
            <a:rPr lang="en-US" sz="3600" kern="1200" dirty="0"/>
            <a:t>Stage 3</a:t>
          </a:r>
        </a:p>
      </dsp:txBody>
      <dsp:txXfrm>
        <a:off x="0" y="4632998"/>
        <a:ext cx="2269177" cy="1873246"/>
      </dsp:txXfrm>
    </dsp:sp>
    <dsp:sp modelId="{CA3CD474-6ED3-4B23-8C3A-C97A018050B5}">
      <dsp:nvSpPr>
        <dsp:cNvPr id="0" name=""/>
        <dsp:cNvSpPr/>
      </dsp:nvSpPr>
      <dsp:spPr>
        <a:xfrm>
          <a:off x="2269177" y="4626353"/>
          <a:ext cx="6807533" cy="1886537"/>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8089" tIns="127000" rIns="138089" bIns="127000" numCol="1" spcCol="1270" anchor="t" anchorCtr="0">
          <a:noAutofit/>
        </a:bodyPr>
        <a:lstStyle/>
        <a:p>
          <a:pPr marL="0" lvl="0" indent="0" algn="l" defTabSz="533400">
            <a:lnSpc>
              <a:spcPct val="90000"/>
            </a:lnSpc>
            <a:spcBef>
              <a:spcPct val="0"/>
            </a:spcBef>
            <a:spcAft>
              <a:spcPct val="35000"/>
            </a:spcAft>
            <a:buNone/>
          </a:pPr>
          <a:r>
            <a:rPr lang="en-US" sz="1200" kern="1200" dirty="0"/>
            <a:t>Stage 3</a:t>
          </a:r>
        </a:p>
        <a:p>
          <a:pPr marL="57150" lvl="1" indent="-57150" algn="l" defTabSz="444500">
            <a:lnSpc>
              <a:spcPct val="90000"/>
            </a:lnSpc>
            <a:spcBef>
              <a:spcPct val="0"/>
            </a:spcBef>
            <a:spcAft>
              <a:spcPct val="15000"/>
            </a:spcAft>
            <a:buChar char="•"/>
          </a:pPr>
          <a:r>
            <a:rPr lang="en-US" sz="1000" kern="1200" dirty="0"/>
            <a:t>Slaves sold to highest bidder In the West Indies. </a:t>
          </a:r>
        </a:p>
        <a:p>
          <a:pPr marL="57150" lvl="1" indent="-57150" algn="l" defTabSz="444500">
            <a:lnSpc>
              <a:spcPct val="90000"/>
            </a:lnSpc>
            <a:spcBef>
              <a:spcPct val="0"/>
            </a:spcBef>
            <a:spcAft>
              <a:spcPct val="15000"/>
            </a:spcAft>
            <a:buChar char="•"/>
          </a:pPr>
          <a:r>
            <a:rPr lang="en-US" sz="1000" kern="1200" dirty="0"/>
            <a:t>Once purchased, enslaved Africans worked for free on plantations.</a:t>
          </a:r>
        </a:p>
        <a:p>
          <a:pPr marL="57150" lvl="1" indent="-57150" algn="l" defTabSz="444500">
            <a:lnSpc>
              <a:spcPct val="90000"/>
            </a:lnSpc>
            <a:spcBef>
              <a:spcPct val="0"/>
            </a:spcBef>
            <a:spcAft>
              <a:spcPct val="15000"/>
            </a:spcAft>
            <a:buChar char="•"/>
          </a:pPr>
          <a:r>
            <a:rPr lang="en-US" sz="1000" kern="1200" dirty="0"/>
            <a:t>Became property of planation owners - had no rights &amp; punished harshly.</a:t>
          </a:r>
        </a:p>
        <a:p>
          <a:pPr marL="57150" lvl="1" indent="-57150" algn="l" defTabSz="444500">
            <a:lnSpc>
              <a:spcPct val="90000"/>
            </a:lnSpc>
            <a:spcBef>
              <a:spcPct val="0"/>
            </a:spcBef>
            <a:spcAft>
              <a:spcPct val="15000"/>
            </a:spcAft>
            <a:buChar char="•"/>
          </a:pPr>
          <a:r>
            <a:rPr lang="en-US" sz="1000" kern="1200" dirty="0"/>
            <a:t>Enslaved Africans resisted –revolution, running away &amp; silent, personal resistance – taking their lives. Some pregnant women aborted.</a:t>
          </a:r>
        </a:p>
        <a:p>
          <a:pPr marL="57150" lvl="1" indent="-57150" algn="l" defTabSz="444500">
            <a:lnSpc>
              <a:spcPct val="90000"/>
            </a:lnSpc>
            <a:spcBef>
              <a:spcPct val="0"/>
            </a:spcBef>
            <a:spcAft>
              <a:spcPct val="15000"/>
            </a:spcAft>
            <a:buChar char="•"/>
          </a:pPr>
          <a:r>
            <a:rPr lang="en-US" sz="1000" kern="1200" dirty="0"/>
            <a:t>Some slaves slowed the work pace - pretending illness, causing fires/ ‘accidentally' breaking tools.  </a:t>
          </a:r>
        </a:p>
        <a:p>
          <a:pPr marL="57150" lvl="1" indent="-57150" algn="l" defTabSz="444500">
            <a:lnSpc>
              <a:spcPct val="90000"/>
            </a:lnSpc>
            <a:spcBef>
              <a:spcPct val="0"/>
            </a:spcBef>
            <a:spcAft>
              <a:spcPct val="15000"/>
            </a:spcAft>
            <a:buChar char="•"/>
          </a:pPr>
          <a:r>
            <a:rPr lang="en-US" sz="1000" kern="1200" dirty="0"/>
            <a:t>2/3 slaves ended up on sugar plantations. Sugar was used to sweeten another crop harvested by enslaved Africans in the West Indies - coffee.</a:t>
          </a:r>
        </a:p>
        <a:p>
          <a:pPr marL="57150" lvl="1" indent="-57150" algn="l" defTabSz="444500">
            <a:lnSpc>
              <a:spcPct val="90000"/>
            </a:lnSpc>
            <a:spcBef>
              <a:spcPct val="0"/>
            </a:spcBef>
            <a:spcAft>
              <a:spcPct val="15000"/>
            </a:spcAft>
            <a:buChar char="•"/>
          </a:pPr>
          <a:r>
            <a:rPr lang="en-US" sz="1000" kern="1200" dirty="0"/>
            <a:t>With the money made from the sale of enslaved Africans, goods such as sugar, coffee and tobacco were bought and carried back to Britain for sale. </a:t>
          </a:r>
        </a:p>
      </dsp:txBody>
      <dsp:txXfrm>
        <a:off x="2269177" y="4626353"/>
        <a:ext cx="6807533" cy="1886537"/>
      </dsp:txXfrm>
    </dsp:sp>
    <dsp:sp modelId="{7AC69860-0D5B-4B9A-8903-F9C5ED2C5C05}">
      <dsp:nvSpPr>
        <dsp:cNvPr id="0" name=""/>
        <dsp:cNvSpPr/>
      </dsp:nvSpPr>
      <dsp:spPr>
        <a:xfrm rot="10800000">
          <a:off x="0" y="1979085"/>
          <a:ext cx="2269177" cy="2666755"/>
        </a:xfrm>
        <a:prstGeom prst="upArrowCallout">
          <a:avLst>
            <a:gd name="adj1" fmla="val 5000"/>
            <a:gd name="adj2" fmla="val 10000"/>
            <a:gd name="adj3" fmla="val 15000"/>
            <a:gd name="adj4" fmla="val 64977"/>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384" tIns="256032" rIns="161384" bIns="256032" numCol="1" spcCol="1270" anchor="ctr" anchorCtr="0">
          <a:noAutofit/>
        </a:bodyPr>
        <a:lstStyle/>
        <a:p>
          <a:pPr marL="0" lvl="0" indent="0" algn="ctr" defTabSz="1600200">
            <a:lnSpc>
              <a:spcPct val="90000"/>
            </a:lnSpc>
            <a:spcBef>
              <a:spcPct val="0"/>
            </a:spcBef>
            <a:spcAft>
              <a:spcPct val="35000"/>
            </a:spcAft>
            <a:buNone/>
          </a:pPr>
          <a:r>
            <a:rPr lang="en-US" sz="3600" kern="1200" dirty="0"/>
            <a:t>Stage 2</a:t>
          </a:r>
        </a:p>
      </dsp:txBody>
      <dsp:txXfrm rot="-10800000">
        <a:off x="0" y="1979085"/>
        <a:ext cx="2269177" cy="1733390"/>
      </dsp:txXfrm>
    </dsp:sp>
    <dsp:sp modelId="{E91377F9-0ECA-4ACD-932E-BA7ED5D4BD4E}">
      <dsp:nvSpPr>
        <dsp:cNvPr id="0" name=""/>
        <dsp:cNvSpPr/>
      </dsp:nvSpPr>
      <dsp:spPr>
        <a:xfrm>
          <a:off x="2269177" y="2096096"/>
          <a:ext cx="6807533" cy="1733390"/>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8089" tIns="127000" rIns="138089" bIns="127000" numCol="1" spcCol="1270" anchor="t" anchorCtr="0">
          <a:noAutofit/>
        </a:bodyPr>
        <a:lstStyle/>
        <a:p>
          <a:pPr marL="0" lvl="0" indent="0" algn="l" defTabSz="488950">
            <a:lnSpc>
              <a:spcPct val="90000"/>
            </a:lnSpc>
            <a:spcBef>
              <a:spcPct val="0"/>
            </a:spcBef>
            <a:spcAft>
              <a:spcPct val="35000"/>
            </a:spcAft>
            <a:buNone/>
          </a:pPr>
          <a:r>
            <a:rPr lang="en-US" sz="1100" kern="1200" dirty="0"/>
            <a:t>Stage 2</a:t>
          </a:r>
        </a:p>
        <a:p>
          <a:pPr marL="57150" lvl="1" indent="-57150" algn="l" defTabSz="444500">
            <a:lnSpc>
              <a:spcPct val="90000"/>
            </a:lnSpc>
            <a:spcBef>
              <a:spcPct val="0"/>
            </a:spcBef>
            <a:spcAft>
              <a:spcPct val="15000"/>
            </a:spcAft>
            <a:buChar char="•"/>
          </a:pPr>
          <a:r>
            <a:rPr lang="en-US" sz="1000" kern="1200" dirty="0"/>
            <a:t>African dealers kidnapped villagers – attacking with pistols &amp; threatened to kill those who did not obey. </a:t>
          </a:r>
        </a:p>
        <a:p>
          <a:pPr marL="57150" lvl="1" indent="-57150" algn="l" defTabSz="444500">
            <a:lnSpc>
              <a:spcPct val="90000"/>
            </a:lnSpc>
            <a:spcBef>
              <a:spcPct val="0"/>
            </a:spcBef>
            <a:spcAft>
              <a:spcPct val="15000"/>
            </a:spcAft>
            <a:buChar char="•"/>
          </a:pPr>
          <a:r>
            <a:rPr lang="en-US" sz="1000" kern="1200" dirty="0"/>
            <a:t>Captives marched to coast &amp; traded for goods; Forced to walk long distances – hands tied , behind their backs &amp; necks connected by wooden yokes.</a:t>
          </a:r>
        </a:p>
        <a:p>
          <a:pPr marL="57150" lvl="1" indent="-57150" algn="l" defTabSz="444500">
            <a:lnSpc>
              <a:spcPct val="90000"/>
            </a:lnSpc>
            <a:spcBef>
              <a:spcPct val="0"/>
            </a:spcBef>
            <a:spcAft>
              <a:spcPct val="15000"/>
            </a:spcAft>
            <a:buChar char="•"/>
          </a:pPr>
          <a:r>
            <a:rPr lang="en-US" sz="1000" kern="1200" dirty="0"/>
            <a:t>European traders bought people on African coast – separation of families.</a:t>
          </a:r>
        </a:p>
        <a:p>
          <a:pPr marL="57150" lvl="1" indent="-57150" algn="l" defTabSz="444500">
            <a:lnSpc>
              <a:spcPct val="90000"/>
            </a:lnSpc>
            <a:spcBef>
              <a:spcPct val="0"/>
            </a:spcBef>
            <a:spcAft>
              <a:spcPct val="15000"/>
            </a:spcAft>
            <a:buChar char="•"/>
          </a:pPr>
          <a:r>
            <a:rPr lang="en-US" sz="1000" kern="1200" dirty="0"/>
            <a:t>Slaved held until arrival of ships; took a long time for filling of ship. Months  sailing along the coast, looking for fittest &amp; cheapest slaves.</a:t>
          </a:r>
        </a:p>
        <a:p>
          <a:pPr marL="57150" lvl="1" indent="-57150" algn="l" defTabSz="444500">
            <a:lnSpc>
              <a:spcPct val="90000"/>
            </a:lnSpc>
            <a:spcBef>
              <a:spcPct val="0"/>
            </a:spcBef>
            <a:spcAft>
              <a:spcPct val="15000"/>
            </a:spcAft>
            <a:buChar char="•"/>
          </a:pPr>
          <a:r>
            <a:rPr lang="en-US" sz="1000" kern="1200" dirty="0"/>
            <a:t>‘Middle Passage – slaves were densely packed for voyage to West Indies.</a:t>
          </a:r>
        </a:p>
        <a:p>
          <a:pPr marL="57150" lvl="1" indent="-57150" algn="l" defTabSz="444500">
            <a:lnSpc>
              <a:spcPct val="90000"/>
            </a:lnSpc>
            <a:spcBef>
              <a:spcPct val="0"/>
            </a:spcBef>
            <a:spcAft>
              <a:spcPct val="15000"/>
            </a:spcAft>
            <a:buChar char="•"/>
          </a:pPr>
          <a:r>
            <a:rPr lang="en-US" sz="1000" kern="1200" dirty="0"/>
            <a:t>Violent resistance by Africans to slave traders – revolts  </a:t>
          </a:r>
        </a:p>
      </dsp:txBody>
      <dsp:txXfrm>
        <a:off x="2269177" y="2096096"/>
        <a:ext cx="6807533" cy="1733390"/>
      </dsp:txXfrm>
    </dsp:sp>
    <dsp:sp modelId="{25041633-1C28-4796-8908-260A7EBBF98B}">
      <dsp:nvSpPr>
        <dsp:cNvPr id="0" name=""/>
        <dsp:cNvSpPr/>
      </dsp:nvSpPr>
      <dsp:spPr>
        <a:xfrm rot="10800000">
          <a:off x="0" y="450"/>
          <a:ext cx="2269177" cy="1998123"/>
        </a:xfrm>
        <a:prstGeom prst="upArrowCallout">
          <a:avLst>
            <a:gd name="adj1" fmla="val 5000"/>
            <a:gd name="adj2" fmla="val 10000"/>
            <a:gd name="adj3" fmla="val 15000"/>
            <a:gd name="adj4" fmla="val 64977"/>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384" tIns="256032" rIns="161384" bIns="256032" numCol="1" spcCol="1270" anchor="ctr" anchorCtr="0">
          <a:noAutofit/>
        </a:bodyPr>
        <a:lstStyle/>
        <a:p>
          <a:pPr marL="0" lvl="0" indent="0" algn="ctr" defTabSz="1600200">
            <a:lnSpc>
              <a:spcPct val="90000"/>
            </a:lnSpc>
            <a:spcBef>
              <a:spcPct val="0"/>
            </a:spcBef>
            <a:spcAft>
              <a:spcPct val="35000"/>
            </a:spcAft>
            <a:buNone/>
          </a:pPr>
          <a:r>
            <a:rPr lang="en-US" sz="3600" kern="1200" dirty="0"/>
            <a:t>Stage 1</a:t>
          </a:r>
        </a:p>
      </dsp:txBody>
      <dsp:txXfrm rot="-10800000">
        <a:off x="0" y="450"/>
        <a:ext cx="2269177" cy="1298780"/>
      </dsp:txXfrm>
    </dsp:sp>
    <dsp:sp modelId="{6FA14F81-AD6C-4AE9-9FAF-BA7347C0D223}">
      <dsp:nvSpPr>
        <dsp:cNvPr id="0" name=""/>
        <dsp:cNvSpPr/>
      </dsp:nvSpPr>
      <dsp:spPr>
        <a:xfrm>
          <a:off x="2269177" y="450"/>
          <a:ext cx="6807533" cy="1298780"/>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8089" tIns="177800" rIns="138089" bIns="177800" numCol="1" spcCol="1270" anchor="t" anchorCtr="0">
          <a:noAutofit/>
        </a:bodyPr>
        <a:lstStyle/>
        <a:p>
          <a:pPr marL="0" lvl="0" indent="0" algn="l" defTabSz="488950">
            <a:lnSpc>
              <a:spcPct val="90000"/>
            </a:lnSpc>
            <a:spcBef>
              <a:spcPct val="0"/>
            </a:spcBef>
            <a:spcAft>
              <a:spcPct val="35000"/>
            </a:spcAft>
            <a:buNone/>
          </a:pPr>
          <a:r>
            <a:rPr lang="en-US" sz="1100" kern="1200" dirty="0"/>
            <a:t>Stage 1</a:t>
          </a:r>
        </a:p>
        <a:p>
          <a:pPr marL="114300" lvl="1" indent="-114300" algn="l" defTabSz="622300">
            <a:lnSpc>
              <a:spcPct val="90000"/>
            </a:lnSpc>
            <a:spcBef>
              <a:spcPct val="0"/>
            </a:spcBef>
            <a:spcAft>
              <a:spcPct val="15000"/>
            </a:spcAft>
            <a:buChar char="•"/>
          </a:pPr>
          <a:r>
            <a:rPr lang="en-US" sz="1400" kern="1200" dirty="0"/>
            <a:t>Slave ships from London, Liverpool &amp; Bristol sailed to West Africa carrying goods -cloth, guns, ironware &amp; alcohol made in Britain.</a:t>
          </a:r>
        </a:p>
        <a:p>
          <a:pPr marL="114300" lvl="1" indent="-114300" algn="l" defTabSz="622300">
            <a:lnSpc>
              <a:spcPct val="90000"/>
            </a:lnSpc>
            <a:spcBef>
              <a:spcPct val="0"/>
            </a:spcBef>
            <a:spcAft>
              <a:spcPct val="15000"/>
            </a:spcAft>
            <a:buChar char="•"/>
          </a:pPr>
          <a:r>
            <a:rPr lang="en-US" sz="1400" kern="1200" dirty="0"/>
            <a:t>Later, on the West African coast, these goods would be traded for men, women and children who had been captured by slave traders or bought from African chiefs</a:t>
          </a:r>
          <a:r>
            <a:rPr lang="en-US" sz="900" kern="1200" dirty="0"/>
            <a:t>.</a:t>
          </a:r>
          <a:br>
            <a:rPr lang="en-US" sz="900" kern="1200" dirty="0"/>
          </a:br>
          <a:r>
            <a:rPr lang="en-US" sz="900" kern="1200" dirty="0"/>
            <a:t>		</a:t>
          </a:r>
        </a:p>
      </dsp:txBody>
      <dsp:txXfrm>
        <a:off x="2269177" y="450"/>
        <a:ext cx="6807533" cy="12987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A7BDEB-F8D2-4238-AB4D-474B750BB47C}">
      <dsp:nvSpPr>
        <dsp:cNvPr id="0" name=""/>
        <dsp:cNvSpPr/>
      </dsp:nvSpPr>
      <dsp:spPr>
        <a:xfrm>
          <a:off x="0" y="422679"/>
          <a:ext cx="6066419" cy="1063125"/>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0822" tIns="562356" rIns="470822"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Principle Method was warfare, raids and kidnapping Africans from their villages</a:t>
          </a:r>
        </a:p>
      </dsp:txBody>
      <dsp:txXfrm>
        <a:off x="0" y="422679"/>
        <a:ext cx="6066419" cy="1063125"/>
      </dsp:txXfrm>
    </dsp:sp>
    <dsp:sp modelId="{D25B430D-DB60-45D8-9B99-0C1E0022A8C7}">
      <dsp:nvSpPr>
        <dsp:cNvPr id="0" name=""/>
        <dsp:cNvSpPr/>
      </dsp:nvSpPr>
      <dsp:spPr>
        <a:xfrm>
          <a:off x="303320" y="24159"/>
          <a:ext cx="4246493" cy="79704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60507" tIns="0" rIns="160507" bIns="0" numCol="1" spcCol="1270" anchor="ctr" anchorCtr="0">
          <a:noAutofit/>
        </a:bodyPr>
        <a:lstStyle/>
        <a:p>
          <a:pPr marL="0" lvl="0" indent="0" algn="l" defTabSz="800100">
            <a:lnSpc>
              <a:spcPct val="90000"/>
            </a:lnSpc>
            <a:spcBef>
              <a:spcPct val="0"/>
            </a:spcBef>
            <a:spcAft>
              <a:spcPct val="35000"/>
            </a:spcAft>
            <a:buNone/>
          </a:pPr>
          <a:r>
            <a:rPr lang="en-US" sz="1800" kern="1200" dirty="0"/>
            <a:t>Warfare, Raids, Kidnapping, Judicial Injustices, debts unpaid</a:t>
          </a:r>
        </a:p>
      </dsp:txBody>
      <dsp:txXfrm>
        <a:off x="342228" y="63067"/>
        <a:ext cx="4168677" cy="719224"/>
      </dsp:txXfrm>
    </dsp:sp>
    <dsp:sp modelId="{86D64503-D2DB-49BF-8C6C-EC89A2BBAD00}">
      <dsp:nvSpPr>
        <dsp:cNvPr id="0" name=""/>
        <dsp:cNvSpPr/>
      </dsp:nvSpPr>
      <dsp:spPr>
        <a:xfrm>
          <a:off x="0" y="2030125"/>
          <a:ext cx="6066419" cy="1828575"/>
        </a:xfrm>
        <a:prstGeom prst="rect">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0822" tIns="562356" rIns="470822"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 established along coast of West Africa to house captured slaves in holding pens – </a:t>
          </a:r>
          <a:r>
            <a:rPr lang="en-US" sz="1800" b="1" kern="1200" dirty="0"/>
            <a:t>barracoons. </a:t>
          </a:r>
          <a:endParaRPr lang="en-US" sz="1400" b="1" kern="1200" dirty="0"/>
        </a:p>
        <a:p>
          <a:pPr marL="114300" lvl="1" indent="-114300" algn="l" defTabSz="622300">
            <a:lnSpc>
              <a:spcPct val="90000"/>
            </a:lnSpc>
            <a:spcBef>
              <a:spcPct val="0"/>
            </a:spcBef>
            <a:spcAft>
              <a:spcPct val="15000"/>
            </a:spcAft>
            <a:buChar char="•"/>
          </a:pPr>
          <a:r>
            <a:rPr lang="en-US" sz="1400" kern="1200" dirty="0"/>
            <a:t>Equipped with guns &amp; cannons to defend European interest </a:t>
          </a:r>
        </a:p>
        <a:p>
          <a:pPr marL="114300" lvl="1" indent="-114300" algn="l" defTabSz="622300">
            <a:lnSpc>
              <a:spcPct val="90000"/>
            </a:lnSpc>
            <a:spcBef>
              <a:spcPct val="0"/>
            </a:spcBef>
            <a:spcAft>
              <a:spcPct val="15000"/>
            </a:spcAft>
            <a:buChar char="•"/>
          </a:pPr>
          <a:r>
            <a:rPr lang="en-US" sz="1400" kern="1200" dirty="0"/>
            <a:t>Forts had narrow windowless stone dungeons for captured Africans</a:t>
          </a:r>
        </a:p>
        <a:p>
          <a:pPr marL="114300" lvl="1" indent="-114300" algn="l" defTabSz="622300">
            <a:lnSpc>
              <a:spcPct val="90000"/>
            </a:lnSpc>
            <a:spcBef>
              <a:spcPct val="0"/>
            </a:spcBef>
            <a:spcAft>
              <a:spcPct val="15000"/>
            </a:spcAft>
            <a:buChar char="•"/>
          </a:pPr>
          <a:r>
            <a:rPr lang="en-US" sz="1400" kern="1200" dirty="0"/>
            <a:t>Forts were fought over by Portuguese, Dutch, &amp; British</a:t>
          </a:r>
        </a:p>
      </dsp:txBody>
      <dsp:txXfrm>
        <a:off x="0" y="2030125"/>
        <a:ext cx="6066419" cy="1828575"/>
      </dsp:txXfrm>
    </dsp:sp>
    <dsp:sp modelId="{92D5A680-A5D2-4A6C-9ADF-E832A9C6A1C3}">
      <dsp:nvSpPr>
        <dsp:cNvPr id="0" name=""/>
        <dsp:cNvSpPr/>
      </dsp:nvSpPr>
      <dsp:spPr>
        <a:xfrm>
          <a:off x="303320" y="1631604"/>
          <a:ext cx="4246493" cy="797040"/>
        </a:xfrm>
        <a:prstGeom prst="roundRect">
          <a:avLst/>
        </a:prstGeom>
        <a:solidFill>
          <a:schemeClr val="accent5">
            <a:hueOff val="-6758543"/>
            <a:satOff val="-17419"/>
            <a:lumOff val="-1176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60507" tIns="0" rIns="160507" bIns="0" numCol="1" spcCol="1270" anchor="ctr" anchorCtr="0">
          <a:noAutofit/>
        </a:bodyPr>
        <a:lstStyle/>
        <a:p>
          <a:pPr marL="0" lvl="0" indent="0" algn="l" defTabSz="1066800">
            <a:lnSpc>
              <a:spcPct val="90000"/>
            </a:lnSpc>
            <a:spcBef>
              <a:spcPct val="0"/>
            </a:spcBef>
            <a:spcAft>
              <a:spcPct val="35000"/>
            </a:spcAft>
            <a:buNone/>
          </a:pPr>
          <a:r>
            <a:rPr lang="en-US" sz="2400" kern="1200" dirty="0"/>
            <a:t>Slave Forts</a:t>
          </a:r>
        </a:p>
      </dsp:txBody>
      <dsp:txXfrm>
        <a:off x="342228" y="1670512"/>
        <a:ext cx="4168677" cy="71922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9274B4-C504-40A4-95F7-AE38821CAFC5}">
      <dsp:nvSpPr>
        <dsp:cNvPr id="0" name=""/>
        <dsp:cNvSpPr/>
      </dsp:nvSpPr>
      <dsp:spPr>
        <a:xfrm>
          <a:off x="0" y="0"/>
          <a:ext cx="9696363" cy="130540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baseline="0" dirty="0"/>
            <a:t>The British traders covered the West African coast from Senegal in the north to the Congo in the south; occasionally venturing to take slaves from South-East Africa in present day Mozambique.</a:t>
          </a:r>
          <a:endParaRPr lang="en-US" sz="1800" kern="1200" dirty="0"/>
        </a:p>
      </dsp:txBody>
      <dsp:txXfrm>
        <a:off x="38234" y="38234"/>
        <a:ext cx="8287733" cy="1228933"/>
      </dsp:txXfrm>
    </dsp:sp>
    <dsp:sp modelId="{841BB988-722F-4355-95F2-A03355012D7E}">
      <dsp:nvSpPr>
        <dsp:cNvPr id="0" name=""/>
        <dsp:cNvSpPr/>
      </dsp:nvSpPr>
      <dsp:spPr>
        <a:xfrm>
          <a:off x="855561" y="1522968"/>
          <a:ext cx="9696363" cy="1305401"/>
        </a:xfrm>
        <a:prstGeom prst="roundRect">
          <a:avLst>
            <a:gd name="adj" fmla="val 10000"/>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baseline="0" dirty="0"/>
            <a:t>Some African rulers fought against the slave trade. However, other African rulers were willing to supply European traders with the extra enslaved people they wanted. As demand grew, some African traders started to capture other Africans and sell them to the Europeans. The British, French and Portuguese often helped these rulers in wars against their enemies.</a:t>
          </a:r>
          <a:endParaRPr lang="en-US" sz="1800" kern="1200" dirty="0"/>
        </a:p>
      </dsp:txBody>
      <dsp:txXfrm>
        <a:off x="893795" y="1561202"/>
        <a:ext cx="7915823" cy="1228933"/>
      </dsp:txXfrm>
    </dsp:sp>
    <dsp:sp modelId="{8E2FEEAF-B5DE-481B-8DCF-82F7A3F8246C}">
      <dsp:nvSpPr>
        <dsp:cNvPr id="0" name=""/>
        <dsp:cNvSpPr/>
      </dsp:nvSpPr>
      <dsp:spPr>
        <a:xfrm>
          <a:off x="1711123" y="3045936"/>
          <a:ext cx="9696363" cy="1305401"/>
        </a:xfrm>
        <a:prstGeom prst="roundRect">
          <a:avLst>
            <a:gd name="adj" fmla="val 1000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baseline="0" dirty="0"/>
            <a:t>African rulers who supported European slave trade became very rich and powerful. The Europeans also equipped them with guns, thus the numbers of wars on the African Continent increased with more violence due to European guns and weapons. Many enslaved Africans died as a result of the wars.</a:t>
          </a:r>
          <a:endParaRPr lang="en-US" sz="1800" kern="1200" dirty="0"/>
        </a:p>
      </dsp:txBody>
      <dsp:txXfrm>
        <a:off x="1749357" y="3084170"/>
        <a:ext cx="7915823" cy="1228933"/>
      </dsp:txXfrm>
    </dsp:sp>
    <dsp:sp modelId="{372ED598-4AFB-494A-94BB-CE420705AD04}">
      <dsp:nvSpPr>
        <dsp:cNvPr id="0" name=""/>
        <dsp:cNvSpPr/>
      </dsp:nvSpPr>
      <dsp:spPr>
        <a:xfrm>
          <a:off x="8847853" y="989929"/>
          <a:ext cx="848510" cy="848510"/>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038768" y="989929"/>
        <a:ext cx="466680" cy="638504"/>
      </dsp:txXfrm>
    </dsp:sp>
    <dsp:sp modelId="{ED703F10-491A-40BA-B79A-D4347859BFF8}">
      <dsp:nvSpPr>
        <dsp:cNvPr id="0" name=""/>
        <dsp:cNvSpPr/>
      </dsp:nvSpPr>
      <dsp:spPr>
        <a:xfrm>
          <a:off x="9703414" y="2504195"/>
          <a:ext cx="848510" cy="848510"/>
        </a:xfrm>
        <a:prstGeom prst="downArrow">
          <a:avLst>
            <a:gd name="adj1" fmla="val 55000"/>
            <a:gd name="adj2" fmla="val 45000"/>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894329" y="2504195"/>
        <a:ext cx="466680" cy="63850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1D430D-6562-4792-9AAD-1B29B97852DE}">
      <dsp:nvSpPr>
        <dsp:cNvPr id="0" name=""/>
        <dsp:cNvSpPr/>
      </dsp:nvSpPr>
      <dsp:spPr>
        <a:xfrm>
          <a:off x="2368555" y="232"/>
          <a:ext cx="2318601" cy="2318601"/>
        </a:xfrm>
        <a:prstGeom prst="downArrow">
          <a:avLst>
            <a:gd name="adj1" fmla="val 50000"/>
            <a:gd name="adj2" fmla="val 35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a:t>Igbos from Bight of Biafra – largest single ethnic group</a:t>
          </a:r>
          <a:endParaRPr lang="en-US" sz="1600" kern="1200" dirty="0"/>
        </a:p>
      </dsp:txBody>
      <dsp:txXfrm>
        <a:off x="2948205" y="232"/>
        <a:ext cx="1159301" cy="1912846"/>
      </dsp:txXfrm>
    </dsp:sp>
    <dsp:sp modelId="{9C272CE1-5729-48E5-8A2D-0B3FA7275FFC}">
      <dsp:nvSpPr>
        <dsp:cNvPr id="0" name=""/>
        <dsp:cNvSpPr/>
      </dsp:nvSpPr>
      <dsp:spPr>
        <a:xfrm rot="7200000">
          <a:off x="3707784" y="2319843"/>
          <a:ext cx="2318601" cy="2318601"/>
        </a:xfrm>
        <a:prstGeom prst="downArrow">
          <a:avLst>
            <a:gd name="adj1" fmla="val 50000"/>
            <a:gd name="adj2" fmla="val 35000"/>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Akan – Gold Coast </a:t>
          </a:r>
        </a:p>
      </dsp:txBody>
      <dsp:txXfrm rot="-5400000">
        <a:off x="4086359" y="3000931"/>
        <a:ext cx="1912846" cy="1159301"/>
      </dsp:txXfrm>
    </dsp:sp>
    <dsp:sp modelId="{815AED5B-E67C-4F12-9C05-E648E2487B52}">
      <dsp:nvSpPr>
        <dsp:cNvPr id="0" name=""/>
        <dsp:cNvSpPr/>
      </dsp:nvSpPr>
      <dsp:spPr>
        <a:xfrm rot="14400000">
          <a:off x="1029327" y="2319843"/>
          <a:ext cx="2318601" cy="2318601"/>
        </a:xfrm>
        <a:prstGeom prst="downArrow">
          <a:avLst>
            <a:gd name="adj1" fmla="val 50000"/>
            <a:gd name="adj2" fmla="val 35000"/>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Bantu – Central Africa</a:t>
          </a:r>
        </a:p>
      </dsp:txBody>
      <dsp:txXfrm rot="5400000">
        <a:off x="1056508" y="3000931"/>
        <a:ext cx="1912846" cy="115930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232436-844C-4E47-9BEE-93BFA7A8ACAD}">
      <dsp:nvSpPr>
        <dsp:cNvPr id="0" name=""/>
        <dsp:cNvSpPr/>
      </dsp:nvSpPr>
      <dsp:spPr>
        <a:xfrm>
          <a:off x="0" y="549209"/>
          <a:ext cx="6253721" cy="59962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West Indies                                         4,040,000</a:t>
          </a:r>
        </a:p>
      </dsp:txBody>
      <dsp:txXfrm>
        <a:off x="29271" y="578480"/>
        <a:ext cx="6195179" cy="541083"/>
      </dsp:txXfrm>
    </dsp:sp>
    <dsp:sp modelId="{0B26CAC8-416E-485A-B8BF-8681C1660A21}">
      <dsp:nvSpPr>
        <dsp:cNvPr id="0" name=""/>
        <dsp:cNvSpPr/>
      </dsp:nvSpPr>
      <dsp:spPr>
        <a:xfrm>
          <a:off x="0" y="1220834"/>
          <a:ext cx="6253721" cy="599625"/>
        </a:xfrm>
        <a:prstGeom prst="roundRect">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Brazil                                                    3,847,000</a:t>
          </a:r>
        </a:p>
      </dsp:txBody>
      <dsp:txXfrm>
        <a:off x="29271" y="1250105"/>
        <a:ext cx="6195179" cy="541083"/>
      </dsp:txXfrm>
    </dsp:sp>
    <dsp:sp modelId="{BC08A0B4-2F3A-4EF0-A2E1-31C6B53A7E26}">
      <dsp:nvSpPr>
        <dsp:cNvPr id="0" name=""/>
        <dsp:cNvSpPr/>
      </dsp:nvSpPr>
      <dsp:spPr>
        <a:xfrm>
          <a:off x="0" y="1892459"/>
          <a:ext cx="6253721" cy="599625"/>
        </a:xfrm>
        <a:prstGeom prst="roundRect">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Guiana                                                     531,000</a:t>
          </a:r>
        </a:p>
      </dsp:txBody>
      <dsp:txXfrm>
        <a:off x="29271" y="1921730"/>
        <a:ext cx="6195179" cy="541083"/>
      </dsp:txXfrm>
    </dsp:sp>
    <dsp:sp modelId="{D428C4AC-FDAF-46DB-B314-D0B9810CB751}">
      <dsp:nvSpPr>
        <dsp:cNvPr id="0" name=""/>
        <dsp:cNvSpPr/>
      </dsp:nvSpPr>
      <dsp:spPr>
        <a:xfrm>
          <a:off x="0" y="2564084"/>
          <a:ext cx="6253721" cy="599625"/>
        </a:xfrm>
        <a:prstGeom prst="roundRect">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Spanish South America                          522,000</a:t>
          </a:r>
        </a:p>
      </dsp:txBody>
      <dsp:txXfrm>
        <a:off x="29271" y="2593355"/>
        <a:ext cx="6195179" cy="541083"/>
      </dsp:txXfrm>
    </dsp:sp>
    <dsp:sp modelId="{691C04F8-0868-4818-8BA8-0166B2A4E8B6}">
      <dsp:nvSpPr>
        <dsp:cNvPr id="0" name=""/>
        <dsp:cNvSpPr/>
      </dsp:nvSpPr>
      <dsp:spPr>
        <a:xfrm>
          <a:off x="0" y="3235709"/>
          <a:ext cx="6253721" cy="599625"/>
        </a:xfrm>
        <a:prstGeom prst="roundRect">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North America                                         427,000</a:t>
          </a:r>
        </a:p>
      </dsp:txBody>
      <dsp:txXfrm>
        <a:off x="29271" y="3264980"/>
        <a:ext cx="6195179" cy="541083"/>
      </dsp:txXfrm>
    </dsp:sp>
    <dsp:sp modelId="{34E406EE-75AF-43DC-B266-F47FF0DEB7BA}">
      <dsp:nvSpPr>
        <dsp:cNvPr id="0" name=""/>
        <dsp:cNvSpPr/>
      </dsp:nvSpPr>
      <dsp:spPr>
        <a:xfrm>
          <a:off x="0" y="3907335"/>
          <a:ext cx="6253721" cy="599625"/>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Mexico and Central America                  224,000</a:t>
          </a:r>
        </a:p>
      </dsp:txBody>
      <dsp:txXfrm>
        <a:off x="29271" y="3936606"/>
        <a:ext cx="6195179" cy="54108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77721C-9B9C-4F0E-B2E6-802216AB3A5B}">
      <dsp:nvSpPr>
        <dsp:cNvPr id="0" name=""/>
        <dsp:cNvSpPr/>
      </dsp:nvSpPr>
      <dsp:spPr>
        <a:xfrm>
          <a:off x="0" y="0"/>
          <a:ext cx="6217920" cy="257680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Slavery was a form of </a:t>
          </a:r>
          <a:r>
            <a:rPr lang="en-US" sz="1800" b="1" kern="1200" dirty="0"/>
            <a:t>capitalism</a:t>
          </a:r>
          <a:r>
            <a:rPr lang="en-US" sz="1800" kern="1200" dirty="0"/>
            <a:t> in nature. </a:t>
          </a:r>
        </a:p>
      </dsp:txBody>
      <dsp:txXfrm>
        <a:off x="75472" y="75472"/>
        <a:ext cx="3554595" cy="2425856"/>
      </dsp:txXfrm>
    </dsp:sp>
    <dsp:sp modelId="{A168BA42-604B-4C22-AF65-5A16902B32CA}">
      <dsp:nvSpPr>
        <dsp:cNvPr id="0" name=""/>
        <dsp:cNvSpPr/>
      </dsp:nvSpPr>
      <dsp:spPr>
        <a:xfrm>
          <a:off x="1097279" y="3149422"/>
          <a:ext cx="6217920" cy="2576800"/>
        </a:xfrm>
        <a:prstGeom prst="roundRect">
          <a:avLst>
            <a:gd name="adj" fmla="val 10000"/>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The late </a:t>
          </a:r>
          <a:r>
            <a:rPr lang="en-US" sz="1800" b="1" kern="1200" dirty="0"/>
            <a:t>Dr. Eric Williams</a:t>
          </a:r>
          <a:r>
            <a:rPr lang="en-US" sz="1800" kern="1200" dirty="0"/>
            <a:t>, the first Prime Minister of Trinidad and Tobago, in his book “</a:t>
          </a:r>
          <a:r>
            <a:rPr lang="en-US" sz="1800" b="1" kern="1200" dirty="0"/>
            <a:t>Capitalism and Slavery</a:t>
          </a:r>
          <a:r>
            <a:rPr lang="en-US" sz="1800" kern="1200" dirty="0"/>
            <a:t>” also highlighted the importance of slavery to the Europeans and said that slavery was driven by capitalism.</a:t>
          </a:r>
        </a:p>
      </dsp:txBody>
      <dsp:txXfrm>
        <a:off x="1172751" y="3224894"/>
        <a:ext cx="3294775" cy="2425856"/>
      </dsp:txXfrm>
    </dsp:sp>
    <dsp:sp modelId="{4EDEF0E9-378A-40D5-9C77-3BD06B35E7F3}">
      <dsp:nvSpPr>
        <dsp:cNvPr id="0" name=""/>
        <dsp:cNvSpPr/>
      </dsp:nvSpPr>
      <dsp:spPr>
        <a:xfrm>
          <a:off x="4542999" y="2025651"/>
          <a:ext cx="1674920" cy="1674920"/>
        </a:xfrm>
        <a:prstGeom prst="downArrow">
          <a:avLst>
            <a:gd name="adj1" fmla="val 55000"/>
            <a:gd name="adj2" fmla="val 45000"/>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919856" y="2025651"/>
        <a:ext cx="921206" cy="1260377"/>
      </dsp:txXfrm>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A10BCC-B347-4158-8138-05163BAC3169}" type="datetimeFigureOut">
              <a:rPr lang="en-US" smtClean="0"/>
              <a:t>3/8/2023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0AFEA1-AF82-40C6-B25B-49A08750CD0A}" type="slidenum">
              <a:rPr lang="en-US" smtClean="0"/>
              <a:t>‹#›</a:t>
            </a:fld>
            <a:endParaRPr lang="en-US"/>
          </a:p>
        </p:txBody>
      </p:sp>
    </p:spTree>
    <p:extLst>
      <p:ext uri="{BB962C8B-B14F-4D97-AF65-F5344CB8AC3E}">
        <p14:creationId xmlns:p14="http://schemas.microsoft.com/office/powerpoint/2010/main" val="3395746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A10BCC-B347-4158-8138-05163BAC3169}" type="datetimeFigureOut">
              <a:rPr lang="en-US" smtClean="0"/>
              <a:t>3/8/2023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0AFEA1-AF82-40C6-B25B-49A08750CD0A}" type="slidenum">
              <a:rPr lang="en-US" smtClean="0"/>
              <a:t>‹#›</a:t>
            </a:fld>
            <a:endParaRPr lang="en-US"/>
          </a:p>
        </p:txBody>
      </p:sp>
    </p:spTree>
    <p:extLst>
      <p:ext uri="{BB962C8B-B14F-4D97-AF65-F5344CB8AC3E}">
        <p14:creationId xmlns:p14="http://schemas.microsoft.com/office/powerpoint/2010/main" val="3353901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A10BCC-B347-4158-8138-05163BAC3169}" type="datetimeFigureOut">
              <a:rPr lang="en-US" smtClean="0"/>
              <a:t>3/8/2023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0AFEA1-AF82-40C6-B25B-49A08750CD0A}" type="slidenum">
              <a:rPr lang="en-US" smtClean="0"/>
              <a:t>‹#›</a:t>
            </a:fld>
            <a:endParaRPr lang="en-US"/>
          </a:p>
        </p:txBody>
      </p:sp>
    </p:spTree>
    <p:extLst>
      <p:ext uri="{BB962C8B-B14F-4D97-AF65-F5344CB8AC3E}">
        <p14:creationId xmlns:p14="http://schemas.microsoft.com/office/powerpoint/2010/main" val="3646494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A10BCC-B347-4158-8138-05163BAC3169}" type="datetimeFigureOut">
              <a:rPr lang="en-US" smtClean="0"/>
              <a:t>3/8/2023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0AFEA1-AF82-40C6-B25B-49A08750CD0A}" type="slidenum">
              <a:rPr lang="en-US" smtClean="0"/>
              <a:t>‹#›</a:t>
            </a:fld>
            <a:endParaRPr lang="en-US"/>
          </a:p>
        </p:txBody>
      </p:sp>
    </p:spTree>
    <p:extLst>
      <p:ext uri="{BB962C8B-B14F-4D97-AF65-F5344CB8AC3E}">
        <p14:creationId xmlns:p14="http://schemas.microsoft.com/office/powerpoint/2010/main" val="2138221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A10BCC-B347-4158-8138-05163BAC3169}" type="datetimeFigureOut">
              <a:rPr lang="en-US" smtClean="0"/>
              <a:t>3/8/2023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0AFEA1-AF82-40C6-B25B-49A08750CD0A}" type="slidenum">
              <a:rPr lang="en-US" smtClean="0"/>
              <a:t>‹#›</a:t>
            </a:fld>
            <a:endParaRPr lang="en-US"/>
          </a:p>
        </p:txBody>
      </p:sp>
    </p:spTree>
    <p:extLst>
      <p:ext uri="{BB962C8B-B14F-4D97-AF65-F5344CB8AC3E}">
        <p14:creationId xmlns:p14="http://schemas.microsoft.com/office/powerpoint/2010/main" val="3181686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A10BCC-B347-4158-8138-05163BAC3169}" type="datetimeFigureOut">
              <a:rPr lang="en-US" smtClean="0"/>
              <a:t>3/8/2023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0AFEA1-AF82-40C6-B25B-49A08750CD0A}" type="slidenum">
              <a:rPr lang="en-US" smtClean="0"/>
              <a:t>‹#›</a:t>
            </a:fld>
            <a:endParaRPr lang="en-US"/>
          </a:p>
        </p:txBody>
      </p:sp>
    </p:spTree>
    <p:extLst>
      <p:ext uri="{BB962C8B-B14F-4D97-AF65-F5344CB8AC3E}">
        <p14:creationId xmlns:p14="http://schemas.microsoft.com/office/powerpoint/2010/main" val="1186747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A10BCC-B347-4158-8138-05163BAC3169}" type="datetimeFigureOut">
              <a:rPr lang="en-US" smtClean="0"/>
              <a:t>3/8/2023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0AFEA1-AF82-40C6-B25B-49A08750CD0A}" type="slidenum">
              <a:rPr lang="en-US" smtClean="0"/>
              <a:t>‹#›</a:t>
            </a:fld>
            <a:endParaRPr lang="en-US"/>
          </a:p>
        </p:txBody>
      </p:sp>
    </p:spTree>
    <p:extLst>
      <p:ext uri="{BB962C8B-B14F-4D97-AF65-F5344CB8AC3E}">
        <p14:creationId xmlns:p14="http://schemas.microsoft.com/office/powerpoint/2010/main" val="2179360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A10BCC-B347-4158-8138-05163BAC3169}" type="datetimeFigureOut">
              <a:rPr lang="en-US" smtClean="0"/>
              <a:t>3/8/2023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0AFEA1-AF82-40C6-B25B-49A08750CD0A}" type="slidenum">
              <a:rPr lang="en-US" smtClean="0"/>
              <a:t>‹#›</a:t>
            </a:fld>
            <a:endParaRPr lang="en-US"/>
          </a:p>
        </p:txBody>
      </p:sp>
    </p:spTree>
    <p:extLst>
      <p:ext uri="{BB962C8B-B14F-4D97-AF65-F5344CB8AC3E}">
        <p14:creationId xmlns:p14="http://schemas.microsoft.com/office/powerpoint/2010/main" val="3228514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A10BCC-B347-4158-8138-05163BAC3169}" type="datetimeFigureOut">
              <a:rPr lang="en-US" smtClean="0"/>
              <a:t>3/8/2023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0AFEA1-AF82-40C6-B25B-49A08750CD0A}" type="slidenum">
              <a:rPr lang="en-US" smtClean="0"/>
              <a:t>‹#›</a:t>
            </a:fld>
            <a:endParaRPr lang="en-US"/>
          </a:p>
        </p:txBody>
      </p:sp>
    </p:spTree>
    <p:extLst>
      <p:ext uri="{BB962C8B-B14F-4D97-AF65-F5344CB8AC3E}">
        <p14:creationId xmlns:p14="http://schemas.microsoft.com/office/powerpoint/2010/main" val="3345562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A10BCC-B347-4158-8138-05163BAC3169}" type="datetimeFigureOut">
              <a:rPr lang="en-US" smtClean="0"/>
              <a:t>3/8/2023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0AFEA1-AF82-40C6-B25B-49A08750CD0A}" type="slidenum">
              <a:rPr lang="en-US" smtClean="0"/>
              <a:t>‹#›</a:t>
            </a:fld>
            <a:endParaRPr lang="en-US"/>
          </a:p>
        </p:txBody>
      </p:sp>
    </p:spTree>
    <p:extLst>
      <p:ext uri="{BB962C8B-B14F-4D97-AF65-F5344CB8AC3E}">
        <p14:creationId xmlns:p14="http://schemas.microsoft.com/office/powerpoint/2010/main" val="1425390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A10BCC-B347-4158-8138-05163BAC3169}" type="datetimeFigureOut">
              <a:rPr lang="en-US" smtClean="0"/>
              <a:t>3/8/2023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0AFEA1-AF82-40C6-B25B-49A08750CD0A}" type="slidenum">
              <a:rPr lang="en-US" smtClean="0"/>
              <a:t>‹#›</a:t>
            </a:fld>
            <a:endParaRPr lang="en-US"/>
          </a:p>
        </p:txBody>
      </p:sp>
    </p:spTree>
    <p:extLst>
      <p:ext uri="{BB962C8B-B14F-4D97-AF65-F5344CB8AC3E}">
        <p14:creationId xmlns:p14="http://schemas.microsoft.com/office/powerpoint/2010/main" val="3776390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A10BCC-B347-4158-8138-05163BAC3169}" type="datetimeFigureOut">
              <a:rPr lang="en-US" smtClean="0"/>
              <a:t>3/8/2023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0AFEA1-AF82-40C6-B25B-49A08750CD0A}" type="slidenum">
              <a:rPr lang="en-US" smtClean="0"/>
              <a:t>‹#›</a:t>
            </a:fld>
            <a:endParaRPr lang="en-US"/>
          </a:p>
        </p:txBody>
      </p:sp>
    </p:spTree>
    <p:extLst>
      <p:ext uri="{BB962C8B-B14F-4D97-AF65-F5344CB8AC3E}">
        <p14:creationId xmlns:p14="http://schemas.microsoft.com/office/powerpoint/2010/main" val="16165592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9.png"/><Relationship Id="rId2" Type="http://schemas.openxmlformats.org/officeDocument/2006/relationships/diagramData" Target="../diagrams/data7.xml"/><Relationship Id="rId1" Type="http://schemas.openxmlformats.org/officeDocument/2006/relationships/slideLayout" Target="../slideLayouts/slideLayout8.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group of people around a table&#10;&#10;Description automatically generated with medium confidence">
            <a:extLst>
              <a:ext uri="{FF2B5EF4-FFF2-40B4-BE49-F238E27FC236}">
                <a16:creationId xmlns:a16="http://schemas.microsoft.com/office/drawing/2014/main" id="{15B6A16D-0A98-4712-8BC7-C7635361E423}"/>
              </a:ext>
            </a:extLst>
          </p:cNvPr>
          <p:cNvPicPr>
            <a:picLocks noChangeAspect="1"/>
          </p:cNvPicPr>
          <p:nvPr/>
        </p:nvPicPr>
        <p:blipFill rotWithShape="1">
          <a:blip r:embed="rId2"/>
          <a:srcRect l="26063" r="10869"/>
          <a:stretch/>
        </p:blipFill>
        <p:spPr>
          <a:xfrm>
            <a:off x="20" y="584909"/>
            <a:ext cx="5718616" cy="5509675"/>
          </a:xfrm>
          <a:custGeom>
            <a:avLst/>
            <a:gdLst/>
            <a:ahLst/>
            <a:cxnLst/>
            <a:rect l="l" t="t" r="r" b="b"/>
            <a:pathLst>
              <a:path w="5718636" h="5509675">
                <a:moveTo>
                  <a:pt x="0" y="0"/>
                </a:moveTo>
                <a:lnTo>
                  <a:pt x="2672821" y="0"/>
                </a:lnTo>
                <a:lnTo>
                  <a:pt x="2673116" y="639"/>
                </a:lnTo>
                <a:lnTo>
                  <a:pt x="3175662" y="639"/>
                </a:lnTo>
                <a:lnTo>
                  <a:pt x="5718636" y="5509675"/>
                </a:lnTo>
                <a:lnTo>
                  <a:pt x="502842" y="5509675"/>
                </a:lnTo>
                <a:lnTo>
                  <a:pt x="502842" y="5509036"/>
                </a:lnTo>
                <a:lnTo>
                  <a:pt x="0" y="5509036"/>
                </a:lnTo>
                <a:close/>
              </a:path>
            </a:pathLst>
          </a:custGeom>
        </p:spPr>
      </p:pic>
      <p:sp>
        <p:nvSpPr>
          <p:cNvPr id="9" name="Freeform: Shape 8">
            <a:extLst>
              <a:ext uri="{FF2B5EF4-FFF2-40B4-BE49-F238E27FC236}">
                <a16:creationId xmlns:a16="http://schemas.microsoft.com/office/drawing/2014/main" id="{17CDB40A-75BB-4498-A20B-59C3984A3A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842619" y="585526"/>
            <a:ext cx="8349381" cy="5509038"/>
          </a:xfrm>
          <a:custGeom>
            <a:avLst/>
            <a:gdLst>
              <a:gd name="connsiteX0" fmla="*/ 0 w 8349381"/>
              <a:gd name="connsiteY0" fmla="*/ 0 h 5509038"/>
              <a:gd name="connsiteX1" fmla="*/ 8349381 w 8349381"/>
              <a:gd name="connsiteY1" fmla="*/ 0 h 5509038"/>
              <a:gd name="connsiteX2" fmla="*/ 5806407 w 8349381"/>
              <a:gd name="connsiteY2" fmla="*/ 5509038 h 5509038"/>
              <a:gd name="connsiteX3" fmla="*/ 0 w 8349381"/>
              <a:gd name="connsiteY3" fmla="*/ 5509038 h 5509038"/>
            </a:gdLst>
            <a:ahLst/>
            <a:cxnLst>
              <a:cxn ang="0">
                <a:pos x="connsiteX0" y="connsiteY0"/>
              </a:cxn>
              <a:cxn ang="0">
                <a:pos x="connsiteX1" y="connsiteY1"/>
              </a:cxn>
              <a:cxn ang="0">
                <a:pos x="connsiteX2" y="connsiteY2"/>
              </a:cxn>
              <a:cxn ang="0">
                <a:pos x="connsiteX3" y="connsiteY3"/>
              </a:cxn>
            </a:cxnLst>
            <a:rect l="l" t="t" r="r" b="b"/>
            <a:pathLst>
              <a:path w="8349381" h="5509038">
                <a:moveTo>
                  <a:pt x="0" y="0"/>
                </a:moveTo>
                <a:lnTo>
                  <a:pt x="8349381" y="0"/>
                </a:lnTo>
                <a:lnTo>
                  <a:pt x="5806407" y="5509038"/>
                </a:lnTo>
                <a:lnTo>
                  <a:pt x="0" y="550903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67EB4C06-FD29-033F-E4DD-A39FBFBD9BD1}"/>
              </a:ext>
            </a:extLst>
          </p:cNvPr>
          <p:cNvSpPr>
            <a:spLocks noGrp="1"/>
          </p:cNvSpPr>
          <p:nvPr>
            <p:ph type="ctrTitle"/>
          </p:nvPr>
        </p:nvSpPr>
        <p:spPr>
          <a:xfrm>
            <a:off x="6096000" y="1857552"/>
            <a:ext cx="5683102" cy="2235277"/>
          </a:xfrm>
        </p:spPr>
        <p:txBody>
          <a:bodyPr vert="horz" lIns="91440" tIns="45720" rIns="91440" bIns="45720" rtlCol="0">
            <a:normAutofit/>
          </a:bodyPr>
          <a:lstStyle/>
          <a:p>
            <a:pPr marL="0" marR="0">
              <a:spcAft>
                <a:spcPts val="1000"/>
              </a:spcAft>
            </a:pPr>
            <a:r>
              <a:rPr lang="en-US" sz="5000" b="1" dirty="0">
                <a:solidFill>
                  <a:srgbClr val="FFFFFF"/>
                </a:solidFill>
                <a:effectLst/>
              </a:rPr>
              <a:t>Understanding Slavery</a:t>
            </a:r>
            <a:br>
              <a:rPr lang="en-US" sz="5000" dirty="0">
                <a:solidFill>
                  <a:srgbClr val="FFFFFF"/>
                </a:solidFill>
                <a:effectLst/>
              </a:rPr>
            </a:br>
            <a:endParaRPr lang="en-US" sz="5000" dirty="0">
              <a:solidFill>
                <a:srgbClr val="FFFFFF"/>
              </a:solidFill>
            </a:endParaRPr>
          </a:p>
        </p:txBody>
      </p:sp>
    </p:spTree>
    <p:extLst>
      <p:ext uri="{BB962C8B-B14F-4D97-AF65-F5344CB8AC3E}">
        <p14:creationId xmlns:p14="http://schemas.microsoft.com/office/powerpoint/2010/main" val="2210801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27E6401-1495-31C0-80A6-2CA353B22DC2}"/>
              </a:ext>
            </a:extLst>
          </p:cNvPr>
          <p:cNvSpPr txBox="1"/>
          <p:nvPr/>
        </p:nvSpPr>
        <p:spPr>
          <a:xfrm>
            <a:off x="762000" y="803326"/>
            <a:ext cx="5609219" cy="1152084"/>
          </a:xfrm>
          <a:prstGeom prst="rect">
            <a:avLst/>
          </a:prstGeom>
        </p:spPr>
        <p:txBody>
          <a:bodyPr vert="horz" lIns="91440" tIns="45720" rIns="91440" bIns="45720" rtlCol="0" anchor="ctr">
            <a:normAutofit/>
          </a:bodyPr>
          <a:lstStyle/>
          <a:p>
            <a:pPr marR="0" lvl="0" fontAlgn="auto">
              <a:lnSpc>
                <a:spcPct val="90000"/>
              </a:lnSpc>
              <a:spcBef>
                <a:spcPct val="0"/>
              </a:spcBef>
              <a:spcAft>
                <a:spcPts val="1000"/>
              </a:spcAft>
              <a:buClrTx/>
              <a:buSzTx/>
              <a:tabLst/>
              <a:defRPr/>
            </a:pPr>
            <a:r>
              <a:rPr kumimoji="0" lang="en-US" sz="4400" b="1" i="0" u="none" strike="noStrike" cap="none" spc="0" normalizeH="0" baseline="0" noProof="0">
                <a:ln>
                  <a:noFill/>
                </a:ln>
                <a:effectLst/>
                <a:uLnTx/>
                <a:uFillTx/>
                <a:latin typeface="+mj-lt"/>
                <a:ea typeface="+mj-ea"/>
                <a:cs typeface="+mj-cs"/>
              </a:rPr>
              <a:t>Capture &amp; Enslavement</a:t>
            </a:r>
            <a:endParaRPr kumimoji="0" lang="en-US" sz="4400" b="0" i="0" u="none" strike="noStrike" cap="none" spc="0" normalizeH="0" baseline="0" noProof="0">
              <a:ln>
                <a:noFill/>
              </a:ln>
              <a:effectLst/>
              <a:uLnTx/>
              <a:uFillTx/>
              <a:latin typeface="+mj-lt"/>
              <a:ea typeface="+mj-ea"/>
              <a:cs typeface="+mj-cs"/>
            </a:endParaRPr>
          </a:p>
        </p:txBody>
      </p:sp>
      <p:pic>
        <p:nvPicPr>
          <p:cNvPr id="7" name="Picture 6">
            <a:extLst>
              <a:ext uri="{FF2B5EF4-FFF2-40B4-BE49-F238E27FC236}">
                <a16:creationId xmlns:a16="http://schemas.microsoft.com/office/drawing/2014/main" id="{EEB446A3-39B0-2E6D-4CC0-24AC436892EA}"/>
              </a:ext>
            </a:extLst>
          </p:cNvPr>
          <p:cNvPicPr>
            <a:picLocks noChangeAspect="1"/>
          </p:cNvPicPr>
          <p:nvPr/>
        </p:nvPicPr>
        <p:blipFill rotWithShape="1">
          <a:blip r:embed="rId2"/>
          <a:srcRect l="7657" r="15280"/>
          <a:stretch/>
        </p:blipFill>
        <p:spPr>
          <a:xfrm>
            <a:off x="6750141" y="-2"/>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graphicFrame>
        <p:nvGraphicFramePr>
          <p:cNvPr id="6" name="Diagram 5">
            <a:extLst>
              <a:ext uri="{FF2B5EF4-FFF2-40B4-BE49-F238E27FC236}">
                <a16:creationId xmlns:a16="http://schemas.microsoft.com/office/drawing/2014/main" id="{2F723EC9-0E89-2335-E0FE-4B8980E0AED6}"/>
              </a:ext>
            </a:extLst>
          </p:cNvPr>
          <p:cNvGraphicFramePr/>
          <p:nvPr>
            <p:extLst>
              <p:ext uri="{D42A27DB-BD31-4B8C-83A1-F6EECF244321}">
                <p14:modId xmlns:p14="http://schemas.microsoft.com/office/powerpoint/2010/main" val="3191500015"/>
              </p:ext>
            </p:extLst>
          </p:nvPr>
        </p:nvGraphicFramePr>
        <p:xfrm>
          <a:off x="304800" y="1955411"/>
          <a:ext cx="6066419" cy="38828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33251565"/>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B8A05-9409-1D75-C6E4-9FA55C1A34C3}"/>
              </a:ext>
            </a:extLst>
          </p:cNvPr>
          <p:cNvSpPr>
            <a:spLocks noGrp="1"/>
          </p:cNvSpPr>
          <p:nvPr>
            <p:ph type="title"/>
          </p:nvPr>
        </p:nvSpPr>
        <p:spPr>
          <a:xfrm>
            <a:off x="344623" y="320675"/>
            <a:ext cx="11407487" cy="1325563"/>
          </a:xfrm>
        </p:spPr>
        <p:txBody>
          <a:bodyPr vert="horz" lIns="91440" tIns="45720" rIns="91440" bIns="45720" rtlCol="0" anchor="ctr">
            <a:normAutofit/>
          </a:bodyPr>
          <a:lstStyle/>
          <a:p>
            <a:r>
              <a:rPr lang="en-US" sz="5400" kern="1200">
                <a:solidFill>
                  <a:schemeClr val="tx1"/>
                </a:solidFill>
                <a:latin typeface="+mj-lt"/>
                <a:ea typeface="+mj-ea"/>
                <a:cs typeface="+mj-cs"/>
              </a:rPr>
              <a:t>African Rulers &amp; the Slave Trade </a:t>
            </a:r>
          </a:p>
        </p:txBody>
      </p:sp>
      <p:sp>
        <p:nvSpPr>
          <p:cNvPr id="59" name="Rectangle 58">
            <a:extLst>
              <a:ext uri="{FF2B5EF4-FFF2-40B4-BE49-F238E27FC236}">
                <a16:creationId xmlns:a16="http://schemas.microsoft.com/office/drawing/2014/main" id="{6D19922F-AD68-4E94-85E8-0AA44A1B1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FD7684E1-FDD6-3CDC-495C-54B3F88E56D3}"/>
              </a:ext>
            </a:extLst>
          </p:cNvPr>
          <p:cNvGraphicFramePr>
            <a:graphicFrameLocks noGrp="1"/>
          </p:cNvGraphicFramePr>
          <p:nvPr>
            <p:ph sz="half" idx="1"/>
            <p:extLst>
              <p:ext uri="{D42A27DB-BD31-4B8C-83A1-F6EECF244321}">
                <p14:modId xmlns:p14="http://schemas.microsoft.com/office/powerpoint/2010/main" val="2324409148"/>
              </p:ext>
            </p:extLst>
          </p:nvPr>
        </p:nvGraphicFramePr>
        <p:xfrm>
          <a:off x="344624" y="1825625"/>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8106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1CE71-B759-B8CF-09F1-C7D2EF4E7203}"/>
              </a:ext>
            </a:extLst>
          </p:cNvPr>
          <p:cNvSpPr>
            <a:spLocks noGrp="1"/>
          </p:cNvSpPr>
          <p:nvPr>
            <p:ph type="title"/>
          </p:nvPr>
        </p:nvSpPr>
        <p:spPr>
          <a:xfrm>
            <a:off x="92364" y="245598"/>
            <a:ext cx="7055713" cy="1344052"/>
          </a:xfrm>
        </p:spPr>
        <p:txBody>
          <a:bodyPr>
            <a:normAutofit/>
          </a:bodyPr>
          <a:lstStyle/>
          <a:p>
            <a:pPr algn="ctr"/>
            <a:r>
              <a:rPr lang="en-US" sz="4000" dirty="0"/>
              <a:t>Enslaved Africans Ethnic Composition</a:t>
            </a:r>
          </a:p>
        </p:txBody>
      </p:sp>
      <p:pic>
        <p:nvPicPr>
          <p:cNvPr id="6" name="Picture 5">
            <a:extLst>
              <a:ext uri="{FF2B5EF4-FFF2-40B4-BE49-F238E27FC236}">
                <a16:creationId xmlns:a16="http://schemas.microsoft.com/office/drawing/2014/main" id="{107A57DF-2C5D-C3EE-68C6-A666DCEBACE5}"/>
              </a:ext>
            </a:extLst>
          </p:cNvPr>
          <p:cNvPicPr>
            <a:picLocks noChangeAspect="1"/>
          </p:cNvPicPr>
          <p:nvPr/>
        </p:nvPicPr>
        <p:blipFill rotWithShape="1">
          <a:blip r:embed="rId2"/>
          <a:srcRect l="35870" r="14445" b="1"/>
          <a:stretch/>
        </p:blipFill>
        <p:spPr>
          <a:xfrm>
            <a:off x="7199440" y="10"/>
            <a:ext cx="4992560" cy="6857990"/>
          </a:xfrm>
          <a:prstGeom prst="rect">
            <a:avLst/>
          </a:prstGeom>
          <a:effectLst/>
        </p:spPr>
      </p:pic>
      <p:graphicFrame>
        <p:nvGraphicFramePr>
          <p:cNvPr id="4" name="Diagram 3">
            <a:extLst>
              <a:ext uri="{FF2B5EF4-FFF2-40B4-BE49-F238E27FC236}">
                <a16:creationId xmlns:a16="http://schemas.microsoft.com/office/drawing/2014/main" id="{3DA3FF38-260B-2193-8688-FB178CFFB94A}"/>
              </a:ext>
            </a:extLst>
          </p:cNvPr>
          <p:cNvGraphicFramePr/>
          <p:nvPr>
            <p:extLst>
              <p:ext uri="{D42A27DB-BD31-4B8C-83A1-F6EECF244321}">
                <p14:modId xmlns:p14="http://schemas.microsoft.com/office/powerpoint/2010/main" val="2391086271"/>
              </p:ext>
            </p:extLst>
          </p:nvPr>
        </p:nvGraphicFramePr>
        <p:xfrm>
          <a:off x="140677" y="2219322"/>
          <a:ext cx="7055713" cy="46386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18682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EFF7B1-6CB7-47D1-AD37-B870CA2B2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FA2962B-21B6-4689-A95D-A8FF6ADE4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745280D-ED36-41FE-8EB1-CE597C99CF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17348" y="774914"/>
            <a:ext cx="304800" cy="429768"/>
            <a:chOff x="215328" y="-46937"/>
            <a:chExt cx="304800" cy="2773841"/>
          </a:xfrm>
        </p:grpSpPr>
        <p:cxnSp>
          <p:nvCxnSpPr>
            <p:cNvPr id="14" name="Straight Connector 13">
              <a:extLst>
                <a:ext uri="{FF2B5EF4-FFF2-40B4-BE49-F238E27FC236}">
                  <a16:creationId xmlns:a16="http://schemas.microsoft.com/office/drawing/2014/main" id="{3D26CEB3-5AE4-4088-AD63-396DB50F28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AA9279A-AD34-474C-834E-6BF658144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3589559-7D9A-4ECD-90BB-A5565E2DAE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01B1A71-DCEA-4EB2-8133-98A2CD6F09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80E95A5C-1E97-41C3-9DEC-245FF6DEBF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0" name="Oval 19">
              <a:extLst>
                <a:ext uri="{FF2B5EF4-FFF2-40B4-BE49-F238E27FC236}">
                  <a16:creationId xmlns:a16="http://schemas.microsoft.com/office/drawing/2014/main" id="{8D3C3374-C720-4FCD-B6CD-AEF1D1A6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7639E2EF-4D23-4EA3-B29E-D6362FF72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30820A4-6CEA-4BF7-8DE4-F5B2D2EB2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F320E002-8AED-4D4F-A104-0585FFFB9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6A0BF3F3-3A09-42CE-9483-114BD01DD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B233BD5C-DFC7-4EB7-B348-7C9B5B8D0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A00D2CE1-35C1-46E6-BD59-CEE668BD9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A58DCE86-9AE1-46D1-96D6-04B8B3EDF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0" name="Straight Connector 29">
              <a:extLst>
                <a:ext uri="{FF2B5EF4-FFF2-40B4-BE49-F238E27FC236}">
                  <a16:creationId xmlns:a16="http://schemas.microsoft.com/office/drawing/2014/main" id="{89B74739-D423-4F25-A976-0A6CD86D17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018E700-FF08-42AA-9237-24E7A74AD3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6B3488A-8A55-403E-B9C9-75AFA0CF53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5089B9D-BA8D-4A64-B95F-33940D9D68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E18403B7-F2C7-4C07-8522-21C319109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23B58CC6-A99E-43AF-A467-256F19287F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8" name="Straight Connector 37">
              <a:extLst>
                <a:ext uri="{FF2B5EF4-FFF2-40B4-BE49-F238E27FC236}">
                  <a16:creationId xmlns:a16="http://schemas.microsoft.com/office/drawing/2014/main" id="{8FE97852-3A18-4317-B17E-8C45174F9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9D0BC6E-6D0B-4589-B1BF-372BAA3839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30B892E-E062-4B0A-B79E-E55D36EC9A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D1A4DF9-C28A-4C0A-B273-702F0C4880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FCC4549C-4B88-5A66-05D4-AF8396F70216}"/>
              </a:ext>
            </a:extLst>
          </p:cNvPr>
          <p:cNvSpPr>
            <a:spLocks noGrp="1"/>
          </p:cNvSpPr>
          <p:nvPr>
            <p:ph type="title"/>
          </p:nvPr>
        </p:nvSpPr>
        <p:spPr>
          <a:xfrm>
            <a:off x="630936" y="495992"/>
            <a:ext cx="4195140" cy="5638831"/>
          </a:xfrm>
          <a:noFill/>
        </p:spPr>
        <p:txBody>
          <a:bodyPr anchor="ctr">
            <a:normAutofit/>
          </a:bodyPr>
          <a:lstStyle/>
          <a:p>
            <a:r>
              <a:rPr lang="en-US" sz="4800"/>
              <a:t>Distribution of Africans to New World </a:t>
            </a:r>
          </a:p>
        </p:txBody>
      </p:sp>
      <p:graphicFrame>
        <p:nvGraphicFramePr>
          <p:cNvPr id="5" name="Content Placeholder 2">
            <a:extLst>
              <a:ext uri="{FF2B5EF4-FFF2-40B4-BE49-F238E27FC236}">
                <a16:creationId xmlns:a16="http://schemas.microsoft.com/office/drawing/2014/main" id="{0E758EEC-360B-7429-3F0A-C31B2CEE9243}"/>
              </a:ext>
            </a:extLst>
          </p:cNvPr>
          <p:cNvGraphicFramePr>
            <a:graphicFrameLocks noGrp="1"/>
          </p:cNvGraphicFramePr>
          <p:nvPr>
            <p:ph idx="1"/>
            <p:extLst>
              <p:ext uri="{D42A27DB-BD31-4B8C-83A1-F6EECF244321}">
                <p14:modId xmlns:p14="http://schemas.microsoft.com/office/powerpoint/2010/main" val="4090358798"/>
              </p:ext>
            </p:extLst>
          </p:nvPr>
        </p:nvGraphicFramePr>
        <p:xfrm>
          <a:off x="4915947" y="866585"/>
          <a:ext cx="6253722" cy="5056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2890148"/>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2">
            <a:extLst>
              <a:ext uri="{FF2B5EF4-FFF2-40B4-BE49-F238E27FC236}">
                <a16:creationId xmlns:a16="http://schemas.microsoft.com/office/drawing/2014/main" id="{89D8D564-8784-DD59-C764-4619EC657672}"/>
              </a:ext>
            </a:extLst>
          </p:cNvPr>
          <p:cNvGraphicFramePr>
            <a:graphicFrameLocks noGrp="1"/>
          </p:cNvGraphicFramePr>
          <p:nvPr>
            <p:ph idx="1"/>
            <p:extLst>
              <p:ext uri="{D42A27DB-BD31-4B8C-83A1-F6EECF244321}">
                <p14:modId xmlns:p14="http://schemas.microsoft.com/office/powerpoint/2010/main" val="1444109779"/>
              </p:ext>
            </p:extLst>
          </p:nvPr>
        </p:nvGraphicFramePr>
        <p:xfrm>
          <a:off x="4426226" y="675861"/>
          <a:ext cx="7315200" cy="57262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5015AEE6-679E-5265-FB61-0FD23EDC2F19}"/>
              </a:ext>
            </a:extLst>
          </p:cNvPr>
          <p:cNvPicPr>
            <a:picLocks noChangeAspect="1"/>
          </p:cNvPicPr>
          <p:nvPr/>
        </p:nvPicPr>
        <p:blipFill rotWithShape="1">
          <a:blip r:embed="rId7"/>
          <a:srcRect l="6969" t="9749" r="6483" b="3097"/>
          <a:stretch/>
        </p:blipFill>
        <p:spPr>
          <a:xfrm>
            <a:off x="336170" y="3622440"/>
            <a:ext cx="4090056" cy="2971800"/>
          </a:xfrm>
          <a:prstGeom prst="rect">
            <a:avLst/>
          </a:prstGeom>
        </p:spPr>
      </p:pic>
    </p:spTree>
    <p:extLst>
      <p:ext uri="{BB962C8B-B14F-4D97-AF65-F5344CB8AC3E}">
        <p14:creationId xmlns:p14="http://schemas.microsoft.com/office/powerpoint/2010/main" val="2488536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3C0606-4F1E-080A-F732-C47F76CAC4CA}"/>
              </a:ext>
            </a:extLst>
          </p:cNvPr>
          <p:cNvSpPr>
            <a:spLocks noGrp="1"/>
          </p:cNvSpPr>
          <p:nvPr>
            <p:ph type="title"/>
          </p:nvPr>
        </p:nvSpPr>
        <p:spPr>
          <a:xfrm>
            <a:off x="686834" y="1153572"/>
            <a:ext cx="3200400" cy="4461163"/>
          </a:xfrm>
        </p:spPr>
        <p:txBody>
          <a:bodyPr>
            <a:normAutofit/>
          </a:bodyPr>
          <a:lstStyle/>
          <a:p>
            <a:r>
              <a:rPr kumimoji="0" lang="en-US" b="0" i="0" u="none" strike="noStrike" kern="1200" cap="none" spc="0" normalizeH="0" baseline="0" noProof="0">
                <a:ln>
                  <a:noFill/>
                </a:ln>
                <a:solidFill>
                  <a:srgbClr val="FFFFFF"/>
                </a:solidFill>
                <a:effectLst/>
                <a:uLnTx/>
                <a:uFillTx/>
                <a:latin typeface="Calibri Light" panose="020F0302020204030204"/>
                <a:ea typeface="+mj-ea"/>
                <a:cs typeface="+mj-cs"/>
              </a:rPr>
              <a:t>Arrival of the European Traders </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CEEC0ED-36BF-2517-70CB-AD4C7E26D8ED}"/>
              </a:ext>
            </a:extLst>
          </p:cNvPr>
          <p:cNvSpPr>
            <a:spLocks noGrp="1"/>
          </p:cNvSpPr>
          <p:nvPr>
            <p:ph idx="1"/>
          </p:nvPr>
        </p:nvSpPr>
        <p:spPr>
          <a:xfrm>
            <a:off x="4447308" y="319088"/>
            <a:ext cx="6906491" cy="5857875"/>
          </a:xfrm>
        </p:spPr>
        <p:txBody>
          <a:bodyPr anchor="ctr">
            <a:normAutofit/>
          </a:bodyPr>
          <a:lstStyle/>
          <a:p>
            <a:pPr marL="228600" marR="0" lvl="0" indent="-228600" defTabSz="914400" rtl="0" eaLnBrk="1" fontAlgn="auto" latinLnBrk="0" hangingPunct="1">
              <a:spcBef>
                <a:spcPts val="0"/>
              </a:spcBef>
              <a:spcAft>
                <a:spcPts val="1000"/>
              </a:spcAft>
              <a:buClrTx/>
              <a:buSzTx/>
              <a:buFont typeface="Wingdings" panose="05000000000000000000" pitchFamily="2" charset="2"/>
              <a:buChar char="Ø"/>
              <a:tabLst/>
              <a:defRPr/>
            </a:pPr>
            <a:r>
              <a:rPr kumimoji="0" lang="en-US" sz="2000" b="0" i="0" u="none" strike="noStrike" kern="1200" cap="none" spc="0" normalizeH="0" baseline="0" noProof="0" dirty="0">
                <a:ln>
                  <a:noFill/>
                </a:ln>
                <a:effectLst/>
                <a:uLnTx/>
                <a:uFillTx/>
                <a:latin typeface="Segoe UI" panose="020B0502040204020203" pitchFamily="34" charset="0"/>
                <a:ea typeface="Times New Roman" panose="02020603050405020304" pitchFamily="18" charset="0"/>
                <a:cs typeface="Times New Roman" panose="02020603050405020304" pitchFamily="18" charset="0"/>
              </a:rPr>
              <a:t>15</a:t>
            </a:r>
            <a:r>
              <a:rPr kumimoji="0" lang="en-US" sz="2000" b="0" i="0" u="none" strike="noStrike" kern="1200" cap="none" spc="0" normalizeH="0" baseline="30000" noProof="0" dirty="0">
                <a:ln>
                  <a:noFill/>
                </a:ln>
                <a:effectLst/>
                <a:uLnTx/>
                <a:uFillTx/>
                <a:latin typeface="Segoe UI" panose="020B0502040204020203" pitchFamily="34" charset="0"/>
                <a:ea typeface="Times New Roman" panose="02020603050405020304" pitchFamily="18" charset="0"/>
                <a:cs typeface="Times New Roman" panose="02020603050405020304" pitchFamily="18" charset="0"/>
              </a:rPr>
              <a:t>th</a:t>
            </a:r>
            <a:r>
              <a:rPr kumimoji="0" lang="en-US" sz="2000" b="0" i="0" u="none" strike="noStrike" kern="1200" cap="none" spc="0" normalizeH="0" baseline="0" noProof="0" dirty="0">
                <a:ln>
                  <a:noFill/>
                </a:ln>
                <a:effectLst/>
                <a:uLnTx/>
                <a:uFillTx/>
                <a:latin typeface="Segoe UI" panose="020B0502040204020203" pitchFamily="34" charset="0"/>
                <a:ea typeface="Times New Roman" panose="02020603050405020304" pitchFamily="18" charset="0"/>
                <a:cs typeface="Times New Roman" panose="02020603050405020304" pitchFamily="18" charset="0"/>
              </a:rPr>
              <a:t> &amp; 16</a:t>
            </a:r>
            <a:r>
              <a:rPr kumimoji="0" lang="en-US" sz="2000" b="0" i="0" u="none" strike="noStrike" kern="1200" cap="none" spc="0" normalizeH="0" baseline="30000" noProof="0" dirty="0">
                <a:ln>
                  <a:noFill/>
                </a:ln>
                <a:effectLst/>
                <a:uLnTx/>
                <a:uFillTx/>
                <a:latin typeface="Segoe UI" panose="020B0502040204020203" pitchFamily="34" charset="0"/>
                <a:ea typeface="Times New Roman" panose="02020603050405020304" pitchFamily="18" charset="0"/>
                <a:cs typeface="Times New Roman" panose="02020603050405020304" pitchFamily="18" charset="0"/>
              </a:rPr>
              <a:t>th</a:t>
            </a:r>
            <a:r>
              <a:rPr kumimoji="0" lang="en-US" sz="2000" b="0" i="0" u="none" strike="noStrike" kern="1200" cap="none" spc="0" normalizeH="0" baseline="0" noProof="0" dirty="0">
                <a:ln>
                  <a:noFill/>
                </a:ln>
                <a:effectLst/>
                <a:uLnTx/>
                <a:uFillTx/>
                <a:latin typeface="Segoe UI" panose="020B0502040204020203" pitchFamily="34" charset="0"/>
                <a:ea typeface="Times New Roman" panose="02020603050405020304" pitchFamily="18" charset="0"/>
                <a:cs typeface="Times New Roman" panose="02020603050405020304" pitchFamily="18" charset="0"/>
              </a:rPr>
              <a:t> Centuries - European traders began Slave Trade. </a:t>
            </a:r>
          </a:p>
          <a:p>
            <a:pPr marL="228600" marR="0" lvl="0" indent="-228600" defTabSz="914400" rtl="0" eaLnBrk="1" fontAlgn="auto" latinLnBrk="0" hangingPunct="1">
              <a:spcBef>
                <a:spcPts val="0"/>
              </a:spcBef>
              <a:spcAft>
                <a:spcPts val="1000"/>
              </a:spcAft>
              <a:buClrTx/>
              <a:buSzTx/>
              <a:buFont typeface="Wingdings" panose="05000000000000000000" pitchFamily="2" charset="2"/>
              <a:buChar char="Ø"/>
              <a:tabLst/>
              <a:defRPr/>
            </a:pPr>
            <a:r>
              <a:rPr kumimoji="0" lang="en-US" sz="2000" b="0" i="0" u="none" strike="noStrike" kern="1200" cap="none" spc="0" normalizeH="0" baseline="0" noProof="0" dirty="0">
                <a:ln>
                  <a:noFill/>
                </a:ln>
                <a:effectLst/>
                <a:uLnTx/>
                <a:uFillTx/>
                <a:latin typeface="Segoe UI" panose="020B0502040204020203" pitchFamily="34" charset="0"/>
                <a:ea typeface="Times New Roman" panose="02020603050405020304" pitchFamily="18" charset="0"/>
                <a:cs typeface="Times New Roman" panose="02020603050405020304" pitchFamily="18" charset="0"/>
              </a:rPr>
              <a:t>European traders' previous interest in African nations &amp; kingdoms (Ghana &amp; Mali) was because of their trading networks. Traders then wanted to trade humans.</a:t>
            </a:r>
            <a:endParaRPr lang="en-US" sz="2000" dirty="0">
              <a:latin typeface="Calibri" panose="020F0502020204030204" pitchFamily="34" charset="0"/>
              <a:ea typeface="Times New Roman" panose="02020603050405020304" pitchFamily="18" charset="0"/>
              <a:cs typeface="Times New Roman" panose="02020603050405020304" pitchFamily="18" charset="0"/>
            </a:endParaRPr>
          </a:p>
          <a:p>
            <a:pPr marL="228600" marR="0" lvl="0" indent="-228600" defTabSz="914400" rtl="0" eaLnBrk="1" fontAlgn="auto" latinLnBrk="0" hangingPunct="1">
              <a:spcBef>
                <a:spcPts val="0"/>
              </a:spcBef>
              <a:spcAft>
                <a:spcPts val="1000"/>
              </a:spcAft>
              <a:buClrTx/>
              <a:buSzTx/>
              <a:buFont typeface="Wingdings" panose="05000000000000000000" pitchFamily="2" charset="2"/>
              <a:buChar char="Ø"/>
              <a:tabLst/>
              <a:defRPr/>
            </a:pPr>
            <a:r>
              <a:rPr kumimoji="0" lang="en-US" sz="2000" b="0" i="0" u="none" strike="noStrike" kern="1200" cap="none" spc="0" normalizeH="0" baseline="0" noProof="0" dirty="0">
                <a:ln>
                  <a:noFill/>
                </a:ln>
                <a:effectLst/>
                <a:uLnTx/>
                <a:uFillTx/>
                <a:latin typeface="Segoe UI" panose="020B0502040204020203" pitchFamily="34" charset="0"/>
                <a:ea typeface="Times New Roman" panose="02020603050405020304" pitchFamily="18" charset="0"/>
                <a:cs typeface="Times New Roman" panose="02020603050405020304" pitchFamily="18" charset="0"/>
              </a:rPr>
              <a:t>Europeans took enslaved people from Western Africa to Europe and the Americas. </a:t>
            </a:r>
          </a:p>
          <a:p>
            <a:pPr marL="228600" marR="0" lvl="0" indent="-228600" defTabSz="914400" rtl="0" eaLnBrk="1" fontAlgn="auto" latinLnBrk="0" hangingPunct="1">
              <a:spcBef>
                <a:spcPts val="0"/>
              </a:spcBef>
              <a:spcAft>
                <a:spcPts val="1000"/>
              </a:spcAft>
              <a:buClrTx/>
              <a:buSzTx/>
              <a:buFont typeface="Wingdings" panose="05000000000000000000" pitchFamily="2" charset="2"/>
              <a:buChar char="Ø"/>
              <a:tabLst/>
              <a:defRPr/>
            </a:pPr>
            <a:r>
              <a:rPr kumimoji="0" lang="en-US" sz="2000" b="0" i="0" u="none" strike="noStrike" kern="1200" cap="none" spc="0" normalizeH="0" baseline="0" noProof="0" dirty="0">
                <a:ln>
                  <a:noFill/>
                </a:ln>
                <a:effectLst/>
                <a:uLnTx/>
                <a:uFillTx/>
                <a:latin typeface="Segoe UI" panose="020B0502040204020203" pitchFamily="34" charset="0"/>
                <a:ea typeface="Times New Roman" panose="02020603050405020304" pitchFamily="18" charset="0"/>
                <a:cs typeface="Times New Roman" panose="02020603050405020304" pitchFamily="18" charset="0"/>
              </a:rPr>
              <a:t>Done firstly on a small scale – but grew in 17</a:t>
            </a:r>
            <a:r>
              <a:rPr kumimoji="0" lang="en-US" sz="2000" b="0" i="0" u="none" strike="noStrike" kern="1200" cap="none" spc="0" normalizeH="0" baseline="30000" noProof="0" dirty="0">
                <a:ln>
                  <a:noFill/>
                </a:ln>
                <a:effectLst/>
                <a:uLnTx/>
                <a:uFillTx/>
                <a:latin typeface="Segoe UI" panose="020B0502040204020203" pitchFamily="34" charset="0"/>
                <a:ea typeface="Times New Roman" panose="02020603050405020304" pitchFamily="18" charset="0"/>
                <a:cs typeface="Times New Roman" panose="02020603050405020304" pitchFamily="18" charset="0"/>
              </a:rPr>
              <a:t>th</a:t>
            </a:r>
            <a:r>
              <a:rPr kumimoji="0" lang="en-US" sz="2000" b="0" i="0" u="none" strike="noStrike" kern="1200" cap="none" spc="0" normalizeH="0" baseline="0" noProof="0" dirty="0">
                <a:ln>
                  <a:noFill/>
                </a:ln>
                <a:effectLst/>
                <a:uLnTx/>
                <a:uFillTx/>
                <a:latin typeface="Segoe UI" panose="020B0502040204020203" pitchFamily="34" charset="0"/>
                <a:ea typeface="Times New Roman" panose="02020603050405020304" pitchFamily="18" charset="0"/>
                <a:cs typeface="Times New Roman" panose="02020603050405020304" pitchFamily="18" charset="0"/>
              </a:rPr>
              <a:t> – 18</a:t>
            </a:r>
            <a:r>
              <a:rPr kumimoji="0" lang="en-US" sz="2000" b="0" i="0" u="none" strike="noStrike" kern="1200" cap="none" spc="0" normalizeH="0" baseline="30000" noProof="0" dirty="0">
                <a:ln>
                  <a:noFill/>
                </a:ln>
                <a:effectLst/>
                <a:uLnTx/>
                <a:uFillTx/>
                <a:latin typeface="Segoe UI" panose="020B0502040204020203" pitchFamily="34" charset="0"/>
                <a:ea typeface="Times New Roman" panose="02020603050405020304" pitchFamily="18" charset="0"/>
                <a:cs typeface="Times New Roman" panose="02020603050405020304" pitchFamily="18" charset="0"/>
              </a:rPr>
              <a:t>th</a:t>
            </a:r>
            <a:r>
              <a:rPr kumimoji="0" lang="en-US" sz="2000" b="0" i="0" u="none" strike="noStrike" kern="1200" cap="none" spc="0" normalizeH="0" baseline="0" noProof="0" dirty="0">
                <a:ln>
                  <a:noFill/>
                </a:ln>
                <a:effectLst/>
                <a:uLnTx/>
                <a:uFillTx/>
                <a:latin typeface="Segoe UI" panose="020B0502040204020203" pitchFamily="34" charset="0"/>
                <a:ea typeface="Times New Roman" panose="02020603050405020304" pitchFamily="18" charset="0"/>
                <a:cs typeface="Times New Roman" panose="02020603050405020304" pitchFamily="18" charset="0"/>
              </a:rPr>
              <a:t> Centuries - Europe conquered many of the </a:t>
            </a:r>
            <a:r>
              <a:rPr kumimoji="0" lang="en-US" sz="2000" b="0" i="0" u="sng" strike="noStrike" kern="1200" cap="none" spc="0" normalizeH="0" baseline="0" noProof="0" dirty="0">
                <a:ln>
                  <a:noFill/>
                </a:ln>
                <a:effectLst/>
                <a:uLnTx/>
                <a:uFillTx/>
                <a:latin typeface="Segoe UI" panose="020B0502040204020203" pitchFamily="34" charset="0"/>
                <a:ea typeface="Times New Roman" panose="02020603050405020304" pitchFamily="18" charset="0"/>
                <a:cs typeface="Times New Roman" panose="02020603050405020304" pitchFamily="18" charset="0"/>
              </a:rPr>
              <a:t>Caribbean islands</a:t>
            </a:r>
            <a:r>
              <a:rPr kumimoji="0" lang="en-US" sz="2000" b="0" i="0" u="none" strike="noStrike" kern="1200" cap="none" spc="0" normalizeH="0" baseline="0" noProof="0" dirty="0">
                <a:ln>
                  <a:noFill/>
                </a:ln>
                <a:effectLst/>
                <a:uLnTx/>
                <a:uFillTx/>
                <a:latin typeface="Segoe UI" panose="020B0502040204020203" pitchFamily="34" charset="0"/>
                <a:ea typeface="Times New Roman" panose="02020603050405020304" pitchFamily="18" charset="0"/>
                <a:cs typeface="Times New Roman" panose="02020603050405020304" pitchFamily="18" charset="0"/>
              </a:rPr>
              <a:t> &amp; much of North and South America.</a:t>
            </a:r>
            <a:endParaRPr lang="en-US" sz="2000" dirty="0">
              <a:latin typeface="Calibri" panose="020F0502020204030204" pitchFamily="34" charset="0"/>
              <a:ea typeface="Times New Roman" panose="02020603050405020304" pitchFamily="18" charset="0"/>
              <a:cs typeface="Times New Roman" panose="02020603050405020304" pitchFamily="18" charset="0"/>
            </a:endParaRPr>
          </a:p>
          <a:p>
            <a:pPr marL="228600" marR="0" lvl="0" indent="-228600" defTabSz="914400" rtl="0" eaLnBrk="1" fontAlgn="auto" latinLnBrk="0" hangingPunct="1">
              <a:spcBef>
                <a:spcPts val="0"/>
              </a:spcBef>
              <a:spcAft>
                <a:spcPts val="1000"/>
              </a:spcAft>
              <a:buClrTx/>
              <a:buSzTx/>
              <a:buFont typeface="Wingdings" panose="05000000000000000000" pitchFamily="2" charset="2"/>
              <a:buChar char="Ø"/>
              <a:tabLst/>
              <a:defRPr/>
            </a:pPr>
            <a:r>
              <a:rPr kumimoji="0" lang="en-US" sz="2000" b="0" i="0" u="none" strike="noStrike" kern="1200" cap="none" spc="0" normalizeH="0" baseline="0" noProof="0" dirty="0">
                <a:ln>
                  <a:noFill/>
                </a:ln>
                <a:effectLst/>
                <a:uLnTx/>
                <a:uFillTx/>
                <a:latin typeface="Segoe UI" panose="020B0502040204020203" pitchFamily="34" charset="0"/>
                <a:ea typeface="Times New Roman" panose="02020603050405020304" pitchFamily="18" charset="0"/>
                <a:cs typeface="Times New Roman" panose="02020603050405020304" pitchFamily="18" charset="0"/>
              </a:rPr>
              <a:t>Enslaved worked in mines &amp; tobacco plantations in South America &amp; sugar plantations in the West Indies. </a:t>
            </a:r>
          </a:p>
          <a:p>
            <a:pPr marL="228600" marR="0" lvl="0" indent="-228600" defTabSz="914400" rtl="0" eaLnBrk="1" fontAlgn="auto" latinLnBrk="0" hangingPunct="1">
              <a:spcBef>
                <a:spcPts val="0"/>
              </a:spcBef>
              <a:spcAft>
                <a:spcPts val="1000"/>
              </a:spcAft>
              <a:buClrTx/>
              <a:buSzTx/>
              <a:buFont typeface="Wingdings" panose="05000000000000000000" pitchFamily="2" charset="2"/>
              <a:buChar char="Ø"/>
              <a:tabLst/>
              <a:defRPr/>
            </a:pPr>
            <a:r>
              <a:rPr kumimoji="0" lang="en-US" sz="2000" b="0" i="0" u="none" strike="noStrike" kern="1200" cap="none" spc="0" normalizeH="0" baseline="0" noProof="0" dirty="0">
                <a:ln>
                  <a:noFill/>
                </a:ln>
                <a:effectLst/>
                <a:uLnTx/>
                <a:uFillTx/>
                <a:latin typeface="Segoe UI" panose="020B0502040204020203" pitchFamily="34" charset="0"/>
                <a:ea typeface="Times New Roman" panose="02020603050405020304" pitchFamily="18" charset="0"/>
                <a:cs typeface="Times New Roman" panose="02020603050405020304" pitchFamily="18" charset="0"/>
              </a:rPr>
              <a:t>Millions of Africans were enslaved and forced across the Atlantic to </a:t>
            </a:r>
            <a:r>
              <a:rPr kumimoji="0" lang="en-US" sz="2000" b="0" i="0" u="none" strike="noStrike" kern="1200" cap="none" spc="0" normalizeH="0" baseline="0" noProof="0" dirty="0" err="1">
                <a:ln>
                  <a:noFill/>
                </a:ln>
                <a:effectLst/>
                <a:uLnTx/>
                <a:uFillTx/>
                <a:latin typeface="Segoe UI" panose="020B0502040204020203" pitchFamily="34" charset="0"/>
                <a:ea typeface="Times New Roman" panose="02020603050405020304" pitchFamily="18" charset="0"/>
                <a:cs typeface="Times New Roman" panose="02020603050405020304" pitchFamily="18" charset="0"/>
              </a:rPr>
              <a:t>labour</a:t>
            </a:r>
            <a:r>
              <a:rPr kumimoji="0" lang="en-US" sz="2000" b="0" i="0" u="none" strike="noStrike" kern="1200" cap="none" spc="0" normalizeH="0" baseline="0" noProof="0" dirty="0">
                <a:ln>
                  <a:noFill/>
                </a:ln>
                <a:effectLst/>
                <a:uLnTx/>
                <a:uFillTx/>
                <a:latin typeface="Segoe UI" panose="020B0502040204020203" pitchFamily="34" charset="0"/>
                <a:ea typeface="Times New Roman" panose="02020603050405020304" pitchFamily="18" charset="0"/>
                <a:cs typeface="Times New Roman" panose="02020603050405020304" pitchFamily="18" charset="0"/>
              </a:rPr>
              <a:t> in plantations in the Caribbean &amp; America. </a:t>
            </a:r>
            <a:endParaRPr kumimoji="0" lang="en-US" sz="2000" b="0" i="0" u="none" strike="noStrike" kern="1200" cap="none" spc="0" normalizeH="0" baseline="0" noProof="0" dirty="0">
              <a:ln>
                <a:noFill/>
              </a:ln>
              <a:effectLst/>
              <a:uLnTx/>
              <a:uFillTx/>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19127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8C3DEBB2-D54E-470C-86B3-631BDDF6C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845820"/>
            <a:ext cx="6087194" cy="5166360"/>
          </a:xfrm>
          <a:custGeom>
            <a:avLst/>
            <a:gdLst>
              <a:gd name="connsiteX0" fmla="*/ 0 w 6087194"/>
              <a:gd name="connsiteY0" fmla="*/ 0 h 5166360"/>
              <a:gd name="connsiteX1" fmla="*/ 155740 w 6087194"/>
              <a:gd name="connsiteY1" fmla="*/ 0 h 5166360"/>
              <a:gd name="connsiteX2" fmla="*/ 5867656 w 6087194"/>
              <a:gd name="connsiteY2" fmla="*/ 0 h 5166360"/>
              <a:gd name="connsiteX3" fmla="*/ 6087194 w 6087194"/>
              <a:gd name="connsiteY3" fmla="*/ 0 h 5166360"/>
              <a:gd name="connsiteX4" fmla="*/ 3693315 w 6087194"/>
              <a:gd name="connsiteY4" fmla="*/ 5166360 h 5166360"/>
              <a:gd name="connsiteX5" fmla="*/ 3473777 w 6087194"/>
              <a:gd name="connsiteY5" fmla="*/ 5166360 h 5166360"/>
              <a:gd name="connsiteX6" fmla="*/ 155740 w 6087194"/>
              <a:gd name="connsiteY6" fmla="*/ 5166360 h 5166360"/>
              <a:gd name="connsiteX7" fmla="*/ 0 w 6087194"/>
              <a:gd name="connsiteY7" fmla="*/ 516636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87194" h="5166360">
                <a:moveTo>
                  <a:pt x="0" y="0"/>
                </a:moveTo>
                <a:lnTo>
                  <a:pt x="155740" y="0"/>
                </a:lnTo>
                <a:lnTo>
                  <a:pt x="5867656" y="0"/>
                </a:lnTo>
                <a:lnTo>
                  <a:pt x="6087194" y="0"/>
                </a:lnTo>
                <a:lnTo>
                  <a:pt x="3693315" y="5166360"/>
                </a:lnTo>
                <a:lnTo>
                  <a:pt x="3473777" y="5166360"/>
                </a:lnTo>
                <a:lnTo>
                  <a:pt x="155740"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847C7588-8C18-44D9-8469-ABB9865FE1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3726915" y="844868"/>
            <a:ext cx="8465085" cy="5167312"/>
          </a:xfrm>
          <a:custGeom>
            <a:avLst/>
            <a:gdLst>
              <a:gd name="connsiteX0" fmla="*/ 0 w 8465085"/>
              <a:gd name="connsiteY0" fmla="*/ 952 h 5167312"/>
              <a:gd name="connsiteX1" fmla="*/ 1898594 w 8465085"/>
              <a:gd name="connsiteY1" fmla="*/ 952 h 5167312"/>
              <a:gd name="connsiteX2" fmla="*/ 1898594 w 8465085"/>
              <a:gd name="connsiteY2" fmla="*/ 0 h 5167312"/>
              <a:gd name="connsiteX3" fmla="*/ 0 w 8465085"/>
              <a:gd name="connsiteY3" fmla="*/ 0 h 5167312"/>
              <a:gd name="connsiteX4" fmla="*/ 221324 w 8465085"/>
              <a:gd name="connsiteY4" fmla="*/ 5167312 h 5167312"/>
              <a:gd name="connsiteX5" fmla="*/ 7243482 w 8465085"/>
              <a:gd name="connsiteY5" fmla="*/ 5167312 h 5167312"/>
              <a:gd name="connsiteX6" fmla="*/ 8465085 w 8465085"/>
              <a:gd name="connsiteY6" fmla="*/ 5167312 h 5167312"/>
              <a:gd name="connsiteX7" fmla="*/ 8465085 w 8465085"/>
              <a:gd name="connsiteY7" fmla="*/ 0 h 5167312"/>
              <a:gd name="connsiteX8" fmla="*/ 7243482 w 8465085"/>
              <a:gd name="connsiteY8" fmla="*/ 0 h 5167312"/>
              <a:gd name="connsiteX9" fmla="*/ 2610976 w 8465085"/>
              <a:gd name="connsiteY9" fmla="*/ 0 h 5167312"/>
              <a:gd name="connsiteX10" fmla="*/ 2610976 w 8465085"/>
              <a:gd name="connsiteY10" fmla="*/ 952 h 5167312"/>
              <a:gd name="connsiteX11" fmla="*/ 2615203 w 8465085"/>
              <a:gd name="connsiteY11"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65085" h="5167312">
                <a:moveTo>
                  <a:pt x="0" y="952"/>
                </a:moveTo>
                <a:lnTo>
                  <a:pt x="1898594" y="952"/>
                </a:lnTo>
                <a:lnTo>
                  <a:pt x="1898594" y="0"/>
                </a:lnTo>
                <a:lnTo>
                  <a:pt x="0" y="0"/>
                </a:lnTo>
                <a:close/>
                <a:moveTo>
                  <a:pt x="221324" y="5167312"/>
                </a:moveTo>
                <a:lnTo>
                  <a:pt x="7243482" y="5167312"/>
                </a:lnTo>
                <a:lnTo>
                  <a:pt x="8465085" y="5167312"/>
                </a:lnTo>
                <a:lnTo>
                  <a:pt x="8465085" y="0"/>
                </a:lnTo>
                <a:lnTo>
                  <a:pt x="7243482" y="0"/>
                </a:lnTo>
                <a:lnTo>
                  <a:pt x="2610976" y="0"/>
                </a:lnTo>
                <a:lnTo>
                  <a:pt x="2610976" y="952"/>
                </a:lnTo>
                <a:lnTo>
                  <a:pt x="2615203"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A4977B8-3F0E-A9E7-A33C-D97161022C9C}"/>
              </a:ext>
            </a:extLst>
          </p:cNvPr>
          <p:cNvSpPr>
            <a:spLocks noGrp="1"/>
          </p:cNvSpPr>
          <p:nvPr>
            <p:ph type="title"/>
          </p:nvPr>
        </p:nvSpPr>
        <p:spPr>
          <a:xfrm>
            <a:off x="838199" y="1841614"/>
            <a:ext cx="3409508" cy="3173819"/>
          </a:xfrm>
        </p:spPr>
        <p:txBody>
          <a:bodyPr>
            <a:normAutofit/>
          </a:bodyPr>
          <a:lstStyle/>
          <a:p>
            <a:r>
              <a:rPr lang="en-US">
                <a:solidFill>
                  <a:schemeClr val="bg1"/>
                </a:solidFill>
              </a:rPr>
              <a:t>Emergency of Slavery &amp; Slave Trade </a:t>
            </a:r>
          </a:p>
        </p:txBody>
      </p:sp>
      <p:sp>
        <p:nvSpPr>
          <p:cNvPr id="3" name="Content Placeholder 2">
            <a:extLst>
              <a:ext uri="{FF2B5EF4-FFF2-40B4-BE49-F238E27FC236}">
                <a16:creationId xmlns:a16="http://schemas.microsoft.com/office/drawing/2014/main" id="{21BE4C7D-82C1-FAEB-9DA6-CE0736AF6106}"/>
              </a:ext>
            </a:extLst>
          </p:cNvPr>
          <p:cNvSpPr>
            <a:spLocks noGrp="1"/>
          </p:cNvSpPr>
          <p:nvPr>
            <p:ph idx="1"/>
          </p:nvPr>
        </p:nvSpPr>
        <p:spPr>
          <a:xfrm>
            <a:off x="5781822" y="1137208"/>
            <a:ext cx="6410176" cy="4582632"/>
          </a:xfrm>
        </p:spPr>
        <p:txBody>
          <a:bodyPr anchor="ctr">
            <a:normAutofit/>
          </a:bodyPr>
          <a:lstStyle/>
          <a:p>
            <a:pPr marL="0" marR="0" lvl="0" indent="0" defTabSz="914400" rtl="0" eaLnBrk="1" fontAlgn="auto" latinLnBrk="0" hangingPunct="1">
              <a:spcBef>
                <a:spcPts val="0"/>
              </a:spcBef>
              <a:spcAft>
                <a:spcPts val="1000"/>
              </a:spcAft>
              <a:buClrTx/>
              <a:buSzTx/>
              <a:buFont typeface="Arial" panose="020B0604020202020204" pitchFamily="34" charset="0"/>
              <a:buNone/>
              <a:tabLst/>
              <a:defRPr/>
            </a:pPr>
            <a:r>
              <a:rPr kumimoji="0" lang="en-US" b="1" i="0" u="none" strike="noStrike" kern="1200" cap="none" spc="0" normalizeH="0" baseline="0" noProof="0" dirty="0">
                <a:ln>
                  <a:noFill/>
                </a:ln>
                <a:effectLst/>
                <a:uLnTx/>
                <a:uFillTx/>
                <a:latin typeface="Segoe UI" panose="020B0502040204020203" pitchFamily="34" charset="0"/>
                <a:ea typeface="Times New Roman" panose="02020603050405020304" pitchFamily="18" charset="0"/>
                <a:cs typeface="Times New Roman" panose="02020603050405020304" pitchFamily="18" charset="0"/>
              </a:rPr>
              <a:t>European slavery demanded large </a:t>
            </a:r>
            <a:r>
              <a:rPr kumimoji="0" lang="en-US" b="1" i="0" u="none" strike="noStrike" kern="1200" cap="none" spc="0" normalizeH="0" baseline="0" noProof="0" dirty="0" err="1">
                <a:ln>
                  <a:noFill/>
                </a:ln>
                <a:effectLst/>
                <a:uLnTx/>
                <a:uFillTx/>
                <a:latin typeface="Segoe UI" panose="020B0502040204020203" pitchFamily="34" charset="0"/>
                <a:ea typeface="Times New Roman" panose="02020603050405020304" pitchFamily="18" charset="0"/>
                <a:cs typeface="Times New Roman" panose="02020603050405020304" pitchFamily="18" charset="0"/>
              </a:rPr>
              <a:t>labour</a:t>
            </a:r>
            <a:r>
              <a:rPr kumimoji="0" lang="en-US" b="1" i="0" u="none" strike="noStrike" kern="1200" cap="none" spc="0" normalizeH="0" baseline="0" noProof="0" dirty="0">
                <a:ln>
                  <a:noFill/>
                </a:ln>
                <a:effectLst/>
                <a:uLnTx/>
                <a:uFillTx/>
                <a:latin typeface="Segoe UI" panose="020B0502040204020203" pitchFamily="34" charset="0"/>
                <a:ea typeface="Times New Roman" panose="02020603050405020304" pitchFamily="18" charset="0"/>
                <a:cs typeface="Times New Roman" panose="02020603050405020304" pitchFamily="18" charset="0"/>
              </a:rPr>
              <a:t> force:</a:t>
            </a:r>
          </a:p>
          <a:p>
            <a:pPr marL="0" marR="0" lvl="0" indent="0" defTabSz="914400" rtl="0" eaLnBrk="1" fontAlgn="auto" latinLnBrk="0" hangingPunct="1">
              <a:spcBef>
                <a:spcPts val="0"/>
              </a:spcBef>
              <a:spcAft>
                <a:spcPts val="1000"/>
              </a:spcAft>
              <a:buClrTx/>
              <a:buSzTx/>
              <a:buFont typeface="Arial" panose="020B0604020202020204" pitchFamily="34" charset="0"/>
              <a:buNone/>
              <a:tabLst/>
              <a:defRPr/>
            </a:pPr>
            <a:endParaRPr kumimoji="0" lang="en-US" b="1" i="0" u="none" strike="noStrike" kern="1200" cap="none" spc="0" normalizeH="0" baseline="0" noProof="0" dirty="0">
              <a:ln>
                <a:noFill/>
              </a:ln>
              <a:effectLst/>
              <a:uLnTx/>
              <a:uFillTx/>
              <a:latin typeface="Calibri" panose="020F0502020204030204" pitchFamily="34" charset="0"/>
              <a:ea typeface="Times New Roman" panose="02020603050405020304" pitchFamily="18" charset="0"/>
              <a:cs typeface="Times New Roman" panose="02020603050405020304" pitchFamily="18" charset="0"/>
            </a:endParaRPr>
          </a:p>
          <a:p>
            <a:pPr marR="0" lvl="0" defTabSz="914400" rtl="0" eaLnBrk="1" fontAlgn="auto" latinLnBrk="0" hangingPunct="1">
              <a:spcBef>
                <a:spcPts val="0"/>
              </a:spcBef>
              <a:spcAft>
                <a:spcPts val="1000"/>
              </a:spcAft>
              <a:buClrTx/>
              <a:buSzTx/>
              <a:buFont typeface="Wingdings" panose="05000000000000000000" pitchFamily="2" charset="2"/>
              <a:buChar char="ü"/>
              <a:tabLst/>
              <a:defRPr/>
            </a:pPr>
            <a:r>
              <a:rPr kumimoji="0" lang="en-US" sz="2000" b="0" i="0" u="none" strike="noStrike" kern="1200" cap="none" spc="0" normalizeH="0" baseline="0" noProof="0" dirty="0">
                <a:ln>
                  <a:noFill/>
                </a:ln>
                <a:effectLst/>
                <a:uLnTx/>
                <a:uFillTx/>
                <a:latin typeface="Segoe UI" panose="020B0502040204020203" pitchFamily="34" charset="0"/>
                <a:ea typeface="+mn-ea"/>
                <a:cs typeface="Times New Roman" panose="02020603050405020304" pitchFamily="18" charset="0"/>
              </a:rPr>
              <a:t>People were captured </a:t>
            </a:r>
            <a:r>
              <a:rPr kumimoji="0" lang="en-US" sz="2000" b="0" i="0" u="none" strike="noStrike" kern="1200" cap="none" spc="0" normalizeH="0" baseline="0" noProof="0" dirty="0">
                <a:ln>
                  <a:noFill/>
                </a:ln>
                <a:effectLst/>
                <a:uLnTx/>
                <a:uFillTx/>
                <a:latin typeface="Segoe UI" panose="020B0502040204020203" pitchFamily="34" charset="0"/>
                <a:ea typeface="Times New Roman" panose="02020603050405020304" pitchFamily="18" charset="0"/>
                <a:cs typeface="Times New Roman" panose="02020603050405020304" pitchFamily="18" charset="0"/>
              </a:rPr>
              <a:t>&amp; made slaves.</a:t>
            </a:r>
            <a:endParaRPr kumimoji="0" lang="en-US" sz="2000" b="0" i="0" u="none" strike="noStrike" kern="1200" cap="none" spc="0" normalizeH="0" baseline="0" noProof="0" dirty="0">
              <a:ln>
                <a:noFill/>
              </a:ln>
              <a:effectLst/>
              <a:uLnTx/>
              <a:uFillTx/>
              <a:latin typeface="Calibri" panose="020F0502020204030204" pitchFamily="34" charset="0"/>
              <a:ea typeface="Times New Roman" panose="02020603050405020304" pitchFamily="18" charset="0"/>
              <a:cs typeface="Times New Roman" panose="02020603050405020304" pitchFamily="18" charset="0"/>
            </a:endParaRPr>
          </a:p>
          <a:p>
            <a:pPr marR="0" lvl="0" defTabSz="914400" rtl="0" eaLnBrk="1" fontAlgn="auto" latinLnBrk="0" hangingPunct="1">
              <a:spcBef>
                <a:spcPts val="0"/>
              </a:spcBef>
              <a:spcAft>
                <a:spcPts val="1000"/>
              </a:spcAft>
              <a:buClrTx/>
              <a:buSzTx/>
              <a:buFont typeface="Wingdings" panose="05000000000000000000" pitchFamily="2" charset="2"/>
              <a:buChar char="ü"/>
              <a:tabLst/>
              <a:defRPr/>
            </a:pPr>
            <a:r>
              <a:rPr kumimoji="0" lang="en-US" sz="2000" b="0" i="0" u="none" strike="noStrike" kern="1200" cap="none" spc="0" normalizeH="0" baseline="0" noProof="0" dirty="0">
                <a:ln>
                  <a:noFill/>
                </a:ln>
                <a:effectLst/>
                <a:uLnTx/>
                <a:uFillTx/>
                <a:latin typeface="Segoe UI" panose="020B0502040204020203" pitchFamily="34" charset="0"/>
                <a:ea typeface="Times New Roman" panose="02020603050405020304" pitchFamily="18" charset="0"/>
                <a:cs typeface="Times New Roman" panose="02020603050405020304" pitchFamily="18" charset="0"/>
              </a:rPr>
              <a:t>Enslaved Africans were transported huge distances to work &amp; had no chance of returning home.</a:t>
            </a:r>
            <a:endParaRPr kumimoji="0" lang="en-US" sz="2000" b="0" i="0" u="none" strike="noStrike" kern="1200" cap="none" spc="0" normalizeH="0" baseline="0" noProof="0" dirty="0">
              <a:ln>
                <a:noFill/>
              </a:ln>
              <a:effectLst/>
              <a:uLnTx/>
              <a:uFillTx/>
              <a:latin typeface="Calibri" panose="020F0502020204030204" pitchFamily="34" charset="0"/>
              <a:ea typeface="Times New Roman" panose="02020603050405020304" pitchFamily="18" charset="0"/>
              <a:cs typeface="Times New Roman" panose="02020603050405020304" pitchFamily="18" charset="0"/>
            </a:endParaRPr>
          </a:p>
          <a:p>
            <a:pPr marR="0" lvl="0" defTabSz="914400" rtl="0" eaLnBrk="1" fontAlgn="auto" latinLnBrk="0" hangingPunct="1">
              <a:spcBef>
                <a:spcPts val="0"/>
              </a:spcBef>
              <a:spcAft>
                <a:spcPts val="1000"/>
              </a:spcAft>
              <a:buClrTx/>
              <a:buSzTx/>
              <a:buFont typeface="Wingdings" panose="05000000000000000000" pitchFamily="2" charset="2"/>
              <a:buChar char="ü"/>
              <a:tabLst/>
              <a:defRPr/>
            </a:pPr>
            <a:r>
              <a:rPr kumimoji="0" lang="en-US" sz="2000" b="0" i="0" u="none" strike="noStrike" kern="1200" cap="none" spc="0" normalizeH="0" baseline="0" noProof="0" dirty="0">
                <a:ln>
                  <a:noFill/>
                </a:ln>
                <a:effectLst/>
                <a:uLnTx/>
                <a:uFillTx/>
                <a:latin typeface="Segoe UI" panose="020B0502040204020203" pitchFamily="34" charset="0"/>
                <a:ea typeface="Times New Roman" panose="02020603050405020304" pitchFamily="18" charset="0"/>
                <a:cs typeface="Times New Roman" panose="02020603050405020304" pitchFamily="18" charset="0"/>
              </a:rPr>
              <a:t>Children whose parents were enslaved became slaves as well.</a:t>
            </a:r>
            <a:endParaRPr kumimoji="0" lang="en-US" sz="2000" b="0" i="0" u="none" strike="noStrike" kern="1200" cap="none" spc="0" normalizeH="0" baseline="0" noProof="0" dirty="0">
              <a:ln>
                <a:noFill/>
              </a:ln>
              <a:effectLst/>
              <a:uLnTx/>
              <a:uFillTx/>
              <a:latin typeface="Calibri" panose="020F0502020204030204" pitchFamily="34" charset="0"/>
              <a:ea typeface="Calibri" panose="020F0502020204030204" pitchFamily="34" charset="0"/>
              <a:cs typeface="Times New Roman" panose="02020603050405020304" pitchFamily="18" charset="0"/>
            </a:endParaRPr>
          </a:p>
          <a:p>
            <a:endParaRPr lang="en-US" sz="2000" dirty="0"/>
          </a:p>
        </p:txBody>
      </p:sp>
    </p:spTree>
    <p:extLst>
      <p:ext uri="{BB962C8B-B14F-4D97-AF65-F5344CB8AC3E}">
        <p14:creationId xmlns:p14="http://schemas.microsoft.com/office/powerpoint/2010/main" val="1253555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DB46698-37C6-77A5-9096-93E1AA8B0322}"/>
              </a:ext>
            </a:extLst>
          </p:cNvPr>
          <p:cNvPicPr>
            <a:picLocks noChangeAspect="1"/>
          </p:cNvPicPr>
          <p:nvPr/>
        </p:nvPicPr>
        <p:blipFill rotWithShape="1">
          <a:blip r:embed="rId2">
            <a:alphaModFix amt="35000"/>
          </a:blip>
          <a:srcRect t="510" b="3337"/>
          <a:stretch/>
        </p:blipFill>
        <p:spPr>
          <a:xfrm>
            <a:off x="20" y="10"/>
            <a:ext cx="12191980" cy="6857990"/>
          </a:xfrm>
          <a:prstGeom prst="rect">
            <a:avLst/>
          </a:prstGeom>
        </p:spPr>
      </p:pic>
      <p:sp>
        <p:nvSpPr>
          <p:cNvPr id="2" name="Title 1">
            <a:extLst>
              <a:ext uri="{FF2B5EF4-FFF2-40B4-BE49-F238E27FC236}">
                <a16:creationId xmlns:a16="http://schemas.microsoft.com/office/drawing/2014/main" id="{0A96854D-56D4-E910-F1EB-0D68C2D26D88}"/>
              </a:ext>
            </a:extLst>
          </p:cNvPr>
          <p:cNvSpPr>
            <a:spLocks noGrp="1"/>
          </p:cNvSpPr>
          <p:nvPr>
            <p:ph type="title"/>
          </p:nvPr>
        </p:nvSpPr>
        <p:spPr>
          <a:xfrm>
            <a:off x="1508760" y="271629"/>
            <a:ext cx="10515600" cy="815050"/>
          </a:xfrm>
        </p:spPr>
        <p:txBody>
          <a:bodyPr>
            <a:normAutofit/>
          </a:bodyPr>
          <a:lstStyle/>
          <a:p>
            <a:pPr algn="r"/>
            <a:r>
              <a:rPr lang="en-US" dirty="0">
                <a:solidFill>
                  <a:srgbClr val="FFFFFF"/>
                </a:solidFill>
              </a:rPr>
              <a:t>Slavery and the Plantation System </a:t>
            </a:r>
          </a:p>
        </p:txBody>
      </p:sp>
      <p:sp>
        <p:nvSpPr>
          <p:cNvPr id="3" name="Content Placeholder 2">
            <a:extLst>
              <a:ext uri="{FF2B5EF4-FFF2-40B4-BE49-F238E27FC236}">
                <a16:creationId xmlns:a16="http://schemas.microsoft.com/office/drawing/2014/main" id="{34ED7F84-30D6-536D-32C7-E9F7DAA1DEF2}"/>
              </a:ext>
            </a:extLst>
          </p:cNvPr>
          <p:cNvSpPr>
            <a:spLocks noGrp="1"/>
          </p:cNvSpPr>
          <p:nvPr>
            <p:ph idx="1"/>
          </p:nvPr>
        </p:nvSpPr>
        <p:spPr>
          <a:xfrm>
            <a:off x="335280" y="940904"/>
            <a:ext cx="11521439" cy="5917086"/>
          </a:xfrm>
        </p:spPr>
        <p:txBody>
          <a:bodyPr>
            <a:normAutofit fontScale="25000" lnSpcReduction="20000"/>
          </a:bodyPr>
          <a:lstStyle/>
          <a:p>
            <a:pPr marL="0" marR="0" indent="0">
              <a:spcBef>
                <a:spcPts val="0"/>
              </a:spcBef>
              <a:spcAft>
                <a:spcPts val="1000"/>
              </a:spcAft>
              <a:buNone/>
            </a:pPr>
            <a:r>
              <a:rPr lang="en-US" sz="5600" b="1" dirty="0">
                <a:solidFill>
                  <a:srgbClr val="FFFFFF"/>
                </a:solidFill>
                <a:effectLst/>
                <a:latin typeface="Segoe UI" panose="020B0502040204020203" pitchFamily="34" charset="0"/>
                <a:ea typeface="Times New Roman" panose="02020603050405020304" pitchFamily="18" charset="0"/>
                <a:cs typeface="Times New Roman" panose="02020603050405020304" pitchFamily="18" charset="0"/>
              </a:rPr>
              <a:t>Slavery</a:t>
            </a:r>
            <a:r>
              <a:rPr lang="en-US" sz="5600" dirty="0">
                <a:solidFill>
                  <a:srgbClr val="FFFFFF"/>
                </a:solidFill>
                <a:effectLst/>
                <a:latin typeface="Segoe UI" panose="020B0502040204020203" pitchFamily="34" charset="0"/>
                <a:ea typeface="Times New Roman" panose="02020603050405020304" pitchFamily="18" charset="0"/>
                <a:cs typeface="Times New Roman" panose="02020603050405020304" pitchFamily="18" charset="0"/>
              </a:rPr>
              <a:t> </a:t>
            </a:r>
          </a:p>
          <a:p>
            <a:pPr marL="0" marR="0" indent="0">
              <a:spcBef>
                <a:spcPts val="0"/>
              </a:spcBef>
              <a:spcAft>
                <a:spcPts val="1000"/>
              </a:spcAft>
              <a:buNone/>
            </a:pPr>
            <a:r>
              <a:rPr lang="en-US" sz="5600" dirty="0">
                <a:solidFill>
                  <a:srgbClr val="FFFFFF"/>
                </a:solidFill>
                <a:effectLst/>
                <a:latin typeface="Segoe UI" panose="020B0502040204020203" pitchFamily="34" charset="0"/>
                <a:ea typeface="Times New Roman" panose="02020603050405020304" pitchFamily="18" charset="0"/>
                <a:cs typeface="Times New Roman" panose="02020603050405020304" pitchFamily="18" charset="0"/>
              </a:rPr>
              <a:t>System/condition in which individuals are owned by others and controlled to produce free </a:t>
            </a:r>
            <a:r>
              <a:rPr lang="en-US" sz="5600" dirty="0" err="1">
                <a:solidFill>
                  <a:srgbClr val="FFFFFF"/>
                </a:solidFill>
                <a:effectLst/>
                <a:latin typeface="Segoe UI" panose="020B0502040204020203" pitchFamily="34" charset="0"/>
                <a:ea typeface="Times New Roman" panose="02020603050405020304" pitchFamily="18" charset="0"/>
                <a:cs typeface="Times New Roman" panose="02020603050405020304" pitchFamily="18" charset="0"/>
              </a:rPr>
              <a:t>labour</a:t>
            </a:r>
            <a:r>
              <a:rPr lang="en-US" sz="5600" dirty="0">
                <a:solidFill>
                  <a:srgbClr val="FFFFFF"/>
                </a:solidFill>
                <a:effectLst/>
                <a:latin typeface="Segoe UI" panose="020B0502040204020203" pitchFamily="34" charset="0"/>
                <a:ea typeface="Times New Roman" panose="02020603050405020304" pitchFamily="18" charset="0"/>
                <a:cs typeface="Times New Roman" panose="02020603050405020304" pitchFamily="18" charset="0"/>
              </a:rPr>
              <a:t>.  To be a</a:t>
            </a:r>
            <a:r>
              <a:rPr lang="en-US" sz="5600" b="1" dirty="0">
                <a:solidFill>
                  <a:srgbClr val="FFFFFF"/>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5600" i="1" dirty="0">
                <a:solidFill>
                  <a:srgbClr val="FFFFFF"/>
                </a:solidFill>
                <a:effectLst/>
                <a:latin typeface="Segoe UI" panose="020B0502040204020203" pitchFamily="34" charset="0"/>
                <a:ea typeface="Times New Roman" panose="02020603050405020304" pitchFamily="18" charset="0"/>
                <a:cs typeface="Times New Roman" panose="02020603050405020304" pitchFamily="18" charset="0"/>
              </a:rPr>
              <a:t>slave</a:t>
            </a:r>
            <a:r>
              <a:rPr lang="en-US" sz="5600" b="1" dirty="0">
                <a:solidFill>
                  <a:srgbClr val="FFFFFF"/>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5600" dirty="0">
                <a:solidFill>
                  <a:srgbClr val="FFFFFF"/>
                </a:solidFill>
                <a:effectLst/>
                <a:latin typeface="Segoe UI" panose="020B0502040204020203" pitchFamily="34" charset="0"/>
                <a:ea typeface="Times New Roman" panose="02020603050405020304" pitchFamily="18" charset="0"/>
                <a:cs typeface="Times New Roman" panose="02020603050405020304" pitchFamily="18" charset="0"/>
              </a:rPr>
              <a:t>is to be owned by another person.</a:t>
            </a:r>
            <a:endParaRPr lang="en-US" sz="56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1000"/>
              </a:spcAft>
              <a:buNone/>
            </a:pPr>
            <a:endParaRPr lang="en-US" sz="5600" b="1" dirty="0">
              <a:solidFill>
                <a:srgbClr val="FFFFFF"/>
              </a:solidFill>
              <a:effectLst/>
              <a:latin typeface="Segoe UI" panose="020B0502040204020203" pitchFamily="34" charset="0"/>
              <a:ea typeface="Times New Roman" panose="02020603050405020304" pitchFamily="18" charset="0"/>
              <a:cs typeface="Times New Roman" panose="02020603050405020304" pitchFamily="18" charset="0"/>
            </a:endParaRPr>
          </a:p>
          <a:p>
            <a:pPr marL="0" marR="0" indent="0">
              <a:spcBef>
                <a:spcPts val="0"/>
              </a:spcBef>
              <a:spcAft>
                <a:spcPts val="1000"/>
              </a:spcAft>
              <a:buNone/>
            </a:pPr>
            <a:r>
              <a:rPr lang="en-US" sz="5600" b="1" dirty="0">
                <a:solidFill>
                  <a:srgbClr val="FFFFFF"/>
                </a:solidFill>
                <a:effectLst/>
                <a:latin typeface="Segoe UI" panose="020B0502040204020203" pitchFamily="34" charset="0"/>
                <a:ea typeface="Times New Roman" panose="02020603050405020304" pitchFamily="18" charset="0"/>
                <a:cs typeface="Times New Roman" panose="02020603050405020304" pitchFamily="18" charset="0"/>
              </a:rPr>
              <a:t>Chattel Slave</a:t>
            </a:r>
            <a:r>
              <a:rPr lang="en-US" sz="5600" dirty="0">
                <a:solidFill>
                  <a:srgbClr val="FFFFFF"/>
                </a:solidFill>
                <a:effectLst/>
                <a:latin typeface="Segoe UI" panose="020B0502040204020203" pitchFamily="34" charset="0"/>
                <a:ea typeface="Times New Roman" panose="02020603050405020304" pitchFamily="18" charset="0"/>
                <a:cs typeface="Times New Roman" panose="02020603050405020304" pitchFamily="18" charset="0"/>
              </a:rPr>
              <a:t> </a:t>
            </a:r>
          </a:p>
          <a:p>
            <a:pPr marR="0">
              <a:spcBef>
                <a:spcPts val="0"/>
              </a:spcBef>
              <a:spcAft>
                <a:spcPts val="1000"/>
              </a:spcAft>
              <a:buFont typeface="Wingdings" panose="05000000000000000000" pitchFamily="2" charset="2"/>
              <a:buChar char="ü"/>
            </a:pPr>
            <a:r>
              <a:rPr lang="en-US" sz="5600" dirty="0">
                <a:solidFill>
                  <a:srgbClr val="FFFFFF"/>
                </a:solidFill>
                <a:effectLst/>
                <a:latin typeface="Segoe UI" panose="020B0502040204020203" pitchFamily="34" charset="0"/>
                <a:ea typeface="Times New Roman" panose="02020603050405020304" pitchFamily="18" charset="0"/>
                <a:cs typeface="Times New Roman" panose="02020603050405020304" pitchFamily="18" charset="0"/>
              </a:rPr>
              <a:t>An enslaved person who is owned forever &amp; whose children and children's children are automatically enslaved. </a:t>
            </a:r>
          </a:p>
          <a:p>
            <a:pPr marR="0">
              <a:spcBef>
                <a:spcPts val="0"/>
              </a:spcBef>
              <a:spcAft>
                <a:spcPts val="1000"/>
              </a:spcAft>
              <a:buFont typeface="Wingdings" panose="05000000000000000000" pitchFamily="2" charset="2"/>
              <a:buChar char="ü"/>
            </a:pPr>
            <a:r>
              <a:rPr lang="en-US" sz="5600" dirty="0">
                <a:solidFill>
                  <a:srgbClr val="FFFFFF"/>
                </a:solidFill>
                <a:effectLst/>
                <a:latin typeface="Segoe UI" panose="020B0502040204020203" pitchFamily="34" charset="0"/>
                <a:ea typeface="Times New Roman" panose="02020603050405020304" pitchFamily="18" charset="0"/>
                <a:cs typeface="Times New Roman" panose="02020603050405020304" pitchFamily="18" charset="0"/>
              </a:rPr>
              <a:t>Chattel slaves are individuals treated as complete property, to be bought and sold. </a:t>
            </a:r>
          </a:p>
          <a:p>
            <a:pPr marR="0">
              <a:spcBef>
                <a:spcPts val="0"/>
              </a:spcBef>
              <a:spcAft>
                <a:spcPts val="1000"/>
              </a:spcAft>
              <a:buFont typeface="Wingdings" panose="05000000000000000000" pitchFamily="2" charset="2"/>
              <a:buChar char="ü"/>
            </a:pPr>
            <a:r>
              <a:rPr lang="en-US" sz="5600" b="1" dirty="0">
                <a:solidFill>
                  <a:srgbClr val="FFFFFF"/>
                </a:solidFill>
                <a:effectLst/>
                <a:latin typeface="Segoe UI" panose="020B0502040204020203" pitchFamily="34" charset="0"/>
                <a:ea typeface="Times New Roman" panose="02020603050405020304" pitchFamily="18" charset="0"/>
                <a:cs typeface="Times New Roman" panose="02020603050405020304" pitchFamily="18" charset="0"/>
              </a:rPr>
              <a:t>Chattel slavery</a:t>
            </a:r>
            <a:r>
              <a:rPr lang="en-US" sz="5600" dirty="0">
                <a:solidFill>
                  <a:srgbClr val="FFFFFF"/>
                </a:solidFill>
                <a:effectLst/>
                <a:latin typeface="Segoe UI" panose="020B0502040204020203" pitchFamily="34" charset="0"/>
                <a:ea typeface="Times New Roman" panose="02020603050405020304" pitchFamily="18" charset="0"/>
                <a:cs typeface="Times New Roman" panose="02020603050405020304" pitchFamily="18" charset="0"/>
              </a:rPr>
              <a:t> was supported and made legal by European governments and monarchs. This type of enslavement was practiced in European colonies, from the sixteenth century onwards.</a:t>
            </a:r>
          </a:p>
          <a:p>
            <a:pPr marL="0" marR="0" indent="0">
              <a:spcBef>
                <a:spcPts val="0"/>
              </a:spcBef>
              <a:spcAft>
                <a:spcPts val="1000"/>
              </a:spcAft>
              <a:buNone/>
            </a:pPr>
            <a:endParaRPr lang="en-US" sz="5600" dirty="0">
              <a:solidFill>
                <a:srgbClr val="FFFFFF"/>
              </a:solidFill>
              <a:latin typeface="Segoe UI" panose="020B0502040204020203" pitchFamily="34" charset="0"/>
              <a:ea typeface="Calibri" panose="020F0502020204030204" pitchFamily="34" charset="0"/>
              <a:cs typeface="Times New Roman" panose="02020603050405020304" pitchFamily="18" charset="0"/>
            </a:endParaRPr>
          </a:p>
          <a:p>
            <a:pPr marL="0" marR="0" indent="0">
              <a:spcBef>
                <a:spcPts val="0"/>
              </a:spcBef>
              <a:spcAft>
                <a:spcPts val="1000"/>
              </a:spcAft>
              <a:buNone/>
            </a:pPr>
            <a:r>
              <a:rPr lang="en-US" sz="5600" b="1" dirty="0">
                <a:solidFill>
                  <a:srgbClr val="FFFFFF"/>
                </a:solidFill>
                <a:latin typeface="Segoe UI" panose="020B0502040204020203" pitchFamily="34" charset="0"/>
                <a:ea typeface="Calibri" panose="020F0502020204030204" pitchFamily="34" charset="0"/>
                <a:cs typeface="Times New Roman" panose="02020603050405020304" pitchFamily="18" charset="0"/>
              </a:rPr>
              <a:t>Slave Code: </a:t>
            </a:r>
          </a:p>
          <a:p>
            <a:pPr>
              <a:spcBef>
                <a:spcPts val="0"/>
              </a:spcBef>
              <a:spcAft>
                <a:spcPts val="1000"/>
              </a:spcAft>
              <a:buFont typeface="Wingdings" panose="05000000000000000000" pitchFamily="2" charset="2"/>
              <a:buChar char="ü"/>
            </a:pPr>
            <a:r>
              <a:rPr lang="en-US" sz="5600" dirty="0">
                <a:solidFill>
                  <a:srgbClr val="FFFFFF"/>
                </a:solidFill>
                <a:latin typeface="Segoe UI" panose="020B0502040204020203" pitchFamily="34" charset="0"/>
                <a:ea typeface="Calibri" panose="020F0502020204030204" pitchFamily="34" charset="0"/>
                <a:cs typeface="Times New Roman" panose="02020603050405020304" pitchFamily="18" charset="0"/>
              </a:rPr>
              <a:t>Instituted the Slave Code first in Barbados in 1661;</a:t>
            </a:r>
          </a:p>
          <a:p>
            <a:pPr>
              <a:spcBef>
                <a:spcPts val="0"/>
              </a:spcBef>
              <a:spcAft>
                <a:spcPts val="1000"/>
              </a:spcAft>
              <a:buFont typeface="Wingdings" panose="05000000000000000000" pitchFamily="2" charset="2"/>
              <a:buChar char="ü"/>
            </a:pPr>
            <a:r>
              <a:rPr lang="en-US" sz="5600" dirty="0">
                <a:solidFill>
                  <a:srgbClr val="FFFFFF"/>
                </a:solidFill>
                <a:latin typeface="Segoe UI" panose="020B0502040204020203" pitchFamily="34" charset="0"/>
                <a:ea typeface="Calibri" panose="020F0502020204030204" pitchFamily="34" charset="0"/>
                <a:cs typeface="Times New Roman" panose="02020603050405020304" pitchFamily="18" charset="0"/>
              </a:rPr>
              <a:t>Comprehensive law defining Africans as “heathens” and “brutes” not fit to be governed by the same laws as Christians;</a:t>
            </a:r>
          </a:p>
          <a:p>
            <a:pPr>
              <a:spcBef>
                <a:spcPts val="0"/>
              </a:spcBef>
              <a:spcAft>
                <a:spcPts val="1000"/>
              </a:spcAft>
              <a:buFont typeface="Wingdings" panose="05000000000000000000" pitchFamily="2" charset="2"/>
              <a:buChar char="ü"/>
            </a:pPr>
            <a:r>
              <a:rPr lang="en-US" sz="5600" dirty="0">
                <a:solidFill>
                  <a:srgbClr val="FFFFFF"/>
                </a:solidFill>
                <a:latin typeface="Segoe UI" panose="020B0502040204020203" pitchFamily="34" charset="0"/>
                <a:ea typeface="Calibri" panose="020F0502020204030204" pitchFamily="34" charset="0"/>
                <a:cs typeface="Times New Roman" panose="02020603050405020304" pitchFamily="18" charset="0"/>
              </a:rPr>
              <a:t>Legislators defined Africans as non-human – forms of property to be owned by purchasers and their heirs forever. </a:t>
            </a:r>
          </a:p>
          <a:p>
            <a:pPr>
              <a:spcBef>
                <a:spcPts val="0"/>
              </a:spcBef>
              <a:spcAft>
                <a:spcPts val="1000"/>
              </a:spcAft>
              <a:buFont typeface="Wingdings" panose="05000000000000000000" pitchFamily="2" charset="2"/>
              <a:buChar char="ü"/>
            </a:pPr>
            <a:endParaRPr lang="en-US" sz="5600" dirty="0">
              <a:solidFill>
                <a:srgbClr val="FFFFFF"/>
              </a:solidFill>
              <a:effectLst/>
              <a:latin typeface="Segoe UI" panose="020B0502040204020203" pitchFamily="34" charset="0"/>
              <a:ea typeface="Times New Roman" panose="02020603050405020304" pitchFamily="18" charset="0"/>
              <a:cs typeface="Times New Roman" panose="02020603050405020304" pitchFamily="18" charset="0"/>
            </a:endParaRPr>
          </a:p>
          <a:p>
            <a:pPr marL="0" marR="0" indent="0">
              <a:spcBef>
                <a:spcPts val="0"/>
              </a:spcBef>
              <a:spcAft>
                <a:spcPts val="1000"/>
              </a:spcAft>
              <a:buNone/>
            </a:pPr>
            <a:r>
              <a:rPr lang="en-US" sz="5600" dirty="0">
                <a:solidFill>
                  <a:srgbClr val="FFFFFF"/>
                </a:solidFill>
                <a:effectLst/>
                <a:latin typeface="Segoe UI" panose="020B0502040204020203" pitchFamily="34" charset="0"/>
                <a:ea typeface="Times New Roman" panose="02020603050405020304" pitchFamily="18" charset="0"/>
                <a:cs typeface="Times New Roman" panose="02020603050405020304" pitchFamily="18" charset="0"/>
              </a:rPr>
              <a:t>Forms of slavery existed in Africa before Europeans arrived. Some countries in the African continent had their own systems of slavery. People were enslaved as punishment for a crime, payment for a debt or as a prisoner of war. However, African slavery was different from what was to come later.</a:t>
            </a:r>
            <a:endParaRPr lang="en-US" sz="56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1000"/>
              </a:spcAft>
              <a:buSzPts val="1000"/>
              <a:buFont typeface="Symbol" panose="05050102010706020507" pitchFamily="18" charset="2"/>
              <a:buChar char=""/>
              <a:tabLst>
                <a:tab pos="457200" algn="l"/>
              </a:tabLst>
            </a:pPr>
            <a:r>
              <a:rPr lang="en-US" sz="5600" dirty="0">
                <a:solidFill>
                  <a:srgbClr val="FFFFFF"/>
                </a:solidFill>
                <a:effectLst/>
                <a:latin typeface="Segoe UI" panose="020B0502040204020203" pitchFamily="34" charset="0"/>
                <a:ea typeface="Times New Roman" panose="02020603050405020304" pitchFamily="18" charset="0"/>
                <a:cs typeface="Times New Roman" panose="02020603050405020304" pitchFamily="18" charset="0"/>
              </a:rPr>
              <a:t>Most enslaved people were captured in battle.</a:t>
            </a:r>
            <a:endParaRPr lang="en-US" sz="56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1000"/>
              </a:spcAft>
              <a:buSzPts val="1000"/>
              <a:buFont typeface="Symbol" panose="05050102010706020507" pitchFamily="18" charset="2"/>
              <a:buChar char=""/>
              <a:tabLst>
                <a:tab pos="457200" algn="l"/>
              </a:tabLst>
            </a:pPr>
            <a:r>
              <a:rPr lang="en-US" sz="5600" dirty="0">
                <a:solidFill>
                  <a:srgbClr val="FFFFFF"/>
                </a:solidFill>
                <a:effectLst/>
                <a:latin typeface="Segoe UI" panose="020B0502040204020203" pitchFamily="34" charset="0"/>
                <a:ea typeface="Times New Roman" panose="02020603050405020304" pitchFamily="18" charset="0"/>
                <a:cs typeface="Times New Roman" panose="02020603050405020304" pitchFamily="18" charset="0"/>
              </a:rPr>
              <a:t>In some kingdoms, temporary slavery was a punishment for some crimes.</a:t>
            </a:r>
            <a:endParaRPr lang="en-US" sz="56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1000"/>
              </a:spcAft>
              <a:buSzPts val="1000"/>
              <a:buFont typeface="Symbol" panose="05050102010706020507" pitchFamily="18" charset="2"/>
              <a:buChar char=""/>
              <a:tabLst>
                <a:tab pos="457200" algn="l"/>
              </a:tabLst>
            </a:pPr>
            <a:r>
              <a:rPr lang="en-US" sz="5600" dirty="0">
                <a:solidFill>
                  <a:srgbClr val="FFFFFF"/>
                </a:solidFill>
                <a:effectLst/>
                <a:latin typeface="Segoe UI" panose="020B0502040204020203" pitchFamily="34" charset="0"/>
                <a:ea typeface="Times New Roman" panose="02020603050405020304" pitchFamily="18" charset="0"/>
                <a:cs typeface="Times New Roman" panose="02020603050405020304" pitchFamily="18" charset="0"/>
              </a:rPr>
              <a:t>In some cases, enslaved people could work to buy their freedom.</a:t>
            </a:r>
            <a:endParaRPr lang="en-US" sz="56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1000"/>
              </a:spcAft>
              <a:buSzPts val="1000"/>
              <a:buFont typeface="Symbol" panose="05050102010706020507" pitchFamily="18" charset="2"/>
              <a:buChar char=""/>
              <a:tabLst>
                <a:tab pos="457200" algn="l"/>
              </a:tabLst>
            </a:pPr>
            <a:r>
              <a:rPr lang="en-US" sz="5600" dirty="0">
                <a:solidFill>
                  <a:srgbClr val="FFFFFF"/>
                </a:solidFill>
                <a:effectLst/>
                <a:latin typeface="Segoe UI" panose="020B0502040204020203" pitchFamily="34" charset="0"/>
                <a:ea typeface="Times New Roman" panose="02020603050405020304" pitchFamily="18" charset="0"/>
                <a:cs typeface="Times New Roman" panose="02020603050405020304" pitchFamily="18" charset="0"/>
              </a:rPr>
              <a:t>Children of enslaved people did not automatically become slaves</a:t>
            </a:r>
            <a:r>
              <a:rPr lang="en-US" sz="5600" dirty="0">
                <a:solidFill>
                  <a:srgbClr val="FFFFFF"/>
                </a:solidFill>
                <a:latin typeface="Segoe UI" panose="020B0502040204020203" pitchFamily="34" charset="0"/>
                <a:ea typeface="Times New Roman" panose="02020603050405020304" pitchFamily="18" charset="0"/>
                <a:cs typeface="Times New Roman" panose="02020603050405020304" pitchFamily="18" charset="0"/>
              </a:rPr>
              <a:t>.</a:t>
            </a:r>
            <a:endParaRPr lang="en-US" sz="56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3967089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96774-E0FC-C949-DB9F-8FF457865392}"/>
              </a:ext>
            </a:extLst>
          </p:cNvPr>
          <p:cNvSpPr>
            <a:spLocks noGrp="1"/>
          </p:cNvSpPr>
          <p:nvPr>
            <p:ph type="title"/>
          </p:nvPr>
        </p:nvSpPr>
        <p:spPr>
          <a:xfrm>
            <a:off x="8568795" y="71585"/>
            <a:ext cx="3515353" cy="1655483"/>
          </a:xfrm>
        </p:spPr>
        <p:txBody>
          <a:bodyPr anchor="b">
            <a:normAutofit/>
          </a:bodyPr>
          <a:lstStyle/>
          <a:p>
            <a:pPr algn="ctr"/>
            <a:r>
              <a:rPr lang="en-US" sz="4000" dirty="0"/>
              <a:t>Transatlantic Slave Trade </a:t>
            </a:r>
          </a:p>
        </p:txBody>
      </p:sp>
      <p:sp>
        <p:nvSpPr>
          <p:cNvPr id="3" name="Content Placeholder 2">
            <a:extLst>
              <a:ext uri="{FF2B5EF4-FFF2-40B4-BE49-F238E27FC236}">
                <a16:creationId xmlns:a16="http://schemas.microsoft.com/office/drawing/2014/main" id="{4479AB26-CB26-F5A5-66E3-E31949389FB2}"/>
              </a:ext>
            </a:extLst>
          </p:cNvPr>
          <p:cNvSpPr>
            <a:spLocks noGrp="1"/>
          </p:cNvSpPr>
          <p:nvPr>
            <p:ph idx="1"/>
          </p:nvPr>
        </p:nvSpPr>
        <p:spPr>
          <a:xfrm>
            <a:off x="8229601" y="2226364"/>
            <a:ext cx="3854547" cy="3732309"/>
          </a:xfrm>
          <a:solidFill>
            <a:schemeClr val="accent2"/>
          </a:solidFill>
        </p:spPr>
        <p:txBody>
          <a:bodyPr>
            <a:normAutofit/>
          </a:bodyPr>
          <a:lstStyle/>
          <a:p>
            <a:pPr marL="0" indent="0">
              <a:buNone/>
            </a:pPr>
            <a:r>
              <a:rPr lang="en-US" sz="2400" b="0" i="0" dirty="0">
                <a:effectLst/>
                <a:latin typeface="Arial" panose="020B0604020202020204" pitchFamily="34" charset="0"/>
              </a:rPr>
              <a:t>Slave trade also known as Triangular Trade – three stages</a:t>
            </a:r>
          </a:p>
          <a:p>
            <a:pPr marL="0" indent="0">
              <a:buNone/>
            </a:pPr>
            <a:endParaRPr lang="en-US" sz="2400" dirty="0">
              <a:latin typeface="Arial" panose="020B0604020202020204" pitchFamily="34" charset="0"/>
            </a:endParaRPr>
          </a:p>
          <a:p>
            <a:pPr marL="0" indent="0">
              <a:buNone/>
            </a:pPr>
            <a:r>
              <a:rPr lang="en-US" sz="2400" b="0" i="0" dirty="0">
                <a:effectLst/>
                <a:latin typeface="Arial" panose="020B0604020202020204" pitchFamily="34" charset="0"/>
              </a:rPr>
              <a:t>The Middle Passage was the stage in the Atlantic Slave Trade where millions of enslaved Africans were transported to the Americas.  </a:t>
            </a:r>
            <a:endParaRPr lang="en-US" sz="2400" dirty="0"/>
          </a:p>
        </p:txBody>
      </p:sp>
      <p:pic>
        <p:nvPicPr>
          <p:cNvPr id="4" name="Picture 3">
            <a:extLst>
              <a:ext uri="{FF2B5EF4-FFF2-40B4-BE49-F238E27FC236}">
                <a16:creationId xmlns:a16="http://schemas.microsoft.com/office/drawing/2014/main" id="{094BBA8E-80CF-1C44-36A9-F46CE4DD8458}"/>
              </a:ext>
            </a:extLst>
          </p:cNvPr>
          <p:cNvPicPr>
            <a:picLocks noChangeAspect="1"/>
          </p:cNvPicPr>
          <p:nvPr/>
        </p:nvPicPr>
        <p:blipFill rotWithShape="1">
          <a:blip r:embed="rId2"/>
          <a:srcRect l="5225" r="23541" b="-1"/>
          <a:stretch/>
        </p:blipFill>
        <p:spPr>
          <a:xfrm>
            <a:off x="20" y="431"/>
            <a:ext cx="8115280" cy="6408311"/>
          </a:xfrm>
          <a:prstGeom prst="rect">
            <a:avLst/>
          </a:prstGeom>
        </p:spPr>
      </p:pic>
    </p:spTree>
    <p:extLst>
      <p:ext uri="{BB962C8B-B14F-4D97-AF65-F5344CB8AC3E}">
        <p14:creationId xmlns:p14="http://schemas.microsoft.com/office/powerpoint/2010/main" val="1408513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3EFF7B1-6CB7-47D1-AD37-B870CA2B2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FA2962B-21B6-4689-A95D-A8FF6ADE4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A745280D-ED36-41FE-8EB1-CE597C99CF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17348" y="774914"/>
            <a:ext cx="304800" cy="429768"/>
            <a:chOff x="215328" y="-46937"/>
            <a:chExt cx="304800" cy="2773841"/>
          </a:xfrm>
        </p:grpSpPr>
        <p:cxnSp>
          <p:nvCxnSpPr>
            <p:cNvPr id="20" name="Straight Connector 19">
              <a:extLst>
                <a:ext uri="{FF2B5EF4-FFF2-40B4-BE49-F238E27FC236}">
                  <a16:creationId xmlns:a16="http://schemas.microsoft.com/office/drawing/2014/main" id="{3D26CEB3-5AE4-4088-AD63-396DB50F28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AA9279A-AD34-474C-834E-6BF658144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3589559-7D9A-4ECD-90BB-A5565E2DAE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01B1A71-DCEA-4EB2-8133-98A2CD6F09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80E95A5C-1E97-41C3-9DEC-245FF6DEBF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6" name="Oval 25">
              <a:extLst>
                <a:ext uri="{FF2B5EF4-FFF2-40B4-BE49-F238E27FC236}">
                  <a16:creationId xmlns:a16="http://schemas.microsoft.com/office/drawing/2014/main" id="{8D3C3374-C720-4FCD-B6CD-AEF1D1A6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7639E2EF-4D23-4EA3-B29E-D6362FF72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730820A4-6CEA-4BF7-8DE4-F5B2D2EB2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320E002-8AED-4D4F-A104-0585FFFB9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6A0BF3F3-3A09-42CE-9483-114BD01DD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B233BD5C-DFC7-4EB7-B348-7C9B5B8D0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A00D2CE1-35C1-46E6-BD59-CEE668BD9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A58DCE86-9AE1-46D1-96D6-04B8B3EDF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6" name="Straight Connector 35">
              <a:extLst>
                <a:ext uri="{FF2B5EF4-FFF2-40B4-BE49-F238E27FC236}">
                  <a16:creationId xmlns:a16="http://schemas.microsoft.com/office/drawing/2014/main" id="{89B74739-D423-4F25-A976-0A6CD86D17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018E700-FF08-42AA-9237-24E7A74AD3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6B3488A-8A55-403E-B9C9-75AFA0CF53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5089B9D-BA8D-4A64-B95F-33940D9D68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41" name="Rectangle 40">
            <a:extLst>
              <a:ext uri="{FF2B5EF4-FFF2-40B4-BE49-F238E27FC236}">
                <a16:creationId xmlns:a16="http://schemas.microsoft.com/office/drawing/2014/main" id="{E18403B7-F2C7-4C07-8522-21C319109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23B58CC6-A99E-43AF-A467-256F19287F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4" name="Straight Connector 43">
              <a:extLst>
                <a:ext uri="{FF2B5EF4-FFF2-40B4-BE49-F238E27FC236}">
                  <a16:creationId xmlns:a16="http://schemas.microsoft.com/office/drawing/2014/main" id="{8FE97852-3A18-4317-B17E-8C45174F9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9D0BC6E-6D0B-4589-B1BF-372BAA3839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30B892E-E062-4B0A-B79E-E55D36EC9A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D1A4DF9-C28A-4C0A-B273-702F0C4880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DC2AB64-B63E-CADE-A586-FA3B3C978000}"/>
              </a:ext>
            </a:extLst>
          </p:cNvPr>
          <p:cNvSpPr>
            <a:spLocks noGrp="1"/>
          </p:cNvSpPr>
          <p:nvPr>
            <p:ph type="title"/>
          </p:nvPr>
        </p:nvSpPr>
        <p:spPr>
          <a:xfrm>
            <a:off x="630936" y="495992"/>
            <a:ext cx="4195140" cy="5638831"/>
          </a:xfrm>
          <a:noFill/>
        </p:spPr>
        <p:txBody>
          <a:bodyPr anchor="ctr">
            <a:normAutofit/>
          </a:bodyPr>
          <a:lstStyle/>
          <a:p>
            <a:r>
              <a:rPr lang="en-US" sz="4800"/>
              <a:t>Stages of Slave Trade</a:t>
            </a:r>
          </a:p>
        </p:txBody>
      </p:sp>
      <p:graphicFrame>
        <p:nvGraphicFramePr>
          <p:cNvPr id="11" name="Diagram 4">
            <a:extLst>
              <a:ext uri="{FF2B5EF4-FFF2-40B4-BE49-F238E27FC236}">
                <a16:creationId xmlns:a16="http://schemas.microsoft.com/office/drawing/2014/main" id="{8F9EF08D-8FA9-846C-6C96-BF1B7FBFB237}"/>
              </a:ext>
            </a:extLst>
          </p:cNvPr>
          <p:cNvGraphicFramePr/>
          <p:nvPr>
            <p:extLst>
              <p:ext uri="{D42A27DB-BD31-4B8C-83A1-F6EECF244321}">
                <p14:modId xmlns:p14="http://schemas.microsoft.com/office/powerpoint/2010/main" val="2396858276"/>
              </p:ext>
            </p:extLst>
          </p:nvPr>
        </p:nvGraphicFramePr>
        <p:xfrm>
          <a:off x="4915946" y="866584"/>
          <a:ext cx="6774305" cy="56738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8760830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7D144591-E9E9-4209-8701-3BB48A917D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DFBE09-A0B9-F976-9DF2-4C1AD80F8883}"/>
              </a:ext>
            </a:extLst>
          </p:cNvPr>
          <p:cNvSpPr>
            <a:spLocks noGrp="1"/>
          </p:cNvSpPr>
          <p:nvPr>
            <p:ph type="title"/>
          </p:nvPr>
        </p:nvSpPr>
        <p:spPr>
          <a:xfrm>
            <a:off x="9580098" y="547712"/>
            <a:ext cx="2358684" cy="5577367"/>
          </a:xfrm>
          <a:solidFill>
            <a:schemeClr val="tx2"/>
          </a:solidFill>
        </p:spPr>
        <p:txBody>
          <a:bodyPr vert="horz" lIns="91440" tIns="45720" rIns="91440" bIns="45720" rtlCol="0" anchor="ctr">
            <a:normAutofit/>
          </a:bodyPr>
          <a:lstStyle/>
          <a:p>
            <a:pPr algn="ctr"/>
            <a:r>
              <a:rPr lang="en-US" sz="5200" kern="1200" dirty="0">
                <a:solidFill>
                  <a:schemeClr val="bg1"/>
                </a:solidFill>
                <a:latin typeface="+mj-lt"/>
                <a:ea typeface="+mj-ea"/>
                <a:cs typeface="+mj-cs"/>
              </a:rPr>
              <a:t>Stages of the Slave Trade</a:t>
            </a:r>
          </a:p>
        </p:txBody>
      </p:sp>
      <p:graphicFrame>
        <p:nvGraphicFramePr>
          <p:cNvPr id="24" name="Diagram 3">
            <a:extLst>
              <a:ext uri="{FF2B5EF4-FFF2-40B4-BE49-F238E27FC236}">
                <a16:creationId xmlns:a16="http://schemas.microsoft.com/office/drawing/2014/main" id="{B0CE322E-152B-970C-672A-BDC59F2452BB}"/>
              </a:ext>
            </a:extLst>
          </p:cNvPr>
          <p:cNvGraphicFramePr/>
          <p:nvPr>
            <p:extLst>
              <p:ext uri="{D42A27DB-BD31-4B8C-83A1-F6EECF244321}">
                <p14:modId xmlns:p14="http://schemas.microsoft.com/office/powerpoint/2010/main" val="2715802706"/>
              </p:ext>
            </p:extLst>
          </p:nvPr>
        </p:nvGraphicFramePr>
        <p:xfrm>
          <a:off x="253217" y="126609"/>
          <a:ext cx="9076711" cy="65133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426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pct25">
          <a:fgClr>
            <a:schemeClr val="accent1"/>
          </a:fgClr>
          <a:bgClr>
            <a:schemeClr val="bg1"/>
          </a:bgClr>
        </a:patt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394842B0-684D-44CC-B4BC-D13331CFD2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A09FA1-6B20-5ECD-6E40-3405A6D40D06}"/>
              </a:ext>
            </a:extLst>
          </p:cNvPr>
          <p:cNvSpPr>
            <a:spLocks noGrp="1"/>
          </p:cNvSpPr>
          <p:nvPr>
            <p:ph type="title"/>
          </p:nvPr>
        </p:nvSpPr>
        <p:spPr>
          <a:xfrm>
            <a:off x="485336" y="329184"/>
            <a:ext cx="6894576" cy="1111339"/>
          </a:xfr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spPr>
        <p:txBody>
          <a:bodyPr vert="horz" lIns="91440" tIns="45720" rIns="91440" bIns="45720" rtlCol="0" anchor="b">
            <a:normAutofit fontScale="90000"/>
          </a:bodyPr>
          <a:lstStyle/>
          <a:p>
            <a:pPr marL="0" marR="0" lvl="0" indent="0" fontAlgn="auto">
              <a:spcAft>
                <a:spcPts val="1000"/>
              </a:spcAft>
              <a:buClrTx/>
              <a:buSzTx/>
              <a:tabLst/>
              <a:defRPr/>
            </a:pPr>
            <a:br>
              <a:rPr lang="en-US" sz="4100" kern="1200" dirty="0">
                <a:solidFill>
                  <a:schemeClr val="tx1"/>
                </a:solidFill>
                <a:latin typeface="+mj-lt"/>
                <a:ea typeface="+mj-ea"/>
                <a:cs typeface="+mj-cs"/>
              </a:rPr>
            </a:br>
            <a:r>
              <a:rPr kumimoji="0" lang="en-US" sz="4100" b="0" i="0" u="none" strike="noStrike" kern="1200" cap="none" spc="0" normalizeH="0" baseline="0" noProof="0" dirty="0">
                <a:ln>
                  <a:noFill/>
                </a:ln>
                <a:solidFill>
                  <a:prstClr val="black"/>
                </a:solidFill>
                <a:effectLst/>
                <a:uLnTx/>
                <a:uFillTx/>
                <a:latin typeface="Calibri Light" panose="020F0302020204030204"/>
                <a:ea typeface="+mj-ea"/>
                <a:cs typeface="+mj-cs"/>
              </a:rPr>
              <a:t>Middle Passage</a:t>
            </a:r>
            <a:br>
              <a:rPr lang="en-US" sz="4100" kern="1200" dirty="0">
                <a:solidFill>
                  <a:schemeClr val="tx1"/>
                </a:solidFill>
                <a:latin typeface="+mj-lt"/>
                <a:ea typeface="+mj-ea"/>
                <a:cs typeface="+mj-cs"/>
              </a:rPr>
            </a:br>
            <a:endParaRPr lang="en-US" sz="4100" kern="1200" dirty="0">
              <a:solidFill>
                <a:schemeClr val="tx1"/>
              </a:solidFill>
              <a:latin typeface="+mj-lt"/>
              <a:ea typeface="+mj-ea"/>
              <a:cs typeface="+mj-cs"/>
            </a:endParaRPr>
          </a:p>
        </p:txBody>
      </p:sp>
      <p:sp>
        <p:nvSpPr>
          <p:cNvPr id="29" name="sketch line">
            <a:extLst>
              <a:ext uri="{FF2B5EF4-FFF2-40B4-BE49-F238E27FC236}">
                <a16:creationId xmlns:a16="http://schemas.microsoft.com/office/drawing/2014/main" id="{4C2A3DC3-F495-4B99-9FF3-3FB30D632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781CFAD-6319-8A20-D4D5-BE2EE63B1A0A}"/>
              </a:ext>
            </a:extLst>
          </p:cNvPr>
          <p:cNvSpPr txBox="1"/>
          <p:nvPr/>
        </p:nvSpPr>
        <p:spPr>
          <a:xfrm>
            <a:off x="618841" y="1769707"/>
            <a:ext cx="6894576" cy="4856380"/>
          </a:xfrm>
          <a:prstGeom prst="rect">
            <a:avLst/>
          </a:prstGeom>
        </p:spPr>
        <p:txBody>
          <a:bodyPr vert="horz" lIns="91440" tIns="45720" rIns="91440" bIns="45720" rtlCol="0">
            <a:normAutofit/>
          </a:bodyPr>
          <a:lstStyle/>
          <a:p>
            <a:pPr marR="0" defTabSz="914400">
              <a:lnSpc>
                <a:spcPct val="90000"/>
              </a:lnSpc>
              <a:spcBef>
                <a:spcPts val="0"/>
              </a:spcBef>
              <a:spcAft>
                <a:spcPts val="1000"/>
              </a:spcAft>
            </a:pPr>
            <a:r>
              <a:rPr lang="en-US" sz="2400" b="1" dirty="0">
                <a:effectLst/>
              </a:rPr>
              <a:t>Middle Passage</a:t>
            </a:r>
            <a:r>
              <a:rPr lang="en-US" sz="2400" dirty="0">
                <a:effectLst/>
              </a:rPr>
              <a:t> – </a:t>
            </a:r>
          </a:p>
          <a:p>
            <a:pPr marR="0" defTabSz="914400">
              <a:lnSpc>
                <a:spcPct val="90000"/>
              </a:lnSpc>
              <a:spcBef>
                <a:spcPts val="0"/>
              </a:spcBef>
              <a:spcAft>
                <a:spcPts val="1000"/>
              </a:spcAft>
            </a:pPr>
            <a:endParaRPr lang="en-US" sz="2000" dirty="0">
              <a:effectLst/>
            </a:endParaRPr>
          </a:p>
          <a:p>
            <a:pPr marL="342900" marR="0" indent="-342900" defTabSz="914400">
              <a:lnSpc>
                <a:spcPct val="90000"/>
              </a:lnSpc>
              <a:spcBef>
                <a:spcPts val="0"/>
              </a:spcBef>
              <a:spcAft>
                <a:spcPts val="1000"/>
              </a:spcAft>
              <a:buFont typeface="Wingdings" panose="05000000000000000000" pitchFamily="2" charset="2"/>
              <a:buChar char="Ø"/>
            </a:pPr>
            <a:r>
              <a:rPr lang="en-US" sz="2000" dirty="0">
                <a:effectLst/>
              </a:rPr>
              <a:t>refers to the part of the trade where Africans, densely packed onto ships, were transported across the Atlantic to the West Indies.  </a:t>
            </a:r>
          </a:p>
          <a:p>
            <a:pPr marL="342900" marR="0" indent="-342900" defTabSz="914400">
              <a:lnSpc>
                <a:spcPct val="90000"/>
              </a:lnSpc>
              <a:spcBef>
                <a:spcPts val="0"/>
              </a:spcBef>
              <a:spcAft>
                <a:spcPts val="1000"/>
              </a:spcAft>
              <a:buFont typeface="Wingdings" panose="05000000000000000000" pitchFamily="2" charset="2"/>
              <a:buChar char="Ø"/>
            </a:pPr>
            <a:r>
              <a:rPr lang="en-US" sz="2000" dirty="0">
                <a:effectLst/>
              </a:rPr>
              <a:t>Voyage took 3-4 months &amp; enslaved people mostly lay chained in rows on the floor of the hold or on shelves that ran around the inside of the ships' hulls.</a:t>
            </a:r>
          </a:p>
          <a:p>
            <a:pPr marL="342900" marR="0" indent="-342900" defTabSz="914400">
              <a:lnSpc>
                <a:spcPct val="90000"/>
              </a:lnSpc>
              <a:spcBef>
                <a:spcPts val="0"/>
              </a:spcBef>
              <a:spcAft>
                <a:spcPts val="1000"/>
              </a:spcAft>
              <a:buFont typeface="Wingdings" panose="05000000000000000000" pitchFamily="2" charset="2"/>
              <a:buChar char="Ø"/>
            </a:pPr>
            <a:r>
              <a:rPr lang="en-US" sz="2000" dirty="0">
                <a:effectLst/>
              </a:rPr>
              <a:t>Approximately more than 600 enslaved people on each ship. Captives from different nations were mixed - difficult to talk </a:t>
            </a:r>
            <a:r>
              <a:rPr lang="en-US" sz="2000" dirty="0"/>
              <a:t>&amp; </a:t>
            </a:r>
            <a:r>
              <a:rPr lang="en-US" sz="2000" dirty="0">
                <a:effectLst/>
              </a:rPr>
              <a:t>plan rebellions. </a:t>
            </a:r>
          </a:p>
          <a:p>
            <a:pPr marL="342900" marR="0" indent="-342900" defTabSz="914400">
              <a:lnSpc>
                <a:spcPct val="90000"/>
              </a:lnSpc>
              <a:spcBef>
                <a:spcPts val="0"/>
              </a:spcBef>
              <a:spcAft>
                <a:spcPts val="1000"/>
              </a:spcAft>
              <a:buFont typeface="Wingdings" panose="05000000000000000000" pitchFamily="2" charset="2"/>
              <a:buChar char="Ø"/>
            </a:pPr>
            <a:r>
              <a:rPr lang="en-US" sz="2000" dirty="0">
                <a:effectLst/>
              </a:rPr>
              <a:t>Women and children were held separately.</a:t>
            </a:r>
          </a:p>
        </p:txBody>
      </p:sp>
      <p:pic>
        <p:nvPicPr>
          <p:cNvPr id="19" name="Picture 18">
            <a:extLst>
              <a:ext uri="{FF2B5EF4-FFF2-40B4-BE49-F238E27FC236}">
                <a16:creationId xmlns:a16="http://schemas.microsoft.com/office/drawing/2014/main" id="{2E3746D5-2672-CCE4-2E33-0336EE6481C2}"/>
              </a:ext>
            </a:extLst>
          </p:cNvPr>
          <p:cNvPicPr>
            <a:picLocks noChangeAspect="1"/>
          </p:cNvPicPr>
          <p:nvPr/>
        </p:nvPicPr>
        <p:blipFill rotWithShape="1">
          <a:blip r:embed="rId2"/>
          <a:srcRect t="9167" r="1" b="1"/>
          <a:stretch/>
        </p:blipFill>
        <p:spPr>
          <a:xfrm>
            <a:off x="8156454" y="-7"/>
            <a:ext cx="4035547" cy="4178808"/>
          </a:xfrm>
          <a:custGeom>
            <a:avLst/>
            <a:gdLst/>
            <a:ahLst/>
            <a:cxnLst/>
            <a:rect l="l" t="t" r="r" b="b"/>
            <a:pathLst>
              <a:path w="4035547" h="4178808">
                <a:moveTo>
                  <a:pt x="14988" y="0"/>
                </a:moveTo>
                <a:lnTo>
                  <a:pt x="4035547" y="0"/>
                </a:lnTo>
                <a:lnTo>
                  <a:pt x="4035547" y="4161794"/>
                </a:lnTo>
                <a:lnTo>
                  <a:pt x="3918602" y="4164199"/>
                </a:lnTo>
                <a:cubicBezTo>
                  <a:pt x="3673497" y="4178956"/>
                  <a:pt x="3428120" y="4172295"/>
                  <a:pt x="3183014" y="4175560"/>
                </a:cubicBezTo>
                <a:cubicBezTo>
                  <a:pt x="2855121" y="4180001"/>
                  <a:pt x="2527499" y="4168639"/>
                  <a:pt x="2199742" y="4167595"/>
                </a:cubicBezTo>
                <a:cubicBezTo>
                  <a:pt x="2132562" y="4167334"/>
                  <a:pt x="2065110" y="4170729"/>
                  <a:pt x="1998202" y="4175952"/>
                </a:cubicBezTo>
                <a:cubicBezTo>
                  <a:pt x="1905507" y="4183005"/>
                  <a:pt x="1814033" y="4174124"/>
                  <a:pt x="1722153" y="4165766"/>
                </a:cubicBezTo>
                <a:cubicBezTo>
                  <a:pt x="1611407" y="4155711"/>
                  <a:pt x="1500933" y="4164591"/>
                  <a:pt x="1390867" y="4176214"/>
                </a:cubicBezTo>
                <a:lnTo>
                  <a:pt x="1348076" y="4178808"/>
                </a:lnTo>
                <a:lnTo>
                  <a:pt x="597587" y="4178808"/>
                </a:lnTo>
                <a:lnTo>
                  <a:pt x="507890" y="4175773"/>
                </a:lnTo>
                <a:cubicBezTo>
                  <a:pt x="403218" y="4174810"/>
                  <a:pt x="298546" y="4175691"/>
                  <a:pt x="193840" y="4176214"/>
                </a:cubicBezTo>
                <a:lnTo>
                  <a:pt x="2757" y="4175742"/>
                </a:lnTo>
                <a:lnTo>
                  <a:pt x="2810" y="4034870"/>
                </a:lnTo>
                <a:cubicBezTo>
                  <a:pt x="5629" y="3979851"/>
                  <a:pt x="10539" y="3924896"/>
                  <a:pt x="15416" y="3870068"/>
                </a:cubicBezTo>
                <a:cubicBezTo>
                  <a:pt x="23018" y="3799731"/>
                  <a:pt x="25045" y="3728899"/>
                  <a:pt x="21498" y="3658244"/>
                </a:cubicBezTo>
                <a:cubicBezTo>
                  <a:pt x="17063" y="3602147"/>
                  <a:pt x="10095" y="3546050"/>
                  <a:pt x="8828" y="3489953"/>
                </a:cubicBezTo>
                <a:cubicBezTo>
                  <a:pt x="6548" y="3389688"/>
                  <a:pt x="7434" y="3289424"/>
                  <a:pt x="13262" y="3189160"/>
                </a:cubicBezTo>
                <a:cubicBezTo>
                  <a:pt x="16176" y="3138901"/>
                  <a:pt x="20864" y="3089150"/>
                  <a:pt x="22891" y="3038510"/>
                </a:cubicBezTo>
                <a:cubicBezTo>
                  <a:pt x="24918" y="2987870"/>
                  <a:pt x="28973" y="2936723"/>
                  <a:pt x="17444" y="2887098"/>
                </a:cubicBezTo>
                <a:cubicBezTo>
                  <a:pt x="-2068" y="2802699"/>
                  <a:pt x="12249" y="2718680"/>
                  <a:pt x="16430" y="2634534"/>
                </a:cubicBezTo>
                <a:cubicBezTo>
                  <a:pt x="18964" y="2582244"/>
                  <a:pt x="34168" y="2528685"/>
                  <a:pt x="20738" y="2477919"/>
                </a:cubicBezTo>
                <a:cubicBezTo>
                  <a:pt x="-421" y="2398342"/>
                  <a:pt x="13389" y="2320415"/>
                  <a:pt x="20738" y="2242107"/>
                </a:cubicBezTo>
                <a:cubicBezTo>
                  <a:pt x="29213" y="2168001"/>
                  <a:pt x="27718" y="2093082"/>
                  <a:pt x="16303" y="2019369"/>
                </a:cubicBezTo>
                <a:cubicBezTo>
                  <a:pt x="1986" y="1946239"/>
                  <a:pt x="1986" y="1871028"/>
                  <a:pt x="16303" y="1797899"/>
                </a:cubicBezTo>
                <a:cubicBezTo>
                  <a:pt x="28162" y="1737537"/>
                  <a:pt x="29530" y="1675589"/>
                  <a:pt x="20357" y="1614758"/>
                </a:cubicBezTo>
                <a:cubicBezTo>
                  <a:pt x="14149" y="1571226"/>
                  <a:pt x="3000" y="1527947"/>
                  <a:pt x="1480" y="1484415"/>
                </a:cubicBezTo>
                <a:cubicBezTo>
                  <a:pt x="-1662" y="1393377"/>
                  <a:pt x="200" y="1302238"/>
                  <a:pt x="7055" y="1211417"/>
                </a:cubicBezTo>
                <a:cubicBezTo>
                  <a:pt x="15036" y="1107980"/>
                  <a:pt x="30366" y="1004923"/>
                  <a:pt x="19724" y="900725"/>
                </a:cubicBezTo>
                <a:cubicBezTo>
                  <a:pt x="16050" y="864934"/>
                  <a:pt x="8575" y="829270"/>
                  <a:pt x="7815" y="793353"/>
                </a:cubicBezTo>
                <a:cubicBezTo>
                  <a:pt x="6168" y="726087"/>
                  <a:pt x="5407" y="659710"/>
                  <a:pt x="9208" y="590286"/>
                </a:cubicBezTo>
                <a:cubicBezTo>
                  <a:pt x="13009" y="520863"/>
                  <a:pt x="27452" y="450424"/>
                  <a:pt x="17697" y="382270"/>
                </a:cubicBezTo>
                <a:cubicBezTo>
                  <a:pt x="7941" y="314115"/>
                  <a:pt x="14276" y="247103"/>
                  <a:pt x="20611" y="180218"/>
                </a:cubicBezTo>
                <a:cubicBezTo>
                  <a:pt x="23652" y="148426"/>
                  <a:pt x="25711" y="116982"/>
                  <a:pt x="25156" y="85665"/>
                </a:cubicBezTo>
                <a:close/>
              </a:path>
            </a:pathLst>
          </a:custGeom>
        </p:spPr>
      </p:pic>
      <p:pic>
        <p:nvPicPr>
          <p:cNvPr id="22" name="Picture 21">
            <a:extLst>
              <a:ext uri="{FF2B5EF4-FFF2-40B4-BE49-F238E27FC236}">
                <a16:creationId xmlns:a16="http://schemas.microsoft.com/office/drawing/2014/main" id="{206F4EEB-6598-19CF-4E9E-81B0E9E21151}"/>
              </a:ext>
            </a:extLst>
          </p:cNvPr>
          <p:cNvPicPr>
            <a:picLocks noChangeAspect="1"/>
          </p:cNvPicPr>
          <p:nvPr/>
        </p:nvPicPr>
        <p:blipFill rotWithShape="1">
          <a:blip r:embed="rId3"/>
          <a:srcRect t="3813" r="2" b="2"/>
          <a:stretch/>
        </p:blipFill>
        <p:spPr>
          <a:xfrm>
            <a:off x="8144356" y="4267201"/>
            <a:ext cx="4047645" cy="2590808"/>
          </a:xfrm>
          <a:custGeom>
            <a:avLst/>
            <a:gdLst/>
            <a:ahLst/>
            <a:cxnLst/>
            <a:rect l="l" t="t" r="r" b="b"/>
            <a:pathLst>
              <a:path w="4047645" h="2495811">
                <a:moveTo>
                  <a:pt x="2441891" y="4"/>
                </a:moveTo>
                <a:cubicBezTo>
                  <a:pt x="2489381" y="-78"/>
                  <a:pt x="2536882" y="1163"/>
                  <a:pt x="2584383" y="4428"/>
                </a:cubicBezTo>
                <a:cubicBezTo>
                  <a:pt x="2744314" y="17813"/>
                  <a:pt x="2904989" y="21079"/>
                  <a:pt x="3065367" y="14222"/>
                </a:cubicBezTo>
                <a:cubicBezTo>
                  <a:pt x="3194244" y="5694"/>
                  <a:pt x="3323514" y="4206"/>
                  <a:pt x="3452568" y="9782"/>
                </a:cubicBezTo>
                <a:cubicBezTo>
                  <a:pt x="3572813" y="16442"/>
                  <a:pt x="3693059" y="23233"/>
                  <a:pt x="3813712" y="19315"/>
                </a:cubicBezTo>
                <a:cubicBezTo>
                  <a:pt x="3861755" y="17748"/>
                  <a:pt x="3909121" y="15789"/>
                  <a:pt x="3956758" y="13177"/>
                </a:cubicBezTo>
                <a:lnTo>
                  <a:pt x="4047645" y="9696"/>
                </a:lnTo>
                <a:lnTo>
                  <a:pt x="4047645" y="2495811"/>
                </a:lnTo>
                <a:lnTo>
                  <a:pt x="28177" y="2495811"/>
                </a:lnTo>
                <a:lnTo>
                  <a:pt x="28782" y="2485852"/>
                </a:lnTo>
                <a:cubicBezTo>
                  <a:pt x="31911" y="2365446"/>
                  <a:pt x="35027" y="2245002"/>
                  <a:pt x="38157" y="2124521"/>
                </a:cubicBezTo>
                <a:cubicBezTo>
                  <a:pt x="38284" y="2119444"/>
                  <a:pt x="39171" y="2114494"/>
                  <a:pt x="39171" y="2109417"/>
                </a:cubicBezTo>
                <a:cubicBezTo>
                  <a:pt x="48166" y="1995573"/>
                  <a:pt x="53107" y="1881729"/>
                  <a:pt x="18899" y="1770550"/>
                </a:cubicBezTo>
                <a:cubicBezTo>
                  <a:pt x="15871" y="1760104"/>
                  <a:pt x="14262" y="1749304"/>
                  <a:pt x="14084" y="1738440"/>
                </a:cubicBezTo>
                <a:cubicBezTo>
                  <a:pt x="12413" y="1641514"/>
                  <a:pt x="16644" y="1544587"/>
                  <a:pt x="26754" y="1448181"/>
                </a:cubicBezTo>
                <a:cubicBezTo>
                  <a:pt x="31949" y="1389038"/>
                  <a:pt x="26754" y="1329006"/>
                  <a:pt x="43478" y="1270498"/>
                </a:cubicBezTo>
                <a:cubicBezTo>
                  <a:pt x="50864" y="1241421"/>
                  <a:pt x="55109" y="1211634"/>
                  <a:pt x="56147" y="1181656"/>
                </a:cubicBezTo>
                <a:cubicBezTo>
                  <a:pt x="59948" y="1109060"/>
                  <a:pt x="38537" y="1040779"/>
                  <a:pt x="18139" y="972244"/>
                </a:cubicBezTo>
                <a:cubicBezTo>
                  <a:pt x="7370" y="935945"/>
                  <a:pt x="-5426" y="898886"/>
                  <a:pt x="2429" y="860811"/>
                </a:cubicBezTo>
                <a:cubicBezTo>
                  <a:pt x="16707" y="802251"/>
                  <a:pt x="24854" y="742359"/>
                  <a:pt x="26754" y="682112"/>
                </a:cubicBezTo>
                <a:cubicBezTo>
                  <a:pt x="26754" y="639468"/>
                  <a:pt x="16365" y="597712"/>
                  <a:pt x="20039" y="555195"/>
                </a:cubicBezTo>
                <a:cubicBezTo>
                  <a:pt x="28211" y="472712"/>
                  <a:pt x="30238" y="389734"/>
                  <a:pt x="26121" y="306946"/>
                </a:cubicBezTo>
                <a:cubicBezTo>
                  <a:pt x="26095" y="273846"/>
                  <a:pt x="29846" y="240848"/>
                  <a:pt x="37270" y="208585"/>
                </a:cubicBezTo>
                <a:cubicBezTo>
                  <a:pt x="46506" y="151651"/>
                  <a:pt x="48419" y="93777"/>
                  <a:pt x="42971" y="36360"/>
                </a:cubicBezTo>
                <a:lnTo>
                  <a:pt x="38853" y="8429"/>
                </a:lnTo>
                <a:lnTo>
                  <a:pt x="56649" y="7824"/>
                </a:lnTo>
                <a:cubicBezTo>
                  <a:pt x="210497" y="-156"/>
                  <a:pt x="364754" y="3162"/>
                  <a:pt x="518087" y="17748"/>
                </a:cubicBezTo>
                <a:cubicBezTo>
                  <a:pt x="626567" y="25440"/>
                  <a:pt x="735534" y="24213"/>
                  <a:pt x="843809" y="14092"/>
                </a:cubicBezTo>
                <a:cubicBezTo>
                  <a:pt x="1042499" y="-1711"/>
                  <a:pt x="1240782" y="10958"/>
                  <a:pt x="1439065" y="21666"/>
                </a:cubicBezTo>
                <a:cubicBezTo>
                  <a:pt x="1631105" y="32113"/>
                  <a:pt x="1823010" y="24408"/>
                  <a:pt x="2015050" y="17487"/>
                </a:cubicBezTo>
                <a:cubicBezTo>
                  <a:pt x="2157045" y="12394"/>
                  <a:pt x="2299420" y="249"/>
                  <a:pt x="2441891" y="4"/>
                </a:cubicBezTo>
                <a:close/>
              </a:path>
            </a:pathLst>
          </a:custGeom>
        </p:spPr>
      </p:pic>
    </p:spTree>
    <p:extLst>
      <p:ext uri="{BB962C8B-B14F-4D97-AF65-F5344CB8AC3E}">
        <p14:creationId xmlns:p14="http://schemas.microsoft.com/office/powerpoint/2010/main" val="3717208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599390D-2224-C617-D22A-CEE7326C2CAF}"/>
              </a:ext>
            </a:extLst>
          </p:cNvPr>
          <p:cNvPicPr>
            <a:picLocks noChangeAspect="1"/>
          </p:cNvPicPr>
          <p:nvPr/>
        </p:nvPicPr>
        <p:blipFill>
          <a:blip r:embed="rId2"/>
          <a:stretch>
            <a:fillRect/>
          </a:stretch>
        </p:blipFill>
        <p:spPr>
          <a:xfrm>
            <a:off x="1" y="0"/>
            <a:ext cx="12192000" cy="5541534"/>
          </a:xfrm>
          <a:prstGeom prst="rect">
            <a:avLst/>
          </a:prstGeom>
        </p:spPr>
      </p:pic>
      <p:sp>
        <p:nvSpPr>
          <p:cNvPr id="5" name="TextBox 4">
            <a:extLst>
              <a:ext uri="{FF2B5EF4-FFF2-40B4-BE49-F238E27FC236}">
                <a16:creationId xmlns:a16="http://schemas.microsoft.com/office/drawing/2014/main" id="{B8C58422-9041-BA26-20E6-D7D0C3A81243}"/>
              </a:ext>
            </a:extLst>
          </p:cNvPr>
          <p:cNvSpPr txBox="1"/>
          <p:nvPr/>
        </p:nvSpPr>
        <p:spPr>
          <a:xfrm>
            <a:off x="940191" y="5710558"/>
            <a:ext cx="10311618" cy="923330"/>
          </a:xfrm>
          <a:prstGeom prst="rect">
            <a:avLst/>
          </a:prstGeom>
          <a:noFill/>
        </p:spPr>
        <p:txBody>
          <a:bodyPr wrap="square">
            <a:spAutoFit/>
          </a:bodyPr>
          <a:lstStyle/>
          <a:p>
            <a:r>
              <a:rPr lang="en-US" b="0" i="0" dirty="0">
                <a:solidFill>
                  <a:srgbClr val="454545"/>
                </a:solidFill>
                <a:effectLst/>
                <a:latin typeface="Roboto" panose="02000000000000000000" pitchFamily="2" charset="0"/>
              </a:rPr>
              <a:t>The "Ark of Return", the permanent memorial to </a:t>
            </a:r>
            <a:r>
              <a:rPr lang="en-US" b="0" i="0" dirty="0" err="1">
                <a:solidFill>
                  <a:srgbClr val="454545"/>
                </a:solidFill>
                <a:effectLst/>
                <a:latin typeface="Roboto" panose="02000000000000000000" pitchFamily="2" charset="0"/>
              </a:rPr>
              <a:t>honour</a:t>
            </a:r>
            <a:r>
              <a:rPr lang="en-US" b="0" i="0" dirty="0">
                <a:solidFill>
                  <a:srgbClr val="454545"/>
                </a:solidFill>
                <a:effectLst/>
                <a:latin typeface="Roboto" panose="02000000000000000000" pitchFamily="2" charset="0"/>
              </a:rPr>
              <a:t> the victims of slavery and the transatlantic slave trade, located at the Visitors' Plaza of United Nations Headquarters in New York. 22 May 2015. UN Photo/Rick </a:t>
            </a:r>
            <a:r>
              <a:rPr lang="en-US" b="0" i="0" dirty="0" err="1">
                <a:solidFill>
                  <a:srgbClr val="454545"/>
                </a:solidFill>
                <a:effectLst/>
                <a:latin typeface="Roboto" panose="02000000000000000000" pitchFamily="2" charset="0"/>
              </a:rPr>
              <a:t>Bajornas</a:t>
            </a:r>
            <a:endParaRPr lang="en-US" dirty="0"/>
          </a:p>
        </p:txBody>
      </p:sp>
    </p:spTree>
    <p:extLst>
      <p:ext uri="{BB962C8B-B14F-4D97-AF65-F5344CB8AC3E}">
        <p14:creationId xmlns:p14="http://schemas.microsoft.com/office/powerpoint/2010/main" val="34064085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5619</TotalTime>
  <Words>1326</Words>
  <Application>Microsoft Office PowerPoint</Application>
  <PresentationFormat>Widescreen</PresentationFormat>
  <Paragraphs>102</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Roboto</vt:lpstr>
      <vt:lpstr>Segoe UI</vt:lpstr>
      <vt:lpstr>Symbol</vt:lpstr>
      <vt:lpstr>Wingdings</vt:lpstr>
      <vt:lpstr>Office Theme</vt:lpstr>
      <vt:lpstr>Understanding Slavery </vt:lpstr>
      <vt:lpstr>Arrival of the European Traders </vt:lpstr>
      <vt:lpstr>Emergency of Slavery &amp; Slave Trade </vt:lpstr>
      <vt:lpstr>Slavery and the Plantation System </vt:lpstr>
      <vt:lpstr>Transatlantic Slave Trade </vt:lpstr>
      <vt:lpstr>Stages of Slave Trade</vt:lpstr>
      <vt:lpstr>Stages of the Slave Trade</vt:lpstr>
      <vt:lpstr> Middle Passage </vt:lpstr>
      <vt:lpstr>PowerPoint Presentation</vt:lpstr>
      <vt:lpstr>PowerPoint Presentation</vt:lpstr>
      <vt:lpstr>African Rulers &amp; the Slave Trade </vt:lpstr>
      <vt:lpstr>Enslaved Africans Ethnic Composition</vt:lpstr>
      <vt:lpstr>Distribution of Africans to New World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Slavery </dc:title>
  <dc:creator>Officesamp sample</dc:creator>
  <cp:lastModifiedBy>Officesamp sample</cp:lastModifiedBy>
  <cp:revision>12</cp:revision>
  <dcterms:created xsi:type="dcterms:W3CDTF">2023-02-08T17:18:56Z</dcterms:created>
  <dcterms:modified xsi:type="dcterms:W3CDTF">2023-03-09T23:50:56Z</dcterms:modified>
</cp:coreProperties>
</file>