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9" r:id="rId5"/>
    <p:sldId id="258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2087-85AB-48CF-9722-349121D02D38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A585-4665-45C6-B2A1-3CC0B9E5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654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2087-85AB-48CF-9722-349121D02D38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A585-4665-45C6-B2A1-3CC0B9E5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3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2087-85AB-48CF-9722-349121D02D38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A585-4665-45C6-B2A1-3CC0B9E5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29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67092-4258-22FB-C4C9-6A30BC10A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671ED3-172F-94D5-050D-35402648C2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B6E57-99D9-B23B-2CCA-22458767C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B53C-51D9-4234-AD8A-3CE80F988E73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4CFEE-8044-5202-C13A-01F3334DC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5D42D-608E-8925-4B32-D6B0B9D20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7DEB-14CC-412A-8FBB-B573D02FA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79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FEC91-03FF-CC39-DA08-451BF1C4C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43CD1-9BF8-B1D1-9384-358E4B8A4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C9580-9D24-068D-732A-86BF0797B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B53C-51D9-4234-AD8A-3CE80F988E73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39C8D-3850-6ED1-C587-5C54D7ACD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0A06B-31A0-4BDC-A65D-561633514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7DEB-14CC-412A-8FBB-B573D02FA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72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28B00-1D33-1651-56DD-ABDBC865B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7AEB0-4987-B26D-0A0B-849DDA78A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6FAD2-34F4-5213-FE7F-57219574B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B53C-51D9-4234-AD8A-3CE80F988E73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E49F6-00BD-39C9-F31B-73EF6C2E4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CD278-15B3-3919-30C4-C1B169D4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7DEB-14CC-412A-8FBB-B573D02FA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40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EE684-CAEB-407B-1253-A2DFA2CD0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0E447-0C47-5304-84C3-35C293B5BD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436C0-E36F-40D4-7EED-6C2F86F66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7079E-8E13-5FEC-1463-C28CF300A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B53C-51D9-4234-AD8A-3CE80F988E73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5D3EC-2220-55D5-84AD-F98439A89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72279-390A-67D8-4688-1E36D6DFC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7DEB-14CC-412A-8FBB-B573D02FA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04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D7AF7-B838-D352-0C17-F41E54F23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29E02-676E-A325-49D2-228CB66F6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133A8F-5792-AF76-1F43-FC4F98BECC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D75C1E-2DB8-6F93-836B-3FE093FF96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FAB703-D59C-D8EE-7E75-0FB4E85B2F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2E8A9E-A569-4C64-60EC-3C1F992AE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B53C-51D9-4234-AD8A-3CE80F988E73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0F3E03-6A35-5ECA-CD16-3E1B2FBA1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8CF193-1626-6F7A-2847-124698012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7DEB-14CC-412A-8FBB-B573D02FA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915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81840-DA87-0277-C660-295357303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958C0E-D565-C9BF-B99F-4053E33CB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B53C-51D9-4234-AD8A-3CE80F988E73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F4DEC4-C42C-9513-7668-6BED69223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F40C25-BD0E-89B8-0270-6AFCF3431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7DEB-14CC-412A-8FBB-B573D02FA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937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977A40-64F3-03BD-72C7-C9BEC2FEE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B53C-51D9-4234-AD8A-3CE80F988E73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54E86E-435D-28AE-2433-4ADC1A04A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5EFDD6-709D-E470-0157-7FE720CDF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7DEB-14CC-412A-8FBB-B573D02FA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299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28E2F-9FFA-EDBD-EAB4-3E7FE7411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8B354-39D2-5C7C-FDF3-6B0488E8A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367A1-B3A6-21B4-9293-FDC30D10A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BD8E01-C879-0FC9-3564-51C841900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B53C-51D9-4234-AD8A-3CE80F988E73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4380A-E4D7-245A-CAD9-C2F6BF306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51B3E-D151-18B4-80C9-9513CA49E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7DEB-14CC-412A-8FBB-B573D02FA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084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2087-85AB-48CF-9722-349121D02D38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A585-4665-45C6-B2A1-3CC0B9E5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020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83634-687F-907A-BCE8-7DDB9DC35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6F4753-76BF-3700-AAD5-60A9ECDEA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E71265-248D-32A6-AF60-AABD7FD51F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F7420-24E0-6C02-80CF-9877062FE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B53C-51D9-4234-AD8A-3CE80F988E73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DF4D7-8E69-8253-1869-B766B8F3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8C6C9-0135-2E1B-3418-8431A1945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7DEB-14CC-412A-8FBB-B573D02FA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112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DCD11-7DBC-E5A4-B698-F9CA04B52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6B9F7A-8B1F-E18D-EBB2-529D336D5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6A4AB-6846-5683-A914-694AF3FC1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B53C-51D9-4234-AD8A-3CE80F988E73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39E82-E668-5FE7-FC29-88969B815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87E75-1B7B-B141-7CFA-846D8F4A3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7DEB-14CC-412A-8FBB-B573D02FA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595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44822E-702B-5D45-70BF-2B1C4B512D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8E667A-9E32-BA96-77D9-37E800FD2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DF559-6337-EFC4-2344-CC454C49C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B53C-51D9-4234-AD8A-3CE80F988E73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08302-1D54-15CF-78C4-A37D29A60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C3D4D-8D75-4404-3993-80BD32D9C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7DEB-14CC-412A-8FBB-B573D02FA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12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2087-85AB-48CF-9722-349121D02D38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A585-4665-45C6-B2A1-3CC0B9E5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93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2087-85AB-48CF-9722-349121D02D38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A585-4665-45C6-B2A1-3CC0B9E5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54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2087-85AB-48CF-9722-349121D02D38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A585-4665-45C6-B2A1-3CC0B9E5B41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279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2087-85AB-48CF-9722-349121D02D38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A585-4665-45C6-B2A1-3CC0B9E5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8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2087-85AB-48CF-9722-349121D02D38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A585-4665-45C6-B2A1-3CC0B9E5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308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A2087-85AB-48CF-9722-349121D02D38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A585-4665-45C6-B2A1-3CC0B9E5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066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93A2087-85AB-48CF-9722-349121D02D38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8A585-4665-45C6-B2A1-3CC0B9E5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49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93A2087-85AB-48CF-9722-349121D02D38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CC8A585-4665-45C6-B2A1-3CC0B9E5B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43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E9C81D-0436-264E-8B24-EC847A188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43846-AF7E-9821-10D8-E8565D532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C1367-7A3B-6794-CBB9-49A28154F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0B53C-51D9-4234-AD8A-3CE80F988E73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66242-8793-0615-BD16-820476E601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60830-3327-9976-7F82-50E816741D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E7DEB-14CC-412A-8FBB-B573D02FA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8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james@tamcc.edu.gd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4E245-062E-66AE-378A-6F21F63B1F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31507" y="1865621"/>
            <a:ext cx="4402020" cy="2762650"/>
          </a:xfrm>
        </p:spPr>
        <p:txBody>
          <a:bodyPr>
            <a:normAutofit/>
          </a:bodyPr>
          <a:lstStyle/>
          <a:p>
            <a:r>
              <a:rPr lang="en-US" sz="2800"/>
              <a:t>Caribbean Studies CAS101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12C5A14-1953-477D-BF65-FC0358753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48863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66088A-7F35-B39C-0022-3546E0D21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727713"/>
            <a:ext cx="2773765" cy="1238288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1B3B02C1-D6A5-4FA5-A35E-210AF310F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0" y="321731"/>
            <a:ext cx="2773764" cy="2065869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BC684D5-3BE6-4567-A7F4-8FAC8B548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4157447"/>
            <a:ext cx="4111054" cy="2378820"/>
          </a:xfrm>
          <a:prstGeom prst="rect">
            <a:avLst/>
          </a:prstGeom>
          <a:solidFill>
            <a:schemeClr val="accent2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02B286-F2A9-A875-D9B3-0B132A6E6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73" y="991869"/>
            <a:ext cx="4270656" cy="284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450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45106E-7FCC-BB28-FFFE-F085996DC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04" y="993913"/>
            <a:ext cx="5613953" cy="433346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3F527-56D2-C459-1DC2-691921496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1045" y="278294"/>
            <a:ext cx="5738190" cy="645380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Student Guidelines: </a:t>
            </a:r>
          </a:p>
          <a:p>
            <a:r>
              <a:rPr lang="en-US" dirty="0"/>
              <a:t>Email: </a:t>
            </a:r>
            <a:r>
              <a:rPr lang="en-US" dirty="0">
                <a:hlinkClick r:id="rId3"/>
              </a:rPr>
              <a:t>mjames@tamcc.edu.gd</a:t>
            </a:r>
            <a:endParaRPr lang="en-US" dirty="0"/>
          </a:p>
          <a:p>
            <a:r>
              <a:rPr lang="en-US" dirty="0"/>
              <a:t>WhatsApp Groups </a:t>
            </a:r>
          </a:p>
          <a:p>
            <a:pPr lvl="1"/>
            <a:r>
              <a:rPr lang="en-US" dirty="0"/>
              <a:t>Groups can be used for discussion &amp; sharing censored information </a:t>
            </a:r>
          </a:p>
          <a:p>
            <a:pPr lvl="1"/>
            <a:r>
              <a:rPr lang="en-US" dirty="0"/>
              <a:t>Students unable to attend class should message via WhatsApp</a:t>
            </a:r>
          </a:p>
          <a:p>
            <a:r>
              <a:rPr lang="en-US" sz="2200" dirty="0"/>
              <a:t>Course Evaluation: 40% coursework 60% final exam </a:t>
            </a:r>
          </a:p>
          <a:p>
            <a:r>
              <a:rPr lang="en-US" dirty="0"/>
              <a:t>Moodle sign-up </a:t>
            </a:r>
          </a:p>
          <a:p>
            <a:pPr lvl="1"/>
            <a:r>
              <a:rPr lang="en-US" dirty="0"/>
              <a:t>Please ensure to sign-up in your correct group</a:t>
            </a:r>
          </a:p>
          <a:p>
            <a:pPr lvl="1"/>
            <a:r>
              <a:rPr lang="en-US" dirty="0"/>
              <a:t>All lecture slides, assignments, and grades will be posted on Moodle. </a:t>
            </a:r>
          </a:p>
          <a:p>
            <a:pPr lvl="1"/>
            <a:r>
              <a:rPr lang="en-US" dirty="0"/>
              <a:t>Attendance can be monitored on Moodle</a:t>
            </a:r>
          </a:p>
          <a:p>
            <a:r>
              <a:rPr lang="en-US" dirty="0"/>
              <a:t>Assignments</a:t>
            </a:r>
          </a:p>
          <a:p>
            <a:pPr lvl="1"/>
            <a:r>
              <a:rPr lang="en-US" dirty="0"/>
              <a:t>Assignments are due on the specified date provided. </a:t>
            </a:r>
          </a:p>
          <a:p>
            <a:pPr lvl="1"/>
            <a:r>
              <a:rPr lang="en-US" dirty="0"/>
              <a:t>Upload assignments to Moodle for grading </a:t>
            </a:r>
          </a:p>
          <a:p>
            <a:pPr lvl="1"/>
            <a:r>
              <a:rPr lang="en-US" dirty="0"/>
              <a:t>A penalty of 1mk per day for submissions after due date.  </a:t>
            </a:r>
          </a:p>
          <a:p>
            <a:pPr lvl="1"/>
            <a:r>
              <a:rPr lang="en-US" dirty="0"/>
              <a:t>After 3 days no late submissions will be accepted. </a:t>
            </a:r>
          </a:p>
          <a:p>
            <a:pPr lvl="1"/>
            <a:r>
              <a:rPr lang="en-US" dirty="0"/>
              <a:t>Assignments that have been plagiarized will received a 0 grade</a:t>
            </a:r>
          </a:p>
        </p:txBody>
      </p:sp>
    </p:spTree>
    <p:extLst>
      <p:ext uri="{BB962C8B-B14F-4D97-AF65-F5344CB8AC3E}">
        <p14:creationId xmlns:p14="http://schemas.microsoft.com/office/powerpoint/2010/main" val="1836914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99FE660-E3DF-47E7-962D-66C6F6CE0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795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38C29FEE-8E8F-43D5-AD23-EB4060B4D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8415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What Is a Glossary? Definition and Examples | Grammarly">
            <a:extLst>
              <a:ext uri="{FF2B5EF4-FFF2-40B4-BE49-F238E27FC236}">
                <a16:creationId xmlns:a16="http://schemas.microsoft.com/office/drawing/2014/main" id="{62FFD760-5564-9315-8597-8AD5CEEAFA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1143979" y="1795856"/>
            <a:ext cx="6227064" cy="327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1710D4-3C41-867E-C0CD-3A0B9F3D2C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64557" y="964693"/>
            <a:ext cx="4068417" cy="4936558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indent="-342900" algn="l"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tudents are encouraged to compile a Glossary of key terms and concepts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learnt in each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Module.</a:t>
            </a:r>
          </a:p>
          <a:p>
            <a:pPr marL="342900" marR="0" indent="-342900" algn="l"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Students 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will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 deliver presentation on the impact of societal &amp; political institutions on the Caribbean society, culture, &amp; people.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141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A9B39-8F3D-0BAA-9206-2944910AF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614" y="988914"/>
            <a:ext cx="4971277" cy="1141497"/>
          </a:xfrm>
        </p:spPr>
        <p:txBody>
          <a:bodyPr/>
          <a:lstStyle/>
          <a:p>
            <a:r>
              <a:rPr lang="en-US" dirty="0"/>
              <a:t>About Caribbean Studies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A1FA5-4E14-DE72-90C2-55BEE764C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288" y="2570922"/>
            <a:ext cx="5671930" cy="4053154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Description </a:t>
            </a:r>
          </a:p>
          <a:p>
            <a:pPr>
              <a:buFontTx/>
              <a:buChar char="-"/>
            </a:pP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 interdisciplinary  study that draws on perspectives, primarily humanities &amp; social sciences, to provide insight &amp; understanding of Caribbean society and cultures. </a:t>
            </a:r>
          </a:p>
          <a:p>
            <a:pPr>
              <a:buFontTx/>
              <a:buChar char="-"/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Studies issues relating to the Caribbean and the </a:t>
            </a:r>
            <a:r>
              <a:rPr lang="en-US" sz="2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physical, political and socio-economic challenges.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A7D1E7-8FF4-BFF6-72AC-9528FB07CFC8}"/>
              </a:ext>
            </a:extLst>
          </p:cNvPr>
          <p:cNvSpPr txBox="1"/>
          <p:nvPr/>
        </p:nvSpPr>
        <p:spPr>
          <a:xfrm>
            <a:off x="6724683" y="3287792"/>
            <a:ext cx="5149263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On completion, students, will have: </a:t>
            </a:r>
          </a:p>
          <a:p>
            <a:endParaRPr lang="en-US" sz="2000" dirty="0">
              <a:solidFill>
                <a:schemeClr val="accent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Greater understanding &amp; appreciation of the development of the Caribbean and its challenges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Understanding of their role in preserving and contribution to their heritage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Appreciate the importance of regional cooperation for the development of the Caribbean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691E03-F048-7EE3-16BA-ABAFC39E11B2}"/>
              </a:ext>
            </a:extLst>
          </p:cNvPr>
          <p:cNvSpPr txBox="1"/>
          <p:nvPr/>
        </p:nvSpPr>
        <p:spPr>
          <a:xfrm>
            <a:off x="6096000" y="611026"/>
            <a:ext cx="6188765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Caribbean is defined in terms of the following  features: </a:t>
            </a:r>
          </a:p>
          <a:p>
            <a:pPr marL="114300" marR="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Geography</a:t>
            </a:r>
            <a:endParaRPr lang="en-US" sz="2000" dirty="0">
              <a:solidFill>
                <a:schemeClr val="accent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14300" marR="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Shared historical experiences </a:t>
            </a:r>
          </a:p>
          <a:p>
            <a:pPr marL="114300" marR="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Cultural Identities </a:t>
            </a:r>
          </a:p>
          <a:p>
            <a:pPr marL="114300" marR="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Participation in the Global community</a:t>
            </a:r>
          </a:p>
          <a:p>
            <a:pPr marL="114300" marR="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Intermixing of ethnics and racial groups</a:t>
            </a:r>
          </a:p>
          <a:p>
            <a:pPr marL="114300" marR="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20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ontinued struggle for survival and sovereignty.</a:t>
            </a:r>
          </a:p>
          <a:p>
            <a:pPr marL="0" marR="0"/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63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1" y="586855"/>
            <a:ext cx="3334941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Objectives 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&amp; 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Modules 	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367695" y="251792"/>
            <a:ext cx="7532758" cy="62815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>
              <a:spcBef>
                <a:spcPts val="0"/>
              </a:spcBef>
              <a:spcAft>
                <a:spcPts val="1000"/>
              </a:spcAft>
              <a:buClr>
                <a:prstClr val="white">
                  <a:shade val="95000"/>
                </a:prstClr>
              </a:buClr>
            </a:pPr>
            <a:r>
              <a:rPr lang="en-US" sz="2000" dirty="0"/>
              <a:t>Students will:  </a:t>
            </a:r>
          </a:p>
          <a:p>
            <a:pPr marL="834390" lvl="1" indent="-285750">
              <a:spcBef>
                <a:spcPts val="0"/>
              </a:spcBef>
              <a:spcAft>
                <a:spcPts val="1000"/>
              </a:spcAft>
              <a:buClr>
                <a:prstClr val="white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Study the effects of the physical, political and socio-economic factors on regions.  </a:t>
            </a:r>
          </a:p>
          <a:p>
            <a:pPr marL="834390" lvl="1" indent="-285750">
              <a:spcBef>
                <a:spcPts val="0"/>
              </a:spcBef>
              <a:spcAft>
                <a:spcPts val="1000"/>
              </a:spcAft>
              <a:buClr>
                <a:prstClr val="white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Review the aspects Culture, History, Ethics, Economics, Physical and Human Ecology to understand the Caribbean society and culture.</a:t>
            </a:r>
          </a:p>
          <a:p>
            <a:pPr marL="834390" lvl="1" indent="-285750">
              <a:spcBef>
                <a:spcPts val="0"/>
              </a:spcBef>
              <a:spcAft>
                <a:spcPts val="1000"/>
              </a:spcAft>
              <a:buClr>
                <a:prstClr val="white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Decipher their role in preserving &amp; contributing to their Caribbean heritage </a:t>
            </a:r>
          </a:p>
          <a:p>
            <a:pPr marL="834390" lvl="1" indent="-285750">
              <a:spcBef>
                <a:spcPts val="0"/>
              </a:spcBef>
              <a:spcAft>
                <a:spcPts val="1000"/>
              </a:spcAft>
              <a:buClr>
                <a:prstClr val="white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Explore the significance of regional cooperation in the development of the Caribbean </a:t>
            </a:r>
          </a:p>
          <a:p>
            <a:pPr marL="0">
              <a:spcBef>
                <a:spcPts val="0"/>
              </a:spcBef>
              <a:spcAft>
                <a:spcPts val="1000"/>
              </a:spcAft>
              <a:buClr>
                <a:prstClr val="white">
                  <a:shade val="95000"/>
                </a:prstClr>
              </a:buClr>
            </a:pPr>
            <a:endParaRPr lang="en-US" sz="2000" dirty="0"/>
          </a:p>
          <a:p>
            <a:pPr marL="0">
              <a:spcBef>
                <a:spcPts val="0"/>
              </a:spcBef>
              <a:spcAft>
                <a:spcPts val="1000"/>
              </a:spcAft>
              <a:buClr>
                <a:prstClr val="white">
                  <a:shade val="95000"/>
                </a:prstClr>
              </a:buClr>
            </a:pPr>
            <a:r>
              <a:rPr lang="en-US" sz="2000" dirty="0"/>
              <a:t>Module 1: Geography &amp; Culture </a:t>
            </a:r>
          </a:p>
          <a:p>
            <a:pPr marL="0">
              <a:spcBef>
                <a:spcPts val="0"/>
              </a:spcBef>
              <a:spcAft>
                <a:spcPts val="1000"/>
              </a:spcAft>
              <a:buClr>
                <a:prstClr val="white">
                  <a:shade val="95000"/>
                </a:prstClr>
              </a:buClr>
            </a:pPr>
            <a:r>
              <a:rPr lang="en-US" sz="2000" dirty="0"/>
              <a:t>Module 2: Society &amp; Culture </a:t>
            </a:r>
          </a:p>
          <a:p>
            <a:pPr marL="0">
              <a:spcBef>
                <a:spcPts val="0"/>
              </a:spcBef>
              <a:spcAft>
                <a:spcPts val="1000"/>
              </a:spcAft>
              <a:buClr>
                <a:prstClr val="white">
                  <a:shade val="95000"/>
                </a:prstClr>
              </a:buClr>
            </a:pPr>
            <a:r>
              <a:rPr lang="en-US" sz="2000" dirty="0"/>
              <a:t>Module 3: The Caribbean &amp; the Wider World </a:t>
            </a:r>
          </a:p>
          <a:p>
            <a:pPr marL="0">
              <a:spcBef>
                <a:spcPts val="0"/>
              </a:spcBef>
              <a:spcAft>
                <a:spcPts val="1000"/>
              </a:spcAft>
              <a:buClr>
                <a:prstClr val="white">
                  <a:shade val="95000"/>
                </a:prstClr>
              </a:buClr>
            </a:pPr>
            <a:r>
              <a:rPr lang="en-US" sz="2000" dirty="0"/>
              <a:t>Module 4:  Exploring Concept &amp; Development</a:t>
            </a:r>
          </a:p>
        </p:txBody>
      </p:sp>
    </p:spTree>
    <p:extLst>
      <p:ext uri="{BB962C8B-B14F-4D97-AF65-F5344CB8AC3E}">
        <p14:creationId xmlns:p14="http://schemas.microsoft.com/office/powerpoint/2010/main" val="4037780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3ED03601-4724-4293-A32A-3A0879C5D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5E433AC3-E189-483B-9E8C-DFD5D2A18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aribbean Flags: A Brief History Lesson | by Dan Merriam | Offshore Freedom  | Medium">
            <a:extLst>
              <a:ext uri="{FF2B5EF4-FFF2-40B4-BE49-F238E27FC236}">
                <a16:creationId xmlns:a16="http://schemas.microsoft.com/office/drawing/2014/main" id="{2A398F9C-EF22-AD35-8DA8-984E4E3C7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57720" y="1153551"/>
            <a:ext cx="6045570" cy="3219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49CF5C-A3EA-0464-09AD-284400643E13}"/>
              </a:ext>
            </a:extLst>
          </p:cNvPr>
          <p:cNvSpPr txBox="1"/>
          <p:nvPr/>
        </p:nvSpPr>
        <p:spPr>
          <a:xfrm>
            <a:off x="3924886" y="5542671"/>
            <a:ext cx="54723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Caribbean Nations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CB0E4C-8333-5A8A-9A77-084615701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49" y="545888"/>
            <a:ext cx="5068692" cy="405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7336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arcel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69</TotalTime>
  <Words>386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Gill Sans MT</vt:lpstr>
      <vt:lpstr>Times New Roman</vt:lpstr>
      <vt:lpstr>Wingdings</vt:lpstr>
      <vt:lpstr>Parcel</vt:lpstr>
      <vt:lpstr>Office Theme</vt:lpstr>
      <vt:lpstr>Caribbean Studies CAS101</vt:lpstr>
      <vt:lpstr>PowerPoint Presentation</vt:lpstr>
      <vt:lpstr>PowerPoint Presentation</vt:lpstr>
      <vt:lpstr>About Caribbean Studies </vt:lpstr>
      <vt:lpstr>Objectives  &amp;      Modules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Caribbean Studies CAS101</dc:title>
  <dc:creator>Officesamp sample</dc:creator>
  <cp:lastModifiedBy>Melissa James</cp:lastModifiedBy>
  <cp:revision>6</cp:revision>
  <dcterms:created xsi:type="dcterms:W3CDTF">2023-08-30T00:18:22Z</dcterms:created>
  <dcterms:modified xsi:type="dcterms:W3CDTF">2024-04-18T01:10:12Z</dcterms:modified>
</cp:coreProperties>
</file>