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7092-4258-22FB-C4C9-6A30BC10A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71ED3-172F-94D5-050D-35402648C2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8B6E57-99D9-B23B-2CCA-22458767C6BF}"/>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53A4CFEE-8044-5202-C13A-01F3334DC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5D42D-608E-8925-4B32-D6B0B9D20A84}"/>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318239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CD11-7DBC-E5A4-B698-F9CA04B52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B9F7A-8B1F-E18D-EBB2-529D336D5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6A4AB-6846-5683-A914-694AF3FC19DA}"/>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BB239E82-E668-5FE7-FC29-88969B81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87E75-1B7B-B141-7CFA-846D8F4A35B4}"/>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267615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822E-702B-5D45-70BF-2B1C4B512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E667A-9E32-BA96-77D9-37E800FD2C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DF559-6337-EFC4-2344-CC454C49C760}"/>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EC808302-1D54-15CF-78C4-A37D29A60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C3D4D-8D75-4404-3993-80BD32D9C42F}"/>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312182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EC91-03FF-CC39-DA08-451BF1C4C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43CD1-9BF8-B1D1-9384-358E4B8A4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C9580-9D24-068D-732A-86BF0797B783}"/>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3B739C8D-3850-6ED1-C587-5C54D7ACD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0A06B-31A0-4BDC-A65D-561633514854}"/>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356852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8B00-1D33-1651-56DD-ABDBC865B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7AEB0-4987-B26D-0A0B-849DDA78A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6FAD2-34F4-5213-FE7F-57219574B2F5}"/>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4E9E49F6-00BD-39C9-F31B-73EF6C2E4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CD278-15B3-3919-30C4-C1B169D41345}"/>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22201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E684-CAEB-407B-1253-A2DFA2CD0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0E447-0C47-5304-84C3-35C293B5B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436C0-E36F-40D4-7EED-6C2F86F66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7079E-8E13-5FEC-1463-C28CF300A561}"/>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6" name="Footer Placeholder 5">
            <a:extLst>
              <a:ext uri="{FF2B5EF4-FFF2-40B4-BE49-F238E27FC236}">
                <a16:creationId xmlns:a16="http://schemas.microsoft.com/office/drawing/2014/main" id="{C825D3EC-2220-55D5-84AD-F98439A89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72279-390A-67D8-4688-1E36D6DFCF05}"/>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66726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7AF7-B838-D352-0C17-F41E54F23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329E02-676E-A325-49D2-228CB66F6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33A8F-5792-AF76-1F43-FC4F98BEC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75C1E-2DB8-6F93-836B-3FE093FF9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AB703-D59C-D8EE-7E75-0FB4E85B2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2E8A9E-A569-4C64-60EC-3C1F992AED9A}"/>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8" name="Footer Placeholder 7">
            <a:extLst>
              <a:ext uri="{FF2B5EF4-FFF2-40B4-BE49-F238E27FC236}">
                <a16:creationId xmlns:a16="http://schemas.microsoft.com/office/drawing/2014/main" id="{060F3E03-6A35-5ECA-CD16-3E1B2FBA1D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CF193-1626-6F7A-2847-124698012304}"/>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187625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1840-DA87-0277-C660-295357303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958C0E-D565-C9BF-B99F-4053E33CB34B}"/>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4" name="Footer Placeholder 3">
            <a:extLst>
              <a:ext uri="{FF2B5EF4-FFF2-40B4-BE49-F238E27FC236}">
                <a16:creationId xmlns:a16="http://schemas.microsoft.com/office/drawing/2014/main" id="{5EF4DEC4-C42C-9513-7668-6BED69223F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40C25-BD0E-89B8-0270-6AFCF34311EE}"/>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1330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77A40-64F3-03BD-72C7-C9BEC2FEE2E7}"/>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3" name="Footer Placeholder 2">
            <a:extLst>
              <a:ext uri="{FF2B5EF4-FFF2-40B4-BE49-F238E27FC236}">
                <a16:creationId xmlns:a16="http://schemas.microsoft.com/office/drawing/2014/main" id="{BF54E86E-435D-28AE-2433-4ADC1A04A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5EFDD6-709D-E470-0157-7FE720CDF2DB}"/>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423422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E2F-9FFA-EDBD-EAB4-3E7FE7411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18B354-39D2-5C7C-FDF3-6B0488E8A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367A1-B3A6-21B4-9293-FDC30D10A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D8E01-C879-0FC9-3564-51C841900525}"/>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6" name="Footer Placeholder 5">
            <a:extLst>
              <a:ext uri="{FF2B5EF4-FFF2-40B4-BE49-F238E27FC236}">
                <a16:creationId xmlns:a16="http://schemas.microsoft.com/office/drawing/2014/main" id="{BFD4380A-E4D7-245A-CAD9-C2F6BF306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51B3E-D151-18B4-80C9-9513CA49E3E5}"/>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357936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3634-687F-907A-BCE8-7DDB9DC35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F4753-76BF-3700-AAD5-60A9ECDEA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71265-248D-32A6-AF60-AABD7FD51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F7420-24E0-6C02-80CF-9877062FE598}"/>
              </a:ext>
            </a:extLst>
          </p:cNvPr>
          <p:cNvSpPr>
            <a:spLocks noGrp="1"/>
          </p:cNvSpPr>
          <p:nvPr>
            <p:ph type="dt" sz="half" idx="10"/>
          </p:nvPr>
        </p:nvSpPr>
        <p:spPr/>
        <p:txBody>
          <a:bodyPr/>
          <a:lstStyle/>
          <a:p>
            <a:fld id="{A490B53C-51D9-4234-AD8A-3CE80F988E73}" type="datetimeFigureOut">
              <a:rPr lang="en-US" smtClean="0"/>
              <a:t>5/11/2023</a:t>
            </a:fld>
            <a:endParaRPr lang="en-US"/>
          </a:p>
        </p:txBody>
      </p:sp>
      <p:sp>
        <p:nvSpPr>
          <p:cNvPr id="6" name="Footer Placeholder 5">
            <a:extLst>
              <a:ext uri="{FF2B5EF4-FFF2-40B4-BE49-F238E27FC236}">
                <a16:creationId xmlns:a16="http://schemas.microsoft.com/office/drawing/2014/main" id="{BCFDF4D7-8E69-8253-1869-B766B8F30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8C6C9-0135-2E1B-3418-8431A1945B5D}"/>
              </a:ext>
            </a:extLst>
          </p:cNvPr>
          <p:cNvSpPr>
            <a:spLocks noGrp="1"/>
          </p:cNvSpPr>
          <p:nvPr>
            <p:ph type="sldNum" sz="quarter" idx="12"/>
          </p:nvPr>
        </p:nvSpPr>
        <p:spPr/>
        <p:txBody>
          <a:bodyPr/>
          <a:lstStyle/>
          <a:p>
            <a:fld id="{88FE7DEB-14CC-412A-8FBB-B573D02FABF8}" type="slidenum">
              <a:rPr lang="en-US" smtClean="0"/>
              <a:t>‹#›</a:t>
            </a:fld>
            <a:endParaRPr lang="en-US"/>
          </a:p>
        </p:txBody>
      </p:sp>
    </p:spTree>
    <p:extLst>
      <p:ext uri="{BB962C8B-B14F-4D97-AF65-F5344CB8AC3E}">
        <p14:creationId xmlns:p14="http://schemas.microsoft.com/office/powerpoint/2010/main" val="211351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9C81D-0436-264E-8B24-EC847A188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43846-AF7E-9821-10D8-E8565D532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C1367-7A3B-6794-CBB9-49A28154F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0B53C-51D9-4234-AD8A-3CE80F988E73}" type="datetimeFigureOut">
              <a:rPr lang="en-US" smtClean="0"/>
              <a:t>5/11/2023</a:t>
            </a:fld>
            <a:endParaRPr lang="en-US"/>
          </a:p>
        </p:txBody>
      </p:sp>
      <p:sp>
        <p:nvSpPr>
          <p:cNvPr id="5" name="Footer Placeholder 4">
            <a:extLst>
              <a:ext uri="{FF2B5EF4-FFF2-40B4-BE49-F238E27FC236}">
                <a16:creationId xmlns:a16="http://schemas.microsoft.com/office/drawing/2014/main" id="{A8B66242-8793-0615-BD16-820476E60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F60830-3327-9976-7F82-50E816741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E7DEB-14CC-412A-8FBB-B573D02FABF8}" type="slidenum">
              <a:rPr lang="en-US" smtClean="0"/>
              <a:t>‹#›</a:t>
            </a:fld>
            <a:endParaRPr lang="en-US"/>
          </a:p>
        </p:txBody>
      </p:sp>
    </p:spTree>
    <p:extLst>
      <p:ext uri="{BB962C8B-B14F-4D97-AF65-F5344CB8AC3E}">
        <p14:creationId xmlns:p14="http://schemas.microsoft.com/office/powerpoint/2010/main" val="3852703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FCB76F6-C250-75C6-D1E2-BFC3A9481BF2}"/>
              </a:ext>
            </a:extLst>
          </p:cNvPr>
          <p:cNvPicPr>
            <a:picLocks noChangeAspect="1"/>
          </p:cNvPicPr>
          <p:nvPr/>
        </p:nvPicPr>
        <p:blipFill rotWithShape="1">
          <a:blip r:embed="rId2">
            <a:duotone>
              <a:schemeClr val="accent1">
                <a:shade val="45000"/>
                <a:satMod val="135000"/>
              </a:schemeClr>
              <a:prstClr val="white"/>
            </a:duotone>
            <a:alphaModFix amt="35000"/>
          </a:blip>
          <a:srcRect t="23986"/>
          <a:stretch/>
        </p:blipFill>
        <p:spPr>
          <a:xfrm>
            <a:off x="20" y="10"/>
            <a:ext cx="12191981" cy="6857989"/>
          </a:xfrm>
          <a:prstGeom prst="rect">
            <a:avLst/>
          </a:prstGeom>
        </p:spPr>
      </p:pic>
      <p:sp>
        <p:nvSpPr>
          <p:cNvPr id="2" name="Title 1">
            <a:extLst>
              <a:ext uri="{FF2B5EF4-FFF2-40B4-BE49-F238E27FC236}">
                <a16:creationId xmlns:a16="http://schemas.microsoft.com/office/drawing/2014/main" id="{EB511F00-079A-0AFB-EF73-7CA6814E8C75}"/>
              </a:ext>
            </a:extLst>
          </p:cNvPr>
          <p:cNvSpPr>
            <a:spLocks noGrp="1"/>
          </p:cNvSpPr>
          <p:nvPr>
            <p:ph type="ctrTitle"/>
          </p:nvPr>
        </p:nvSpPr>
        <p:spPr>
          <a:xfrm>
            <a:off x="1256275" y="2271449"/>
            <a:ext cx="9679449" cy="1569962"/>
          </a:xfrm>
        </p:spPr>
        <p:txBody>
          <a:bodyPr anchor="b">
            <a:normAutofit/>
          </a:bodyPr>
          <a:lstStyle/>
          <a:p>
            <a:pPr algn="l"/>
            <a:r>
              <a:rPr lang="en-US" sz="8000" dirty="0">
                <a:solidFill>
                  <a:srgbClr val="FFFFFF"/>
                </a:solidFill>
              </a:rPr>
              <a:t>Caribbean Studies </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19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922" y="606266"/>
            <a:ext cx="9746237" cy="555599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1034">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Tweets with replies by Caribbean Studies (@CaribStudiesNow) / Twitter"/>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915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03DE4EA9-73F7-905C-903B-77CB3CAB027B}"/>
              </a:ext>
            </a:extLst>
          </p:cNvPr>
          <p:cNvPicPr>
            <a:picLocks noChangeAspect="1"/>
          </p:cNvPicPr>
          <p:nvPr/>
        </p:nvPicPr>
        <p:blipFill rotWithShape="1">
          <a:blip r:embed="rId2"/>
          <a:srcRect l="10033" r="10035"/>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6" name="Freeform: Shape 2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a:t>Introduction  </a:t>
            </a:r>
            <a:br>
              <a:rPr lang="en-US" sz="3400"/>
            </a:br>
            <a:endParaRPr lang="en-US" sz="3400"/>
          </a:p>
        </p:txBody>
      </p:sp>
      <p:sp>
        <p:nvSpPr>
          <p:cNvPr id="30" name="Rectangle 29">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half" idx="1"/>
          </p:nvPr>
        </p:nvSpPr>
        <p:spPr>
          <a:xfrm>
            <a:off x="374904" y="2522949"/>
            <a:ext cx="5065776" cy="4038223"/>
          </a:xfrm>
        </p:spPr>
        <p:txBody>
          <a:bodyPr vert="horz" lIns="91440" tIns="45720" rIns="91440" bIns="45720" rtlCol="0" anchor="t">
            <a:normAutofit lnSpcReduction="10000"/>
          </a:bodyPr>
          <a:lstStyle/>
          <a:p>
            <a:pPr marL="571500" indent="-342900">
              <a:spcBef>
                <a:spcPts val="0"/>
              </a:spcBef>
              <a:spcAft>
                <a:spcPts val="1000"/>
              </a:spcAft>
              <a:buFont typeface="Wingdings" panose="05000000000000000000" pitchFamily="2" charset="2"/>
              <a:buChar char="Ø"/>
            </a:pPr>
            <a:r>
              <a:rPr lang="en-US" sz="2400" dirty="0"/>
              <a:t>CAS lends from the perspectives of humanities and social sciences to gain an understanding of Caribbean society &amp; cultures.</a:t>
            </a:r>
          </a:p>
          <a:p>
            <a:pPr marL="571500" indent="-342900">
              <a:spcBef>
                <a:spcPts val="0"/>
              </a:spcBef>
              <a:spcAft>
                <a:spcPts val="1000"/>
              </a:spcAft>
              <a:buFont typeface="Wingdings" panose="05000000000000000000" pitchFamily="2" charset="2"/>
              <a:buChar char="Ø"/>
            </a:pPr>
            <a:r>
              <a:rPr lang="en-US" sz="2400" dirty="0"/>
              <a:t>The Caribbean region is defined in terms of common historical experiences, cultural identities, participation in the global community, intermixing of diverse ethnic and racial groups, and its ongoing fight for survival and sovereignty.</a:t>
            </a:r>
          </a:p>
        </p:txBody>
      </p:sp>
    </p:spTree>
    <p:extLst>
      <p:ext uri="{BB962C8B-B14F-4D97-AF65-F5344CB8AC3E}">
        <p14:creationId xmlns:p14="http://schemas.microsoft.com/office/powerpoint/2010/main" val="409265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1" y="586855"/>
            <a:ext cx="3334941" cy="3387497"/>
          </a:xfrm>
        </p:spPr>
        <p:txBody>
          <a:bodyPr vert="horz" lIns="91440" tIns="45720" rIns="91440" bIns="45720" rtlCol="0" anchor="b">
            <a:normAutofit/>
          </a:bodyPr>
          <a:lstStyle/>
          <a:p>
            <a:pPr algn="ctr"/>
            <a:r>
              <a:rPr lang="en-US" sz="4000" kern="1200" dirty="0">
                <a:solidFill>
                  <a:srgbClr val="FFFFFF"/>
                </a:solidFill>
                <a:latin typeface="+mj-lt"/>
                <a:ea typeface="+mj-ea"/>
                <a:cs typeface="+mj-cs"/>
              </a:rPr>
              <a:t>Objectives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&amp;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    Modules 	</a:t>
            </a:r>
          </a:p>
        </p:txBody>
      </p:sp>
      <p:sp>
        <p:nvSpPr>
          <p:cNvPr id="4" name="Content Placeholder 3"/>
          <p:cNvSpPr>
            <a:spLocks noGrp="1"/>
          </p:cNvSpPr>
          <p:nvPr>
            <p:ph sz="half" idx="1"/>
          </p:nvPr>
        </p:nvSpPr>
        <p:spPr>
          <a:xfrm>
            <a:off x="4367695" y="251792"/>
            <a:ext cx="7532758" cy="6281530"/>
          </a:xfrm>
        </p:spPr>
        <p:txBody>
          <a:bodyPr vert="horz" lIns="91440" tIns="45720" rIns="91440" bIns="45720" rtlCol="0" anchor="ctr">
            <a:normAutofit/>
          </a:bodyPr>
          <a:lstStyle/>
          <a:p>
            <a:pPr marL="457200">
              <a:spcBef>
                <a:spcPts val="0"/>
              </a:spcBef>
              <a:spcAft>
                <a:spcPts val="1000"/>
              </a:spcAft>
              <a:buClr>
                <a:prstClr val="white">
                  <a:shade val="95000"/>
                </a:prstClr>
              </a:buClr>
            </a:pPr>
            <a:r>
              <a:rPr lang="en-US" sz="2000" dirty="0"/>
              <a:t>Students will:  </a:t>
            </a:r>
          </a:p>
          <a:p>
            <a:pPr marL="834390" lvl="1" indent="-285750">
              <a:spcBef>
                <a:spcPts val="0"/>
              </a:spcBef>
              <a:spcAft>
                <a:spcPts val="1000"/>
              </a:spcAft>
              <a:buClr>
                <a:prstClr val="white"/>
              </a:buClr>
              <a:buFont typeface="Wingdings" panose="05000000000000000000" pitchFamily="2" charset="2"/>
              <a:buChar char="Ø"/>
            </a:pPr>
            <a:r>
              <a:rPr lang="en-US" sz="2000" dirty="0"/>
              <a:t>Study the effects of the physical, political and socio-economic factors on regions.  </a:t>
            </a:r>
          </a:p>
          <a:p>
            <a:pPr marL="834390" lvl="1" indent="-285750">
              <a:spcBef>
                <a:spcPts val="0"/>
              </a:spcBef>
              <a:spcAft>
                <a:spcPts val="1000"/>
              </a:spcAft>
              <a:buClr>
                <a:prstClr val="white"/>
              </a:buClr>
              <a:buFont typeface="Wingdings" panose="05000000000000000000" pitchFamily="2" charset="2"/>
              <a:buChar char="Ø"/>
            </a:pPr>
            <a:r>
              <a:rPr lang="en-US" sz="2000" dirty="0"/>
              <a:t>Review the aspects Culture, History, Ethics, Economics, Physical and Human Ecology to understand the Caribbean society and culture.</a:t>
            </a:r>
          </a:p>
          <a:p>
            <a:pPr marL="834390" lvl="1" indent="-285750">
              <a:spcBef>
                <a:spcPts val="0"/>
              </a:spcBef>
              <a:spcAft>
                <a:spcPts val="1000"/>
              </a:spcAft>
              <a:buClr>
                <a:prstClr val="white"/>
              </a:buClr>
              <a:buFont typeface="Wingdings" panose="05000000000000000000" pitchFamily="2" charset="2"/>
              <a:buChar char="Ø"/>
            </a:pPr>
            <a:r>
              <a:rPr lang="en-US" sz="2000" dirty="0"/>
              <a:t>Decipher their role in preserving &amp; contributing to their Caribbean heritage </a:t>
            </a:r>
          </a:p>
          <a:p>
            <a:pPr marL="834390" lvl="1" indent="-285750">
              <a:spcBef>
                <a:spcPts val="0"/>
              </a:spcBef>
              <a:spcAft>
                <a:spcPts val="1000"/>
              </a:spcAft>
              <a:buClr>
                <a:prstClr val="white"/>
              </a:buClr>
              <a:buFont typeface="Wingdings" panose="05000000000000000000" pitchFamily="2" charset="2"/>
              <a:buChar char="Ø"/>
            </a:pPr>
            <a:r>
              <a:rPr lang="en-US" sz="2000" dirty="0"/>
              <a:t>Explore the significance of regional cooperation in the development of the Caribbean </a:t>
            </a:r>
          </a:p>
          <a:p>
            <a:pPr marL="0">
              <a:spcBef>
                <a:spcPts val="0"/>
              </a:spcBef>
              <a:spcAft>
                <a:spcPts val="1000"/>
              </a:spcAft>
              <a:buClr>
                <a:prstClr val="white">
                  <a:shade val="95000"/>
                </a:prstClr>
              </a:buClr>
            </a:pPr>
            <a:endParaRPr lang="en-US" sz="2000" dirty="0"/>
          </a:p>
          <a:p>
            <a:pPr marL="0">
              <a:spcBef>
                <a:spcPts val="0"/>
              </a:spcBef>
              <a:spcAft>
                <a:spcPts val="1000"/>
              </a:spcAft>
              <a:buClr>
                <a:prstClr val="white">
                  <a:shade val="95000"/>
                </a:prstClr>
              </a:buClr>
            </a:pPr>
            <a:r>
              <a:rPr lang="en-US" sz="2000" dirty="0"/>
              <a:t>Module 1: Society &amp; Culture</a:t>
            </a:r>
          </a:p>
          <a:p>
            <a:pPr marL="0">
              <a:spcBef>
                <a:spcPts val="0"/>
              </a:spcBef>
              <a:spcAft>
                <a:spcPts val="1000"/>
              </a:spcAft>
              <a:buClr>
                <a:prstClr val="white">
                  <a:shade val="95000"/>
                </a:prstClr>
              </a:buClr>
            </a:pPr>
            <a:r>
              <a:rPr lang="en-US" sz="2000" dirty="0"/>
              <a:t>Module 2; Geography &amp; Culture </a:t>
            </a:r>
          </a:p>
          <a:p>
            <a:pPr marL="0">
              <a:spcBef>
                <a:spcPts val="0"/>
              </a:spcBef>
              <a:spcAft>
                <a:spcPts val="1000"/>
              </a:spcAft>
              <a:buClr>
                <a:prstClr val="white">
                  <a:shade val="95000"/>
                </a:prstClr>
              </a:buClr>
            </a:pPr>
            <a:r>
              <a:rPr lang="en-US" sz="2000" dirty="0"/>
              <a:t>Module 3: The Caribbean &amp; the Wider World </a:t>
            </a:r>
          </a:p>
          <a:p>
            <a:pPr marL="0">
              <a:spcBef>
                <a:spcPts val="0"/>
              </a:spcBef>
              <a:spcAft>
                <a:spcPts val="1000"/>
              </a:spcAft>
              <a:buClr>
                <a:prstClr val="white">
                  <a:shade val="95000"/>
                </a:prstClr>
              </a:buClr>
            </a:pPr>
            <a:r>
              <a:rPr lang="en-US" sz="2000" dirty="0"/>
              <a:t>Module 4:  Exploring Concept &amp; Development</a:t>
            </a:r>
          </a:p>
        </p:txBody>
      </p:sp>
    </p:spTree>
    <p:extLst>
      <p:ext uri="{BB962C8B-B14F-4D97-AF65-F5344CB8AC3E}">
        <p14:creationId xmlns:p14="http://schemas.microsoft.com/office/powerpoint/2010/main" val="4037780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4930</TotalTime>
  <Words>160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Caribbean Studies </vt:lpstr>
      <vt:lpstr>PowerPoint Presentation</vt:lpstr>
      <vt:lpstr>Introduction   </vt:lpstr>
      <vt:lpstr>Objectives  &amp;      Modules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Caribbean Studies </dc:title>
  <dc:creator>Officesamp sample</dc:creator>
  <cp:lastModifiedBy>Officesamp sample</cp:lastModifiedBy>
  <cp:revision>1</cp:revision>
  <dcterms:created xsi:type="dcterms:W3CDTF">2023-05-11T15:02:23Z</dcterms:created>
  <dcterms:modified xsi:type="dcterms:W3CDTF">2023-05-15T01:12:24Z</dcterms:modified>
</cp:coreProperties>
</file>