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810" r:id="rId2"/>
  </p:sldMasterIdLst>
  <p:sldIdLst>
    <p:sldId id="256" r:id="rId3"/>
    <p:sldId id="257" r:id="rId4"/>
    <p:sldId id="262" r:id="rId5"/>
    <p:sldId id="259" r:id="rId6"/>
    <p:sldId id="258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34462-EC7D-4220-AC6C-D7436ADDE9C6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1A2044E-A41C-4BCB-8C95-C6ED229013F5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Builds awareness of the language’s importance in normal functioning of human beings &amp; facilitates their ability to operate in the Caribbean environment &amp; beyond. </a:t>
          </a:r>
          <a:endParaRPr lang="en-US" dirty="0"/>
        </a:p>
      </dgm:t>
    </dgm:pt>
    <dgm:pt modelId="{E65DD1A9-4960-4663-9186-313569B3E7A9}" type="parTrans" cxnId="{3A5A1967-53DF-44CC-AF35-9608533D89BF}">
      <dgm:prSet/>
      <dgm:spPr/>
      <dgm:t>
        <a:bodyPr/>
        <a:lstStyle/>
        <a:p>
          <a:endParaRPr lang="en-US"/>
        </a:p>
      </dgm:t>
    </dgm:pt>
    <dgm:pt modelId="{B5EAC824-D930-40C1-8F44-A56B5DD2A12A}" type="sibTrans" cxnId="{3A5A1967-53DF-44CC-AF35-9608533D89BF}">
      <dgm:prSet/>
      <dgm:spPr/>
      <dgm:t>
        <a:bodyPr/>
        <a:lstStyle/>
        <a:p>
          <a:endParaRPr lang="en-US"/>
        </a:p>
      </dgm:t>
    </dgm:pt>
    <dgm:pt modelId="{2F978689-4B3F-4781-A2AE-88CBCAEA0980}">
      <dgm:prSet/>
      <dgm:spPr/>
      <dgm:t>
        <a:bodyPr/>
        <a:lstStyle/>
        <a:p>
          <a:r>
            <a: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Provides the ‘’know-how’’ of responding appropriately &amp; creatively through the development of language awareness &amp; communicative competencies.</a:t>
          </a:r>
          <a:endParaRPr lang="en-US" dirty="0"/>
        </a:p>
      </dgm:t>
    </dgm:pt>
    <dgm:pt modelId="{82EE294B-D7CF-493A-A74E-0DA0DC8C7511}" type="parTrans" cxnId="{6B4ECD6A-31DE-4D33-87D2-279D4245A281}">
      <dgm:prSet/>
      <dgm:spPr/>
      <dgm:t>
        <a:bodyPr/>
        <a:lstStyle/>
        <a:p>
          <a:endParaRPr lang="en-US"/>
        </a:p>
      </dgm:t>
    </dgm:pt>
    <dgm:pt modelId="{2FEB8F84-5416-4BC8-B8CF-5CB654C61A62}" type="sibTrans" cxnId="{6B4ECD6A-31DE-4D33-87D2-279D4245A281}">
      <dgm:prSet/>
      <dgm:spPr/>
      <dgm:t>
        <a:bodyPr/>
        <a:lstStyle/>
        <a:p>
          <a:endParaRPr lang="en-US"/>
        </a:p>
      </dgm:t>
    </dgm:pt>
    <dgm:pt modelId="{9BAEEEDA-87A7-46D3-8949-117A84D65626}">
      <dgm:prSet/>
      <dgm:spPr/>
      <dgm:t>
        <a:bodyPr/>
        <a:lstStyle/>
        <a:p>
          <a:r>
            <a:rPr lang="en-US" dirty="0"/>
            <a:t>Explores the ability to communicate thoughts, emotions, ideas, &amp; attitudes is a critical factor in the management of physical &amp; social environment. </a:t>
          </a:r>
        </a:p>
      </dgm:t>
    </dgm:pt>
    <dgm:pt modelId="{1AA9F665-5420-4520-B264-144F56BBC75D}" type="parTrans" cxnId="{F878D77A-843D-4DEA-99A4-7A94934FA358}">
      <dgm:prSet/>
      <dgm:spPr/>
      <dgm:t>
        <a:bodyPr/>
        <a:lstStyle/>
        <a:p>
          <a:endParaRPr lang="en-US"/>
        </a:p>
      </dgm:t>
    </dgm:pt>
    <dgm:pt modelId="{0944FA32-DF14-45FC-8AE0-DC91B71C9929}" type="sibTrans" cxnId="{F878D77A-843D-4DEA-99A4-7A94934FA358}">
      <dgm:prSet/>
      <dgm:spPr/>
      <dgm:t>
        <a:bodyPr/>
        <a:lstStyle/>
        <a:p>
          <a:endParaRPr lang="en-US"/>
        </a:p>
      </dgm:t>
    </dgm:pt>
    <dgm:pt modelId="{684A89EF-9B4E-47A0-9220-33E226965A17}" type="pres">
      <dgm:prSet presAssocID="{E9834462-EC7D-4220-AC6C-D7436ADDE9C6}" presName="outerComposite" presStyleCnt="0">
        <dgm:presLayoutVars>
          <dgm:chMax val="5"/>
          <dgm:dir/>
          <dgm:resizeHandles val="exact"/>
        </dgm:presLayoutVars>
      </dgm:prSet>
      <dgm:spPr/>
    </dgm:pt>
    <dgm:pt modelId="{12D54977-126F-40E9-9597-0C0982107836}" type="pres">
      <dgm:prSet presAssocID="{E9834462-EC7D-4220-AC6C-D7436ADDE9C6}" presName="dummyMaxCanvas" presStyleCnt="0">
        <dgm:presLayoutVars/>
      </dgm:prSet>
      <dgm:spPr/>
    </dgm:pt>
    <dgm:pt modelId="{B66997D7-5738-47EE-B564-DA8DAE5ADE74}" type="pres">
      <dgm:prSet presAssocID="{E9834462-EC7D-4220-AC6C-D7436ADDE9C6}" presName="ThreeNodes_1" presStyleLbl="node1" presStyleIdx="0" presStyleCnt="3" custScaleX="117647">
        <dgm:presLayoutVars>
          <dgm:bulletEnabled val="1"/>
        </dgm:presLayoutVars>
      </dgm:prSet>
      <dgm:spPr/>
    </dgm:pt>
    <dgm:pt modelId="{EE2EE717-843F-4F8E-B00B-18E274CD1679}" type="pres">
      <dgm:prSet presAssocID="{E9834462-EC7D-4220-AC6C-D7436ADDE9C6}" presName="ThreeNodes_2" presStyleLbl="node1" presStyleIdx="1" presStyleCnt="3">
        <dgm:presLayoutVars>
          <dgm:bulletEnabled val="1"/>
        </dgm:presLayoutVars>
      </dgm:prSet>
      <dgm:spPr/>
    </dgm:pt>
    <dgm:pt modelId="{2E9A35AA-30D3-42C0-82CD-C03C502611B5}" type="pres">
      <dgm:prSet presAssocID="{E9834462-EC7D-4220-AC6C-D7436ADDE9C6}" presName="ThreeNodes_3" presStyleLbl="node1" presStyleIdx="2" presStyleCnt="3">
        <dgm:presLayoutVars>
          <dgm:bulletEnabled val="1"/>
        </dgm:presLayoutVars>
      </dgm:prSet>
      <dgm:spPr/>
    </dgm:pt>
    <dgm:pt modelId="{A9E7A5A9-42DC-4429-803F-B5908A539C45}" type="pres">
      <dgm:prSet presAssocID="{E9834462-EC7D-4220-AC6C-D7436ADDE9C6}" presName="ThreeConn_1-2" presStyleLbl="fgAccFollowNode1" presStyleIdx="0" presStyleCnt="2">
        <dgm:presLayoutVars>
          <dgm:bulletEnabled val="1"/>
        </dgm:presLayoutVars>
      </dgm:prSet>
      <dgm:spPr/>
    </dgm:pt>
    <dgm:pt modelId="{CE1347B1-EA68-4112-ABDB-B7BC87BD3887}" type="pres">
      <dgm:prSet presAssocID="{E9834462-EC7D-4220-AC6C-D7436ADDE9C6}" presName="ThreeConn_2-3" presStyleLbl="fgAccFollowNode1" presStyleIdx="1" presStyleCnt="2">
        <dgm:presLayoutVars>
          <dgm:bulletEnabled val="1"/>
        </dgm:presLayoutVars>
      </dgm:prSet>
      <dgm:spPr/>
    </dgm:pt>
    <dgm:pt modelId="{7A15C730-7AF9-4DB0-8FD9-D7ED3AB5EBF0}" type="pres">
      <dgm:prSet presAssocID="{E9834462-EC7D-4220-AC6C-D7436ADDE9C6}" presName="ThreeNodes_1_text" presStyleLbl="node1" presStyleIdx="2" presStyleCnt="3">
        <dgm:presLayoutVars>
          <dgm:bulletEnabled val="1"/>
        </dgm:presLayoutVars>
      </dgm:prSet>
      <dgm:spPr/>
    </dgm:pt>
    <dgm:pt modelId="{D8CAD2C0-DF04-429A-9BA6-B00921570BDB}" type="pres">
      <dgm:prSet presAssocID="{E9834462-EC7D-4220-AC6C-D7436ADDE9C6}" presName="ThreeNodes_2_text" presStyleLbl="node1" presStyleIdx="2" presStyleCnt="3">
        <dgm:presLayoutVars>
          <dgm:bulletEnabled val="1"/>
        </dgm:presLayoutVars>
      </dgm:prSet>
      <dgm:spPr/>
    </dgm:pt>
    <dgm:pt modelId="{EA46DE2B-390E-424E-B0A4-7F693503C62E}" type="pres">
      <dgm:prSet presAssocID="{E9834462-EC7D-4220-AC6C-D7436ADDE9C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BA48321-A4A7-4657-8E47-EE33F61B98CC}" type="presOf" srcId="{9BAEEEDA-87A7-46D3-8949-117A84D65626}" destId="{B66997D7-5738-47EE-B564-DA8DAE5ADE74}" srcOrd="0" destOrd="0" presId="urn:microsoft.com/office/officeart/2005/8/layout/vProcess5"/>
    <dgm:cxn modelId="{FB80EA28-C05E-4053-AE00-668A2D573F6F}" type="presOf" srcId="{2F978689-4B3F-4781-A2AE-88CBCAEA0980}" destId="{EA46DE2B-390E-424E-B0A4-7F693503C62E}" srcOrd="1" destOrd="0" presId="urn:microsoft.com/office/officeart/2005/8/layout/vProcess5"/>
    <dgm:cxn modelId="{AA0F4462-8B35-4F41-B412-2E6C081AB1D6}" type="presOf" srcId="{E9834462-EC7D-4220-AC6C-D7436ADDE9C6}" destId="{684A89EF-9B4E-47A0-9220-33E226965A17}" srcOrd="0" destOrd="0" presId="urn:microsoft.com/office/officeart/2005/8/layout/vProcess5"/>
    <dgm:cxn modelId="{90B1AD43-7254-49D3-ABC6-E0E7C8BCC30E}" type="presOf" srcId="{0944FA32-DF14-45FC-8AE0-DC91B71C9929}" destId="{A9E7A5A9-42DC-4429-803F-B5908A539C45}" srcOrd="0" destOrd="0" presId="urn:microsoft.com/office/officeart/2005/8/layout/vProcess5"/>
    <dgm:cxn modelId="{3A5A1967-53DF-44CC-AF35-9608533D89BF}" srcId="{E9834462-EC7D-4220-AC6C-D7436ADDE9C6}" destId="{61A2044E-A41C-4BCB-8C95-C6ED229013F5}" srcOrd="1" destOrd="0" parTransId="{E65DD1A9-4960-4663-9186-313569B3E7A9}" sibTransId="{B5EAC824-D930-40C1-8F44-A56B5DD2A12A}"/>
    <dgm:cxn modelId="{6B4ECD6A-31DE-4D33-87D2-279D4245A281}" srcId="{E9834462-EC7D-4220-AC6C-D7436ADDE9C6}" destId="{2F978689-4B3F-4781-A2AE-88CBCAEA0980}" srcOrd="2" destOrd="0" parTransId="{82EE294B-D7CF-493A-A74E-0DA0DC8C7511}" sibTransId="{2FEB8F84-5416-4BC8-B8CF-5CB654C61A62}"/>
    <dgm:cxn modelId="{3E11DF56-D75F-4E3F-BF42-523454CD5DB0}" type="presOf" srcId="{9BAEEEDA-87A7-46D3-8949-117A84D65626}" destId="{7A15C730-7AF9-4DB0-8FD9-D7ED3AB5EBF0}" srcOrd="1" destOrd="0" presId="urn:microsoft.com/office/officeart/2005/8/layout/vProcess5"/>
    <dgm:cxn modelId="{F878D77A-843D-4DEA-99A4-7A94934FA358}" srcId="{E9834462-EC7D-4220-AC6C-D7436ADDE9C6}" destId="{9BAEEEDA-87A7-46D3-8949-117A84D65626}" srcOrd="0" destOrd="0" parTransId="{1AA9F665-5420-4520-B264-144F56BBC75D}" sibTransId="{0944FA32-DF14-45FC-8AE0-DC91B71C9929}"/>
    <dgm:cxn modelId="{F57190A0-3E7A-4758-9E2A-6A8B53BE6DD8}" type="presOf" srcId="{61A2044E-A41C-4BCB-8C95-C6ED229013F5}" destId="{D8CAD2C0-DF04-429A-9BA6-B00921570BDB}" srcOrd="1" destOrd="0" presId="urn:microsoft.com/office/officeart/2005/8/layout/vProcess5"/>
    <dgm:cxn modelId="{B61426A5-7399-4733-8BE6-ABB8213399A2}" type="presOf" srcId="{B5EAC824-D930-40C1-8F44-A56B5DD2A12A}" destId="{CE1347B1-EA68-4112-ABDB-B7BC87BD3887}" srcOrd="0" destOrd="0" presId="urn:microsoft.com/office/officeart/2005/8/layout/vProcess5"/>
    <dgm:cxn modelId="{DF3C04B8-16E2-402D-9D24-ED407E39A076}" type="presOf" srcId="{61A2044E-A41C-4BCB-8C95-C6ED229013F5}" destId="{EE2EE717-843F-4F8E-B00B-18E274CD1679}" srcOrd="0" destOrd="0" presId="urn:microsoft.com/office/officeart/2005/8/layout/vProcess5"/>
    <dgm:cxn modelId="{F8554ADB-6BC4-4A0D-BA23-B4F5566DF9B7}" type="presOf" srcId="{2F978689-4B3F-4781-A2AE-88CBCAEA0980}" destId="{2E9A35AA-30D3-42C0-82CD-C03C502611B5}" srcOrd="0" destOrd="0" presId="urn:microsoft.com/office/officeart/2005/8/layout/vProcess5"/>
    <dgm:cxn modelId="{52F5E4C1-C46E-4AB0-B817-F15E89E68442}" type="presParOf" srcId="{684A89EF-9B4E-47A0-9220-33E226965A17}" destId="{12D54977-126F-40E9-9597-0C0982107836}" srcOrd="0" destOrd="0" presId="urn:microsoft.com/office/officeart/2005/8/layout/vProcess5"/>
    <dgm:cxn modelId="{8D1F4C50-9CDA-44A9-96EA-5E31B169C568}" type="presParOf" srcId="{684A89EF-9B4E-47A0-9220-33E226965A17}" destId="{B66997D7-5738-47EE-B564-DA8DAE5ADE74}" srcOrd="1" destOrd="0" presId="urn:microsoft.com/office/officeart/2005/8/layout/vProcess5"/>
    <dgm:cxn modelId="{C5523251-A3E3-40C5-A936-978A190C559E}" type="presParOf" srcId="{684A89EF-9B4E-47A0-9220-33E226965A17}" destId="{EE2EE717-843F-4F8E-B00B-18E274CD1679}" srcOrd="2" destOrd="0" presId="urn:microsoft.com/office/officeart/2005/8/layout/vProcess5"/>
    <dgm:cxn modelId="{E7988848-28EB-4677-8A87-47997F4338E9}" type="presParOf" srcId="{684A89EF-9B4E-47A0-9220-33E226965A17}" destId="{2E9A35AA-30D3-42C0-82CD-C03C502611B5}" srcOrd="3" destOrd="0" presId="urn:microsoft.com/office/officeart/2005/8/layout/vProcess5"/>
    <dgm:cxn modelId="{2B30BF75-9AD8-402F-B83A-52A79DED37FE}" type="presParOf" srcId="{684A89EF-9B4E-47A0-9220-33E226965A17}" destId="{A9E7A5A9-42DC-4429-803F-B5908A539C45}" srcOrd="4" destOrd="0" presId="urn:microsoft.com/office/officeart/2005/8/layout/vProcess5"/>
    <dgm:cxn modelId="{D4D9A1B2-63A7-43D3-86C7-A6216467E58B}" type="presParOf" srcId="{684A89EF-9B4E-47A0-9220-33E226965A17}" destId="{CE1347B1-EA68-4112-ABDB-B7BC87BD3887}" srcOrd="5" destOrd="0" presId="urn:microsoft.com/office/officeart/2005/8/layout/vProcess5"/>
    <dgm:cxn modelId="{AB0ABDBE-A647-460C-8ABB-6A42C2D9BDBC}" type="presParOf" srcId="{684A89EF-9B4E-47A0-9220-33E226965A17}" destId="{7A15C730-7AF9-4DB0-8FD9-D7ED3AB5EBF0}" srcOrd="6" destOrd="0" presId="urn:microsoft.com/office/officeart/2005/8/layout/vProcess5"/>
    <dgm:cxn modelId="{670E59D5-83C9-428D-B83A-78907DF5EC5D}" type="presParOf" srcId="{684A89EF-9B4E-47A0-9220-33E226965A17}" destId="{D8CAD2C0-DF04-429A-9BA6-B00921570BDB}" srcOrd="7" destOrd="0" presId="urn:microsoft.com/office/officeart/2005/8/layout/vProcess5"/>
    <dgm:cxn modelId="{0488F68F-3ECF-41CE-B73D-24A3EFB22E93}" type="presParOf" srcId="{684A89EF-9B4E-47A0-9220-33E226965A17}" destId="{EA46DE2B-390E-424E-B0A4-7F693503C6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555E68-04A7-4D8D-B198-CB9F5B0D2BA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2398A9-11D6-4DF8-A028-E12C6727B63E}">
      <dgm:prSet/>
      <dgm:spPr/>
      <dgm:t>
        <a:bodyPr/>
        <a:lstStyle/>
        <a:p>
          <a:r>
            <a:rPr lang="en-US"/>
            <a:t>Students will:  </a:t>
          </a:r>
        </a:p>
      </dgm:t>
    </dgm:pt>
    <dgm:pt modelId="{A065E2C3-B1F7-4BB8-BBA3-EA98A6C01B98}" type="parTrans" cxnId="{29F90545-25BB-4E07-8E80-4A3FC94ECA63}">
      <dgm:prSet/>
      <dgm:spPr/>
      <dgm:t>
        <a:bodyPr/>
        <a:lstStyle/>
        <a:p>
          <a:endParaRPr lang="en-US"/>
        </a:p>
      </dgm:t>
    </dgm:pt>
    <dgm:pt modelId="{161D5897-ED4E-48C6-AD71-F2EE30B54DA6}" type="sibTrans" cxnId="{29F90545-25BB-4E07-8E80-4A3FC94ECA63}">
      <dgm:prSet/>
      <dgm:spPr/>
      <dgm:t>
        <a:bodyPr/>
        <a:lstStyle/>
        <a:p>
          <a:endParaRPr lang="en-US"/>
        </a:p>
      </dgm:t>
    </dgm:pt>
    <dgm:pt modelId="{E0FC7D26-6D97-441E-B142-DFF2BECAC70D}">
      <dgm:prSet/>
      <dgm:spPr/>
      <dgm:t>
        <a:bodyPr/>
        <a:lstStyle/>
        <a:p>
          <a:r>
            <a:rPr lang="en-US"/>
            <a:t>Demonstrate ability to plan, search for relevant information, and report research applying international reporting conventions discussed in COM 100, and maintain high audience appeal during speech presentation.</a:t>
          </a:r>
        </a:p>
      </dgm:t>
    </dgm:pt>
    <dgm:pt modelId="{4AF95119-EEF1-4DF6-85B4-553D3482ECC5}" type="parTrans" cxnId="{F68F7633-AAD2-4EA3-B463-9A65D5FC61F0}">
      <dgm:prSet/>
      <dgm:spPr/>
      <dgm:t>
        <a:bodyPr/>
        <a:lstStyle/>
        <a:p>
          <a:endParaRPr lang="en-US"/>
        </a:p>
      </dgm:t>
    </dgm:pt>
    <dgm:pt modelId="{3CC09414-92B8-43DE-8497-E8D36712568D}" type="sibTrans" cxnId="{F68F7633-AAD2-4EA3-B463-9A65D5FC61F0}">
      <dgm:prSet/>
      <dgm:spPr/>
      <dgm:t>
        <a:bodyPr/>
        <a:lstStyle/>
        <a:p>
          <a:endParaRPr lang="en-US"/>
        </a:p>
      </dgm:t>
    </dgm:pt>
    <dgm:pt modelId="{88B0B1F8-B78E-4173-927E-7F49A9DF9274}">
      <dgm:prSet/>
      <dgm:spPr/>
      <dgm:t>
        <a:bodyPr/>
        <a:lstStyle/>
        <a:p>
          <a:r>
            <a:rPr lang="en-US"/>
            <a:t>Engage in process writing as part of extended methodology during proposal write up for projects.</a:t>
          </a:r>
        </a:p>
      </dgm:t>
    </dgm:pt>
    <dgm:pt modelId="{D0463FF9-B3F1-4934-B405-E2A255E4F0B8}" type="parTrans" cxnId="{2F52742E-6279-40C7-AC1D-F6EBAD8D91CD}">
      <dgm:prSet/>
      <dgm:spPr/>
      <dgm:t>
        <a:bodyPr/>
        <a:lstStyle/>
        <a:p>
          <a:endParaRPr lang="en-US"/>
        </a:p>
      </dgm:t>
    </dgm:pt>
    <dgm:pt modelId="{4B962105-A3FD-4EC8-BF41-23A28797AA58}" type="sibTrans" cxnId="{2F52742E-6279-40C7-AC1D-F6EBAD8D91CD}">
      <dgm:prSet/>
      <dgm:spPr/>
      <dgm:t>
        <a:bodyPr/>
        <a:lstStyle/>
        <a:p>
          <a:endParaRPr lang="en-US"/>
        </a:p>
      </dgm:t>
    </dgm:pt>
    <dgm:pt modelId="{D56132FD-A85A-4BA4-8B0F-AE8FB6D498F7}">
      <dgm:prSet/>
      <dgm:spPr/>
      <dgm:t>
        <a:bodyPr/>
        <a:lstStyle/>
        <a:p>
          <a:r>
            <a:rPr lang="en-US"/>
            <a:t>Structure various types of business correspondence including the application cover letter and resume; fold and prepare envelope for mailing.</a:t>
          </a:r>
        </a:p>
      </dgm:t>
    </dgm:pt>
    <dgm:pt modelId="{F9FBF91C-85B1-48CF-A9F0-3CADF479535E}" type="parTrans" cxnId="{20CB1915-58CA-405E-851D-D395DA5B2531}">
      <dgm:prSet/>
      <dgm:spPr/>
      <dgm:t>
        <a:bodyPr/>
        <a:lstStyle/>
        <a:p>
          <a:endParaRPr lang="en-US"/>
        </a:p>
      </dgm:t>
    </dgm:pt>
    <dgm:pt modelId="{8E923AB1-4518-45EB-AB6F-D7F773795808}" type="sibTrans" cxnId="{20CB1915-58CA-405E-851D-D395DA5B2531}">
      <dgm:prSet/>
      <dgm:spPr/>
      <dgm:t>
        <a:bodyPr/>
        <a:lstStyle/>
        <a:p>
          <a:endParaRPr lang="en-US"/>
        </a:p>
      </dgm:t>
    </dgm:pt>
    <dgm:pt modelId="{00A7909D-4944-4EA9-95D7-8029686A33CF}">
      <dgm:prSet/>
      <dgm:spPr/>
      <dgm:t>
        <a:bodyPr/>
        <a:lstStyle/>
        <a:p>
          <a:r>
            <a:rPr lang="en-US"/>
            <a:t>Module 1: Research Writing and its Requirements </a:t>
          </a:r>
        </a:p>
      </dgm:t>
    </dgm:pt>
    <dgm:pt modelId="{6E544FD2-401D-4549-9B6F-D2AD1CDBC1B0}" type="parTrans" cxnId="{0763ADE0-3734-4337-99B4-D9FC400408D0}">
      <dgm:prSet/>
      <dgm:spPr/>
      <dgm:t>
        <a:bodyPr/>
        <a:lstStyle/>
        <a:p>
          <a:endParaRPr lang="en-US"/>
        </a:p>
      </dgm:t>
    </dgm:pt>
    <dgm:pt modelId="{52E3A1AE-B9E0-4AFA-B14F-447F96E30DD7}" type="sibTrans" cxnId="{0763ADE0-3734-4337-99B4-D9FC400408D0}">
      <dgm:prSet/>
      <dgm:spPr/>
      <dgm:t>
        <a:bodyPr/>
        <a:lstStyle/>
        <a:p>
          <a:endParaRPr lang="en-US"/>
        </a:p>
      </dgm:t>
    </dgm:pt>
    <dgm:pt modelId="{61E8B5C2-3343-48E3-BCD2-6B14BB62C45C}">
      <dgm:prSet/>
      <dgm:spPr/>
      <dgm:t>
        <a:bodyPr/>
        <a:lstStyle/>
        <a:p>
          <a:r>
            <a:rPr lang="en-US"/>
            <a:t>Module 2: Business Communication </a:t>
          </a:r>
        </a:p>
      </dgm:t>
    </dgm:pt>
    <dgm:pt modelId="{38CDBE63-8B1C-4D6A-A4A4-E57F10D10BCD}" type="parTrans" cxnId="{3B083125-1DD2-454C-BA5B-4387DE76DAA5}">
      <dgm:prSet/>
      <dgm:spPr/>
      <dgm:t>
        <a:bodyPr/>
        <a:lstStyle/>
        <a:p>
          <a:endParaRPr lang="en-US"/>
        </a:p>
      </dgm:t>
    </dgm:pt>
    <dgm:pt modelId="{3CF810D5-8717-457B-B480-753D2F8E16A8}" type="sibTrans" cxnId="{3B083125-1DD2-454C-BA5B-4387DE76DAA5}">
      <dgm:prSet/>
      <dgm:spPr/>
      <dgm:t>
        <a:bodyPr/>
        <a:lstStyle/>
        <a:p>
          <a:endParaRPr lang="en-US"/>
        </a:p>
      </dgm:t>
    </dgm:pt>
    <dgm:pt modelId="{7EC27BFA-4DFE-4771-A304-AC07F82F9163}">
      <dgm:prSet/>
      <dgm:spPr/>
      <dgm:t>
        <a:bodyPr/>
        <a:lstStyle/>
        <a:p>
          <a:r>
            <a:rPr lang="en-US"/>
            <a:t>Module 3: Memorandum &amp; Technical Reporting </a:t>
          </a:r>
        </a:p>
      </dgm:t>
    </dgm:pt>
    <dgm:pt modelId="{8872E6BA-F68C-4847-9396-9A09E8514D1D}" type="parTrans" cxnId="{D115B407-FDA4-4559-A994-CDAE8CBEB862}">
      <dgm:prSet/>
      <dgm:spPr/>
      <dgm:t>
        <a:bodyPr/>
        <a:lstStyle/>
        <a:p>
          <a:endParaRPr lang="en-US"/>
        </a:p>
      </dgm:t>
    </dgm:pt>
    <dgm:pt modelId="{91DE45F6-1FDF-4142-A7D3-E8783A46A184}" type="sibTrans" cxnId="{D115B407-FDA4-4559-A994-CDAE8CBEB862}">
      <dgm:prSet/>
      <dgm:spPr/>
      <dgm:t>
        <a:bodyPr/>
        <a:lstStyle/>
        <a:p>
          <a:endParaRPr lang="en-US"/>
        </a:p>
      </dgm:t>
    </dgm:pt>
    <dgm:pt modelId="{E951CF39-D9FB-4675-A56B-BF8401EC32E7}" type="pres">
      <dgm:prSet presAssocID="{FE555E68-04A7-4D8D-B198-CB9F5B0D2BA0}" presName="linear" presStyleCnt="0">
        <dgm:presLayoutVars>
          <dgm:animLvl val="lvl"/>
          <dgm:resizeHandles val="exact"/>
        </dgm:presLayoutVars>
      </dgm:prSet>
      <dgm:spPr/>
    </dgm:pt>
    <dgm:pt modelId="{0B11B7BC-1A99-4B40-9D52-10464298BC1A}" type="pres">
      <dgm:prSet presAssocID="{622398A9-11D6-4DF8-A028-E12C6727B6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71786A7-32D3-4BF8-8378-D7B2357E4D5C}" type="pres">
      <dgm:prSet presAssocID="{622398A9-11D6-4DF8-A028-E12C6727B63E}" presName="childText" presStyleLbl="revTx" presStyleIdx="0" presStyleCnt="1">
        <dgm:presLayoutVars>
          <dgm:bulletEnabled val="1"/>
        </dgm:presLayoutVars>
      </dgm:prSet>
      <dgm:spPr/>
    </dgm:pt>
    <dgm:pt modelId="{9B1217C6-3AD8-4286-87BF-1E5BEBD85F2F}" type="pres">
      <dgm:prSet presAssocID="{00A7909D-4944-4EA9-95D7-8029686A33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67A73D-30D7-47B0-9AAA-565D16A8D931}" type="pres">
      <dgm:prSet presAssocID="{52E3A1AE-B9E0-4AFA-B14F-447F96E30DD7}" presName="spacer" presStyleCnt="0"/>
      <dgm:spPr/>
    </dgm:pt>
    <dgm:pt modelId="{6056FFD3-9302-4537-B211-0658D2325D4B}" type="pres">
      <dgm:prSet presAssocID="{61E8B5C2-3343-48E3-BCD2-6B14BB62C4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67A93C-B9B9-4B62-B8A3-29B6A43C6CE6}" type="pres">
      <dgm:prSet presAssocID="{3CF810D5-8717-457B-B480-753D2F8E16A8}" presName="spacer" presStyleCnt="0"/>
      <dgm:spPr/>
    </dgm:pt>
    <dgm:pt modelId="{F1957107-F861-4AE6-8679-F5715C034B5D}" type="pres">
      <dgm:prSet presAssocID="{7EC27BFA-4DFE-4771-A304-AC07F82F916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115B407-FDA4-4559-A994-CDAE8CBEB862}" srcId="{FE555E68-04A7-4D8D-B198-CB9F5B0D2BA0}" destId="{7EC27BFA-4DFE-4771-A304-AC07F82F9163}" srcOrd="3" destOrd="0" parTransId="{8872E6BA-F68C-4847-9396-9A09E8514D1D}" sibTransId="{91DE45F6-1FDF-4142-A7D3-E8783A46A184}"/>
    <dgm:cxn modelId="{20CB1915-58CA-405E-851D-D395DA5B2531}" srcId="{622398A9-11D6-4DF8-A028-E12C6727B63E}" destId="{D56132FD-A85A-4BA4-8B0F-AE8FB6D498F7}" srcOrd="2" destOrd="0" parTransId="{F9FBF91C-85B1-48CF-A9F0-3CADF479535E}" sibTransId="{8E923AB1-4518-45EB-AB6F-D7F773795808}"/>
    <dgm:cxn modelId="{3B083125-1DD2-454C-BA5B-4387DE76DAA5}" srcId="{FE555E68-04A7-4D8D-B198-CB9F5B0D2BA0}" destId="{61E8B5C2-3343-48E3-BCD2-6B14BB62C45C}" srcOrd="2" destOrd="0" parTransId="{38CDBE63-8B1C-4D6A-A4A4-E57F10D10BCD}" sibTransId="{3CF810D5-8717-457B-B480-753D2F8E16A8}"/>
    <dgm:cxn modelId="{9C78CA2B-6606-420E-812B-42ACEE611267}" type="presOf" srcId="{E0FC7D26-6D97-441E-B142-DFF2BECAC70D}" destId="{771786A7-32D3-4BF8-8378-D7B2357E4D5C}" srcOrd="0" destOrd="0" presId="urn:microsoft.com/office/officeart/2005/8/layout/vList2"/>
    <dgm:cxn modelId="{240E782D-90BA-4E93-9D3D-D7F0D3D2B869}" type="presOf" srcId="{FE555E68-04A7-4D8D-B198-CB9F5B0D2BA0}" destId="{E951CF39-D9FB-4675-A56B-BF8401EC32E7}" srcOrd="0" destOrd="0" presId="urn:microsoft.com/office/officeart/2005/8/layout/vList2"/>
    <dgm:cxn modelId="{2F52742E-6279-40C7-AC1D-F6EBAD8D91CD}" srcId="{622398A9-11D6-4DF8-A028-E12C6727B63E}" destId="{88B0B1F8-B78E-4173-927E-7F49A9DF9274}" srcOrd="1" destOrd="0" parTransId="{D0463FF9-B3F1-4934-B405-E2A255E4F0B8}" sibTransId="{4B962105-A3FD-4EC8-BF41-23A28797AA58}"/>
    <dgm:cxn modelId="{F68F7633-AAD2-4EA3-B463-9A65D5FC61F0}" srcId="{622398A9-11D6-4DF8-A028-E12C6727B63E}" destId="{E0FC7D26-6D97-441E-B142-DFF2BECAC70D}" srcOrd="0" destOrd="0" parTransId="{4AF95119-EEF1-4DF6-85B4-553D3482ECC5}" sibTransId="{3CC09414-92B8-43DE-8497-E8D36712568D}"/>
    <dgm:cxn modelId="{FF3DE044-5F0A-488A-8D78-B36C1989AEFB}" type="presOf" srcId="{88B0B1F8-B78E-4173-927E-7F49A9DF9274}" destId="{771786A7-32D3-4BF8-8378-D7B2357E4D5C}" srcOrd="0" destOrd="1" presId="urn:microsoft.com/office/officeart/2005/8/layout/vList2"/>
    <dgm:cxn modelId="{29F90545-25BB-4E07-8E80-4A3FC94ECA63}" srcId="{FE555E68-04A7-4D8D-B198-CB9F5B0D2BA0}" destId="{622398A9-11D6-4DF8-A028-E12C6727B63E}" srcOrd="0" destOrd="0" parTransId="{A065E2C3-B1F7-4BB8-BBA3-EA98A6C01B98}" sibTransId="{161D5897-ED4E-48C6-AD71-F2EE30B54DA6}"/>
    <dgm:cxn modelId="{57B24365-4A2E-4363-A546-72094F5BE05A}" type="presOf" srcId="{00A7909D-4944-4EA9-95D7-8029686A33CF}" destId="{9B1217C6-3AD8-4286-87BF-1E5BEBD85F2F}" srcOrd="0" destOrd="0" presId="urn:microsoft.com/office/officeart/2005/8/layout/vList2"/>
    <dgm:cxn modelId="{ED96D44F-810C-4BD5-BCC6-114F1A99113A}" type="presOf" srcId="{D56132FD-A85A-4BA4-8B0F-AE8FB6D498F7}" destId="{771786A7-32D3-4BF8-8378-D7B2357E4D5C}" srcOrd="0" destOrd="2" presId="urn:microsoft.com/office/officeart/2005/8/layout/vList2"/>
    <dgm:cxn modelId="{0D1B1982-D189-488F-85A1-F4EF270BA337}" type="presOf" srcId="{61E8B5C2-3343-48E3-BCD2-6B14BB62C45C}" destId="{6056FFD3-9302-4537-B211-0658D2325D4B}" srcOrd="0" destOrd="0" presId="urn:microsoft.com/office/officeart/2005/8/layout/vList2"/>
    <dgm:cxn modelId="{0763ADE0-3734-4337-99B4-D9FC400408D0}" srcId="{FE555E68-04A7-4D8D-B198-CB9F5B0D2BA0}" destId="{00A7909D-4944-4EA9-95D7-8029686A33CF}" srcOrd="1" destOrd="0" parTransId="{6E544FD2-401D-4549-9B6F-D2AD1CDBC1B0}" sibTransId="{52E3A1AE-B9E0-4AFA-B14F-447F96E30DD7}"/>
    <dgm:cxn modelId="{A63D72F4-B676-4663-8D5D-410BEDF6F871}" type="presOf" srcId="{622398A9-11D6-4DF8-A028-E12C6727B63E}" destId="{0B11B7BC-1A99-4B40-9D52-10464298BC1A}" srcOrd="0" destOrd="0" presId="urn:microsoft.com/office/officeart/2005/8/layout/vList2"/>
    <dgm:cxn modelId="{2AA62EFB-42D6-4B99-88E4-60B6ED9972BE}" type="presOf" srcId="{7EC27BFA-4DFE-4771-A304-AC07F82F9163}" destId="{F1957107-F861-4AE6-8679-F5715C034B5D}" srcOrd="0" destOrd="0" presId="urn:microsoft.com/office/officeart/2005/8/layout/vList2"/>
    <dgm:cxn modelId="{AE2086B2-6AD1-4508-B953-3B4A984F9126}" type="presParOf" srcId="{E951CF39-D9FB-4675-A56B-BF8401EC32E7}" destId="{0B11B7BC-1A99-4B40-9D52-10464298BC1A}" srcOrd="0" destOrd="0" presId="urn:microsoft.com/office/officeart/2005/8/layout/vList2"/>
    <dgm:cxn modelId="{9BEA36CD-01D5-42D0-917A-48F55B0B0DD4}" type="presParOf" srcId="{E951CF39-D9FB-4675-A56B-BF8401EC32E7}" destId="{771786A7-32D3-4BF8-8378-D7B2357E4D5C}" srcOrd="1" destOrd="0" presId="urn:microsoft.com/office/officeart/2005/8/layout/vList2"/>
    <dgm:cxn modelId="{5BE942D9-DFD2-4062-8A14-972F764AD3E6}" type="presParOf" srcId="{E951CF39-D9FB-4675-A56B-BF8401EC32E7}" destId="{9B1217C6-3AD8-4286-87BF-1E5BEBD85F2F}" srcOrd="2" destOrd="0" presId="urn:microsoft.com/office/officeart/2005/8/layout/vList2"/>
    <dgm:cxn modelId="{08845985-4803-4419-9684-C256420C69C9}" type="presParOf" srcId="{E951CF39-D9FB-4675-A56B-BF8401EC32E7}" destId="{5467A73D-30D7-47B0-9AAA-565D16A8D931}" srcOrd="3" destOrd="0" presId="urn:microsoft.com/office/officeart/2005/8/layout/vList2"/>
    <dgm:cxn modelId="{64FD22B0-7752-44F5-816C-1BB377D900B0}" type="presParOf" srcId="{E951CF39-D9FB-4675-A56B-BF8401EC32E7}" destId="{6056FFD3-9302-4537-B211-0658D2325D4B}" srcOrd="4" destOrd="0" presId="urn:microsoft.com/office/officeart/2005/8/layout/vList2"/>
    <dgm:cxn modelId="{2405C1D7-C91B-4043-AAEC-0D34DE5C854F}" type="presParOf" srcId="{E951CF39-D9FB-4675-A56B-BF8401EC32E7}" destId="{8967A93C-B9B9-4B62-B8A3-29B6A43C6CE6}" srcOrd="5" destOrd="0" presId="urn:microsoft.com/office/officeart/2005/8/layout/vList2"/>
    <dgm:cxn modelId="{529F4DC2-32A4-4904-840F-1AE75F94F737}" type="presParOf" srcId="{E951CF39-D9FB-4675-A56B-BF8401EC32E7}" destId="{F1957107-F861-4AE6-8679-F5715C034B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6997D7-5738-47EE-B564-DA8DAE5ADE74}">
      <dsp:nvSpPr>
        <dsp:cNvPr id="0" name=""/>
        <dsp:cNvSpPr/>
      </dsp:nvSpPr>
      <dsp:spPr>
        <a:xfrm>
          <a:off x="-366324" y="0"/>
          <a:ext cx="9768680" cy="14590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Explores the ability to communicate thoughts, emotions, ideas, &amp; attitudes is a critical factor in the management of physical &amp; social environment. </a:t>
          </a:r>
        </a:p>
      </dsp:txBody>
      <dsp:txXfrm>
        <a:off x="-323589" y="42735"/>
        <a:ext cx="7931475" cy="1373594"/>
      </dsp:txXfrm>
    </dsp:sp>
    <dsp:sp modelId="{EE2EE717-843F-4F8E-B00B-18E274CD1679}">
      <dsp:nvSpPr>
        <dsp:cNvPr id="0" name=""/>
        <dsp:cNvSpPr/>
      </dsp:nvSpPr>
      <dsp:spPr>
        <a:xfrm>
          <a:off x="1098975" y="1702241"/>
          <a:ext cx="8303382" cy="14590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Builds awareness of the language’s importance in normal functioning of human beings &amp; facilitates their ability to operate in the Caribbean environment &amp; beyond. </a:t>
          </a:r>
          <a:endParaRPr lang="en-US" sz="2100" kern="1200" dirty="0"/>
        </a:p>
      </dsp:txBody>
      <dsp:txXfrm>
        <a:off x="1141710" y="1744976"/>
        <a:ext cx="6536869" cy="1373594"/>
      </dsp:txXfrm>
    </dsp:sp>
    <dsp:sp modelId="{2E9A35AA-30D3-42C0-82CD-C03C502611B5}">
      <dsp:nvSpPr>
        <dsp:cNvPr id="0" name=""/>
        <dsp:cNvSpPr/>
      </dsp:nvSpPr>
      <dsp:spPr>
        <a:xfrm>
          <a:off x="1831627" y="3404482"/>
          <a:ext cx="8303382" cy="145906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Provides the ‘’know-how’’ of responding appropriately &amp; creatively through the development of language awareness &amp; communicative competencies.</a:t>
          </a:r>
          <a:endParaRPr lang="en-US" sz="2100" kern="1200" dirty="0"/>
        </a:p>
      </dsp:txBody>
      <dsp:txXfrm>
        <a:off x="1874362" y="3447217"/>
        <a:ext cx="6536869" cy="1373594"/>
      </dsp:txXfrm>
    </dsp:sp>
    <dsp:sp modelId="{A9E7A5A9-42DC-4429-803F-B5908A539C45}">
      <dsp:nvSpPr>
        <dsp:cNvPr id="0" name=""/>
        <dsp:cNvSpPr/>
      </dsp:nvSpPr>
      <dsp:spPr>
        <a:xfrm>
          <a:off x="7721315" y="1106456"/>
          <a:ext cx="948391" cy="94839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34703" y="1106456"/>
        <a:ext cx="521615" cy="713664"/>
      </dsp:txXfrm>
    </dsp:sp>
    <dsp:sp modelId="{CE1347B1-EA68-4112-ABDB-B7BC87BD3887}">
      <dsp:nvSpPr>
        <dsp:cNvPr id="0" name=""/>
        <dsp:cNvSpPr/>
      </dsp:nvSpPr>
      <dsp:spPr>
        <a:xfrm>
          <a:off x="8453966" y="2798971"/>
          <a:ext cx="948391" cy="948391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67354" y="2798971"/>
        <a:ext cx="521615" cy="713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1B7BC-1A99-4B40-9D52-10464298BC1A}">
      <dsp:nvSpPr>
        <dsp:cNvPr id="0" name=""/>
        <dsp:cNvSpPr/>
      </dsp:nvSpPr>
      <dsp:spPr>
        <a:xfrm>
          <a:off x="0" y="234300"/>
          <a:ext cx="753275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Students will:  </a:t>
          </a:r>
        </a:p>
      </dsp:txBody>
      <dsp:txXfrm>
        <a:off x="32784" y="267084"/>
        <a:ext cx="7467190" cy="606012"/>
      </dsp:txXfrm>
    </dsp:sp>
    <dsp:sp modelId="{771786A7-32D3-4BF8-8378-D7B2357E4D5C}">
      <dsp:nvSpPr>
        <dsp:cNvPr id="0" name=""/>
        <dsp:cNvSpPr/>
      </dsp:nvSpPr>
      <dsp:spPr>
        <a:xfrm>
          <a:off x="0" y="905880"/>
          <a:ext cx="7532758" cy="301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165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Demonstrate ability to plan, search for relevant information, and report research applying international reporting conventions discussed in COM 100, and maintain high audience appeal during speech presentation.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Engage in process writing as part of extended methodology during proposal write up for projects.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Structure various types of business correspondence including the application cover letter and resume; fold and prepare envelope for mailing.</a:t>
          </a:r>
        </a:p>
      </dsp:txBody>
      <dsp:txXfrm>
        <a:off x="0" y="905880"/>
        <a:ext cx="7532758" cy="3013920"/>
      </dsp:txXfrm>
    </dsp:sp>
    <dsp:sp modelId="{9B1217C6-3AD8-4286-87BF-1E5BEBD85F2F}">
      <dsp:nvSpPr>
        <dsp:cNvPr id="0" name=""/>
        <dsp:cNvSpPr/>
      </dsp:nvSpPr>
      <dsp:spPr>
        <a:xfrm>
          <a:off x="0" y="3919800"/>
          <a:ext cx="753275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Module 1: Research Writing and its Requirements </a:t>
          </a:r>
        </a:p>
      </dsp:txBody>
      <dsp:txXfrm>
        <a:off x="32784" y="3952584"/>
        <a:ext cx="7467190" cy="606012"/>
      </dsp:txXfrm>
    </dsp:sp>
    <dsp:sp modelId="{6056FFD3-9302-4537-B211-0658D2325D4B}">
      <dsp:nvSpPr>
        <dsp:cNvPr id="0" name=""/>
        <dsp:cNvSpPr/>
      </dsp:nvSpPr>
      <dsp:spPr>
        <a:xfrm>
          <a:off x="0" y="4672021"/>
          <a:ext cx="753275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Module 2: Business Communication </a:t>
          </a:r>
        </a:p>
      </dsp:txBody>
      <dsp:txXfrm>
        <a:off x="32784" y="4704805"/>
        <a:ext cx="7467190" cy="606012"/>
      </dsp:txXfrm>
    </dsp:sp>
    <dsp:sp modelId="{F1957107-F861-4AE6-8679-F5715C034B5D}">
      <dsp:nvSpPr>
        <dsp:cNvPr id="0" name=""/>
        <dsp:cNvSpPr/>
      </dsp:nvSpPr>
      <dsp:spPr>
        <a:xfrm>
          <a:off x="0" y="5424241"/>
          <a:ext cx="7532758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Module 3: Memorandum &amp; Technical Reporting </a:t>
          </a:r>
        </a:p>
      </dsp:txBody>
      <dsp:txXfrm>
        <a:off x="32784" y="5457025"/>
        <a:ext cx="7467190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7092-4258-22FB-C4C9-6A30BC10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1ED3-172F-94D5-050D-35402648C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6E57-99D9-B23B-2CCA-22458767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CFEE-8044-5202-C13A-01F3334D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D42D-608E-8925-4B32-D6B0B9D2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CD11-7DBC-E5A4-B698-F9CA04B5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B9F7A-8B1F-E18D-EBB2-529D336D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A4AB-6846-5683-A914-694AF3FC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9E82-E668-5FE7-FC29-88969B81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7E75-1B7B-B141-7CFA-846D8F4A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4822E-702B-5D45-70BF-2B1C4B512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E667A-9E32-BA96-77D9-37E800FD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F559-6337-EFC4-2344-CC454C49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8302-1D54-15CF-78C4-A37D29A6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D4D-8D75-4404-3993-80BD32D9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2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63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6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48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84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8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08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31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C91-03FF-CC39-DA08-451BF1C4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3CD1-9BF8-B1D1-9384-358E4B8A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9580-9D24-068D-732A-86BF0797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9C8D-3850-6ED1-C587-5C54D7AC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A06B-31A0-4BDC-A65D-5616335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23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10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35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2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04456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0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71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37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89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19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B00-1D33-1651-56DD-ABDBC86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AEB0-4987-B26D-0A0B-849DDA7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FAD2-34F4-5213-FE7F-57219574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49F6-00BD-39C9-F31B-73EF6C2E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D278-15B3-3919-30C4-C1B169D4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E684-CAEB-407B-1253-A2DFA2C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E447-0C47-5304-84C3-35C293B5B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36C0-E36F-40D4-7EED-6C2F86F6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079E-8E13-5FEC-1463-C28CF300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5D3EC-2220-55D5-84AD-F98439A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72279-390A-67D8-4688-1E36D6DF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7AF7-B838-D352-0C17-F41E54F2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9E02-676E-A325-49D2-228CB66F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33A8F-5792-AF76-1F43-FC4F98BE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75C1E-2DB8-6F93-836B-3FE093FF9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703-D59C-D8EE-7E75-0FB4E85B2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E8A9E-A569-4C64-60EC-3C1F992A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3E03-6A35-5ECA-CD16-3E1B2FBA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F193-1626-6F7A-2847-1246980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840-DA87-0277-C660-295357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58C0E-D565-C9BF-B99F-4053E33C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DEC4-C42C-9513-7668-6BED6922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40C25-BD0E-89B8-0270-6AFCF343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7A40-64F3-03BD-72C7-C9BEC2FE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4E86E-435D-28AE-2433-4ADC1A04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EFDD6-709D-E470-0157-7FE720CD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E2F-9FFA-EDBD-EAB4-3E7FE74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B354-39D2-5C7C-FDF3-6B0488E8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67A1-B3A6-21B4-9293-FDC30D10A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8E01-C879-0FC9-3564-51C8419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380A-E4D7-245A-CAD9-C2F6BF30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1B3E-D151-18B4-80C9-9513CA49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3634-687F-907A-BCE8-7DDB9DC3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F4753-76BF-3700-AAD5-60A9ECDEA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71265-248D-32A6-AF60-AABD7FD51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7420-24E0-6C02-80CF-9877062F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F4D7-8E69-8253-1869-B766B8F3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C6C9-0135-2E1B-3418-8431A194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9C81D-0436-264E-8B24-EC847A18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3846-AF7E-9821-10D8-E8565D53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1367-7A3B-6794-CBB9-49A28154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242-8793-0615-BD16-820476E6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0830-3327-9976-7F82-50E816741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90B53C-51D9-4234-AD8A-3CE80F988E7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1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james@tamcc.edu.g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E245-062E-66AE-378A-6F21F63B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643464"/>
            <a:ext cx="5806440" cy="5462054"/>
          </a:xfrm>
        </p:spPr>
        <p:txBody>
          <a:bodyPr wrap="square">
            <a:normAutofit/>
          </a:bodyPr>
          <a:lstStyle/>
          <a:p>
            <a:pPr algn="ctr"/>
            <a:r>
              <a:rPr lang="en-US" sz="6000" dirty="0"/>
              <a:t>English </a:t>
            </a:r>
            <a:br>
              <a:rPr lang="en-US" sz="6000" dirty="0"/>
            </a:br>
            <a:r>
              <a:rPr lang="en-US" sz="6000" dirty="0"/>
              <a:t>&amp; </a:t>
            </a:r>
            <a:br>
              <a:rPr lang="en-US" sz="6000" dirty="0"/>
            </a:br>
            <a:r>
              <a:rPr lang="en-US" sz="6000" dirty="0"/>
              <a:t>Communication Studies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COM </a:t>
            </a:r>
            <a:r>
              <a:rPr lang="en-US" sz="6000" dirty="0"/>
              <a:t>121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26E71-9724-CF57-2ABB-F3D57A930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05"/>
          <a:stretch/>
        </p:blipFill>
        <p:spPr>
          <a:xfrm>
            <a:off x="7075338" y="643464"/>
            <a:ext cx="4283627" cy="494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527-56D2-C459-1DC2-691921496E08}"/>
              </a:ext>
            </a:extLst>
          </p:cNvPr>
          <p:cNvSpPr>
            <a:spLocks/>
          </p:cNvSpPr>
          <p:nvPr/>
        </p:nvSpPr>
        <p:spPr>
          <a:xfrm>
            <a:off x="4330699" y="783771"/>
            <a:ext cx="7861301" cy="555897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01752"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 Guidelines: </a:t>
            </a:r>
          </a:p>
          <a:p>
            <a:pPr defTabSz="301752">
              <a:spcAft>
                <a:spcPts val="600"/>
              </a:spcAft>
            </a:pP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01752">
              <a:spcAft>
                <a:spcPts val="600"/>
              </a:spcAft>
            </a:pPr>
            <a:r>
              <a:rPr lang="en-US" sz="2800" dirty="0"/>
              <a:t>Course Name: English &amp; Communication Studies </a:t>
            </a:r>
          </a:p>
          <a:p>
            <a:pPr defTabSz="301752">
              <a:spcAft>
                <a:spcPts val="600"/>
              </a:spcAft>
            </a:pPr>
            <a:r>
              <a:rPr lang="en-US" sz="2800" dirty="0"/>
              <a:t>Course Number: COM 121</a:t>
            </a:r>
          </a:p>
          <a:p>
            <a:pPr defTabSz="301752">
              <a:spcAft>
                <a:spcPts val="600"/>
              </a:spcAft>
            </a:pPr>
            <a:r>
              <a:rPr lang="en-US" sz="2800" dirty="0"/>
              <a:t>Lecturer: Melissa James </a:t>
            </a:r>
          </a:p>
          <a:p>
            <a:pPr defTabSz="301752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Email address: </a:t>
            </a:r>
            <a:r>
              <a:rPr lang="en-US" sz="2800" dirty="0">
                <a:hlinkClick r:id="rId3"/>
              </a:rPr>
              <a:t>mjames@tamcc.edu.gd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301752"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WhatsApp Group: </a:t>
            </a:r>
          </a:p>
          <a:p>
            <a:pPr marL="457200" indent="-231775" defTabSz="3017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Groups can be used for discussion &amp; sharing censored information </a:t>
            </a:r>
            <a:endParaRPr lang="en-US" sz="2400" dirty="0"/>
          </a:p>
          <a:p>
            <a:pPr marL="457200" indent="-231775" defTabSz="30175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Students unable to attend class should message to indicate </a:t>
            </a:r>
            <a:r>
              <a:rPr lang="en-US" sz="2400" dirty="0"/>
              <a:t>same prior to the commencement of class.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27878-BAC4-418E-7E20-669E3E813D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09"/>
          <a:stretch/>
        </p:blipFill>
        <p:spPr>
          <a:xfrm>
            <a:off x="295727" y="1379424"/>
            <a:ext cx="3753759" cy="409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1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527-56D2-C459-1DC2-691921496E08}"/>
              </a:ext>
            </a:extLst>
          </p:cNvPr>
          <p:cNvSpPr>
            <a:spLocks/>
          </p:cNvSpPr>
          <p:nvPr/>
        </p:nvSpPr>
        <p:spPr>
          <a:xfrm>
            <a:off x="5064370" y="425858"/>
            <a:ext cx="6445460" cy="399409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301752">
              <a:spcAft>
                <a:spcPts val="600"/>
              </a:spcAft>
              <a:defRPr/>
            </a:pPr>
            <a:r>
              <a:rPr lang="en-US" sz="2000" dirty="0"/>
              <a:t>Students are required to enroll in their respective course on Moodle. </a:t>
            </a:r>
          </a:p>
          <a:p>
            <a:pPr lvl="0" defTabSz="301752">
              <a:spcAft>
                <a:spcPts val="600"/>
              </a:spcAft>
              <a:defRPr/>
            </a:pPr>
            <a:r>
              <a:rPr lang="en-US" sz="2000" dirty="0"/>
              <a:t>Course content, assignments, quizzes, attendance, &amp; grades will be posted on Moodle.  </a:t>
            </a:r>
          </a:p>
          <a:p>
            <a:pPr defTabSz="301752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Moodle sign-up </a:t>
            </a:r>
          </a:p>
          <a:p>
            <a:pPr marL="301752" lvl="1" defTabSz="30175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Course: Communication Studies </a:t>
            </a: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121 – S24MJ</a:t>
            </a: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01752" lvl="1" defTabSz="30175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Please ensure to sign-up in your correct group</a:t>
            </a:r>
          </a:p>
          <a:p>
            <a:pPr marL="301752" lvl="1" defTabSz="30175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lecture slides, assignments, and grades will be posted on Moodle. </a:t>
            </a:r>
          </a:p>
          <a:p>
            <a:pPr marL="301752" lvl="1" defTabSz="301752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Attendance can be monitored on Moodle</a:t>
            </a:r>
          </a:p>
          <a:p>
            <a:pPr marL="301752" lvl="1" defTabSz="301752">
              <a:spcAft>
                <a:spcPts val="600"/>
              </a:spcAft>
            </a:pPr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AB758D-DD50-BCEF-11B6-777026A19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26" y="296962"/>
            <a:ext cx="4293698" cy="326459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4627BB-DDFE-0FC5-E0FF-C37C48664A66}"/>
              </a:ext>
            </a:extLst>
          </p:cNvPr>
          <p:cNvSpPr txBox="1">
            <a:spLocks/>
          </p:cNvSpPr>
          <p:nvPr/>
        </p:nvSpPr>
        <p:spPr>
          <a:xfrm>
            <a:off x="422029" y="4265614"/>
            <a:ext cx="5445315" cy="252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017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Course Evaluation: 40% coursework 60% final exam </a:t>
            </a:r>
          </a:p>
          <a:p>
            <a:pPr marL="0" indent="0" defTabSz="301752">
              <a:spcAft>
                <a:spcPts val="660"/>
              </a:spcAft>
              <a:buNone/>
            </a:pPr>
            <a:r>
              <a:rPr lang="en-US" sz="16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Coursework (40%) </a:t>
            </a:r>
          </a:p>
          <a:p>
            <a:pPr defTabSz="301752">
              <a:spcAft>
                <a:spcPts val="660"/>
              </a:spcAft>
              <a:buFont typeface="Wingdings" panose="05000000000000000000" pitchFamily="2" charset="2"/>
              <a:buChar char="Ø"/>
            </a:pPr>
            <a:r>
              <a:rPr lang="en-US" sz="16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will comprise of quizzes, written assignments, and a research paper </a:t>
            </a:r>
          </a:p>
          <a:p>
            <a:pPr defTabSz="301752">
              <a:spcAft>
                <a:spcPts val="660"/>
              </a:spcAft>
              <a:buFont typeface="Wingdings" panose="05000000000000000000" pitchFamily="2" charset="2"/>
              <a:buChar char="Ø"/>
            </a:pPr>
            <a:r>
              <a:rPr lang="en-US" sz="1600" dirty="0"/>
              <a:t>All assignments are to be completed and submitted on-time.  Penalties will apply for late assignments</a:t>
            </a:r>
          </a:p>
          <a:p>
            <a:pPr defTabSz="301752">
              <a:spcAft>
                <a:spcPts val="660"/>
              </a:spcAft>
              <a:buFont typeface="Wingdings" panose="05000000000000000000" pitchFamily="2" charset="2"/>
              <a:buChar char="Ø"/>
            </a:pPr>
            <a:r>
              <a:rPr lang="en-US" sz="1600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lowest grade will be </a:t>
            </a:r>
            <a:r>
              <a:rPr lang="en-US" sz="1600" dirty="0"/>
              <a:t>dropped for 1 quiz and 1 assignment.  Please note that this does not apply for the Research Paper. </a:t>
            </a:r>
            <a:endParaRPr lang="en-US" sz="1600" kern="1200" cap="none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ADEBE0-B53E-6CAD-CD29-EBA429DF313D}"/>
              </a:ext>
            </a:extLst>
          </p:cNvPr>
          <p:cNvSpPr txBox="1">
            <a:spLocks/>
          </p:cNvSpPr>
          <p:nvPr/>
        </p:nvSpPr>
        <p:spPr>
          <a:xfrm>
            <a:off x="6324656" y="4333608"/>
            <a:ext cx="5548476" cy="2524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301752">
              <a:spcAft>
                <a:spcPts val="660"/>
              </a:spcAft>
              <a:buNone/>
            </a:pPr>
            <a:r>
              <a:rPr lang="en-US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Assignments</a:t>
            </a:r>
          </a:p>
          <a:p>
            <a:pPr marL="490347" lvl="1" indent="-188595" defTabSz="301752">
              <a:spcAft>
                <a:spcPts val="660"/>
              </a:spcAft>
            </a:pPr>
            <a:r>
              <a:rPr lang="en-US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Assignments are due on the specified date provided. </a:t>
            </a:r>
          </a:p>
          <a:p>
            <a:pPr marL="490347" lvl="1" indent="-188595" defTabSz="301752">
              <a:spcAft>
                <a:spcPts val="660"/>
              </a:spcAft>
            </a:pPr>
            <a:r>
              <a:rPr lang="en-US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Upload assignments to Moodle for grading </a:t>
            </a:r>
          </a:p>
          <a:p>
            <a:pPr marL="490347" lvl="1" indent="-188595" defTabSz="301752">
              <a:spcAft>
                <a:spcPts val="660"/>
              </a:spcAft>
            </a:pPr>
            <a:r>
              <a:rPr lang="en-US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penalty of 1mk each day for submissions after due date.  </a:t>
            </a:r>
          </a:p>
          <a:p>
            <a:pPr marL="490347" lvl="1" indent="-188595" defTabSz="301752">
              <a:spcAft>
                <a:spcPts val="660"/>
              </a:spcAft>
            </a:pPr>
            <a:r>
              <a:rPr lang="en-US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3 days no late submissions will be accepted. </a:t>
            </a:r>
          </a:p>
          <a:p>
            <a:pPr marL="490347" lvl="1" indent="-188595" defTabSz="301752">
              <a:spcAft>
                <a:spcPts val="660"/>
              </a:spcAft>
            </a:pPr>
            <a:r>
              <a:rPr lang="en-US" kern="1200" cap="none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Assignments that have been plagiarized will received a 0 grade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1308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at Is a Glossary? Definition and Examples | Grammarly">
            <a:extLst>
              <a:ext uri="{FF2B5EF4-FFF2-40B4-BE49-F238E27FC236}">
                <a16:creationId xmlns:a16="http://schemas.microsoft.com/office/drawing/2014/main" id="{62FFD760-5564-9315-8597-8AD5CEEA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43979" y="1795856"/>
            <a:ext cx="6227064" cy="327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10D4-3C41-867E-C0CD-3A0B9F3D2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5029" y="2293033"/>
            <a:ext cx="4337946" cy="2461847"/>
          </a:xfrm>
        </p:spPr>
        <p:txBody>
          <a:bodyPr vert="horz" lIns="91440" tIns="45720" rIns="91440" bIns="45720" rtlCol="0">
            <a:normAutofit/>
          </a:bodyPr>
          <a:lstStyle/>
          <a:p>
            <a:pPr marR="0" algn="l">
              <a:spcAft>
                <a:spcPts val="1000"/>
              </a:spcAft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tudents are encouraged to compile a Glossary of key terms and concepts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learnt in each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Module.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4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B39-8F3D-0BAA-9206-2944910A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75" y="238540"/>
            <a:ext cx="10972801" cy="111766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About </a:t>
            </a:r>
            <a:br>
              <a:rPr lang="en-US" sz="3600" dirty="0">
                <a:latin typeface="Algerian" panose="04020705040A02060702" pitchFamily="82" charset="0"/>
              </a:rPr>
            </a:br>
            <a:r>
              <a:rPr lang="en-US" sz="3600" dirty="0">
                <a:latin typeface="Algerian" panose="04020705040A02060702" pitchFamily="82" charset="0"/>
              </a:rPr>
              <a:t>English &amp; Communication  Studies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30D8534-4D3F-398F-97E0-FD16FB9D3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291060"/>
              </p:ext>
            </p:extLst>
          </p:nvPr>
        </p:nvGraphicFramePr>
        <p:xfrm>
          <a:off x="1921566" y="1524000"/>
          <a:ext cx="9768685" cy="4863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26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1" y="586855"/>
            <a:ext cx="3334941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Modules 	</a:t>
            </a:r>
          </a:p>
        </p:txBody>
      </p: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25052A05-0518-3DA1-CB7E-D27562A2D2E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95792924"/>
              </p:ext>
            </p:extLst>
          </p:nvPr>
        </p:nvGraphicFramePr>
        <p:xfrm>
          <a:off x="4367695" y="203200"/>
          <a:ext cx="7532758" cy="6330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778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790DA-412F-96B5-44D7-87F384B3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598546"/>
            <a:ext cx="5806440" cy="2506972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2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</a:rPr>
              <a:t>Let’s Begin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F3C6FDD7-D4DB-455B-5056-24CD1C0A5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7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157</TotalTime>
  <Words>445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Corbel</vt:lpstr>
      <vt:lpstr>Wingdings</vt:lpstr>
      <vt:lpstr>Office Theme</vt:lpstr>
      <vt:lpstr>Depth</vt:lpstr>
      <vt:lpstr>English  &amp;  Communication Studies   COM 121</vt:lpstr>
      <vt:lpstr>PowerPoint Presentation</vt:lpstr>
      <vt:lpstr>PowerPoint Presentation</vt:lpstr>
      <vt:lpstr>PowerPoint Presentation</vt:lpstr>
      <vt:lpstr>About  English &amp; Communication  Studies </vt:lpstr>
      <vt:lpstr>Objectives  &amp;      Modules  </vt:lpstr>
      <vt:lpstr>Let’s Begin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Caribbean Studies CAS101</dc:title>
  <dc:creator>Officesamp sample</dc:creator>
  <cp:lastModifiedBy>Melissa James</cp:lastModifiedBy>
  <cp:revision>12</cp:revision>
  <dcterms:created xsi:type="dcterms:W3CDTF">2023-08-30T00:18:22Z</dcterms:created>
  <dcterms:modified xsi:type="dcterms:W3CDTF">2024-01-07T13:32:03Z</dcterms:modified>
</cp:coreProperties>
</file>