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handoutMasterIdLst>
    <p:handoutMasterId r:id="rId51"/>
  </p:handoutMasterIdLst>
  <p:sldIdLst>
    <p:sldId id="301" r:id="rId3"/>
    <p:sldId id="307" r:id="rId4"/>
    <p:sldId id="327" r:id="rId5"/>
    <p:sldId id="309" r:id="rId6"/>
    <p:sldId id="310" r:id="rId7"/>
    <p:sldId id="311" r:id="rId8"/>
    <p:sldId id="326"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68" r:id="rId23"/>
    <p:sldId id="371" r:id="rId24"/>
    <p:sldId id="372" r:id="rId25"/>
    <p:sldId id="373" r:id="rId26"/>
    <p:sldId id="374" r:id="rId27"/>
    <p:sldId id="375" r:id="rId28"/>
    <p:sldId id="376" r:id="rId29"/>
    <p:sldId id="377" r:id="rId30"/>
    <p:sldId id="378" r:id="rId31"/>
    <p:sldId id="369" r:id="rId32"/>
    <p:sldId id="379" r:id="rId33"/>
    <p:sldId id="381" r:id="rId34"/>
    <p:sldId id="383" r:id="rId35"/>
    <p:sldId id="387" r:id="rId36"/>
    <p:sldId id="384" r:id="rId37"/>
    <p:sldId id="385" r:id="rId38"/>
    <p:sldId id="388" r:id="rId39"/>
    <p:sldId id="370" r:id="rId40"/>
    <p:sldId id="389" r:id="rId41"/>
    <p:sldId id="390" r:id="rId42"/>
    <p:sldId id="391" r:id="rId43"/>
    <p:sldId id="392" r:id="rId44"/>
    <p:sldId id="394" r:id="rId45"/>
    <p:sldId id="395" r:id="rId46"/>
    <p:sldId id="397" r:id="rId47"/>
    <p:sldId id="396" r:id="rId48"/>
    <p:sldId id="305"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8" autoAdjust="0"/>
    <p:restoredTop sz="94343" autoAdjust="0"/>
  </p:normalViewPr>
  <p:slideViewPr>
    <p:cSldViewPr snapToGrid="0" snapToObjects="1">
      <p:cViewPr varScale="1">
        <p:scale>
          <a:sx n="108" d="100"/>
          <a:sy n="108" d="100"/>
        </p:scale>
        <p:origin x="1518" y="102"/>
      </p:cViewPr>
      <p:guideLst>
        <p:guide orient="horz" pos="2160"/>
        <p:guide pos="2880"/>
      </p:guideLst>
    </p:cSldViewPr>
  </p:slideViewPr>
  <p:outlineViewPr>
    <p:cViewPr>
      <p:scale>
        <a:sx n="33" d="100"/>
        <a:sy n="33" d="100"/>
      </p:scale>
      <p:origin x="0" y="-2358"/>
    </p:cViewPr>
  </p:outlin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030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570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1385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7130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94"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881"/>
            <a:ext cx="8363663" cy="1155401"/>
          </a:xfrm>
        </p:spPr>
        <p:txBody>
          <a:bodyPr/>
          <a:lstStyle/>
          <a:p>
            <a:r>
              <a:rPr lang="en-US" dirty="0">
                <a:solidFill>
                  <a:schemeClr val="tx2"/>
                </a:solidFill>
                <a:latin typeface="Times New Roman" panose="02020603050405020304" pitchFamily="18" charset="0"/>
                <a:ea typeface="Arial"/>
                <a:cs typeface="Times New Roman" panose="02020603050405020304" pitchFamily="18" charset="0"/>
                <a:sym typeface="Arial"/>
              </a:rPr>
              <a:t>Starting out with Programming Logic and Design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38962"/>
            <a:ext cx="8229600" cy="352678"/>
          </a:xfrm>
        </p:spPr>
        <p:txBody>
          <a:bodyPr/>
          <a:lstStyle/>
          <a:p>
            <a:r>
              <a:rPr lang="en-US" dirty="0">
                <a:latin typeface="+mn-lt"/>
              </a:rPr>
              <a:t>Fifth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8</a:t>
            </a:r>
          </a:p>
        </p:txBody>
      </p:sp>
      <p:sp>
        <p:nvSpPr>
          <p:cNvPr id="5" name="Text Placeholder 4"/>
          <p:cNvSpPr>
            <a:spLocks noGrp="1"/>
          </p:cNvSpPr>
          <p:nvPr>
            <p:ph type="body" idx="3"/>
          </p:nvPr>
        </p:nvSpPr>
        <p:spPr>
          <a:xfrm>
            <a:off x="4876800" y="3114461"/>
            <a:ext cx="3657600" cy="504980"/>
          </a:xfrm>
        </p:spPr>
        <p:txBody>
          <a:bodyPr/>
          <a:lstStyle/>
          <a:p>
            <a:pPr algn="ctr" eaLnBrk="1" hangingPunct="1">
              <a:spcBef>
                <a:spcPct val="50000"/>
              </a:spcBef>
              <a:defRPr/>
            </a:pPr>
            <a:r>
              <a:rPr lang="en-US" altLang="en-US" dirty="0">
                <a:latin typeface="+mn-lt"/>
              </a:rPr>
              <a:t>Arrays</a:t>
            </a:r>
          </a:p>
        </p:txBody>
      </p:sp>
      <p:sp>
        <p:nvSpPr>
          <p:cNvPr id="6" name="Text Placeholder 5"/>
          <p:cNvSpPr>
            <a:spLocks noGrp="1"/>
          </p:cNvSpPr>
          <p:nvPr>
            <p:ph type="body" idx="13"/>
          </p:nvPr>
        </p:nvSpPr>
        <p:spPr>
          <a:xfrm>
            <a:off x="2727960" y="6458149"/>
            <a:ext cx="6031942" cy="216971"/>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pic>
        <p:nvPicPr>
          <p:cNvPr id="9" name="Picture 8">
            <a:extLst>
              <a:ext uri="{FF2B5EF4-FFF2-40B4-BE49-F238E27FC236}">
                <a16:creationId xmlns:a16="http://schemas.microsoft.com/office/drawing/2014/main" id="{B9D34853-3CB4-4A9F-AF33-365E4B88E00A}"/>
              </a:ext>
            </a:extLst>
          </p:cNvPr>
          <p:cNvPicPr>
            <a:picLocks noChangeAspect="1"/>
          </p:cNvPicPr>
          <p:nvPr/>
        </p:nvPicPr>
        <p:blipFill>
          <a:blip r:embed="rId3"/>
          <a:stretch>
            <a:fillRect/>
          </a:stretch>
        </p:blipFill>
        <p:spPr>
          <a:xfrm>
            <a:off x="654518" y="1918873"/>
            <a:ext cx="3460282" cy="431204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8.1 Array Basics </a:t>
            </a:r>
            <a:r>
              <a:rPr lang="en-US" altLang="en-US" sz="2000" b="0" dirty="0">
                <a:latin typeface="Times New Roman" panose="02020603050405020304" pitchFamily="18" charset="0"/>
                <a:ea typeface="+mj-ea"/>
                <a:cs typeface="Arial"/>
              </a:rPr>
              <a:t>(8 of 9)</a:t>
            </a:r>
          </a:p>
        </p:txBody>
      </p:sp>
      <p:sp>
        <p:nvSpPr>
          <p:cNvPr id="3" name="Text Placeholder 2"/>
          <p:cNvSpPr>
            <a:spLocks noGrp="1"/>
          </p:cNvSpPr>
          <p:nvPr>
            <p:ph type="body" idx="1"/>
          </p:nvPr>
        </p:nvSpPr>
        <p:spPr>
          <a:xfrm>
            <a:off x="457200" y="1600200"/>
            <a:ext cx="8229600" cy="2622226"/>
          </a:xfrm>
        </p:spPr>
        <p:txBody>
          <a:bodyPr wrap="square" lIns="91425" tIns="91425" rIns="91425" bIns="91425">
            <a:spAutoFit/>
          </a:bodyPr>
          <a:lstStyle/>
          <a:p>
            <a:pPr lvl="0" fontAlgn="base">
              <a:spcAft>
                <a:spcPct val="0"/>
              </a:spcAft>
              <a:buFont typeface="Arial" panose="020B0604020202020204" pitchFamily="34" charset="0"/>
              <a:buChar char="•"/>
              <a:tabLst/>
            </a:pPr>
            <a:r>
              <a:rPr lang="en-US" altLang="en-US" sz="2400" dirty="0">
                <a:solidFill>
                  <a:srgbClr val="000000"/>
                </a:solidFill>
                <a:latin typeface="Arial (Body)"/>
                <a:ea typeface="+mn-ea"/>
              </a:rPr>
              <a:t>Optional Topic: The </a:t>
            </a:r>
            <a:r>
              <a:rPr lang="en-US" altLang="en-US" sz="2400" b="1" dirty="0">
                <a:solidFill>
                  <a:srgbClr val="000000"/>
                </a:solidFill>
                <a:latin typeface="Arial (Body)"/>
                <a:ea typeface="+mn-ea"/>
              </a:rPr>
              <a:t>For Each</a:t>
            </a:r>
            <a:r>
              <a:rPr lang="en-US" altLang="en-US" sz="2400" dirty="0">
                <a:solidFill>
                  <a:srgbClr val="000000"/>
                </a:solidFill>
                <a:latin typeface="Arial (Body)"/>
                <a:ea typeface="+mn-ea"/>
              </a:rPr>
              <a:t> Loop</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Some languages provide a For Each loop</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It works with an array, iterating once for each array element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During each iteration, the loop copies an element’s value to a variable.</a:t>
            </a:r>
          </a:p>
        </p:txBody>
      </p:sp>
    </p:spTree>
    <p:extLst>
      <p:ext uri="{BB962C8B-B14F-4D97-AF65-F5344CB8AC3E}">
        <p14:creationId xmlns:p14="http://schemas.microsoft.com/office/powerpoint/2010/main" val="169712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8.1 Array Basics </a:t>
            </a:r>
            <a:r>
              <a:rPr lang="en-US" altLang="en-US" sz="2000" b="0" dirty="0">
                <a:latin typeface="Times New Roman" panose="02020603050405020304" pitchFamily="18" charset="0"/>
                <a:ea typeface="+mj-ea"/>
                <a:cs typeface="Arial"/>
              </a:rPr>
              <a:t>(9 of 9)</a:t>
            </a:r>
          </a:p>
        </p:txBody>
      </p:sp>
      <p:pic>
        <p:nvPicPr>
          <p:cNvPr id="6" name="Picture 5" descr="Computer code has six lines. The lines read as follows. Line 1. Constant Integer SIZE equals 5. Line 2. Declare Integer numbers left bracket SIZE right bracket equals 5 comma 10 comma 15 comma 20 comma 25. Line 3. Declare Integer n u m. Line 4. For Each n u m, In numbers. Line 5, indented once. Display n u m. Line 6. End For."/>
          <p:cNvPicPr>
            <a:picLocks noChangeAspect="1"/>
          </p:cNvPicPr>
          <p:nvPr/>
        </p:nvPicPr>
        <p:blipFill>
          <a:blip r:embed="rId2"/>
          <a:stretch>
            <a:fillRect/>
          </a:stretch>
        </p:blipFill>
        <p:spPr>
          <a:xfrm>
            <a:off x="1142703" y="1863646"/>
            <a:ext cx="6858594" cy="2365453"/>
          </a:xfrm>
          <a:prstGeom prst="rect">
            <a:avLst/>
          </a:prstGeom>
        </p:spPr>
      </p:pic>
    </p:spTree>
    <p:extLst>
      <p:ext uri="{BB962C8B-B14F-4D97-AF65-F5344CB8AC3E}">
        <p14:creationId xmlns:p14="http://schemas.microsoft.com/office/powerpoint/2010/main" val="281571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8.2 Sequentially Searching An Array</a:t>
            </a:r>
          </a:p>
        </p:txBody>
      </p:sp>
      <p:sp>
        <p:nvSpPr>
          <p:cNvPr id="3" name="Text Placeholder 2"/>
          <p:cNvSpPr>
            <a:spLocks noGrp="1"/>
          </p:cNvSpPr>
          <p:nvPr>
            <p:ph type="body" idx="1"/>
          </p:nvPr>
        </p:nvSpPr>
        <p:spPr>
          <a:xfrm>
            <a:off x="457200" y="1600200"/>
            <a:ext cx="8229600" cy="2108239"/>
          </a:xfrm>
        </p:spPr>
        <p:txBody>
          <a:bodyPr wrap="square" lIns="91425" tIns="91425" rIns="91425" bIns="91425">
            <a:spAutoFit/>
          </a:bodyPr>
          <a:lstStyle/>
          <a:p>
            <a:pPr marL="0" indent="0" fontAlgn="base">
              <a:spcAft>
                <a:spcPct val="0"/>
              </a:spcAft>
              <a:buNone/>
              <a:tabLst/>
            </a:pPr>
            <a:r>
              <a:rPr lang="en-US" altLang="en-US" sz="2200" dirty="0">
                <a:solidFill>
                  <a:srgbClr val="000000"/>
                </a:solidFill>
                <a:latin typeface="Arial (Body)"/>
                <a:ea typeface="+mn-ea"/>
              </a:rPr>
              <a:t>A sequential search algorithm is a simple technique for finding an item in a string or numeric array</a:t>
            </a:r>
          </a:p>
          <a:p>
            <a:pPr marL="741600" lvl="1" indent="-284400" fontAlgn="base">
              <a:spcAft>
                <a:spcPct val="0"/>
              </a:spcAft>
              <a:buFont typeface="Arial" panose="020B0604020202020204" pitchFamily="34" charset="0"/>
              <a:buChar char="–"/>
            </a:pPr>
            <a:r>
              <a:rPr lang="en-US" altLang="en-US" sz="2200" dirty="0">
                <a:solidFill>
                  <a:srgbClr val="000000"/>
                </a:solidFill>
                <a:latin typeface="Arial (Body)"/>
              </a:rPr>
              <a:t>Uses a loop to sequentially step through an array</a:t>
            </a:r>
          </a:p>
          <a:p>
            <a:pPr marL="741600" lvl="1" indent="-284400" fontAlgn="base">
              <a:spcAft>
                <a:spcPct val="0"/>
              </a:spcAft>
              <a:buFont typeface="Arial" panose="020B0604020202020204" pitchFamily="34" charset="0"/>
              <a:buChar char="–"/>
            </a:pPr>
            <a:r>
              <a:rPr lang="en-US" altLang="en-US" sz="2200" dirty="0">
                <a:solidFill>
                  <a:srgbClr val="000000"/>
                </a:solidFill>
                <a:latin typeface="Arial (Body)"/>
              </a:rPr>
              <a:t>Compares each element with the value being searched for</a:t>
            </a:r>
          </a:p>
          <a:p>
            <a:pPr marL="741600" lvl="1" indent="-284400" fontAlgn="base">
              <a:spcAft>
                <a:spcPct val="0"/>
              </a:spcAft>
              <a:buFont typeface="Arial" panose="020B0604020202020204" pitchFamily="34" charset="0"/>
              <a:buChar char="–"/>
            </a:pPr>
            <a:r>
              <a:rPr lang="en-US" altLang="en-US" sz="2200" dirty="0">
                <a:solidFill>
                  <a:srgbClr val="000000"/>
                </a:solidFill>
                <a:latin typeface="Arial (Body)"/>
              </a:rPr>
              <a:t>Stops when the value is found or the end of the array is hit</a:t>
            </a:r>
          </a:p>
        </p:txBody>
      </p:sp>
      <p:pic>
        <p:nvPicPr>
          <p:cNvPr id="6" name="Picture 5" descr="Computer code has 9 lines. The lines read as follows. Line 1. Set found equals False. Line 2. Set index equals 0. Line 3. While found equals equals False AND index less than sign equals SIZE minus 1. Line 4, indented once. If array left bracket index right bracket equals equals search Value Then. Line 5, indented twice. Set found equals True. Line 6, indented once. Else. Line 7, indented twice. Set index equals index plus 1. Line 8, indented once. End If. Line 9. End While."/>
          <p:cNvPicPr>
            <a:picLocks noChangeAspect="1"/>
          </p:cNvPicPr>
          <p:nvPr/>
        </p:nvPicPr>
        <p:blipFill rotWithShape="1">
          <a:blip r:embed="rId2"/>
          <a:srcRect r="11838" b="5231"/>
          <a:stretch/>
        </p:blipFill>
        <p:spPr>
          <a:xfrm>
            <a:off x="2025458" y="3639767"/>
            <a:ext cx="4452155" cy="2673404"/>
          </a:xfrm>
          <a:prstGeom prst="rect">
            <a:avLst/>
          </a:prstGeom>
        </p:spPr>
      </p:pic>
    </p:spTree>
    <p:extLst>
      <p:ext uri="{BB962C8B-B14F-4D97-AF65-F5344CB8AC3E}">
        <p14:creationId xmlns:p14="http://schemas.microsoft.com/office/powerpoint/2010/main" val="331638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519160" cy="707856"/>
          </a:xfrm>
        </p:spPr>
        <p:txBody>
          <a:bodyPr wrap="square"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8.3 Processing the Contents of an Array </a:t>
            </a:r>
            <a:r>
              <a:rPr lang="en-US" altLang="en-US" sz="2000" b="0" dirty="0">
                <a:latin typeface="Times New Roman" panose="02020603050405020304" pitchFamily="18" charset="0"/>
                <a:ea typeface="+mj-ea"/>
                <a:cs typeface="Arial"/>
              </a:rPr>
              <a:t>(1 of 3)</a:t>
            </a:r>
          </a:p>
        </p:txBody>
      </p:sp>
      <p:sp>
        <p:nvSpPr>
          <p:cNvPr id="3" name="Text Placeholder 2"/>
          <p:cNvSpPr>
            <a:spLocks noGrp="1"/>
          </p:cNvSpPr>
          <p:nvPr>
            <p:ph type="body" idx="1"/>
          </p:nvPr>
        </p:nvSpPr>
        <p:spPr>
          <a:xfrm>
            <a:off x="457200" y="1600200"/>
            <a:ext cx="8229600" cy="1440364"/>
          </a:xfrm>
        </p:spPr>
        <p:txBody>
          <a:bodyPr wrap="square" lIns="91425" tIns="91425" rIns="91425" bIns="91425">
            <a:spAutoFit/>
          </a:bodyPr>
          <a:lstStyle/>
          <a:p>
            <a:pPr marL="0" lvl="0" indent="0" fontAlgn="base">
              <a:spcAft>
                <a:spcPct val="0"/>
              </a:spcAft>
              <a:buNone/>
              <a:tabLst/>
            </a:pPr>
            <a:r>
              <a:rPr lang="en-US" altLang="en-US" sz="2400" dirty="0">
                <a:solidFill>
                  <a:srgbClr val="000000"/>
                </a:solidFill>
                <a:latin typeface="Arial (Body)"/>
                <a:ea typeface="+mn-ea"/>
              </a:rPr>
              <a:t>Totaling the values in an array and calculating average</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Loops are used to accumulate the values</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Then, the total is simply divided by the size</a:t>
            </a:r>
          </a:p>
        </p:txBody>
      </p:sp>
    </p:spTree>
    <p:extLst>
      <p:ext uri="{BB962C8B-B14F-4D97-AF65-F5344CB8AC3E}">
        <p14:creationId xmlns:p14="http://schemas.microsoft.com/office/powerpoint/2010/main" val="386459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Example</a:t>
            </a:r>
          </a:p>
        </p:txBody>
      </p:sp>
      <p:pic>
        <p:nvPicPr>
          <p:cNvPr id="4" name="Picture 11" descr="program 8-10 Computer code and program output. Computer code has 25 lines. The lines read as follows. Line 1. forward slash forward slash Declare a constant for the array size period. Line 2. Constant Integer SIZE equals 5. Line 3. blank. Line 4. forward slash forward slash Declare an array initialized with values period. Line 5. Declare Real scores left bracket SIZE right bracket equals 2 period 5 comma 8 period 3 comma 6 period 5 comma 4 period 0 comma 5 period 2. Line 6. blank. Line 7. forward slash forward slash Declare and initialize an accumulator variable period. Line 8. Declare Real total equals 0. Line 9. blank. Line 10. forward slash forward slash Declare a variable to hold the average period. Line 11. Declare Real average. Line 12. blank. Line 13. forward slash forward slash Declare a counter variable for the loop period. Line 14. Declare Integer index. Line 15. blank. Line 16. forward slash forward slash Calculate the total of the array elements period. Line 17. For index equals 0 To SIZE negative 1. Line 18, indented once. Set total equals total plus numbers left bracket index right bracket. Line 19. End For. Line 20. blank. Line 21. forward slash forward slash Calculate the average of the array elements period. Line 22. Set average equals total forward slash SIZE. Line 23. blank. Line 24. forward slash forward slash Display the average of the array elements period. Line 25. Display double quote The average of the array elements is double quote comma average. Program output reads, The average of the array elements is 5 period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3338" y="1433455"/>
            <a:ext cx="4637324" cy="473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66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564880" cy="707856"/>
          </a:xfrm>
        </p:spPr>
        <p:txBody>
          <a:bodyPr wrap="square"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8.3 Processing the Contents of an Array </a:t>
            </a:r>
            <a:r>
              <a:rPr lang="en-US" altLang="en-US" sz="2000" b="0" dirty="0">
                <a:latin typeface="Times New Roman" panose="02020603050405020304" pitchFamily="18" charset="0"/>
                <a:ea typeface="+mj-ea"/>
                <a:cs typeface="Arial"/>
              </a:rPr>
              <a:t>(2 of 3)</a:t>
            </a:r>
          </a:p>
        </p:txBody>
      </p:sp>
      <p:sp>
        <p:nvSpPr>
          <p:cNvPr id="3" name="Text Placeholder 2"/>
          <p:cNvSpPr>
            <a:spLocks noGrp="1"/>
          </p:cNvSpPr>
          <p:nvPr>
            <p:ph type="body" idx="1"/>
          </p:nvPr>
        </p:nvSpPr>
        <p:spPr>
          <a:xfrm>
            <a:off x="457200" y="1600200"/>
            <a:ext cx="8229600" cy="4531980"/>
          </a:xfrm>
        </p:spPr>
        <p:txBody>
          <a:bodyPr wrap="square" lIns="91425" tIns="91425" rIns="91425" bIns="91425">
            <a:spAutoFit/>
          </a:bodyPr>
          <a:lstStyle/>
          <a:p>
            <a:pPr marL="0" lvl="0" indent="0" fontAlgn="base">
              <a:spcAft>
                <a:spcPct val="0"/>
              </a:spcAft>
              <a:buNone/>
              <a:tabLst/>
            </a:pPr>
            <a:r>
              <a:rPr lang="en-US" altLang="en-US" sz="2000" dirty="0">
                <a:solidFill>
                  <a:srgbClr val="000000"/>
                </a:solidFill>
                <a:latin typeface="Arial (Body)"/>
                <a:ea typeface="+mn-ea"/>
              </a:rPr>
              <a:t>Finding the highest &amp; lowest values in an array</a:t>
            </a:r>
          </a:p>
          <a:p>
            <a:pPr marL="255600" lvl="1" indent="-255600" fontAlgn="base">
              <a:spcBef>
                <a:spcPts val="1500"/>
              </a:spcBef>
              <a:spcAft>
                <a:spcPct val="0"/>
              </a:spcAft>
              <a:buFont typeface="Arial" panose="020B0604020202020204" pitchFamily="34" charset="0"/>
              <a:buChar char="•"/>
            </a:pPr>
            <a:r>
              <a:rPr lang="en-US" altLang="en-US" sz="2000" dirty="0">
                <a:solidFill>
                  <a:srgbClr val="000000"/>
                </a:solidFill>
                <a:latin typeface="Arial (Body)"/>
                <a:ea typeface="+mn-ea"/>
              </a:rPr>
              <a:t>The highest</a:t>
            </a:r>
          </a:p>
          <a:p>
            <a:pPr marL="741600" lvl="2" indent="-284400" fontAlgn="base">
              <a:spcAft>
                <a:spcPct val="0"/>
              </a:spcAft>
              <a:buFont typeface="Arial" panose="020B0604020202020204" pitchFamily="34" charset="0"/>
              <a:buChar char="–"/>
            </a:pPr>
            <a:r>
              <a:rPr lang="en-US" altLang="en-US" sz="2000" dirty="0">
                <a:solidFill>
                  <a:srgbClr val="000000"/>
                </a:solidFill>
                <a:latin typeface="Arial (Body)"/>
              </a:rPr>
              <a:t>Create a variable to hold the highest value</a:t>
            </a:r>
          </a:p>
          <a:p>
            <a:pPr marL="741600" lvl="2" indent="-284400" fontAlgn="base">
              <a:spcAft>
                <a:spcPct val="0"/>
              </a:spcAft>
              <a:buFont typeface="Arial" panose="020B0604020202020204" pitchFamily="34" charset="0"/>
              <a:buChar char="–"/>
            </a:pPr>
            <a:r>
              <a:rPr lang="en-US" altLang="en-US" sz="2000" dirty="0">
                <a:solidFill>
                  <a:srgbClr val="000000"/>
                </a:solidFill>
                <a:latin typeface="Arial (Body)"/>
              </a:rPr>
              <a:t>Assign the value at element 0 to the highest</a:t>
            </a:r>
          </a:p>
          <a:p>
            <a:pPr marL="741600" lvl="2" indent="-284400" fontAlgn="base">
              <a:spcAft>
                <a:spcPct val="0"/>
              </a:spcAft>
              <a:buFont typeface="Arial" panose="020B0604020202020204" pitchFamily="34" charset="0"/>
              <a:buChar char="–"/>
            </a:pPr>
            <a:r>
              <a:rPr lang="en-US" altLang="en-US" sz="2000" dirty="0">
                <a:solidFill>
                  <a:srgbClr val="000000"/>
                </a:solidFill>
                <a:latin typeface="Arial (Body)"/>
              </a:rPr>
              <a:t>Use a loop to step through the rest of the elements</a:t>
            </a:r>
          </a:p>
          <a:p>
            <a:pPr marL="741600" lvl="2" indent="-284400" fontAlgn="base">
              <a:spcAft>
                <a:spcPct val="0"/>
              </a:spcAft>
              <a:buFont typeface="Arial" panose="020B0604020202020204" pitchFamily="34" charset="0"/>
              <a:buChar char="–"/>
            </a:pPr>
            <a:r>
              <a:rPr lang="en-US" altLang="en-US" sz="2000" dirty="0">
                <a:solidFill>
                  <a:srgbClr val="000000"/>
                </a:solidFill>
                <a:latin typeface="Arial (Body)"/>
              </a:rPr>
              <a:t>Each iteration, a comparison is made to the highest variable</a:t>
            </a:r>
          </a:p>
          <a:p>
            <a:pPr marL="741600" lvl="2" indent="-284400" fontAlgn="base">
              <a:spcAft>
                <a:spcPct val="0"/>
              </a:spcAft>
              <a:buFont typeface="Arial" panose="020B0604020202020204" pitchFamily="34" charset="0"/>
              <a:buChar char="–"/>
            </a:pPr>
            <a:r>
              <a:rPr lang="en-US" altLang="en-US" sz="2000" dirty="0">
                <a:solidFill>
                  <a:srgbClr val="000000"/>
                </a:solidFill>
                <a:latin typeface="Arial (Body)"/>
              </a:rPr>
              <a:t>If the element is greater than the highest value, that value is then the assigned to the highest variable</a:t>
            </a:r>
          </a:p>
          <a:p>
            <a:pPr marL="255600" lvl="1" indent="-255600" fontAlgn="base">
              <a:spcBef>
                <a:spcPts val="1500"/>
              </a:spcBef>
              <a:spcAft>
                <a:spcPct val="0"/>
              </a:spcAft>
              <a:buFont typeface="Arial" panose="020B0604020202020204" pitchFamily="34" charset="0"/>
              <a:buChar char="•"/>
            </a:pPr>
            <a:r>
              <a:rPr lang="en-US" altLang="en-US" sz="2000" dirty="0">
                <a:solidFill>
                  <a:srgbClr val="000000"/>
                </a:solidFill>
                <a:latin typeface="Arial (Body)"/>
                <a:ea typeface="+mn-ea"/>
              </a:rPr>
              <a:t>The lowest</a:t>
            </a:r>
          </a:p>
          <a:p>
            <a:pPr marL="741600" lvl="2" indent="-284400" fontAlgn="base">
              <a:spcAft>
                <a:spcPct val="0"/>
              </a:spcAft>
              <a:buFont typeface="Arial" panose="020B0604020202020204" pitchFamily="34" charset="0"/>
              <a:buChar char="–"/>
            </a:pPr>
            <a:r>
              <a:rPr lang="en-US" altLang="en-US" sz="2000" dirty="0">
                <a:solidFill>
                  <a:srgbClr val="000000"/>
                </a:solidFill>
                <a:latin typeface="Arial (Body)"/>
              </a:rPr>
              <a:t>Same process, but checks if the element is less than the lowest value</a:t>
            </a:r>
          </a:p>
        </p:txBody>
      </p:sp>
    </p:spTree>
    <p:extLst>
      <p:ext uri="{BB962C8B-B14F-4D97-AF65-F5344CB8AC3E}">
        <p14:creationId xmlns:p14="http://schemas.microsoft.com/office/powerpoint/2010/main" val="312237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400197" cy="707856"/>
          </a:xfrm>
        </p:spPr>
        <p:txBody>
          <a:bodyPr wrap="square"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8.3 Processing the Contents of an Array </a:t>
            </a:r>
            <a:r>
              <a:rPr lang="en-US" altLang="en-US" sz="2000" b="0" dirty="0">
                <a:latin typeface="Times New Roman" panose="02020603050405020304" pitchFamily="18" charset="0"/>
                <a:ea typeface="+mj-ea"/>
                <a:cs typeface="Arial"/>
              </a:rPr>
              <a:t>(3 of 3)</a:t>
            </a: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0" indent="0" fontAlgn="base">
              <a:spcAft>
                <a:spcPct val="0"/>
              </a:spcAft>
              <a:buNone/>
            </a:pPr>
            <a:r>
              <a:rPr lang="en-US" altLang="en-US" sz="2400" dirty="0">
                <a:latin typeface="+mn-lt"/>
              </a:rPr>
              <a:t>Copying an array can be done using loops</a:t>
            </a:r>
          </a:p>
        </p:txBody>
      </p:sp>
      <p:pic>
        <p:nvPicPr>
          <p:cNvPr id="9" name="Picture 8" descr="Computer code has 3 lines. The lines read as follows. Line 1. For index equals 0 To SIZE negative 1. Line 2, indented once. Set second Array left bracket index right bracket equals first Array left bracket index right bracket. Line 3. End For."/>
          <p:cNvPicPr>
            <a:picLocks noChangeAspect="1"/>
          </p:cNvPicPr>
          <p:nvPr/>
        </p:nvPicPr>
        <p:blipFill rotWithShape="1">
          <a:blip r:embed="rId2"/>
          <a:srcRect r="11484" b="12151"/>
          <a:stretch/>
        </p:blipFill>
        <p:spPr>
          <a:xfrm>
            <a:off x="1421629" y="2317331"/>
            <a:ext cx="5374825" cy="1076500"/>
          </a:xfrm>
          <a:prstGeom prst="rect">
            <a:avLst/>
          </a:prstGeom>
        </p:spPr>
      </p:pic>
      <p:sp>
        <p:nvSpPr>
          <p:cNvPr id="5" name="Content Placeholder 4"/>
          <p:cNvSpPr>
            <a:spLocks noGrp="1"/>
          </p:cNvSpPr>
          <p:nvPr>
            <p:ph type="body" idx="2"/>
          </p:nvPr>
        </p:nvSpPr>
        <p:spPr>
          <a:xfrm>
            <a:off x="457200" y="3580262"/>
            <a:ext cx="8229600" cy="904398"/>
          </a:xfrm>
        </p:spPr>
        <p:txBody>
          <a:bodyPr/>
          <a:lstStyle/>
          <a:p>
            <a:pPr eaLnBrk="1" hangingPunct="1">
              <a:buFontTx/>
              <a:buNone/>
            </a:pPr>
            <a:r>
              <a:rPr lang="en-US" altLang="en-US" sz="2400" dirty="0">
                <a:latin typeface="+mn-lt"/>
              </a:rPr>
              <a:t>Passing an Array as an Argument</a:t>
            </a:r>
          </a:p>
          <a:p>
            <a:pPr lvl="1" eaLnBrk="1" hangingPunct="1"/>
            <a:r>
              <a:rPr lang="en-US" altLang="en-US" sz="2400" dirty="0">
                <a:latin typeface="+mn-lt"/>
              </a:rPr>
              <a:t>Usually must pass the array and the size</a:t>
            </a:r>
          </a:p>
        </p:txBody>
      </p:sp>
      <p:pic>
        <p:nvPicPr>
          <p:cNvPr id="11" name="Picture 10" descr="Computer code has 4 lines. The lines read as follows. Line 1. The module call. Line 2, indented once. get Total left parenthesis numbers comma SIZE right parenthesis. Line 3. The module header. Line 4, indented once. Function Integer get Total left parenthesis Integer array left bracket right bracket comma Integer array Size right parenthesis."/>
          <p:cNvPicPr>
            <a:picLocks noChangeAspect="1"/>
          </p:cNvPicPr>
          <p:nvPr/>
        </p:nvPicPr>
        <p:blipFill rotWithShape="1">
          <a:blip r:embed="rId3"/>
          <a:srcRect r="8557"/>
          <a:stretch/>
        </p:blipFill>
        <p:spPr>
          <a:xfrm>
            <a:off x="1039208" y="4621137"/>
            <a:ext cx="7236178" cy="1560711"/>
          </a:xfrm>
          <a:prstGeom prst="rect">
            <a:avLst/>
          </a:prstGeom>
        </p:spPr>
      </p:pic>
    </p:spTree>
    <p:extLst>
      <p:ext uri="{BB962C8B-B14F-4D97-AF65-F5344CB8AC3E}">
        <p14:creationId xmlns:p14="http://schemas.microsoft.com/office/powerpoint/2010/main" val="53563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8.4 Parallel Arrays</a:t>
            </a:r>
          </a:p>
        </p:txBody>
      </p:sp>
      <p:sp>
        <p:nvSpPr>
          <p:cNvPr id="3" name="Content Placeholder 2"/>
          <p:cNvSpPr>
            <a:spLocks noGrp="1"/>
          </p:cNvSpPr>
          <p:nvPr>
            <p:ph type="body" idx="1"/>
          </p:nvPr>
        </p:nvSpPr>
        <p:spPr>
          <a:xfrm>
            <a:off x="457200" y="1600200"/>
            <a:ext cx="8229600" cy="923299"/>
          </a:xfrm>
        </p:spPr>
        <p:txBody>
          <a:bodyPr wrap="square" lIns="91425" tIns="91425" rIns="91425" bIns="91425">
            <a:spAutoFit/>
          </a:bodyPr>
          <a:lstStyle/>
          <a:p>
            <a:pPr marL="0" indent="0" fontAlgn="base">
              <a:spcAft>
                <a:spcPct val="0"/>
              </a:spcAft>
              <a:buNone/>
            </a:pPr>
            <a:r>
              <a:rPr lang="en-US" altLang="en-US" sz="2400" dirty="0">
                <a:solidFill>
                  <a:srgbClr val="000000"/>
                </a:solidFill>
                <a:latin typeface="Arial (Body)"/>
                <a:ea typeface="+mn-ea"/>
              </a:rPr>
              <a:t>By using the same subscript, you can establish a relationship between data stored in two or more arrays</a:t>
            </a:r>
          </a:p>
        </p:txBody>
      </p:sp>
      <p:sp>
        <p:nvSpPr>
          <p:cNvPr id="4" name="Content Placeholder 3"/>
          <p:cNvSpPr>
            <a:spLocks noGrp="1"/>
          </p:cNvSpPr>
          <p:nvPr>
            <p:ph type="body" idx="2"/>
          </p:nvPr>
        </p:nvSpPr>
        <p:spPr>
          <a:xfrm>
            <a:off x="457200" y="2632674"/>
            <a:ext cx="8229600" cy="492412"/>
          </a:xfrm>
        </p:spPr>
        <p:txBody>
          <a:bodyPr wrap="square" lIns="91425" tIns="91425" rIns="91425" bIns="91425">
            <a:spAutoFit/>
          </a:bodyPr>
          <a:lstStyle/>
          <a:p>
            <a:pPr marL="0" lvl="0" indent="0" fontAlgn="base">
              <a:spcBef>
                <a:spcPct val="50000"/>
              </a:spcBef>
              <a:spcAft>
                <a:spcPct val="0"/>
              </a:spcAft>
              <a:buNone/>
            </a:pPr>
            <a:r>
              <a:rPr lang="en-US" altLang="en-US" sz="2000" b="1" kern="1200" dirty="0">
                <a:solidFill>
                  <a:srgbClr val="000000"/>
                </a:solidFill>
                <a:latin typeface="Arial (Body)"/>
                <a:ea typeface="+mn-ea"/>
                <a:cs typeface="Arial" panose="020B0604020202020204" pitchFamily="34" charset="0"/>
              </a:rPr>
              <a:t>Figure 8-14 </a:t>
            </a:r>
            <a:r>
              <a:rPr lang="en-US" altLang="en-US" sz="2000" kern="1200" dirty="0">
                <a:solidFill>
                  <a:srgbClr val="000000"/>
                </a:solidFill>
                <a:latin typeface="Arial (Body)"/>
                <a:ea typeface="+mn-ea"/>
                <a:cs typeface="Arial" panose="020B0604020202020204" pitchFamily="34" charset="0"/>
              </a:rPr>
              <a:t>The </a:t>
            </a:r>
            <a:r>
              <a:rPr lang="en-US" altLang="en-US" sz="2000" kern="1200" dirty="0">
                <a:solidFill>
                  <a:srgbClr val="000000"/>
                </a:solidFill>
                <a:latin typeface="Courier New" panose="02070309020205020404" pitchFamily="49" charset="0"/>
                <a:ea typeface="+mn-ea"/>
                <a:cs typeface="Courier New" panose="02070309020205020404" pitchFamily="49" charset="0"/>
              </a:rPr>
              <a:t>names</a:t>
            </a:r>
            <a:r>
              <a:rPr lang="en-US" altLang="en-US" sz="2000" kern="1200" dirty="0">
                <a:solidFill>
                  <a:srgbClr val="000000"/>
                </a:solidFill>
                <a:latin typeface="Arial (Body)"/>
                <a:ea typeface="+mn-ea"/>
                <a:cs typeface="Arial" panose="020B0604020202020204" pitchFamily="34" charset="0"/>
              </a:rPr>
              <a:t> and </a:t>
            </a:r>
            <a:r>
              <a:rPr lang="en-US" altLang="en-US" sz="2000" kern="1200" dirty="0">
                <a:solidFill>
                  <a:srgbClr val="000000"/>
                </a:solidFill>
                <a:latin typeface="Courier New" panose="02070309020205020404" pitchFamily="49" charset="0"/>
                <a:ea typeface="+mn-ea"/>
                <a:cs typeface="Courier New" panose="02070309020205020404" pitchFamily="49" charset="0"/>
              </a:rPr>
              <a:t>addresses</a:t>
            </a:r>
            <a:r>
              <a:rPr lang="en-US" altLang="en-US" sz="2000" kern="1200" dirty="0">
                <a:solidFill>
                  <a:srgbClr val="000000"/>
                </a:solidFill>
                <a:latin typeface="Arial (Body)"/>
                <a:ea typeface="+mn-ea"/>
                <a:cs typeface="Arial" panose="020B0604020202020204" pitchFamily="34" charset="0"/>
              </a:rPr>
              <a:t> arrays</a:t>
            </a:r>
          </a:p>
        </p:txBody>
      </p:sp>
      <p:pic>
        <p:nvPicPr>
          <p:cNvPr id="6" name="Picture 6" descr="Two diagrams of array elements depict parallel arrays. First diagram depicts an array of 5 elements and they are labeled as follows. names left bracket 0 right bracket, names left bracket 1 right bracket, names left bracket 2 right bracket, names left bracket 3 right bracket, and names left bracket 4 right bracket. Second diagram depicts an array of 5 elements and they are labeled as follows. addresses left bracket 0 right bracket, addresses left bracket 1 right bracket, addresses left bracket 2 right bracket, addresses left bracket 3 right bracket, and addresses left bracket 4 right bracket. Person hashtag 1 is labeled to the first element of both the arrays, Person hashtag 2 is labeled to the second element of both the arrays, Person hashtag 3 is labeled to the third element of both the arrays, Person hashtag 4 is labeled to the fourth element of both the arrays, Person hashtag 5 is labeled to the fifth element of both the arr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903" y="3234261"/>
            <a:ext cx="3688194" cy="2982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74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8.5 Two-Dimensional Arrays </a:t>
            </a:r>
            <a:r>
              <a:rPr lang="en-US" altLang="en-US" sz="2000" b="0" dirty="0">
                <a:latin typeface="Times New Roman" panose="02020603050405020304" pitchFamily="18" charset="0"/>
                <a:ea typeface="+mj-ea"/>
                <a:cs typeface="Arial"/>
              </a:rPr>
              <a:t>(1 of 2)</a:t>
            </a:r>
          </a:p>
        </p:txBody>
      </p:sp>
      <p:sp>
        <p:nvSpPr>
          <p:cNvPr id="3" name="Content Placeholder 2"/>
          <p:cNvSpPr>
            <a:spLocks noGrp="1"/>
          </p:cNvSpPr>
          <p:nvPr>
            <p:ph type="body" idx="1"/>
          </p:nvPr>
        </p:nvSpPr>
        <p:spPr>
          <a:xfrm>
            <a:off x="457200" y="1600200"/>
            <a:ext cx="8229600" cy="1735830"/>
          </a:xfrm>
        </p:spPr>
        <p:txBody>
          <a:bodyPr wrap="square" lIns="91425" tIns="91425" rIns="91425" bIns="91425">
            <a:spAutoFit/>
          </a:bodyPr>
          <a:lstStyle/>
          <a:p>
            <a:pPr marL="0" lvl="0" indent="0" fontAlgn="base">
              <a:spcAft>
                <a:spcPct val="0"/>
              </a:spcAft>
              <a:buNone/>
            </a:pPr>
            <a:r>
              <a:rPr lang="en-US" altLang="en-US" sz="2400" dirty="0">
                <a:solidFill>
                  <a:srgbClr val="000000"/>
                </a:solidFill>
                <a:latin typeface="Arial (Body)"/>
                <a:ea typeface="+mn-ea"/>
              </a:rPr>
              <a:t>A two-dimensional array is like several identical arrays put together</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Suppose a teacher has six students who take five tests</a:t>
            </a:r>
          </a:p>
        </p:txBody>
      </p:sp>
      <p:sp>
        <p:nvSpPr>
          <p:cNvPr id="4" name="Content Placeholder 3"/>
          <p:cNvSpPr>
            <a:spLocks noGrp="1"/>
          </p:cNvSpPr>
          <p:nvPr>
            <p:ph type="body" idx="2"/>
          </p:nvPr>
        </p:nvSpPr>
        <p:spPr>
          <a:xfrm>
            <a:off x="457200" y="3525756"/>
            <a:ext cx="2286000" cy="1415742"/>
          </a:xfrm>
        </p:spPr>
        <p:txBody>
          <a:bodyPr wrap="square" lIns="91425" tIns="91425" rIns="91425" bIns="91425">
            <a:spAutoFit/>
          </a:bodyPr>
          <a:lstStyle/>
          <a:p>
            <a:pPr marL="0" lvl="0" indent="0" fontAlgn="base">
              <a:spcBef>
                <a:spcPct val="50000"/>
              </a:spcBef>
              <a:spcAft>
                <a:spcPct val="0"/>
              </a:spcAft>
              <a:buNone/>
            </a:pPr>
            <a:r>
              <a:rPr lang="en-US" altLang="en-US" sz="2000" b="1" kern="1200" dirty="0">
                <a:solidFill>
                  <a:srgbClr val="000000"/>
                </a:solidFill>
                <a:latin typeface="Arial (Body)"/>
                <a:ea typeface="+mn-ea"/>
                <a:cs typeface="Arial" panose="020B0604020202020204" pitchFamily="34" charset="0"/>
              </a:rPr>
              <a:t>Figure 8-17 </a:t>
            </a:r>
            <a:r>
              <a:rPr lang="en-US" altLang="en-US" sz="2000" kern="1200" dirty="0">
                <a:solidFill>
                  <a:srgbClr val="000000"/>
                </a:solidFill>
                <a:latin typeface="Arial (Body)"/>
                <a:ea typeface="+mn-ea"/>
                <a:cs typeface="Arial" panose="020B0604020202020204" pitchFamily="34" charset="0"/>
              </a:rPr>
              <a:t>Two-dimensional array with six rows and five columns</a:t>
            </a:r>
          </a:p>
        </p:txBody>
      </p:sp>
      <p:pic>
        <p:nvPicPr>
          <p:cNvPr id="6" name="Picture 5" descr="A diagram depicts a two-dimensional array. The rows are labeled and their note reads as follows. Row 0, This row is for student number 1, Row 1, This row is for student number 2, Row 2, This row is for student number 3, Row 3, This row is for student number 4, Row 4, This row is for student number 5, and Row 5, This row is for student number 6. The columns are labeled and their note reads as follows. Column 0, This column contains scores for exam number 1, Column 1, This column contains scores for exam number 2, Column 2, This column contains scores for exam number 3, Column 3, This column contains scores for exam number 4, and Column 4, This column contains scores for exam number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400" y="3443530"/>
            <a:ext cx="4922612" cy="281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95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8.5 Two-Dimensional Arrays </a:t>
            </a:r>
            <a:r>
              <a:rPr lang="en-US" altLang="en-US" sz="2000" b="0" dirty="0">
                <a:latin typeface="Times New Roman" panose="02020603050405020304" pitchFamily="18" charset="0"/>
                <a:ea typeface="+mj-ea"/>
                <a:cs typeface="Arial"/>
              </a:rPr>
              <a:t>(2 of 2)</a:t>
            </a: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0" lvl="0" indent="0" fontAlgn="base">
              <a:spcAft>
                <a:spcPct val="0"/>
              </a:spcAft>
              <a:buNone/>
              <a:tabLst/>
            </a:pPr>
            <a:r>
              <a:rPr lang="en-US" altLang="en-US" sz="2400" dirty="0">
                <a:solidFill>
                  <a:srgbClr val="000000"/>
                </a:solidFill>
                <a:latin typeface="Arial (Body)"/>
                <a:ea typeface="+mn-ea"/>
              </a:rPr>
              <a:t>Two size variables are required when declaring</a:t>
            </a:r>
          </a:p>
        </p:txBody>
      </p:sp>
      <p:pic>
        <p:nvPicPr>
          <p:cNvPr id="8" name="Picture 7" descr="The code has 3 lines. The lines read as follows. Line 1. Constant Integer ROWS equals 3. Line 2. Constant Integer C O L S equals 4. Line 3. Declare Integer values left bracket ROWS right bracket left bracket C O L S right bracket."/>
          <p:cNvPicPr>
            <a:picLocks noChangeAspect="1"/>
          </p:cNvPicPr>
          <p:nvPr/>
        </p:nvPicPr>
        <p:blipFill rotWithShape="1">
          <a:blip r:embed="rId2"/>
          <a:srcRect b="10733"/>
          <a:stretch/>
        </p:blipFill>
        <p:spPr>
          <a:xfrm>
            <a:off x="1926564" y="2221127"/>
            <a:ext cx="4587487" cy="1083041"/>
          </a:xfrm>
          <a:prstGeom prst="rect">
            <a:avLst/>
          </a:prstGeom>
        </p:spPr>
      </p:pic>
      <p:sp>
        <p:nvSpPr>
          <p:cNvPr id="5" name="Content Placeholder 4"/>
          <p:cNvSpPr>
            <a:spLocks noGrp="1"/>
          </p:cNvSpPr>
          <p:nvPr>
            <p:ph type="body" idx="2"/>
          </p:nvPr>
        </p:nvSpPr>
        <p:spPr>
          <a:xfrm>
            <a:off x="457200" y="3425886"/>
            <a:ext cx="8229600" cy="486052"/>
          </a:xfrm>
        </p:spPr>
        <p:txBody>
          <a:bodyPr/>
          <a:lstStyle/>
          <a:p>
            <a:pPr marL="0" indent="0">
              <a:buNone/>
            </a:pPr>
            <a:r>
              <a:rPr lang="en-US" altLang="en-US" sz="2400" dirty="0">
                <a:latin typeface="+mn-lt"/>
              </a:rPr>
              <a:t>Accessing is done with two loops, and both subscripts</a:t>
            </a:r>
          </a:p>
        </p:txBody>
      </p:sp>
      <p:pic>
        <p:nvPicPr>
          <p:cNvPr id="10" name="Picture 9" descr="Computer code has 6 lines. The lines read as follows. Line 1. For row equals 0 To ROWS minus 1. Line 2, indented once. For c o l equals 0 To C O L S minus 1. Line 3, indented twice. Display double quote Enter a number period double quote. Line 4, indented twice. Input values left bracket row right bracket left bracket c o l right bracket. Line 5, indented once. End For. Line 6. End For."/>
          <p:cNvPicPr>
            <a:picLocks noChangeAspect="1"/>
          </p:cNvPicPr>
          <p:nvPr/>
        </p:nvPicPr>
        <p:blipFill rotWithShape="1">
          <a:blip r:embed="rId3"/>
          <a:srcRect r="10076" b="6176"/>
          <a:stretch/>
        </p:blipFill>
        <p:spPr>
          <a:xfrm>
            <a:off x="1970526" y="4055798"/>
            <a:ext cx="4166505" cy="2116402"/>
          </a:xfrm>
          <a:prstGeom prst="rect">
            <a:avLst/>
          </a:prstGeom>
        </p:spPr>
      </p:pic>
    </p:spTree>
    <p:extLst>
      <p:ext uri="{BB962C8B-B14F-4D97-AF65-F5344CB8AC3E}">
        <p14:creationId xmlns:p14="http://schemas.microsoft.com/office/powerpoint/2010/main" val="206322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solidFill>
                  <a:schemeClr val="tx2"/>
                </a:solidFill>
                <a:latin typeface="Times New Roman" panose="02020603050405020304" pitchFamily="18" charset="0"/>
                <a:ea typeface="+mj-ea"/>
                <a:cs typeface="Arial"/>
              </a:rPr>
              <a:t>Learning Objectives</a:t>
            </a:r>
          </a:p>
        </p:txBody>
      </p:sp>
      <p:sp>
        <p:nvSpPr>
          <p:cNvPr id="3" name="Text Placeholder 2"/>
          <p:cNvSpPr>
            <a:spLocks noGrp="1"/>
          </p:cNvSpPr>
          <p:nvPr>
            <p:ph idx="1"/>
          </p:nvPr>
        </p:nvSpPr>
        <p:spPr>
          <a:xfrm>
            <a:off x="457200" y="1600200"/>
            <a:ext cx="8229600" cy="3362429"/>
          </a:xfrm>
        </p:spPr>
        <p:txBody>
          <a:bodyPr wrap="square" lIns="91425" tIns="91425" rIns="91425" bIns="91425">
            <a:spAutoFit/>
          </a:bodyPr>
          <a:lstStyle/>
          <a:p>
            <a:pPr marL="0" lvl="0" indent="0" fontAlgn="base">
              <a:spcAft>
                <a:spcPct val="0"/>
              </a:spcAft>
              <a:buNone/>
              <a:tabLst/>
            </a:pPr>
            <a:r>
              <a:rPr lang="en-US" altLang="en-US" sz="2400" b="1" dirty="0">
                <a:solidFill>
                  <a:schemeClr val="tx2"/>
                </a:solidFill>
                <a:latin typeface="Arial (Body)"/>
                <a:ea typeface="+mn-ea"/>
              </a:rPr>
              <a:t>8.1 </a:t>
            </a:r>
            <a:r>
              <a:rPr lang="en-US" altLang="en-US" sz="2400" dirty="0">
                <a:solidFill>
                  <a:srgbClr val="000000"/>
                </a:solidFill>
                <a:latin typeface="Arial (Body)"/>
                <a:ea typeface="+mn-ea"/>
              </a:rPr>
              <a:t>Array Basics</a:t>
            </a:r>
          </a:p>
          <a:p>
            <a:pPr marL="0" lvl="0" indent="0" fontAlgn="base">
              <a:spcAft>
                <a:spcPct val="0"/>
              </a:spcAft>
              <a:buNone/>
              <a:tabLst/>
            </a:pPr>
            <a:r>
              <a:rPr lang="en-US" altLang="en-US" sz="2400" b="1" dirty="0">
                <a:solidFill>
                  <a:schemeClr val="tx2"/>
                </a:solidFill>
                <a:latin typeface="Arial (Body)"/>
                <a:ea typeface="+mn-ea"/>
              </a:rPr>
              <a:t>8.2</a:t>
            </a:r>
            <a:r>
              <a:rPr lang="en-US" altLang="en-US" sz="2400" dirty="0">
                <a:solidFill>
                  <a:srgbClr val="000000"/>
                </a:solidFill>
                <a:latin typeface="Arial (Body)"/>
                <a:ea typeface="+mn-ea"/>
              </a:rPr>
              <a:t> Sequentially Searching an Array</a:t>
            </a:r>
          </a:p>
          <a:p>
            <a:pPr marL="0" lvl="0" indent="0" fontAlgn="base">
              <a:spcAft>
                <a:spcPct val="0"/>
              </a:spcAft>
              <a:buNone/>
              <a:tabLst/>
            </a:pPr>
            <a:r>
              <a:rPr lang="en-US" altLang="en-US" sz="2400" b="1" dirty="0">
                <a:solidFill>
                  <a:schemeClr val="tx2"/>
                </a:solidFill>
                <a:latin typeface="Arial (Body)"/>
                <a:ea typeface="+mn-ea"/>
              </a:rPr>
              <a:t>8.3</a:t>
            </a:r>
            <a:r>
              <a:rPr lang="en-US" altLang="en-US" sz="2400" dirty="0">
                <a:solidFill>
                  <a:srgbClr val="000000"/>
                </a:solidFill>
                <a:latin typeface="Arial (Body)"/>
                <a:ea typeface="+mn-ea"/>
              </a:rPr>
              <a:t> Processing the Contents of an Array</a:t>
            </a:r>
          </a:p>
          <a:p>
            <a:pPr marL="0" lvl="0" indent="0" fontAlgn="base">
              <a:spcAft>
                <a:spcPct val="0"/>
              </a:spcAft>
              <a:buNone/>
              <a:tabLst/>
            </a:pPr>
            <a:r>
              <a:rPr lang="en-US" altLang="en-US" sz="2400" b="1" dirty="0">
                <a:solidFill>
                  <a:schemeClr val="tx2"/>
                </a:solidFill>
                <a:latin typeface="Arial (Body)"/>
                <a:ea typeface="+mn-ea"/>
              </a:rPr>
              <a:t>8.4</a:t>
            </a:r>
            <a:r>
              <a:rPr lang="en-US" altLang="en-US" sz="2400" dirty="0">
                <a:solidFill>
                  <a:srgbClr val="000000"/>
                </a:solidFill>
                <a:latin typeface="Arial (Body)"/>
                <a:ea typeface="+mn-ea"/>
              </a:rPr>
              <a:t> Parallel Arrays</a:t>
            </a:r>
          </a:p>
          <a:p>
            <a:pPr marL="0" lvl="0" indent="0" fontAlgn="base">
              <a:spcAft>
                <a:spcPct val="0"/>
              </a:spcAft>
              <a:buNone/>
              <a:tabLst/>
            </a:pPr>
            <a:r>
              <a:rPr lang="en-US" altLang="en-US" sz="2400" b="1" dirty="0">
                <a:solidFill>
                  <a:schemeClr val="tx2"/>
                </a:solidFill>
                <a:latin typeface="Arial (Body)"/>
                <a:ea typeface="+mn-ea"/>
              </a:rPr>
              <a:t>8.5</a:t>
            </a:r>
            <a:r>
              <a:rPr lang="en-US" altLang="en-US" sz="2400" dirty="0">
                <a:solidFill>
                  <a:srgbClr val="000000"/>
                </a:solidFill>
                <a:latin typeface="Arial (Body)"/>
                <a:ea typeface="+mn-ea"/>
              </a:rPr>
              <a:t> Two-Dimensional Arrays</a:t>
            </a:r>
          </a:p>
          <a:p>
            <a:pPr marL="0" lvl="0" indent="0" fontAlgn="base">
              <a:spcAft>
                <a:spcPct val="0"/>
              </a:spcAft>
              <a:buNone/>
              <a:tabLst/>
            </a:pPr>
            <a:r>
              <a:rPr lang="en-US" altLang="en-US" sz="2400" b="1" dirty="0">
                <a:solidFill>
                  <a:schemeClr val="tx2"/>
                </a:solidFill>
                <a:latin typeface="Arial (Body)"/>
                <a:ea typeface="+mn-ea"/>
              </a:rPr>
              <a:t>8.6</a:t>
            </a:r>
            <a:r>
              <a:rPr lang="en-US" altLang="en-US" sz="2400" dirty="0">
                <a:solidFill>
                  <a:srgbClr val="000000"/>
                </a:solidFill>
                <a:latin typeface="Arial (Body)"/>
                <a:ea typeface="+mn-ea"/>
              </a:rPr>
              <a:t> Arrays of Three or More Dimension</a:t>
            </a:r>
          </a:p>
        </p:txBody>
      </p:sp>
    </p:spTree>
    <p:extLst>
      <p:ext uri="{BB962C8B-B14F-4D97-AF65-F5344CB8AC3E}">
        <p14:creationId xmlns:p14="http://schemas.microsoft.com/office/powerpoint/2010/main" val="80035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8.6 Arrays of Three or More Dimensions</a:t>
            </a: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0" lvl="0" indent="0" fontAlgn="base">
              <a:spcAft>
                <a:spcPct val="0"/>
              </a:spcAft>
              <a:buNone/>
            </a:pPr>
            <a:r>
              <a:rPr lang="en-US" altLang="en-US" sz="2400" dirty="0">
                <a:solidFill>
                  <a:srgbClr val="000000"/>
                </a:solidFill>
                <a:latin typeface="Arial (Body)"/>
                <a:ea typeface="+mn-ea"/>
              </a:rPr>
              <a:t>Arrays can also be three or more dimensions</a:t>
            </a:r>
          </a:p>
        </p:txBody>
      </p:sp>
      <p:pic>
        <p:nvPicPr>
          <p:cNvPr id="8" name="Picture 7" descr="Computer code reads declare real seats left bracket 3 right bracket left bracket 5 right bracket left bracket 8 right bracket. "/>
          <p:cNvPicPr>
            <a:picLocks noChangeAspect="1"/>
          </p:cNvPicPr>
          <p:nvPr/>
        </p:nvPicPr>
        <p:blipFill rotWithShape="1">
          <a:blip r:embed="rId2"/>
          <a:srcRect b="22661"/>
          <a:stretch/>
        </p:blipFill>
        <p:spPr>
          <a:xfrm>
            <a:off x="1942693" y="2146693"/>
            <a:ext cx="3974937" cy="499792"/>
          </a:xfrm>
          <a:prstGeom prst="rect">
            <a:avLst/>
          </a:prstGeom>
        </p:spPr>
      </p:pic>
      <p:sp>
        <p:nvSpPr>
          <p:cNvPr id="4" name="Content Placeholder 3"/>
          <p:cNvSpPr>
            <a:spLocks noGrp="1"/>
          </p:cNvSpPr>
          <p:nvPr>
            <p:ph type="body" idx="2"/>
          </p:nvPr>
        </p:nvSpPr>
        <p:spPr>
          <a:xfrm>
            <a:off x="457200" y="3111387"/>
            <a:ext cx="2651760" cy="800189"/>
          </a:xfrm>
        </p:spPr>
        <p:txBody>
          <a:bodyPr wrap="square" lIns="91425" tIns="91425" rIns="91425" bIns="91425">
            <a:spAutoFit/>
          </a:bodyPr>
          <a:lstStyle/>
          <a:p>
            <a:pPr marL="0" lvl="0" indent="0" fontAlgn="base">
              <a:spcBef>
                <a:spcPct val="50000"/>
              </a:spcBef>
              <a:spcAft>
                <a:spcPct val="0"/>
              </a:spcAft>
              <a:buNone/>
            </a:pPr>
            <a:r>
              <a:rPr lang="en-US" altLang="en-US" sz="2000" b="1" kern="1200" dirty="0">
                <a:solidFill>
                  <a:srgbClr val="000000"/>
                </a:solidFill>
                <a:latin typeface="Arial (Body)"/>
                <a:ea typeface="+mn-ea"/>
                <a:cs typeface="Arial" panose="020B0604020202020204" pitchFamily="34" charset="0"/>
              </a:rPr>
              <a:t>Figure 8-22 </a:t>
            </a:r>
            <a:r>
              <a:rPr lang="en-US" altLang="en-US" sz="2000" kern="1200" dirty="0">
                <a:solidFill>
                  <a:srgbClr val="000000"/>
                </a:solidFill>
                <a:latin typeface="Arial (Body)"/>
                <a:ea typeface="+mn-ea"/>
                <a:cs typeface="Arial" panose="020B0604020202020204" pitchFamily="34" charset="0"/>
              </a:rPr>
              <a:t>A three-dimensional array</a:t>
            </a:r>
          </a:p>
        </p:txBody>
      </p:sp>
      <p:pic>
        <p:nvPicPr>
          <p:cNvPr id="6" name="Picture 4" descr="A diagram depicts a three dash dimensional array with 3 rows, 4 columns and 3 sections. The rows are labeled as row 0, row 1, row 2. The columns are labeled as column 0, column 1, column 2, column 3. The sections are labeled as page 0, page 1, pag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284" y="3111387"/>
            <a:ext cx="5259100" cy="2676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0236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8.7 Focus on Languages: Java</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602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(1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Java Array Declarations</a:t>
            </a:r>
            <a:br>
              <a:rPr lang="en-US" dirty="0"/>
            </a:br>
            <a:br>
              <a:rPr lang="en-US" dirty="0"/>
            </a:br>
            <a:r>
              <a:rPr lang="en-US" dirty="0"/>
              <a:t>	</a:t>
            </a:r>
            <a:r>
              <a:rPr lang="en-US" dirty="0">
                <a:latin typeface="Consolas" panose="020B0609020204030204" pitchFamily="49" charset="0"/>
              </a:rPr>
              <a:t>int[] numbers = new int[6];</a:t>
            </a:r>
            <a:br>
              <a:rPr lang="en-US" dirty="0">
                <a:latin typeface="Consolas" panose="020B0609020204030204" pitchFamily="49" charset="0"/>
              </a:rPr>
            </a:br>
            <a:endParaRPr lang="en-US" dirty="0">
              <a:latin typeface="Consolas" panose="020B0609020204030204" pitchFamily="49" charset="0"/>
            </a:endParaRPr>
          </a:p>
          <a:p>
            <a:pPr lvl="1"/>
            <a:r>
              <a:rPr lang="en-US" dirty="0"/>
              <a:t>This statement declares </a:t>
            </a:r>
            <a:r>
              <a:rPr lang="en-US" dirty="0">
                <a:latin typeface="Consolas" panose="020B0609020204030204" pitchFamily="49" charset="0"/>
              </a:rPr>
              <a:t>numbers</a:t>
            </a:r>
            <a:r>
              <a:rPr lang="en-US" dirty="0"/>
              <a:t> as an </a:t>
            </a:r>
            <a:r>
              <a:rPr lang="en-US" dirty="0">
                <a:latin typeface="Consolas" panose="020B0609020204030204" pitchFamily="49" charset="0"/>
              </a:rPr>
              <a:t>int</a:t>
            </a:r>
            <a:r>
              <a:rPr lang="en-US" dirty="0"/>
              <a:t> array</a:t>
            </a:r>
          </a:p>
          <a:p>
            <a:pPr lvl="1"/>
            <a:r>
              <a:rPr lang="en-US" dirty="0"/>
              <a:t>The size declarator specifies that the array has 6 elements. </a:t>
            </a:r>
          </a:p>
          <a:p>
            <a:pPr lvl="1"/>
            <a:r>
              <a:rPr lang="en-US" dirty="0"/>
              <a:t>It is a good practice to use a named constant for the size declarator:</a:t>
            </a:r>
            <a:br>
              <a:rPr lang="en-US" dirty="0"/>
            </a:br>
            <a:br>
              <a:rPr lang="en-US" dirty="0"/>
            </a:br>
            <a:r>
              <a:rPr lang="en-US" dirty="0">
                <a:latin typeface="Consolas" panose="020B0609020204030204" pitchFamily="49" charset="0"/>
              </a:rPr>
              <a:t>final int SIZE = 6;</a:t>
            </a:r>
            <a:br>
              <a:rPr lang="en-US" dirty="0">
                <a:latin typeface="Consolas" panose="020B0609020204030204" pitchFamily="49" charset="0"/>
              </a:rPr>
            </a:br>
            <a:r>
              <a:rPr lang="en-US" dirty="0">
                <a:latin typeface="Consolas" panose="020B0609020204030204" pitchFamily="49" charset="0"/>
              </a:rPr>
              <a:t>int[] numbers = new int[SIZE];</a:t>
            </a:r>
          </a:p>
          <a:p>
            <a:endParaRPr lang="en-US" dirty="0"/>
          </a:p>
        </p:txBody>
      </p:sp>
    </p:spTree>
    <p:extLst>
      <p:ext uri="{BB962C8B-B14F-4D97-AF65-F5344CB8AC3E}">
        <p14:creationId xmlns:p14="http://schemas.microsoft.com/office/powerpoint/2010/main" val="499122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(2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The following code declares </a:t>
            </a:r>
            <a:r>
              <a:rPr lang="en-US" dirty="0">
                <a:latin typeface="Consolas" panose="020B0609020204030204" pitchFamily="49" charset="0"/>
              </a:rPr>
              <a:t>temperatures</a:t>
            </a:r>
            <a:r>
              <a:rPr lang="en-US" dirty="0"/>
              <a:t> as an array of 200 </a:t>
            </a:r>
            <a:r>
              <a:rPr lang="en-US" dirty="0">
                <a:latin typeface="Consolas" panose="020B0609020204030204" pitchFamily="49" charset="0"/>
              </a:rPr>
              <a:t>double</a:t>
            </a:r>
            <a:r>
              <a:rPr lang="en-US" dirty="0"/>
              <a:t>s:</a:t>
            </a:r>
            <a:br>
              <a:rPr lang="en-US" dirty="0"/>
            </a:br>
            <a:br>
              <a:rPr lang="en-US" dirty="0"/>
            </a:br>
            <a:r>
              <a:rPr lang="en-US" dirty="0">
                <a:latin typeface="Consolas" panose="020B0609020204030204" pitchFamily="49" charset="0"/>
              </a:rPr>
              <a:t>final int SIZE = 200;</a:t>
            </a:r>
            <a:br>
              <a:rPr lang="en-US" dirty="0">
                <a:latin typeface="Consolas" panose="020B0609020204030204" pitchFamily="49" charset="0"/>
              </a:rPr>
            </a:br>
            <a:r>
              <a:rPr lang="en-US" dirty="0">
                <a:latin typeface="Consolas" panose="020B0609020204030204" pitchFamily="49" charset="0"/>
              </a:rPr>
              <a:t>double[] temperatures = new double[SIZE];</a:t>
            </a:r>
            <a:br>
              <a:rPr lang="en-US" dirty="0">
                <a:latin typeface="Consolas" panose="020B0609020204030204" pitchFamily="49" charset="0"/>
              </a:rPr>
            </a:br>
            <a:endParaRPr lang="en-US" dirty="0">
              <a:latin typeface="Consolas" panose="020B0609020204030204" pitchFamily="49" charset="0"/>
            </a:endParaRPr>
          </a:p>
          <a:p>
            <a:r>
              <a:rPr lang="en-US" dirty="0"/>
              <a:t>The following code declares </a:t>
            </a:r>
            <a:r>
              <a:rPr lang="en-US" dirty="0">
                <a:latin typeface="Consolas" panose="020B0609020204030204" pitchFamily="49" charset="0"/>
              </a:rPr>
              <a:t>names</a:t>
            </a:r>
            <a:r>
              <a:rPr lang="en-US" dirty="0"/>
              <a:t> as an array of 10 </a:t>
            </a:r>
            <a:r>
              <a:rPr lang="en-US" dirty="0">
                <a:latin typeface="Consolas" panose="020B0609020204030204" pitchFamily="49" charset="0"/>
              </a:rPr>
              <a:t>String</a:t>
            </a:r>
            <a:r>
              <a:rPr lang="en-US" dirty="0"/>
              <a:t>s:</a:t>
            </a:r>
            <a:br>
              <a:rPr lang="en-US" dirty="0"/>
            </a:br>
            <a:br>
              <a:rPr lang="en-US" dirty="0"/>
            </a:br>
            <a:r>
              <a:rPr lang="en-US" dirty="0">
                <a:latin typeface="Consolas" panose="020B0609020204030204" pitchFamily="49" charset="0"/>
              </a:rPr>
              <a:t>final int SIZE = 10;</a:t>
            </a:r>
            <a:br>
              <a:rPr lang="en-US" dirty="0">
                <a:latin typeface="Consolas" panose="020B0609020204030204" pitchFamily="49" charset="0"/>
              </a:rPr>
            </a:br>
            <a:r>
              <a:rPr lang="en-US" dirty="0">
                <a:latin typeface="Consolas" panose="020B0609020204030204" pitchFamily="49" charset="0"/>
              </a:rPr>
              <a:t>String[] names = new String[SIZE];</a:t>
            </a:r>
          </a:p>
          <a:p>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279104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(3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You access the elements of an array with a subscript. Subscripts start at 0.</a:t>
            </a:r>
          </a:p>
          <a:p>
            <a:r>
              <a:rPr lang="en-US" dirty="0"/>
              <a:t>Example:</a:t>
            </a:r>
            <a:br>
              <a:rPr lang="en-US" dirty="0"/>
            </a:br>
            <a:br>
              <a:rPr lang="en-US" dirty="0"/>
            </a:br>
            <a:r>
              <a:rPr lang="en-US" dirty="0">
                <a:latin typeface="Consolas" panose="020B0609020204030204" pitchFamily="49" charset="0"/>
              </a:rPr>
              <a:t>final int SIZE = 3;</a:t>
            </a:r>
            <a:br>
              <a:rPr lang="en-US" dirty="0">
                <a:latin typeface="Consolas" panose="020B0609020204030204" pitchFamily="49" charset="0"/>
              </a:rPr>
            </a:br>
            <a:r>
              <a:rPr lang="en-US" dirty="0">
                <a:latin typeface="Consolas" panose="020B0609020204030204" pitchFamily="49" charset="0"/>
              </a:rPr>
              <a:t>int[] numbers = new int[SIZE];</a:t>
            </a:r>
            <a:br>
              <a:rPr lang="en-US" dirty="0">
                <a:latin typeface="Consolas" panose="020B0609020204030204" pitchFamily="49" charset="0"/>
              </a:rPr>
            </a:br>
            <a:r>
              <a:rPr lang="en-US" dirty="0">
                <a:latin typeface="Consolas" panose="020B0609020204030204" pitchFamily="49" charset="0"/>
              </a:rPr>
              <a:t>numbers[0] = 10;</a:t>
            </a:r>
            <a:br>
              <a:rPr lang="en-US" dirty="0">
                <a:latin typeface="Consolas" panose="020B0609020204030204" pitchFamily="49" charset="0"/>
              </a:rPr>
            </a:br>
            <a:r>
              <a:rPr lang="en-US" dirty="0">
                <a:latin typeface="Consolas" panose="020B0609020204030204" pitchFamily="49" charset="0"/>
              </a:rPr>
              <a:t>numbers[1] = 20;</a:t>
            </a:r>
            <a:br>
              <a:rPr lang="en-US" dirty="0">
                <a:latin typeface="Consolas" panose="020B0609020204030204" pitchFamily="49" charset="0"/>
              </a:rPr>
            </a:br>
            <a:r>
              <a:rPr lang="en-US" dirty="0">
                <a:latin typeface="Consolas" panose="020B0609020204030204" pitchFamily="49" charset="0"/>
              </a:rPr>
              <a:t>numbers[2] = 30;</a:t>
            </a: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75217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(4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Initializing an array:</a:t>
            </a:r>
            <a:br>
              <a:rPr lang="en-US" dirty="0"/>
            </a:br>
            <a:br>
              <a:rPr lang="en-US" dirty="0"/>
            </a:br>
            <a:r>
              <a:rPr lang="en-US" dirty="0">
                <a:latin typeface="Consolas" panose="020B0609020204030204" pitchFamily="49" charset="0"/>
              </a:rPr>
              <a:t>int[] days = {31, 28, 31, 30, 31, 30, 31, 31, 30, 31, 30, 31};</a:t>
            </a:r>
            <a:br>
              <a:rPr lang="en-US" dirty="0">
                <a:latin typeface="Consolas" panose="020B0609020204030204" pitchFamily="49" charset="0"/>
              </a:rPr>
            </a:br>
            <a:endParaRPr lang="en-US" dirty="0">
              <a:latin typeface="Consolas" panose="020B0609020204030204" pitchFamily="49" charset="0"/>
            </a:endParaRPr>
          </a:p>
          <a:p>
            <a:r>
              <a:rPr lang="en-US" dirty="0"/>
              <a:t>The first value, 31, is stored in </a:t>
            </a:r>
            <a:r>
              <a:rPr lang="en-US" dirty="0">
                <a:latin typeface="Consolas" panose="020B0609020204030204" pitchFamily="49" charset="0"/>
              </a:rPr>
              <a:t>days[0]</a:t>
            </a:r>
          </a:p>
          <a:p>
            <a:r>
              <a:rPr lang="en-US" dirty="0"/>
              <a:t>The second value, 28, is stored in </a:t>
            </a:r>
            <a:r>
              <a:rPr lang="en-US" dirty="0">
                <a:latin typeface="Consolas" panose="020B0609020204030204" pitchFamily="49" charset="0"/>
              </a:rPr>
              <a:t>days[1]</a:t>
            </a:r>
          </a:p>
          <a:p>
            <a:r>
              <a:rPr lang="en-US" dirty="0"/>
              <a:t>And so forth…</a:t>
            </a: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1832788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(5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The </a:t>
            </a:r>
            <a:r>
              <a:rPr lang="en-US" dirty="0">
                <a:latin typeface="Consolas" panose="020B0609020204030204" pitchFamily="49" charset="0"/>
              </a:rPr>
              <a:t>length</a:t>
            </a:r>
            <a:r>
              <a:rPr lang="en-US" dirty="0"/>
              <a:t> attribute holds the number of elements in an array.</a:t>
            </a:r>
          </a:p>
          <a:p>
            <a:r>
              <a:rPr lang="en-US" dirty="0"/>
              <a:t>For example, look at this declaration:</a:t>
            </a:r>
            <a:br>
              <a:rPr lang="en-US" dirty="0"/>
            </a:br>
            <a:br>
              <a:rPr lang="en-US" dirty="0"/>
            </a:br>
            <a:r>
              <a:rPr lang="en-US" dirty="0">
                <a:latin typeface="Consolas" panose="020B0609020204030204" pitchFamily="49" charset="0"/>
              </a:rPr>
              <a:t>double[] temperatures = new double[25];</a:t>
            </a:r>
            <a:endParaRPr lang="en-US" dirty="0"/>
          </a:p>
          <a:p>
            <a:r>
              <a:rPr lang="en-US" dirty="0"/>
              <a:t>Because the </a:t>
            </a:r>
            <a:r>
              <a:rPr lang="en-US" dirty="0">
                <a:latin typeface="Consolas" panose="020B0609020204030204" pitchFamily="49" charset="0"/>
              </a:rPr>
              <a:t>temperatures</a:t>
            </a:r>
            <a:r>
              <a:rPr lang="en-US" dirty="0"/>
              <a:t> array has 25 elements, the following statement would assign 25 to the variable </a:t>
            </a:r>
            <a:r>
              <a:rPr lang="en-US" dirty="0">
                <a:latin typeface="Consolas" panose="020B0609020204030204" pitchFamily="49" charset="0"/>
              </a:rPr>
              <a:t>size</a:t>
            </a:r>
            <a:r>
              <a:rPr lang="en-US" dirty="0"/>
              <a:t>:</a:t>
            </a:r>
            <a:br>
              <a:rPr lang="en-US" dirty="0"/>
            </a:br>
            <a:br>
              <a:rPr lang="en-US" dirty="0"/>
            </a:br>
            <a:r>
              <a:rPr lang="en-US" dirty="0">
                <a:latin typeface="Consolas" panose="020B0609020204030204" pitchFamily="49" charset="0"/>
              </a:rPr>
              <a:t>size = </a:t>
            </a:r>
            <a:r>
              <a:rPr lang="en-US" dirty="0" err="1">
                <a:latin typeface="Consolas" panose="020B0609020204030204" pitchFamily="49" charset="0"/>
              </a:rPr>
              <a:t>temperatures.length</a:t>
            </a:r>
            <a:r>
              <a:rPr lang="en-US" dirty="0">
                <a:latin typeface="Consolas" panose="020B0609020204030204" pitchFamily="49" charset="0"/>
              </a:rPr>
              <a:t>;</a:t>
            </a:r>
          </a:p>
          <a:p>
            <a:r>
              <a:rPr lang="en-US" dirty="0">
                <a:latin typeface="+mn-lt"/>
              </a:rPr>
              <a:t>The </a:t>
            </a:r>
            <a:r>
              <a:rPr lang="en-US" dirty="0">
                <a:latin typeface="Consolas" panose="020B0609020204030204" pitchFamily="49" charset="0"/>
              </a:rPr>
              <a:t>length</a:t>
            </a:r>
            <a:r>
              <a:rPr lang="en-US" dirty="0">
                <a:latin typeface="+mn-lt"/>
              </a:rPr>
              <a:t> attribute is very useful in a loop:</a:t>
            </a:r>
            <a:br>
              <a:rPr lang="en-US" dirty="0">
                <a:latin typeface="+mn-lt"/>
              </a:rPr>
            </a:br>
            <a:br>
              <a:rPr lang="en-US" dirty="0">
                <a:latin typeface="Consolas" panose="020B0609020204030204" pitchFamily="49" charset="0"/>
              </a:rPr>
            </a:br>
            <a:r>
              <a:rPr lang="en-US" dirty="0">
                <a:latin typeface="Consolas" panose="020B0609020204030204" pitchFamily="49" charset="0"/>
              </a:rPr>
              <a:t>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temperatures.length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(temperatures[</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2933269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(6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When passing an array as an argument to a method in Java, it is not necessary to pass a separate argument indicating the array's size. </a:t>
            </a:r>
          </a:p>
          <a:p>
            <a:r>
              <a:rPr lang="en-US" dirty="0"/>
              <a:t>This is because Java arrays have the </a:t>
            </a:r>
            <a:r>
              <a:rPr lang="en-US" dirty="0">
                <a:latin typeface="Consolas" panose="020B0609020204030204" pitchFamily="49" charset="0"/>
              </a:rPr>
              <a:t>length</a:t>
            </a:r>
            <a:r>
              <a:rPr lang="en-US" dirty="0"/>
              <a:t> attribute that reports the array's size: </a:t>
            </a:r>
            <a:br>
              <a:rPr lang="en-US" dirty="0"/>
            </a:br>
            <a:br>
              <a:rPr lang="en-US" dirty="0"/>
            </a:br>
            <a:br>
              <a:rPr lang="en-US" dirty="0">
                <a:latin typeface="Consolas" panose="020B0609020204030204" pitchFamily="49" charset="0"/>
              </a:rPr>
            </a:br>
            <a:r>
              <a:rPr lang="en-US" dirty="0">
                <a:latin typeface="Consolas" panose="020B0609020204030204" pitchFamily="49" charset="0"/>
              </a:rPr>
              <a:t>public static void </a:t>
            </a:r>
            <a:r>
              <a:rPr lang="en-US" dirty="0" err="1">
                <a:latin typeface="Consolas" panose="020B0609020204030204" pitchFamily="49" charset="0"/>
              </a:rPr>
              <a:t>showArray</a:t>
            </a:r>
            <a:r>
              <a:rPr lang="en-US" dirty="0">
                <a:latin typeface="Consolas" panose="020B0609020204030204" pitchFamily="49" charset="0"/>
              </a:rPr>
              <a:t>(int[] array)</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array.length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System.out.print</a:t>
            </a:r>
            <a:r>
              <a:rPr lang="en-US" dirty="0">
                <a:latin typeface="Consolas" panose="020B0609020204030204" pitchFamily="49" charset="0"/>
              </a:rPr>
              <a:t>(array[</a:t>
            </a:r>
            <a:r>
              <a:rPr lang="en-US" dirty="0" err="1">
                <a:latin typeface="Consolas" panose="020B0609020204030204" pitchFamily="49" charset="0"/>
              </a:rPr>
              <a:t>i</a:t>
            </a:r>
            <a:r>
              <a:rPr lang="en-US" dirty="0">
                <a:latin typeface="Consolas" panose="020B0609020204030204" pitchFamily="49" charset="0"/>
              </a:rPr>
              <a:t>] + " ");</a:t>
            </a:r>
            <a:br>
              <a:rPr lang="en-US" dirty="0">
                <a:latin typeface="Consolas" panose="020B0609020204030204" pitchFamily="49" charset="0"/>
              </a:rPr>
            </a:br>
            <a:r>
              <a:rPr lang="en-US" dirty="0">
                <a:latin typeface="Consolas" panose="020B0609020204030204" pitchFamily="49" charset="0"/>
              </a:rPr>
              <a:t>}</a:t>
            </a:r>
          </a:p>
          <a:p>
            <a:pPr marL="0" indent="0">
              <a:buNone/>
            </a:pP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1230397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(7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sz="1200" dirty="0"/>
              <a:t>Two-Dimensional Arrays in Java</a:t>
            </a:r>
          </a:p>
          <a:p>
            <a:pPr lvl="1"/>
            <a:r>
              <a:rPr lang="en-US" sz="1200" dirty="0"/>
              <a:t>Here is a declaration of a two-dimensional array with three rows and four columns:</a:t>
            </a:r>
            <a:br>
              <a:rPr lang="en-US" sz="1200" dirty="0"/>
            </a:br>
            <a:br>
              <a:rPr lang="en-US" sz="1200" dirty="0"/>
            </a:br>
            <a:r>
              <a:rPr lang="en-US" sz="1400" dirty="0">
                <a:latin typeface="Consolas" panose="020B0609020204030204" pitchFamily="49" charset="0"/>
              </a:rPr>
              <a:t>double[][] scores = new double[3][4];</a:t>
            </a:r>
            <a:br>
              <a:rPr lang="en-US" sz="1400" dirty="0">
                <a:latin typeface="Consolas" panose="020B0609020204030204" pitchFamily="49" charset="0"/>
              </a:rPr>
            </a:br>
            <a:endParaRPr lang="en-US" sz="1400" dirty="0">
              <a:latin typeface="Consolas" panose="020B0609020204030204" pitchFamily="49" charset="0"/>
            </a:endParaRPr>
          </a:p>
          <a:p>
            <a:pPr lvl="1"/>
            <a:r>
              <a:rPr lang="en-US" sz="1400" dirty="0">
                <a:latin typeface="+mn-lt"/>
              </a:rPr>
              <a:t>The elements in row 0 are referenced as:</a:t>
            </a:r>
            <a:br>
              <a:rPr lang="en-US" sz="1400" dirty="0">
                <a:latin typeface="+mn-lt"/>
              </a:rPr>
            </a:br>
            <a:br>
              <a:rPr lang="en-US" sz="1400" dirty="0">
                <a:latin typeface="+mn-lt"/>
              </a:rPr>
            </a:br>
            <a:r>
              <a:rPr lang="fr-FR" sz="1400" dirty="0">
                <a:latin typeface="Consolas" panose="020B0609020204030204" pitchFamily="49" charset="0"/>
              </a:rPr>
              <a:t>scores[0][0]</a:t>
            </a:r>
            <a:br>
              <a:rPr lang="fr-FR" sz="1400" dirty="0">
                <a:latin typeface="Consolas" panose="020B0609020204030204" pitchFamily="49" charset="0"/>
              </a:rPr>
            </a:br>
            <a:r>
              <a:rPr lang="fr-FR" sz="1400" dirty="0">
                <a:latin typeface="Consolas" panose="020B0609020204030204" pitchFamily="49" charset="0"/>
              </a:rPr>
              <a:t>scores[0][1]</a:t>
            </a:r>
            <a:br>
              <a:rPr lang="fr-FR" sz="1400" dirty="0">
                <a:latin typeface="Consolas" panose="020B0609020204030204" pitchFamily="49" charset="0"/>
              </a:rPr>
            </a:br>
            <a:r>
              <a:rPr lang="fr-FR" sz="1400" dirty="0">
                <a:latin typeface="Consolas" panose="020B0609020204030204" pitchFamily="49" charset="0"/>
              </a:rPr>
              <a:t>scores[0][2]</a:t>
            </a:r>
            <a:br>
              <a:rPr lang="fr-FR" sz="1400" dirty="0">
                <a:latin typeface="Consolas" panose="020B0609020204030204" pitchFamily="49" charset="0"/>
              </a:rPr>
            </a:br>
            <a:r>
              <a:rPr lang="fr-FR" sz="1400" dirty="0">
                <a:latin typeface="Consolas" panose="020B0609020204030204" pitchFamily="49" charset="0"/>
              </a:rPr>
              <a:t>scores[0][3]</a:t>
            </a:r>
          </a:p>
          <a:p>
            <a:pPr lvl="1"/>
            <a:r>
              <a:rPr lang="en-US" sz="1400" dirty="0"/>
              <a:t>The elements in row 1 are referenced as:</a:t>
            </a:r>
            <a:br>
              <a:rPr lang="en-US" sz="1400" dirty="0"/>
            </a:br>
            <a:br>
              <a:rPr lang="en-US" sz="1400" dirty="0"/>
            </a:br>
            <a:r>
              <a:rPr lang="fr-FR" sz="1400" dirty="0">
                <a:latin typeface="Consolas" panose="020B0609020204030204" pitchFamily="49" charset="0"/>
              </a:rPr>
              <a:t>scores[1][0]</a:t>
            </a:r>
            <a:br>
              <a:rPr lang="fr-FR" sz="1400" dirty="0">
                <a:latin typeface="Consolas" panose="020B0609020204030204" pitchFamily="49" charset="0"/>
              </a:rPr>
            </a:br>
            <a:r>
              <a:rPr lang="fr-FR" sz="1400" dirty="0">
                <a:latin typeface="Consolas" panose="020B0609020204030204" pitchFamily="49" charset="0"/>
              </a:rPr>
              <a:t>scores[1][1]</a:t>
            </a:r>
            <a:br>
              <a:rPr lang="fr-FR" sz="1400" dirty="0">
                <a:latin typeface="Consolas" panose="020B0609020204030204" pitchFamily="49" charset="0"/>
              </a:rPr>
            </a:br>
            <a:r>
              <a:rPr lang="fr-FR" sz="1400" dirty="0">
                <a:latin typeface="Consolas" panose="020B0609020204030204" pitchFamily="49" charset="0"/>
              </a:rPr>
              <a:t>scores[1][2]</a:t>
            </a:r>
            <a:br>
              <a:rPr lang="fr-FR" sz="1400" dirty="0">
                <a:latin typeface="Consolas" panose="020B0609020204030204" pitchFamily="49" charset="0"/>
              </a:rPr>
            </a:br>
            <a:r>
              <a:rPr lang="fr-FR" sz="1400" dirty="0">
                <a:latin typeface="Consolas" panose="020B0609020204030204" pitchFamily="49" charset="0"/>
              </a:rPr>
              <a:t>scores[1][3]</a:t>
            </a:r>
          </a:p>
          <a:p>
            <a:pPr lvl="1"/>
            <a:r>
              <a:rPr lang="fr-FR" sz="1400" dirty="0">
                <a:latin typeface="+mn-lt"/>
              </a:rPr>
              <a:t>And </a:t>
            </a:r>
            <a:r>
              <a:rPr lang="fr-FR" sz="1400" dirty="0" err="1">
                <a:latin typeface="+mn-lt"/>
              </a:rPr>
              <a:t>so</a:t>
            </a:r>
            <a:r>
              <a:rPr lang="fr-FR" sz="1400" dirty="0">
                <a:latin typeface="+mn-lt"/>
              </a:rPr>
              <a:t> on…</a:t>
            </a:r>
          </a:p>
          <a:p>
            <a:pPr lvl="1"/>
            <a:endParaRPr lang="en-US" sz="1200" dirty="0">
              <a:latin typeface="+mn-lt"/>
            </a:endParaRPr>
          </a:p>
        </p:txBody>
      </p:sp>
    </p:spTree>
    <p:extLst>
      <p:ext uri="{BB962C8B-B14F-4D97-AF65-F5344CB8AC3E}">
        <p14:creationId xmlns:p14="http://schemas.microsoft.com/office/powerpoint/2010/main" val="357295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Java </a:t>
            </a:r>
            <a:r>
              <a:rPr lang="en-US" sz="2000" b="0" dirty="0"/>
              <a:t>(8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Arrays with Three or More Dimensions</a:t>
            </a:r>
          </a:p>
          <a:p>
            <a:pPr lvl="1"/>
            <a:r>
              <a:rPr lang="en-US" dirty="0"/>
              <a:t>Here is an example of a three-dimensional array declaration:</a:t>
            </a:r>
            <a:br>
              <a:rPr lang="en-US" dirty="0"/>
            </a:br>
            <a:br>
              <a:rPr lang="en-US" dirty="0"/>
            </a:br>
            <a:r>
              <a:rPr lang="en-US" dirty="0">
                <a:latin typeface="Consolas" panose="020B0609020204030204" pitchFamily="49" charset="0"/>
              </a:rPr>
              <a:t>double[][][] seats = new double[3][5][8];</a:t>
            </a:r>
            <a:br>
              <a:rPr lang="en-US" dirty="0"/>
            </a:br>
            <a:endParaRPr lang="en-US" dirty="0"/>
          </a:p>
          <a:p>
            <a:pPr lvl="1"/>
            <a:r>
              <a:rPr lang="en-US" dirty="0"/>
              <a:t>This array can be thought of as three sets of five rows, with each row containing eight elements. </a:t>
            </a:r>
            <a:endParaRPr lang="en-US" dirty="0">
              <a:latin typeface="+mn-lt"/>
            </a:endParaRPr>
          </a:p>
        </p:txBody>
      </p:sp>
    </p:spTree>
    <p:extLst>
      <p:ext uri="{BB962C8B-B14F-4D97-AF65-F5344CB8AC3E}">
        <p14:creationId xmlns:p14="http://schemas.microsoft.com/office/powerpoint/2010/main" val="43836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Arial"/>
              </a:rPr>
              <a:t>8.1 Array Basics </a:t>
            </a:r>
            <a:r>
              <a:rPr lang="en-US" altLang="en-US" sz="2000" b="0" dirty="0">
                <a:latin typeface="Times New Roman" panose="02020603050405020304" pitchFamily="18" charset="0"/>
                <a:cs typeface="Arial"/>
              </a:rPr>
              <a:t>(1 of 9)</a:t>
            </a:r>
            <a:endParaRPr lang="en-US" dirty="0"/>
          </a:p>
        </p:txBody>
      </p:sp>
      <p:sp>
        <p:nvSpPr>
          <p:cNvPr id="3" name="Text Placeholder 2"/>
          <p:cNvSpPr>
            <a:spLocks noGrp="1"/>
          </p:cNvSpPr>
          <p:nvPr>
            <p:ph type="body" idx="1"/>
          </p:nvPr>
        </p:nvSpPr>
        <p:spPr/>
        <p:txBody>
          <a:bodyPr/>
          <a:lstStyle/>
          <a:p>
            <a:pPr marL="0" lvl="0" indent="0" fontAlgn="base">
              <a:spcAft>
                <a:spcPct val="0"/>
              </a:spcAft>
              <a:buNone/>
              <a:tabLst/>
            </a:pPr>
            <a:r>
              <a:rPr lang="en-US" altLang="en-US" sz="2400" dirty="0">
                <a:solidFill>
                  <a:srgbClr val="000000"/>
                </a:solidFill>
                <a:latin typeface="+mn-lt"/>
              </a:rPr>
              <a:t>An </a:t>
            </a:r>
            <a:r>
              <a:rPr lang="en-US" altLang="en-US" sz="2400" b="1" dirty="0">
                <a:solidFill>
                  <a:srgbClr val="000000"/>
                </a:solidFill>
                <a:latin typeface="+mn-lt"/>
              </a:rPr>
              <a:t>array </a:t>
            </a:r>
            <a:r>
              <a:rPr lang="en-US" altLang="en-US" sz="2400" dirty="0">
                <a:solidFill>
                  <a:srgbClr val="000000"/>
                </a:solidFill>
                <a:latin typeface="+mn-lt"/>
              </a:rPr>
              <a:t>allows you to store a group of items of the same data type together in memory</a:t>
            </a:r>
          </a:p>
          <a:p>
            <a:pPr marL="741600" lvl="1" indent="-284400" fontAlgn="base">
              <a:spcAft>
                <a:spcPct val="0"/>
              </a:spcAft>
              <a:buFont typeface="Arial" panose="020B0604020202020204" pitchFamily="34" charset="0"/>
              <a:buChar char="–"/>
            </a:pPr>
            <a:r>
              <a:rPr lang="en-US" altLang="en-US" sz="2400" dirty="0">
                <a:solidFill>
                  <a:srgbClr val="000000"/>
                </a:solidFill>
                <a:latin typeface="+mn-lt"/>
              </a:rPr>
              <a:t>Why? Instead of creating multiple similar variables such as </a:t>
            </a:r>
            <a:r>
              <a:rPr lang="en-US" altLang="en-US" sz="2400" b="1" dirty="0">
                <a:solidFill>
                  <a:srgbClr val="000000"/>
                </a:solidFill>
                <a:latin typeface="+mn-lt"/>
              </a:rPr>
              <a:t>employee1, employee2, employee3</a:t>
            </a:r>
            <a:r>
              <a:rPr lang="en-US" altLang="en-US" sz="2400" dirty="0">
                <a:solidFill>
                  <a:srgbClr val="000000"/>
                </a:solidFill>
                <a:latin typeface="+mn-lt"/>
              </a:rPr>
              <a:t> and so on…</a:t>
            </a:r>
          </a:p>
          <a:p>
            <a:pPr marL="741600" lvl="1" indent="-284400" fontAlgn="base">
              <a:spcAft>
                <a:spcPct val="0"/>
              </a:spcAft>
              <a:buFont typeface="Arial" panose="020B0604020202020204" pitchFamily="34" charset="0"/>
              <a:buChar char="–"/>
            </a:pPr>
            <a:r>
              <a:rPr lang="en-US" altLang="en-US" sz="2400" dirty="0">
                <a:solidFill>
                  <a:srgbClr val="000000"/>
                </a:solidFill>
                <a:latin typeface="+mn-lt"/>
              </a:rPr>
              <a:t>It’s more efficient to create just one variable</a:t>
            </a:r>
          </a:p>
          <a:p>
            <a:pPr lvl="2" eaLnBrk="1" hangingPunct="1"/>
            <a:r>
              <a:rPr lang="en-US" altLang="en-US" sz="2400" b="1" dirty="0">
                <a:latin typeface="+mn-lt"/>
              </a:rPr>
              <a:t>Declare String employees[50]</a:t>
            </a:r>
          </a:p>
          <a:p>
            <a:pPr lvl="2" eaLnBrk="1" hangingPunct="1"/>
            <a:r>
              <a:rPr lang="en-US" altLang="en-US" sz="2400" b="1" dirty="0">
                <a:latin typeface="+mn-lt"/>
              </a:rPr>
              <a:t>Declare Real salesAmounts[7]</a:t>
            </a:r>
          </a:p>
          <a:p>
            <a:pPr marL="741600" lvl="1" indent="-284400" eaLnBrk="1" hangingPunct="1"/>
            <a:r>
              <a:rPr lang="en-US" altLang="en-US" sz="2400" dirty="0">
                <a:latin typeface="+mn-lt"/>
              </a:rPr>
              <a:t>The number in the [ ] is the size of the array</a:t>
            </a:r>
          </a:p>
        </p:txBody>
      </p:sp>
    </p:spTree>
    <p:extLst>
      <p:ext uri="{BB962C8B-B14F-4D97-AF65-F5344CB8AC3E}">
        <p14:creationId xmlns:p14="http://schemas.microsoft.com/office/powerpoint/2010/main" val="139684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8.7 Focus on Languages: Python</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7069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Python </a:t>
            </a:r>
            <a:r>
              <a:rPr lang="en-US" sz="2000" b="0" dirty="0"/>
              <a:t>(1 of 7)</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In Python, you create lists instead of arrays. </a:t>
            </a:r>
            <a:br>
              <a:rPr lang="en-US" dirty="0"/>
            </a:br>
            <a:br>
              <a:rPr lang="en-US" dirty="0"/>
            </a:br>
            <a:r>
              <a:rPr lang="en-US" dirty="0"/>
              <a:t>	</a:t>
            </a:r>
            <a:r>
              <a:rPr lang="en-US" dirty="0" err="1">
                <a:latin typeface="Consolas" panose="020B0609020204030204" pitchFamily="49" charset="0"/>
              </a:rPr>
              <a:t>even_numbers</a:t>
            </a:r>
            <a:r>
              <a:rPr lang="en-US" dirty="0">
                <a:latin typeface="Consolas" panose="020B0609020204030204" pitchFamily="49" charset="0"/>
              </a:rPr>
              <a:t> = [2, 4, 6, 8, 10]</a:t>
            </a:r>
            <a:br>
              <a:rPr lang="en-US" dirty="0">
                <a:latin typeface="Consolas" panose="020B0609020204030204" pitchFamily="49" charset="0"/>
              </a:rPr>
            </a:br>
            <a:endParaRPr lang="en-US" dirty="0">
              <a:latin typeface="Consolas" panose="020B0609020204030204" pitchFamily="49" charset="0"/>
            </a:endParaRPr>
          </a:p>
          <a:p>
            <a:pPr lvl="1"/>
            <a:r>
              <a:rPr lang="en-US" dirty="0"/>
              <a:t>This statement declares </a:t>
            </a:r>
            <a:r>
              <a:rPr lang="en-US" dirty="0" err="1">
                <a:latin typeface="Consolas" panose="020B0609020204030204" pitchFamily="49" charset="0"/>
              </a:rPr>
              <a:t>even_numbers</a:t>
            </a:r>
            <a:r>
              <a:rPr lang="en-US" dirty="0"/>
              <a:t> as list</a:t>
            </a:r>
          </a:p>
          <a:p>
            <a:pPr lvl="1"/>
            <a:r>
              <a:rPr lang="en-US" dirty="0"/>
              <a:t>The items inside the brackets are the elements of the list </a:t>
            </a:r>
          </a:p>
          <a:p>
            <a:pPr lvl="1"/>
            <a:r>
              <a:rPr lang="en-US" dirty="0"/>
              <a:t>Another example:</a:t>
            </a:r>
            <a:br>
              <a:rPr lang="en-US" dirty="0"/>
            </a:br>
            <a:br>
              <a:rPr lang="en-US" dirty="0"/>
            </a:br>
            <a:r>
              <a:rPr lang="en-US" dirty="0">
                <a:latin typeface="Consolas" panose="020B0609020204030204" pitchFamily="49" charset="0"/>
              </a:rPr>
              <a:t>names = ['Molly', 'Steven', 'Will', 'Alicia', 'Adriana']</a:t>
            </a:r>
            <a:endParaRPr lang="en-US" dirty="0"/>
          </a:p>
        </p:txBody>
      </p:sp>
    </p:spTree>
    <p:extLst>
      <p:ext uri="{BB962C8B-B14F-4D97-AF65-F5344CB8AC3E}">
        <p14:creationId xmlns:p14="http://schemas.microsoft.com/office/powerpoint/2010/main" val="567033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Python </a:t>
            </a:r>
            <a:r>
              <a:rPr lang="en-US" sz="2000" b="0" dirty="0"/>
              <a:t>(2 of 7)</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You access the elements of a list with a subscript. Subscripts start at 0.</a:t>
            </a:r>
          </a:p>
          <a:p>
            <a:r>
              <a:rPr lang="en-US" dirty="0"/>
              <a:t>Example:</a:t>
            </a:r>
            <a:br>
              <a:rPr lang="en-US" dirty="0"/>
            </a:br>
            <a:br>
              <a:rPr lang="en-US" dirty="0"/>
            </a:br>
            <a:r>
              <a:rPr lang="en-US" dirty="0">
                <a:latin typeface="Consolas" panose="020B0609020204030204" pitchFamily="49" charset="0"/>
              </a:rPr>
              <a:t>numbers = [0, 0, 0]</a:t>
            </a:r>
            <a:br>
              <a:rPr lang="en-US" dirty="0">
                <a:latin typeface="Consolas" panose="020B0609020204030204" pitchFamily="49" charset="0"/>
              </a:rPr>
            </a:br>
            <a:r>
              <a:rPr lang="en-US" dirty="0">
                <a:latin typeface="Consolas" panose="020B0609020204030204" pitchFamily="49" charset="0"/>
              </a:rPr>
              <a:t>numbers[0] = 10</a:t>
            </a:r>
            <a:br>
              <a:rPr lang="en-US" dirty="0">
                <a:latin typeface="Consolas" panose="020B0609020204030204" pitchFamily="49" charset="0"/>
              </a:rPr>
            </a:br>
            <a:r>
              <a:rPr lang="en-US" dirty="0">
                <a:latin typeface="Consolas" panose="020B0609020204030204" pitchFamily="49" charset="0"/>
              </a:rPr>
              <a:t>numbers[1] = 20</a:t>
            </a:r>
            <a:br>
              <a:rPr lang="en-US" dirty="0">
                <a:latin typeface="Consolas" panose="020B0609020204030204" pitchFamily="49" charset="0"/>
              </a:rPr>
            </a:br>
            <a:r>
              <a:rPr lang="en-US" dirty="0">
                <a:latin typeface="Consolas" panose="020B0609020204030204" pitchFamily="49" charset="0"/>
              </a:rPr>
              <a:t>numbers[2] = 30</a:t>
            </a: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4115217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Python </a:t>
            </a:r>
            <a:r>
              <a:rPr lang="en-US" sz="2000" b="0" dirty="0"/>
              <a:t>(3 of 7)</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The </a:t>
            </a:r>
            <a:r>
              <a:rPr lang="en-US" dirty="0" err="1">
                <a:latin typeface="Consolas" panose="020B0609020204030204" pitchFamily="49" charset="0"/>
              </a:rPr>
              <a:t>len</a:t>
            </a:r>
            <a:r>
              <a:rPr lang="en-US" dirty="0"/>
              <a:t> function returns the number of elements in a list.</a:t>
            </a:r>
          </a:p>
          <a:p>
            <a:r>
              <a:rPr lang="en-US" dirty="0"/>
              <a:t>In the following code, </a:t>
            </a:r>
            <a:r>
              <a:rPr lang="en-US" dirty="0">
                <a:latin typeface="Consolas" panose="020B0609020204030204" pitchFamily="49" charset="0"/>
              </a:rPr>
              <a:t>size</a:t>
            </a:r>
            <a:r>
              <a:rPr lang="en-US" dirty="0"/>
              <a:t> will be assigned 3:</a:t>
            </a:r>
            <a:br>
              <a:rPr lang="en-US" dirty="0"/>
            </a:br>
            <a:br>
              <a:rPr lang="en-US" dirty="0"/>
            </a:br>
            <a:r>
              <a:rPr lang="en-US" dirty="0">
                <a:latin typeface="Consolas" panose="020B0609020204030204" pitchFamily="49" charset="0"/>
              </a:rPr>
              <a:t>numbers = [0, 10, 20]</a:t>
            </a:r>
            <a:br>
              <a:rPr lang="en-US" dirty="0">
                <a:latin typeface="Consolas" panose="020B0609020204030204" pitchFamily="49" charset="0"/>
              </a:rPr>
            </a:br>
            <a:r>
              <a:rPr lang="en-US" dirty="0">
                <a:latin typeface="Consolas" panose="020B0609020204030204" pitchFamily="49" charset="0"/>
              </a:rPr>
              <a:t>size = </a:t>
            </a:r>
            <a:r>
              <a:rPr lang="en-US" dirty="0" err="1">
                <a:latin typeface="Consolas" panose="020B0609020204030204" pitchFamily="49" charset="0"/>
              </a:rPr>
              <a:t>len</a:t>
            </a:r>
            <a:r>
              <a:rPr lang="en-US" dirty="0">
                <a:latin typeface="Consolas" panose="020B0609020204030204" pitchFamily="49" charset="0"/>
              </a:rPr>
              <a:t>(numbers)</a:t>
            </a:r>
          </a:p>
          <a:p>
            <a:r>
              <a:rPr lang="en-US" dirty="0">
                <a:latin typeface="+mn-lt"/>
              </a:rPr>
              <a:t>The </a:t>
            </a:r>
            <a:r>
              <a:rPr lang="en-US" dirty="0" err="1">
                <a:latin typeface="Consolas" panose="020B0609020204030204" pitchFamily="49" charset="0"/>
              </a:rPr>
              <a:t>len</a:t>
            </a:r>
            <a:r>
              <a:rPr lang="en-US" dirty="0">
                <a:latin typeface="+mn-lt"/>
              </a:rPr>
              <a:t> </a:t>
            </a:r>
            <a:r>
              <a:rPr lang="en-US" dirty="0"/>
              <a:t>function</a:t>
            </a:r>
            <a:r>
              <a:rPr lang="en-US" dirty="0">
                <a:latin typeface="+mn-lt"/>
              </a:rPr>
              <a:t> is very useful in a loop:</a:t>
            </a:r>
            <a:br>
              <a:rPr lang="en-US" dirty="0">
                <a:latin typeface="+mn-lt"/>
              </a:rPr>
            </a:br>
            <a:br>
              <a:rPr lang="en-US" dirty="0">
                <a:latin typeface="Consolas" panose="020B0609020204030204" pitchFamily="49" charset="0"/>
              </a:rPr>
            </a:br>
            <a:r>
              <a:rPr lang="en-US" dirty="0" err="1">
                <a:latin typeface="Consolas" panose="020B0609020204030204" pitchFamily="49" charset="0"/>
              </a:rPr>
              <a:t>my_list</a:t>
            </a:r>
            <a:r>
              <a:rPr lang="en-US" dirty="0">
                <a:latin typeface="Consolas" panose="020B0609020204030204" pitchFamily="49" charset="0"/>
              </a:rPr>
              <a:t> = [10, 20, 30, 40]</a:t>
            </a:r>
            <a:br>
              <a:rPr lang="en-US" dirty="0">
                <a:latin typeface="Consolas" panose="020B0609020204030204" pitchFamily="49" charset="0"/>
              </a:rPr>
            </a:br>
            <a:r>
              <a:rPr lang="en-US" dirty="0">
                <a:latin typeface="Consolas" panose="020B0609020204030204" pitchFamily="49" charset="0"/>
              </a:rPr>
              <a:t>index = 0</a:t>
            </a:r>
            <a:br>
              <a:rPr lang="en-US" dirty="0">
                <a:latin typeface="Consolas" panose="020B0609020204030204" pitchFamily="49" charset="0"/>
              </a:rPr>
            </a:br>
            <a:r>
              <a:rPr lang="en-US" dirty="0">
                <a:latin typeface="Consolas" panose="020B0609020204030204" pitchFamily="49" charset="0"/>
              </a:rPr>
              <a:t>while index &lt; </a:t>
            </a:r>
            <a:r>
              <a:rPr lang="en-US" dirty="0" err="1">
                <a:latin typeface="Consolas" panose="020B0609020204030204" pitchFamily="49" charset="0"/>
              </a:rPr>
              <a:t>len</a:t>
            </a:r>
            <a:r>
              <a:rPr lang="en-US" dirty="0">
                <a:latin typeface="Consolas" panose="020B0609020204030204" pitchFamily="49" charset="0"/>
              </a:rPr>
              <a:t>(</a:t>
            </a:r>
            <a:r>
              <a:rPr lang="en-US" dirty="0" err="1">
                <a:latin typeface="Consolas" panose="020B0609020204030204" pitchFamily="49" charset="0"/>
              </a:rPr>
              <a:t>my_list</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print(</a:t>
            </a:r>
            <a:r>
              <a:rPr lang="en-US" dirty="0" err="1">
                <a:latin typeface="Consolas" panose="020B0609020204030204" pitchFamily="49" charset="0"/>
              </a:rPr>
              <a:t>my_list</a:t>
            </a:r>
            <a:r>
              <a:rPr lang="en-US" dirty="0">
                <a:latin typeface="Consolas" panose="020B0609020204030204" pitchFamily="49" charset="0"/>
              </a:rPr>
              <a:t>[index])</a:t>
            </a:r>
            <a:br>
              <a:rPr lang="en-US" dirty="0">
                <a:latin typeface="Consolas" panose="020B0609020204030204" pitchFamily="49" charset="0"/>
              </a:rPr>
            </a:br>
            <a:r>
              <a:rPr lang="en-US" dirty="0">
                <a:latin typeface="Consolas" panose="020B0609020204030204" pitchFamily="49" charset="0"/>
              </a:rPr>
              <a:t>    index += 1</a:t>
            </a:r>
          </a:p>
          <a:p>
            <a:pPr marL="0" indent="0">
              <a:buNone/>
            </a:pP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85452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Python </a:t>
            </a:r>
            <a:r>
              <a:rPr lang="en-US" sz="2000" b="0" dirty="0"/>
              <a:t>(4 of 7)</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In Python you can easily iterate over the elements of a list with a </a:t>
            </a:r>
            <a:r>
              <a:rPr lang="en-US" dirty="0">
                <a:latin typeface="Consolas" panose="020B0609020204030204" pitchFamily="49" charset="0"/>
              </a:rPr>
              <a:t>for</a:t>
            </a:r>
            <a:r>
              <a:rPr lang="en-US" dirty="0"/>
              <a:t> loop</a:t>
            </a:r>
            <a:r>
              <a:rPr lang="en-US" dirty="0">
                <a:latin typeface="+mn-lt"/>
              </a:rPr>
              <a:t>:</a:t>
            </a:r>
            <a:br>
              <a:rPr lang="en-US" dirty="0">
                <a:latin typeface="+mn-lt"/>
              </a:rPr>
            </a:br>
            <a:br>
              <a:rPr lang="en-US" dirty="0">
                <a:latin typeface="Consolas" panose="020B0609020204030204" pitchFamily="49" charset="0"/>
              </a:rPr>
            </a:br>
            <a:r>
              <a:rPr lang="en-US" dirty="0">
                <a:latin typeface="Consolas" panose="020B0609020204030204" pitchFamily="49" charset="0"/>
              </a:rPr>
              <a:t>numbers = [99, 100, 101, 102]</a:t>
            </a:r>
            <a:br>
              <a:rPr lang="en-US" dirty="0">
                <a:latin typeface="Consolas" panose="020B0609020204030204" pitchFamily="49" charset="0"/>
              </a:rPr>
            </a:br>
            <a:r>
              <a:rPr lang="en-US" dirty="0">
                <a:latin typeface="Consolas" panose="020B0609020204030204" pitchFamily="49" charset="0"/>
              </a:rPr>
              <a:t>for n in numbers:</a:t>
            </a:r>
            <a:br>
              <a:rPr lang="en-US" dirty="0">
                <a:latin typeface="Consolas" panose="020B0609020204030204" pitchFamily="49" charset="0"/>
              </a:rPr>
            </a:br>
            <a:r>
              <a:rPr lang="en-US" dirty="0">
                <a:latin typeface="Consolas" panose="020B0609020204030204" pitchFamily="49" charset="0"/>
              </a:rPr>
              <a:t>    print(n)</a:t>
            </a:r>
            <a:br>
              <a:rPr lang="en-US" dirty="0">
                <a:latin typeface="Consolas" panose="020B0609020204030204" pitchFamily="49" charset="0"/>
              </a:rPr>
            </a:br>
            <a:endParaRPr lang="en-US" dirty="0">
              <a:latin typeface="Consolas" panose="020B0609020204030204" pitchFamily="49" charset="0"/>
            </a:endParaRPr>
          </a:p>
          <a:p>
            <a:pPr lvl="1"/>
            <a:r>
              <a:rPr lang="en-US" dirty="0"/>
              <a:t>The variable </a:t>
            </a:r>
            <a:r>
              <a:rPr lang="en-US" dirty="0">
                <a:latin typeface="Consolas" panose="020B0609020204030204" pitchFamily="49" charset="0"/>
              </a:rPr>
              <a:t>n</a:t>
            </a:r>
            <a:r>
              <a:rPr lang="en-US" dirty="0"/>
              <a:t> is assigned a copy of the first value in the list, and then the statements that appear in the block are executed. </a:t>
            </a:r>
          </a:p>
          <a:p>
            <a:pPr lvl="1"/>
            <a:r>
              <a:rPr lang="en-US" dirty="0"/>
              <a:t>Then, the variable </a:t>
            </a:r>
            <a:r>
              <a:rPr lang="en-US" dirty="0">
                <a:latin typeface="Consolas" panose="020B0609020204030204" pitchFamily="49" charset="0"/>
              </a:rPr>
              <a:t>n</a:t>
            </a:r>
            <a:r>
              <a:rPr lang="en-US" dirty="0"/>
              <a:t> is assigned a copy of the next value in the list, and the statements in the block are executed again. </a:t>
            </a:r>
          </a:p>
          <a:p>
            <a:pPr lvl="1"/>
            <a:r>
              <a:rPr lang="en-US" dirty="0"/>
              <a:t>This continues until the variable has been assigned the last value in the list.</a:t>
            </a:r>
            <a:endParaRPr lang="en-US" dirty="0">
              <a:latin typeface="+mn-lt"/>
            </a:endParaRPr>
          </a:p>
          <a:p>
            <a:pPr marL="0" indent="0">
              <a:buNone/>
            </a:pP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1064733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Python </a:t>
            </a:r>
            <a:r>
              <a:rPr lang="en-US" sz="2000" b="0" dirty="0"/>
              <a:t>(5 of 7)</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When passing a list as an argument to a function in Python, it is not necessary to pass a separate argument indicating the list's size. </a:t>
            </a:r>
          </a:p>
          <a:p>
            <a:r>
              <a:rPr lang="en-US" dirty="0"/>
              <a:t>Inside the function, you can use the </a:t>
            </a:r>
            <a:r>
              <a:rPr lang="en-US" dirty="0" err="1">
                <a:latin typeface="Consolas" panose="020B0609020204030204" pitchFamily="49" charset="0"/>
              </a:rPr>
              <a:t>len</a:t>
            </a:r>
            <a:r>
              <a:rPr lang="en-US" dirty="0"/>
              <a:t> function to get the size of the list: </a:t>
            </a:r>
            <a:br>
              <a:rPr lang="en-US" dirty="0"/>
            </a:br>
            <a:br>
              <a:rPr lang="en-US" dirty="0"/>
            </a:br>
            <a:br>
              <a:rPr lang="en-US" dirty="0">
                <a:latin typeface="Consolas" panose="020B0609020204030204" pitchFamily="49" charset="0"/>
              </a:rPr>
            </a:br>
            <a:r>
              <a:rPr lang="en-US" dirty="0">
                <a:latin typeface="Consolas" panose="020B0609020204030204" pitchFamily="49" charset="0"/>
              </a:rPr>
              <a:t>def </a:t>
            </a:r>
            <a:r>
              <a:rPr lang="en-US" dirty="0" err="1">
                <a:latin typeface="Consolas" panose="020B0609020204030204" pitchFamily="49" charset="0"/>
              </a:rPr>
              <a:t>set_to_zero</a:t>
            </a:r>
            <a:r>
              <a:rPr lang="en-US" dirty="0">
                <a:latin typeface="Consolas" panose="020B0609020204030204" pitchFamily="49" charset="0"/>
              </a:rPr>
              <a:t>(numbers):</a:t>
            </a:r>
            <a:br>
              <a:rPr lang="en-US" dirty="0">
                <a:latin typeface="Consolas" panose="020B0609020204030204" pitchFamily="49" charset="0"/>
              </a:rPr>
            </a:br>
            <a:r>
              <a:rPr lang="en-US" dirty="0">
                <a:latin typeface="Consolas" panose="020B0609020204030204" pitchFamily="49" charset="0"/>
              </a:rPr>
              <a:t>	index = 0</a:t>
            </a:r>
            <a:br>
              <a:rPr lang="en-US" dirty="0">
                <a:latin typeface="Consolas" panose="020B0609020204030204" pitchFamily="49" charset="0"/>
              </a:rPr>
            </a:br>
            <a:r>
              <a:rPr lang="en-US" dirty="0">
                <a:latin typeface="Consolas" panose="020B0609020204030204" pitchFamily="49" charset="0"/>
              </a:rPr>
              <a:t>	while index &lt; </a:t>
            </a:r>
            <a:r>
              <a:rPr lang="en-US" dirty="0" err="1">
                <a:latin typeface="Consolas" panose="020B0609020204030204" pitchFamily="49" charset="0"/>
              </a:rPr>
              <a:t>len</a:t>
            </a:r>
            <a:r>
              <a:rPr lang="en-US" dirty="0">
                <a:latin typeface="Consolas" panose="020B0609020204030204" pitchFamily="49" charset="0"/>
              </a:rPr>
              <a:t>(numbers):</a:t>
            </a:r>
            <a:br>
              <a:rPr lang="en-US" dirty="0">
                <a:latin typeface="Consolas" panose="020B0609020204030204" pitchFamily="49" charset="0"/>
              </a:rPr>
            </a:br>
            <a:r>
              <a:rPr lang="en-US" dirty="0">
                <a:latin typeface="Consolas" panose="020B0609020204030204" pitchFamily="49" charset="0"/>
              </a:rPr>
              <a:t>		numbers[index] = 0</a:t>
            </a:r>
            <a:br>
              <a:rPr lang="en-US" dirty="0">
                <a:latin typeface="Consolas" panose="020B0609020204030204" pitchFamily="49" charset="0"/>
              </a:rPr>
            </a:br>
            <a:r>
              <a:rPr lang="en-US" dirty="0">
                <a:latin typeface="Consolas" panose="020B0609020204030204" pitchFamily="49" charset="0"/>
              </a:rPr>
              <a:t>		index = index + 1</a:t>
            </a:r>
          </a:p>
          <a:p>
            <a:pPr marL="0" indent="0">
              <a:buNone/>
            </a:pP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2383393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Python </a:t>
            </a:r>
            <a:r>
              <a:rPr lang="en-US" sz="2000" b="0" dirty="0"/>
              <a:t>(6 of 7)</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sz="1400" dirty="0"/>
              <a:t>Two-Dimensional Lists in Python</a:t>
            </a:r>
          </a:p>
          <a:p>
            <a:pPr lvl="1"/>
            <a:r>
              <a:rPr lang="en-US" sz="1400" dirty="0"/>
              <a:t>The following statement creates a two-dimensional list with two rows and three columns:</a:t>
            </a:r>
            <a:br>
              <a:rPr lang="en-US" sz="1400" dirty="0"/>
            </a:br>
            <a:br>
              <a:rPr lang="en-US" sz="1400" dirty="0"/>
            </a:br>
            <a:r>
              <a:rPr lang="en-US" dirty="0">
                <a:latin typeface="Consolas" panose="020B0609020204030204" pitchFamily="49" charset="0"/>
              </a:rPr>
              <a:t>numbers = [ [1, 2, 3], [10, 20, 30] ]</a:t>
            </a:r>
            <a:br>
              <a:rPr lang="en-US" dirty="0">
                <a:latin typeface="Consolas" panose="020B0609020204030204" pitchFamily="49" charset="0"/>
              </a:rPr>
            </a:br>
            <a:endParaRPr lang="en-US" dirty="0">
              <a:latin typeface="Consolas" panose="020B0609020204030204" pitchFamily="49" charset="0"/>
            </a:endParaRPr>
          </a:p>
          <a:p>
            <a:pPr lvl="1"/>
            <a:r>
              <a:rPr lang="en-US" dirty="0">
                <a:latin typeface="+mn-lt"/>
              </a:rPr>
              <a:t>The elements in row 0 are referenced as:</a:t>
            </a:r>
            <a:br>
              <a:rPr lang="en-US" dirty="0">
                <a:latin typeface="+mn-lt"/>
              </a:rPr>
            </a:br>
            <a:br>
              <a:rPr lang="en-US" dirty="0">
                <a:latin typeface="+mn-lt"/>
              </a:rPr>
            </a:br>
            <a:r>
              <a:rPr lang="fr-FR" dirty="0" err="1">
                <a:latin typeface="Consolas" panose="020B0609020204030204" pitchFamily="49" charset="0"/>
              </a:rPr>
              <a:t>numbers</a:t>
            </a:r>
            <a:r>
              <a:rPr lang="fr-FR" dirty="0">
                <a:latin typeface="Consolas" panose="020B0609020204030204" pitchFamily="49" charset="0"/>
              </a:rPr>
              <a:t>[0][0]</a:t>
            </a:r>
            <a:br>
              <a:rPr lang="fr-FR" dirty="0">
                <a:latin typeface="Consolas" panose="020B0609020204030204" pitchFamily="49" charset="0"/>
              </a:rPr>
            </a:br>
            <a:r>
              <a:rPr lang="fr-FR" dirty="0" err="1">
                <a:latin typeface="Consolas" panose="020B0609020204030204" pitchFamily="49" charset="0"/>
              </a:rPr>
              <a:t>numbers</a:t>
            </a:r>
            <a:r>
              <a:rPr lang="fr-FR" dirty="0">
                <a:latin typeface="Consolas" panose="020B0609020204030204" pitchFamily="49" charset="0"/>
              </a:rPr>
              <a:t>[0][1]</a:t>
            </a:r>
            <a:br>
              <a:rPr lang="fr-FR" dirty="0">
                <a:latin typeface="Consolas" panose="020B0609020204030204" pitchFamily="49" charset="0"/>
              </a:rPr>
            </a:br>
            <a:r>
              <a:rPr lang="fr-FR" dirty="0" err="1">
                <a:latin typeface="Consolas" panose="020B0609020204030204" pitchFamily="49" charset="0"/>
              </a:rPr>
              <a:t>numbers</a:t>
            </a:r>
            <a:r>
              <a:rPr lang="fr-FR" dirty="0">
                <a:latin typeface="Consolas" panose="020B0609020204030204" pitchFamily="49" charset="0"/>
              </a:rPr>
              <a:t>[0][2]</a:t>
            </a:r>
            <a:br>
              <a:rPr lang="fr-FR" dirty="0">
                <a:latin typeface="Consolas" panose="020B0609020204030204" pitchFamily="49" charset="0"/>
              </a:rPr>
            </a:br>
            <a:r>
              <a:rPr lang="fr-FR" dirty="0" err="1">
                <a:latin typeface="Consolas" panose="020B0609020204030204" pitchFamily="49" charset="0"/>
              </a:rPr>
              <a:t>numbers</a:t>
            </a:r>
            <a:r>
              <a:rPr lang="fr-FR" dirty="0">
                <a:latin typeface="Consolas" panose="020B0609020204030204" pitchFamily="49" charset="0"/>
              </a:rPr>
              <a:t>[0][3]</a:t>
            </a:r>
          </a:p>
          <a:p>
            <a:pPr lvl="1"/>
            <a:r>
              <a:rPr lang="en-US" dirty="0"/>
              <a:t>The elements in row 1 are referenced as:</a:t>
            </a:r>
            <a:br>
              <a:rPr lang="en-US" dirty="0"/>
            </a:br>
            <a:br>
              <a:rPr lang="en-US" dirty="0"/>
            </a:br>
            <a:r>
              <a:rPr lang="fr-FR" dirty="0" err="1">
                <a:latin typeface="Consolas" panose="020B0609020204030204" pitchFamily="49" charset="0"/>
              </a:rPr>
              <a:t>numbers</a:t>
            </a:r>
            <a:r>
              <a:rPr lang="fr-FR" dirty="0">
                <a:latin typeface="Consolas" panose="020B0609020204030204" pitchFamily="49" charset="0"/>
              </a:rPr>
              <a:t>[1][0]</a:t>
            </a:r>
            <a:br>
              <a:rPr lang="fr-FR" dirty="0">
                <a:latin typeface="Consolas" panose="020B0609020204030204" pitchFamily="49" charset="0"/>
              </a:rPr>
            </a:br>
            <a:r>
              <a:rPr lang="fr-FR" dirty="0" err="1">
                <a:latin typeface="Consolas" panose="020B0609020204030204" pitchFamily="49" charset="0"/>
              </a:rPr>
              <a:t>numbers</a:t>
            </a:r>
            <a:r>
              <a:rPr lang="fr-FR" dirty="0">
                <a:latin typeface="Consolas" panose="020B0609020204030204" pitchFamily="49" charset="0"/>
              </a:rPr>
              <a:t>[1][1]</a:t>
            </a:r>
            <a:br>
              <a:rPr lang="fr-FR" dirty="0">
                <a:latin typeface="Consolas" panose="020B0609020204030204" pitchFamily="49" charset="0"/>
              </a:rPr>
            </a:br>
            <a:r>
              <a:rPr lang="fr-FR" dirty="0" err="1">
                <a:latin typeface="Consolas" panose="020B0609020204030204" pitchFamily="49" charset="0"/>
              </a:rPr>
              <a:t>numbers</a:t>
            </a:r>
            <a:r>
              <a:rPr lang="fr-FR" dirty="0">
                <a:latin typeface="Consolas" panose="020B0609020204030204" pitchFamily="49" charset="0"/>
              </a:rPr>
              <a:t>[1][2]</a:t>
            </a:r>
            <a:br>
              <a:rPr lang="fr-FR" dirty="0">
                <a:latin typeface="Consolas" panose="020B0609020204030204" pitchFamily="49" charset="0"/>
              </a:rPr>
            </a:br>
            <a:r>
              <a:rPr lang="fr-FR" dirty="0" err="1">
                <a:latin typeface="Consolas" panose="020B0609020204030204" pitchFamily="49" charset="0"/>
              </a:rPr>
              <a:t>numbers</a:t>
            </a:r>
            <a:r>
              <a:rPr lang="fr-FR" dirty="0">
                <a:latin typeface="Consolas" panose="020B0609020204030204" pitchFamily="49" charset="0"/>
              </a:rPr>
              <a:t>[1][3]</a:t>
            </a:r>
            <a:endParaRPr lang="fr-FR" dirty="0">
              <a:latin typeface="+mn-lt"/>
            </a:endParaRPr>
          </a:p>
          <a:p>
            <a:pPr lvl="1"/>
            <a:endParaRPr lang="en-US" sz="1400" dirty="0">
              <a:latin typeface="+mn-lt"/>
            </a:endParaRPr>
          </a:p>
        </p:txBody>
      </p:sp>
    </p:spTree>
    <p:extLst>
      <p:ext uri="{BB962C8B-B14F-4D97-AF65-F5344CB8AC3E}">
        <p14:creationId xmlns:p14="http://schemas.microsoft.com/office/powerpoint/2010/main" val="3905418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Python </a:t>
            </a:r>
            <a:r>
              <a:rPr lang="en-US" sz="2000" b="0" dirty="0"/>
              <a:t>(7 of 7)</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sz="1400" dirty="0"/>
              <a:t>Using Nested Loops to Iterate over a Two-Dimensional List</a:t>
            </a:r>
            <a:r>
              <a:rPr lang="en-US" sz="1400" dirty="0">
                <a:latin typeface="+mn-lt"/>
              </a:rPr>
              <a:t>:</a:t>
            </a:r>
            <a:endParaRPr lang="en-US" sz="1400" dirty="0"/>
          </a:p>
        </p:txBody>
      </p:sp>
      <p:sp>
        <p:nvSpPr>
          <p:cNvPr id="2" name="TextBox 1">
            <a:extLst>
              <a:ext uri="{FF2B5EF4-FFF2-40B4-BE49-F238E27FC236}">
                <a16:creationId xmlns:a16="http://schemas.microsoft.com/office/drawing/2014/main" id="{38D8F95D-4736-4CC3-8AC1-B931DA2030A9}"/>
              </a:ext>
            </a:extLst>
          </p:cNvPr>
          <p:cNvSpPr txBox="1"/>
          <p:nvPr/>
        </p:nvSpPr>
        <p:spPr>
          <a:xfrm>
            <a:off x="798990" y="2396971"/>
            <a:ext cx="6569476" cy="3539430"/>
          </a:xfrm>
          <a:prstGeom prst="rect">
            <a:avLst/>
          </a:prstGeom>
          <a:noFill/>
        </p:spPr>
        <p:txBody>
          <a:bodyPr wrap="square" rtlCol="0">
            <a:spAutoFit/>
          </a:bodyPr>
          <a:lstStyle/>
          <a:p>
            <a:r>
              <a:rPr lang="en-US" dirty="0">
                <a:latin typeface="Consolas" panose="020B0609020204030204" pitchFamily="49" charset="0"/>
              </a:rPr>
              <a:t>scores = [ [70, 80, 90], </a:t>
            </a:r>
          </a:p>
          <a:p>
            <a:r>
              <a:rPr lang="en-US" dirty="0">
                <a:latin typeface="Consolas" panose="020B0609020204030204" pitchFamily="49" charset="0"/>
              </a:rPr>
              <a:t>           [80, 60, 75], </a:t>
            </a:r>
          </a:p>
          <a:p>
            <a:r>
              <a:rPr lang="en-US" dirty="0">
                <a:latin typeface="Consolas" panose="020B0609020204030204" pitchFamily="49" charset="0"/>
              </a:rPr>
              <a:t>           [85, 75, 95] ]</a:t>
            </a:r>
          </a:p>
          <a:p>
            <a:endParaRPr lang="en-US" dirty="0">
              <a:latin typeface="Consolas" panose="020B0609020204030204" pitchFamily="49" charset="0"/>
            </a:endParaRPr>
          </a:p>
          <a:p>
            <a:r>
              <a:rPr lang="en-US" dirty="0">
                <a:latin typeface="Consolas" panose="020B0609020204030204" pitchFamily="49" charset="0"/>
              </a:rPr>
              <a:t>NUM_ROWS = 3</a:t>
            </a:r>
          </a:p>
          <a:p>
            <a:r>
              <a:rPr lang="en-US" dirty="0">
                <a:latin typeface="Consolas" panose="020B0609020204030204" pitchFamily="49" charset="0"/>
              </a:rPr>
              <a:t>NUM_COLS = 3</a:t>
            </a:r>
          </a:p>
          <a:p>
            <a:endParaRPr lang="en-US" dirty="0">
              <a:latin typeface="Consolas" panose="020B0609020204030204" pitchFamily="49" charset="0"/>
            </a:endParaRPr>
          </a:p>
          <a:p>
            <a:r>
              <a:rPr lang="en-US" dirty="0">
                <a:latin typeface="Consolas" panose="020B0609020204030204" pitchFamily="49" charset="0"/>
              </a:rPr>
              <a:t>row = 0</a:t>
            </a:r>
          </a:p>
          <a:p>
            <a:r>
              <a:rPr lang="en-US" dirty="0">
                <a:latin typeface="Consolas" panose="020B0609020204030204" pitchFamily="49" charset="0"/>
              </a:rPr>
              <a:t>while row &lt; NUM_ROWS:</a:t>
            </a:r>
          </a:p>
          <a:p>
            <a:r>
              <a:rPr lang="en-US" dirty="0">
                <a:latin typeface="Consolas" panose="020B0609020204030204" pitchFamily="49" charset="0"/>
              </a:rPr>
              <a:t>    col = 0</a:t>
            </a:r>
          </a:p>
          <a:p>
            <a:r>
              <a:rPr lang="en-US" dirty="0">
                <a:latin typeface="Consolas" panose="020B0609020204030204" pitchFamily="49" charset="0"/>
              </a:rPr>
              <a:t>    while col &lt; NUM_COLS:</a:t>
            </a:r>
          </a:p>
          <a:p>
            <a:r>
              <a:rPr lang="en-US" dirty="0">
                <a:latin typeface="Consolas" panose="020B0609020204030204" pitchFamily="49" charset="0"/>
              </a:rPr>
              <a:t>        print(scores[row][col])</a:t>
            </a:r>
          </a:p>
          <a:p>
            <a:r>
              <a:rPr lang="en-US" dirty="0">
                <a:latin typeface="Consolas" panose="020B0609020204030204" pitchFamily="49" charset="0"/>
              </a:rPr>
              <a:t>        col = col + 1       </a:t>
            </a:r>
          </a:p>
          <a:p>
            <a:r>
              <a:rPr lang="en-US" dirty="0">
                <a:latin typeface="Consolas" panose="020B0609020204030204" pitchFamily="49" charset="0"/>
              </a:rPr>
              <a:t>    row = row + 1</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976114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8.7 Focus on Languages: C++</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1147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(1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C++ Array Declarations</a:t>
            </a:r>
            <a:br>
              <a:rPr lang="en-US" dirty="0"/>
            </a:br>
            <a:br>
              <a:rPr lang="en-US" dirty="0"/>
            </a:br>
            <a:r>
              <a:rPr lang="en-US" dirty="0"/>
              <a:t>	</a:t>
            </a:r>
            <a:r>
              <a:rPr lang="en-US" dirty="0">
                <a:latin typeface="Consolas" panose="020B0609020204030204" pitchFamily="49" charset="0"/>
              </a:rPr>
              <a:t>int numbers [6];</a:t>
            </a:r>
            <a:br>
              <a:rPr lang="en-US" dirty="0">
                <a:latin typeface="Consolas" panose="020B0609020204030204" pitchFamily="49" charset="0"/>
              </a:rPr>
            </a:br>
            <a:endParaRPr lang="en-US" dirty="0">
              <a:latin typeface="Consolas" panose="020B0609020204030204" pitchFamily="49" charset="0"/>
            </a:endParaRPr>
          </a:p>
          <a:p>
            <a:pPr lvl="1"/>
            <a:r>
              <a:rPr lang="en-US" dirty="0"/>
              <a:t>This statement declares </a:t>
            </a:r>
            <a:r>
              <a:rPr lang="en-US" dirty="0">
                <a:latin typeface="Consolas" panose="020B0609020204030204" pitchFamily="49" charset="0"/>
              </a:rPr>
              <a:t>numbers</a:t>
            </a:r>
            <a:r>
              <a:rPr lang="en-US" dirty="0"/>
              <a:t> as an </a:t>
            </a:r>
            <a:r>
              <a:rPr lang="en-US" dirty="0">
                <a:latin typeface="Consolas" panose="020B0609020204030204" pitchFamily="49" charset="0"/>
              </a:rPr>
              <a:t>int</a:t>
            </a:r>
            <a:r>
              <a:rPr lang="en-US" dirty="0"/>
              <a:t> array</a:t>
            </a:r>
          </a:p>
          <a:p>
            <a:pPr lvl="1"/>
            <a:r>
              <a:rPr lang="en-US" dirty="0"/>
              <a:t>The size declarator specifies that the array has 6 elements. </a:t>
            </a:r>
          </a:p>
          <a:p>
            <a:pPr lvl="1"/>
            <a:r>
              <a:rPr lang="en-US" dirty="0"/>
              <a:t>It is a good practice to use a named constant for the size declarator:</a:t>
            </a:r>
            <a:br>
              <a:rPr lang="en-US" dirty="0"/>
            </a:br>
            <a:br>
              <a:rPr lang="en-US" dirty="0"/>
            </a:br>
            <a:r>
              <a:rPr lang="en-US" dirty="0">
                <a:latin typeface="Consolas" panose="020B0609020204030204" pitchFamily="49" charset="0"/>
              </a:rPr>
              <a:t>const int SIZE = 6;</a:t>
            </a:r>
            <a:br>
              <a:rPr lang="en-US" dirty="0">
                <a:latin typeface="Consolas" panose="020B0609020204030204" pitchFamily="49" charset="0"/>
              </a:rPr>
            </a:br>
            <a:r>
              <a:rPr lang="en-US" dirty="0">
                <a:latin typeface="Consolas" panose="020B0609020204030204" pitchFamily="49" charset="0"/>
              </a:rPr>
              <a:t>int numbers[SIZE];</a:t>
            </a:r>
          </a:p>
          <a:p>
            <a:endParaRPr lang="en-US" dirty="0"/>
          </a:p>
        </p:txBody>
      </p:sp>
    </p:spTree>
    <p:extLst>
      <p:ext uri="{BB962C8B-B14F-4D97-AF65-F5344CB8AC3E}">
        <p14:creationId xmlns:p14="http://schemas.microsoft.com/office/powerpoint/2010/main" val="104367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8.1 Array Basics </a:t>
            </a:r>
            <a:r>
              <a:rPr lang="en-US" altLang="en-US" sz="2000" b="0" dirty="0">
                <a:latin typeface="Times New Roman" panose="02020603050405020304" pitchFamily="18" charset="0"/>
                <a:ea typeface="+mj-ea"/>
                <a:cs typeface="Arial"/>
              </a:rPr>
              <a:t>(2 of 9)</a:t>
            </a:r>
          </a:p>
        </p:txBody>
      </p:sp>
      <p:sp>
        <p:nvSpPr>
          <p:cNvPr id="3" name="Content Placeholder 2"/>
          <p:cNvSpPr>
            <a:spLocks noGrp="1"/>
          </p:cNvSpPr>
          <p:nvPr>
            <p:ph type="body" idx="1"/>
          </p:nvPr>
        </p:nvSpPr>
        <p:spPr>
          <a:xfrm>
            <a:off x="457200" y="1600200"/>
            <a:ext cx="8229600" cy="1854323"/>
          </a:xfrm>
        </p:spPr>
        <p:txBody>
          <a:bodyPr wrap="square" lIns="91425" tIns="91425" rIns="91425" bIns="91425">
            <a:spAutoFit/>
          </a:bodyPr>
          <a:lstStyle/>
          <a:p>
            <a:pPr marL="255600" lvl="0" indent="-255600" fontAlgn="base">
              <a:spcAft>
                <a:spcPct val="0"/>
              </a:spcAft>
              <a:buFont typeface="Arial" panose="020B0604020202020204" pitchFamily="34" charset="0"/>
              <a:buChar char="•"/>
            </a:pPr>
            <a:r>
              <a:rPr lang="en-US" altLang="en-US" sz="2400" dirty="0">
                <a:solidFill>
                  <a:srgbClr val="000000"/>
                </a:solidFill>
                <a:latin typeface="Arial (Body)"/>
                <a:ea typeface="+mn-ea"/>
              </a:rPr>
              <a:t>The storage locations in an array are </a:t>
            </a:r>
            <a:r>
              <a:rPr lang="en-US" altLang="en-US" sz="2400" b="1" dirty="0">
                <a:solidFill>
                  <a:srgbClr val="000000"/>
                </a:solidFill>
                <a:latin typeface="Arial (Body)"/>
                <a:ea typeface="+mn-ea"/>
              </a:rPr>
              <a:t>elements</a:t>
            </a:r>
          </a:p>
          <a:p>
            <a:pPr marL="255600" lvl="0" indent="-255600" fontAlgn="base">
              <a:spcAft>
                <a:spcPct val="0"/>
              </a:spcAft>
              <a:buFont typeface="Arial" panose="020B0604020202020204" pitchFamily="34" charset="0"/>
              <a:buChar char="•"/>
            </a:pPr>
            <a:r>
              <a:rPr lang="en-US" altLang="en-US" sz="2400" dirty="0">
                <a:solidFill>
                  <a:srgbClr val="000000"/>
                </a:solidFill>
                <a:latin typeface="Arial (Body)"/>
                <a:ea typeface="+mn-ea"/>
              </a:rPr>
              <a:t>Each element of the array has a unique number called a </a:t>
            </a:r>
            <a:r>
              <a:rPr lang="en-US" altLang="en-US" sz="2400" b="1" dirty="0">
                <a:solidFill>
                  <a:srgbClr val="000000"/>
                </a:solidFill>
                <a:latin typeface="Arial (Body)"/>
                <a:ea typeface="+mn-ea"/>
              </a:rPr>
              <a:t>subscript </a:t>
            </a:r>
            <a:r>
              <a:rPr lang="en-US" altLang="en-US" sz="2400" dirty="0">
                <a:solidFill>
                  <a:srgbClr val="000000"/>
                </a:solidFill>
                <a:latin typeface="Arial (Body)"/>
                <a:ea typeface="+mn-ea"/>
              </a:rPr>
              <a:t>that identifies it – the subscript starts at 0 in most languages.</a:t>
            </a:r>
          </a:p>
        </p:txBody>
      </p:sp>
      <p:sp>
        <p:nvSpPr>
          <p:cNvPr id="4" name="Content Placeholder 3"/>
          <p:cNvSpPr>
            <a:spLocks noGrp="1"/>
          </p:cNvSpPr>
          <p:nvPr>
            <p:ph type="body" idx="2"/>
          </p:nvPr>
        </p:nvSpPr>
        <p:spPr>
          <a:xfrm>
            <a:off x="457200" y="3520440"/>
            <a:ext cx="8229600" cy="492412"/>
          </a:xfrm>
        </p:spPr>
        <p:txBody>
          <a:bodyPr wrap="square" lIns="91425" tIns="91425" rIns="91425" bIns="91425">
            <a:spAutoFit/>
          </a:bodyPr>
          <a:lstStyle/>
          <a:p>
            <a:pPr marL="0" lvl="0" indent="0" fontAlgn="base">
              <a:spcBef>
                <a:spcPct val="50000"/>
              </a:spcBef>
              <a:spcAft>
                <a:spcPct val="0"/>
              </a:spcAft>
              <a:buNone/>
            </a:pPr>
            <a:r>
              <a:rPr lang="en-US" altLang="en-US" sz="2000" b="1" kern="1200" dirty="0">
                <a:solidFill>
                  <a:srgbClr val="000000"/>
                </a:solidFill>
                <a:latin typeface="Arial (Body)"/>
                <a:ea typeface="+mn-ea"/>
                <a:cs typeface="Arial" panose="020B0604020202020204" pitchFamily="34" charset="0"/>
              </a:rPr>
              <a:t>Figure 8-1 </a:t>
            </a:r>
            <a:r>
              <a:rPr lang="en-US" altLang="en-US" sz="2000" kern="1200" dirty="0">
                <a:solidFill>
                  <a:srgbClr val="000000"/>
                </a:solidFill>
                <a:latin typeface="Arial (Body)"/>
                <a:ea typeface="+mn-ea"/>
                <a:cs typeface="Arial" panose="020B0604020202020204" pitchFamily="34" charset="0"/>
              </a:rPr>
              <a:t>Array subscripts</a:t>
            </a:r>
          </a:p>
        </p:txBody>
      </p:sp>
      <p:pic>
        <p:nvPicPr>
          <p:cNvPr id="6" name="Picture 5" descr="A diagram illustrates a rectangular array. The array consists of 5 elements labeled, Element 0, Element 1, Element 2, Element 3, and Element 4. A code above the array has 2 lines. The lines read as follows. Line 1. Constant Integer SIZE equals 5. Line 2. Declare Integer numbers left bracket SIZE right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880" y="4142808"/>
            <a:ext cx="4570239" cy="219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803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(2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The following code declares </a:t>
            </a:r>
            <a:r>
              <a:rPr lang="en-US" dirty="0">
                <a:latin typeface="Consolas" panose="020B0609020204030204" pitchFamily="49" charset="0"/>
              </a:rPr>
              <a:t>temperatures</a:t>
            </a:r>
            <a:r>
              <a:rPr lang="en-US" dirty="0"/>
              <a:t> as an array of 200 </a:t>
            </a:r>
            <a:r>
              <a:rPr lang="en-US" dirty="0">
                <a:latin typeface="Consolas" panose="020B0609020204030204" pitchFamily="49" charset="0"/>
              </a:rPr>
              <a:t>double</a:t>
            </a:r>
            <a:r>
              <a:rPr lang="en-US" dirty="0"/>
              <a:t>s:</a:t>
            </a:r>
            <a:br>
              <a:rPr lang="en-US" dirty="0"/>
            </a:br>
            <a:br>
              <a:rPr lang="en-US" dirty="0"/>
            </a:br>
            <a:r>
              <a:rPr lang="en-US" dirty="0">
                <a:latin typeface="Consolas" panose="020B0609020204030204" pitchFamily="49" charset="0"/>
              </a:rPr>
              <a:t>const int SIZE = 200;</a:t>
            </a:r>
            <a:br>
              <a:rPr lang="en-US" dirty="0">
                <a:latin typeface="Consolas" panose="020B0609020204030204" pitchFamily="49" charset="0"/>
              </a:rPr>
            </a:br>
            <a:r>
              <a:rPr lang="en-US" dirty="0">
                <a:latin typeface="Consolas" panose="020B0609020204030204" pitchFamily="49" charset="0"/>
              </a:rPr>
              <a:t>double temperatures[SIZE];</a:t>
            </a:r>
            <a:br>
              <a:rPr lang="en-US" dirty="0">
                <a:latin typeface="Consolas" panose="020B0609020204030204" pitchFamily="49" charset="0"/>
              </a:rPr>
            </a:br>
            <a:endParaRPr lang="en-US" dirty="0">
              <a:latin typeface="Consolas" panose="020B0609020204030204" pitchFamily="49" charset="0"/>
            </a:endParaRPr>
          </a:p>
          <a:p>
            <a:r>
              <a:rPr lang="en-US" dirty="0"/>
              <a:t>The following code declares </a:t>
            </a:r>
            <a:r>
              <a:rPr lang="en-US" dirty="0">
                <a:latin typeface="Consolas" panose="020B0609020204030204" pitchFamily="49" charset="0"/>
              </a:rPr>
              <a:t>names</a:t>
            </a:r>
            <a:r>
              <a:rPr lang="en-US" dirty="0"/>
              <a:t> as an array of 10 </a:t>
            </a:r>
            <a:r>
              <a:rPr lang="en-US" dirty="0">
                <a:latin typeface="Consolas" panose="020B0609020204030204" pitchFamily="49" charset="0"/>
              </a:rPr>
              <a:t>String</a:t>
            </a:r>
            <a:r>
              <a:rPr lang="en-US" dirty="0"/>
              <a:t>s:</a:t>
            </a:r>
            <a:br>
              <a:rPr lang="en-US" dirty="0"/>
            </a:br>
            <a:br>
              <a:rPr lang="en-US" dirty="0"/>
            </a:br>
            <a:r>
              <a:rPr lang="en-US" dirty="0">
                <a:latin typeface="Consolas" panose="020B0609020204030204" pitchFamily="49" charset="0"/>
              </a:rPr>
              <a:t>const int SIZE = 10;</a:t>
            </a:r>
            <a:br>
              <a:rPr lang="en-US" dirty="0">
                <a:latin typeface="Consolas" panose="020B0609020204030204" pitchFamily="49" charset="0"/>
              </a:rPr>
            </a:br>
            <a:r>
              <a:rPr lang="en-US" dirty="0">
                <a:latin typeface="Consolas" panose="020B0609020204030204" pitchFamily="49" charset="0"/>
              </a:rPr>
              <a:t>string names[SIZE];</a:t>
            </a:r>
          </a:p>
          <a:p>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1006641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(3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You access the elements of an array with a subscript. Subscripts start at 0.</a:t>
            </a:r>
          </a:p>
          <a:p>
            <a:r>
              <a:rPr lang="en-US" dirty="0"/>
              <a:t>Example:</a:t>
            </a:r>
            <a:br>
              <a:rPr lang="en-US" dirty="0"/>
            </a:br>
            <a:br>
              <a:rPr lang="en-US" dirty="0"/>
            </a:br>
            <a:r>
              <a:rPr lang="en-US" dirty="0">
                <a:latin typeface="Consolas" panose="020B0609020204030204" pitchFamily="49" charset="0"/>
              </a:rPr>
              <a:t>const int SIZE = 3;</a:t>
            </a:r>
            <a:br>
              <a:rPr lang="en-US" dirty="0">
                <a:latin typeface="Consolas" panose="020B0609020204030204" pitchFamily="49" charset="0"/>
              </a:rPr>
            </a:br>
            <a:r>
              <a:rPr lang="en-US" dirty="0">
                <a:latin typeface="Consolas" panose="020B0609020204030204" pitchFamily="49" charset="0"/>
              </a:rPr>
              <a:t>int numbers[SIZE];</a:t>
            </a:r>
            <a:br>
              <a:rPr lang="en-US" dirty="0">
                <a:latin typeface="Consolas" panose="020B0609020204030204" pitchFamily="49" charset="0"/>
              </a:rPr>
            </a:br>
            <a:r>
              <a:rPr lang="en-US" dirty="0">
                <a:latin typeface="Consolas" panose="020B0609020204030204" pitchFamily="49" charset="0"/>
              </a:rPr>
              <a:t>numbers[0] = 10;</a:t>
            </a:r>
            <a:br>
              <a:rPr lang="en-US" dirty="0">
                <a:latin typeface="Consolas" panose="020B0609020204030204" pitchFamily="49" charset="0"/>
              </a:rPr>
            </a:br>
            <a:r>
              <a:rPr lang="en-US" dirty="0">
                <a:latin typeface="Consolas" panose="020B0609020204030204" pitchFamily="49" charset="0"/>
              </a:rPr>
              <a:t>numbers[1] = 20;</a:t>
            </a:r>
            <a:br>
              <a:rPr lang="en-US" dirty="0">
                <a:latin typeface="Consolas" panose="020B0609020204030204" pitchFamily="49" charset="0"/>
              </a:rPr>
            </a:br>
            <a:r>
              <a:rPr lang="en-US" dirty="0">
                <a:latin typeface="Consolas" panose="020B0609020204030204" pitchFamily="49" charset="0"/>
              </a:rPr>
              <a:t>numbers[2] = 30;</a:t>
            </a: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1235649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(4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Initializing an array:</a:t>
            </a:r>
            <a:br>
              <a:rPr lang="en-US" dirty="0"/>
            </a:br>
            <a:br>
              <a:rPr lang="en-US" dirty="0"/>
            </a:br>
            <a:r>
              <a:rPr lang="en-US" dirty="0">
                <a:latin typeface="Consolas" panose="020B0609020204030204" pitchFamily="49" charset="0"/>
              </a:rPr>
              <a:t>const int SIZE = 12;</a:t>
            </a:r>
            <a:br>
              <a:rPr lang="en-US" dirty="0">
                <a:latin typeface="Consolas" panose="020B0609020204030204" pitchFamily="49" charset="0"/>
              </a:rPr>
            </a:br>
            <a:r>
              <a:rPr lang="en-US" dirty="0">
                <a:latin typeface="Consolas" panose="020B0609020204030204" pitchFamily="49" charset="0"/>
              </a:rPr>
              <a:t>int days[SIZE] = {31, 28, 31, 30, 31, 30, 31, 31, 30, 31, 30, 31};</a:t>
            </a:r>
            <a:br>
              <a:rPr lang="en-US" dirty="0">
                <a:latin typeface="Consolas" panose="020B0609020204030204" pitchFamily="49" charset="0"/>
              </a:rPr>
            </a:br>
            <a:endParaRPr lang="en-US" dirty="0">
              <a:latin typeface="Consolas" panose="020B0609020204030204" pitchFamily="49" charset="0"/>
            </a:endParaRPr>
          </a:p>
          <a:p>
            <a:r>
              <a:rPr lang="en-US" dirty="0"/>
              <a:t>The first value, 31, is stored in </a:t>
            </a:r>
            <a:r>
              <a:rPr lang="en-US" dirty="0">
                <a:latin typeface="Consolas" panose="020B0609020204030204" pitchFamily="49" charset="0"/>
              </a:rPr>
              <a:t>days[0]</a:t>
            </a:r>
            <a:r>
              <a:rPr lang="en-US" dirty="0">
                <a:latin typeface="+mn-lt"/>
              </a:rPr>
              <a:t>, t</a:t>
            </a:r>
            <a:r>
              <a:rPr lang="en-US" dirty="0"/>
              <a:t>he second value, 28, is stored in </a:t>
            </a:r>
            <a:r>
              <a:rPr lang="en-US" dirty="0">
                <a:latin typeface="Consolas" panose="020B0609020204030204" pitchFamily="49" charset="0"/>
              </a:rPr>
              <a:t>days[1]</a:t>
            </a:r>
            <a:r>
              <a:rPr lang="en-US" dirty="0"/>
              <a:t>, and so forth.</a:t>
            </a:r>
          </a:p>
          <a:p>
            <a:r>
              <a:rPr lang="en-US" dirty="0"/>
              <a:t>When initializing an array in C++, it is not necessary to specify a size declarator:</a:t>
            </a:r>
            <a:br>
              <a:rPr lang="en-US" dirty="0"/>
            </a:br>
            <a:br>
              <a:rPr lang="en-US" dirty="0"/>
            </a:br>
            <a:r>
              <a:rPr lang="en-US" dirty="0">
                <a:latin typeface="Consolas" panose="020B0609020204030204" pitchFamily="49" charset="0"/>
              </a:rPr>
              <a:t>int days[] = {31, 28, 31, 30, 31, 30, 31, 31, 30, 31, 30, 31};</a:t>
            </a: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2805833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(5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When passing an array as an argument to a function in C++, you should also pass a separate </a:t>
            </a:r>
            <a:r>
              <a:rPr lang="en-US" dirty="0">
                <a:latin typeface="Consolas" panose="020B0609020204030204" pitchFamily="49" charset="0"/>
              </a:rPr>
              <a:t>int</a:t>
            </a:r>
            <a:r>
              <a:rPr lang="en-US" dirty="0"/>
              <a:t> argument indicating the array's size. </a:t>
            </a:r>
            <a:br>
              <a:rPr lang="en-US" dirty="0"/>
            </a:br>
            <a:br>
              <a:rPr lang="en-US" dirty="0"/>
            </a:br>
            <a:br>
              <a:rPr lang="en-US" dirty="0">
                <a:latin typeface="Consolas" panose="020B0609020204030204" pitchFamily="49" charset="0"/>
              </a:rPr>
            </a:br>
            <a:r>
              <a:rPr lang="en-US" dirty="0">
                <a:latin typeface="Consolas" panose="020B0609020204030204" pitchFamily="49" charset="0"/>
              </a:rPr>
              <a:t>void </a:t>
            </a:r>
            <a:r>
              <a:rPr lang="en-US" dirty="0" err="1">
                <a:latin typeface="Consolas" panose="020B0609020204030204" pitchFamily="49" charset="0"/>
              </a:rPr>
              <a:t>showArray</a:t>
            </a:r>
            <a:r>
              <a:rPr lang="en-US" dirty="0">
                <a:latin typeface="Consolas" panose="020B0609020204030204" pitchFamily="49" charset="0"/>
              </a:rPr>
              <a:t>(int array[], int size)</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size;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array[</a:t>
            </a:r>
            <a:r>
              <a:rPr lang="en-US" dirty="0" err="1">
                <a:latin typeface="Consolas" panose="020B0609020204030204" pitchFamily="49" charset="0"/>
              </a:rPr>
              <a:t>i</a:t>
            </a:r>
            <a:r>
              <a:rPr lang="en-US" dirty="0">
                <a:latin typeface="Consolas" panose="020B0609020204030204" pitchFamily="49" charset="0"/>
              </a:rPr>
              <a:t>] &lt;&lt; " ";</a:t>
            </a:r>
            <a:br>
              <a:rPr lang="en-US" dirty="0">
                <a:latin typeface="Consolas" panose="020B0609020204030204" pitchFamily="49" charset="0"/>
              </a:rPr>
            </a:br>
            <a:r>
              <a:rPr lang="en-US" dirty="0">
                <a:latin typeface="Consolas" panose="020B0609020204030204" pitchFamily="49" charset="0"/>
              </a:rPr>
              <a:t>}</a:t>
            </a:r>
          </a:p>
          <a:p>
            <a:pPr marL="0" indent="0">
              <a:buNone/>
            </a:pP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2671076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(6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sz="1200" dirty="0"/>
              <a:t>Two-Dimensional Arrays in C++</a:t>
            </a:r>
          </a:p>
          <a:p>
            <a:pPr lvl="1"/>
            <a:r>
              <a:rPr lang="en-US" sz="1200" dirty="0"/>
              <a:t>Here is a declaration of a two-dimensional array with three rows and four columns:</a:t>
            </a:r>
            <a:br>
              <a:rPr lang="en-US" sz="1200" dirty="0"/>
            </a:br>
            <a:br>
              <a:rPr lang="en-US" sz="1200" dirty="0"/>
            </a:br>
            <a:r>
              <a:rPr lang="en-US" sz="1400" dirty="0">
                <a:latin typeface="Consolas" panose="020B0609020204030204" pitchFamily="49" charset="0"/>
              </a:rPr>
              <a:t>double scores[3][4];</a:t>
            </a:r>
            <a:br>
              <a:rPr lang="en-US" sz="1400" dirty="0">
                <a:latin typeface="Consolas" panose="020B0609020204030204" pitchFamily="49" charset="0"/>
              </a:rPr>
            </a:br>
            <a:endParaRPr lang="en-US" sz="1400" dirty="0">
              <a:latin typeface="Consolas" panose="020B0609020204030204" pitchFamily="49" charset="0"/>
            </a:endParaRPr>
          </a:p>
          <a:p>
            <a:pPr lvl="1"/>
            <a:r>
              <a:rPr lang="en-US" sz="1400" dirty="0">
                <a:latin typeface="+mn-lt"/>
              </a:rPr>
              <a:t>The elements in row 0 are referenced as:</a:t>
            </a:r>
            <a:br>
              <a:rPr lang="en-US" sz="1400" dirty="0">
                <a:latin typeface="+mn-lt"/>
              </a:rPr>
            </a:br>
            <a:br>
              <a:rPr lang="en-US" sz="1400" dirty="0">
                <a:latin typeface="+mn-lt"/>
              </a:rPr>
            </a:br>
            <a:r>
              <a:rPr lang="fr-FR" sz="1400" dirty="0">
                <a:latin typeface="Consolas" panose="020B0609020204030204" pitchFamily="49" charset="0"/>
              </a:rPr>
              <a:t>scores[0][0]</a:t>
            </a:r>
            <a:br>
              <a:rPr lang="fr-FR" sz="1400" dirty="0">
                <a:latin typeface="Consolas" panose="020B0609020204030204" pitchFamily="49" charset="0"/>
              </a:rPr>
            </a:br>
            <a:r>
              <a:rPr lang="fr-FR" sz="1400" dirty="0">
                <a:latin typeface="Consolas" panose="020B0609020204030204" pitchFamily="49" charset="0"/>
              </a:rPr>
              <a:t>scores[0][1]</a:t>
            </a:r>
            <a:br>
              <a:rPr lang="fr-FR" sz="1400" dirty="0">
                <a:latin typeface="Consolas" panose="020B0609020204030204" pitchFamily="49" charset="0"/>
              </a:rPr>
            </a:br>
            <a:r>
              <a:rPr lang="fr-FR" sz="1400" dirty="0">
                <a:latin typeface="Consolas" panose="020B0609020204030204" pitchFamily="49" charset="0"/>
              </a:rPr>
              <a:t>scores[0][2]</a:t>
            </a:r>
            <a:br>
              <a:rPr lang="fr-FR" sz="1400" dirty="0">
                <a:latin typeface="Consolas" panose="020B0609020204030204" pitchFamily="49" charset="0"/>
              </a:rPr>
            </a:br>
            <a:r>
              <a:rPr lang="fr-FR" sz="1400" dirty="0">
                <a:latin typeface="Consolas" panose="020B0609020204030204" pitchFamily="49" charset="0"/>
              </a:rPr>
              <a:t>scores[0][3]</a:t>
            </a:r>
          </a:p>
          <a:p>
            <a:pPr lvl="1"/>
            <a:r>
              <a:rPr lang="en-US" sz="1400" dirty="0"/>
              <a:t>The elements in row 1 are referenced as:</a:t>
            </a:r>
            <a:br>
              <a:rPr lang="en-US" sz="1400" dirty="0"/>
            </a:br>
            <a:br>
              <a:rPr lang="en-US" sz="1400" dirty="0"/>
            </a:br>
            <a:r>
              <a:rPr lang="fr-FR" sz="1400" dirty="0">
                <a:latin typeface="Consolas" panose="020B0609020204030204" pitchFamily="49" charset="0"/>
              </a:rPr>
              <a:t>scores[1][0]</a:t>
            </a:r>
            <a:br>
              <a:rPr lang="fr-FR" sz="1400" dirty="0">
                <a:latin typeface="Consolas" panose="020B0609020204030204" pitchFamily="49" charset="0"/>
              </a:rPr>
            </a:br>
            <a:r>
              <a:rPr lang="fr-FR" sz="1400" dirty="0">
                <a:latin typeface="Consolas" panose="020B0609020204030204" pitchFamily="49" charset="0"/>
              </a:rPr>
              <a:t>scores[1][1]</a:t>
            </a:r>
            <a:br>
              <a:rPr lang="fr-FR" sz="1400" dirty="0">
                <a:latin typeface="Consolas" panose="020B0609020204030204" pitchFamily="49" charset="0"/>
              </a:rPr>
            </a:br>
            <a:r>
              <a:rPr lang="fr-FR" sz="1400" dirty="0">
                <a:latin typeface="Consolas" panose="020B0609020204030204" pitchFamily="49" charset="0"/>
              </a:rPr>
              <a:t>scores[1][2]</a:t>
            </a:r>
            <a:br>
              <a:rPr lang="fr-FR" sz="1400" dirty="0">
                <a:latin typeface="Consolas" panose="020B0609020204030204" pitchFamily="49" charset="0"/>
              </a:rPr>
            </a:br>
            <a:r>
              <a:rPr lang="fr-FR" sz="1400" dirty="0">
                <a:latin typeface="Consolas" panose="020B0609020204030204" pitchFamily="49" charset="0"/>
              </a:rPr>
              <a:t>scores[1][3]</a:t>
            </a:r>
          </a:p>
          <a:p>
            <a:pPr lvl="1"/>
            <a:r>
              <a:rPr lang="fr-FR" sz="1400" dirty="0">
                <a:latin typeface="+mn-lt"/>
              </a:rPr>
              <a:t>And </a:t>
            </a:r>
            <a:r>
              <a:rPr lang="fr-FR" sz="1400" dirty="0" err="1">
                <a:latin typeface="+mn-lt"/>
              </a:rPr>
              <a:t>so</a:t>
            </a:r>
            <a:r>
              <a:rPr lang="fr-FR" sz="1400" dirty="0">
                <a:latin typeface="+mn-lt"/>
              </a:rPr>
              <a:t> on…</a:t>
            </a:r>
          </a:p>
          <a:p>
            <a:pPr lvl="1"/>
            <a:endParaRPr lang="en-US" sz="1200" dirty="0">
              <a:latin typeface="+mn-lt"/>
            </a:endParaRPr>
          </a:p>
        </p:txBody>
      </p:sp>
    </p:spTree>
    <p:extLst>
      <p:ext uri="{BB962C8B-B14F-4D97-AF65-F5344CB8AC3E}">
        <p14:creationId xmlns:p14="http://schemas.microsoft.com/office/powerpoint/2010/main" val="2828287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(7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Using Nested Loops to Iterate over a Two-Dimensional Array:</a:t>
            </a:r>
          </a:p>
        </p:txBody>
      </p:sp>
      <p:sp>
        <p:nvSpPr>
          <p:cNvPr id="2" name="TextBox 1">
            <a:extLst>
              <a:ext uri="{FF2B5EF4-FFF2-40B4-BE49-F238E27FC236}">
                <a16:creationId xmlns:a16="http://schemas.microsoft.com/office/drawing/2014/main" id="{7E7F8F4B-49E4-4ABD-A37A-2B69914E52ED}"/>
              </a:ext>
            </a:extLst>
          </p:cNvPr>
          <p:cNvSpPr txBox="1"/>
          <p:nvPr/>
        </p:nvSpPr>
        <p:spPr>
          <a:xfrm>
            <a:off x="852256" y="2334827"/>
            <a:ext cx="7039993" cy="3046988"/>
          </a:xfrm>
          <a:prstGeom prst="rect">
            <a:avLst/>
          </a:prstGeom>
          <a:noFill/>
        </p:spPr>
        <p:txBody>
          <a:bodyPr wrap="square" rtlCol="0">
            <a:spAutoFit/>
          </a:bodyPr>
          <a:lstStyle/>
          <a:p>
            <a:r>
              <a:rPr lang="en-US" sz="1600" dirty="0">
                <a:latin typeface="Consolas" panose="020B0609020204030204" pitchFamily="49" charset="0"/>
              </a:rPr>
              <a:t>const int ROWS = 3;</a:t>
            </a:r>
          </a:p>
          <a:p>
            <a:r>
              <a:rPr lang="en-US" sz="1600" dirty="0">
                <a:latin typeface="Consolas" panose="020B0609020204030204" pitchFamily="49" charset="0"/>
              </a:rPr>
              <a:t>const int COLS = 4;</a:t>
            </a:r>
          </a:p>
          <a:p>
            <a:r>
              <a:rPr lang="en-US" sz="1600" dirty="0">
                <a:latin typeface="Consolas" panose="020B0609020204030204" pitchFamily="49" charset="0"/>
              </a:rPr>
              <a:t>double scores[ROWS][COLS];</a:t>
            </a:r>
          </a:p>
          <a:p>
            <a:endParaRPr lang="en-US" sz="1600" dirty="0">
              <a:latin typeface="Consolas" panose="020B0609020204030204" pitchFamily="49" charset="0"/>
            </a:endParaRPr>
          </a:p>
          <a:p>
            <a:r>
              <a:rPr lang="en-US" sz="1600" dirty="0">
                <a:latin typeface="Consolas" panose="020B0609020204030204" pitchFamily="49" charset="0"/>
              </a:rPr>
              <a:t>for (int row = 0; row &lt; ROWS; row++)</a:t>
            </a:r>
          </a:p>
          <a:p>
            <a:r>
              <a:rPr lang="en-US" sz="1600" dirty="0">
                <a:latin typeface="Consolas" panose="020B0609020204030204" pitchFamily="49" charset="0"/>
              </a:rPr>
              <a:t>{</a:t>
            </a:r>
          </a:p>
          <a:p>
            <a:r>
              <a:rPr lang="en-US" sz="1600" dirty="0">
                <a:latin typeface="Consolas" panose="020B0609020204030204" pitchFamily="49" charset="0"/>
              </a:rPr>
              <a:t>   for (int col = 0; col &lt; COLS; col++)</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"Enter a score." &lt;&lt; </a:t>
            </a:r>
            <a:r>
              <a:rPr lang="en-US" sz="1600" dirty="0" err="1">
                <a:latin typeface="Consolas" panose="020B0609020204030204" pitchFamily="49" charset="0"/>
              </a:rPr>
              <a:t>endl</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cin</a:t>
            </a:r>
            <a:r>
              <a:rPr lang="en-US" sz="1600" dirty="0">
                <a:latin typeface="Consolas" panose="020B0609020204030204" pitchFamily="49" charset="0"/>
              </a:rPr>
              <a:t> &gt;&gt; scores[row][col];</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3546542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DE097-8D2D-4B86-827B-0BDE5AF80207}"/>
              </a:ext>
            </a:extLst>
          </p:cNvPr>
          <p:cNvSpPr>
            <a:spLocks noGrp="1"/>
          </p:cNvSpPr>
          <p:nvPr>
            <p:ph type="title"/>
          </p:nvPr>
        </p:nvSpPr>
        <p:spPr/>
        <p:txBody>
          <a:bodyPr/>
          <a:lstStyle/>
          <a:p>
            <a:r>
              <a:rPr lang="en-US" dirty="0"/>
              <a:t>8.7 Focus on Languages: C++ </a:t>
            </a:r>
            <a:r>
              <a:rPr lang="en-US" sz="2000" b="0" dirty="0"/>
              <a:t>(8 of 8)</a:t>
            </a:r>
            <a:endParaRPr lang="en-US" b="0" dirty="0"/>
          </a:p>
        </p:txBody>
      </p:sp>
      <p:sp>
        <p:nvSpPr>
          <p:cNvPr id="5" name="Text Placeholder 4">
            <a:extLst>
              <a:ext uri="{FF2B5EF4-FFF2-40B4-BE49-F238E27FC236}">
                <a16:creationId xmlns:a16="http://schemas.microsoft.com/office/drawing/2014/main" id="{55A787F8-D53A-4E3D-B3F8-64C0249A8BB1}"/>
              </a:ext>
            </a:extLst>
          </p:cNvPr>
          <p:cNvSpPr>
            <a:spLocks noGrp="1"/>
          </p:cNvSpPr>
          <p:nvPr>
            <p:ph type="body" idx="1"/>
          </p:nvPr>
        </p:nvSpPr>
        <p:spPr/>
        <p:txBody>
          <a:bodyPr/>
          <a:lstStyle/>
          <a:p>
            <a:r>
              <a:rPr lang="en-US" dirty="0"/>
              <a:t>Arrays with Three or More Dimensions</a:t>
            </a:r>
          </a:p>
          <a:p>
            <a:pPr lvl="1"/>
            <a:r>
              <a:rPr lang="en-US" dirty="0"/>
              <a:t>Here is an example of a three-dimensional array declaration:</a:t>
            </a:r>
            <a:br>
              <a:rPr lang="en-US" dirty="0"/>
            </a:br>
            <a:br>
              <a:rPr lang="en-US" dirty="0"/>
            </a:br>
            <a:r>
              <a:rPr lang="en-US" dirty="0">
                <a:latin typeface="Consolas" panose="020B0609020204030204" pitchFamily="49" charset="0"/>
              </a:rPr>
              <a:t>double seats[3][5][8];</a:t>
            </a:r>
            <a:br>
              <a:rPr lang="en-US" dirty="0"/>
            </a:br>
            <a:endParaRPr lang="en-US" dirty="0"/>
          </a:p>
          <a:p>
            <a:pPr lvl="1"/>
            <a:r>
              <a:rPr lang="en-US" dirty="0"/>
              <a:t>This array can be thought of as three sets of five rows, with each row containing eight elements. </a:t>
            </a:r>
            <a:endParaRPr lang="en-US" dirty="0">
              <a:latin typeface="+mn-lt"/>
            </a:endParaRPr>
          </a:p>
        </p:txBody>
      </p:sp>
    </p:spTree>
    <p:extLst>
      <p:ext uri="{BB962C8B-B14F-4D97-AF65-F5344CB8AC3E}">
        <p14:creationId xmlns:p14="http://schemas.microsoft.com/office/powerpoint/2010/main" val="1678559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8.1 Array Basics </a:t>
            </a:r>
            <a:r>
              <a:rPr lang="en-US" altLang="en-US" sz="2000" b="0" dirty="0">
                <a:latin typeface="Times New Roman" panose="02020603050405020304" pitchFamily="18" charset="0"/>
                <a:ea typeface="+mj-ea"/>
                <a:cs typeface="Arial"/>
              </a:rPr>
              <a:t>(3 of 9)</a:t>
            </a: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fontAlgn="base">
              <a:spcBef>
                <a:spcPct val="20000"/>
              </a:spcBef>
              <a:spcAft>
                <a:spcPct val="0"/>
              </a:spcAft>
              <a:buNone/>
              <a:tabLst/>
            </a:pPr>
            <a:r>
              <a:rPr lang="en-US" altLang="en-US" sz="2400" dirty="0">
                <a:solidFill>
                  <a:srgbClr val="000000"/>
                </a:solidFill>
                <a:latin typeface="Arial (Body)"/>
                <a:ea typeface="+mn-ea"/>
              </a:rPr>
              <a:t>Assigning values can be done individually using a subscript…</a:t>
            </a:r>
          </a:p>
        </p:txBody>
      </p:sp>
      <p:pic>
        <p:nvPicPr>
          <p:cNvPr id="6" name="Picture 5" descr="Computer code. The code has 5 lines as follows. Line 1. Set numbers left bracket 0 right bracket = 20. Line 2. Set numbers left bracket 1 right bracket = 30. Line 3. Set numbers left bracket 2 right bracket = 40. Line 4. Set numbers left bracket 3 right bracket = 50. Line 5. Set numbers left bracket 4 right bracket = 60."/>
          <p:cNvPicPr>
            <a:picLocks noChangeAspect="1"/>
          </p:cNvPicPr>
          <p:nvPr/>
        </p:nvPicPr>
        <p:blipFill>
          <a:blip r:embed="rId2"/>
          <a:stretch>
            <a:fillRect/>
          </a:stretch>
        </p:blipFill>
        <p:spPr>
          <a:xfrm>
            <a:off x="1549293" y="2580630"/>
            <a:ext cx="2782598" cy="1809003"/>
          </a:xfrm>
          <a:prstGeom prst="rect">
            <a:avLst/>
          </a:prstGeom>
        </p:spPr>
      </p:pic>
      <p:sp>
        <p:nvSpPr>
          <p:cNvPr id="4" name="Text Placeholder 3"/>
          <p:cNvSpPr>
            <a:spLocks noGrp="1"/>
          </p:cNvSpPr>
          <p:nvPr>
            <p:ph type="body" idx="2"/>
          </p:nvPr>
        </p:nvSpPr>
        <p:spPr>
          <a:xfrm>
            <a:off x="457200" y="4389633"/>
            <a:ext cx="8229600" cy="803187"/>
          </a:xfrm>
        </p:spPr>
        <p:txBody>
          <a:bodyPr/>
          <a:lstStyle/>
          <a:p>
            <a:pPr marL="0" lvl="0" indent="0">
              <a:buNone/>
            </a:pPr>
            <a:r>
              <a:rPr lang="en-US" altLang="en-US" sz="2400" dirty="0">
                <a:solidFill>
                  <a:srgbClr val="000000"/>
                </a:solidFill>
                <a:latin typeface="Arial (Body)"/>
              </a:rPr>
              <a:t>But, it is much more efficient to use a loop to step through the array</a:t>
            </a:r>
          </a:p>
        </p:txBody>
      </p:sp>
    </p:spTree>
    <p:extLst>
      <p:ext uri="{BB962C8B-B14F-4D97-AF65-F5344CB8AC3E}">
        <p14:creationId xmlns:p14="http://schemas.microsoft.com/office/powerpoint/2010/main" val="292718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8.1 Array Basics </a:t>
            </a:r>
            <a:r>
              <a:rPr lang="en-US" altLang="en-US" sz="2000" b="0" dirty="0">
                <a:latin typeface="Times New Roman" panose="02020603050405020304" pitchFamily="18" charset="0"/>
                <a:ea typeface="+mj-ea"/>
                <a:cs typeface="Arial"/>
              </a:rPr>
              <a:t>(4 of 9)</a:t>
            </a:r>
          </a:p>
        </p:txBody>
      </p:sp>
      <p:sp>
        <p:nvSpPr>
          <p:cNvPr id="3" name="Text Placeholder 2"/>
          <p:cNvSpPr>
            <a:spLocks noGrp="1"/>
          </p:cNvSpPr>
          <p:nvPr>
            <p:ph type="body" idx="1"/>
          </p:nvPr>
        </p:nvSpPr>
        <p:spPr>
          <a:xfrm>
            <a:off x="457200" y="1600200"/>
            <a:ext cx="8229600" cy="492412"/>
          </a:xfrm>
        </p:spPr>
        <p:txBody>
          <a:bodyPr wrap="square" lIns="91425" tIns="91425" rIns="91425" bIns="91425">
            <a:spAutoFit/>
          </a:bodyPr>
          <a:lstStyle/>
          <a:p>
            <a:pPr marL="0" lvl="0" indent="0" fontAlgn="base">
              <a:spcBef>
                <a:spcPct val="20000"/>
              </a:spcBef>
              <a:spcAft>
                <a:spcPct val="0"/>
              </a:spcAft>
              <a:buNone/>
            </a:pPr>
            <a:r>
              <a:rPr lang="en-US" altLang="en-US" sz="2000" b="1" dirty="0">
                <a:solidFill>
                  <a:srgbClr val="000000"/>
                </a:solidFill>
                <a:latin typeface="Arial (Body)"/>
                <a:ea typeface="+mn-ea"/>
              </a:rPr>
              <a:t>Figure 8-3 </a:t>
            </a:r>
            <a:r>
              <a:rPr lang="en-US" altLang="en-US" sz="2000" dirty="0">
                <a:solidFill>
                  <a:srgbClr val="000000"/>
                </a:solidFill>
                <a:latin typeface="Arial (Body)"/>
                <a:ea typeface="+mn-ea"/>
              </a:rPr>
              <a:t>Contents of the </a:t>
            </a:r>
            <a:r>
              <a:rPr lang="en-US" altLang="en-US" sz="2000" dirty="0">
                <a:solidFill>
                  <a:srgbClr val="000000"/>
                </a:solidFill>
                <a:latin typeface="Courier New" panose="02070309020205020404" pitchFamily="49" charset="0"/>
                <a:ea typeface="+mn-ea"/>
                <a:cs typeface="Courier New" panose="02070309020205020404" pitchFamily="49" charset="0"/>
              </a:rPr>
              <a:t>hours</a:t>
            </a:r>
            <a:r>
              <a:rPr lang="en-US" altLang="en-US" sz="2000" dirty="0">
                <a:solidFill>
                  <a:srgbClr val="000000"/>
                </a:solidFill>
                <a:latin typeface="Arial (Body)"/>
                <a:ea typeface="+mn-ea"/>
              </a:rPr>
              <a:t> array</a:t>
            </a:r>
          </a:p>
        </p:txBody>
      </p:sp>
      <p:pic>
        <p:nvPicPr>
          <p:cNvPr id="5" name="Picture 4" descr="A diagram illustrates rectangular array. The array consists of 3 elements labeled, hours left bracket 0 right bracket, hours left bracket 1 right bracket, and hours left bracket 2 right bracket. Values assigned to these elements are as follows. 40, 20, and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441718"/>
            <a:ext cx="53276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24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Arial"/>
              </a:rPr>
              <a:t>8.1 Array Basics </a:t>
            </a:r>
            <a:r>
              <a:rPr lang="en-US" altLang="en-US" sz="2000" b="0" dirty="0">
                <a:latin typeface="Times New Roman" panose="02020603050405020304" pitchFamily="18" charset="0"/>
                <a:cs typeface="Arial"/>
              </a:rPr>
              <a:t>(5 of 9)</a:t>
            </a:r>
            <a:endParaRPr lang="en-US" dirty="0"/>
          </a:p>
        </p:txBody>
      </p:sp>
      <p:sp>
        <p:nvSpPr>
          <p:cNvPr id="3" name="Text Placeholder 2"/>
          <p:cNvSpPr>
            <a:spLocks noGrp="1"/>
          </p:cNvSpPr>
          <p:nvPr>
            <p:ph type="body" idx="1"/>
          </p:nvPr>
        </p:nvSpPr>
        <p:spPr>
          <a:xfrm>
            <a:off x="457200" y="1600200"/>
            <a:ext cx="8229600" cy="504825"/>
          </a:xfrm>
        </p:spPr>
        <p:txBody>
          <a:bodyPr/>
          <a:lstStyle/>
          <a:p>
            <a:pPr marL="0" lvl="0" indent="0">
              <a:buNone/>
            </a:pPr>
            <a:r>
              <a:rPr lang="en-US" altLang="en-US" sz="2400" dirty="0">
                <a:solidFill>
                  <a:srgbClr val="000000"/>
                </a:solidFill>
                <a:latin typeface="+mn-lt"/>
              </a:rPr>
              <a:t>Arrays can be initialized to 0 or specific values</a:t>
            </a:r>
          </a:p>
        </p:txBody>
      </p:sp>
      <p:sp>
        <p:nvSpPr>
          <p:cNvPr id="4" name="Content Placeholder 3"/>
          <p:cNvSpPr>
            <a:spLocks noGrp="1"/>
          </p:cNvSpPr>
          <p:nvPr>
            <p:ph sz="quarter" idx="13"/>
          </p:nvPr>
        </p:nvSpPr>
        <p:spPr>
          <a:xfrm>
            <a:off x="457200" y="2193157"/>
            <a:ext cx="8229600" cy="2092240"/>
          </a:xfrm>
        </p:spPr>
        <p:txBody>
          <a:bodyPr/>
          <a:lstStyle/>
          <a:p>
            <a:pPr marL="542925" indent="-361950">
              <a:buNone/>
            </a:pPr>
            <a:r>
              <a:rPr lang="en-US" altLang="en-US" sz="2400" b="1" dirty="0">
                <a:latin typeface="+mn-lt"/>
              </a:rPr>
              <a:t>Declare String days[7] = “Sunday”, “Monday”, “Tuesday”, Wednesday”, “Thursday”, “Friday”, “Saturday”</a:t>
            </a:r>
          </a:p>
          <a:p>
            <a:pPr marL="432" lvl="0" indent="0">
              <a:buNone/>
            </a:pPr>
            <a:r>
              <a:rPr lang="en-US" altLang="en-US" sz="2400" dirty="0">
                <a:solidFill>
                  <a:srgbClr val="000000"/>
                </a:solidFill>
                <a:latin typeface="+mn-lt"/>
              </a:rPr>
              <a:t>Array bounds checking should be performed to avoid use of an invalid subscript</a:t>
            </a:r>
          </a:p>
        </p:txBody>
      </p:sp>
      <p:sp>
        <p:nvSpPr>
          <p:cNvPr id="5" name="Content Placeholder 4"/>
          <p:cNvSpPr>
            <a:spLocks noGrp="1"/>
          </p:cNvSpPr>
          <p:nvPr>
            <p:ph sz="quarter" idx="14"/>
          </p:nvPr>
        </p:nvSpPr>
        <p:spPr>
          <a:xfrm>
            <a:off x="457200" y="4425912"/>
            <a:ext cx="8488680" cy="517472"/>
          </a:xfrm>
        </p:spPr>
        <p:txBody>
          <a:bodyPr/>
          <a:lstStyle/>
          <a:p>
            <a:pPr marL="432" indent="0">
              <a:buNone/>
            </a:pPr>
            <a:r>
              <a:rPr lang="en-US" altLang="en-US" sz="2400" b="1" dirty="0">
                <a:latin typeface="+mn-lt"/>
              </a:rPr>
              <a:t>Days[7] = “Saturday” </a:t>
            </a:r>
            <a:r>
              <a:rPr lang="en-US" altLang="en-US" sz="2400" dirty="0">
                <a:solidFill>
                  <a:srgbClr val="000000"/>
                </a:solidFill>
                <a:latin typeface="+mn-lt"/>
              </a:rPr>
              <a:t>is invalid because there is no 7 index</a:t>
            </a:r>
            <a:endParaRPr lang="en-US" sz="2400" dirty="0">
              <a:latin typeface="+mn-lt"/>
            </a:endParaRPr>
          </a:p>
        </p:txBody>
      </p:sp>
      <p:sp>
        <p:nvSpPr>
          <p:cNvPr id="6" name="Content Placeholder 5"/>
          <p:cNvSpPr>
            <a:spLocks noGrp="1"/>
          </p:cNvSpPr>
          <p:nvPr>
            <p:ph sz="quarter" idx="15"/>
          </p:nvPr>
        </p:nvSpPr>
        <p:spPr>
          <a:xfrm>
            <a:off x="457200" y="4978538"/>
            <a:ext cx="8229600" cy="1263704"/>
          </a:xfrm>
        </p:spPr>
        <p:txBody>
          <a:bodyPr/>
          <a:lstStyle/>
          <a:p>
            <a:pPr marL="741600" lvl="1" indent="-284400" fontAlgn="base">
              <a:spcAft>
                <a:spcPct val="0"/>
              </a:spcAft>
              <a:buFont typeface="Arial" panose="020B0604020202020204" pitchFamily="34" charset="0"/>
              <a:buChar char="–"/>
            </a:pPr>
            <a:r>
              <a:rPr lang="en-US" altLang="en-US" sz="2400" dirty="0">
                <a:solidFill>
                  <a:srgbClr val="000000"/>
                </a:solidFill>
                <a:latin typeface="+mn-lt"/>
              </a:rPr>
              <a:t>A common error is running a loop one time more than is necessary, exceeding the bound of the array</a:t>
            </a:r>
          </a:p>
          <a:p>
            <a:pPr marL="741600" lvl="1" indent="-284400" fontAlgn="base">
              <a:spcAft>
                <a:spcPct val="0"/>
              </a:spcAft>
              <a:buFont typeface="Arial" panose="020B0604020202020204" pitchFamily="34" charset="0"/>
              <a:buChar char="–"/>
            </a:pPr>
            <a:r>
              <a:rPr lang="en-US" altLang="en-US" sz="2400" dirty="0">
                <a:solidFill>
                  <a:srgbClr val="000000"/>
                </a:solidFill>
                <a:latin typeface="+mn-lt"/>
              </a:rPr>
              <a:t>Off-by-one Error</a:t>
            </a:r>
          </a:p>
        </p:txBody>
      </p:sp>
    </p:spTree>
    <p:extLst>
      <p:ext uri="{BB962C8B-B14F-4D97-AF65-F5344CB8AC3E}">
        <p14:creationId xmlns:p14="http://schemas.microsoft.com/office/powerpoint/2010/main" val="189640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8.1 Array Basics </a:t>
            </a:r>
            <a:r>
              <a:rPr lang="en-US" altLang="en-US" sz="2000" b="0" dirty="0">
                <a:latin typeface="Times New Roman" panose="02020603050405020304" pitchFamily="18" charset="0"/>
                <a:ea typeface="+mj-ea"/>
                <a:cs typeface="Arial"/>
              </a:rPr>
              <a:t>(6 of 9)</a:t>
            </a:r>
          </a:p>
        </p:txBody>
      </p:sp>
      <p:sp>
        <p:nvSpPr>
          <p:cNvPr id="3" name="Text Placeholder 2"/>
          <p:cNvSpPr>
            <a:spLocks noGrp="1"/>
          </p:cNvSpPr>
          <p:nvPr>
            <p:ph type="body" idx="1"/>
          </p:nvPr>
        </p:nvSpPr>
        <p:spPr>
          <a:xfrm>
            <a:off x="457200" y="1600200"/>
            <a:ext cx="8229600" cy="4622774"/>
          </a:xfrm>
        </p:spPr>
        <p:txBody>
          <a:bodyPr wrap="square" lIns="91425" tIns="91425" rIns="91425" bIns="91425">
            <a:spAutoFit/>
          </a:bodyPr>
          <a:lstStyle/>
          <a:p>
            <a:pPr lvl="0" fontAlgn="base">
              <a:spcAft>
                <a:spcPct val="0"/>
              </a:spcAft>
              <a:buFont typeface="Arial" panose="020B0604020202020204" pitchFamily="34" charset="0"/>
              <a:buChar char="•"/>
              <a:tabLst/>
            </a:pPr>
            <a:r>
              <a:rPr lang="en-US" altLang="en-US" sz="2400" dirty="0">
                <a:solidFill>
                  <a:srgbClr val="000000"/>
                </a:solidFill>
                <a:latin typeface="Arial (Body)"/>
                <a:ea typeface="+mn-ea"/>
              </a:rPr>
              <a:t>Partially Filled Array</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Sometimes an array is only partially filled</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To avoid processing the unfilled elements, you must have an accompanying integer variable that holds the number of items stored in the array.</a:t>
            </a:r>
          </a:p>
          <a:p>
            <a:pPr lvl="2" fontAlgn="base">
              <a:spcAft>
                <a:spcPct val="0"/>
              </a:spcAft>
            </a:pPr>
            <a:r>
              <a:rPr lang="en-US" altLang="en-US" sz="2400" dirty="0">
                <a:solidFill>
                  <a:srgbClr val="000000"/>
                </a:solidFill>
                <a:latin typeface="Arial (Body)"/>
              </a:rPr>
              <a:t>When the array is empty, 0 is stored in this variable</a:t>
            </a:r>
          </a:p>
          <a:p>
            <a:pPr lvl="2" fontAlgn="base">
              <a:spcAft>
                <a:spcPct val="0"/>
              </a:spcAft>
            </a:pPr>
            <a:r>
              <a:rPr lang="en-US" altLang="en-US" sz="2400" dirty="0">
                <a:solidFill>
                  <a:srgbClr val="000000"/>
                </a:solidFill>
                <a:latin typeface="Arial (Body)"/>
              </a:rPr>
              <a:t>The variable is incremented each time an item is added to the array</a:t>
            </a:r>
          </a:p>
          <a:p>
            <a:pPr lvl="2" fontAlgn="base">
              <a:spcAft>
                <a:spcPct val="0"/>
              </a:spcAft>
            </a:pPr>
            <a:r>
              <a:rPr lang="en-US" altLang="en-US" sz="2400" dirty="0">
                <a:solidFill>
                  <a:srgbClr val="000000"/>
                </a:solidFill>
                <a:latin typeface="Arial (Body)"/>
              </a:rPr>
              <a:t>The variable’s value is used as the array’s size when stepping through the array.</a:t>
            </a:r>
          </a:p>
        </p:txBody>
      </p:sp>
    </p:spTree>
    <p:extLst>
      <p:ext uri="{BB962C8B-B14F-4D97-AF65-F5344CB8AC3E}">
        <p14:creationId xmlns:p14="http://schemas.microsoft.com/office/powerpoint/2010/main" val="150509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127"/>
            <a:ext cx="8229600" cy="707856"/>
          </a:xfrm>
        </p:spPr>
        <p:txBody>
          <a:bodyPr tIns="91425" anchor="b">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8.1 Array Basics </a:t>
            </a:r>
            <a:r>
              <a:rPr lang="en-US" altLang="en-US" sz="2000" b="0" dirty="0">
                <a:latin typeface="Times New Roman" panose="02020603050405020304" pitchFamily="18" charset="0"/>
                <a:ea typeface="+mj-ea"/>
                <a:cs typeface="Arial"/>
              </a:rPr>
              <a:t>(7 of 9)</a:t>
            </a:r>
          </a:p>
        </p:txBody>
      </p:sp>
      <p:pic>
        <p:nvPicPr>
          <p:cNvPr id="7" name="Picture 6" descr="Computer code. The code has 17 lines. The lines read as follows. Line 1. Constant Integer SIZE equals 100. Line 2. Declare Integer values left bracket SIZE right bracket. Line 3. Declare Integer count equals 0. Line 3 is labeled, The count variable holds the number of items stored in the array. Line 4. Declare Integer number. Line 5. Declare Integer index. Line 6. Display double quote Enter a number or negative 1 to quit period double quote. Line 7. Input number. Line 8. While left parenthesis number exclamation point equals negative 1 AND count less than sign SIZE right parenthesis. Line 9, indented once. Set values left bracket count right bracket equals number. Line 10, indented once, set count equals count plus 1. Line 11. , indented once, Display double quote Enter a number or negative 1 to quit period double quote. Line 12, indented once. Input number. Line 13. End While. Line 14. Display double quote Here are the numbers you entered colon double quote. Line 15. For index equals 0 To count negative 1. Line 16, indented once. Display values left bracket index right bracket. Line 17. End For. A note beside the code reads, partially filled array example."/>
          <p:cNvPicPr>
            <a:picLocks noChangeAspect="1"/>
          </p:cNvPicPr>
          <p:nvPr/>
        </p:nvPicPr>
        <p:blipFill>
          <a:blip r:embed="rId2"/>
          <a:stretch>
            <a:fillRect/>
          </a:stretch>
        </p:blipFill>
        <p:spPr>
          <a:xfrm>
            <a:off x="1303320" y="1653507"/>
            <a:ext cx="6537361" cy="4518135"/>
          </a:xfrm>
          <a:prstGeom prst="rect">
            <a:avLst/>
          </a:prstGeom>
        </p:spPr>
      </p:pic>
    </p:spTree>
    <p:extLst>
      <p:ext uri="{BB962C8B-B14F-4D97-AF65-F5344CB8AC3E}">
        <p14:creationId xmlns:p14="http://schemas.microsoft.com/office/powerpoint/2010/main" val="364387306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8562</TotalTime>
  <Words>1671</Words>
  <Application>Microsoft Office PowerPoint</Application>
  <PresentationFormat>On-screen Show (4:3)</PresentationFormat>
  <Paragraphs>217</Paragraphs>
  <Slides>47</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Arial (Body)</vt:lpstr>
      <vt:lpstr>Consolas</vt:lpstr>
      <vt:lpstr>Courier New</vt:lpstr>
      <vt:lpstr>Noto Sans Symbols</vt:lpstr>
      <vt:lpstr>Times New Roman</vt:lpstr>
      <vt:lpstr>Verdana</vt:lpstr>
      <vt:lpstr>508 Lecture</vt:lpstr>
      <vt:lpstr>1_508 Lecture</vt:lpstr>
      <vt:lpstr>Starting out with Programming Logic and Design</vt:lpstr>
      <vt:lpstr>Learning Objectives</vt:lpstr>
      <vt:lpstr>8.1 Array Basics (1 of 9)</vt:lpstr>
      <vt:lpstr>8.1 Array Basics (2 of 9)</vt:lpstr>
      <vt:lpstr>8.1 Array Basics (3 of 9)</vt:lpstr>
      <vt:lpstr>8.1 Array Basics (4 of 9)</vt:lpstr>
      <vt:lpstr>8.1 Array Basics (5 of 9)</vt:lpstr>
      <vt:lpstr>8.1 Array Basics (6 of 9)</vt:lpstr>
      <vt:lpstr>8.1 Array Basics (7 of 9)</vt:lpstr>
      <vt:lpstr>8.1 Array Basics (8 of 9)</vt:lpstr>
      <vt:lpstr>8.1 Array Basics (9 of 9)</vt:lpstr>
      <vt:lpstr>8.2 Sequentially Searching An Array</vt:lpstr>
      <vt:lpstr>8.3 Processing the Contents of an Array (1 of 3)</vt:lpstr>
      <vt:lpstr>Example</vt:lpstr>
      <vt:lpstr>8.3 Processing the Contents of an Array (2 of 3)</vt:lpstr>
      <vt:lpstr>8.3 Processing the Contents of an Array (3 of 3)</vt:lpstr>
      <vt:lpstr>8.4 Parallel Arrays</vt:lpstr>
      <vt:lpstr>8.5 Two-Dimensional Arrays (1 of 2)</vt:lpstr>
      <vt:lpstr>8.5 Two-Dimensional Arrays (2 of 2)</vt:lpstr>
      <vt:lpstr>8.6 Arrays of Three or More Dimensions</vt:lpstr>
      <vt:lpstr>8.7 Focus on Languages: Java</vt:lpstr>
      <vt:lpstr>8.7 Focus on Languages: Java (1 of 8)</vt:lpstr>
      <vt:lpstr>8.7 Focus on Languages: Java (2 of 8)</vt:lpstr>
      <vt:lpstr>8.7 Focus on Languages: Java (3 of 8)</vt:lpstr>
      <vt:lpstr>8.7 Focus on Languages: Java (4 of 8)</vt:lpstr>
      <vt:lpstr>8.7 Focus on Languages: Java (5 of 8)</vt:lpstr>
      <vt:lpstr>8.7 Focus on Languages: Java (6 of 8)</vt:lpstr>
      <vt:lpstr>8.7 Focus on Languages: Java (7 of 8)</vt:lpstr>
      <vt:lpstr>8.7 Focus on Languages: Java (8 of 8)</vt:lpstr>
      <vt:lpstr>8.7 Focus on Languages: Python</vt:lpstr>
      <vt:lpstr>8.7 Focus on Languages: Python (1 of 7)</vt:lpstr>
      <vt:lpstr>8.7 Focus on Languages: Python (2 of 7)</vt:lpstr>
      <vt:lpstr>8.7 Focus on Languages: Python (3 of 7)</vt:lpstr>
      <vt:lpstr>8.7 Focus on Languages: Python (4 of 7)</vt:lpstr>
      <vt:lpstr>8.7 Focus on Languages: Python (5 of 7)</vt:lpstr>
      <vt:lpstr>8.7 Focus on Languages: Python (6 of 7)</vt:lpstr>
      <vt:lpstr>8.7 Focus on Languages: Python (7 of 7)</vt:lpstr>
      <vt:lpstr>8.7 Focus on Languages: C++</vt:lpstr>
      <vt:lpstr>8.7 Focus on Languages: C++ (1 of 8)</vt:lpstr>
      <vt:lpstr>8.7 Focus on Languages: C++ (2 of 8)</vt:lpstr>
      <vt:lpstr>8.7 Focus on Languages: C++ (3 of 8)</vt:lpstr>
      <vt:lpstr>8.7 Focus on Languages: C++ (4 of 8)</vt:lpstr>
      <vt:lpstr>8.7 Focus on Languages: C++ (5 of 8)</vt:lpstr>
      <vt:lpstr>8.7 Focus on Languages: C++ (6 of 8)</vt:lpstr>
      <vt:lpstr>8.7 Focus on Languages: C++ (7 of 8)</vt:lpstr>
      <vt:lpstr>8.7 Focus on Languages: C++ (8 of 8)</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Programming Logic and Design, 4e</dc:title>
  <dc:subject>Computer Science</dc:subject>
  <dc:creator>Gaddis</dc:creator>
  <cp:keywords>Programming Logic and Design</cp:keywords>
  <cp:lastModifiedBy>Tony</cp:lastModifiedBy>
  <cp:revision>877</cp:revision>
  <dcterms:modified xsi:type="dcterms:W3CDTF">2018-05-07T20:23:19Z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