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49"/>
  </p:notesMasterIdLst>
  <p:handoutMasterIdLst>
    <p:handoutMasterId r:id="rId50"/>
  </p:handoutMasterIdLst>
  <p:sldIdLst>
    <p:sldId id="301" r:id="rId3"/>
    <p:sldId id="307" r:id="rId4"/>
    <p:sldId id="308" r:id="rId5"/>
    <p:sldId id="352" r:id="rId6"/>
    <p:sldId id="310" r:id="rId7"/>
    <p:sldId id="311" r:id="rId8"/>
    <p:sldId id="312" r:id="rId9"/>
    <p:sldId id="313" r:id="rId10"/>
    <p:sldId id="314" r:id="rId11"/>
    <p:sldId id="315" r:id="rId12"/>
    <p:sldId id="347" r:id="rId13"/>
    <p:sldId id="316" r:id="rId14"/>
    <p:sldId id="317" r:id="rId15"/>
    <p:sldId id="318" r:id="rId16"/>
    <p:sldId id="348" r:id="rId17"/>
    <p:sldId id="319" r:id="rId18"/>
    <p:sldId id="349" r:id="rId19"/>
    <p:sldId id="320" r:id="rId20"/>
    <p:sldId id="321" r:id="rId21"/>
    <p:sldId id="322" r:id="rId22"/>
    <p:sldId id="323" r:id="rId23"/>
    <p:sldId id="324" r:id="rId24"/>
    <p:sldId id="325" r:id="rId25"/>
    <p:sldId id="326" r:id="rId26"/>
    <p:sldId id="327" r:id="rId27"/>
    <p:sldId id="328" r:id="rId28"/>
    <p:sldId id="329" r:id="rId29"/>
    <p:sldId id="330" r:id="rId30"/>
    <p:sldId id="331" r:id="rId31"/>
    <p:sldId id="332" r:id="rId32"/>
    <p:sldId id="333" r:id="rId33"/>
    <p:sldId id="334" r:id="rId34"/>
    <p:sldId id="335" r:id="rId35"/>
    <p:sldId id="336" r:id="rId36"/>
    <p:sldId id="337" r:id="rId37"/>
    <p:sldId id="338" r:id="rId38"/>
    <p:sldId id="339" r:id="rId39"/>
    <p:sldId id="340" r:id="rId40"/>
    <p:sldId id="351" r:id="rId41"/>
    <p:sldId id="341" r:id="rId42"/>
    <p:sldId id="342" r:id="rId43"/>
    <p:sldId id="343" r:id="rId44"/>
    <p:sldId id="344" r:id="rId45"/>
    <p:sldId id="345" r:id="rId46"/>
    <p:sldId id="346" r:id="rId47"/>
    <p:sldId id="305" r:id="rId4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09" autoAdjust="0"/>
    <p:restoredTop sz="86395" autoAdjust="0"/>
  </p:normalViewPr>
  <p:slideViewPr>
    <p:cSldViewPr snapToGrid="0" snapToObjects="1">
      <p:cViewPr varScale="1">
        <p:scale>
          <a:sx n="99" d="100"/>
          <a:sy n="99" d="100"/>
        </p:scale>
        <p:origin x="1542" y="78"/>
      </p:cViewPr>
      <p:guideLst>
        <p:guide orient="horz" pos="2160"/>
        <p:guide pos="2880"/>
      </p:guideLst>
    </p:cSldViewPr>
  </p:slideViewPr>
  <p:outlineViewPr>
    <p:cViewPr>
      <p:scale>
        <a:sx n="33" d="100"/>
        <a:sy n="33" d="100"/>
      </p:scale>
      <p:origin x="0" y="-2978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commentAuthors" Target="commentAuthors.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4/26/2018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0"/>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4/26/2018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807084"/>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4"/>
          </p:nvPr>
        </p:nvSpPr>
        <p:spPr>
          <a:xfrm>
            <a:off x="473720" y="4013968"/>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147238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4/26/2018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72623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a:p>
        </p:txBody>
      </p:sp>
      <p:sp>
        <p:nvSpPr>
          <p:cNvPr id="3" name="Date Placeholder 2"/>
          <p:cNvSpPr>
            <a:spLocks noGrp="1"/>
          </p:cNvSpPr>
          <p:nvPr>
            <p:ph type="dt" idx="1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2838499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3657601" y="6418263"/>
            <a:ext cx="479834" cy="298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20"/>
          </p:nvPr>
        </p:nvSpPr>
        <p:spPr>
          <a:xfrm>
            <a:off x="5503863" y="6418263"/>
            <a:ext cx="45331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21"/>
          </p:nvPr>
        </p:nvSpPr>
        <p:spPr>
          <a:xfrm>
            <a:off x="7200900" y="6418263"/>
            <a:ext cx="57602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22"/>
          </p:nvPr>
        </p:nvSpPr>
        <p:spPr>
          <a:xfrm flipH="1">
            <a:off x="7976101" y="6418263"/>
            <a:ext cx="778599"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4794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5">
            <a:alphaModFix/>
          </a:blip>
          <a:srcRect/>
          <a:stretch/>
        </p:blipFill>
        <p:spPr>
          <a:xfrm>
            <a:off x="443972" y="6429709"/>
            <a:ext cx="917999" cy="279914"/>
          </a:xfrm>
          <a:prstGeom prst="rect">
            <a:avLst/>
          </a:prstGeom>
          <a:noFill/>
          <a:ln>
            <a:noFill/>
          </a:ln>
        </p:spPr>
      </p:pic>
      <p:sp>
        <p:nvSpPr>
          <p:cNvPr id="16" name="Shape 16"/>
          <p:cNvSpPr txBox="1"/>
          <p:nvPr/>
        </p:nvSpPr>
        <p:spPr>
          <a:xfrm>
            <a:off x="1600200" y="6429344"/>
            <a:ext cx="7162799" cy="200054"/>
          </a:xfrm>
          <a:prstGeom prst="rect">
            <a:avLst/>
          </a:prstGeom>
          <a:noFill/>
          <a:ln>
            <a:noFill/>
          </a:ln>
        </p:spPr>
        <p:txBody>
          <a:bodyPr lIns="91425" tIns="45700" rIns="91425" bIns="45700" anchor="t" anchorCtr="0">
            <a:noAutofit/>
          </a:body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2016, 2013, 2010 Pearson Education, Inc. All Rights Reserved</a:t>
            </a: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 id="2147483678" r:id="rId12"/>
    <p:sldLayoutId id="214748368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4">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93"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14.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76881"/>
            <a:ext cx="8363663" cy="1155401"/>
          </a:xfrm>
        </p:spPr>
        <p:txBody>
          <a:bodyPr/>
          <a:lstStyle/>
          <a:p>
            <a:r>
              <a:rPr lang="en-US" dirty="0">
                <a:solidFill>
                  <a:schemeClr val="tx2"/>
                </a:solidFill>
                <a:latin typeface="Times New Roman" panose="02020603050405020304" pitchFamily="18" charset="0"/>
                <a:ea typeface="Arial"/>
                <a:cs typeface="Times New Roman" panose="02020603050405020304" pitchFamily="18" charset="0"/>
                <a:sym typeface="Arial"/>
              </a:rPr>
              <a:t>Starting out with Programming Logic and Design</a:t>
            </a:r>
            <a:endParaRPr lang="en-US"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338962"/>
            <a:ext cx="8363662" cy="352678"/>
          </a:xfrm>
        </p:spPr>
        <p:txBody>
          <a:bodyPr/>
          <a:lstStyle/>
          <a:p>
            <a:r>
              <a:rPr lang="en-US" dirty="0">
                <a:latin typeface="+mn-lt"/>
              </a:rPr>
              <a:t>Fifth Edition</a:t>
            </a:r>
          </a:p>
        </p:txBody>
      </p:sp>
      <p:sp>
        <p:nvSpPr>
          <p:cNvPr id="4" name="Text Placeholder 3"/>
          <p:cNvSpPr>
            <a:spLocks noGrp="1"/>
          </p:cNvSpPr>
          <p:nvPr>
            <p:ph type="body" idx="2"/>
          </p:nvPr>
        </p:nvSpPr>
        <p:spPr>
          <a:xfrm>
            <a:off x="4876800" y="2285999"/>
            <a:ext cx="3657600" cy="739083"/>
          </a:xfrm>
        </p:spPr>
        <p:txBody>
          <a:bodyPr/>
          <a:lstStyle/>
          <a:p>
            <a:pPr lvl="0" algn="ctr"/>
            <a:r>
              <a:rPr lang="en-US" b="1" dirty="0">
                <a:latin typeface="+mn-lt"/>
              </a:rPr>
              <a:t>Chapter 1</a:t>
            </a:r>
          </a:p>
        </p:txBody>
      </p:sp>
      <p:sp>
        <p:nvSpPr>
          <p:cNvPr id="5" name="Text Placeholder 4"/>
          <p:cNvSpPr>
            <a:spLocks noGrp="1"/>
          </p:cNvSpPr>
          <p:nvPr>
            <p:ph type="body" idx="3"/>
          </p:nvPr>
        </p:nvSpPr>
        <p:spPr>
          <a:xfrm>
            <a:off x="4876800" y="3114461"/>
            <a:ext cx="3657600" cy="1235866"/>
          </a:xfrm>
        </p:spPr>
        <p:txBody>
          <a:bodyPr/>
          <a:lstStyle/>
          <a:p>
            <a:pPr algn="ctr" eaLnBrk="1" hangingPunct="1">
              <a:spcBef>
                <a:spcPct val="50000"/>
              </a:spcBef>
              <a:defRPr/>
            </a:pPr>
            <a:r>
              <a:rPr lang="en-US" altLang="en-US" dirty="0">
                <a:latin typeface="+mn-lt"/>
              </a:rPr>
              <a:t>Introduction to Computers and Programming</a:t>
            </a:r>
          </a:p>
        </p:txBody>
      </p:sp>
      <p:sp>
        <p:nvSpPr>
          <p:cNvPr id="6" name="Text Placeholder 5"/>
          <p:cNvSpPr>
            <a:spLocks noGrp="1"/>
          </p:cNvSpPr>
          <p:nvPr>
            <p:ph type="body" idx="13"/>
          </p:nvPr>
        </p:nvSpPr>
        <p:spPr>
          <a:xfrm>
            <a:off x="2727960" y="6458149"/>
            <a:ext cx="6031942" cy="216971"/>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2016, 2013, 2010 Pearson Education, Inc. All Rights Reserved</a:t>
            </a:r>
          </a:p>
        </p:txBody>
      </p:sp>
      <p:pic>
        <p:nvPicPr>
          <p:cNvPr id="9" name="Picture 8">
            <a:extLst>
              <a:ext uri="{FF2B5EF4-FFF2-40B4-BE49-F238E27FC236}">
                <a16:creationId xmlns:a16="http://schemas.microsoft.com/office/drawing/2014/main" id="{75E059CE-21D6-4174-ADBF-B1E4ECC974DF}"/>
              </a:ext>
            </a:extLst>
          </p:cNvPr>
          <p:cNvPicPr>
            <a:picLocks noChangeAspect="1"/>
          </p:cNvPicPr>
          <p:nvPr/>
        </p:nvPicPr>
        <p:blipFill>
          <a:blip r:embed="rId3"/>
          <a:stretch>
            <a:fillRect/>
          </a:stretch>
        </p:blipFill>
        <p:spPr>
          <a:xfrm>
            <a:off x="654518" y="1918873"/>
            <a:ext cx="3460282" cy="4312043"/>
          </a:xfrm>
          <a:prstGeom prst="rect">
            <a:avLst/>
          </a:prstGeom>
          <a:ln>
            <a:solidFill>
              <a:schemeClr val="tx1">
                <a:lumMod val="50000"/>
                <a:lumOff val="50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140415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1.2 Hardware and Software </a:t>
            </a:r>
            <a:r>
              <a:rPr lang="en-US" altLang="en-US" sz="2000" b="0" dirty="0">
                <a:latin typeface="Times New Roman" panose="02020603050405020304" pitchFamily="18" charset="0"/>
                <a:ea typeface="+mj-ea"/>
                <a:cs typeface="Arial"/>
              </a:rPr>
              <a:t>(5 of 18)</a:t>
            </a:r>
          </a:p>
        </p:txBody>
      </p:sp>
      <p:sp>
        <p:nvSpPr>
          <p:cNvPr id="3" name="Content Placeholder 2"/>
          <p:cNvSpPr>
            <a:spLocks noGrp="1"/>
          </p:cNvSpPr>
          <p:nvPr>
            <p:ph type="body" idx="1"/>
          </p:nvPr>
        </p:nvSpPr>
        <p:spPr>
          <a:xfrm>
            <a:off x="457200" y="1600200"/>
            <a:ext cx="3981450" cy="4870534"/>
          </a:xfrm>
        </p:spPr>
        <p:txBody>
          <a:bodyPr wrap="square" lIns="91425" tIns="91425" rIns="91425" bIns="91425">
            <a:spAutoFit/>
          </a:bodyPr>
          <a:lstStyle/>
          <a:p>
            <a:pPr marL="0" indent="0" fontAlgn="base">
              <a:spcAft>
                <a:spcPct val="0"/>
              </a:spcAft>
              <a:buNone/>
            </a:pPr>
            <a:r>
              <a:rPr lang="en-US" altLang="en-US" sz="2200" b="1" dirty="0">
                <a:solidFill>
                  <a:srgbClr val="000000"/>
                </a:solidFill>
                <a:latin typeface="Arial (Body)"/>
                <a:cs typeface="Times New Roman" panose="02020603050405020304" pitchFamily="18" charset="0"/>
              </a:rPr>
              <a:t>Hardware</a:t>
            </a:r>
          </a:p>
          <a:p>
            <a:pPr marL="0" indent="0" fontAlgn="base">
              <a:spcAft>
                <a:spcPct val="0"/>
              </a:spcAft>
              <a:buNone/>
            </a:pPr>
            <a:r>
              <a:rPr lang="pt-BR" altLang="en-US" sz="2200" dirty="0">
                <a:solidFill>
                  <a:srgbClr val="000000"/>
                </a:solidFill>
                <a:latin typeface="Arial (Body)"/>
                <a:cs typeface="Times New Roman" panose="02020603050405020304" pitchFamily="18" charset="0"/>
              </a:rPr>
              <a:t>E</a:t>
            </a:r>
            <a:r>
              <a:rPr lang="pt-BR" altLang="en-US" sz="100" dirty="0">
                <a:solidFill>
                  <a:srgbClr val="000000"/>
                </a:solidFill>
                <a:latin typeface="Arial (Body)"/>
                <a:cs typeface="Times New Roman" panose="02020603050405020304" pitchFamily="18" charset="0"/>
              </a:rPr>
              <a:t> </a:t>
            </a:r>
            <a:r>
              <a:rPr lang="pt-BR" altLang="en-US" sz="2200" dirty="0">
                <a:solidFill>
                  <a:srgbClr val="000000"/>
                </a:solidFill>
                <a:latin typeface="Arial (Body)"/>
                <a:cs typeface="Times New Roman" panose="02020603050405020304" pitchFamily="18" charset="0"/>
              </a:rPr>
              <a:t>N</a:t>
            </a:r>
            <a:r>
              <a:rPr lang="pt-BR" altLang="en-US" sz="100" dirty="0">
                <a:solidFill>
                  <a:srgbClr val="000000"/>
                </a:solidFill>
                <a:latin typeface="Arial (Body)"/>
                <a:cs typeface="Times New Roman" panose="02020603050405020304" pitchFamily="18" charset="0"/>
              </a:rPr>
              <a:t> </a:t>
            </a:r>
            <a:r>
              <a:rPr lang="pt-BR" altLang="en-US" sz="2200" dirty="0">
                <a:solidFill>
                  <a:srgbClr val="000000"/>
                </a:solidFill>
                <a:latin typeface="Arial (Body)"/>
                <a:cs typeface="Times New Roman" panose="02020603050405020304" pitchFamily="18" charset="0"/>
              </a:rPr>
              <a:t>I</a:t>
            </a:r>
            <a:r>
              <a:rPr lang="pt-BR" altLang="en-US" sz="100" dirty="0">
                <a:solidFill>
                  <a:srgbClr val="000000"/>
                </a:solidFill>
                <a:latin typeface="Arial (Body)"/>
                <a:cs typeface="Times New Roman" panose="02020603050405020304" pitchFamily="18" charset="0"/>
              </a:rPr>
              <a:t> </a:t>
            </a:r>
            <a:r>
              <a:rPr lang="pt-BR" altLang="en-US" sz="2200" dirty="0">
                <a:solidFill>
                  <a:srgbClr val="000000"/>
                </a:solidFill>
                <a:latin typeface="Arial (Body)"/>
                <a:cs typeface="Times New Roman" panose="02020603050405020304" pitchFamily="18" charset="0"/>
              </a:rPr>
              <a:t>A</a:t>
            </a:r>
            <a:r>
              <a:rPr lang="pt-BR" altLang="en-US" sz="100" dirty="0">
                <a:solidFill>
                  <a:srgbClr val="000000"/>
                </a:solidFill>
                <a:latin typeface="Arial (Body)"/>
                <a:cs typeface="Times New Roman" panose="02020603050405020304" pitchFamily="18" charset="0"/>
              </a:rPr>
              <a:t> </a:t>
            </a:r>
            <a:r>
              <a:rPr lang="pt-BR" altLang="en-US" sz="2200" dirty="0">
                <a:solidFill>
                  <a:srgbClr val="000000"/>
                </a:solidFill>
                <a:latin typeface="Arial (Body)"/>
                <a:cs typeface="Times New Roman" panose="02020603050405020304" pitchFamily="18" charset="0"/>
              </a:rPr>
              <a:t>C</a:t>
            </a:r>
            <a:endParaRPr lang="en-US" altLang="en-US" sz="2200" dirty="0">
              <a:solidFill>
                <a:srgbClr val="000000"/>
              </a:solidFill>
              <a:latin typeface="Arial (Body)"/>
              <a:cs typeface="Times New Roman" panose="02020603050405020304" pitchFamily="18" charset="0"/>
            </a:endParaRPr>
          </a:p>
          <a:p>
            <a:pPr marL="255600" lvl="1" indent="-255600" fontAlgn="base">
              <a:spcBef>
                <a:spcPts val="1500"/>
              </a:spcBef>
              <a:spcAft>
                <a:spcPct val="0"/>
              </a:spcAft>
              <a:buFont typeface="Arial" panose="020B0604020202020204" pitchFamily="34" charset="0"/>
              <a:buChar char="•"/>
            </a:pPr>
            <a:r>
              <a:rPr lang="en-US" altLang="en-US" sz="2200" dirty="0">
                <a:solidFill>
                  <a:srgbClr val="000000"/>
                </a:solidFill>
                <a:latin typeface="Arial (Body)"/>
                <a:cs typeface="Times New Roman" panose="02020603050405020304" pitchFamily="18" charset="0"/>
              </a:rPr>
              <a:t>World’s first programmable computer</a:t>
            </a:r>
          </a:p>
          <a:p>
            <a:pPr marL="255600" lvl="1" indent="-255600" fontAlgn="base">
              <a:spcBef>
                <a:spcPts val="1500"/>
              </a:spcBef>
              <a:spcAft>
                <a:spcPct val="0"/>
              </a:spcAft>
              <a:buFont typeface="Arial" panose="020B0604020202020204" pitchFamily="34" charset="0"/>
              <a:buChar char="•"/>
            </a:pPr>
            <a:r>
              <a:rPr lang="en-US" altLang="en-US" sz="2200" dirty="0">
                <a:solidFill>
                  <a:srgbClr val="000000"/>
                </a:solidFill>
                <a:latin typeface="Arial (Body)"/>
                <a:cs typeface="Times New Roman" panose="02020603050405020304" pitchFamily="18" charset="0"/>
              </a:rPr>
              <a:t>Built in 1945</a:t>
            </a:r>
          </a:p>
          <a:p>
            <a:pPr marL="255600" lvl="1" indent="-255600" fontAlgn="base">
              <a:spcBef>
                <a:spcPts val="1500"/>
              </a:spcBef>
              <a:spcAft>
                <a:spcPct val="0"/>
              </a:spcAft>
              <a:buFont typeface="Arial" panose="020B0604020202020204" pitchFamily="34" charset="0"/>
              <a:buChar char="•"/>
            </a:pPr>
            <a:r>
              <a:rPr lang="en-US" altLang="en-US" sz="2200" dirty="0">
                <a:solidFill>
                  <a:srgbClr val="000000"/>
                </a:solidFill>
                <a:latin typeface="Arial (Body)"/>
                <a:cs typeface="Times New Roman" panose="02020603050405020304" pitchFamily="18" charset="0"/>
              </a:rPr>
              <a:t>Designed to calculate artillery ballistic tables for the U.S. Army</a:t>
            </a:r>
          </a:p>
          <a:p>
            <a:pPr marL="255600" lvl="1" indent="-255600" fontAlgn="base">
              <a:spcBef>
                <a:spcPts val="1500"/>
              </a:spcBef>
              <a:spcAft>
                <a:spcPct val="0"/>
              </a:spcAft>
              <a:buFont typeface="Arial" panose="020B0604020202020204" pitchFamily="34" charset="0"/>
              <a:buChar char="•"/>
            </a:pPr>
            <a:r>
              <a:rPr lang="en-US" altLang="en-US" sz="2200" dirty="0">
                <a:solidFill>
                  <a:srgbClr val="000000"/>
                </a:solidFill>
                <a:latin typeface="Arial (Body)"/>
                <a:cs typeface="Times New Roman" panose="02020603050405020304" pitchFamily="18" charset="0"/>
              </a:rPr>
              <a:t>C</a:t>
            </a:r>
            <a:r>
              <a:rPr lang="en-US" altLang="en-US" sz="100" dirty="0">
                <a:solidFill>
                  <a:srgbClr val="000000"/>
                </a:solidFill>
                <a:latin typeface="Arial (Body)"/>
                <a:cs typeface="Times New Roman" panose="02020603050405020304" pitchFamily="18" charset="0"/>
              </a:rPr>
              <a:t> </a:t>
            </a:r>
            <a:r>
              <a:rPr lang="en-US" altLang="en-US" sz="2200" dirty="0">
                <a:solidFill>
                  <a:srgbClr val="000000"/>
                </a:solidFill>
                <a:latin typeface="Arial (Body)"/>
                <a:cs typeface="Times New Roman" panose="02020603050405020304" pitchFamily="18" charset="0"/>
              </a:rPr>
              <a:t>P</a:t>
            </a:r>
            <a:r>
              <a:rPr lang="en-US" altLang="en-US" sz="100" dirty="0">
                <a:solidFill>
                  <a:srgbClr val="000000"/>
                </a:solidFill>
                <a:latin typeface="Arial (Body)"/>
                <a:cs typeface="Times New Roman" panose="02020603050405020304" pitchFamily="18" charset="0"/>
              </a:rPr>
              <a:t> </a:t>
            </a:r>
            <a:r>
              <a:rPr lang="en-US" altLang="en-US" sz="2200" dirty="0">
                <a:solidFill>
                  <a:srgbClr val="000000"/>
                </a:solidFill>
                <a:latin typeface="Arial (Body)"/>
                <a:cs typeface="Times New Roman" panose="02020603050405020304" pitchFamily="18" charset="0"/>
              </a:rPr>
              <a:t>U was 8 feet tall, 100 feet long, and weighed 30 tons</a:t>
            </a:r>
          </a:p>
        </p:txBody>
      </p:sp>
      <p:sp>
        <p:nvSpPr>
          <p:cNvPr id="4" name="Content Placeholder 3"/>
          <p:cNvSpPr>
            <a:spLocks noGrp="1"/>
          </p:cNvSpPr>
          <p:nvPr>
            <p:ph type="body" idx="2"/>
          </p:nvPr>
        </p:nvSpPr>
        <p:spPr>
          <a:xfrm>
            <a:off x="4962525" y="1649855"/>
            <a:ext cx="3724275" cy="1415742"/>
          </a:xfrm>
        </p:spPr>
        <p:txBody>
          <a:bodyPr wrap="square" lIns="91425" tIns="91425" rIns="91425" bIns="91425">
            <a:spAutoFit/>
          </a:bodyPr>
          <a:lstStyle/>
          <a:p>
            <a:pPr marL="0" lvl="2" indent="0" fontAlgn="base">
              <a:spcAft>
                <a:spcPct val="0"/>
              </a:spcAft>
              <a:buNone/>
            </a:pPr>
            <a:r>
              <a:rPr lang="en-US" altLang="en-US" sz="2000" b="1" kern="1200" dirty="0">
                <a:solidFill>
                  <a:srgbClr val="000000"/>
                </a:solidFill>
                <a:latin typeface="Arial (Body)"/>
                <a:ea typeface="ヒラギノ角ゴ Pro W3" charset="-128"/>
              </a:rPr>
              <a:t>Figure 1-3 </a:t>
            </a:r>
            <a:r>
              <a:rPr lang="en-US" altLang="en-US" sz="2000" kern="1200" dirty="0">
                <a:solidFill>
                  <a:srgbClr val="000000"/>
                </a:solidFill>
                <a:latin typeface="Arial (Body)"/>
                <a:ea typeface="ヒラギノ角ゴ Pro W3" charset="-128"/>
              </a:rPr>
              <a:t>The </a:t>
            </a:r>
            <a:r>
              <a:rPr lang="pt-BR" altLang="en-US" sz="2000" kern="1200" dirty="0">
                <a:solidFill>
                  <a:srgbClr val="000000"/>
                </a:solidFill>
                <a:latin typeface="Arial (Body)"/>
                <a:ea typeface="ヒラギノ角ゴ Pro W3" charset="-128"/>
              </a:rPr>
              <a:t>E</a:t>
            </a:r>
            <a:r>
              <a:rPr lang="pt-BR" altLang="en-US" sz="100" kern="1200" dirty="0">
                <a:solidFill>
                  <a:srgbClr val="000000"/>
                </a:solidFill>
                <a:latin typeface="Arial (Body)"/>
                <a:ea typeface="ヒラギノ角ゴ Pro W3" charset="-128"/>
              </a:rPr>
              <a:t> </a:t>
            </a:r>
            <a:r>
              <a:rPr lang="pt-BR" altLang="en-US" sz="2000" kern="1200" dirty="0">
                <a:solidFill>
                  <a:srgbClr val="000000"/>
                </a:solidFill>
                <a:latin typeface="Arial (Body)"/>
                <a:ea typeface="ヒラギノ角ゴ Pro W3" charset="-128"/>
              </a:rPr>
              <a:t>N</a:t>
            </a:r>
            <a:r>
              <a:rPr lang="pt-BR" altLang="en-US" sz="100" kern="1200" dirty="0">
                <a:solidFill>
                  <a:srgbClr val="000000"/>
                </a:solidFill>
                <a:latin typeface="Arial (Body)"/>
                <a:ea typeface="ヒラギノ角ゴ Pro W3" charset="-128"/>
              </a:rPr>
              <a:t> </a:t>
            </a:r>
            <a:r>
              <a:rPr lang="pt-BR" altLang="en-US" sz="2000" kern="1200" dirty="0">
                <a:solidFill>
                  <a:srgbClr val="000000"/>
                </a:solidFill>
                <a:latin typeface="Arial (Body)"/>
                <a:ea typeface="ヒラギノ角ゴ Pro W3" charset="-128"/>
              </a:rPr>
              <a:t>I</a:t>
            </a:r>
            <a:r>
              <a:rPr lang="pt-BR" altLang="en-US" sz="100" kern="1200" dirty="0">
                <a:solidFill>
                  <a:srgbClr val="000000"/>
                </a:solidFill>
                <a:latin typeface="Arial (Body)"/>
                <a:ea typeface="ヒラギノ角ゴ Pro W3" charset="-128"/>
              </a:rPr>
              <a:t> </a:t>
            </a:r>
            <a:r>
              <a:rPr lang="pt-BR" altLang="en-US" sz="2000" kern="1200" dirty="0">
                <a:solidFill>
                  <a:srgbClr val="000000"/>
                </a:solidFill>
                <a:latin typeface="Arial (Body)"/>
                <a:ea typeface="ヒラギノ角ゴ Pro W3" charset="-128"/>
              </a:rPr>
              <a:t>A</a:t>
            </a:r>
            <a:r>
              <a:rPr lang="pt-BR" altLang="en-US" sz="100" kern="1200" dirty="0">
                <a:solidFill>
                  <a:srgbClr val="000000"/>
                </a:solidFill>
                <a:latin typeface="Arial (Body)"/>
                <a:ea typeface="ヒラギノ角ゴ Pro W3" charset="-128"/>
              </a:rPr>
              <a:t> </a:t>
            </a:r>
            <a:r>
              <a:rPr lang="pt-BR" altLang="en-US" sz="2000" kern="1200" dirty="0">
                <a:solidFill>
                  <a:srgbClr val="000000"/>
                </a:solidFill>
                <a:latin typeface="Arial (Body)"/>
                <a:ea typeface="ヒラギノ角ゴ Pro W3" charset="-128"/>
              </a:rPr>
              <a:t>C </a:t>
            </a:r>
            <a:r>
              <a:rPr lang="en-US" altLang="en-US" sz="2000" kern="1200" dirty="0">
                <a:solidFill>
                  <a:srgbClr val="000000"/>
                </a:solidFill>
                <a:latin typeface="Arial (Body)"/>
                <a:ea typeface="ヒラギノ角ゴ Pro W3" charset="-128"/>
              </a:rPr>
              <a:t>computer (courtesy of U.S. Army Historic Computer Images)</a:t>
            </a:r>
          </a:p>
        </p:txBody>
      </p:sp>
      <p:pic>
        <p:nvPicPr>
          <p:cNvPr id="8" name="Picture 7" descr="A photo of technicians working with a large E N I A C computer housed in multiple cabinets nearly as tall as th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706" y="3620617"/>
            <a:ext cx="3619406" cy="238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9745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1.2 Hardware and Software </a:t>
            </a:r>
            <a:r>
              <a:rPr lang="en-US" altLang="en-US" sz="2000" b="0" dirty="0">
                <a:latin typeface="Times New Roman" panose="02020603050405020304" pitchFamily="18" charset="0"/>
                <a:ea typeface="+mj-ea"/>
                <a:cs typeface="Arial"/>
              </a:rPr>
              <a:t>(6 of 18)</a:t>
            </a:r>
          </a:p>
        </p:txBody>
      </p:sp>
      <p:sp>
        <p:nvSpPr>
          <p:cNvPr id="10" name="Text Placeholder 9"/>
          <p:cNvSpPr>
            <a:spLocks noGrp="1"/>
          </p:cNvSpPr>
          <p:nvPr>
            <p:ph type="body" idx="1"/>
          </p:nvPr>
        </p:nvSpPr>
        <p:spPr>
          <a:xfrm>
            <a:off x="457201" y="1600200"/>
            <a:ext cx="3228974" cy="2105025"/>
          </a:xfrm>
        </p:spPr>
        <p:txBody>
          <a:bodyPr/>
          <a:lstStyle/>
          <a:p>
            <a:pPr marL="0" indent="0" fontAlgn="base">
              <a:spcAft>
                <a:spcPct val="0"/>
              </a:spcAft>
              <a:buNone/>
            </a:pPr>
            <a:r>
              <a:rPr lang="en-US" altLang="en-US" sz="2400" dirty="0">
                <a:solidFill>
                  <a:srgbClr val="000000"/>
                </a:solidFill>
                <a:latin typeface="Arial (Body)"/>
                <a:cs typeface="Times New Roman" panose="02020603050405020304" pitchFamily="18" charset="0"/>
              </a:rPr>
              <a:t>Microprocessor</a:t>
            </a:r>
          </a:p>
          <a:p>
            <a:pPr marL="255600" lvl="1" indent="-255600" fontAlgn="base">
              <a:spcBef>
                <a:spcPts val="1500"/>
              </a:spcBef>
              <a:spcAft>
                <a:spcPct val="0"/>
              </a:spcAft>
              <a:buFont typeface="Arial" panose="020B0604020202020204" pitchFamily="34" charset="0"/>
              <a:buChar char="•"/>
            </a:pPr>
            <a:r>
              <a:rPr lang="en-US" altLang="en-US" sz="2400" dirty="0">
                <a:solidFill>
                  <a:srgbClr val="000000"/>
                </a:solidFill>
                <a:latin typeface="Arial (Body)"/>
                <a:cs typeface="Times New Roman" panose="02020603050405020304" pitchFamily="18" charset="0"/>
              </a:rPr>
              <a:t>Much smaller</a:t>
            </a:r>
          </a:p>
          <a:p>
            <a:pPr marL="255600" lvl="1" indent="-255600" fontAlgn="base">
              <a:spcBef>
                <a:spcPts val="1500"/>
              </a:spcBef>
              <a:spcAft>
                <a:spcPct val="0"/>
              </a:spcAft>
              <a:buFont typeface="Arial" panose="020B0604020202020204" pitchFamily="34" charset="0"/>
              <a:buChar char="•"/>
            </a:pPr>
            <a:r>
              <a:rPr lang="en-US" altLang="en-US" sz="2400" dirty="0">
                <a:solidFill>
                  <a:srgbClr val="000000"/>
                </a:solidFill>
                <a:latin typeface="Arial (Body)"/>
                <a:cs typeface="Times New Roman" panose="02020603050405020304" pitchFamily="18" charset="0"/>
              </a:rPr>
              <a:t>Much more powerful</a:t>
            </a:r>
          </a:p>
        </p:txBody>
      </p:sp>
      <p:sp>
        <p:nvSpPr>
          <p:cNvPr id="5" name="Content Placeholder 4"/>
          <p:cNvSpPr>
            <a:spLocks noGrp="1"/>
          </p:cNvSpPr>
          <p:nvPr>
            <p:ph sz="quarter" idx="14"/>
          </p:nvPr>
        </p:nvSpPr>
        <p:spPr>
          <a:xfrm>
            <a:off x="4086225" y="1600200"/>
            <a:ext cx="4600576" cy="1133475"/>
          </a:xfrm>
        </p:spPr>
        <p:txBody>
          <a:bodyPr/>
          <a:lstStyle/>
          <a:p>
            <a:pPr marL="0" indent="0" eaLnBrk="0" fontAlgn="base" hangingPunct="0">
              <a:spcAft>
                <a:spcPct val="0"/>
              </a:spcAft>
              <a:buNone/>
            </a:pPr>
            <a:r>
              <a:rPr lang="en-US" altLang="en-US" sz="2000" b="1" kern="1200" dirty="0">
                <a:solidFill>
                  <a:srgbClr val="000000"/>
                </a:solidFill>
                <a:latin typeface="+mn-lt"/>
                <a:ea typeface="ヒラギノ角ゴ Pro W3" charset="-128"/>
              </a:rPr>
              <a:t>Figure 1-4 </a:t>
            </a:r>
            <a:r>
              <a:rPr lang="en-US" altLang="en-US" sz="2000" kern="1200" dirty="0">
                <a:solidFill>
                  <a:srgbClr val="000000"/>
                </a:solidFill>
                <a:latin typeface="+mn-lt"/>
                <a:ea typeface="ヒラギノ角ゴ Pro W3" charset="-128"/>
              </a:rPr>
              <a:t>A lab technician holds a modern microprocessor (photo courtesy of Intel </a:t>
            </a:r>
            <a:r>
              <a:rPr lang="en-US" altLang="en-US" sz="2000" dirty="0">
                <a:latin typeface="+mn-lt"/>
              </a:rPr>
              <a:t>Corporation)</a:t>
            </a:r>
          </a:p>
        </p:txBody>
      </p:sp>
      <p:pic>
        <p:nvPicPr>
          <p:cNvPr id="9" name="Picture 1" descr="Photo of a lab technician working with a modern microprocessor held in his hand with a pair of tweezer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21090" y="3130829"/>
            <a:ext cx="2518858" cy="3084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2525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1.2 Hardware and Software </a:t>
            </a:r>
            <a:r>
              <a:rPr lang="en-US" altLang="en-US" sz="2000" b="0" dirty="0">
                <a:latin typeface="Times New Roman" panose="02020603050405020304" pitchFamily="18" charset="0"/>
                <a:ea typeface="+mj-ea"/>
                <a:cs typeface="Arial"/>
              </a:rPr>
              <a:t>(7 of 18)</a:t>
            </a:r>
          </a:p>
        </p:txBody>
      </p:sp>
      <p:sp>
        <p:nvSpPr>
          <p:cNvPr id="3" name="Text Placeholder 2"/>
          <p:cNvSpPr>
            <a:spLocks noGrp="1"/>
          </p:cNvSpPr>
          <p:nvPr>
            <p:ph type="body" idx="1"/>
          </p:nvPr>
        </p:nvSpPr>
        <p:spPr>
          <a:xfrm>
            <a:off x="457200" y="1600199"/>
            <a:ext cx="8229600" cy="4578146"/>
          </a:xfrm>
        </p:spPr>
        <p:txBody>
          <a:bodyPr wrap="square" lIns="91425" tIns="91425" rIns="91425" bIns="91425">
            <a:spAutoFit/>
          </a:bodyPr>
          <a:lstStyle/>
          <a:p>
            <a:pPr marL="0" indent="0" fontAlgn="base">
              <a:spcAft>
                <a:spcPct val="0"/>
              </a:spcAft>
              <a:buNone/>
            </a:pPr>
            <a:r>
              <a:rPr lang="en-US" altLang="en-US" sz="2200" b="1" dirty="0">
                <a:solidFill>
                  <a:srgbClr val="000000"/>
                </a:solidFill>
                <a:latin typeface="Arial (Body)"/>
                <a:cs typeface="Times New Roman" panose="02020603050405020304" pitchFamily="18" charset="0"/>
              </a:rPr>
              <a:t>Main Memory</a:t>
            </a:r>
          </a:p>
          <a:p>
            <a:pPr fontAlgn="base">
              <a:spcAft>
                <a:spcPct val="0"/>
              </a:spcAft>
            </a:pPr>
            <a:r>
              <a:rPr lang="en-US" altLang="en-US" sz="2200" dirty="0">
                <a:solidFill>
                  <a:srgbClr val="000000"/>
                </a:solidFill>
                <a:latin typeface="Arial (Body)"/>
                <a:cs typeface="Times New Roman" panose="02020603050405020304" pitchFamily="18" charset="0"/>
              </a:rPr>
              <a:t>Considered the computer’s work area</a:t>
            </a:r>
          </a:p>
          <a:p>
            <a:pPr fontAlgn="base">
              <a:spcAft>
                <a:spcPct val="0"/>
              </a:spcAft>
            </a:pPr>
            <a:r>
              <a:rPr lang="en-US" altLang="en-US" sz="2200" dirty="0">
                <a:solidFill>
                  <a:srgbClr val="000000"/>
                </a:solidFill>
                <a:latin typeface="Arial (Body)"/>
                <a:cs typeface="Times New Roman" panose="02020603050405020304" pitchFamily="18" charset="0"/>
              </a:rPr>
              <a:t>Computer stores the program that is running as well as the data</a:t>
            </a:r>
          </a:p>
          <a:p>
            <a:pPr fontAlgn="base">
              <a:spcAft>
                <a:spcPct val="0"/>
              </a:spcAft>
            </a:pPr>
            <a:r>
              <a:rPr lang="en-US" altLang="en-US" sz="2200" dirty="0">
                <a:solidFill>
                  <a:srgbClr val="000000"/>
                </a:solidFill>
                <a:latin typeface="Arial (Body)"/>
                <a:cs typeface="Times New Roman" panose="02020603050405020304" pitchFamily="18" charset="0"/>
              </a:rPr>
              <a:t>Commonly known as the </a:t>
            </a:r>
            <a:r>
              <a:rPr lang="en-US" altLang="en-US" sz="2200" b="1" dirty="0">
                <a:solidFill>
                  <a:srgbClr val="000000"/>
                </a:solidFill>
                <a:latin typeface="Arial (Body)"/>
                <a:cs typeface="Times New Roman" panose="02020603050405020304" pitchFamily="18" charset="0"/>
              </a:rPr>
              <a:t>random-access memory (R</a:t>
            </a:r>
            <a:r>
              <a:rPr lang="en-US" altLang="en-US" sz="100" b="1" dirty="0">
                <a:solidFill>
                  <a:srgbClr val="000000"/>
                </a:solidFill>
                <a:latin typeface="Arial (Body)"/>
                <a:cs typeface="Times New Roman" panose="02020603050405020304" pitchFamily="18" charset="0"/>
              </a:rPr>
              <a:t> </a:t>
            </a:r>
            <a:r>
              <a:rPr lang="en-US" altLang="en-US" sz="2200" b="1" dirty="0">
                <a:solidFill>
                  <a:srgbClr val="000000"/>
                </a:solidFill>
                <a:latin typeface="Arial (Body)"/>
                <a:cs typeface="Times New Roman" panose="02020603050405020304" pitchFamily="18" charset="0"/>
              </a:rPr>
              <a:t>A</a:t>
            </a:r>
            <a:r>
              <a:rPr lang="en-US" altLang="en-US" sz="100" b="1" dirty="0">
                <a:solidFill>
                  <a:srgbClr val="000000"/>
                </a:solidFill>
                <a:latin typeface="Arial (Body)"/>
                <a:cs typeface="Times New Roman" panose="02020603050405020304" pitchFamily="18" charset="0"/>
              </a:rPr>
              <a:t> </a:t>
            </a:r>
            <a:r>
              <a:rPr lang="en-US" altLang="en-US" sz="2200" b="1" dirty="0">
                <a:solidFill>
                  <a:srgbClr val="000000"/>
                </a:solidFill>
                <a:latin typeface="Arial (Body)"/>
                <a:cs typeface="Times New Roman" panose="02020603050405020304" pitchFamily="18" charset="0"/>
              </a:rPr>
              <a:t>M)</a:t>
            </a:r>
          </a:p>
          <a:p>
            <a:pPr fontAlgn="base">
              <a:spcAft>
                <a:spcPct val="0"/>
              </a:spcAft>
            </a:pPr>
            <a:r>
              <a:rPr lang="en-US" altLang="en-US" sz="2200" dirty="0">
                <a:solidFill>
                  <a:srgbClr val="000000"/>
                </a:solidFill>
                <a:latin typeface="Arial (Body)"/>
                <a:cs typeface="Times New Roman" panose="02020603050405020304" pitchFamily="18" charset="0"/>
              </a:rPr>
              <a:t>Data is quickly accessed</a:t>
            </a:r>
          </a:p>
          <a:p>
            <a:pPr fontAlgn="base">
              <a:spcAft>
                <a:spcPct val="0"/>
              </a:spcAft>
            </a:pPr>
            <a:r>
              <a:rPr lang="en-US" altLang="en-US" sz="2200" dirty="0">
                <a:solidFill>
                  <a:srgbClr val="000000"/>
                </a:solidFill>
                <a:latin typeface="Arial (Body)"/>
                <a:cs typeface="Times New Roman" panose="02020603050405020304" pitchFamily="18" charset="0"/>
              </a:rPr>
              <a:t>R</a:t>
            </a:r>
            <a:r>
              <a:rPr lang="en-US" altLang="en-US" sz="100" dirty="0">
                <a:solidFill>
                  <a:srgbClr val="000000"/>
                </a:solidFill>
                <a:latin typeface="Arial (Body)"/>
                <a:cs typeface="Times New Roman" panose="02020603050405020304" pitchFamily="18" charset="0"/>
              </a:rPr>
              <a:t> </a:t>
            </a:r>
            <a:r>
              <a:rPr lang="en-US" altLang="en-US" sz="2200" dirty="0">
                <a:solidFill>
                  <a:srgbClr val="000000"/>
                </a:solidFill>
                <a:latin typeface="Arial (Body)"/>
                <a:cs typeface="Times New Roman" panose="02020603050405020304" pitchFamily="18" charset="0"/>
              </a:rPr>
              <a:t>A</a:t>
            </a:r>
            <a:r>
              <a:rPr lang="en-US" altLang="en-US" sz="100" dirty="0">
                <a:solidFill>
                  <a:srgbClr val="000000"/>
                </a:solidFill>
                <a:latin typeface="Arial (Body)"/>
                <a:cs typeface="Times New Roman" panose="02020603050405020304" pitchFamily="18" charset="0"/>
              </a:rPr>
              <a:t> </a:t>
            </a:r>
            <a:r>
              <a:rPr lang="en-US" altLang="en-US" sz="2200" dirty="0">
                <a:solidFill>
                  <a:srgbClr val="000000"/>
                </a:solidFill>
                <a:latin typeface="Arial (Body)"/>
                <a:cs typeface="Times New Roman" panose="02020603050405020304" pitchFamily="18" charset="0"/>
              </a:rPr>
              <a:t>M is a volatile type of memory</a:t>
            </a:r>
          </a:p>
          <a:p>
            <a:pPr fontAlgn="base">
              <a:spcAft>
                <a:spcPct val="0"/>
              </a:spcAft>
            </a:pPr>
            <a:r>
              <a:rPr lang="en-US" altLang="en-US" sz="2200" dirty="0">
                <a:solidFill>
                  <a:srgbClr val="000000"/>
                </a:solidFill>
                <a:latin typeface="Arial (Body)"/>
                <a:cs typeface="Times New Roman" panose="02020603050405020304" pitchFamily="18" charset="0"/>
              </a:rPr>
              <a:t>Used for temporary storage</a:t>
            </a:r>
          </a:p>
          <a:p>
            <a:pPr fontAlgn="base">
              <a:spcAft>
                <a:spcPct val="0"/>
              </a:spcAft>
            </a:pPr>
            <a:r>
              <a:rPr lang="en-US" altLang="en-US" sz="2200" dirty="0">
                <a:solidFill>
                  <a:srgbClr val="000000"/>
                </a:solidFill>
                <a:latin typeface="Arial (Body)"/>
                <a:cs typeface="Times New Roman" panose="02020603050405020304" pitchFamily="18" charset="0"/>
              </a:rPr>
              <a:t>R</a:t>
            </a:r>
            <a:r>
              <a:rPr lang="en-US" altLang="en-US" sz="100" dirty="0">
                <a:solidFill>
                  <a:srgbClr val="000000"/>
                </a:solidFill>
                <a:latin typeface="Arial (Body)"/>
                <a:cs typeface="Times New Roman" panose="02020603050405020304" pitchFamily="18" charset="0"/>
              </a:rPr>
              <a:t> </a:t>
            </a:r>
            <a:r>
              <a:rPr lang="en-US" altLang="en-US" sz="2200" dirty="0">
                <a:solidFill>
                  <a:srgbClr val="000000"/>
                </a:solidFill>
                <a:latin typeface="Arial (Body)"/>
                <a:cs typeface="Times New Roman" panose="02020603050405020304" pitchFamily="18" charset="0"/>
              </a:rPr>
              <a:t>A</a:t>
            </a:r>
            <a:r>
              <a:rPr lang="en-US" altLang="en-US" sz="100" dirty="0">
                <a:solidFill>
                  <a:srgbClr val="000000"/>
                </a:solidFill>
                <a:latin typeface="Arial (Body)"/>
                <a:cs typeface="Times New Roman" panose="02020603050405020304" pitchFamily="18" charset="0"/>
              </a:rPr>
              <a:t> </a:t>
            </a:r>
            <a:r>
              <a:rPr lang="en-US" altLang="en-US" sz="2200" dirty="0">
                <a:solidFill>
                  <a:srgbClr val="000000"/>
                </a:solidFill>
                <a:latin typeface="Arial (Body)"/>
                <a:cs typeface="Times New Roman" panose="02020603050405020304" pitchFamily="18" charset="0"/>
              </a:rPr>
              <a:t>M is erased when computer is turned off</a:t>
            </a:r>
          </a:p>
        </p:txBody>
      </p:sp>
    </p:spTree>
    <p:extLst>
      <p:ext uri="{BB962C8B-B14F-4D97-AF65-F5344CB8AC3E}">
        <p14:creationId xmlns:p14="http://schemas.microsoft.com/office/powerpoint/2010/main" val="2481450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1.2 Hardware and Software </a:t>
            </a:r>
            <a:r>
              <a:rPr lang="en-US" altLang="en-US" sz="2000" b="0" dirty="0">
                <a:latin typeface="Times New Roman" panose="02020603050405020304" pitchFamily="18" charset="0"/>
                <a:ea typeface="+mj-ea"/>
                <a:cs typeface="Arial"/>
              </a:rPr>
              <a:t>(8 of 18)</a:t>
            </a:r>
          </a:p>
        </p:txBody>
      </p:sp>
      <p:sp>
        <p:nvSpPr>
          <p:cNvPr id="3" name="Text Placeholder 2"/>
          <p:cNvSpPr>
            <a:spLocks noGrp="1"/>
          </p:cNvSpPr>
          <p:nvPr>
            <p:ph type="body" idx="1"/>
          </p:nvPr>
        </p:nvSpPr>
        <p:spPr>
          <a:xfrm>
            <a:off x="457200" y="1600199"/>
            <a:ext cx="8229600" cy="4108787"/>
          </a:xfrm>
        </p:spPr>
        <p:txBody>
          <a:bodyPr wrap="square" lIns="91425" tIns="91425" rIns="91425" bIns="91425">
            <a:spAutoFit/>
          </a:bodyPr>
          <a:lstStyle/>
          <a:p>
            <a:pPr marL="255600" lvl="2" indent="-255600" fontAlgn="base">
              <a:spcBef>
                <a:spcPts val="1500"/>
              </a:spcBef>
              <a:spcAft>
                <a:spcPct val="0"/>
              </a:spcAft>
              <a:buFont typeface="Arial" panose="020B0604020202020204" pitchFamily="34" charset="0"/>
              <a:buChar char="•"/>
            </a:pPr>
            <a:r>
              <a:rPr lang="en-US" altLang="en-US" sz="2400" b="1" dirty="0">
                <a:solidFill>
                  <a:srgbClr val="000000"/>
                </a:solidFill>
                <a:latin typeface="Arial (Body)"/>
                <a:cs typeface="Times New Roman" panose="02020603050405020304" pitchFamily="18" charset="0"/>
              </a:rPr>
              <a:t>Read-Only Memory (R</a:t>
            </a:r>
            <a:r>
              <a:rPr lang="en-US" altLang="en-US" sz="100" b="1" dirty="0">
                <a:solidFill>
                  <a:srgbClr val="000000"/>
                </a:solidFill>
                <a:latin typeface="Arial (Body)"/>
                <a:cs typeface="Times New Roman" panose="02020603050405020304" pitchFamily="18" charset="0"/>
              </a:rPr>
              <a:t> </a:t>
            </a:r>
            <a:r>
              <a:rPr lang="en-US" altLang="en-US" sz="2400" b="1" dirty="0">
                <a:solidFill>
                  <a:srgbClr val="000000"/>
                </a:solidFill>
                <a:latin typeface="Arial (Body)"/>
                <a:cs typeface="Times New Roman" panose="02020603050405020304" pitchFamily="18" charset="0"/>
              </a:rPr>
              <a:t>O</a:t>
            </a:r>
            <a:r>
              <a:rPr lang="en-US" altLang="en-US" sz="100" b="1" dirty="0">
                <a:solidFill>
                  <a:srgbClr val="000000"/>
                </a:solidFill>
                <a:latin typeface="Arial (Body)"/>
                <a:cs typeface="Times New Roman" panose="02020603050405020304" pitchFamily="18" charset="0"/>
              </a:rPr>
              <a:t> </a:t>
            </a:r>
            <a:r>
              <a:rPr lang="en-US" altLang="en-US" sz="2400" b="1" dirty="0">
                <a:solidFill>
                  <a:srgbClr val="000000"/>
                </a:solidFill>
                <a:latin typeface="Arial (Body)"/>
                <a:cs typeface="Times New Roman" panose="02020603050405020304" pitchFamily="18" charset="0"/>
              </a:rPr>
              <a:t>M)</a:t>
            </a:r>
          </a:p>
          <a:p>
            <a:pPr lvl="1" fontAlgn="base">
              <a:spcAft>
                <a:spcPct val="0"/>
              </a:spcAft>
            </a:pPr>
            <a:r>
              <a:rPr lang="en-US" altLang="en-US" sz="2400" dirty="0">
                <a:solidFill>
                  <a:srgbClr val="000000"/>
                </a:solidFill>
                <a:latin typeface="Arial (Body)"/>
              </a:rPr>
              <a:t>A computer can read the contents of R</a:t>
            </a:r>
            <a:r>
              <a:rPr lang="en-US" altLang="en-US" sz="100" dirty="0">
                <a:solidFill>
                  <a:srgbClr val="000000"/>
                </a:solidFill>
                <a:latin typeface="Arial (Body)"/>
              </a:rPr>
              <a:t> </a:t>
            </a:r>
            <a:r>
              <a:rPr lang="en-US" altLang="en-US" sz="2400" dirty="0">
                <a:solidFill>
                  <a:srgbClr val="000000"/>
                </a:solidFill>
                <a:latin typeface="Arial (Body)"/>
              </a:rPr>
              <a:t>O</a:t>
            </a:r>
            <a:r>
              <a:rPr lang="en-US" altLang="en-US" sz="100" dirty="0">
                <a:solidFill>
                  <a:srgbClr val="000000"/>
                </a:solidFill>
                <a:latin typeface="Arial (Body)"/>
              </a:rPr>
              <a:t> </a:t>
            </a:r>
            <a:r>
              <a:rPr lang="en-US" altLang="en-US" sz="2400" dirty="0">
                <a:solidFill>
                  <a:srgbClr val="000000"/>
                </a:solidFill>
                <a:latin typeface="Arial (Body)"/>
              </a:rPr>
              <a:t>M, but it cannot change its contents, or store additional data there.</a:t>
            </a:r>
          </a:p>
          <a:p>
            <a:pPr lvl="1" fontAlgn="base">
              <a:spcAft>
                <a:spcPct val="0"/>
              </a:spcAft>
            </a:pPr>
            <a:r>
              <a:rPr lang="en-US" altLang="en-US" sz="2400" dirty="0">
                <a:solidFill>
                  <a:srgbClr val="000000"/>
                </a:solidFill>
                <a:latin typeface="Arial (Body)"/>
              </a:rPr>
              <a:t>R</a:t>
            </a:r>
            <a:r>
              <a:rPr lang="en-US" altLang="en-US" sz="100" dirty="0">
                <a:solidFill>
                  <a:srgbClr val="000000"/>
                </a:solidFill>
                <a:latin typeface="Arial (Body)"/>
              </a:rPr>
              <a:t> </a:t>
            </a:r>
            <a:r>
              <a:rPr lang="en-US" altLang="en-US" sz="2400" dirty="0">
                <a:solidFill>
                  <a:srgbClr val="000000"/>
                </a:solidFill>
                <a:latin typeface="Arial (Body)"/>
              </a:rPr>
              <a:t>O</a:t>
            </a:r>
            <a:r>
              <a:rPr lang="en-US" altLang="en-US" sz="100" dirty="0">
                <a:solidFill>
                  <a:srgbClr val="000000"/>
                </a:solidFill>
                <a:latin typeface="Arial (Body)"/>
              </a:rPr>
              <a:t> </a:t>
            </a:r>
            <a:r>
              <a:rPr lang="en-US" altLang="en-US" sz="2400" dirty="0">
                <a:solidFill>
                  <a:srgbClr val="000000"/>
                </a:solidFill>
                <a:latin typeface="Arial (Body)"/>
              </a:rPr>
              <a:t>M is </a:t>
            </a:r>
            <a:r>
              <a:rPr lang="en-US" altLang="en-US" sz="2400" b="1" dirty="0">
                <a:solidFill>
                  <a:srgbClr val="000000"/>
                </a:solidFill>
                <a:latin typeface="Arial (Body)"/>
              </a:rPr>
              <a:t>nonvolatile</a:t>
            </a:r>
            <a:r>
              <a:rPr lang="en-US" altLang="en-US" sz="2400" dirty="0">
                <a:solidFill>
                  <a:srgbClr val="000000"/>
                </a:solidFill>
                <a:latin typeface="Arial (Body)"/>
              </a:rPr>
              <a:t>. It does not lose its contents, even when the computer’s power is turned off.</a:t>
            </a:r>
          </a:p>
          <a:p>
            <a:pPr lvl="1" fontAlgn="base">
              <a:spcAft>
                <a:spcPct val="0"/>
              </a:spcAft>
            </a:pPr>
            <a:r>
              <a:rPr lang="en-US" altLang="en-US" sz="2400" dirty="0">
                <a:solidFill>
                  <a:srgbClr val="000000"/>
                </a:solidFill>
                <a:latin typeface="Arial (Body)"/>
              </a:rPr>
              <a:t>R</a:t>
            </a:r>
            <a:r>
              <a:rPr lang="en-US" altLang="en-US" sz="100" dirty="0">
                <a:solidFill>
                  <a:srgbClr val="000000"/>
                </a:solidFill>
                <a:latin typeface="Arial (Body)"/>
              </a:rPr>
              <a:t> </a:t>
            </a:r>
            <a:r>
              <a:rPr lang="en-US" altLang="en-US" sz="2400" dirty="0">
                <a:solidFill>
                  <a:srgbClr val="000000"/>
                </a:solidFill>
                <a:latin typeface="Arial (Body)"/>
              </a:rPr>
              <a:t>O</a:t>
            </a:r>
            <a:r>
              <a:rPr lang="en-US" altLang="en-US" sz="100" dirty="0">
                <a:solidFill>
                  <a:srgbClr val="000000"/>
                </a:solidFill>
                <a:latin typeface="Arial (Body)"/>
              </a:rPr>
              <a:t> </a:t>
            </a:r>
            <a:r>
              <a:rPr lang="en-US" altLang="en-US" sz="2400" dirty="0">
                <a:solidFill>
                  <a:srgbClr val="000000"/>
                </a:solidFill>
                <a:latin typeface="Arial (Body)"/>
              </a:rPr>
              <a:t>M is typically used to store programs that are important for the system’s operation. For example, the computer’s startup program, which is executed each time the computer is started.</a:t>
            </a:r>
          </a:p>
        </p:txBody>
      </p:sp>
    </p:spTree>
    <p:extLst>
      <p:ext uri="{BB962C8B-B14F-4D97-AF65-F5344CB8AC3E}">
        <p14:creationId xmlns:p14="http://schemas.microsoft.com/office/powerpoint/2010/main" val="319601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1.2 Hardware and Software </a:t>
            </a:r>
            <a:r>
              <a:rPr lang="en-US" altLang="en-US" sz="2000" b="0" dirty="0">
                <a:latin typeface="Times New Roman" panose="02020603050405020304" pitchFamily="18" charset="0"/>
                <a:ea typeface="+mj-ea"/>
                <a:cs typeface="Arial"/>
              </a:rPr>
              <a:t>(9 of 18)</a:t>
            </a:r>
          </a:p>
        </p:txBody>
      </p:sp>
      <p:sp>
        <p:nvSpPr>
          <p:cNvPr id="3" name="Text Placeholder 2"/>
          <p:cNvSpPr>
            <a:spLocks noGrp="1"/>
          </p:cNvSpPr>
          <p:nvPr>
            <p:ph type="body" idx="1"/>
          </p:nvPr>
        </p:nvSpPr>
        <p:spPr>
          <a:xfrm>
            <a:off x="457200" y="1600199"/>
            <a:ext cx="8229600" cy="4039537"/>
          </a:xfrm>
        </p:spPr>
        <p:txBody>
          <a:bodyPr wrap="square" lIns="91425" tIns="91425" rIns="91425" bIns="91425">
            <a:spAutoFit/>
          </a:bodyPr>
          <a:lstStyle/>
          <a:p>
            <a:pPr marL="0" indent="0" fontAlgn="base">
              <a:spcAft>
                <a:spcPct val="0"/>
              </a:spcAft>
              <a:buNone/>
              <a:defRPr/>
            </a:pPr>
            <a:r>
              <a:rPr lang="en-US" altLang="en-US" sz="2200" b="1" dirty="0">
                <a:solidFill>
                  <a:srgbClr val="000000"/>
                </a:solidFill>
                <a:latin typeface="Arial (Body)"/>
                <a:cs typeface="Times New Roman" panose="02020603050405020304" pitchFamily="18" charset="0"/>
              </a:rPr>
              <a:t>Secondary Storage Devices</a:t>
            </a:r>
          </a:p>
          <a:p>
            <a:pPr fontAlgn="base">
              <a:spcAft>
                <a:spcPct val="0"/>
              </a:spcAft>
              <a:defRPr/>
            </a:pPr>
            <a:r>
              <a:rPr lang="en-US" altLang="en-US" sz="2200" dirty="0">
                <a:solidFill>
                  <a:srgbClr val="000000"/>
                </a:solidFill>
                <a:latin typeface="Arial (Body)"/>
                <a:cs typeface="Times New Roman" panose="02020603050405020304" pitchFamily="18" charset="0"/>
              </a:rPr>
              <a:t>Type of memory that can hold data for long periods of time.</a:t>
            </a:r>
          </a:p>
          <a:p>
            <a:pPr fontAlgn="base">
              <a:spcAft>
                <a:spcPct val="0"/>
              </a:spcAft>
              <a:defRPr/>
            </a:pPr>
            <a:r>
              <a:rPr lang="en-US" altLang="en-US" sz="2200" dirty="0">
                <a:solidFill>
                  <a:srgbClr val="000000"/>
                </a:solidFill>
                <a:latin typeface="Arial (Body)"/>
                <a:cs typeface="Times New Roman" panose="02020603050405020304" pitchFamily="18" charset="0"/>
              </a:rPr>
              <a:t>Programs and important data are stored in secondary storage</a:t>
            </a:r>
          </a:p>
          <a:p>
            <a:pPr fontAlgn="base">
              <a:spcAft>
                <a:spcPct val="0"/>
              </a:spcAft>
              <a:defRPr/>
            </a:pPr>
            <a:r>
              <a:rPr lang="en-US" altLang="en-US" sz="2200" b="1" dirty="0">
                <a:solidFill>
                  <a:srgbClr val="000000"/>
                </a:solidFill>
                <a:latin typeface="Arial (Body)"/>
                <a:cs typeface="Times New Roman" panose="02020603050405020304" pitchFamily="18" charset="0"/>
              </a:rPr>
              <a:t>Disk drive </a:t>
            </a:r>
            <a:r>
              <a:rPr lang="en-US" altLang="en-US" sz="2200" dirty="0">
                <a:solidFill>
                  <a:srgbClr val="000000"/>
                </a:solidFill>
                <a:latin typeface="Arial (Body)"/>
                <a:cs typeface="Times New Roman" panose="02020603050405020304" pitchFamily="18" charset="0"/>
              </a:rPr>
              <a:t>is a common type of secondary storage</a:t>
            </a:r>
          </a:p>
          <a:p>
            <a:pPr lvl="1" fontAlgn="base">
              <a:spcAft>
                <a:spcPct val="0"/>
              </a:spcAft>
              <a:defRPr/>
            </a:pPr>
            <a:r>
              <a:rPr lang="en-US" altLang="en-US" sz="2200" b="1" dirty="0">
                <a:solidFill>
                  <a:srgbClr val="000000"/>
                </a:solidFill>
                <a:latin typeface="Arial (Body)"/>
                <a:cs typeface="Times New Roman" panose="02020603050405020304" pitchFamily="18" charset="0"/>
              </a:rPr>
              <a:t>Data is stored by magnetically encoding it onto a circular disk</a:t>
            </a:r>
          </a:p>
          <a:p>
            <a:pPr lvl="1" fontAlgn="base">
              <a:spcAft>
                <a:spcPct val="0"/>
              </a:spcAft>
              <a:defRPr/>
            </a:pPr>
            <a:r>
              <a:rPr lang="en-US" altLang="en-US" sz="2200" dirty="0">
                <a:solidFill>
                  <a:srgbClr val="000000"/>
                </a:solidFill>
                <a:latin typeface="Arial (Body)"/>
                <a:cs typeface="Times New Roman" panose="02020603050405020304" pitchFamily="18" charset="0"/>
              </a:rPr>
              <a:t>Most computers have an internal disk drive</a:t>
            </a:r>
          </a:p>
          <a:p>
            <a:pPr lvl="1" fontAlgn="base">
              <a:spcAft>
                <a:spcPct val="0"/>
              </a:spcAft>
              <a:defRPr/>
            </a:pPr>
            <a:r>
              <a:rPr lang="en-US" altLang="en-US" sz="2200" dirty="0">
                <a:solidFill>
                  <a:srgbClr val="000000"/>
                </a:solidFill>
                <a:latin typeface="Arial (Body)"/>
                <a:cs typeface="Times New Roman" panose="02020603050405020304" pitchFamily="18" charset="0"/>
              </a:rPr>
              <a:t>Some have external disk drives; they are used to create backup copies</a:t>
            </a:r>
          </a:p>
        </p:txBody>
      </p:sp>
    </p:spTree>
    <p:extLst>
      <p:ext uri="{BB962C8B-B14F-4D97-AF65-F5344CB8AC3E}">
        <p14:creationId xmlns:p14="http://schemas.microsoft.com/office/powerpoint/2010/main" val="812017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1.2 Hardware and Software </a:t>
            </a:r>
            <a:r>
              <a:rPr lang="en-US" altLang="en-US" sz="2000" b="0" dirty="0">
                <a:latin typeface="Times New Roman" panose="02020603050405020304" pitchFamily="18" charset="0"/>
                <a:ea typeface="+mj-ea"/>
                <a:cs typeface="Arial"/>
              </a:rPr>
              <a:t>(10 of 18)</a:t>
            </a:r>
          </a:p>
        </p:txBody>
      </p:sp>
      <p:sp>
        <p:nvSpPr>
          <p:cNvPr id="3" name="Text Placeholder 2"/>
          <p:cNvSpPr>
            <a:spLocks noGrp="1"/>
          </p:cNvSpPr>
          <p:nvPr>
            <p:ph type="body" idx="1"/>
          </p:nvPr>
        </p:nvSpPr>
        <p:spPr/>
        <p:txBody>
          <a:bodyPr/>
          <a:lstStyle/>
          <a:p>
            <a:pPr>
              <a:defRPr/>
            </a:pPr>
            <a:r>
              <a:rPr lang="en-US" altLang="en-US" sz="2400" b="1" dirty="0">
                <a:solidFill>
                  <a:schemeClr val="tx1"/>
                </a:solidFill>
                <a:latin typeface="Arial Body"/>
                <a:cs typeface="Times New Roman" panose="02020603050405020304" pitchFamily="18" charset="0"/>
              </a:rPr>
              <a:t>Solid-State drives </a:t>
            </a:r>
            <a:r>
              <a:rPr lang="en-US" altLang="en-US" sz="2400" dirty="0">
                <a:latin typeface="Arial Body"/>
                <a:cs typeface="Times New Roman" panose="02020603050405020304" pitchFamily="18" charset="0"/>
              </a:rPr>
              <a:t>are becoming increasingly popular</a:t>
            </a:r>
          </a:p>
          <a:p>
            <a:pPr lvl="1">
              <a:defRPr/>
            </a:pPr>
            <a:r>
              <a:rPr lang="en-US" altLang="en-US" sz="2400" dirty="0">
                <a:latin typeface="Arial Body"/>
                <a:cs typeface="Times New Roman" panose="02020603050405020304" pitchFamily="18" charset="0"/>
              </a:rPr>
              <a:t>Does not contain a disk. Instead, it stores data in solid-state memory</a:t>
            </a:r>
          </a:p>
          <a:p>
            <a:pPr lvl="1">
              <a:defRPr/>
            </a:pPr>
            <a:r>
              <a:rPr lang="en-US" sz="2400" dirty="0">
                <a:latin typeface="Arial Body"/>
              </a:rPr>
              <a:t>No moving parts</a:t>
            </a:r>
            <a:endParaRPr lang="en-US" altLang="en-US" sz="2400" dirty="0">
              <a:latin typeface="Arial Body"/>
              <a:cs typeface="Times New Roman" panose="02020603050405020304" pitchFamily="18" charset="0"/>
            </a:endParaRPr>
          </a:p>
          <a:p>
            <a:pPr lvl="1">
              <a:defRPr/>
            </a:pPr>
            <a:r>
              <a:rPr lang="en-US" sz="2400" dirty="0">
                <a:latin typeface="Arial Body"/>
              </a:rPr>
              <a:t>Operates faster than a traditional disk drive</a:t>
            </a:r>
            <a:endParaRPr lang="en-US" altLang="en-US" sz="2400" dirty="0">
              <a:solidFill>
                <a:srgbClr val="000000"/>
              </a:solidFill>
              <a:latin typeface="Arial Body"/>
            </a:endParaRPr>
          </a:p>
        </p:txBody>
      </p:sp>
    </p:spTree>
    <p:extLst>
      <p:ext uri="{BB962C8B-B14F-4D97-AF65-F5344CB8AC3E}">
        <p14:creationId xmlns:p14="http://schemas.microsoft.com/office/powerpoint/2010/main" val="484098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1.2 Hardware and Software </a:t>
            </a:r>
            <a:r>
              <a:rPr lang="en-US" altLang="en-US" sz="2000" b="0" dirty="0">
                <a:latin typeface="Times New Roman" panose="02020603050405020304" pitchFamily="18" charset="0"/>
                <a:ea typeface="+mj-ea"/>
                <a:cs typeface="Arial"/>
              </a:rPr>
              <a:t>(11 of 18)</a:t>
            </a:r>
          </a:p>
        </p:txBody>
      </p:sp>
      <p:sp>
        <p:nvSpPr>
          <p:cNvPr id="3" name="Text Placeholder 2"/>
          <p:cNvSpPr>
            <a:spLocks noGrp="1"/>
          </p:cNvSpPr>
          <p:nvPr>
            <p:ph type="body" idx="1"/>
          </p:nvPr>
        </p:nvSpPr>
        <p:spPr>
          <a:xfrm>
            <a:off x="457200" y="1600199"/>
            <a:ext cx="8229600" cy="2708403"/>
          </a:xfrm>
        </p:spPr>
        <p:txBody>
          <a:bodyPr wrap="square" lIns="91425" tIns="91425" rIns="91425" bIns="91425">
            <a:spAutoFit/>
          </a:bodyPr>
          <a:lstStyle/>
          <a:p>
            <a:pPr fontAlgn="base">
              <a:spcAft>
                <a:spcPct val="0"/>
              </a:spcAft>
            </a:pPr>
            <a:r>
              <a:rPr lang="en-US" altLang="en-US" sz="2400" b="1" dirty="0">
                <a:solidFill>
                  <a:srgbClr val="000000"/>
                </a:solidFill>
                <a:latin typeface="Arial (Body)"/>
                <a:cs typeface="Times New Roman" panose="02020603050405020304" pitchFamily="18" charset="0"/>
              </a:rPr>
              <a:t>U</a:t>
            </a:r>
            <a:r>
              <a:rPr lang="en-US" altLang="en-US" sz="100" b="1" dirty="0">
                <a:solidFill>
                  <a:srgbClr val="000000"/>
                </a:solidFill>
                <a:latin typeface="Arial (Body)"/>
                <a:cs typeface="Times New Roman" panose="02020603050405020304" pitchFamily="18" charset="0"/>
              </a:rPr>
              <a:t> </a:t>
            </a:r>
            <a:r>
              <a:rPr lang="en-US" altLang="en-US" sz="2400" b="1" dirty="0">
                <a:solidFill>
                  <a:srgbClr val="000000"/>
                </a:solidFill>
                <a:latin typeface="Arial (Body)"/>
                <a:cs typeface="Times New Roman" panose="02020603050405020304" pitchFamily="18" charset="0"/>
              </a:rPr>
              <a:t>S</a:t>
            </a:r>
            <a:r>
              <a:rPr lang="en-US" altLang="en-US" sz="100" b="1" dirty="0">
                <a:solidFill>
                  <a:srgbClr val="000000"/>
                </a:solidFill>
                <a:latin typeface="Arial (Body)"/>
                <a:cs typeface="Times New Roman" panose="02020603050405020304" pitchFamily="18" charset="0"/>
              </a:rPr>
              <a:t> </a:t>
            </a:r>
            <a:r>
              <a:rPr lang="en-US" altLang="en-US" sz="2400" b="1" dirty="0">
                <a:solidFill>
                  <a:srgbClr val="000000"/>
                </a:solidFill>
                <a:latin typeface="Arial (Body)"/>
                <a:cs typeface="Times New Roman" panose="02020603050405020304" pitchFamily="18" charset="0"/>
              </a:rPr>
              <a:t>B drives</a:t>
            </a:r>
            <a:r>
              <a:rPr lang="en-US" altLang="en-US" sz="2400" dirty="0">
                <a:solidFill>
                  <a:srgbClr val="000000"/>
                </a:solidFill>
                <a:latin typeface="Arial (Body)"/>
                <a:cs typeface="Times New Roman" panose="02020603050405020304" pitchFamily="18" charset="0"/>
              </a:rPr>
              <a:t> are small devices that plug into the computer’s universal serial bus (U</a:t>
            </a:r>
            <a:r>
              <a:rPr lang="en-US" altLang="en-US" sz="100" dirty="0">
                <a:solidFill>
                  <a:srgbClr val="000000"/>
                </a:solidFill>
                <a:latin typeface="Arial (Body)"/>
                <a:cs typeface="Times New Roman" panose="02020603050405020304" pitchFamily="18" charset="0"/>
              </a:rPr>
              <a:t> </a:t>
            </a:r>
            <a:r>
              <a:rPr lang="en-US" altLang="en-US" sz="2400" dirty="0">
                <a:solidFill>
                  <a:srgbClr val="000000"/>
                </a:solidFill>
                <a:latin typeface="Arial (Body)"/>
                <a:cs typeface="Times New Roman" panose="02020603050405020304" pitchFamily="18" charset="0"/>
              </a:rPr>
              <a:t>S</a:t>
            </a:r>
            <a:r>
              <a:rPr lang="en-US" altLang="en-US" sz="100" dirty="0">
                <a:solidFill>
                  <a:srgbClr val="000000"/>
                </a:solidFill>
                <a:latin typeface="Arial (Body)"/>
                <a:cs typeface="Times New Roman" panose="02020603050405020304" pitchFamily="18" charset="0"/>
              </a:rPr>
              <a:t> </a:t>
            </a:r>
            <a:r>
              <a:rPr lang="en-US" altLang="en-US" sz="2400" dirty="0">
                <a:solidFill>
                  <a:srgbClr val="000000"/>
                </a:solidFill>
                <a:latin typeface="Arial (Body)"/>
                <a:cs typeface="Times New Roman" panose="02020603050405020304" pitchFamily="18" charset="0"/>
              </a:rPr>
              <a:t>B) port</a:t>
            </a:r>
          </a:p>
          <a:p>
            <a:pPr lvl="1" fontAlgn="base">
              <a:spcAft>
                <a:spcPct val="0"/>
              </a:spcAft>
            </a:pPr>
            <a:r>
              <a:rPr lang="en-US" altLang="en-US" sz="2400" dirty="0">
                <a:solidFill>
                  <a:srgbClr val="000000"/>
                </a:solidFill>
                <a:latin typeface="Arial (Body)"/>
                <a:cs typeface="Times New Roman" panose="02020603050405020304" pitchFamily="18" charset="0"/>
              </a:rPr>
              <a:t>It does not contain a disk</a:t>
            </a:r>
          </a:p>
          <a:p>
            <a:pPr lvl="1" fontAlgn="base">
              <a:spcAft>
                <a:spcPct val="0"/>
              </a:spcAft>
            </a:pPr>
            <a:r>
              <a:rPr lang="en-US" altLang="en-US" sz="2400" dirty="0">
                <a:solidFill>
                  <a:srgbClr val="000000"/>
                </a:solidFill>
                <a:latin typeface="Arial (Body)"/>
                <a:cs typeface="Times New Roman" panose="02020603050405020304" pitchFamily="18" charset="0"/>
              </a:rPr>
              <a:t>The data is stored on flash memory</a:t>
            </a:r>
          </a:p>
          <a:p>
            <a:pPr lvl="1" fontAlgn="base">
              <a:spcAft>
                <a:spcPct val="0"/>
              </a:spcAft>
            </a:pPr>
            <a:r>
              <a:rPr lang="en-US" altLang="en-US" sz="2400" dirty="0">
                <a:solidFill>
                  <a:srgbClr val="000000"/>
                </a:solidFill>
                <a:latin typeface="Arial (Body)"/>
                <a:cs typeface="Times New Roman" panose="02020603050405020304" pitchFamily="18" charset="0"/>
              </a:rPr>
              <a:t>Also known as memory sticks and flash drives</a:t>
            </a:r>
          </a:p>
          <a:p>
            <a:pPr lvl="1" fontAlgn="base">
              <a:spcAft>
                <a:spcPct val="0"/>
              </a:spcAft>
            </a:pPr>
            <a:r>
              <a:rPr lang="en-US" altLang="en-US" sz="2400" dirty="0">
                <a:solidFill>
                  <a:srgbClr val="000000"/>
                </a:solidFill>
                <a:latin typeface="Arial (Body)"/>
                <a:cs typeface="Times New Roman" panose="02020603050405020304" pitchFamily="18" charset="0"/>
              </a:rPr>
              <a:t>Inexpensive, reliable, and small</a:t>
            </a:r>
          </a:p>
        </p:txBody>
      </p:sp>
    </p:spTree>
    <p:extLst>
      <p:ext uri="{BB962C8B-B14F-4D97-AF65-F5344CB8AC3E}">
        <p14:creationId xmlns:p14="http://schemas.microsoft.com/office/powerpoint/2010/main" val="4200138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1.2 Hardware and Software </a:t>
            </a:r>
            <a:r>
              <a:rPr lang="en-US" altLang="en-US" sz="2000" b="0" dirty="0">
                <a:latin typeface="Times New Roman" panose="02020603050405020304" pitchFamily="18" charset="0"/>
                <a:ea typeface="+mj-ea"/>
                <a:cs typeface="Arial"/>
              </a:rPr>
              <a:t>(12 of 18)</a:t>
            </a:r>
          </a:p>
        </p:txBody>
      </p:sp>
      <p:sp>
        <p:nvSpPr>
          <p:cNvPr id="3" name="Text Placeholder 2"/>
          <p:cNvSpPr>
            <a:spLocks noGrp="1"/>
          </p:cNvSpPr>
          <p:nvPr>
            <p:ph type="body" idx="1"/>
          </p:nvPr>
        </p:nvSpPr>
        <p:spPr/>
        <p:txBody>
          <a:bodyPr/>
          <a:lstStyle/>
          <a:p>
            <a:r>
              <a:rPr lang="en-US" altLang="en-US" sz="2400" b="1" dirty="0">
                <a:solidFill>
                  <a:schemeClr val="tx1"/>
                </a:solidFill>
                <a:latin typeface="+mn-lt"/>
                <a:cs typeface="Times New Roman" panose="02020603050405020304" pitchFamily="18" charset="0"/>
              </a:rPr>
              <a:t>Optical devices (C</a:t>
            </a:r>
            <a:r>
              <a:rPr lang="en-US" altLang="en-US" sz="100" b="1" dirty="0">
                <a:solidFill>
                  <a:schemeClr val="tx1"/>
                </a:solidFill>
                <a:latin typeface="+mn-lt"/>
                <a:cs typeface="Times New Roman" panose="02020603050405020304" pitchFamily="18" charset="0"/>
              </a:rPr>
              <a:t> </a:t>
            </a:r>
            <a:r>
              <a:rPr lang="en-US" altLang="en-US" sz="2400" b="1" dirty="0">
                <a:solidFill>
                  <a:schemeClr val="tx1"/>
                </a:solidFill>
                <a:latin typeface="+mn-lt"/>
                <a:cs typeface="Times New Roman" panose="02020603050405020304" pitchFamily="18" charset="0"/>
              </a:rPr>
              <a:t>D or D</a:t>
            </a:r>
            <a:r>
              <a:rPr lang="en-US" altLang="en-US" sz="100" b="1" dirty="0">
                <a:solidFill>
                  <a:schemeClr val="tx1"/>
                </a:solidFill>
                <a:latin typeface="+mn-lt"/>
                <a:cs typeface="Times New Roman" panose="02020603050405020304" pitchFamily="18" charset="0"/>
              </a:rPr>
              <a:t> </a:t>
            </a:r>
            <a:r>
              <a:rPr lang="en-US" altLang="en-US" sz="2400" b="1" dirty="0">
                <a:solidFill>
                  <a:schemeClr val="tx1"/>
                </a:solidFill>
                <a:latin typeface="+mn-lt"/>
                <a:cs typeface="Times New Roman" panose="02020603050405020304" pitchFamily="18" charset="0"/>
              </a:rPr>
              <a:t>V</a:t>
            </a:r>
            <a:r>
              <a:rPr lang="en-US" altLang="en-US" sz="100" b="1" dirty="0">
                <a:solidFill>
                  <a:schemeClr val="tx1"/>
                </a:solidFill>
                <a:latin typeface="+mn-lt"/>
                <a:cs typeface="Times New Roman" panose="02020603050405020304" pitchFamily="18" charset="0"/>
              </a:rPr>
              <a:t> </a:t>
            </a:r>
            <a:r>
              <a:rPr lang="en-US" altLang="en-US" sz="2400" b="1" dirty="0">
                <a:solidFill>
                  <a:schemeClr val="tx1"/>
                </a:solidFill>
                <a:latin typeface="+mn-lt"/>
                <a:cs typeface="Times New Roman" panose="02020603050405020304" pitchFamily="18" charset="0"/>
              </a:rPr>
              <a:t>D)</a:t>
            </a:r>
          </a:p>
          <a:p>
            <a:pPr lvl="1"/>
            <a:r>
              <a:rPr lang="en-US" altLang="en-US" sz="2400" dirty="0">
                <a:latin typeface="+mn-lt"/>
                <a:cs typeface="Times New Roman" panose="02020603050405020304" pitchFamily="18" charset="0"/>
              </a:rPr>
              <a:t>Data is encoded as a series of pits on the disc’s surface</a:t>
            </a:r>
          </a:p>
          <a:p>
            <a:pPr lvl="1"/>
            <a:r>
              <a:rPr lang="en-US" altLang="en-US" sz="2400" dirty="0">
                <a:latin typeface="+mn-lt"/>
                <a:cs typeface="Times New Roman" panose="02020603050405020304" pitchFamily="18" charset="0"/>
              </a:rPr>
              <a:t>Uses laser to encode the data</a:t>
            </a:r>
          </a:p>
          <a:p>
            <a:pPr lvl="1"/>
            <a:r>
              <a:rPr lang="en-US" altLang="en-US" sz="2400" dirty="0">
                <a:latin typeface="+mn-lt"/>
                <a:cs typeface="Times New Roman" panose="02020603050405020304" pitchFamily="18" charset="0"/>
              </a:rPr>
              <a:t>Holds large amounts of data</a:t>
            </a:r>
          </a:p>
          <a:p>
            <a:pPr lvl="1"/>
            <a:r>
              <a:rPr lang="en-US" altLang="en-US" sz="2400" dirty="0">
                <a:latin typeface="+mn-lt"/>
                <a:cs typeface="Times New Roman" panose="02020603050405020304" pitchFamily="18" charset="0"/>
              </a:rPr>
              <a:t>Good medium for creating backups</a:t>
            </a:r>
          </a:p>
        </p:txBody>
      </p:sp>
    </p:spTree>
    <p:extLst>
      <p:ext uri="{BB962C8B-B14F-4D97-AF65-F5344CB8AC3E}">
        <p14:creationId xmlns:p14="http://schemas.microsoft.com/office/powerpoint/2010/main" val="3875963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1.2 Hardware and Software </a:t>
            </a:r>
            <a:r>
              <a:rPr lang="en-US" altLang="en-US" sz="2000" b="0" dirty="0">
                <a:latin typeface="Times New Roman" panose="02020603050405020304" pitchFamily="18" charset="0"/>
                <a:ea typeface="+mj-ea"/>
                <a:cs typeface="Arial"/>
              </a:rPr>
              <a:t>(13 of 18)</a:t>
            </a:r>
          </a:p>
        </p:txBody>
      </p:sp>
      <p:sp>
        <p:nvSpPr>
          <p:cNvPr id="3" name="Text Placeholder 2"/>
          <p:cNvSpPr>
            <a:spLocks noGrp="1"/>
          </p:cNvSpPr>
          <p:nvPr>
            <p:ph type="body" idx="1"/>
          </p:nvPr>
        </p:nvSpPr>
        <p:spPr>
          <a:xfrm>
            <a:off x="457200" y="1600199"/>
            <a:ext cx="8229600" cy="3854871"/>
          </a:xfrm>
        </p:spPr>
        <p:txBody>
          <a:bodyPr wrap="square" lIns="91425" tIns="91425" rIns="91425" bIns="91425">
            <a:spAutoFit/>
          </a:bodyPr>
          <a:lstStyle/>
          <a:p>
            <a:pPr fontAlgn="base">
              <a:spcAft>
                <a:spcPct val="0"/>
              </a:spcAft>
            </a:pPr>
            <a:r>
              <a:rPr lang="en-US" altLang="en-US" sz="2400" b="1" dirty="0">
                <a:solidFill>
                  <a:srgbClr val="000000"/>
                </a:solidFill>
                <a:latin typeface="Arial (Body)"/>
                <a:cs typeface="Times New Roman" panose="02020603050405020304" pitchFamily="18" charset="0"/>
              </a:rPr>
              <a:t>Cloud Storage</a:t>
            </a:r>
          </a:p>
          <a:p>
            <a:pPr lvl="1" fontAlgn="base">
              <a:spcAft>
                <a:spcPct val="0"/>
              </a:spcAft>
            </a:pPr>
            <a:r>
              <a:rPr lang="en-US" altLang="en-US" sz="2400" dirty="0">
                <a:solidFill>
                  <a:srgbClr val="000000"/>
                </a:solidFill>
                <a:latin typeface="Arial (Body)"/>
              </a:rPr>
              <a:t>When you store data in the cloud, you are storing it on a remote server via the internet, or via a company’s private network.</a:t>
            </a:r>
          </a:p>
          <a:p>
            <a:pPr lvl="1" fontAlgn="base">
              <a:spcAft>
                <a:spcPct val="0"/>
              </a:spcAft>
            </a:pPr>
            <a:r>
              <a:rPr lang="en-US" altLang="en-US" sz="2400" dirty="0">
                <a:solidFill>
                  <a:srgbClr val="000000"/>
                </a:solidFill>
                <a:latin typeface="Arial (Body)"/>
              </a:rPr>
              <a:t>You can access it from many different devices, and from any location where you have a network connection.</a:t>
            </a:r>
          </a:p>
          <a:p>
            <a:pPr lvl="1" fontAlgn="base">
              <a:spcAft>
                <a:spcPct val="0"/>
              </a:spcAft>
            </a:pPr>
            <a:r>
              <a:rPr lang="en-US" altLang="en-US" sz="2400" dirty="0">
                <a:solidFill>
                  <a:srgbClr val="000000"/>
                </a:solidFill>
                <a:latin typeface="Arial (Body)"/>
              </a:rPr>
              <a:t>Can also be used to backup important data that is stored on a computer’s disk.</a:t>
            </a:r>
          </a:p>
        </p:txBody>
      </p:sp>
    </p:spTree>
    <p:extLst>
      <p:ext uri="{BB962C8B-B14F-4D97-AF65-F5344CB8AC3E}">
        <p14:creationId xmlns:p14="http://schemas.microsoft.com/office/powerpoint/2010/main" val="34578901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1.2 Hardware and Software </a:t>
            </a:r>
            <a:r>
              <a:rPr lang="en-US" altLang="en-US" sz="2000" b="0" dirty="0">
                <a:latin typeface="Times New Roman" panose="02020603050405020304" pitchFamily="18" charset="0"/>
                <a:ea typeface="+mj-ea"/>
                <a:cs typeface="Arial"/>
              </a:rPr>
              <a:t>(14 of 18)</a:t>
            </a:r>
          </a:p>
        </p:txBody>
      </p:sp>
      <p:sp>
        <p:nvSpPr>
          <p:cNvPr id="3" name="Text Placeholder 2"/>
          <p:cNvSpPr>
            <a:spLocks noGrp="1"/>
          </p:cNvSpPr>
          <p:nvPr>
            <p:ph type="body" idx="1"/>
          </p:nvPr>
        </p:nvSpPr>
        <p:spPr>
          <a:xfrm>
            <a:off x="457200" y="1600200"/>
            <a:ext cx="8229600" cy="4270370"/>
          </a:xfrm>
        </p:spPr>
        <p:txBody>
          <a:bodyPr wrap="square" lIns="91425" tIns="91425" rIns="91425" bIns="91425">
            <a:spAutoFit/>
          </a:bodyPr>
          <a:lstStyle/>
          <a:p>
            <a:pPr marL="0" indent="0">
              <a:buNone/>
              <a:defRPr/>
            </a:pPr>
            <a:r>
              <a:rPr lang="en-US" sz="1800" b="1" dirty="0">
                <a:latin typeface="Arial Body"/>
                <a:cs typeface="Times New Roman" pitchFamily="18" charset="0"/>
              </a:rPr>
              <a:t>Input Devices</a:t>
            </a:r>
          </a:p>
          <a:p>
            <a:pPr marL="255600" lvl="1" indent="-255600">
              <a:spcBef>
                <a:spcPts val="1500"/>
              </a:spcBef>
              <a:buFont typeface="Arial" panose="020B0604020202020204" pitchFamily="34" charset="0"/>
              <a:buChar char="•"/>
              <a:defRPr/>
            </a:pPr>
            <a:r>
              <a:rPr lang="en-US" sz="1800" dirty="0">
                <a:latin typeface="Arial Body"/>
                <a:cs typeface="Times New Roman" pitchFamily="18" charset="0"/>
              </a:rPr>
              <a:t>Any data the computer collects from people and from other devices is called </a:t>
            </a:r>
            <a:r>
              <a:rPr lang="en-US" sz="1800" b="1" dirty="0">
                <a:solidFill>
                  <a:schemeClr val="tx1"/>
                </a:solidFill>
                <a:latin typeface="Arial Body"/>
                <a:cs typeface="Times New Roman" pitchFamily="18" charset="0"/>
              </a:rPr>
              <a:t>input.</a:t>
            </a:r>
            <a:endParaRPr lang="en-US" sz="1800" dirty="0">
              <a:solidFill>
                <a:srgbClr val="990000"/>
              </a:solidFill>
              <a:latin typeface="Arial Body"/>
              <a:cs typeface="Times New Roman" pitchFamily="18" charset="0"/>
            </a:endParaRPr>
          </a:p>
          <a:p>
            <a:pPr marL="255600" lvl="1" indent="-255600">
              <a:spcBef>
                <a:spcPts val="1500"/>
              </a:spcBef>
              <a:buFont typeface="Arial" panose="020B0604020202020204" pitchFamily="34" charset="0"/>
              <a:buChar char="•"/>
              <a:defRPr/>
            </a:pPr>
            <a:r>
              <a:rPr lang="en-US" sz="1800" dirty="0">
                <a:latin typeface="Arial Body"/>
                <a:cs typeface="Times New Roman" pitchFamily="18" charset="0"/>
              </a:rPr>
              <a:t>The hardware component that collects the data is called an </a:t>
            </a:r>
            <a:r>
              <a:rPr lang="en-US" sz="1800" b="1" dirty="0">
                <a:solidFill>
                  <a:schemeClr val="tx1"/>
                </a:solidFill>
                <a:latin typeface="Arial Body"/>
                <a:cs typeface="Times New Roman" pitchFamily="18" charset="0"/>
              </a:rPr>
              <a:t>input device</a:t>
            </a:r>
            <a:r>
              <a:rPr lang="en-US" sz="1800" dirty="0">
                <a:latin typeface="Arial Body"/>
                <a:cs typeface="Times New Roman" pitchFamily="18" charset="0"/>
              </a:rPr>
              <a:t>.</a:t>
            </a:r>
          </a:p>
          <a:p>
            <a:pPr marL="255600" lvl="1" indent="-255600">
              <a:spcBef>
                <a:spcPts val="1500"/>
              </a:spcBef>
              <a:buFont typeface="Arial" panose="020B0604020202020204" pitchFamily="34" charset="0"/>
              <a:buChar char="•"/>
              <a:defRPr/>
            </a:pPr>
            <a:r>
              <a:rPr lang="en-US" sz="1800" dirty="0">
                <a:latin typeface="Arial Body"/>
                <a:cs typeface="Times New Roman" pitchFamily="18" charset="0"/>
              </a:rPr>
              <a:t>Common input devices are:</a:t>
            </a:r>
          </a:p>
          <a:p>
            <a:pPr marL="741600" lvl="2" indent="-284400">
              <a:buFont typeface="Arial" panose="020B0604020202020204" pitchFamily="34" charset="0"/>
              <a:buChar char="–"/>
              <a:defRPr/>
            </a:pPr>
            <a:r>
              <a:rPr lang="en-US" sz="1800" dirty="0">
                <a:latin typeface="Arial Body"/>
                <a:cs typeface="Times New Roman" pitchFamily="18" charset="0"/>
              </a:rPr>
              <a:t>Keyboard</a:t>
            </a:r>
          </a:p>
          <a:p>
            <a:pPr marL="741600" lvl="2" indent="-284400">
              <a:buFont typeface="Arial" panose="020B0604020202020204" pitchFamily="34" charset="0"/>
              <a:buChar char="–"/>
              <a:defRPr/>
            </a:pPr>
            <a:r>
              <a:rPr lang="en-US" sz="1800" dirty="0">
                <a:latin typeface="Arial Body"/>
                <a:cs typeface="Times New Roman" pitchFamily="18" charset="0"/>
              </a:rPr>
              <a:t>Mouse</a:t>
            </a:r>
          </a:p>
          <a:p>
            <a:pPr marL="741600" lvl="2" indent="-284400">
              <a:buFont typeface="Arial" panose="020B0604020202020204" pitchFamily="34" charset="0"/>
              <a:buChar char="–"/>
              <a:defRPr/>
            </a:pPr>
            <a:r>
              <a:rPr lang="en-US" sz="1800" dirty="0">
                <a:latin typeface="Arial Body"/>
                <a:cs typeface="Times New Roman" pitchFamily="18" charset="0"/>
              </a:rPr>
              <a:t>Touch screen</a:t>
            </a:r>
          </a:p>
          <a:p>
            <a:pPr marL="741600" lvl="2" indent="-284400">
              <a:buFont typeface="Arial" panose="020B0604020202020204" pitchFamily="34" charset="0"/>
              <a:buChar char="–"/>
              <a:defRPr/>
            </a:pPr>
            <a:r>
              <a:rPr lang="en-US" sz="1800" dirty="0">
                <a:latin typeface="Arial Body"/>
                <a:cs typeface="Times New Roman" pitchFamily="18" charset="0"/>
              </a:rPr>
              <a:t>Scanner</a:t>
            </a:r>
          </a:p>
          <a:p>
            <a:pPr marL="741600" lvl="2" indent="-284400">
              <a:buFont typeface="Arial" panose="020B0604020202020204" pitchFamily="34" charset="0"/>
              <a:buChar char="–"/>
              <a:defRPr/>
            </a:pPr>
            <a:r>
              <a:rPr lang="en-US" sz="1800" dirty="0">
                <a:latin typeface="Arial Body"/>
                <a:cs typeface="Times New Roman" pitchFamily="18" charset="0"/>
              </a:rPr>
              <a:t>Microphone</a:t>
            </a:r>
          </a:p>
          <a:p>
            <a:pPr marL="741600" lvl="2" indent="-284400">
              <a:buFont typeface="Arial" panose="020B0604020202020204" pitchFamily="34" charset="0"/>
              <a:buChar char="–"/>
              <a:defRPr/>
            </a:pPr>
            <a:r>
              <a:rPr lang="en-US" sz="1800" dirty="0">
                <a:latin typeface="Arial Body"/>
                <a:cs typeface="Times New Roman" pitchFamily="18" charset="0"/>
              </a:rPr>
              <a:t>Digital camera</a:t>
            </a:r>
          </a:p>
        </p:txBody>
      </p:sp>
      <p:sp>
        <p:nvSpPr>
          <p:cNvPr id="4" name="Text Placeholder 3"/>
          <p:cNvSpPr>
            <a:spLocks noGrp="1"/>
          </p:cNvSpPr>
          <p:nvPr>
            <p:ph type="body" idx="2"/>
          </p:nvPr>
        </p:nvSpPr>
        <p:spPr>
          <a:xfrm>
            <a:off x="457200" y="5831627"/>
            <a:ext cx="8229600" cy="405515"/>
          </a:xfrm>
        </p:spPr>
        <p:txBody>
          <a:bodyPr/>
          <a:lstStyle/>
          <a:p>
            <a:pPr marL="0" indent="0">
              <a:buNone/>
            </a:pPr>
            <a:r>
              <a:rPr lang="en-US" sz="1800" b="1" dirty="0">
                <a:solidFill>
                  <a:schemeClr val="tx1"/>
                </a:solidFill>
                <a:latin typeface="Arial Body"/>
              </a:rPr>
              <a:t>Can you think of any other input devices?</a:t>
            </a:r>
          </a:p>
        </p:txBody>
      </p:sp>
    </p:spTree>
    <p:extLst>
      <p:ext uri="{BB962C8B-B14F-4D97-AF65-F5344CB8AC3E}">
        <p14:creationId xmlns:p14="http://schemas.microsoft.com/office/powerpoint/2010/main" val="4182919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1.1 Introduction </a:t>
            </a:r>
            <a:r>
              <a:rPr lang="en-US" altLang="en-US" sz="2000" b="0" dirty="0">
                <a:latin typeface="Times New Roman" panose="02020603050405020304" pitchFamily="18" charset="0"/>
                <a:ea typeface="+mj-ea"/>
                <a:cs typeface="Arial"/>
              </a:rPr>
              <a:t>(1 of 4)</a:t>
            </a:r>
          </a:p>
        </p:txBody>
      </p:sp>
      <p:sp>
        <p:nvSpPr>
          <p:cNvPr id="3" name="Text Placeholder 2"/>
          <p:cNvSpPr>
            <a:spLocks noGrp="1"/>
          </p:cNvSpPr>
          <p:nvPr>
            <p:ph type="body" idx="1"/>
          </p:nvPr>
        </p:nvSpPr>
        <p:spPr>
          <a:xfrm>
            <a:off x="457200" y="1600200"/>
            <a:ext cx="8229600" cy="3370123"/>
          </a:xfrm>
        </p:spPr>
        <p:txBody>
          <a:bodyPr wrap="square" lIns="91425" tIns="91425" rIns="91425" bIns="91425">
            <a:spAutoFit/>
          </a:bodyPr>
          <a:lstStyle/>
          <a:p>
            <a:pPr marL="254682" indent="-255600" fontAlgn="base">
              <a:spcAft>
                <a:spcPct val="0"/>
              </a:spcAft>
              <a:defRPr/>
            </a:pPr>
            <a:r>
              <a:rPr lang="en-US" sz="2400" dirty="0">
                <a:solidFill>
                  <a:srgbClr val="000000"/>
                </a:solidFill>
                <a:latin typeface="Arial (Body)"/>
                <a:ea typeface="+mn-ea"/>
                <a:cs typeface="Times New Roman" pitchFamily="18" charset="0"/>
              </a:rPr>
              <a:t>People use computers at…</a:t>
            </a:r>
          </a:p>
          <a:p>
            <a:pPr marL="741600" lvl="1" indent="-284400" fontAlgn="base">
              <a:spcAft>
                <a:spcPct val="0"/>
              </a:spcAft>
              <a:defRPr/>
            </a:pPr>
            <a:r>
              <a:rPr lang="en-US" sz="2400" dirty="0">
                <a:solidFill>
                  <a:srgbClr val="000000"/>
                </a:solidFill>
                <a:latin typeface="Arial (Body)"/>
                <a:cs typeface="Times New Roman" pitchFamily="18" charset="0"/>
              </a:rPr>
              <a:t>School for writing papers, research, email, online classes, etc.</a:t>
            </a:r>
          </a:p>
          <a:p>
            <a:pPr marL="741600" lvl="1" indent="-284400" fontAlgn="base">
              <a:spcAft>
                <a:spcPct val="0"/>
              </a:spcAft>
              <a:defRPr/>
            </a:pPr>
            <a:r>
              <a:rPr lang="en-US" sz="2400" dirty="0">
                <a:solidFill>
                  <a:srgbClr val="000000"/>
                </a:solidFill>
                <a:latin typeface="Arial (Body)"/>
                <a:cs typeface="Times New Roman" pitchFamily="18" charset="0"/>
              </a:rPr>
              <a:t>Work for analyzing data, make presentations, business transactions, communicating, control machines, etc.</a:t>
            </a:r>
          </a:p>
          <a:p>
            <a:pPr marL="741600" lvl="1" indent="-284400" fontAlgn="base">
              <a:spcAft>
                <a:spcPct val="0"/>
              </a:spcAft>
              <a:defRPr/>
            </a:pPr>
            <a:r>
              <a:rPr lang="en-US" sz="2400" dirty="0">
                <a:solidFill>
                  <a:srgbClr val="000000"/>
                </a:solidFill>
                <a:latin typeface="Arial (Body)"/>
                <a:cs typeface="Times New Roman" pitchFamily="18" charset="0"/>
              </a:rPr>
              <a:t>Home for paying bills, shopping online, communicating, playing computer games, etc.</a:t>
            </a:r>
            <a:endParaRPr lang="en-US" sz="2400" b="1" dirty="0">
              <a:solidFill>
                <a:srgbClr val="000000"/>
              </a:solidFill>
              <a:latin typeface="Arial (Body)"/>
            </a:endParaRPr>
          </a:p>
        </p:txBody>
      </p:sp>
      <p:sp>
        <p:nvSpPr>
          <p:cNvPr id="4" name="Text Placeholder 3"/>
          <p:cNvSpPr>
            <a:spLocks noGrp="1"/>
          </p:cNvSpPr>
          <p:nvPr>
            <p:ph type="body" idx="2"/>
          </p:nvPr>
        </p:nvSpPr>
        <p:spPr>
          <a:xfrm>
            <a:off x="457200" y="5048250"/>
            <a:ext cx="8229600" cy="600075"/>
          </a:xfrm>
        </p:spPr>
        <p:txBody>
          <a:bodyPr/>
          <a:lstStyle/>
          <a:p>
            <a:pPr marL="0" lvl="1" indent="0" fontAlgn="base">
              <a:spcAft>
                <a:spcPct val="0"/>
              </a:spcAft>
              <a:buNone/>
              <a:defRPr/>
            </a:pPr>
            <a:r>
              <a:rPr lang="en-US" sz="2400" b="1" dirty="0">
                <a:solidFill>
                  <a:srgbClr val="000000"/>
                </a:solidFill>
                <a:latin typeface="Arial (Body)"/>
              </a:rPr>
              <a:t>What are some of the ways you use computers?</a:t>
            </a:r>
          </a:p>
        </p:txBody>
      </p:sp>
    </p:spTree>
    <p:extLst>
      <p:ext uri="{BB962C8B-B14F-4D97-AF65-F5344CB8AC3E}">
        <p14:creationId xmlns:p14="http://schemas.microsoft.com/office/powerpoint/2010/main" val="37963590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1.2 Hardware and Software </a:t>
            </a:r>
            <a:r>
              <a:rPr lang="en-US" altLang="en-US" sz="2000" b="0" dirty="0">
                <a:latin typeface="Times New Roman" panose="02020603050405020304" pitchFamily="18" charset="0"/>
                <a:ea typeface="+mj-ea"/>
                <a:cs typeface="Arial"/>
              </a:rPr>
              <a:t>(15 of 18)</a:t>
            </a:r>
          </a:p>
        </p:txBody>
      </p:sp>
      <p:sp>
        <p:nvSpPr>
          <p:cNvPr id="3" name="Text Placeholder 2"/>
          <p:cNvSpPr>
            <a:spLocks noGrp="1"/>
          </p:cNvSpPr>
          <p:nvPr>
            <p:ph type="body" idx="1"/>
          </p:nvPr>
        </p:nvSpPr>
        <p:spPr>
          <a:xfrm>
            <a:off x="457200" y="1600200"/>
            <a:ext cx="8229600" cy="3870260"/>
          </a:xfrm>
        </p:spPr>
        <p:txBody>
          <a:bodyPr wrap="square" lIns="91425" tIns="91425" rIns="91425" bIns="91425">
            <a:spAutoFit/>
          </a:bodyPr>
          <a:lstStyle/>
          <a:p>
            <a:pPr marL="0" indent="0" fontAlgn="base">
              <a:spcAft>
                <a:spcPct val="0"/>
              </a:spcAft>
              <a:buNone/>
              <a:defRPr/>
            </a:pPr>
            <a:r>
              <a:rPr lang="en-US" sz="2400" b="1" dirty="0">
                <a:solidFill>
                  <a:srgbClr val="000000"/>
                </a:solidFill>
                <a:latin typeface="Arial (Body)"/>
              </a:rPr>
              <a:t>Ouput Devices</a:t>
            </a:r>
          </a:p>
          <a:p>
            <a:pPr marL="255600" lvl="1" indent="-255600" fontAlgn="base">
              <a:spcBef>
                <a:spcPts val="1500"/>
              </a:spcBef>
              <a:spcAft>
                <a:spcPct val="0"/>
              </a:spcAft>
              <a:buFont typeface="Arial" panose="020B0604020202020204" pitchFamily="34" charset="0"/>
              <a:buChar char="•"/>
              <a:defRPr/>
            </a:pPr>
            <a:r>
              <a:rPr lang="en-US" sz="2400" dirty="0">
                <a:solidFill>
                  <a:srgbClr val="000000"/>
                </a:solidFill>
                <a:latin typeface="Arial (Body)"/>
                <a:cs typeface="Times New Roman" pitchFamily="18" charset="0"/>
              </a:rPr>
              <a:t>Any data the computer produces for people or for other devices is called </a:t>
            </a:r>
            <a:r>
              <a:rPr lang="en-US" sz="2400" b="1" dirty="0">
                <a:solidFill>
                  <a:srgbClr val="000000"/>
                </a:solidFill>
                <a:latin typeface="Arial (Body)"/>
                <a:cs typeface="Times New Roman" pitchFamily="18" charset="0"/>
              </a:rPr>
              <a:t>output.</a:t>
            </a:r>
          </a:p>
          <a:p>
            <a:pPr marL="255600" lvl="1" indent="-255600" fontAlgn="base">
              <a:spcBef>
                <a:spcPts val="1500"/>
              </a:spcBef>
              <a:spcAft>
                <a:spcPct val="0"/>
              </a:spcAft>
              <a:buFont typeface="Arial" panose="020B0604020202020204" pitchFamily="34" charset="0"/>
              <a:buChar char="•"/>
              <a:defRPr/>
            </a:pPr>
            <a:r>
              <a:rPr lang="en-US" sz="2400" dirty="0">
                <a:solidFill>
                  <a:srgbClr val="000000"/>
                </a:solidFill>
                <a:latin typeface="Arial (Body)"/>
                <a:cs typeface="Times New Roman" pitchFamily="18" charset="0"/>
              </a:rPr>
              <a:t>The hardware component that formats and presents the data is called an </a:t>
            </a:r>
            <a:r>
              <a:rPr lang="en-US" sz="2400" b="1" dirty="0">
                <a:solidFill>
                  <a:srgbClr val="000000"/>
                </a:solidFill>
                <a:latin typeface="Arial (Body)"/>
                <a:cs typeface="Times New Roman" pitchFamily="18" charset="0"/>
              </a:rPr>
              <a:t>output device.</a:t>
            </a:r>
          </a:p>
          <a:p>
            <a:pPr marL="255600" lvl="1" indent="-255600" fontAlgn="base">
              <a:spcBef>
                <a:spcPts val="1500"/>
              </a:spcBef>
              <a:spcAft>
                <a:spcPct val="0"/>
              </a:spcAft>
              <a:buFont typeface="Arial" panose="020B0604020202020204" pitchFamily="34" charset="0"/>
              <a:buChar char="•"/>
              <a:defRPr/>
            </a:pPr>
            <a:r>
              <a:rPr lang="en-US" sz="2400" dirty="0">
                <a:solidFill>
                  <a:srgbClr val="000000"/>
                </a:solidFill>
                <a:latin typeface="Arial (Body)"/>
                <a:cs typeface="Times New Roman" pitchFamily="18" charset="0"/>
              </a:rPr>
              <a:t>Common output devices are:</a:t>
            </a:r>
          </a:p>
          <a:p>
            <a:pPr marL="741600" lvl="2" indent="-284400" fontAlgn="base">
              <a:spcAft>
                <a:spcPct val="0"/>
              </a:spcAft>
              <a:buFont typeface="Arial" panose="020B0604020202020204" pitchFamily="34" charset="0"/>
              <a:buChar char="–"/>
              <a:defRPr/>
            </a:pPr>
            <a:r>
              <a:rPr lang="en-US" sz="2400" dirty="0">
                <a:solidFill>
                  <a:srgbClr val="000000"/>
                </a:solidFill>
                <a:latin typeface="Arial (Body)"/>
                <a:cs typeface="Times New Roman" pitchFamily="18" charset="0"/>
              </a:rPr>
              <a:t>monitor</a:t>
            </a:r>
          </a:p>
          <a:p>
            <a:pPr marL="741600" lvl="2" indent="-284400" fontAlgn="base">
              <a:spcAft>
                <a:spcPct val="0"/>
              </a:spcAft>
              <a:buFont typeface="Arial" panose="020B0604020202020204" pitchFamily="34" charset="0"/>
              <a:buChar char="–"/>
              <a:defRPr/>
            </a:pPr>
            <a:r>
              <a:rPr lang="en-US" sz="2400" dirty="0">
                <a:solidFill>
                  <a:srgbClr val="000000"/>
                </a:solidFill>
                <a:latin typeface="Arial (Body)"/>
                <a:cs typeface="Times New Roman" pitchFamily="18" charset="0"/>
              </a:rPr>
              <a:t>printer</a:t>
            </a:r>
          </a:p>
        </p:txBody>
      </p:sp>
      <p:sp>
        <p:nvSpPr>
          <p:cNvPr id="4" name="Text Placeholder 3"/>
          <p:cNvSpPr>
            <a:spLocks noGrp="1"/>
          </p:cNvSpPr>
          <p:nvPr>
            <p:ph type="body" idx="2"/>
          </p:nvPr>
        </p:nvSpPr>
        <p:spPr>
          <a:xfrm>
            <a:off x="457200" y="5524500"/>
            <a:ext cx="8229600" cy="601663"/>
          </a:xfrm>
        </p:spPr>
        <p:txBody>
          <a:bodyPr/>
          <a:lstStyle/>
          <a:p>
            <a:pPr marL="0" indent="0">
              <a:buNone/>
            </a:pPr>
            <a:r>
              <a:rPr lang="en-US" sz="2400" b="1" dirty="0">
                <a:solidFill>
                  <a:srgbClr val="000000"/>
                </a:solidFill>
                <a:latin typeface="Arial (Body)"/>
              </a:rPr>
              <a:t>Can you think of any other output devices?</a:t>
            </a:r>
          </a:p>
        </p:txBody>
      </p:sp>
    </p:spTree>
    <p:extLst>
      <p:ext uri="{BB962C8B-B14F-4D97-AF65-F5344CB8AC3E}">
        <p14:creationId xmlns:p14="http://schemas.microsoft.com/office/powerpoint/2010/main" val="15479129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1.2 Hardware and Software </a:t>
            </a:r>
            <a:r>
              <a:rPr lang="en-US" altLang="en-US" sz="2000" b="0" dirty="0">
                <a:latin typeface="Times New Roman" panose="02020603050405020304" pitchFamily="18" charset="0"/>
                <a:ea typeface="+mj-ea"/>
                <a:cs typeface="Arial"/>
              </a:rPr>
              <a:t>(16 of 18)</a:t>
            </a:r>
          </a:p>
        </p:txBody>
      </p:sp>
      <p:sp>
        <p:nvSpPr>
          <p:cNvPr id="3" name="Text Placeholder 2"/>
          <p:cNvSpPr>
            <a:spLocks noGrp="1"/>
          </p:cNvSpPr>
          <p:nvPr>
            <p:ph type="body" idx="1"/>
          </p:nvPr>
        </p:nvSpPr>
        <p:spPr>
          <a:xfrm>
            <a:off x="457200" y="1600199"/>
            <a:ext cx="8229600" cy="2569904"/>
          </a:xfrm>
        </p:spPr>
        <p:txBody>
          <a:bodyPr wrap="square" lIns="91425" tIns="91425" rIns="91425" bIns="91425">
            <a:spAutoFit/>
          </a:bodyPr>
          <a:lstStyle/>
          <a:p>
            <a:pPr marL="0" indent="0" fontAlgn="base">
              <a:spcAft>
                <a:spcPct val="0"/>
              </a:spcAft>
              <a:buNone/>
            </a:pPr>
            <a:r>
              <a:rPr lang="en-US" altLang="en-US" sz="2400" b="1" dirty="0">
                <a:solidFill>
                  <a:srgbClr val="000000"/>
                </a:solidFill>
                <a:latin typeface="Arial (Body)"/>
                <a:cs typeface="Times New Roman" panose="02020603050405020304" pitchFamily="18" charset="0"/>
              </a:rPr>
              <a:t>Software</a:t>
            </a:r>
          </a:p>
          <a:p>
            <a:pPr marL="255600" lvl="1" indent="-255600" fontAlgn="base">
              <a:spcBef>
                <a:spcPts val="1500"/>
              </a:spcBef>
              <a:spcAft>
                <a:spcPct val="0"/>
              </a:spcAft>
              <a:buFont typeface="Arial" panose="020B0604020202020204" pitchFamily="34" charset="0"/>
              <a:buChar char="•"/>
            </a:pPr>
            <a:r>
              <a:rPr lang="en-US" altLang="en-US" sz="2400" dirty="0">
                <a:solidFill>
                  <a:srgbClr val="000000"/>
                </a:solidFill>
                <a:latin typeface="Arial (Body)"/>
                <a:cs typeface="Times New Roman" panose="02020603050405020304" pitchFamily="18" charset="0"/>
              </a:rPr>
              <a:t>Everything  a computer does is controlled by software.</a:t>
            </a:r>
          </a:p>
          <a:p>
            <a:pPr marL="255600" lvl="1" indent="-255600" fontAlgn="base">
              <a:spcBef>
                <a:spcPts val="1500"/>
              </a:spcBef>
              <a:spcAft>
                <a:spcPct val="0"/>
              </a:spcAft>
              <a:buFont typeface="Arial" panose="020B0604020202020204" pitchFamily="34" charset="0"/>
              <a:buChar char="•"/>
            </a:pPr>
            <a:r>
              <a:rPr lang="en-US" altLang="en-US" sz="2400" dirty="0">
                <a:solidFill>
                  <a:srgbClr val="000000"/>
                </a:solidFill>
                <a:latin typeface="Arial (Body)"/>
                <a:cs typeface="Times New Roman" panose="02020603050405020304" pitchFamily="18" charset="0"/>
              </a:rPr>
              <a:t>Two categories of software:</a:t>
            </a:r>
          </a:p>
          <a:p>
            <a:pPr marL="741600" lvl="2" indent="-284400" fontAlgn="base">
              <a:spcAft>
                <a:spcPct val="0"/>
              </a:spcAft>
              <a:buFontTx/>
              <a:buChar char="–"/>
            </a:pPr>
            <a:r>
              <a:rPr lang="en-US" altLang="en-US" sz="2400" dirty="0">
                <a:solidFill>
                  <a:srgbClr val="000000"/>
                </a:solidFill>
                <a:latin typeface="Arial (Body)"/>
                <a:cs typeface="Times New Roman" panose="02020603050405020304" pitchFamily="18" charset="0"/>
              </a:rPr>
              <a:t>System software</a:t>
            </a:r>
          </a:p>
          <a:p>
            <a:pPr marL="741600" lvl="2" indent="-284400" fontAlgn="base">
              <a:spcAft>
                <a:spcPct val="0"/>
              </a:spcAft>
              <a:buFontTx/>
              <a:buChar char="–"/>
            </a:pPr>
            <a:r>
              <a:rPr lang="en-US" altLang="en-US" sz="2400" dirty="0">
                <a:solidFill>
                  <a:srgbClr val="000000"/>
                </a:solidFill>
                <a:latin typeface="Arial (Body)"/>
                <a:cs typeface="Times New Roman" panose="02020603050405020304" pitchFamily="18" charset="0"/>
              </a:rPr>
              <a:t>Application software</a:t>
            </a:r>
          </a:p>
        </p:txBody>
      </p:sp>
    </p:spTree>
    <p:extLst>
      <p:ext uri="{BB962C8B-B14F-4D97-AF65-F5344CB8AC3E}">
        <p14:creationId xmlns:p14="http://schemas.microsoft.com/office/powerpoint/2010/main" val="34164774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1.2 Hardware and Software </a:t>
            </a:r>
            <a:r>
              <a:rPr lang="en-US" altLang="en-US" sz="2000" b="0" dirty="0">
                <a:latin typeface="Times New Roman" panose="02020603050405020304" pitchFamily="18" charset="0"/>
                <a:ea typeface="+mj-ea"/>
                <a:cs typeface="Arial"/>
              </a:rPr>
              <a:t>(17 of 18)</a:t>
            </a:r>
          </a:p>
        </p:txBody>
      </p:sp>
      <p:sp>
        <p:nvSpPr>
          <p:cNvPr id="3" name="Text Placeholder 2"/>
          <p:cNvSpPr>
            <a:spLocks noGrp="1"/>
          </p:cNvSpPr>
          <p:nvPr>
            <p:ph type="body" idx="1"/>
          </p:nvPr>
        </p:nvSpPr>
        <p:spPr>
          <a:xfrm>
            <a:off x="457200" y="1600199"/>
            <a:ext cx="8229600" cy="4524285"/>
          </a:xfrm>
        </p:spPr>
        <p:txBody>
          <a:bodyPr wrap="square" lIns="91425" tIns="91425" rIns="91425" bIns="91425">
            <a:spAutoFit/>
          </a:bodyPr>
          <a:lstStyle/>
          <a:p>
            <a:pPr marL="0" indent="0" fontAlgn="base">
              <a:spcAft>
                <a:spcPct val="0"/>
              </a:spcAft>
              <a:buNone/>
            </a:pPr>
            <a:r>
              <a:rPr lang="en-US" altLang="en-US" sz="2200" b="1" dirty="0">
                <a:solidFill>
                  <a:srgbClr val="000000"/>
                </a:solidFill>
                <a:latin typeface="Arial (Body)"/>
                <a:cs typeface="Times New Roman" panose="02020603050405020304" pitchFamily="18" charset="0"/>
              </a:rPr>
              <a:t>System Software</a:t>
            </a:r>
          </a:p>
          <a:p>
            <a:pPr marL="255600" lvl="1" indent="-255600" fontAlgn="base">
              <a:spcBef>
                <a:spcPts val="1500"/>
              </a:spcBef>
              <a:spcAft>
                <a:spcPct val="0"/>
              </a:spcAft>
              <a:buFont typeface="Arial" panose="020B0604020202020204" pitchFamily="34" charset="0"/>
              <a:buChar char="•"/>
            </a:pPr>
            <a:r>
              <a:rPr lang="en-US" altLang="en-US" sz="2200" dirty="0">
                <a:solidFill>
                  <a:srgbClr val="000000"/>
                </a:solidFill>
                <a:latin typeface="Arial (Body)"/>
                <a:cs typeface="Times New Roman" panose="02020603050405020304" pitchFamily="18" charset="0"/>
              </a:rPr>
              <a:t>Programs that control and manage the basic operations of a computer are referred to as </a:t>
            </a:r>
            <a:r>
              <a:rPr lang="en-US" altLang="en-US" sz="2200" b="1" dirty="0">
                <a:solidFill>
                  <a:srgbClr val="000000"/>
                </a:solidFill>
                <a:latin typeface="Arial (Body)"/>
                <a:cs typeface="Times New Roman" panose="02020603050405020304" pitchFamily="18" charset="0"/>
              </a:rPr>
              <a:t>system software</a:t>
            </a:r>
            <a:r>
              <a:rPr lang="en-US" altLang="en-US" sz="2200" dirty="0">
                <a:solidFill>
                  <a:srgbClr val="000000"/>
                </a:solidFill>
                <a:latin typeface="Arial (Body)"/>
                <a:cs typeface="Times New Roman" panose="02020603050405020304" pitchFamily="18" charset="0"/>
              </a:rPr>
              <a:t>.</a:t>
            </a:r>
          </a:p>
          <a:p>
            <a:pPr marL="255600" lvl="1" indent="-255600" fontAlgn="base">
              <a:spcBef>
                <a:spcPts val="1500"/>
              </a:spcBef>
              <a:spcAft>
                <a:spcPct val="0"/>
              </a:spcAft>
              <a:buFont typeface="Arial" panose="020B0604020202020204" pitchFamily="34" charset="0"/>
              <a:buChar char="•"/>
            </a:pPr>
            <a:r>
              <a:rPr lang="en-US" altLang="en-US" sz="2200" dirty="0">
                <a:solidFill>
                  <a:srgbClr val="000000"/>
                </a:solidFill>
                <a:latin typeface="Arial (Body)"/>
                <a:cs typeface="Times New Roman" panose="02020603050405020304" pitchFamily="18" charset="0"/>
              </a:rPr>
              <a:t>Includes the following types:</a:t>
            </a:r>
          </a:p>
          <a:p>
            <a:pPr marL="741600" lvl="2" indent="-284400" fontAlgn="base">
              <a:spcAft>
                <a:spcPct val="0"/>
              </a:spcAft>
              <a:buFont typeface="Arial" panose="020B0604020202020204" pitchFamily="34" charset="0"/>
              <a:buChar char="–"/>
            </a:pPr>
            <a:r>
              <a:rPr lang="en-US" altLang="en-US" sz="2200" b="1" dirty="0">
                <a:solidFill>
                  <a:srgbClr val="000000"/>
                </a:solidFill>
                <a:latin typeface="Arial (Body)"/>
                <a:cs typeface="Times New Roman" panose="02020603050405020304" pitchFamily="18" charset="0"/>
              </a:rPr>
              <a:t>Operating System </a:t>
            </a:r>
            <a:r>
              <a:rPr lang="en-US" altLang="en-US" sz="2200" dirty="0">
                <a:solidFill>
                  <a:srgbClr val="000000"/>
                </a:solidFill>
                <a:latin typeface="Arial (Body)"/>
                <a:cs typeface="Times New Roman" panose="02020603050405020304" pitchFamily="18" charset="0"/>
              </a:rPr>
              <a:t>controls the internal operations of the computer’s hardware and manages all of the devices connected to the computer.</a:t>
            </a:r>
          </a:p>
          <a:p>
            <a:pPr marL="741600" lvl="2" indent="-284400" fontAlgn="base">
              <a:spcAft>
                <a:spcPct val="0"/>
              </a:spcAft>
              <a:buFont typeface="Arial" panose="020B0604020202020204" pitchFamily="34" charset="0"/>
              <a:buChar char="–"/>
            </a:pPr>
            <a:r>
              <a:rPr lang="en-US" altLang="en-US" sz="2200" b="1" dirty="0">
                <a:solidFill>
                  <a:srgbClr val="000000"/>
                </a:solidFill>
                <a:latin typeface="Arial (Body)"/>
                <a:cs typeface="Times New Roman" panose="02020603050405020304" pitchFamily="18" charset="0"/>
              </a:rPr>
              <a:t>Utility Programs </a:t>
            </a:r>
            <a:r>
              <a:rPr lang="en-US" altLang="en-US" sz="2200" dirty="0">
                <a:solidFill>
                  <a:srgbClr val="000000"/>
                </a:solidFill>
                <a:latin typeface="Arial (Body)"/>
                <a:cs typeface="Times New Roman" panose="02020603050405020304" pitchFamily="18" charset="0"/>
              </a:rPr>
              <a:t>perform a specialized task that enhances the computer’s operation or safeguards data.</a:t>
            </a:r>
          </a:p>
          <a:p>
            <a:pPr marL="741600" lvl="2" indent="-284400" fontAlgn="base">
              <a:spcAft>
                <a:spcPct val="0"/>
              </a:spcAft>
              <a:buFont typeface="Arial" panose="020B0604020202020204" pitchFamily="34" charset="0"/>
              <a:buChar char="–"/>
            </a:pPr>
            <a:r>
              <a:rPr lang="en-US" altLang="en-US" sz="2200" b="1" dirty="0">
                <a:solidFill>
                  <a:srgbClr val="000000"/>
                </a:solidFill>
                <a:latin typeface="Arial (Body)"/>
                <a:cs typeface="Times New Roman" panose="02020603050405020304" pitchFamily="18" charset="0"/>
              </a:rPr>
              <a:t>Software Developments Tools </a:t>
            </a:r>
            <a:r>
              <a:rPr lang="en-US" altLang="en-US" sz="2200" dirty="0">
                <a:solidFill>
                  <a:srgbClr val="000000"/>
                </a:solidFill>
                <a:latin typeface="Arial (Body)"/>
                <a:cs typeface="Times New Roman" panose="02020603050405020304" pitchFamily="18" charset="0"/>
              </a:rPr>
              <a:t>are programs that are used to create, modify, and test software.</a:t>
            </a:r>
          </a:p>
        </p:txBody>
      </p:sp>
    </p:spTree>
    <p:extLst>
      <p:ext uri="{BB962C8B-B14F-4D97-AF65-F5344CB8AC3E}">
        <p14:creationId xmlns:p14="http://schemas.microsoft.com/office/powerpoint/2010/main" val="16934002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1.2 Hardware and Software </a:t>
            </a:r>
            <a:r>
              <a:rPr lang="en-US" altLang="en-US" sz="2000" b="0" dirty="0">
                <a:latin typeface="Times New Roman" panose="02020603050405020304" pitchFamily="18" charset="0"/>
                <a:ea typeface="+mj-ea"/>
                <a:cs typeface="Arial"/>
              </a:rPr>
              <a:t>(18 of 18)</a:t>
            </a:r>
          </a:p>
        </p:txBody>
      </p:sp>
      <p:sp>
        <p:nvSpPr>
          <p:cNvPr id="3" name="Text Placeholder 2"/>
          <p:cNvSpPr>
            <a:spLocks noGrp="1"/>
          </p:cNvSpPr>
          <p:nvPr>
            <p:ph type="body" idx="1"/>
          </p:nvPr>
        </p:nvSpPr>
        <p:spPr>
          <a:xfrm>
            <a:off x="457200" y="1600200"/>
            <a:ext cx="8229600" cy="3924121"/>
          </a:xfrm>
        </p:spPr>
        <p:txBody>
          <a:bodyPr wrap="square" lIns="91425" tIns="91425" rIns="91425" bIns="91425">
            <a:spAutoFit/>
          </a:bodyPr>
          <a:lstStyle/>
          <a:p>
            <a:pPr marL="0" indent="0" fontAlgn="base">
              <a:spcAft>
                <a:spcPct val="0"/>
              </a:spcAft>
              <a:buNone/>
            </a:pPr>
            <a:r>
              <a:rPr lang="en-US" altLang="en-US" sz="2200" b="1" dirty="0">
                <a:solidFill>
                  <a:srgbClr val="000000"/>
                </a:solidFill>
                <a:latin typeface="Arial (Body)"/>
                <a:cs typeface="Times New Roman" panose="02020603050405020304" pitchFamily="18" charset="0"/>
              </a:rPr>
              <a:t>Application Software</a:t>
            </a:r>
          </a:p>
          <a:p>
            <a:pPr marL="255600" lvl="1" indent="-255600" fontAlgn="base">
              <a:spcBef>
                <a:spcPts val="1500"/>
              </a:spcBef>
              <a:spcAft>
                <a:spcPct val="0"/>
              </a:spcAft>
              <a:buFont typeface="Arial" panose="020B0604020202020204" pitchFamily="34" charset="0"/>
              <a:buChar char="•"/>
            </a:pPr>
            <a:r>
              <a:rPr lang="en-US" altLang="en-US" sz="2200" dirty="0">
                <a:solidFill>
                  <a:srgbClr val="000000"/>
                </a:solidFill>
                <a:latin typeface="Arial (Body)"/>
                <a:cs typeface="Times New Roman" panose="02020603050405020304" pitchFamily="18" charset="0"/>
              </a:rPr>
              <a:t>Programs that people normally spend most of their time running on their computers performing everyday tasks are referred to as </a:t>
            </a:r>
            <a:r>
              <a:rPr lang="en-US" altLang="en-US" sz="2200" b="1" dirty="0">
                <a:solidFill>
                  <a:srgbClr val="000000"/>
                </a:solidFill>
                <a:latin typeface="Arial (Body)"/>
                <a:cs typeface="Times New Roman" panose="02020603050405020304" pitchFamily="18" charset="0"/>
              </a:rPr>
              <a:t>application software</a:t>
            </a:r>
            <a:r>
              <a:rPr lang="en-US" altLang="en-US" sz="2200" dirty="0">
                <a:solidFill>
                  <a:srgbClr val="000000"/>
                </a:solidFill>
                <a:latin typeface="Arial (Body)"/>
                <a:cs typeface="Times New Roman" panose="02020603050405020304" pitchFamily="18" charset="0"/>
              </a:rPr>
              <a:t>.</a:t>
            </a:r>
          </a:p>
          <a:p>
            <a:pPr marL="255600" lvl="1" indent="-255600" fontAlgn="base">
              <a:spcBef>
                <a:spcPts val="1500"/>
              </a:spcBef>
              <a:spcAft>
                <a:spcPct val="0"/>
              </a:spcAft>
              <a:buFont typeface="Arial" panose="020B0604020202020204" pitchFamily="34" charset="0"/>
              <a:buChar char="•"/>
            </a:pPr>
            <a:r>
              <a:rPr lang="en-US" altLang="en-US" sz="2200" dirty="0">
                <a:solidFill>
                  <a:srgbClr val="000000"/>
                </a:solidFill>
                <a:latin typeface="Arial (Body)"/>
                <a:cs typeface="Times New Roman" panose="02020603050405020304" pitchFamily="18" charset="0"/>
              </a:rPr>
              <a:t>For example:</a:t>
            </a:r>
          </a:p>
          <a:p>
            <a:pPr marL="741600" lvl="2" indent="-284400" fontAlgn="base">
              <a:spcAft>
                <a:spcPct val="0"/>
              </a:spcAft>
              <a:buFont typeface="Arial" panose="020B0604020202020204" pitchFamily="34" charset="0"/>
              <a:buChar char="–"/>
            </a:pPr>
            <a:r>
              <a:rPr lang="en-US" altLang="en-US" sz="2200" dirty="0">
                <a:solidFill>
                  <a:srgbClr val="000000"/>
                </a:solidFill>
                <a:latin typeface="Arial (Body)"/>
                <a:cs typeface="Times New Roman" panose="02020603050405020304" pitchFamily="18" charset="0"/>
              </a:rPr>
              <a:t>Word processing</a:t>
            </a:r>
          </a:p>
          <a:p>
            <a:pPr marL="741600" lvl="2" indent="-284400" fontAlgn="base">
              <a:spcAft>
                <a:spcPct val="0"/>
              </a:spcAft>
              <a:buFont typeface="Arial" panose="020B0604020202020204" pitchFamily="34" charset="0"/>
              <a:buChar char="–"/>
            </a:pPr>
            <a:r>
              <a:rPr lang="en-US" altLang="en-US" sz="2200" dirty="0">
                <a:solidFill>
                  <a:srgbClr val="000000"/>
                </a:solidFill>
                <a:latin typeface="Arial (Body)"/>
                <a:cs typeface="Times New Roman" panose="02020603050405020304" pitchFamily="18" charset="0"/>
              </a:rPr>
              <a:t>Spreadsheet</a:t>
            </a:r>
          </a:p>
          <a:p>
            <a:pPr marL="741600" lvl="2" indent="-284400" fontAlgn="base">
              <a:spcAft>
                <a:spcPct val="0"/>
              </a:spcAft>
              <a:buFont typeface="Arial" panose="020B0604020202020204" pitchFamily="34" charset="0"/>
              <a:buChar char="–"/>
            </a:pPr>
            <a:r>
              <a:rPr lang="en-US" altLang="en-US" sz="2200" dirty="0">
                <a:solidFill>
                  <a:srgbClr val="000000"/>
                </a:solidFill>
                <a:latin typeface="Arial (Body)"/>
                <a:cs typeface="Times New Roman" panose="02020603050405020304" pitchFamily="18" charset="0"/>
              </a:rPr>
              <a:t>Database</a:t>
            </a:r>
          </a:p>
          <a:p>
            <a:pPr marL="741600" lvl="2" indent="-284400" fontAlgn="base">
              <a:spcAft>
                <a:spcPct val="0"/>
              </a:spcAft>
              <a:buFont typeface="Arial" panose="020B0604020202020204" pitchFamily="34" charset="0"/>
              <a:buChar char="–"/>
            </a:pPr>
            <a:r>
              <a:rPr lang="en-US" altLang="en-US" sz="2200" dirty="0">
                <a:solidFill>
                  <a:srgbClr val="000000"/>
                </a:solidFill>
                <a:latin typeface="Arial (Body)"/>
                <a:cs typeface="Times New Roman" panose="02020603050405020304" pitchFamily="18" charset="0"/>
              </a:rPr>
              <a:t>Presentation</a:t>
            </a:r>
            <a:endParaRPr lang="en-US" altLang="en-US" sz="2200" dirty="0">
              <a:solidFill>
                <a:srgbClr val="000000"/>
              </a:solidFill>
              <a:latin typeface="Arial (Body)"/>
            </a:endParaRPr>
          </a:p>
        </p:txBody>
      </p:sp>
      <p:sp>
        <p:nvSpPr>
          <p:cNvPr id="4" name="Text Placeholder 3"/>
          <p:cNvSpPr>
            <a:spLocks noGrp="1"/>
          </p:cNvSpPr>
          <p:nvPr>
            <p:ph type="body" idx="2"/>
          </p:nvPr>
        </p:nvSpPr>
        <p:spPr>
          <a:xfrm>
            <a:off x="457200" y="5584598"/>
            <a:ext cx="8229600" cy="523190"/>
          </a:xfrm>
        </p:spPr>
        <p:txBody>
          <a:bodyPr wrap="square" lIns="91425" tIns="91425" rIns="91425" bIns="91425">
            <a:spAutoFit/>
          </a:bodyPr>
          <a:lstStyle/>
          <a:p>
            <a:pPr marL="0" lvl="2" indent="0" eaLnBrk="0" fontAlgn="base" hangingPunct="0">
              <a:spcAft>
                <a:spcPct val="0"/>
              </a:spcAft>
              <a:buNone/>
              <a:defRPr/>
            </a:pPr>
            <a:r>
              <a:rPr lang="en-US" sz="2200" b="1" kern="1200" dirty="0">
                <a:solidFill>
                  <a:srgbClr val="000000"/>
                </a:solidFill>
                <a:latin typeface="Arial (Body)"/>
                <a:ea typeface="ヒラギノ角ゴ Pro W3" charset="-128"/>
              </a:rPr>
              <a:t>Can you think of any other application software?</a:t>
            </a:r>
          </a:p>
        </p:txBody>
      </p:sp>
    </p:spTree>
    <p:extLst>
      <p:ext uri="{BB962C8B-B14F-4D97-AF65-F5344CB8AC3E}">
        <p14:creationId xmlns:p14="http://schemas.microsoft.com/office/powerpoint/2010/main" val="42554644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1.3 How Computers Store Data </a:t>
            </a:r>
            <a:r>
              <a:rPr lang="en-US" altLang="en-US" sz="2000" b="0" dirty="0">
                <a:latin typeface="Times New Roman" panose="02020603050405020304" pitchFamily="18" charset="0"/>
                <a:ea typeface="+mj-ea"/>
                <a:cs typeface="Arial"/>
              </a:rPr>
              <a:t>(1 of 9)</a:t>
            </a:r>
          </a:p>
        </p:txBody>
      </p:sp>
      <p:sp>
        <p:nvSpPr>
          <p:cNvPr id="3" name="Text Placeholder 2"/>
          <p:cNvSpPr>
            <a:spLocks noGrp="1"/>
          </p:cNvSpPr>
          <p:nvPr>
            <p:ph type="body" idx="1"/>
          </p:nvPr>
        </p:nvSpPr>
        <p:spPr/>
        <p:txBody>
          <a:bodyPr wrap="square" lIns="91425" tIns="91425" rIns="91425" bIns="91425">
            <a:spAutoFit/>
          </a:bodyPr>
          <a:lstStyle/>
          <a:p>
            <a:pPr marL="0" lvl="0" indent="0" eaLnBrk="0" fontAlgn="base" hangingPunct="0">
              <a:spcAft>
                <a:spcPct val="0"/>
              </a:spcAft>
              <a:buNone/>
              <a:tabLst/>
            </a:pPr>
            <a:r>
              <a:rPr lang="en-US" altLang="en-US" sz="2400" b="1" kern="1200" dirty="0">
                <a:solidFill>
                  <a:srgbClr val="000000"/>
                </a:solidFill>
                <a:latin typeface="Arial (Body)"/>
                <a:ea typeface="ヒラギノ角ゴ Pro W3" charset="-128"/>
              </a:rPr>
              <a:t>Concept:</a:t>
            </a:r>
          </a:p>
          <a:p>
            <a:pPr marL="0" lvl="0" indent="0" eaLnBrk="0" fontAlgn="base" hangingPunct="0">
              <a:spcAft>
                <a:spcPct val="0"/>
              </a:spcAft>
              <a:buNone/>
              <a:tabLst/>
            </a:pPr>
            <a:r>
              <a:rPr lang="en-US" altLang="en-US" sz="2400" kern="1200" dirty="0">
                <a:solidFill>
                  <a:srgbClr val="000000"/>
                </a:solidFill>
                <a:latin typeface="Arial (Body)"/>
                <a:ea typeface="ヒラギノ角ゴ Pro W3" charset="-128"/>
              </a:rPr>
              <a:t>All data that is stored in a computer is converted to sequences of 0s and 1s.</a:t>
            </a:r>
          </a:p>
        </p:txBody>
      </p:sp>
    </p:spTree>
    <p:extLst>
      <p:ext uri="{BB962C8B-B14F-4D97-AF65-F5344CB8AC3E}">
        <p14:creationId xmlns:p14="http://schemas.microsoft.com/office/powerpoint/2010/main" val="32905267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1.3 How Computers Store Data </a:t>
            </a:r>
            <a:r>
              <a:rPr lang="en-US" altLang="en-US" sz="2000" b="0" dirty="0">
                <a:latin typeface="Times New Roman" panose="02020603050405020304" pitchFamily="18" charset="0"/>
                <a:ea typeface="+mj-ea"/>
                <a:cs typeface="Arial"/>
              </a:rPr>
              <a:t>(2 of 9)</a:t>
            </a:r>
          </a:p>
        </p:txBody>
      </p:sp>
      <p:sp>
        <p:nvSpPr>
          <p:cNvPr id="3" name="Content Placeholder 2"/>
          <p:cNvSpPr>
            <a:spLocks noGrp="1"/>
          </p:cNvSpPr>
          <p:nvPr>
            <p:ph idx="1"/>
          </p:nvPr>
        </p:nvSpPr>
        <p:spPr>
          <a:xfrm>
            <a:off x="444283" y="1600200"/>
            <a:ext cx="8294688" cy="3362429"/>
          </a:xfrm>
        </p:spPr>
        <p:txBody>
          <a:bodyPr wrap="square" lIns="91425" tIns="91425" rIns="91425" bIns="91425">
            <a:spAutoFit/>
          </a:bodyPr>
          <a:lstStyle/>
          <a:p>
            <a:pPr marL="255600" indent="-255600" fontAlgn="base">
              <a:spcAft>
                <a:spcPct val="0"/>
              </a:spcAft>
              <a:buFont typeface="Arial" panose="020B0604020202020204" pitchFamily="34" charset="0"/>
              <a:buChar char="•"/>
            </a:pPr>
            <a:r>
              <a:rPr lang="en-US" altLang="en-US" sz="1800" dirty="0">
                <a:solidFill>
                  <a:srgbClr val="000000"/>
                </a:solidFill>
                <a:latin typeface="Arial (Body)"/>
                <a:cs typeface="Times New Roman" panose="02020603050405020304" pitchFamily="18" charset="0"/>
              </a:rPr>
              <a:t>A computer’s memory is divided into tiny storage locations known as </a:t>
            </a:r>
            <a:r>
              <a:rPr lang="en-US" altLang="en-US" sz="1800" b="1" dirty="0">
                <a:solidFill>
                  <a:srgbClr val="000000"/>
                </a:solidFill>
                <a:latin typeface="Arial (Body)"/>
                <a:cs typeface="Times New Roman" panose="02020603050405020304" pitchFamily="18" charset="0"/>
              </a:rPr>
              <a:t>bytes</a:t>
            </a:r>
          </a:p>
          <a:p>
            <a:pPr marL="255600" indent="-255600" fontAlgn="base">
              <a:spcAft>
                <a:spcPct val="0"/>
              </a:spcAft>
              <a:buFont typeface="Arial" panose="020B0604020202020204" pitchFamily="34" charset="0"/>
              <a:buChar char="•"/>
            </a:pPr>
            <a:r>
              <a:rPr lang="en-US" altLang="en-US" sz="1800" dirty="0">
                <a:solidFill>
                  <a:srgbClr val="000000"/>
                </a:solidFill>
                <a:latin typeface="Arial (Body)"/>
                <a:cs typeface="Times New Roman" panose="02020603050405020304" pitchFamily="18" charset="0"/>
              </a:rPr>
              <a:t>One byte represents one number</a:t>
            </a:r>
          </a:p>
          <a:p>
            <a:pPr marL="255600" indent="-255600" fontAlgn="base">
              <a:spcAft>
                <a:spcPct val="0"/>
              </a:spcAft>
              <a:buFont typeface="Arial" panose="020B0604020202020204" pitchFamily="34" charset="0"/>
              <a:buChar char="•"/>
            </a:pPr>
            <a:r>
              <a:rPr lang="en-US" altLang="en-US" sz="1800" dirty="0">
                <a:solidFill>
                  <a:srgbClr val="000000"/>
                </a:solidFill>
                <a:latin typeface="Arial (Body)"/>
                <a:cs typeface="Times New Roman" panose="02020603050405020304" pitchFamily="18" charset="0"/>
              </a:rPr>
              <a:t>A byte is divided into eight smaller storage locations known as </a:t>
            </a:r>
            <a:r>
              <a:rPr lang="en-US" altLang="en-US" sz="1800" b="1" dirty="0">
                <a:solidFill>
                  <a:srgbClr val="000000"/>
                </a:solidFill>
                <a:latin typeface="Arial (Body)"/>
                <a:cs typeface="Times New Roman" panose="02020603050405020304" pitchFamily="18" charset="0"/>
              </a:rPr>
              <a:t>bits (binary digits)</a:t>
            </a:r>
          </a:p>
          <a:p>
            <a:pPr marL="255600" indent="-255600" fontAlgn="base">
              <a:spcAft>
                <a:spcPct val="0"/>
              </a:spcAft>
              <a:buFont typeface="Arial" panose="020B0604020202020204" pitchFamily="34" charset="0"/>
              <a:buChar char="•"/>
            </a:pPr>
            <a:r>
              <a:rPr lang="en-US" altLang="en-US" sz="1800" dirty="0">
                <a:solidFill>
                  <a:srgbClr val="000000"/>
                </a:solidFill>
                <a:latin typeface="Arial (Body)"/>
                <a:cs typeface="Times New Roman" panose="02020603050405020304" pitchFamily="18" charset="0"/>
              </a:rPr>
              <a:t>Bits are tiny electrical components that can hold either a positive or a negative charge.</a:t>
            </a:r>
          </a:p>
          <a:p>
            <a:pPr marL="255600" indent="-255600" fontAlgn="base">
              <a:spcAft>
                <a:spcPct val="0"/>
              </a:spcAft>
              <a:buFont typeface="Arial" panose="020B0604020202020204" pitchFamily="34" charset="0"/>
              <a:buChar char="•"/>
            </a:pPr>
            <a:r>
              <a:rPr lang="en-US" altLang="en-US" sz="1800" dirty="0">
                <a:solidFill>
                  <a:srgbClr val="000000"/>
                </a:solidFill>
                <a:latin typeface="Arial (Body)"/>
                <a:cs typeface="Times New Roman" panose="02020603050405020304" pitchFamily="18" charset="0"/>
              </a:rPr>
              <a:t>A positive charge is similar to a switch in the </a:t>
            </a:r>
            <a:r>
              <a:rPr lang="en-US" altLang="en-US" sz="1800" b="1" dirty="0">
                <a:solidFill>
                  <a:srgbClr val="000000"/>
                </a:solidFill>
                <a:latin typeface="Arial (Body)"/>
                <a:cs typeface="Times New Roman" panose="02020603050405020304" pitchFamily="18" charset="0"/>
              </a:rPr>
              <a:t>on</a:t>
            </a:r>
            <a:r>
              <a:rPr lang="en-US" altLang="en-US" sz="1800" dirty="0">
                <a:solidFill>
                  <a:srgbClr val="000000"/>
                </a:solidFill>
                <a:latin typeface="Arial (Body)"/>
                <a:cs typeface="Times New Roman" panose="02020603050405020304" pitchFamily="18" charset="0"/>
              </a:rPr>
              <a:t> position</a:t>
            </a:r>
          </a:p>
          <a:p>
            <a:pPr marL="255600" indent="-255600" fontAlgn="base">
              <a:spcAft>
                <a:spcPct val="0"/>
              </a:spcAft>
              <a:buFont typeface="Arial" panose="020B0604020202020204" pitchFamily="34" charset="0"/>
              <a:buChar char="•"/>
            </a:pPr>
            <a:r>
              <a:rPr lang="en-US" altLang="en-US" sz="1800" dirty="0">
                <a:solidFill>
                  <a:srgbClr val="000000"/>
                </a:solidFill>
                <a:latin typeface="Arial (Body)"/>
                <a:cs typeface="Times New Roman" panose="02020603050405020304" pitchFamily="18" charset="0"/>
              </a:rPr>
              <a:t>A negative charge is similar to a switch in the </a:t>
            </a:r>
            <a:r>
              <a:rPr lang="en-US" altLang="en-US" sz="1800" b="1" dirty="0">
                <a:solidFill>
                  <a:srgbClr val="000000"/>
                </a:solidFill>
                <a:latin typeface="Arial (Body)"/>
                <a:cs typeface="Times New Roman" panose="02020603050405020304" pitchFamily="18" charset="0"/>
              </a:rPr>
              <a:t>off</a:t>
            </a:r>
            <a:r>
              <a:rPr lang="en-US" altLang="en-US" sz="1800" dirty="0">
                <a:solidFill>
                  <a:srgbClr val="000000"/>
                </a:solidFill>
                <a:latin typeface="Arial (Body)"/>
                <a:cs typeface="Times New Roman" panose="02020603050405020304" pitchFamily="18" charset="0"/>
              </a:rPr>
              <a:t> position</a:t>
            </a:r>
          </a:p>
        </p:txBody>
      </p:sp>
      <p:sp>
        <p:nvSpPr>
          <p:cNvPr id="4" name="Content Placeholder 3"/>
          <p:cNvSpPr>
            <a:spLocks noGrp="1"/>
          </p:cNvSpPr>
          <p:nvPr>
            <p:ph idx="13"/>
          </p:nvPr>
        </p:nvSpPr>
        <p:spPr>
          <a:xfrm>
            <a:off x="457200" y="5396581"/>
            <a:ext cx="3795794" cy="738633"/>
          </a:xfrm>
        </p:spPr>
        <p:txBody>
          <a:bodyPr wrap="square" lIns="91425" tIns="91425" rIns="91425" bIns="91425">
            <a:spAutoFit/>
          </a:bodyPr>
          <a:lstStyle/>
          <a:p>
            <a:pPr marL="0" lvl="0" indent="0" eaLnBrk="0" fontAlgn="base" hangingPunct="0">
              <a:spcAft>
                <a:spcPct val="0"/>
              </a:spcAft>
              <a:buNone/>
            </a:pPr>
            <a:r>
              <a:rPr lang="en-US" altLang="en-US" sz="1800" b="1" kern="1200" dirty="0">
                <a:solidFill>
                  <a:srgbClr val="000000"/>
                </a:solidFill>
                <a:latin typeface="Arial (Body)"/>
                <a:ea typeface="ヒラギノ角ゴ Pro W3" charset="-128"/>
              </a:rPr>
              <a:t>Figure 1-6 </a:t>
            </a:r>
            <a:r>
              <a:rPr lang="en-US" altLang="en-US" sz="1800" kern="1200" dirty="0">
                <a:solidFill>
                  <a:srgbClr val="000000"/>
                </a:solidFill>
                <a:latin typeface="Arial (Body)"/>
                <a:ea typeface="ヒラギノ角ゴ Pro W3" charset="-128"/>
              </a:rPr>
              <a:t>Think of a byte as eight switches</a:t>
            </a:r>
          </a:p>
        </p:txBody>
      </p:sp>
      <p:pic>
        <p:nvPicPr>
          <p:cNvPr id="6" name="Picture 6" descr="A byte is compared to eight switches in the figure. The switch sequence is as follows. Switch 1: Off. Switch 2: On. Switch 3: Off. Switch 4: Off. Switch 5: On. Switch 6: On. Switch 7: Off. Switch 8: 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1664" y="5066678"/>
            <a:ext cx="3209925" cy="130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20654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1.3 How Computers Store Data </a:t>
            </a:r>
            <a:r>
              <a:rPr lang="en-US" altLang="en-US" sz="2000" b="0" dirty="0">
                <a:latin typeface="Times New Roman" panose="02020603050405020304" pitchFamily="18" charset="0"/>
                <a:ea typeface="+mj-ea"/>
                <a:cs typeface="Arial"/>
              </a:rPr>
              <a:t>(3 of 9)</a:t>
            </a:r>
          </a:p>
        </p:txBody>
      </p:sp>
      <p:sp>
        <p:nvSpPr>
          <p:cNvPr id="3" name="Content Placeholder 2"/>
          <p:cNvSpPr>
            <a:spLocks noGrp="1"/>
          </p:cNvSpPr>
          <p:nvPr>
            <p:ph idx="1"/>
          </p:nvPr>
        </p:nvSpPr>
        <p:spPr>
          <a:xfrm>
            <a:off x="457200" y="1600200"/>
            <a:ext cx="8229600" cy="2800736"/>
          </a:xfrm>
        </p:spPr>
        <p:txBody>
          <a:bodyPr wrap="square" lIns="91425" tIns="91425" rIns="91425" bIns="91425">
            <a:spAutoFit/>
          </a:bodyPr>
          <a:lstStyle/>
          <a:p>
            <a:pPr marL="0" indent="0" fontAlgn="base">
              <a:spcAft>
                <a:spcPct val="0"/>
              </a:spcAft>
              <a:buNone/>
            </a:pPr>
            <a:r>
              <a:rPr lang="en-US" altLang="en-US" sz="2000" b="1" dirty="0">
                <a:solidFill>
                  <a:srgbClr val="000000"/>
                </a:solidFill>
                <a:latin typeface="Arial (Body)"/>
                <a:cs typeface="Times New Roman" panose="02020603050405020304" pitchFamily="18" charset="0"/>
              </a:rPr>
              <a:t>Storing Numbers</a:t>
            </a:r>
          </a:p>
          <a:p>
            <a:pPr marL="255600" lvl="1" indent="-255600" fontAlgn="base">
              <a:spcBef>
                <a:spcPts val="1500"/>
              </a:spcBef>
              <a:spcAft>
                <a:spcPct val="0"/>
              </a:spcAft>
              <a:buFont typeface="Arial" panose="020B0604020202020204" pitchFamily="34" charset="0"/>
              <a:buChar char="•"/>
            </a:pPr>
            <a:r>
              <a:rPr lang="en-US" altLang="en-US" sz="2000" dirty="0">
                <a:solidFill>
                  <a:srgbClr val="000000"/>
                </a:solidFill>
                <a:latin typeface="Arial (Body)"/>
                <a:cs typeface="Times New Roman" panose="02020603050405020304" pitchFamily="18" charset="0"/>
              </a:rPr>
              <a:t>The positive charge or the </a:t>
            </a:r>
            <a:r>
              <a:rPr lang="en-US" altLang="en-US" sz="2000" b="1" dirty="0">
                <a:solidFill>
                  <a:srgbClr val="000000"/>
                </a:solidFill>
                <a:latin typeface="Arial (Body)"/>
                <a:cs typeface="Times New Roman" panose="02020603050405020304" pitchFamily="18" charset="0"/>
              </a:rPr>
              <a:t>on</a:t>
            </a:r>
            <a:r>
              <a:rPr lang="en-US" altLang="en-US" sz="2000" dirty="0">
                <a:solidFill>
                  <a:srgbClr val="000000"/>
                </a:solidFill>
                <a:latin typeface="Arial (Body)"/>
                <a:cs typeface="Times New Roman" panose="02020603050405020304" pitchFamily="18" charset="0"/>
              </a:rPr>
              <a:t> position is represented by the digit 1</a:t>
            </a:r>
          </a:p>
          <a:p>
            <a:pPr marL="255600" lvl="1" indent="-255600" fontAlgn="base">
              <a:spcBef>
                <a:spcPts val="1500"/>
              </a:spcBef>
              <a:spcAft>
                <a:spcPct val="0"/>
              </a:spcAft>
              <a:buFont typeface="Arial" panose="020B0604020202020204" pitchFamily="34" charset="0"/>
              <a:buChar char="•"/>
            </a:pPr>
            <a:r>
              <a:rPr lang="en-US" altLang="en-US" sz="2000" dirty="0">
                <a:solidFill>
                  <a:srgbClr val="000000"/>
                </a:solidFill>
                <a:latin typeface="Arial (Body)"/>
                <a:cs typeface="Times New Roman" panose="02020603050405020304" pitchFamily="18" charset="0"/>
              </a:rPr>
              <a:t>The negative charge or the </a:t>
            </a:r>
            <a:r>
              <a:rPr lang="en-US" altLang="en-US" sz="2000" b="1" dirty="0">
                <a:solidFill>
                  <a:srgbClr val="000000"/>
                </a:solidFill>
                <a:latin typeface="Arial (Body)"/>
                <a:cs typeface="Times New Roman" panose="02020603050405020304" pitchFamily="18" charset="0"/>
              </a:rPr>
              <a:t>off</a:t>
            </a:r>
            <a:r>
              <a:rPr lang="en-US" altLang="en-US" sz="2000" dirty="0">
                <a:solidFill>
                  <a:srgbClr val="000000"/>
                </a:solidFill>
                <a:latin typeface="Arial (Body)"/>
                <a:cs typeface="Times New Roman" panose="02020603050405020304" pitchFamily="18" charset="0"/>
              </a:rPr>
              <a:t> position is represented by the digit 0</a:t>
            </a:r>
          </a:p>
          <a:p>
            <a:pPr marL="255600" lvl="1" indent="-255600" fontAlgn="base">
              <a:spcBef>
                <a:spcPts val="1500"/>
              </a:spcBef>
              <a:spcAft>
                <a:spcPct val="0"/>
              </a:spcAft>
              <a:buFont typeface="Arial" panose="020B0604020202020204" pitchFamily="34" charset="0"/>
              <a:buChar char="•"/>
            </a:pPr>
            <a:r>
              <a:rPr lang="en-US" altLang="en-US" sz="2000" dirty="0">
                <a:solidFill>
                  <a:srgbClr val="000000"/>
                </a:solidFill>
                <a:latin typeface="Arial (Body)"/>
                <a:cs typeface="Times New Roman" panose="02020603050405020304" pitchFamily="18" charset="0"/>
              </a:rPr>
              <a:t>This corresponds to the binary numbering system where all numeric values are written as a sequence of 0s and 1s</a:t>
            </a:r>
          </a:p>
          <a:p>
            <a:pPr marL="255600" lvl="1" indent="-255600" fontAlgn="base">
              <a:spcBef>
                <a:spcPts val="1500"/>
              </a:spcBef>
              <a:spcAft>
                <a:spcPct val="0"/>
              </a:spcAft>
              <a:buFont typeface="Arial" panose="020B0604020202020204" pitchFamily="34" charset="0"/>
              <a:buChar char="•"/>
            </a:pPr>
            <a:r>
              <a:rPr lang="en-US" altLang="en-US" sz="2000" dirty="0">
                <a:solidFill>
                  <a:srgbClr val="000000"/>
                </a:solidFill>
                <a:latin typeface="Arial (Body)"/>
                <a:cs typeface="Times New Roman" panose="02020603050405020304" pitchFamily="18" charset="0"/>
              </a:rPr>
              <a:t>Each digit in a binary number has a value assigned to it</a:t>
            </a:r>
          </a:p>
        </p:txBody>
      </p:sp>
      <p:sp>
        <p:nvSpPr>
          <p:cNvPr id="4" name="Content Placeholder 3"/>
          <p:cNvSpPr>
            <a:spLocks noGrp="1"/>
          </p:cNvSpPr>
          <p:nvPr>
            <p:ph idx="13"/>
          </p:nvPr>
        </p:nvSpPr>
        <p:spPr>
          <a:xfrm>
            <a:off x="457200" y="4791075"/>
            <a:ext cx="5064071" cy="800189"/>
          </a:xfrm>
        </p:spPr>
        <p:txBody>
          <a:bodyPr wrap="square" lIns="91425" tIns="91425" rIns="91425" bIns="91425">
            <a:spAutoFit/>
          </a:bodyPr>
          <a:lstStyle/>
          <a:p>
            <a:pPr marL="0" lvl="0" indent="0" eaLnBrk="0" fontAlgn="base" hangingPunct="0">
              <a:spcAft>
                <a:spcPct val="0"/>
              </a:spcAft>
              <a:buNone/>
            </a:pPr>
            <a:r>
              <a:rPr lang="en-US" altLang="en-US" sz="2000" b="1" kern="1200" dirty="0">
                <a:solidFill>
                  <a:srgbClr val="000000"/>
                </a:solidFill>
                <a:latin typeface="Arial (Body)"/>
                <a:ea typeface="ヒラギノ角ゴ Pro W3" charset="-128"/>
              </a:rPr>
              <a:t>Figure 1-8</a:t>
            </a:r>
            <a:r>
              <a:rPr lang="en-US" altLang="en-US" sz="2000" kern="1200" dirty="0">
                <a:solidFill>
                  <a:srgbClr val="000000"/>
                </a:solidFill>
                <a:latin typeface="Arial (Body)"/>
                <a:ea typeface="ヒラギノ角ゴ Pro W3" charset="-128"/>
              </a:rPr>
              <a:t> The values of binary digits as powers of 2</a:t>
            </a:r>
          </a:p>
        </p:txBody>
      </p:sp>
      <p:pic>
        <p:nvPicPr>
          <p:cNvPr id="6" name="Picture 6" descr="Values of binary digits as powers of 2. The binary number is 1 0 0 1 1 1 0 1. The number could be read as 1 0 1 1 1 0 0 1 from right to left. From right to left, the values are as follows. 1, 2 to the power 0. 0, 2 to the power 1. 1, 2 to the power 2. 1, 2 to the power 3. 1 2 to the power 4. 0, 2 to the power 5. 0, 2 to the power 6. 1, 2 to the power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3067" y="4523918"/>
            <a:ext cx="2138467" cy="1771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39542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1.3 How Computers Store Data </a:t>
            </a:r>
            <a:r>
              <a:rPr lang="en-US" altLang="en-US" sz="2000" b="0" dirty="0">
                <a:latin typeface="Times New Roman" panose="02020603050405020304" pitchFamily="18" charset="0"/>
                <a:ea typeface="+mj-ea"/>
                <a:cs typeface="Arial"/>
              </a:rPr>
              <a:t>(4 of 9)</a:t>
            </a:r>
          </a:p>
        </p:txBody>
      </p:sp>
      <p:sp>
        <p:nvSpPr>
          <p:cNvPr id="3" name="Content Placeholder 2"/>
          <p:cNvSpPr>
            <a:spLocks noGrp="1"/>
          </p:cNvSpPr>
          <p:nvPr>
            <p:ph idx="1"/>
          </p:nvPr>
        </p:nvSpPr>
        <p:spPr>
          <a:xfrm>
            <a:off x="457200" y="1592355"/>
            <a:ext cx="8229600" cy="553968"/>
          </a:xfrm>
        </p:spPr>
        <p:txBody>
          <a:bodyPr wrap="square" lIns="91425" tIns="91425" rIns="91425" bIns="91425">
            <a:spAutoFit/>
          </a:bodyPr>
          <a:lstStyle/>
          <a:p>
            <a:pPr marL="0" lvl="3" indent="0" fontAlgn="base">
              <a:spcAft>
                <a:spcPct val="0"/>
              </a:spcAft>
              <a:buNone/>
            </a:pPr>
            <a:r>
              <a:rPr lang="en-US" altLang="en-US" sz="2400" dirty="0">
                <a:solidFill>
                  <a:srgbClr val="000000"/>
                </a:solidFill>
                <a:latin typeface="Arial (Body)"/>
                <a:cs typeface="Times New Roman" panose="02020603050405020304" pitchFamily="18" charset="0"/>
              </a:rPr>
              <a:t>For example:</a:t>
            </a:r>
          </a:p>
        </p:txBody>
      </p:sp>
      <p:sp>
        <p:nvSpPr>
          <p:cNvPr id="5" name="Content Placeholder 4"/>
          <p:cNvSpPr>
            <a:spLocks noGrp="1"/>
          </p:cNvSpPr>
          <p:nvPr>
            <p:ph sz="quarter" idx="14"/>
          </p:nvPr>
        </p:nvSpPr>
        <p:spPr>
          <a:xfrm>
            <a:off x="457200" y="2398366"/>
            <a:ext cx="3733800" cy="800189"/>
          </a:xfrm>
        </p:spPr>
        <p:txBody>
          <a:bodyPr wrap="square" lIns="91425" tIns="91425" rIns="91425" bIns="91425">
            <a:spAutoFit/>
          </a:bodyPr>
          <a:lstStyle/>
          <a:p>
            <a:pPr marL="0" lvl="0" indent="0" eaLnBrk="0" fontAlgn="base" hangingPunct="0">
              <a:spcAft>
                <a:spcPct val="0"/>
              </a:spcAft>
              <a:buNone/>
            </a:pPr>
            <a:r>
              <a:rPr lang="en-US" altLang="en-US" sz="2000" b="1" kern="1200" dirty="0">
                <a:solidFill>
                  <a:srgbClr val="000000"/>
                </a:solidFill>
                <a:latin typeface="Arial (Body)"/>
                <a:ea typeface="ヒラギノ角ゴ Pro W3" charset="-128"/>
              </a:rPr>
              <a:t>Figure 1-10 </a:t>
            </a:r>
            <a:r>
              <a:rPr lang="en-US" altLang="en-US" sz="2000" kern="1200" dirty="0">
                <a:solidFill>
                  <a:srgbClr val="000000"/>
                </a:solidFill>
                <a:latin typeface="Arial (Body)"/>
                <a:ea typeface="ヒラギノ角ゴ Pro W3" charset="-128"/>
              </a:rPr>
              <a:t>Determining the value of 10011101</a:t>
            </a:r>
          </a:p>
        </p:txBody>
      </p:sp>
      <p:pic>
        <p:nvPicPr>
          <p:cNvPr id="8" name="Picture 9" descr="A diagram explains the process in determining the value of binary numeral 1 0 0 1 1 1 0 1. From to left to right, the values are as follows. 1, 128. 0, unspecified. 1, 16. 1, 8. 1, 4. 0, unspecified. 1. The sum of 1 plus 4 plus 8 plus 16 plus 128 equals 15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549" y="3601855"/>
            <a:ext cx="2640651" cy="2416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3"/>
          <p:cNvSpPr>
            <a:spLocks noGrp="1"/>
          </p:cNvSpPr>
          <p:nvPr>
            <p:ph idx="13"/>
          </p:nvPr>
        </p:nvSpPr>
        <p:spPr>
          <a:xfrm>
            <a:off x="4876801" y="2410185"/>
            <a:ext cx="3810000" cy="800189"/>
          </a:xfrm>
        </p:spPr>
        <p:txBody>
          <a:bodyPr wrap="square" lIns="91425" tIns="91425" rIns="91425" bIns="91425">
            <a:spAutoFit/>
          </a:bodyPr>
          <a:lstStyle/>
          <a:p>
            <a:pPr marL="0" lvl="0" indent="0" eaLnBrk="0" fontAlgn="base" hangingPunct="0">
              <a:spcAft>
                <a:spcPct val="0"/>
              </a:spcAft>
              <a:buNone/>
            </a:pPr>
            <a:r>
              <a:rPr lang="en-US" altLang="en-US" sz="2000" b="1" kern="1200" dirty="0">
                <a:solidFill>
                  <a:srgbClr val="000000"/>
                </a:solidFill>
                <a:latin typeface="Arial (Body)"/>
                <a:ea typeface="ヒラギノ角ゴ Pro W3" charset="-128"/>
              </a:rPr>
              <a:t>Figure 1-11 </a:t>
            </a:r>
            <a:r>
              <a:rPr lang="en-US" altLang="en-US" sz="2000" kern="1200" dirty="0">
                <a:solidFill>
                  <a:srgbClr val="000000"/>
                </a:solidFill>
                <a:latin typeface="Arial (Body)"/>
                <a:ea typeface="ヒラギノ角ゴ Pro W3" charset="-128"/>
              </a:rPr>
              <a:t>The bit pattern for 157</a:t>
            </a:r>
          </a:p>
        </p:txBody>
      </p:sp>
      <p:pic>
        <p:nvPicPr>
          <p:cNvPr id="9" name="Picture 10" descr="A diagram explains the bit pattern of numeral 157. The binary numeral is 1 0 0 1 1 1 0 1. The position values are as follows. 1, switch on, position value 128. 0, switch off, position value 64. 0, switch off, position value 32. 1, switch on, position value 16. 1, switch on, position value 8, 1 switch on, position value 4. 0, switch on, position value 2. 1, switch on, position value 1. The sum of 128 plus 16 plus 8 plus 4 plus 1 equals 15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3128" y="4040156"/>
            <a:ext cx="4272195" cy="1851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3833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1.3 How Computers Store Data </a:t>
            </a:r>
            <a:r>
              <a:rPr lang="en-US" altLang="en-US" sz="2000" b="0" dirty="0">
                <a:latin typeface="Times New Roman" panose="02020603050405020304" pitchFamily="18" charset="0"/>
                <a:ea typeface="+mj-ea"/>
                <a:cs typeface="Arial"/>
              </a:rPr>
              <a:t>(5 of 9)</a:t>
            </a:r>
          </a:p>
        </p:txBody>
      </p:sp>
      <p:sp>
        <p:nvSpPr>
          <p:cNvPr id="3" name="Content Placeholder 2"/>
          <p:cNvSpPr>
            <a:spLocks noGrp="1"/>
          </p:cNvSpPr>
          <p:nvPr>
            <p:ph type="body" idx="1"/>
          </p:nvPr>
        </p:nvSpPr>
        <p:spPr>
          <a:xfrm>
            <a:off x="457200" y="1600200"/>
            <a:ext cx="8229600" cy="1854323"/>
          </a:xfrm>
        </p:spPr>
        <p:txBody>
          <a:bodyPr wrap="square" lIns="91425" tIns="91425" rIns="91425" bIns="91425">
            <a:spAutoFit/>
          </a:bodyPr>
          <a:lstStyle/>
          <a:p>
            <a:pPr marL="255600" indent="-255600" fontAlgn="base">
              <a:spcAft>
                <a:spcPct val="0"/>
              </a:spcAft>
              <a:buFont typeface="Arial" panose="020B0604020202020204" pitchFamily="34" charset="0"/>
              <a:buChar char="•"/>
            </a:pPr>
            <a:r>
              <a:rPr lang="en-US" altLang="en-US" sz="2400" dirty="0">
                <a:solidFill>
                  <a:srgbClr val="000000"/>
                </a:solidFill>
                <a:latin typeface="Arial (Body)"/>
                <a:cs typeface="Times New Roman" panose="02020603050405020304" pitchFamily="18" charset="0"/>
              </a:rPr>
              <a:t>The largest value that can be stored in a byte with eight bits is </a:t>
            </a:r>
            <a:r>
              <a:rPr lang="en-US" altLang="en-US" sz="2400" b="1" dirty="0">
                <a:solidFill>
                  <a:srgbClr val="000000"/>
                </a:solidFill>
                <a:latin typeface="Arial (Body)"/>
                <a:cs typeface="Times New Roman" panose="02020603050405020304" pitchFamily="18" charset="0"/>
              </a:rPr>
              <a:t>255</a:t>
            </a:r>
          </a:p>
          <a:p>
            <a:pPr marL="255600" indent="-255600" fontAlgn="base">
              <a:spcAft>
                <a:spcPct val="0"/>
              </a:spcAft>
              <a:buFont typeface="Arial" panose="020B0604020202020204" pitchFamily="34" charset="0"/>
              <a:buChar char="•"/>
            </a:pPr>
            <a:r>
              <a:rPr lang="en-US" altLang="en-US" sz="2400" dirty="0">
                <a:solidFill>
                  <a:srgbClr val="000000"/>
                </a:solidFill>
                <a:latin typeface="Arial (Body)"/>
                <a:cs typeface="Times New Roman" panose="02020603050405020304" pitchFamily="18" charset="0"/>
              </a:rPr>
              <a:t>Two bytes are used for larger numbers; maximum value is </a:t>
            </a:r>
            <a:r>
              <a:rPr lang="en-US" altLang="en-US" sz="2400" b="1" dirty="0">
                <a:solidFill>
                  <a:srgbClr val="000000"/>
                </a:solidFill>
                <a:latin typeface="Arial (Body)"/>
                <a:cs typeface="Times New Roman" panose="02020603050405020304" pitchFamily="18" charset="0"/>
              </a:rPr>
              <a:t>65535</a:t>
            </a:r>
          </a:p>
        </p:txBody>
      </p:sp>
      <p:sp>
        <p:nvSpPr>
          <p:cNvPr id="4" name="Content Placeholder 3"/>
          <p:cNvSpPr>
            <a:spLocks noGrp="1"/>
          </p:cNvSpPr>
          <p:nvPr>
            <p:ph type="body" idx="2"/>
          </p:nvPr>
        </p:nvSpPr>
        <p:spPr>
          <a:xfrm>
            <a:off x="1712561" y="3745428"/>
            <a:ext cx="5688363" cy="492412"/>
          </a:xfrm>
        </p:spPr>
        <p:txBody>
          <a:bodyPr wrap="square" lIns="91425" tIns="91425" rIns="91425" bIns="91425">
            <a:spAutoFit/>
          </a:bodyPr>
          <a:lstStyle/>
          <a:p>
            <a:pPr marL="0" lvl="0" indent="0" eaLnBrk="0" fontAlgn="base" hangingPunct="0">
              <a:spcAft>
                <a:spcPct val="0"/>
              </a:spcAft>
              <a:buNone/>
            </a:pPr>
            <a:r>
              <a:rPr lang="en-US" altLang="en-US" sz="2000" b="1" kern="1200" dirty="0">
                <a:solidFill>
                  <a:srgbClr val="000000"/>
                </a:solidFill>
                <a:latin typeface="Arial (Body)"/>
                <a:ea typeface="ヒラギノ角ゴ Pro W3" charset="-128"/>
              </a:rPr>
              <a:t>Figure 1-12 </a:t>
            </a:r>
            <a:r>
              <a:rPr lang="en-US" altLang="en-US" sz="2000" kern="1200" dirty="0">
                <a:solidFill>
                  <a:srgbClr val="000000"/>
                </a:solidFill>
                <a:latin typeface="Arial (Body)"/>
                <a:ea typeface="ヒラギノ角ゴ Pro W3" charset="-128"/>
              </a:rPr>
              <a:t>Two bytes used for a large number</a:t>
            </a:r>
          </a:p>
        </p:txBody>
      </p:sp>
      <p:pic>
        <p:nvPicPr>
          <p:cNvPr id="6" name="Picture 7" descr="A diagram explains the method in using two bytes for storing a large number is explained in the figure. Byte 1 contains the following numeral: 1 1 1 1 1 1 1 1. The position values are as follows. 1, 32768. 1, 16384. 1, 8192. 1, 4096. 1, 2048. 1, 1024. 1, 512. 1, 256. all the switches are on. Byte 2 contains the following numeral: 1 1 1 1 1 1 1 1. The position values are as follows. 1, 128. 1, 64. 1, 32. 1, 16, 1, 8. 1, 4. 1, 2. 1, 1. all the switches are on. The sum of 3 2 7 6 8 plus 1 6 3 8 4 plus 8 1 9 2 plus 4 0 9 6 plus 2 0 4 8 plus 1 0 2 4 plus 5 1 2 plus 2 5 6 plus 1 2 8 plus 64 plus 32 plus 16 plus 8 plus 4 plus 2 plus 1 equals 6 5 5 3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173" y="4482276"/>
            <a:ext cx="7132352" cy="1697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322693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1.3 How Computers Store Data </a:t>
            </a:r>
            <a:r>
              <a:rPr lang="en-US" altLang="en-US" sz="2000" b="0" dirty="0">
                <a:latin typeface="Times New Roman" panose="02020603050405020304" pitchFamily="18" charset="0"/>
                <a:ea typeface="+mj-ea"/>
                <a:cs typeface="Arial"/>
              </a:rPr>
              <a:t>(6 of 9)</a:t>
            </a:r>
          </a:p>
        </p:txBody>
      </p:sp>
      <p:sp>
        <p:nvSpPr>
          <p:cNvPr id="3" name="Content Placeholder 2"/>
          <p:cNvSpPr>
            <a:spLocks noGrp="1"/>
          </p:cNvSpPr>
          <p:nvPr>
            <p:ph idx="1"/>
          </p:nvPr>
        </p:nvSpPr>
        <p:spPr>
          <a:xfrm>
            <a:off x="457200" y="1600200"/>
            <a:ext cx="8294688" cy="2416016"/>
          </a:xfrm>
        </p:spPr>
        <p:txBody>
          <a:bodyPr wrap="square" lIns="91425" tIns="91425" rIns="91425" bIns="91425">
            <a:spAutoFit/>
          </a:bodyPr>
          <a:lstStyle/>
          <a:p>
            <a:pPr marL="0" indent="0" fontAlgn="base">
              <a:spcAft>
                <a:spcPct val="0"/>
              </a:spcAft>
              <a:buNone/>
            </a:pPr>
            <a:r>
              <a:rPr lang="en-US" altLang="en-US" sz="2400" b="1" dirty="0">
                <a:solidFill>
                  <a:srgbClr val="000000"/>
                </a:solidFill>
                <a:latin typeface="Arial (Body)"/>
                <a:cs typeface="Times New Roman" panose="02020603050405020304" pitchFamily="18" charset="0"/>
              </a:rPr>
              <a:t>Storing Characters</a:t>
            </a:r>
          </a:p>
          <a:p>
            <a:pPr marL="255600" lvl="1" indent="-255600" fontAlgn="base">
              <a:spcBef>
                <a:spcPts val="1500"/>
              </a:spcBef>
              <a:spcAft>
                <a:spcPct val="0"/>
              </a:spcAft>
              <a:buFont typeface="Arial" panose="020B0604020202020204" pitchFamily="34" charset="0"/>
              <a:buChar char="•"/>
            </a:pPr>
            <a:r>
              <a:rPr lang="en-US" altLang="en-US" sz="2400" dirty="0">
                <a:solidFill>
                  <a:srgbClr val="000000"/>
                </a:solidFill>
                <a:latin typeface="Arial (Body)"/>
                <a:cs typeface="Times New Roman" panose="02020603050405020304" pitchFamily="18" charset="0"/>
              </a:rPr>
              <a:t>Characters are stored in the computer’s memory as binary number</a:t>
            </a:r>
          </a:p>
          <a:p>
            <a:pPr marL="255600" lvl="1" indent="-255600" fontAlgn="base">
              <a:spcBef>
                <a:spcPts val="1500"/>
              </a:spcBef>
              <a:spcAft>
                <a:spcPct val="0"/>
              </a:spcAft>
              <a:buFont typeface="Arial" panose="020B0604020202020204" pitchFamily="34" charset="0"/>
              <a:buChar char="•"/>
            </a:pPr>
            <a:r>
              <a:rPr lang="en-US" altLang="en-US" sz="2400" b="1" dirty="0">
                <a:solidFill>
                  <a:srgbClr val="000000"/>
                </a:solidFill>
                <a:latin typeface="Arial (Body)"/>
                <a:cs typeface="Times New Roman" panose="02020603050405020304" pitchFamily="18" charset="0"/>
              </a:rPr>
              <a:t>A</a:t>
            </a:r>
            <a:r>
              <a:rPr lang="en-US" altLang="en-US" sz="100" b="1" dirty="0">
                <a:solidFill>
                  <a:srgbClr val="000000"/>
                </a:solidFill>
                <a:latin typeface="Arial (Body)"/>
                <a:cs typeface="Times New Roman" panose="02020603050405020304" pitchFamily="18" charset="0"/>
              </a:rPr>
              <a:t> </a:t>
            </a:r>
            <a:r>
              <a:rPr lang="en-US" altLang="en-US" sz="2400" b="1" dirty="0">
                <a:solidFill>
                  <a:srgbClr val="000000"/>
                </a:solidFill>
                <a:latin typeface="Arial (Body)"/>
                <a:cs typeface="Times New Roman" panose="02020603050405020304" pitchFamily="18" charset="0"/>
              </a:rPr>
              <a:t>S</a:t>
            </a:r>
            <a:r>
              <a:rPr lang="en-US" altLang="en-US" sz="100" b="1" dirty="0">
                <a:solidFill>
                  <a:srgbClr val="000000"/>
                </a:solidFill>
                <a:latin typeface="Arial (Body)"/>
                <a:cs typeface="Times New Roman" panose="02020603050405020304" pitchFamily="18" charset="0"/>
              </a:rPr>
              <a:t> </a:t>
            </a:r>
            <a:r>
              <a:rPr lang="en-US" altLang="en-US" sz="2400" b="1" dirty="0">
                <a:solidFill>
                  <a:srgbClr val="000000"/>
                </a:solidFill>
                <a:latin typeface="Arial (Body)"/>
                <a:cs typeface="Times New Roman" panose="02020603050405020304" pitchFamily="18" charset="0"/>
              </a:rPr>
              <a:t>C</a:t>
            </a:r>
            <a:r>
              <a:rPr lang="en-US" altLang="en-US" sz="100" b="1" dirty="0">
                <a:solidFill>
                  <a:srgbClr val="000000"/>
                </a:solidFill>
                <a:latin typeface="Arial (Body)"/>
                <a:cs typeface="Times New Roman" panose="02020603050405020304" pitchFamily="18" charset="0"/>
              </a:rPr>
              <a:t> </a:t>
            </a:r>
            <a:r>
              <a:rPr lang="en-US" altLang="en-US" sz="2400" b="1" dirty="0">
                <a:solidFill>
                  <a:srgbClr val="000000"/>
                </a:solidFill>
                <a:latin typeface="Arial (Body)"/>
                <a:cs typeface="Times New Roman" panose="02020603050405020304" pitchFamily="18" charset="0"/>
              </a:rPr>
              <a:t>I</a:t>
            </a:r>
            <a:r>
              <a:rPr lang="en-US" altLang="en-US" sz="100" b="1" dirty="0">
                <a:solidFill>
                  <a:srgbClr val="000000"/>
                </a:solidFill>
                <a:latin typeface="Arial (Body)"/>
                <a:cs typeface="Times New Roman" panose="02020603050405020304" pitchFamily="18" charset="0"/>
              </a:rPr>
              <a:t> </a:t>
            </a:r>
            <a:r>
              <a:rPr lang="en-US" altLang="en-US" sz="2400" b="1" dirty="0">
                <a:solidFill>
                  <a:srgbClr val="000000"/>
                </a:solidFill>
                <a:latin typeface="Arial (Body)"/>
                <a:cs typeface="Times New Roman" panose="02020603050405020304" pitchFamily="18" charset="0"/>
              </a:rPr>
              <a:t>I (American Standard Code for Information Interchange)</a:t>
            </a:r>
            <a:r>
              <a:rPr lang="en-US" altLang="en-US" sz="2400" dirty="0">
                <a:solidFill>
                  <a:srgbClr val="000000"/>
                </a:solidFill>
                <a:latin typeface="Arial (Body)"/>
                <a:cs typeface="Times New Roman" panose="02020603050405020304" pitchFamily="18" charset="0"/>
              </a:rPr>
              <a:t> is a coding scheme</a:t>
            </a:r>
          </a:p>
        </p:txBody>
      </p:sp>
      <p:sp>
        <p:nvSpPr>
          <p:cNvPr id="4" name="Content Placeholder 3"/>
          <p:cNvSpPr>
            <a:spLocks noGrp="1"/>
          </p:cNvSpPr>
          <p:nvPr>
            <p:ph idx="13"/>
          </p:nvPr>
        </p:nvSpPr>
        <p:spPr>
          <a:xfrm>
            <a:off x="800101" y="4180671"/>
            <a:ext cx="7259018" cy="492412"/>
          </a:xfrm>
        </p:spPr>
        <p:txBody>
          <a:bodyPr wrap="square" lIns="91425" tIns="91425" rIns="91425" bIns="91425">
            <a:spAutoFit/>
          </a:bodyPr>
          <a:lstStyle/>
          <a:p>
            <a:pPr marL="0" lvl="0" indent="0" eaLnBrk="0" fontAlgn="base" hangingPunct="0">
              <a:spcAft>
                <a:spcPct val="0"/>
              </a:spcAft>
              <a:buNone/>
            </a:pPr>
            <a:r>
              <a:rPr lang="en-US" altLang="en-US" sz="2000" b="1" kern="1200" dirty="0">
                <a:solidFill>
                  <a:srgbClr val="000000"/>
                </a:solidFill>
                <a:latin typeface="Arial (Body)"/>
                <a:ea typeface="ヒラギノ角ゴ Pro W3" charset="-128"/>
              </a:rPr>
              <a:t>Figure 1-13</a:t>
            </a:r>
            <a:r>
              <a:rPr lang="en-US" altLang="en-US" sz="2000" kern="1200" dirty="0">
                <a:solidFill>
                  <a:srgbClr val="000000"/>
                </a:solidFill>
                <a:latin typeface="Arial (Body)"/>
                <a:ea typeface="ヒラギノ角ゴ Pro W3" charset="-128"/>
              </a:rPr>
              <a:t> The letter A is stored in memory as the number 65</a:t>
            </a:r>
          </a:p>
        </p:txBody>
      </p:sp>
      <p:pic>
        <p:nvPicPr>
          <p:cNvPr id="6" name="Picture 7" descr="A diagram explains how letter A is stored in memory as numeral 65. The storage pattern of alphabet A as number 65 is as follows. 0, switch off. 1, switch on. 0, switch off. 0, switch off. 0, switch off. 0, switch off. 0. switch off. 1, switch 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5171270"/>
            <a:ext cx="6272213"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7023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1.1 Introduction </a:t>
            </a:r>
            <a:r>
              <a:rPr lang="en-US" altLang="en-US" sz="2000" b="0" dirty="0">
                <a:latin typeface="Times New Roman" panose="02020603050405020304" pitchFamily="18" charset="0"/>
                <a:ea typeface="+mj-ea"/>
                <a:cs typeface="Arial"/>
              </a:rPr>
              <a:t>(2 of 4)</a:t>
            </a:r>
          </a:p>
        </p:txBody>
      </p:sp>
      <p:sp>
        <p:nvSpPr>
          <p:cNvPr id="3" name="Text Placeholder 2"/>
          <p:cNvSpPr>
            <a:spLocks noGrp="1"/>
          </p:cNvSpPr>
          <p:nvPr>
            <p:ph type="body" idx="1"/>
          </p:nvPr>
        </p:nvSpPr>
        <p:spPr>
          <a:xfrm>
            <a:off x="457200" y="1600200"/>
            <a:ext cx="8229600" cy="2339072"/>
          </a:xfrm>
        </p:spPr>
        <p:txBody>
          <a:bodyPr wrap="square" lIns="91425" tIns="91425" rIns="91425" bIns="91425">
            <a:spAutoFit/>
          </a:bodyPr>
          <a:lstStyle/>
          <a:p>
            <a:pPr fontAlgn="base">
              <a:spcAft>
                <a:spcPct val="0"/>
              </a:spcAft>
              <a:defRPr/>
            </a:pPr>
            <a:r>
              <a:rPr lang="en-US" sz="2400" b="1" dirty="0">
                <a:solidFill>
                  <a:srgbClr val="000000"/>
                </a:solidFill>
                <a:latin typeface="Arial (Body)"/>
                <a:ea typeface="+mn-ea"/>
                <a:cs typeface="Times New Roman" pitchFamily="18" charset="0"/>
              </a:rPr>
              <a:t>Devices that are computers…</a:t>
            </a:r>
          </a:p>
          <a:p>
            <a:pPr marL="741600" lvl="1" indent="-284400" fontAlgn="base">
              <a:spcAft>
                <a:spcPct val="0"/>
              </a:spcAft>
              <a:defRPr/>
            </a:pPr>
            <a:r>
              <a:rPr lang="en-US" sz="2400" dirty="0">
                <a:solidFill>
                  <a:srgbClr val="000000"/>
                </a:solidFill>
                <a:latin typeface="Arial (Body)"/>
                <a:cs typeface="Times New Roman" pitchFamily="18" charset="0"/>
              </a:rPr>
              <a:t>SmartPhones</a:t>
            </a:r>
          </a:p>
          <a:p>
            <a:pPr marL="741600" lvl="1" indent="-284400" fontAlgn="base">
              <a:spcAft>
                <a:spcPct val="0"/>
              </a:spcAft>
              <a:defRPr/>
            </a:pPr>
            <a:r>
              <a:rPr lang="en-US" sz="2400" dirty="0">
                <a:solidFill>
                  <a:srgbClr val="000000"/>
                </a:solidFill>
                <a:latin typeface="Arial (Body)"/>
                <a:cs typeface="Times New Roman" pitchFamily="18" charset="0"/>
              </a:rPr>
              <a:t>MP3 Players</a:t>
            </a:r>
          </a:p>
          <a:p>
            <a:pPr marL="741600" lvl="1" indent="-284400" fontAlgn="base">
              <a:spcAft>
                <a:spcPct val="0"/>
              </a:spcAft>
              <a:defRPr/>
            </a:pPr>
            <a:r>
              <a:rPr lang="en-US" sz="2400" dirty="0">
                <a:solidFill>
                  <a:srgbClr val="000000"/>
                </a:solidFill>
                <a:latin typeface="Arial (Body)"/>
                <a:cs typeface="Times New Roman" pitchFamily="18" charset="0"/>
              </a:rPr>
              <a:t>Tablets</a:t>
            </a:r>
          </a:p>
          <a:p>
            <a:pPr marL="741600" lvl="1" indent="-284400" fontAlgn="base">
              <a:spcAft>
                <a:spcPct val="0"/>
              </a:spcAft>
              <a:defRPr/>
            </a:pPr>
            <a:r>
              <a:rPr lang="en-US" sz="2400" dirty="0">
                <a:solidFill>
                  <a:srgbClr val="000000"/>
                </a:solidFill>
                <a:latin typeface="Arial (Body)"/>
                <a:cs typeface="Times New Roman" pitchFamily="18" charset="0"/>
              </a:rPr>
              <a:t>Car navigation system (G</a:t>
            </a:r>
            <a:r>
              <a:rPr lang="en-US" sz="100" dirty="0">
                <a:solidFill>
                  <a:srgbClr val="000000"/>
                </a:solidFill>
                <a:latin typeface="Arial (Body)"/>
                <a:cs typeface="Times New Roman" pitchFamily="18" charset="0"/>
              </a:rPr>
              <a:t> </a:t>
            </a:r>
            <a:r>
              <a:rPr lang="en-US" sz="2400" dirty="0">
                <a:solidFill>
                  <a:srgbClr val="000000"/>
                </a:solidFill>
                <a:latin typeface="Arial (Body)"/>
                <a:cs typeface="Times New Roman" pitchFamily="18" charset="0"/>
              </a:rPr>
              <a:t>P</a:t>
            </a:r>
            <a:r>
              <a:rPr lang="en-US" sz="100" dirty="0">
                <a:solidFill>
                  <a:srgbClr val="000000"/>
                </a:solidFill>
                <a:latin typeface="Arial (Body)"/>
                <a:cs typeface="Times New Roman" pitchFamily="18" charset="0"/>
              </a:rPr>
              <a:t> </a:t>
            </a:r>
            <a:r>
              <a:rPr lang="en-US" sz="2400" dirty="0">
                <a:solidFill>
                  <a:srgbClr val="000000"/>
                </a:solidFill>
                <a:latin typeface="Arial (Body)"/>
                <a:cs typeface="Times New Roman" pitchFamily="18" charset="0"/>
              </a:rPr>
              <a:t>S)</a:t>
            </a:r>
          </a:p>
        </p:txBody>
      </p:sp>
      <p:sp>
        <p:nvSpPr>
          <p:cNvPr id="4" name="Text Placeholder 3"/>
          <p:cNvSpPr>
            <a:spLocks noGrp="1"/>
          </p:cNvSpPr>
          <p:nvPr>
            <p:ph type="body" idx="2"/>
          </p:nvPr>
        </p:nvSpPr>
        <p:spPr>
          <a:xfrm>
            <a:off x="457200" y="4051513"/>
            <a:ext cx="8229600" cy="872912"/>
          </a:xfrm>
        </p:spPr>
        <p:txBody>
          <a:bodyPr/>
          <a:lstStyle/>
          <a:p>
            <a:pPr marL="0" lvl="1" indent="0" fontAlgn="base">
              <a:spcAft>
                <a:spcPct val="0"/>
              </a:spcAft>
              <a:buNone/>
              <a:defRPr/>
            </a:pPr>
            <a:r>
              <a:rPr lang="en-US" sz="2400" b="1" dirty="0">
                <a:solidFill>
                  <a:srgbClr val="000000"/>
                </a:solidFill>
                <a:latin typeface="Arial (Body)"/>
              </a:rPr>
              <a:t>Can you think of some other devices that are computers?</a:t>
            </a:r>
          </a:p>
        </p:txBody>
      </p:sp>
    </p:spTree>
    <p:extLst>
      <p:ext uri="{BB962C8B-B14F-4D97-AF65-F5344CB8AC3E}">
        <p14:creationId xmlns:p14="http://schemas.microsoft.com/office/powerpoint/2010/main" val="15350371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1.3 How Computers Store Data </a:t>
            </a:r>
            <a:r>
              <a:rPr lang="en-US" altLang="en-US" sz="2000" b="0" dirty="0">
                <a:latin typeface="Times New Roman" panose="02020603050405020304" pitchFamily="18" charset="0"/>
                <a:ea typeface="+mj-ea"/>
                <a:cs typeface="Arial"/>
              </a:rPr>
              <a:t>(7 of 9)</a:t>
            </a:r>
          </a:p>
        </p:txBody>
      </p:sp>
      <p:sp>
        <p:nvSpPr>
          <p:cNvPr id="3" name="Text Placeholder 2"/>
          <p:cNvSpPr>
            <a:spLocks noGrp="1"/>
          </p:cNvSpPr>
          <p:nvPr>
            <p:ph type="body" idx="1"/>
          </p:nvPr>
        </p:nvSpPr>
        <p:spPr>
          <a:xfrm>
            <a:off x="457200" y="1600199"/>
            <a:ext cx="8229600" cy="2939236"/>
          </a:xfrm>
        </p:spPr>
        <p:txBody>
          <a:bodyPr wrap="square" lIns="91425" tIns="91425" rIns="91425" bIns="91425">
            <a:spAutoFit/>
          </a:bodyPr>
          <a:lstStyle/>
          <a:p>
            <a:pPr fontAlgn="base">
              <a:spcAft>
                <a:spcPct val="0"/>
              </a:spcAft>
            </a:pPr>
            <a:r>
              <a:rPr lang="en-US" altLang="en-US" sz="2400" dirty="0">
                <a:solidFill>
                  <a:srgbClr val="000000"/>
                </a:solidFill>
                <a:latin typeface="Arial (Body)"/>
                <a:cs typeface="Times New Roman" panose="02020603050405020304" pitchFamily="18" charset="0"/>
              </a:rPr>
              <a:t>A</a:t>
            </a:r>
            <a:r>
              <a:rPr lang="en-US" altLang="en-US" sz="100" dirty="0">
                <a:solidFill>
                  <a:srgbClr val="000000"/>
                </a:solidFill>
                <a:latin typeface="Arial (Body)"/>
                <a:cs typeface="Times New Roman" panose="02020603050405020304" pitchFamily="18" charset="0"/>
              </a:rPr>
              <a:t> </a:t>
            </a:r>
            <a:r>
              <a:rPr lang="en-US" altLang="en-US" sz="2400" dirty="0">
                <a:solidFill>
                  <a:srgbClr val="000000"/>
                </a:solidFill>
                <a:latin typeface="Arial (Body)"/>
                <a:cs typeface="Times New Roman" panose="02020603050405020304" pitchFamily="18" charset="0"/>
              </a:rPr>
              <a:t>S</a:t>
            </a:r>
            <a:r>
              <a:rPr lang="en-US" altLang="en-US" sz="100" dirty="0">
                <a:solidFill>
                  <a:srgbClr val="000000"/>
                </a:solidFill>
                <a:latin typeface="Arial (Body)"/>
                <a:cs typeface="Times New Roman" panose="02020603050405020304" pitchFamily="18" charset="0"/>
              </a:rPr>
              <a:t> </a:t>
            </a:r>
            <a:r>
              <a:rPr lang="en-US" altLang="en-US" sz="2400" dirty="0">
                <a:solidFill>
                  <a:srgbClr val="000000"/>
                </a:solidFill>
                <a:latin typeface="Arial (Body)"/>
                <a:cs typeface="Times New Roman" panose="02020603050405020304" pitchFamily="18" charset="0"/>
              </a:rPr>
              <a:t>C</a:t>
            </a:r>
            <a:r>
              <a:rPr lang="en-US" altLang="en-US" sz="100" dirty="0">
                <a:solidFill>
                  <a:srgbClr val="000000"/>
                </a:solidFill>
                <a:latin typeface="Arial (Body)"/>
                <a:cs typeface="Times New Roman" panose="02020603050405020304" pitchFamily="18" charset="0"/>
              </a:rPr>
              <a:t> </a:t>
            </a:r>
            <a:r>
              <a:rPr lang="en-US" altLang="en-US" sz="2400" dirty="0">
                <a:solidFill>
                  <a:srgbClr val="000000"/>
                </a:solidFill>
                <a:latin typeface="Arial (Body)"/>
                <a:cs typeface="Times New Roman" panose="02020603050405020304" pitchFamily="18" charset="0"/>
              </a:rPr>
              <a:t>I</a:t>
            </a:r>
            <a:r>
              <a:rPr lang="en-US" altLang="en-US" sz="100" dirty="0">
                <a:solidFill>
                  <a:srgbClr val="000000"/>
                </a:solidFill>
                <a:latin typeface="Arial (Body)"/>
                <a:cs typeface="Times New Roman" panose="02020603050405020304" pitchFamily="18" charset="0"/>
              </a:rPr>
              <a:t> </a:t>
            </a:r>
            <a:r>
              <a:rPr lang="en-US" altLang="en-US" sz="2400" dirty="0">
                <a:solidFill>
                  <a:srgbClr val="000000"/>
                </a:solidFill>
                <a:latin typeface="Arial (Body)"/>
                <a:cs typeface="Times New Roman" panose="02020603050405020304" pitchFamily="18" charset="0"/>
              </a:rPr>
              <a:t>I is a set of 128 numeric codes</a:t>
            </a:r>
          </a:p>
          <a:p>
            <a:pPr fontAlgn="base">
              <a:spcAft>
                <a:spcPct val="0"/>
              </a:spcAft>
            </a:pPr>
            <a:r>
              <a:rPr lang="en-US" altLang="en-US" sz="2400" dirty="0">
                <a:solidFill>
                  <a:srgbClr val="000000"/>
                </a:solidFill>
                <a:latin typeface="Arial (Body)"/>
                <a:cs typeface="Times New Roman" panose="02020603050405020304" pitchFamily="18" charset="0"/>
              </a:rPr>
              <a:t>A</a:t>
            </a:r>
            <a:r>
              <a:rPr lang="en-US" altLang="en-US" sz="100" dirty="0">
                <a:solidFill>
                  <a:srgbClr val="000000"/>
                </a:solidFill>
                <a:latin typeface="Arial (Body)"/>
                <a:cs typeface="Times New Roman" panose="02020603050405020304" pitchFamily="18" charset="0"/>
              </a:rPr>
              <a:t> </a:t>
            </a:r>
            <a:r>
              <a:rPr lang="en-US" altLang="en-US" sz="2400" dirty="0">
                <a:solidFill>
                  <a:srgbClr val="000000"/>
                </a:solidFill>
                <a:latin typeface="Arial (Body)"/>
                <a:cs typeface="Times New Roman" panose="02020603050405020304" pitchFamily="18" charset="0"/>
              </a:rPr>
              <a:t>S</a:t>
            </a:r>
            <a:r>
              <a:rPr lang="en-US" altLang="en-US" sz="100" dirty="0">
                <a:solidFill>
                  <a:srgbClr val="000000"/>
                </a:solidFill>
                <a:latin typeface="Arial (Body)"/>
                <a:cs typeface="Times New Roman" panose="02020603050405020304" pitchFamily="18" charset="0"/>
              </a:rPr>
              <a:t> </a:t>
            </a:r>
            <a:r>
              <a:rPr lang="en-US" altLang="en-US" sz="2400" dirty="0">
                <a:solidFill>
                  <a:srgbClr val="000000"/>
                </a:solidFill>
                <a:latin typeface="Arial (Body)"/>
                <a:cs typeface="Times New Roman" panose="02020603050405020304" pitchFamily="18" charset="0"/>
              </a:rPr>
              <a:t>C</a:t>
            </a:r>
            <a:r>
              <a:rPr lang="en-US" altLang="en-US" sz="100" dirty="0">
                <a:solidFill>
                  <a:srgbClr val="000000"/>
                </a:solidFill>
                <a:latin typeface="Arial (Body)"/>
                <a:cs typeface="Times New Roman" panose="02020603050405020304" pitchFamily="18" charset="0"/>
              </a:rPr>
              <a:t> </a:t>
            </a:r>
            <a:r>
              <a:rPr lang="en-US" altLang="en-US" sz="2400" dirty="0">
                <a:solidFill>
                  <a:srgbClr val="000000"/>
                </a:solidFill>
                <a:latin typeface="Arial (Body)"/>
                <a:cs typeface="Times New Roman" panose="02020603050405020304" pitchFamily="18" charset="0"/>
              </a:rPr>
              <a:t>I</a:t>
            </a:r>
            <a:r>
              <a:rPr lang="en-US" altLang="en-US" sz="100" dirty="0">
                <a:solidFill>
                  <a:srgbClr val="000000"/>
                </a:solidFill>
                <a:latin typeface="Arial (Body)"/>
                <a:cs typeface="Times New Roman" panose="02020603050405020304" pitchFamily="18" charset="0"/>
              </a:rPr>
              <a:t> </a:t>
            </a:r>
            <a:r>
              <a:rPr lang="en-US" altLang="en-US" sz="2400" dirty="0">
                <a:solidFill>
                  <a:srgbClr val="000000"/>
                </a:solidFill>
                <a:latin typeface="Arial (Body)"/>
                <a:cs typeface="Times New Roman" panose="02020603050405020304" pitchFamily="18" charset="0"/>
              </a:rPr>
              <a:t>I is limited</a:t>
            </a:r>
          </a:p>
          <a:p>
            <a:pPr fontAlgn="base">
              <a:spcAft>
                <a:spcPct val="0"/>
              </a:spcAft>
            </a:pPr>
            <a:r>
              <a:rPr lang="en-US" altLang="en-US" sz="2400" b="1" dirty="0">
                <a:solidFill>
                  <a:srgbClr val="000000"/>
                </a:solidFill>
                <a:latin typeface="Arial (Body)"/>
                <a:cs typeface="Times New Roman" panose="02020603050405020304" pitchFamily="18" charset="0"/>
              </a:rPr>
              <a:t>Unicode</a:t>
            </a:r>
            <a:r>
              <a:rPr lang="en-US" altLang="en-US" sz="2400" dirty="0">
                <a:solidFill>
                  <a:srgbClr val="000000"/>
                </a:solidFill>
                <a:latin typeface="Arial (Body)"/>
                <a:cs typeface="Times New Roman" panose="02020603050405020304" pitchFamily="18" charset="0"/>
              </a:rPr>
              <a:t> is an extensive encoding scheme</a:t>
            </a:r>
          </a:p>
          <a:p>
            <a:pPr marL="741600" lvl="1" indent="-284400" fontAlgn="base">
              <a:spcAft>
                <a:spcPct val="0"/>
              </a:spcAft>
              <a:buFontTx/>
              <a:buChar char="–"/>
            </a:pPr>
            <a:r>
              <a:rPr lang="en-US" altLang="en-US" sz="2400" dirty="0">
                <a:solidFill>
                  <a:srgbClr val="000000"/>
                </a:solidFill>
                <a:latin typeface="Arial (Body)"/>
                <a:cs typeface="Times New Roman" panose="02020603050405020304" pitchFamily="18" charset="0"/>
              </a:rPr>
              <a:t>It is compatible with A</a:t>
            </a:r>
            <a:r>
              <a:rPr lang="en-US" altLang="en-US" sz="100" dirty="0">
                <a:solidFill>
                  <a:srgbClr val="000000"/>
                </a:solidFill>
                <a:latin typeface="Arial (Body)"/>
                <a:cs typeface="Times New Roman" panose="02020603050405020304" pitchFamily="18" charset="0"/>
              </a:rPr>
              <a:t> </a:t>
            </a:r>
            <a:r>
              <a:rPr lang="en-US" altLang="en-US" sz="2400" dirty="0">
                <a:solidFill>
                  <a:srgbClr val="000000"/>
                </a:solidFill>
                <a:latin typeface="Arial (Body)"/>
                <a:cs typeface="Times New Roman" panose="02020603050405020304" pitchFamily="18" charset="0"/>
              </a:rPr>
              <a:t>S</a:t>
            </a:r>
            <a:r>
              <a:rPr lang="en-US" altLang="en-US" sz="100" dirty="0">
                <a:solidFill>
                  <a:srgbClr val="000000"/>
                </a:solidFill>
                <a:latin typeface="Arial (Body)"/>
                <a:cs typeface="Times New Roman" panose="02020603050405020304" pitchFamily="18" charset="0"/>
              </a:rPr>
              <a:t> </a:t>
            </a:r>
            <a:r>
              <a:rPr lang="en-US" altLang="en-US" sz="2400" dirty="0">
                <a:solidFill>
                  <a:srgbClr val="000000"/>
                </a:solidFill>
                <a:latin typeface="Arial (Body)"/>
                <a:cs typeface="Times New Roman" panose="02020603050405020304" pitchFamily="18" charset="0"/>
              </a:rPr>
              <a:t>C</a:t>
            </a:r>
            <a:r>
              <a:rPr lang="en-US" altLang="en-US" sz="100" dirty="0">
                <a:solidFill>
                  <a:srgbClr val="000000"/>
                </a:solidFill>
                <a:latin typeface="Arial (Body)"/>
                <a:cs typeface="Times New Roman" panose="02020603050405020304" pitchFamily="18" charset="0"/>
              </a:rPr>
              <a:t> </a:t>
            </a:r>
            <a:r>
              <a:rPr lang="en-US" altLang="en-US" sz="2400" dirty="0">
                <a:solidFill>
                  <a:srgbClr val="000000"/>
                </a:solidFill>
                <a:latin typeface="Arial (Body)"/>
                <a:cs typeface="Times New Roman" panose="02020603050405020304" pitchFamily="18" charset="0"/>
              </a:rPr>
              <a:t>I</a:t>
            </a:r>
            <a:r>
              <a:rPr lang="en-US" altLang="en-US" sz="100" dirty="0">
                <a:solidFill>
                  <a:srgbClr val="000000"/>
                </a:solidFill>
                <a:latin typeface="Arial (Body)"/>
                <a:cs typeface="Times New Roman" panose="02020603050405020304" pitchFamily="18" charset="0"/>
              </a:rPr>
              <a:t> </a:t>
            </a:r>
            <a:r>
              <a:rPr lang="en-US" altLang="en-US" sz="2400" dirty="0">
                <a:solidFill>
                  <a:srgbClr val="000000"/>
                </a:solidFill>
                <a:latin typeface="Arial (Body)"/>
                <a:cs typeface="Times New Roman" panose="02020603050405020304" pitchFamily="18" charset="0"/>
              </a:rPr>
              <a:t>I</a:t>
            </a:r>
          </a:p>
          <a:p>
            <a:pPr marL="741600" lvl="1" indent="-284400" fontAlgn="base">
              <a:spcAft>
                <a:spcPct val="0"/>
              </a:spcAft>
              <a:buFontTx/>
              <a:buChar char="–"/>
            </a:pPr>
            <a:r>
              <a:rPr lang="en-US" altLang="en-US" sz="2400" dirty="0">
                <a:solidFill>
                  <a:srgbClr val="000000"/>
                </a:solidFill>
                <a:latin typeface="Arial (Body)"/>
                <a:cs typeface="Times New Roman" panose="02020603050405020304" pitchFamily="18" charset="0"/>
              </a:rPr>
              <a:t>It represents characters for many languages in the world</a:t>
            </a:r>
          </a:p>
        </p:txBody>
      </p:sp>
    </p:spTree>
    <p:extLst>
      <p:ext uri="{BB962C8B-B14F-4D97-AF65-F5344CB8AC3E}">
        <p14:creationId xmlns:p14="http://schemas.microsoft.com/office/powerpoint/2010/main" val="26288693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1.3 How Computers Store Data </a:t>
            </a:r>
            <a:r>
              <a:rPr lang="en-US" altLang="en-US" sz="2000" b="0" dirty="0">
                <a:latin typeface="Times New Roman" panose="02020603050405020304" pitchFamily="18" charset="0"/>
                <a:ea typeface="+mj-ea"/>
                <a:cs typeface="Arial"/>
              </a:rPr>
              <a:t>(8 of 9)</a:t>
            </a:r>
          </a:p>
        </p:txBody>
      </p:sp>
      <p:sp>
        <p:nvSpPr>
          <p:cNvPr id="3" name="Text Placeholder 2"/>
          <p:cNvSpPr>
            <a:spLocks noGrp="1"/>
          </p:cNvSpPr>
          <p:nvPr>
            <p:ph type="body" idx="1"/>
          </p:nvPr>
        </p:nvSpPr>
        <p:spPr>
          <a:xfrm>
            <a:off x="457200" y="1600199"/>
            <a:ext cx="8229600" cy="3347040"/>
          </a:xfrm>
        </p:spPr>
        <p:txBody>
          <a:bodyPr wrap="square" lIns="91425" tIns="91425" rIns="91425" bIns="91425">
            <a:spAutoFit/>
          </a:bodyPr>
          <a:lstStyle/>
          <a:p>
            <a:pPr marL="0" indent="0" fontAlgn="base">
              <a:spcAft>
                <a:spcPct val="0"/>
              </a:spcAft>
              <a:buNone/>
            </a:pPr>
            <a:r>
              <a:rPr lang="en-US" altLang="en-US" sz="2400" b="1" dirty="0">
                <a:solidFill>
                  <a:srgbClr val="000000"/>
                </a:solidFill>
                <a:latin typeface="Arial (Body)"/>
                <a:cs typeface="Times New Roman" panose="02020603050405020304" pitchFamily="18" charset="0"/>
              </a:rPr>
              <a:t>Advanced Number Storage</a:t>
            </a:r>
          </a:p>
          <a:p>
            <a:pPr marL="255600" lvl="1" indent="-255600" fontAlgn="base">
              <a:spcBef>
                <a:spcPts val="1500"/>
              </a:spcBef>
              <a:spcAft>
                <a:spcPct val="0"/>
              </a:spcAft>
              <a:buFont typeface="Arial" panose="020B0604020202020204" pitchFamily="34" charset="0"/>
              <a:buChar char="•"/>
            </a:pPr>
            <a:r>
              <a:rPr lang="en-US" altLang="en-US" sz="2400" dirty="0">
                <a:solidFill>
                  <a:srgbClr val="000000"/>
                </a:solidFill>
                <a:latin typeface="Arial (Body)"/>
                <a:cs typeface="Times New Roman" panose="02020603050405020304" pitchFamily="18" charset="0"/>
              </a:rPr>
              <a:t>Binary numbering system can be used to represent only integer numbers</a:t>
            </a:r>
          </a:p>
          <a:p>
            <a:pPr marL="255600" lvl="1" indent="-255600" fontAlgn="base">
              <a:spcBef>
                <a:spcPts val="1500"/>
              </a:spcBef>
              <a:spcAft>
                <a:spcPct val="0"/>
              </a:spcAft>
              <a:buFont typeface="Arial" panose="020B0604020202020204" pitchFamily="34" charset="0"/>
              <a:buChar char="•"/>
            </a:pPr>
            <a:r>
              <a:rPr lang="en-US" altLang="en-US" sz="2400" dirty="0">
                <a:solidFill>
                  <a:srgbClr val="000000"/>
                </a:solidFill>
                <a:latin typeface="Arial (Body)"/>
                <a:cs typeface="Times New Roman" panose="02020603050405020304" pitchFamily="18" charset="0"/>
              </a:rPr>
              <a:t>Negative numbers are encoded using </a:t>
            </a:r>
            <a:r>
              <a:rPr lang="en-US" altLang="en-US" sz="2400" b="1" dirty="0">
                <a:solidFill>
                  <a:srgbClr val="000000"/>
                </a:solidFill>
                <a:latin typeface="Arial (Body)"/>
                <a:cs typeface="Times New Roman" panose="02020603050405020304" pitchFamily="18" charset="0"/>
              </a:rPr>
              <a:t>two’s complement</a:t>
            </a:r>
          </a:p>
          <a:p>
            <a:pPr marL="255600" lvl="1" indent="-255600" fontAlgn="base">
              <a:spcBef>
                <a:spcPts val="1500"/>
              </a:spcBef>
              <a:spcAft>
                <a:spcPct val="0"/>
              </a:spcAft>
              <a:buFont typeface="Arial" panose="020B0604020202020204" pitchFamily="34" charset="0"/>
              <a:buChar char="•"/>
            </a:pPr>
            <a:r>
              <a:rPr lang="en-US" altLang="en-US" sz="2400" dirty="0">
                <a:solidFill>
                  <a:srgbClr val="000000"/>
                </a:solidFill>
                <a:latin typeface="Arial (Body)"/>
                <a:cs typeface="Times New Roman" panose="02020603050405020304" pitchFamily="18" charset="0"/>
              </a:rPr>
              <a:t>Real numbers are encoded using </a:t>
            </a:r>
            <a:r>
              <a:rPr lang="en-US" altLang="en-US" sz="2400" b="1" dirty="0">
                <a:solidFill>
                  <a:srgbClr val="000000"/>
                </a:solidFill>
                <a:latin typeface="Arial (Body)"/>
                <a:cs typeface="Times New Roman" panose="02020603050405020304" pitchFamily="18" charset="0"/>
              </a:rPr>
              <a:t>floating-point notation</a:t>
            </a:r>
          </a:p>
        </p:txBody>
      </p:sp>
    </p:spTree>
    <p:extLst>
      <p:ext uri="{BB962C8B-B14F-4D97-AF65-F5344CB8AC3E}">
        <p14:creationId xmlns:p14="http://schemas.microsoft.com/office/powerpoint/2010/main" val="24234926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1.3 How Computers Store Data </a:t>
            </a:r>
            <a:r>
              <a:rPr lang="en-US" altLang="en-US" sz="2000" b="0" dirty="0">
                <a:latin typeface="Times New Roman" panose="02020603050405020304" pitchFamily="18" charset="0"/>
                <a:ea typeface="+mj-ea"/>
                <a:cs typeface="Arial"/>
              </a:rPr>
              <a:t>(9 of 9)</a:t>
            </a:r>
          </a:p>
        </p:txBody>
      </p:sp>
      <p:sp>
        <p:nvSpPr>
          <p:cNvPr id="3" name="Text Placeholder 2"/>
          <p:cNvSpPr>
            <a:spLocks noGrp="1"/>
          </p:cNvSpPr>
          <p:nvPr>
            <p:ph type="body" idx="1"/>
          </p:nvPr>
        </p:nvSpPr>
        <p:spPr>
          <a:xfrm>
            <a:off x="457200" y="1600199"/>
            <a:ext cx="8229600" cy="3539400"/>
          </a:xfrm>
        </p:spPr>
        <p:txBody>
          <a:bodyPr wrap="square" lIns="91425" tIns="91425" rIns="91425" bIns="91425">
            <a:spAutoFit/>
          </a:bodyPr>
          <a:lstStyle/>
          <a:p>
            <a:pPr marL="0" indent="0" fontAlgn="base">
              <a:spcAft>
                <a:spcPct val="0"/>
              </a:spcAft>
              <a:buNone/>
            </a:pPr>
            <a:r>
              <a:rPr lang="en-US" altLang="en-US" sz="2400" b="1" dirty="0">
                <a:solidFill>
                  <a:srgbClr val="000000"/>
                </a:solidFill>
                <a:latin typeface="Arial (Body)"/>
                <a:cs typeface="Times New Roman" panose="02020603050405020304" pitchFamily="18" charset="0"/>
              </a:rPr>
              <a:t>Other Types of Data</a:t>
            </a:r>
          </a:p>
          <a:p>
            <a:pPr marL="255600" lvl="1" indent="-255600" fontAlgn="base">
              <a:spcBef>
                <a:spcPts val="1500"/>
              </a:spcBef>
              <a:spcAft>
                <a:spcPct val="0"/>
              </a:spcAft>
              <a:buFont typeface="Arial" panose="020B0604020202020204" pitchFamily="34" charset="0"/>
              <a:buChar char="•"/>
            </a:pPr>
            <a:r>
              <a:rPr lang="en-US" altLang="en-US" sz="2400" b="1" dirty="0">
                <a:solidFill>
                  <a:srgbClr val="000000"/>
                </a:solidFill>
                <a:latin typeface="Arial (Body)"/>
                <a:cs typeface="Times New Roman" panose="02020603050405020304" pitchFamily="18" charset="0"/>
              </a:rPr>
              <a:t>Digital data </a:t>
            </a:r>
            <a:r>
              <a:rPr lang="en-US" altLang="en-US" sz="2400" dirty="0">
                <a:solidFill>
                  <a:srgbClr val="000000"/>
                </a:solidFill>
                <a:latin typeface="Arial (Body)"/>
                <a:cs typeface="Times New Roman" panose="02020603050405020304" pitchFamily="18" charset="0"/>
              </a:rPr>
              <a:t>is data that is stored in binary</a:t>
            </a:r>
          </a:p>
          <a:p>
            <a:pPr marL="255600" lvl="1" indent="-255600" fontAlgn="base">
              <a:spcBef>
                <a:spcPts val="1500"/>
              </a:spcBef>
              <a:spcAft>
                <a:spcPct val="0"/>
              </a:spcAft>
              <a:buFont typeface="Arial" panose="020B0604020202020204" pitchFamily="34" charset="0"/>
              <a:buChar char="•"/>
            </a:pPr>
            <a:r>
              <a:rPr lang="en-US" altLang="en-US" sz="2400" dirty="0">
                <a:solidFill>
                  <a:srgbClr val="000000"/>
                </a:solidFill>
                <a:latin typeface="Arial (Body)"/>
                <a:cs typeface="Times New Roman" panose="02020603050405020304" pitchFamily="18" charset="0"/>
              </a:rPr>
              <a:t>A </a:t>
            </a:r>
            <a:r>
              <a:rPr lang="en-US" altLang="en-US" sz="2400" b="1" dirty="0">
                <a:solidFill>
                  <a:srgbClr val="000000"/>
                </a:solidFill>
                <a:latin typeface="Arial (Body)"/>
                <a:cs typeface="Times New Roman" panose="02020603050405020304" pitchFamily="18" charset="0"/>
              </a:rPr>
              <a:t>digital device </a:t>
            </a:r>
            <a:r>
              <a:rPr lang="en-US" altLang="en-US" sz="2400" dirty="0">
                <a:solidFill>
                  <a:srgbClr val="000000"/>
                </a:solidFill>
                <a:latin typeface="Arial (Body)"/>
                <a:cs typeface="Times New Roman" panose="02020603050405020304" pitchFamily="18" charset="0"/>
              </a:rPr>
              <a:t>is any device that works with binary data</a:t>
            </a:r>
          </a:p>
          <a:p>
            <a:pPr marL="255600" lvl="1" indent="-255600" fontAlgn="base">
              <a:spcBef>
                <a:spcPts val="1500"/>
              </a:spcBef>
              <a:spcAft>
                <a:spcPct val="0"/>
              </a:spcAft>
              <a:buFont typeface="Arial" panose="020B0604020202020204" pitchFamily="34" charset="0"/>
              <a:buChar char="•"/>
            </a:pPr>
            <a:r>
              <a:rPr lang="en-US" altLang="en-US" sz="2400" dirty="0">
                <a:solidFill>
                  <a:srgbClr val="000000"/>
                </a:solidFill>
                <a:latin typeface="Arial (Body)"/>
                <a:cs typeface="Times New Roman" panose="02020603050405020304" pitchFamily="18" charset="0"/>
              </a:rPr>
              <a:t>Digital images are composed of tiny dots of color known as</a:t>
            </a:r>
            <a:r>
              <a:rPr lang="en-US" altLang="en-US" sz="2400" i="1" dirty="0">
                <a:solidFill>
                  <a:srgbClr val="000000"/>
                </a:solidFill>
                <a:latin typeface="Arial (Body)"/>
                <a:cs typeface="Times New Roman" panose="02020603050405020304" pitchFamily="18" charset="0"/>
              </a:rPr>
              <a:t> </a:t>
            </a:r>
            <a:r>
              <a:rPr lang="en-US" altLang="en-US" sz="2400" b="1" dirty="0">
                <a:solidFill>
                  <a:srgbClr val="000000"/>
                </a:solidFill>
                <a:latin typeface="Arial (Body)"/>
                <a:cs typeface="Times New Roman" panose="02020603050405020304" pitchFamily="18" charset="0"/>
              </a:rPr>
              <a:t>pixels (picture elements)</a:t>
            </a:r>
          </a:p>
          <a:p>
            <a:pPr marL="255600" lvl="1" indent="-255600" fontAlgn="base">
              <a:spcBef>
                <a:spcPts val="1500"/>
              </a:spcBef>
              <a:spcAft>
                <a:spcPct val="0"/>
              </a:spcAft>
              <a:buFont typeface="Arial" panose="020B0604020202020204" pitchFamily="34" charset="0"/>
              <a:buChar char="•"/>
            </a:pPr>
            <a:r>
              <a:rPr lang="en-US" altLang="en-US" sz="2400" dirty="0">
                <a:solidFill>
                  <a:srgbClr val="000000"/>
                </a:solidFill>
                <a:latin typeface="Arial (Body)"/>
                <a:cs typeface="Times New Roman" panose="02020603050405020304" pitchFamily="18" charset="0"/>
              </a:rPr>
              <a:t>Digital sound is broken into small pieces known as </a:t>
            </a:r>
            <a:r>
              <a:rPr lang="en-US" altLang="en-US" sz="2400" b="1" dirty="0">
                <a:solidFill>
                  <a:srgbClr val="000000"/>
                </a:solidFill>
                <a:latin typeface="Arial (Body)"/>
                <a:cs typeface="Times New Roman" panose="02020603050405020304" pitchFamily="18" charset="0"/>
              </a:rPr>
              <a:t>samples</a:t>
            </a:r>
          </a:p>
        </p:txBody>
      </p:sp>
    </p:spTree>
    <p:extLst>
      <p:ext uri="{BB962C8B-B14F-4D97-AF65-F5344CB8AC3E}">
        <p14:creationId xmlns:p14="http://schemas.microsoft.com/office/powerpoint/2010/main" val="22702937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1.4 How a Program Works </a:t>
            </a:r>
            <a:r>
              <a:rPr lang="en-US" altLang="en-US" sz="2000" b="0" dirty="0">
                <a:latin typeface="Times New Roman" panose="02020603050405020304" pitchFamily="18" charset="0"/>
                <a:ea typeface="+mj-ea"/>
                <a:cs typeface="Arial"/>
              </a:rPr>
              <a:t>(1 of 12)</a:t>
            </a:r>
          </a:p>
        </p:txBody>
      </p:sp>
      <p:sp>
        <p:nvSpPr>
          <p:cNvPr id="3" name="Text Placeholder 2"/>
          <p:cNvSpPr>
            <a:spLocks noGrp="1"/>
          </p:cNvSpPr>
          <p:nvPr>
            <p:ph type="body" idx="1"/>
          </p:nvPr>
        </p:nvSpPr>
        <p:spPr/>
        <p:txBody>
          <a:bodyPr wrap="square" lIns="91425" tIns="91425" rIns="91425" bIns="91425">
            <a:spAutoFit/>
          </a:bodyPr>
          <a:lstStyle/>
          <a:p>
            <a:pPr marL="0" lvl="0" indent="0" eaLnBrk="0" fontAlgn="base" hangingPunct="0">
              <a:spcAft>
                <a:spcPct val="0"/>
              </a:spcAft>
              <a:buNone/>
              <a:tabLst/>
            </a:pPr>
            <a:r>
              <a:rPr lang="en-US" altLang="en-US" sz="2400" b="1" kern="1200" dirty="0">
                <a:solidFill>
                  <a:srgbClr val="000000"/>
                </a:solidFill>
                <a:latin typeface="Arial (Body)"/>
                <a:ea typeface="ヒラギノ角ゴ Pro W3" charset="-128"/>
              </a:rPr>
              <a:t>Concept:</a:t>
            </a:r>
          </a:p>
          <a:p>
            <a:pPr marL="0" lvl="0" indent="0" eaLnBrk="0" fontAlgn="base" hangingPunct="0">
              <a:spcAft>
                <a:spcPct val="0"/>
              </a:spcAft>
              <a:buNone/>
              <a:tabLst/>
            </a:pPr>
            <a:r>
              <a:rPr lang="en-US" altLang="en-US" sz="2400" kern="1200" dirty="0">
                <a:solidFill>
                  <a:srgbClr val="000000"/>
                </a:solidFill>
                <a:latin typeface="Arial (Body)"/>
                <a:ea typeface="ヒラギノ角ゴ Pro W3" charset="-128"/>
              </a:rPr>
              <a:t>A computer’s C</a:t>
            </a:r>
            <a:r>
              <a:rPr lang="en-US" altLang="en-US" sz="100" kern="1200" dirty="0">
                <a:solidFill>
                  <a:srgbClr val="000000"/>
                </a:solidFill>
                <a:latin typeface="Arial (Body)"/>
                <a:ea typeface="ヒラギノ角ゴ Pro W3" charset="-128"/>
              </a:rPr>
              <a:t> </a:t>
            </a:r>
            <a:r>
              <a:rPr lang="en-US" altLang="en-US" sz="2400" kern="1200" dirty="0">
                <a:solidFill>
                  <a:srgbClr val="000000"/>
                </a:solidFill>
                <a:latin typeface="Arial (Body)"/>
                <a:ea typeface="ヒラギノ角ゴ Pro W3" charset="-128"/>
              </a:rPr>
              <a:t>P</a:t>
            </a:r>
            <a:r>
              <a:rPr lang="en-US" altLang="en-US" sz="100" kern="1200" dirty="0">
                <a:solidFill>
                  <a:srgbClr val="000000"/>
                </a:solidFill>
                <a:latin typeface="Arial (Body)"/>
                <a:ea typeface="ヒラギノ角ゴ Pro W3" charset="-128"/>
              </a:rPr>
              <a:t> </a:t>
            </a:r>
            <a:r>
              <a:rPr lang="en-US" altLang="en-US" sz="2400" kern="1200" dirty="0">
                <a:solidFill>
                  <a:srgbClr val="000000"/>
                </a:solidFill>
                <a:latin typeface="Arial (Body)"/>
                <a:ea typeface="ヒラギノ角ゴ Pro W3" charset="-128"/>
              </a:rPr>
              <a:t>U can only understand instructions that are written in machine language. Because people find it very difficult to write entire programs in machine language, other programming languages have been invented.</a:t>
            </a:r>
          </a:p>
        </p:txBody>
      </p:sp>
    </p:spTree>
    <p:extLst>
      <p:ext uri="{BB962C8B-B14F-4D97-AF65-F5344CB8AC3E}">
        <p14:creationId xmlns:p14="http://schemas.microsoft.com/office/powerpoint/2010/main" val="6421203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1.4 How a Program Works </a:t>
            </a:r>
            <a:r>
              <a:rPr lang="en-US" altLang="en-US" sz="2000" b="0" dirty="0">
                <a:latin typeface="Times New Roman" panose="02020603050405020304" pitchFamily="18" charset="0"/>
                <a:ea typeface="+mj-ea"/>
                <a:cs typeface="Arial"/>
              </a:rPr>
              <a:t>(2 of 12)</a:t>
            </a:r>
          </a:p>
        </p:txBody>
      </p:sp>
      <p:sp>
        <p:nvSpPr>
          <p:cNvPr id="3" name="Text Placeholder 2"/>
          <p:cNvSpPr>
            <a:spLocks noGrp="1"/>
          </p:cNvSpPr>
          <p:nvPr>
            <p:ph type="body" idx="1"/>
          </p:nvPr>
        </p:nvSpPr>
        <p:spPr>
          <a:xfrm>
            <a:off x="457200" y="1600199"/>
            <a:ext cx="8229600" cy="2608376"/>
          </a:xfrm>
        </p:spPr>
        <p:txBody>
          <a:bodyPr wrap="square" lIns="91425" tIns="91425" rIns="91425" bIns="91425">
            <a:spAutoFit/>
          </a:bodyPr>
          <a:lstStyle/>
          <a:p>
            <a:pPr fontAlgn="base">
              <a:spcAft>
                <a:spcPct val="0"/>
              </a:spcAft>
            </a:pPr>
            <a:r>
              <a:rPr lang="en-US" altLang="en-US" sz="2400" dirty="0">
                <a:solidFill>
                  <a:srgbClr val="000000"/>
                </a:solidFill>
                <a:latin typeface="Arial (Body)"/>
                <a:cs typeface="Times New Roman" panose="02020603050405020304" pitchFamily="18" charset="0"/>
              </a:rPr>
              <a:t>C</a:t>
            </a:r>
            <a:r>
              <a:rPr lang="en-US" altLang="en-US" sz="100" dirty="0">
                <a:solidFill>
                  <a:srgbClr val="000000"/>
                </a:solidFill>
                <a:latin typeface="Arial (Body)"/>
                <a:cs typeface="Times New Roman" panose="02020603050405020304" pitchFamily="18" charset="0"/>
              </a:rPr>
              <a:t> </a:t>
            </a:r>
            <a:r>
              <a:rPr lang="en-US" altLang="en-US" sz="2400" dirty="0">
                <a:solidFill>
                  <a:srgbClr val="000000"/>
                </a:solidFill>
                <a:latin typeface="Arial (Body)"/>
                <a:cs typeface="Times New Roman" panose="02020603050405020304" pitchFamily="18" charset="0"/>
              </a:rPr>
              <a:t>P</a:t>
            </a:r>
            <a:r>
              <a:rPr lang="en-US" altLang="en-US" sz="100" dirty="0">
                <a:solidFill>
                  <a:srgbClr val="000000"/>
                </a:solidFill>
                <a:latin typeface="Arial (Body)"/>
                <a:cs typeface="Times New Roman" panose="02020603050405020304" pitchFamily="18" charset="0"/>
              </a:rPr>
              <a:t> </a:t>
            </a:r>
            <a:r>
              <a:rPr lang="en-US" altLang="en-US" sz="2400" dirty="0">
                <a:solidFill>
                  <a:srgbClr val="000000"/>
                </a:solidFill>
                <a:latin typeface="Arial (Body)"/>
                <a:cs typeface="Times New Roman" panose="02020603050405020304" pitchFamily="18" charset="0"/>
              </a:rPr>
              <a:t>U is the most important component in a computer</a:t>
            </a:r>
          </a:p>
          <a:p>
            <a:pPr fontAlgn="base">
              <a:spcAft>
                <a:spcPct val="0"/>
              </a:spcAft>
            </a:pPr>
            <a:r>
              <a:rPr lang="en-US" altLang="en-US" sz="2400" dirty="0">
                <a:solidFill>
                  <a:srgbClr val="000000"/>
                </a:solidFill>
                <a:latin typeface="Arial (Body)"/>
                <a:cs typeface="Times New Roman" panose="02020603050405020304" pitchFamily="18" charset="0"/>
              </a:rPr>
              <a:t>C</a:t>
            </a:r>
            <a:r>
              <a:rPr lang="en-US" altLang="en-US" sz="100" dirty="0">
                <a:solidFill>
                  <a:srgbClr val="000000"/>
                </a:solidFill>
                <a:latin typeface="Arial (Body)"/>
                <a:cs typeface="Times New Roman" panose="02020603050405020304" pitchFamily="18" charset="0"/>
              </a:rPr>
              <a:t> </a:t>
            </a:r>
            <a:r>
              <a:rPr lang="en-US" altLang="en-US" sz="2400" dirty="0">
                <a:solidFill>
                  <a:srgbClr val="000000"/>
                </a:solidFill>
                <a:latin typeface="Arial (Body)"/>
                <a:cs typeface="Times New Roman" panose="02020603050405020304" pitchFamily="18" charset="0"/>
              </a:rPr>
              <a:t>P</a:t>
            </a:r>
            <a:r>
              <a:rPr lang="en-US" altLang="en-US" sz="100" dirty="0">
                <a:solidFill>
                  <a:srgbClr val="000000"/>
                </a:solidFill>
                <a:latin typeface="Arial (Body)"/>
                <a:cs typeface="Times New Roman" panose="02020603050405020304" pitchFamily="18" charset="0"/>
              </a:rPr>
              <a:t> </a:t>
            </a:r>
            <a:r>
              <a:rPr lang="en-US" altLang="en-US" sz="2400" dirty="0">
                <a:solidFill>
                  <a:srgbClr val="000000"/>
                </a:solidFill>
                <a:latin typeface="Arial (Body)"/>
                <a:cs typeface="Times New Roman" panose="02020603050405020304" pitchFamily="18" charset="0"/>
              </a:rPr>
              <a:t>U is not a brain</a:t>
            </a:r>
          </a:p>
          <a:p>
            <a:pPr fontAlgn="base">
              <a:spcAft>
                <a:spcPct val="0"/>
              </a:spcAft>
            </a:pPr>
            <a:r>
              <a:rPr lang="en-US" altLang="en-US" sz="2400" dirty="0">
                <a:solidFill>
                  <a:srgbClr val="000000"/>
                </a:solidFill>
                <a:latin typeface="Arial (Body)"/>
                <a:cs typeface="Times New Roman" panose="02020603050405020304" pitchFamily="18" charset="0"/>
              </a:rPr>
              <a:t>C</a:t>
            </a:r>
            <a:r>
              <a:rPr lang="en-US" altLang="en-US" sz="100" dirty="0">
                <a:solidFill>
                  <a:srgbClr val="000000"/>
                </a:solidFill>
                <a:latin typeface="Arial (Body)"/>
                <a:cs typeface="Times New Roman" panose="02020603050405020304" pitchFamily="18" charset="0"/>
              </a:rPr>
              <a:t> </a:t>
            </a:r>
            <a:r>
              <a:rPr lang="en-US" altLang="en-US" sz="2400" dirty="0">
                <a:solidFill>
                  <a:srgbClr val="000000"/>
                </a:solidFill>
                <a:latin typeface="Arial (Body)"/>
                <a:cs typeface="Times New Roman" panose="02020603050405020304" pitchFamily="18" charset="0"/>
              </a:rPr>
              <a:t>P</a:t>
            </a:r>
            <a:r>
              <a:rPr lang="en-US" altLang="en-US" sz="100" dirty="0">
                <a:solidFill>
                  <a:srgbClr val="000000"/>
                </a:solidFill>
                <a:latin typeface="Arial (Body)"/>
                <a:cs typeface="Times New Roman" panose="02020603050405020304" pitchFamily="18" charset="0"/>
              </a:rPr>
              <a:t> </a:t>
            </a:r>
            <a:r>
              <a:rPr lang="en-US" altLang="en-US" sz="2400" dirty="0">
                <a:solidFill>
                  <a:srgbClr val="000000"/>
                </a:solidFill>
                <a:latin typeface="Arial (Body)"/>
                <a:cs typeface="Times New Roman" panose="02020603050405020304" pitchFamily="18" charset="0"/>
              </a:rPr>
              <a:t>U is not smart</a:t>
            </a:r>
          </a:p>
          <a:p>
            <a:pPr fontAlgn="base">
              <a:spcAft>
                <a:spcPct val="0"/>
              </a:spcAft>
            </a:pPr>
            <a:r>
              <a:rPr lang="en-US" altLang="en-US" sz="2400" dirty="0">
                <a:solidFill>
                  <a:srgbClr val="000000"/>
                </a:solidFill>
                <a:latin typeface="Arial (Body)"/>
                <a:cs typeface="Times New Roman" panose="02020603050405020304" pitchFamily="18" charset="0"/>
              </a:rPr>
              <a:t>C</a:t>
            </a:r>
            <a:r>
              <a:rPr lang="en-US" altLang="en-US" sz="100" dirty="0">
                <a:solidFill>
                  <a:srgbClr val="000000"/>
                </a:solidFill>
                <a:latin typeface="Arial (Body)"/>
                <a:cs typeface="Times New Roman" panose="02020603050405020304" pitchFamily="18" charset="0"/>
              </a:rPr>
              <a:t> </a:t>
            </a:r>
            <a:r>
              <a:rPr lang="en-US" altLang="en-US" sz="2400" dirty="0">
                <a:solidFill>
                  <a:srgbClr val="000000"/>
                </a:solidFill>
                <a:latin typeface="Arial (Body)"/>
                <a:cs typeface="Times New Roman" panose="02020603050405020304" pitchFamily="18" charset="0"/>
              </a:rPr>
              <a:t>P</a:t>
            </a:r>
            <a:r>
              <a:rPr lang="en-US" altLang="en-US" sz="100" dirty="0">
                <a:solidFill>
                  <a:srgbClr val="000000"/>
                </a:solidFill>
                <a:latin typeface="Arial (Body)"/>
                <a:cs typeface="Times New Roman" panose="02020603050405020304" pitchFamily="18" charset="0"/>
              </a:rPr>
              <a:t> </a:t>
            </a:r>
            <a:r>
              <a:rPr lang="en-US" altLang="en-US" sz="2400" dirty="0">
                <a:solidFill>
                  <a:srgbClr val="000000"/>
                </a:solidFill>
                <a:latin typeface="Arial (Body)"/>
                <a:cs typeface="Times New Roman" panose="02020603050405020304" pitchFamily="18" charset="0"/>
              </a:rPr>
              <a:t>U is an electronic device that is designed to do specific things.</a:t>
            </a:r>
          </a:p>
        </p:txBody>
      </p:sp>
    </p:spTree>
    <p:extLst>
      <p:ext uri="{BB962C8B-B14F-4D97-AF65-F5344CB8AC3E}">
        <p14:creationId xmlns:p14="http://schemas.microsoft.com/office/powerpoint/2010/main" val="16824993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1.4 How a Program Works </a:t>
            </a:r>
            <a:r>
              <a:rPr lang="en-US" altLang="en-US" sz="2000" b="0" dirty="0">
                <a:latin typeface="Times New Roman" panose="02020603050405020304" pitchFamily="18" charset="0"/>
                <a:ea typeface="+mj-ea"/>
                <a:cs typeface="Arial"/>
              </a:rPr>
              <a:t>(3 of 12)</a:t>
            </a:r>
          </a:p>
        </p:txBody>
      </p:sp>
      <p:sp>
        <p:nvSpPr>
          <p:cNvPr id="3" name="Text Placeholder 2"/>
          <p:cNvSpPr>
            <a:spLocks noGrp="1"/>
          </p:cNvSpPr>
          <p:nvPr>
            <p:ph type="body" idx="1"/>
          </p:nvPr>
        </p:nvSpPr>
        <p:spPr>
          <a:xfrm>
            <a:off x="457200" y="1600199"/>
            <a:ext cx="8229600" cy="4239592"/>
          </a:xfrm>
        </p:spPr>
        <p:txBody>
          <a:bodyPr wrap="square" lIns="91425" tIns="91425" rIns="91425" bIns="91425">
            <a:spAutoFit/>
          </a:bodyPr>
          <a:lstStyle/>
          <a:p>
            <a:pPr marL="0" indent="0" fontAlgn="base">
              <a:spcAft>
                <a:spcPct val="0"/>
              </a:spcAft>
              <a:buNone/>
            </a:pPr>
            <a:r>
              <a:rPr lang="en-US" altLang="en-US" sz="2200" b="1" dirty="0">
                <a:solidFill>
                  <a:srgbClr val="000000"/>
                </a:solidFill>
                <a:latin typeface="Arial (Body)"/>
                <a:cs typeface="Times New Roman" panose="02020603050405020304" pitchFamily="18" charset="0"/>
              </a:rPr>
              <a:t>C</a:t>
            </a:r>
            <a:r>
              <a:rPr lang="en-US" altLang="en-US" sz="100" b="1" dirty="0">
                <a:solidFill>
                  <a:srgbClr val="000000"/>
                </a:solidFill>
                <a:latin typeface="Arial (Body)"/>
                <a:cs typeface="Times New Roman" panose="02020603050405020304" pitchFamily="18" charset="0"/>
              </a:rPr>
              <a:t> </a:t>
            </a:r>
            <a:r>
              <a:rPr lang="en-US" altLang="en-US" sz="2200" b="1" dirty="0">
                <a:solidFill>
                  <a:srgbClr val="000000"/>
                </a:solidFill>
                <a:latin typeface="Arial (Body)"/>
                <a:cs typeface="Times New Roman" panose="02020603050405020304" pitchFamily="18" charset="0"/>
              </a:rPr>
              <a:t>P</a:t>
            </a:r>
            <a:r>
              <a:rPr lang="en-US" altLang="en-US" sz="100" b="1" dirty="0">
                <a:solidFill>
                  <a:srgbClr val="000000"/>
                </a:solidFill>
                <a:latin typeface="Arial (Body)"/>
                <a:cs typeface="Times New Roman" panose="02020603050405020304" pitchFamily="18" charset="0"/>
              </a:rPr>
              <a:t> </a:t>
            </a:r>
            <a:r>
              <a:rPr lang="en-US" altLang="en-US" sz="2200" b="1" dirty="0">
                <a:solidFill>
                  <a:srgbClr val="000000"/>
                </a:solidFill>
                <a:latin typeface="Arial (Body)"/>
                <a:cs typeface="Times New Roman" panose="02020603050405020304" pitchFamily="18" charset="0"/>
              </a:rPr>
              <a:t>U is designed to perform the following operations:</a:t>
            </a:r>
          </a:p>
          <a:p>
            <a:pPr marL="255600" lvl="1" indent="-255600" fontAlgn="base">
              <a:spcBef>
                <a:spcPts val="1500"/>
              </a:spcBef>
              <a:spcAft>
                <a:spcPct val="0"/>
              </a:spcAft>
              <a:buFont typeface="Arial" panose="020B0604020202020204" pitchFamily="34" charset="0"/>
              <a:buChar char="•"/>
            </a:pPr>
            <a:r>
              <a:rPr lang="en-US" altLang="en-US" sz="2200" dirty="0">
                <a:solidFill>
                  <a:srgbClr val="000000"/>
                </a:solidFill>
                <a:latin typeface="Arial (Body)"/>
                <a:cs typeface="Times New Roman" panose="02020603050405020304" pitchFamily="18" charset="0"/>
              </a:rPr>
              <a:t>Read a piece of data from main memory</a:t>
            </a:r>
          </a:p>
          <a:p>
            <a:pPr marL="255600" lvl="1" indent="-255600" fontAlgn="base">
              <a:spcBef>
                <a:spcPts val="1500"/>
              </a:spcBef>
              <a:spcAft>
                <a:spcPct val="0"/>
              </a:spcAft>
              <a:buFont typeface="Arial" panose="020B0604020202020204" pitchFamily="34" charset="0"/>
              <a:buChar char="•"/>
            </a:pPr>
            <a:r>
              <a:rPr lang="en-US" altLang="en-US" sz="2200" dirty="0">
                <a:solidFill>
                  <a:srgbClr val="000000"/>
                </a:solidFill>
                <a:latin typeface="Arial (Body)"/>
                <a:cs typeface="Times New Roman" panose="02020603050405020304" pitchFamily="18" charset="0"/>
              </a:rPr>
              <a:t>Adding two numbers</a:t>
            </a:r>
          </a:p>
          <a:p>
            <a:pPr marL="255600" lvl="1" indent="-255600" fontAlgn="base">
              <a:spcBef>
                <a:spcPts val="1500"/>
              </a:spcBef>
              <a:spcAft>
                <a:spcPct val="0"/>
              </a:spcAft>
              <a:buFont typeface="Arial" panose="020B0604020202020204" pitchFamily="34" charset="0"/>
              <a:buChar char="•"/>
            </a:pPr>
            <a:r>
              <a:rPr lang="en-US" altLang="en-US" sz="2200" dirty="0">
                <a:solidFill>
                  <a:srgbClr val="000000"/>
                </a:solidFill>
                <a:latin typeface="Arial (Body)"/>
                <a:cs typeface="Times New Roman" panose="02020603050405020304" pitchFamily="18" charset="0"/>
              </a:rPr>
              <a:t>Subtracting one number from another number</a:t>
            </a:r>
          </a:p>
          <a:p>
            <a:pPr marL="255600" lvl="1" indent="-255600" fontAlgn="base">
              <a:spcBef>
                <a:spcPts val="1500"/>
              </a:spcBef>
              <a:spcAft>
                <a:spcPct val="0"/>
              </a:spcAft>
              <a:buFont typeface="Arial" panose="020B0604020202020204" pitchFamily="34" charset="0"/>
              <a:buChar char="•"/>
            </a:pPr>
            <a:r>
              <a:rPr lang="en-US" altLang="en-US" sz="2200" dirty="0">
                <a:solidFill>
                  <a:srgbClr val="000000"/>
                </a:solidFill>
                <a:latin typeface="Arial (Body)"/>
                <a:cs typeface="Times New Roman" panose="02020603050405020304" pitchFamily="18" charset="0"/>
              </a:rPr>
              <a:t>Multiplying two numbers</a:t>
            </a:r>
          </a:p>
          <a:p>
            <a:pPr marL="255600" lvl="1" indent="-255600" fontAlgn="base">
              <a:spcBef>
                <a:spcPts val="1500"/>
              </a:spcBef>
              <a:spcAft>
                <a:spcPct val="0"/>
              </a:spcAft>
              <a:buFont typeface="Arial" panose="020B0604020202020204" pitchFamily="34" charset="0"/>
              <a:buChar char="•"/>
            </a:pPr>
            <a:r>
              <a:rPr lang="en-US" altLang="en-US" sz="2200" dirty="0">
                <a:solidFill>
                  <a:srgbClr val="000000"/>
                </a:solidFill>
                <a:latin typeface="Arial (Body)"/>
                <a:cs typeface="Times New Roman" panose="02020603050405020304" pitchFamily="18" charset="0"/>
              </a:rPr>
              <a:t>Dividing one number by another number</a:t>
            </a:r>
          </a:p>
          <a:p>
            <a:pPr marL="255600" lvl="1" indent="-255600" fontAlgn="base">
              <a:spcBef>
                <a:spcPts val="1500"/>
              </a:spcBef>
              <a:spcAft>
                <a:spcPct val="0"/>
              </a:spcAft>
              <a:buFont typeface="Arial" panose="020B0604020202020204" pitchFamily="34" charset="0"/>
              <a:buChar char="•"/>
            </a:pPr>
            <a:r>
              <a:rPr lang="en-US" altLang="en-US" sz="2200" dirty="0">
                <a:solidFill>
                  <a:srgbClr val="000000"/>
                </a:solidFill>
                <a:latin typeface="Arial (Body)"/>
                <a:cs typeface="Times New Roman" panose="02020603050405020304" pitchFamily="18" charset="0"/>
              </a:rPr>
              <a:t>Moving a piece of data from one memory location to another</a:t>
            </a:r>
          </a:p>
          <a:p>
            <a:pPr marL="255600" lvl="1" indent="-255600" fontAlgn="base">
              <a:spcBef>
                <a:spcPts val="1500"/>
              </a:spcBef>
              <a:spcAft>
                <a:spcPct val="0"/>
              </a:spcAft>
              <a:buFont typeface="Arial" panose="020B0604020202020204" pitchFamily="34" charset="0"/>
              <a:buChar char="•"/>
            </a:pPr>
            <a:r>
              <a:rPr lang="en-US" altLang="en-US" sz="2200" dirty="0">
                <a:solidFill>
                  <a:srgbClr val="000000"/>
                </a:solidFill>
                <a:latin typeface="Arial (Body)"/>
                <a:cs typeface="Times New Roman" panose="02020603050405020304" pitchFamily="18" charset="0"/>
              </a:rPr>
              <a:t>Determining whether one value is equal to another value</a:t>
            </a:r>
          </a:p>
        </p:txBody>
      </p:sp>
    </p:spTree>
    <p:extLst>
      <p:ext uri="{BB962C8B-B14F-4D97-AF65-F5344CB8AC3E}">
        <p14:creationId xmlns:p14="http://schemas.microsoft.com/office/powerpoint/2010/main" val="26740091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1.4 How a Program Works </a:t>
            </a:r>
            <a:r>
              <a:rPr lang="en-US" altLang="en-US" sz="2000" b="0" dirty="0">
                <a:latin typeface="Times New Roman" panose="02020603050405020304" pitchFamily="18" charset="0"/>
                <a:ea typeface="+mj-ea"/>
                <a:cs typeface="Arial"/>
              </a:rPr>
              <a:t>(4 of 12)</a:t>
            </a:r>
          </a:p>
        </p:txBody>
      </p:sp>
      <p:sp>
        <p:nvSpPr>
          <p:cNvPr id="3" name="Text Placeholder 2"/>
          <p:cNvSpPr>
            <a:spLocks noGrp="1"/>
          </p:cNvSpPr>
          <p:nvPr>
            <p:ph type="body" idx="1"/>
          </p:nvPr>
        </p:nvSpPr>
        <p:spPr>
          <a:xfrm>
            <a:off x="457200" y="1600199"/>
            <a:ext cx="8229600" cy="3347040"/>
          </a:xfrm>
        </p:spPr>
        <p:txBody>
          <a:bodyPr wrap="square" lIns="91425" tIns="91425" rIns="91425" bIns="91425">
            <a:spAutoFit/>
          </a:bodyPr>
          <a:lstStyle/>
          <a:p>
            <a:pPr fontAlgn="base">
              <a:spcAft>
                <a:spcPct val="0"/>
              </a:spcAft>
            </a:pPr>
            <a:r>
              <a:rPr lang="en-US" altLang="en-US" sz="2400" dirty="0">
                <a:solidFill>
                  <a:srgbClr val="000000"/>
                </a:solidFill>
                <a:latin typeface="Arial (Body)"/>
                <a:cs typeface="Times New Roman" panose="02020603050405020304" pitchFamily="18" charset="0"/>
              </a:rPr>
              <a:t>C</a:t>
            </a:r>
            <a:r>
              <a:rPr lang="en-US" altLang="en-US" sz="100" dirty="0">
                <a:solidFill>
                  <a:srgbClr val="000000"/>
                </a:solidFill>
                <a:latin typeface="Arial (Body)"/>
                <a:cs typeface="Times New Roman" panose="02020603050405020304" pitchFamily="18" charset="0"/>
              </a:rPr>
              <a:t> </a:t>
            </a:r>
            <a:r>
              <a:rPr lang="en-US" altLang="en-US" sz="2400" dirty="0">
                <a:solidFill>
                  <a:srgbClr val="000000"/>
                </a:solidFill>
                <a:latin typeface="Arial (Body)"/>
                <a:cs typeface="Times New Roman" panose="02020603050405020304" pitchFamily="18" charset="0"/>
              </a:rPr>
              <a:t>P</a:t>
            </a:r>
            <a:r>
              <a:rPr lang="en-US" altLang="en-US" sz="100" dirty="0">
                <a:solidFill>
                  <a:srgbClr val="000000"/>
                </a:solidFill>
                <a:latin typeface="Arial (Body)"/>
                <a:cs typeface="Times New Roman" panose="02020603050405020304" pitchFamily="18" charset="0"/>
              </a:rPr>
              <a:t> </a:t>
            </a:r>
            <a:r>
              <a:rPr lang="en-US" altLang="en-US" sz="2400" dirty="0">
                <a:solidFill>
                  <a:srgbClr val="000000"/>
                </a:solidFill>
                <a:latin typeface="Arial (Body)"/>
                <a:cs typeface="Times New Roman" panose="02020603050405020304" pitchFamily="18" charset="0"/>
              </a:rPr>
              <a:t>U only understands instructions written in </a:t>
            </a:r>
            <a:r>
              <a:rPr lang="en-US" altLang="en-US" sz="2400" b="1" dirty="0">
                <a:solidFill>
                  <a:srgbClr val="000000"/>
                </a:solidFill>
                <a:latin typeface="Arial (Body)"/>
                <a:cs typeface="Times New Roman" panose="02020603050405020304" pitchFamily="18" charset="0"/>
              </a:rPr>
              <a:t>machine language</a:t>
            </a:r>
          </a:p>
          <a:p>
            <a:pPr fontAlgn="base">
              <a:spcAft>
                <a:spcPct val="0"/>
              </a:spcAft>
            </a:pPr>
            <a:r>
              <a:rPr lang="en-US" altLang="en-US" sz="2400" dirty="0">
                <a:solidFill>
                  <a:srgbClr val="000000"/>
                </a:solidFill>
                <a:latin typeface="Arial (Body)"/>
                <a:cs typeface="Times New Roman" panose="02020603050405020304" pitchFamily="18" charset="0"/>
              </a:rPr>
              <a:t>Machine language instructions are written in 1s and 0s</a:t>
            </a:r>
          </a:p>
          <a:p>
            <a:pPr fontAlgn="base">
              <a:spcAft>
                <a:spcPct val="0"/>
              </a:spcAft>
            </a:pPr>
            <a:r>
              <a:rPr lang="en-US" altLang="en-US" sz="2400" dirty="0">
                <a:solidFill>
                  <a:srgbClr val="000000"/>
                </a:solidFill>
                <a:latin typeface="Arial (Body)"/>
                <a:cs typeface="Times New Roman" panose="02020603050405020304" pitchFamily="18" charset="0"/>
              </a:rPr>
              <a:t>The entire set of instructions that a C</a:t>
            </a:r>
            <a:r>
              <a:rPr lang="en-US" altLang="en-US" sz="100" dirty="0">
                <a:solidFill>
                  <a:srgbClr val="000000"/>
                </a:solidFill>
                <a:latin typeface="Arial (Body)"/>
                <a:cs typeface="Times New Roman" panose="02020603050405020304" pitchFamily="18" charset="0"/>
              </a:rPr>
              <a:t> </a:t>
            </a:r>
            <a:r>
              <a:rPr lang="en-US" altLang="en-US" sz="2400" dirty="0">
                <a:solidFill>
                  <a:srgbClr val="000000"/>
                </a:solidFill>
                <a:latin typeface="Arial (Body)"/>
                <a:cs typeface="Times New Roman" panose="02020603050405020304" pitchFamily="18" charset="0"/>
              </a:rPr>
              <a:t>P</a:t>
            </a:r>
            <a:r>
              <a:rPr lang="en-US" altLang="en-US" sz="100" dirty="0">
                <a:solidFill>
                  <a:srgbClr val="000000"/>
                </a:solidFill>
                <a:latin typeface="Arial (Body)"/>
                <a:cs typeface="Times New Roman" panose="02020603050405020304" pitchFamily="18" charset="0"/>
              </a:rPr>
              <a:t> </a:t>
            </a:r>
            <a:r>
              <a:rPr lang="en-US" altLang="en-US" sz="2400" dirty="0">
                <a:solidFill>
                  <a:srgbClr val="000000"/>
                </a:solidFill>
                <a:latin typeface="Arial (Body)"/>
                <a:cs typeface="Times New Roman" panose="02020603050405020304" pitchFamily="18" charset="0"/>
              </a:rPr>
              <a:t>U can execute is known as the C</a:t>
            </a:r>
            <a:r>
              <a:rPr lang="en-US" altLang="en-US" sz="100" dirty="0">
                <a:solidFill>
                  <a:srgbClr val="000000"/>
                </a:solidFill>
                <a:latin typeface="Arial (Body)"/>
                <a:cs typeface="Times New Roman" panose="02020603050405020304" pitchFamily="18" charset="0"/>
              </a:rPr>
              <a:t> </a:t>
            </a:r>
            <a:r>
              <a:rPr lang="en-US" altLang="en-US" sz="2400" dirty="0">
                <a:solidFill>
                  <a:srgbClr val="000000"/>
                </a:solidFill>
                <a:latin typeface="Arial (Body)"/>
                <a:cs typeface="Times New Roman" panose="02020603050405020304" pitchFamily="18" charset="0"/>
              </a:rPr>
              <a:t>P</a:t>
            </a:r>
            <a:r>
              <a:rPr lang="en-US" altLang="en-US" sz="100" dirty="0">
                <a:solidFill>
                  <a:srgbClr val="000000"/>
                </a:solidFill>
                <a:latin typeface="Arial (Body)"/>
                <a:cs typeface="Times New Roman" panose="02020603050405020304" pitchFamily="18" charset="0"/>
              </a:rPr>
              <a:t> </a:t>
            </a:r>
            <a:r>
              <a:rPr lang="en-US" altLang="en-US" sz="2400" dirty="0">
                <a:solidFill>
                  <a:srgbClr val="000000"/>
                </a:solidFill>
                <a:latin typeface="Arial (Body)"/>
                <a:cs typeface="Times New Roman" panose="02020603050405020304" pitchFamily="18" charset="0"/>
              </a:rPr>
              <a:t>U</a:t>
            </a:r>
            <a:r>
              <a:rPr lang="en-US" altLang="en-US" sz="100" dirty="0">
                <a:solidFill>
                  <a:srgbClr val="000000"/>
                </a:solidFill>
                <a:latin typeface="Arial (Body)"/>
                <a:cs typeface="Times New Roman" panose="02020603050405020304" pitchFamily="18" charset="0"/>
              </a:rPr>
              <a:t> </a:t>
            </a:r>
            <a:r>
              <a:rPr lang="en-US" altLang="en-US" sz="2400" dirty="0">
                <a:solidFill>
                  <a:srgbClr val="000000"/>
                </a:solidFill>
                <a:latin typeface="Arial (Body)"/>
                <a:cs typeface="Times New Roman" panose="02020603050405020304" pitchFamily="18" charset="0"/>
              </a:rPr>
              <a:t>’</a:t>
            </a:r>
            <a:r>
              <a:rPr lang="en-US" altLang="en-US" sz="100" dirty="0">
                <a:solidFill>
                  <a:srgbClr val="000000"/>
                </a:solidFill>
                <a:latin typeface="Arial (Body)"/>
                <a:cs typeface="Times New Roman" panose="02020603050405020304" pitchFamily="18" charset="0"/>
              </a:rPr>
              <a:t> </a:t>
            </a:r>
            <a:r>
              <a:rPr lang="en-US" altLang="en-US" sz="2400" dirty="0">
                <a:solidFill>
                  <a:srgbClr val="000000"/>
                </a:solidFill>
                <a:latin typeface="Arial (Body)"/>
                <a:cs typeface="Times New Roman" panose="02020603050405020304" pitchFamily="18" charset="0"/>
              </a:rPr>
              <a:t>s </a:t>
            </a:r>
            <a:r>
              <a:rPr lang="en-US" altLang="en-US" sz="2400" b="1" dirty="0">
                <a:solidFill>
                  <a:srgbClr val="000000"/>
                </a:solidFill>
                <a:latin typeface="Arial (Body)"/>
                <a:cs typeface="Times New Roman" panose="02020603050405020304" pitchFamily="18" charset="0"/>
              </a:rPr>
              <a:t>instruction set</a:t>
            </a:r>
          </a:p>
          <a:p>
            <a:pPr fontAlgn="base">
              <a:spcAft>
                <a:spcPct val="0"/>
              </a:spcAft>
            </a:pPr>
            <a:r>
              <a:rPr lang="en-US" altLang="en-US" sz="2400" dirty="0">
                <a:solidFill>
                  <a:srgbClr val="000000"/>
                </a:solidFill>
                <a:latin typeface="Arial (Body)"/>
                <a:cs typeface="Times New Roman" panose="02020603050405020304" pitchFamily="18" charset="0"/>
              </a:rPr>
              <a:t>Each brand of microprocessors (Intel, A</a:t>
            </a:r>
            <a:r>
              <a:rPr lang="en-US" altLang="en-US" sz="100" dirty="0">
                <a:solidFill>
                  <a:srgbClr val="000000"/>
                </a:solidFill>
                <a:latin typeface="Arial (Body)"/>
                <a:cs typeface="Times New Roman" panose="02020603050405020304" pitchFamily="18" charset="0"/>
              </a:rPr>
              <a:t> </a:t>
            </a:r>
            <a:r>
              <a:rPr lang="en-US" altLang="en-US" sz="2400" dirty="0">
                <a:solidFill>
                  <a:srgbClr val="000000"/>
                </a:solidFill>
                <a:latin typeface="Arial (Body)"/>
                <a:cs typeface="Times New Roman" panose="02020603050405020304" pitchFamily="18" charset="0"/>
              </a:rPr>
              <a:t>M</a:t>
            </a:r>
            <a:r>
              <a:rPr lang="en-US" altLang="en-US" sz="100" dirty="0">
                <a:solidFill>
                  <a:srgbClr val="000000"/>
                </a:solidFill>
                <a:latin typeface="Arial (Body)"/>
                <a:cs typeface="Times New Roman" panose="02020603050405020304" pitchFamily="18" charset="0"/>
              </a:rPr>
              <a:t> </a:t>
            </a:r>
            <a:r>
              <a:rPr lang="en-US" altLang="en-US" sz="2400" dirty="0">
                <a:solidFill>
                  <a:srgbClr val="000000"/>
                </a:solidFill>
                <a:latin typeface="Arial (Body)"/>
                <a:cs typeface="Times New Roman" panose="02020603050405020304" pitchFamily="18" charset="0"/>
              </a:rPr>
              <a:t>D, and Motorola) has a unique instruction set</a:t>
            </a:r>
          </a:p>
        </p:txBody>
      </p:sp>
    </p:spTree>
    <p:extLst>
      <p:ext uri="{BB962C8B-B14F-4D97-AF65-F5344CB8AC3E}">
        <p14:creationId xmlns:p14="http://schemas.microsoft.com/office/powerpoint/2010/main" val="36087910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1.4 How a Program Works </a:t>
            </a:r>
            <a:r>
              <a:rPr lang="en-US" altLang="en-US" sz="2000" b="0" dirty="0">
                <a:latin typeface="Times New Roman" panose="02020603050405020304" pitchFamily="18" charset="0"/>
                <a:ea typeface="+mj-ea"/>
                <a:cs typeface="Arial"/>
              </a:rPr>
              <a:t>(5 of 12)</a:t>
            </a:r>
          </a:p>
        </p:txBody>
      </p:sp>
      <p:sp>
        <p:nvSpPr>
          <p:cNvPr id="3" name="Content Placeholder 2"/>
          <p:cNvSpPr>
            <a:spLocks noGrp="1"/>
          </p:cNvSpPr>
          <p:nvPr>
            <p:ph idx="1"/>
          </p:nvPr>
        </p:nvSpPr>
        <p:spPr>
          <a:xfrm>
            <a:off x="457200" y="1600200"/>
            <a:ext cx="3314700" cy="3801010"/>
          </a:xfrm>
        </p:spPr>
        <p:txBody>
          <a:bodyPr wrap="square" lIns="91425" tIns="91425" rIns="91425" bIns="91425">
            <a:spAutoFit/>
          </a:bodyPr>
          <a:lstStyle/>
          <a:p>
            <a:pPr marL="255600" indent="-255600" fontAlgn="base">
              <a:spcAft>
                <a:spcPct val="0"/>
              </a:spcAft>
              <a:buFont typeface="Arial" panose="020B0604020202020204" pitchFamily="34" charset="0"/>
              <a:buChar char="•"/>
            </a:pPr>
            <a:r>
              <a:rPr lang="en-US" altLang="en-US" sz="2000" b="1" dirty="0">
                <a:solidFill>
                  <a:srgbClr val="000000"/>
                </a:solidFill>
                <a:latin typeface="Arial (Body)"/>
                <a:cs typeface="Times New Roman" panose="02020603050405020304" pitchFamily="18" charset="0"/>
              </a:rPr>
              <a:t>Fetch-decode-execute cycle </a:t>
            </a:r>
            <a:r>
              <a:rPr lang="en-US" altLang="en-US" sz="2000" dirty="0">
                <a:solidFill>
                  <a:srgbClr val="000000"/>
                </a:solidFill>
                <a:latin typeface="Arial (Body)"/>
                <a:cs typeface="Times New Roman" panose="02020603050405020304" pitchFamily="18" charset="0"/>
              </a:rPr>
              <a:t>is the term used when the C</a:t>
            </a:r>
            <a:r>
              <a:rPr lang="en-US" altLang="en-US" sz="100" dirty="0">
                <a:solidFill>
                  <a:srgbClr val="000000"/>
                </a:solidFill>
                <a:latin typeface="Arial (Body)"/>
                <a:cs typeface="Times New Roman" panose="02020603050405020304" pitchFamily="18" charset="0"/>
              </a:rPr>
              <a:t> </a:t>
            </a:r>
            <a:r>
              <a:rPr lang="en-US" altLang="en-US" sz="2000" dirty="0">
                <a:solidFill>
                  <a:srgbClr val="000000"/>
                </a:solidFill>
                <a:latin typeface="Arial (Body)"/>
                <a:cs typeface="Times New Roman" panose="02020603050405020304" pitchFamily="18" charset="0"/>
              </a:rPr>
              <a:t>P</a:t>
            </a:r>
            <a:r>
              <a:rPr lang="en-US" altLang="en-US" sz="100" dirty="0">
                <a:solidFill>
                  <a:srgbClr val="000000"/>
                </a:solidFill>
                <a:latin typeface="Arial (Body)"/>
                <a:cs typeface="Times New Roman" panose="02020603050405020304" pitchFamily="18" charset="0"/>
              </a:rPr>
              <a:t> </a:t>
            </a:r>
            <a:r>
              <a:rPr lang="en-US" altLang="en-US" sz="2000" dirty="0">
                <a:solidFill>
                  <a:srgbClr val="000000"/>
                </a:solidFill>
                <a:latin typeface="Arial (Body)"/>
                <a:cs typeface="Times New Roman" panose="02020603050405020304" pitchFamily="18" charset="0"/>
              </a:rPr>
              <a:t>U executes the instructions in a program.</a:t>
            </a:r>
          </a:p>
          <a:p>
            <a:pPr marL="255600" indent="-255600" fontAlgn="base">
              <a:spcAft>
                <a:spcPct val="0"/>
              </a:spcAft>
              <a:buFont typeface="Arial" panose="020B0604020202020204" pitchFamily="34" charset="0"/>
              <a:buChar char="•"/>
            </a:pPr>
            <a:r>
              <a:rPr lang="en-US" altLang="en-US" sz="2000" dirty="0">
                <a:solidFill>
                  <a:srgbClr val="000000"/>
                </a:solidFill>
                <a:latin typeface="Arial (Body)"/>
                <a:cs typeface="Times New Roman" panose="02020603050405020304" pitchFamily="18" charset="0"/>
              </a:rPr>
              <a:t>The cycle consist of three steps:</a:t>
            </a:r>
          </a:p>
          <a:p>
            <a:pPr marL="741600" lvl="1" indent="-284400" fontAlgn="base">
              <a:spcAft>
                <a:spcPct val="0"/>
              </a:spcAft>
              <a:buFontTx/>
              <a:buChar char="–"/>
            </a:pPr>
            <a:r>
              <a:rPr lang="en-US" altLang="en-US" sz="2000" dirty="0">
                <a:solidFill>
                  <a:srgbClr val="000000"/>
                </a:solidFill>
                <a:latin typeface="Arial (Body)"/>
                <a:cs typeface="Times New Roman" panose="02020603050405020304" pitchFamily="18" charset="0"/>
              </a:rPr>
              <a:t>Fetch</a:t>
            </a:r>
          </a:p>
          <a:p>
            <a:pPr marL="741600" lvl="1" indent="-284400" fontAlgn="base">
              <a:spcAft>
                <a:spcPct val="0"/>
              </a:spcAft>
              <a:buFontTx/>
              <a:buChar char="–"/>
            </a:pPr>
            <a:r>
              <a:rPr lang="en-US" altLang="en-US" sz="2000" dirty="0">
                <a:solidFill>
                  <a:srgbClr val="000000"/>
                </a:solidFill>
                <a:latin typeface="Arial (Body)"/>
                <a:cs typeface="Times New Roman" panose="02020603050405020304" pitchFamily="18" charset="0"/>
              </a:rPr>
              <a:t>Decode</a:t>
            </a:r>
          </a:p>
          <a:p>
            <a:pPr marL="741600" lvl="1" indent="-284400" fontAlgn="base">
              <a:spcAft>
                <a:spcPct val="0"/>
              </a:spcAft>
              <a:buFontTx/>
              <a:buChar char="–"/>
            </a:pPr>
            <a:r>
              <a:rPr lang="en-US" altLang="en-US" sz="2000" dirty="0">
                <a:solidFill>
                  <a:srgbClr val="000000"/>
                </a:solidFill>
                <a:latin typeface="Arial (Body)"/>
                <a:cs typeface="Times New Roman" panose="02020603050405020304" pitchFamily="18" charset="0"/>
              </a:rPr>
              <a:t>Execute</a:t>
            </a:r>
          </a:p>
        </p:txBody>
      </p:sp>
      <p:sp>
        <p:nvSpPr>
          <p:cNvPr id="4" name="Content Placeholder 3"/>
          <p:cNvSpPr>
            <a:spLocks noGrp="1"/>
          </p:cNvSpPr>
          <p:nvPr>
            <p:ph idx="13"/>
          </p:nvPr>
        </p:nvSpPr>
        <p:spPr>
          <a:xfrm>
            <a:off x="4124326" y="1737758"/>
            <a:ext cx="4492100" cy="800189"/>
          </a:xfrm>
        </p:spPr>
        <p:txBody>
          <a:bodyPr wrap="square" lIns="91425" tIns="91425" rIns="91425" bIns="91425">
            <a:spAutoFit/>
          </a:bodyPr>
          <a:lstStyle/>
          <a:p>
            <a:pPr marL="0" lvl="0" indent="0" eaLnBrk="0" fontAlgn="base" hangingPunct="0">
              <a:spcAft>
                <a:spcPct val="0"/>
              </a:spcAft>
              <a:buNone/>
            </a:pPr>
            <a:r>
              <a:rPr lang="en-US" altLang="en-US" sz="2000" b="1" kern="1200" dirty="0">
                <a:solidFill>
                  <a:srgbClr val="000000"/>
                </a:solidFill>
                <a:latin typeface="Arial (Body)"/>
                <a:ea typeface="ヒラギノ角ゴ Pro W3" charset="-128"/>
              </a:rPr>
              <a:t>Figure 1-16 </a:t>
            </a:r>
            <a:r>
              <a:rPr lang="en-US" altLang="en-US" sz="2000" kern="1200" dirty="0">
                <a:solidFill>
                  <a:srgbClr val="000000"/>
                </a:solidFill>
                <a:latin typeface="Arial (Body)"/>
                <a:ea typeface="ヒラギノ角ゴ Pro W3" charset="-128"/>
              </a:rPr>
              <a:t>The fetch-decode-execute cycle</a:t>
            </a:r>
          </a:p>
        </p:txBody>
      </p:sp>
      <p:pic>
        <p:nvPicPr>
          <p:cNvPr id="6" name="Picture 7" descr="A diagram explains the execution of a program stored in the main memory. A program stored in the secondary storage, such as a disk drive is copied to the main memory (R A M). The binary numeral stored here is 1 0 1 0 0 0 0 1, 1 0 1 1 1 0 0 0, 1 0 0 1 1 1 1 0. The C P U executes the program in main memo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3665" y="3334111"/>
            <a:ext cx="4508118" cy="2419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944077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1.4 How a Program Works </a:t>
            </a:r>
            <a:r>
              <a:rPr lang="en-US" altLang="en-US" sz="2000" b="0" dirty="0">
                <a:latin typeface="Times New Roman" panose="02020603050405020304" pitchFamily="18" charset="0"/>
                <a:ea typeface="+mj-ea"/>
                <a:cs typeface="Arial"/>
              </a:rPr>
              <a:t>(6 of 12)</a:t>
            </a:r>
          </a:p>
        </p:txBody>
      </p:sp>
      <p:sp>
        <p:nvSpPr>
          <p:cNvPr id="3" name="Content Placeholder 2"/>
          <p:cNvSpPr>
            <a:spLocks noGrp="1"/>
          </p:cNvSpPr>
          <p:nvPr>
            <p:ph idx="1"/>
          </p:nvPr>
        </p:nvSpPr>
        <p:spPr>
          <a:xfrm>
            <a:off x="304800" y="1600200"/>
            <a:ext cx="8294688" cy="3539400"/>
          </a:xfrm>
        </p:spPr>
        <p:txBody>
          <a:bodyPr wrap="square" lIns="91425" tIns="91425" rIns="91425" bIns="91425">
            <a:spAutoFit/>
          </a:bodyPr>
          <a:lstStyle/>
          <a:p>
            <a:pPr marL="0" indent="0" fontAlgn="base">
              <a:spcAft>
                <a:spcPct val="0"/>
              </a:spcAft>
              <a:buNone/>
            </a:pPr>
            <a:r>
              <a:rPr lang="en-US" altLang="en-US" sz="2400" b="1" dirty="0">
                <a:solidFill>
                  <a:srgbClr val="000000"/>
                </a:solidFill>
                <a:latin typeface="Arial (Body)"/>
                <a:cs typeface="Times New Roman" panose="02020603050405020304" pitchFamily="18" charset="0"/>
              </a:rPr>
              <a:t>From Machine Language to Assembly Language</a:t>
            </a:r>
          </a:p>
          <a:p>
            <a:pPr marL="255600" lvl="1" indent="-255600" fontAlgn="base">
              <a:spcBef>
                <a:spcPts val="1500"/>
              </a:spcBef>
              <a:spcAft>
                <a:spcPct val="0"/>
              </a:spcAft>
              <a:buFont typeface="Arial" panose="020B0604020202020204" pitchFamily="34" charset="0"/>
              <a:buChar char="•"/>
            </a:pPr>
            <a:r>
              <a:rPr lang="en-US" altLang="en-US" sz="2400" dirty="0">
                <a:solidFill>
                  <a:srgbClr val="000000"/>
                </a:solidFill>
                <a:latin typeface="Arial (Body)"/>
                <a:cs typeface="Times New Roman" panose="02020603050405020304" pitchFamily="18" charset="0"/>
              </a:rPr>
              <a:t>Computers only understand machine language</a:t>
            </a:r>
          </a:p>
          <a:p>
            <a:pPr marL="255600" lvl="1" indent="-255600" fontAlgn="base">
              <a:spcBef>
                <a:spcPts val="1500"/>
              </a:spcBef>
              <a:spcAft>
                <a:spcPct val="0"/>
              </a:spcAft>
              <a:buFont typeface="Arial" panose="020B0604020202020204" pitchFamily="34" charset="0"/>
              <a:buChar char="•"/>
            </a:pPr>
            <a:r>
              <a:rPr lang="en-US" altLang="en-US" sz="2400" dirty="0">
                <a:solidFill>
                  <a:srgbClr val="000000"/>
                </a:solidFill>
                <a:latin typeface="Arial (Body)"/>
                <a:cs typeface="Times New Roman" panose="02020603050405020304" pitchFamily="18" charset="0"/>
              </a:rPr>
              <a:t>Machine language is difficult to write</a:t>
            </a:r>
          </a:p>
          <a:p>
            <a:pPr marL="255600" lvl="1" indent="-255600" fontAlgn="base">
              <a:spcBef>
                <a:spcPts val="1500"/>
              </a:spcBef>
              <a:spcAft>
                <a:spcPct val="0"/>
              </a:spcAft>
              <a:buFont typeface="Arial" panose="020B0604020202020204" pitchFamily="34" charset="0"/>
              <a:buChar char="•"/>
            </a:pPr>
            <a:r>
              <a:rPr lang="en-US" altLang="en-US" sz="2400" b="1" dirty="0">
                <a:solidFill>
                  <a:srgbClr val="000000"/>
                </a:solidFill>
                <a:latin typeface="Arial (Body)"/>
                <a:cs typeface="Times New Roman" panose="02020603050405020304" pitchFamily="18" charset="0"/>
              </a:rPr>
              <a:t>Assembly language </a:t>
            </a:r>
            <a:r>
              <a:rPr lang="en-US" altLang="en-US" sz="2400" dirty="0">
                <a:solidFill>
                  <a:srgbClr val="000000"/>
                </a:solidFill>
                <a:latin typeface="Arial (Body)"/>
                <a:cs typeface="Times New Roman" panose="02020603050405020304" pitchFamily="18" charset="0"/>
              </a:rPr>
              <a:t>uses short words that are known as mnemonics</a:t>
            </a:r>
          </a:p>
          <a:p>
            <a:pPr marL="255600" lvl="1" indent="-255600" fontAlgn="base">
              <a:spcBef>
                <a:spcPts val="1500"/>
              </a:spcBef>
              <a:spcAft>
                <a:spcPct val="0"/>
              </a:spcAft>
              <a:buFont typeface="Arial" panose="020B0604020202020204" pitchFamily="34" charset="0"/>
              <a:buChar char="•"/>
            </a:pPr>
            <a:r>
              <a:rPr lang="en-US" altLang="en-US" sz="2400" b="1" dirty="0">
                <a:solidFill>
                  <a:srgbClr val="000000"/>
                </a:solidFill>
                <a:latin typeface="Arial (Body)"/>
                <a:cs typeface="Times New Roman" panose="02020603050405020304" pitchFamily="18" charset="0"/>
              </a:rPr>
              <a:t>Assembler</a:t>
            </a:r>
            <a:r>
              <a:rPr lang="en-US" altLang="en-US" sz="2400" dirty="0">
                <a:solidFill>
                  <a:srgbClr val="000000"/>
                </a:solidFill>
                <a:latin typeface="Arial (Body)"/>
                <a:cs typeface="Times New Roman" panose="02020603050405020304" pitchFamily="18" charset="0"/>
              </a:rPr>
              <a:t> is used to translate an assembly language program to machine language</a:t>
            </a:r>
          </a:p>
        </p:txBody>
      </p:sp>
    </p:spTree>
    <p:extLst>
      <p:ext uri="{BB962C8B-B14F-4D97-AF65-F5344CB8AC3E}">
        <p14:creationId xmlns:p14="http://schemas.microsoft.com/office/powerpoint/2010/main" val="15778059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chor="b">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1.4 How a Program Works </a:t>
            </a:r>
            <a:r>
              <a:rPr lang="en-US" altLang="en-US" sz="2000" b="0" dirty="0">
                <a:latin typeface="Times New Roman" panose="02020603050405020304" pitchFamily="18" charset="0"/>
                <a:ea typeface="+mj-ea"/>
                <a:cs typeface="Arial"/>
              </a:rPr>
              <a:t>(7 of 12)</a:t>
            </a:r>
          </a:p>
        </p:txBody>
      </p:sp>
      <p:sp>
        <p:nvSpPr>
          <p:cNvPr id="3" name="Text Placeholder 2"/>
          <p:cNvSpPr>
            <a:spLocks noGrp="1"/>
          </p:cNvSpPr>
          <p:nvPr>
            <p:ph type="body" idx="1"/>
          </p:nvPr>
        </p:nvSpPr>
        <p:spPr>
          <a:xfrm>
            <a:off x="457200" y="1600200"/>
            <a:ext cx="8229600" cy="676275"/>
          </a:xfrm>
        </p:spPr>
        <p:txBody>
          <a:bodyPr/>
          <a:lstStyle/>
          <a:p>
            <a:pPr marL="0" indent="0" eaLnBrk="0" fontAlgn="base" hangingPunct="0">
              <a:spcAft>
                <a:spcPct val="0"/>
              </a:spcAft>
              <a:buNone/>
              <a:tabLst/>
            </a:pPr>
            <a:r>
              <a:rPr lang="en-US" altLang="en-US" sz="2000" b="1" kern="1200" dirty="0">
                <a:latin typeface="Arial (Body)"/>
                <a:ea typeface="ヒラギノ角ゴ Pro W3" charset="-128"/>
              </a:rPr>
              <a:t>Figure 1-17 </a:t>
            </a:r>
            <a:r>
              <a:rPr lang="en-US" altLang="en-US" sz="2000" kern="1200" dirty="0">
                <a:solidFill>
                  <a:srgbClr val="000000"/>
                </a:solidFill>
                <a:latin typeface="Arial (Body)"/>
                <a:ea typeface="ヒラギノ角ゴ Pro W3" charset="-128"/>
              </a:rPr>
              <a:t>An assembler translates an assembly language program to a machine language program</a:t>
            </a:r>
          </a:p>
        </p:txBody>
      </p:sp>
      <p:pic>
        <p:nvPicPr>
          <p:cNvPr id="5" name="Picture 7" descr="Conversion of assembly language program to machine language program by an assembler. An assembler converts the assembly language program to machine language program. In the Diagram, the following lines are converted to binary numbers by the assembler: Line 1. M o v, e a x comma Z. Line 2. Add e a x comma 2. Line 3. M o v, Y comma e a x and so forth are converted to binary numbers by the assembler. The converted machine language program contains the following lines. Line 1: 1 0 1 0 0 0 0 1. Line 2: 1 0 1 1 1 0 0 0. Line 3: 1 0 0 1 1 1 1 0 and so fort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506" y="3171442"/>
            <a:ext cx="7354987" cy="2225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1576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Times New Roman" panose="02020603050405020304" pitchFamily="18" charset="0"/>
                <a:cs typeface="Arial"/>
              </a:rPr>
              <a:t>1.1 Introduction </a:t>
            </a:r>
            <a:r>
              <a:rPr lang="en-US" altLang="en-US" sz="2000" b="0" dirty="0">
                <a:latin typeface="Times New Roman" panose="02020603050405020304" pitchFamily="18" charset="0"/>
                <a:cs typeface="Arial"/>
              </a:rPr>
              <a:t>(3 of 4)</a:t>
            </a:r>
            <a:endParaRPr lang="en-US" dirty="0"/>
          </a:p>
        </p:txBody>
      </p:sp>
      <p:sp>
        <p:nvSpPr>
          <p:cNvPr id="3" name="Text Placeholder 2"/>
          <p:cNvSpPr>
            <a:spLocks noGrp="1"/>
          </p:cNvSpPr>
          <p:nvPr>
            <p:ph type="body" idx="1"/>
          </p:nvPr>
        </p:nvSpPr>
        <p:spPr>
          <a:xfrm>
            <a:off x="457200" y="1600200"/>
            <a:ext cx="8229600" cy="1798637"/>
          </a:xfrm>
        </p:spPr>
        <p:txBody>
          <a:bodyPr/>
          <a:lstStyle/>
          <a:p>
            <a:pPr>
              <a:defRPr/>
            </a:pPr>
            <a:r>
              <a:rPr lang="en-US" sz="2400" dirty="0">
                <a:latin typeface="+mn-lt"/>
                <a:cs typeface="Times New Roman" pitchFamily="18" charset="0"/>
              </a:rPr>
              <a:t>Computers are designed to do any job that their programs tell them to do.</a:t>
            </a:r>
          </a:p>
          <a:p>
            <a:pPr>
              <a:defRPr/>
            </a:pPr>
            <a:r>
              <a:rPr lang="en-US" sz="2400" dirty="0">
                <a:latin typeface="+mn-lt"/>
                <a:cs typeface="Times New Roman" pitchFamily="18" charset="0"/>
              </a:rPr>
              <a:t>A </a:t>
            </a:r>
            <a:r>
              <a:rPr lang="en-US" sz="2400" b="1" dirty="0">
                <a:solidFill>
                  <a:schemeClr val="tx1"/>
                </a:solidFill>
                <a:latin typeface="+mn-lt"/>
                <a:cs typeface="Times New Roman" pitchFamily="18" charset="0"/>
              </a:rPr>
              <a:t>program</a:t>
            </a:r>
            <a:r>
              <a:rPr lang="en-US" sz="2400" dirty="0">
                <a:latin typeface="+mn-lt"/>
                <a:cs typeface="Times New Roman" pitchFamily="18" charset="0"/>
              </a:rPr>
              <a:t> is a set of instructions that a computer follows to perform a task.</a:t>
            </a:r>
          </a:p>
        </p:txBody>
      </p:sp>
      <p:sp>
        <p:nvSpPr>
          <p:cNvPr id="11" name="Content Placeholder 10"/>
          <p:cNvSpPr>
            <a:spLocks noGrp="1"/>
          </p:cNvSpPr>
          <p:nvPr>
            <p:ph sz="quarter" idx="15"/>
          </p:nvPr>
        </p:nvSpPr>
        <p:spPr>
          <a:xfrm>
            <a:off x="457200" y="3500438"/>
            <a:ext cx="8229600" cy="503238"/>
          </a:xfrm>
        </p:spPr>
        <p:txBody>
          <a:bodyPr/>
          <a:lstStyle/>
          <a:p>
            <a:pPr marL="266700" indent="0">
              <a:buNone/>
            </a:pPr>
            <a:r>
              <a:rPr lang="en-US" sz="2400" dirty="0">
                <a:latin typeface="+mn-lt"/>
                <a:cs typeface="Times New Roman" pitchFamily="18" charset="0"/>
              </a:rPr>
              <a:t>For example:  Microsoft Word  and PowerPoint</a:t>
            </a:r>
          </a:p>
        </p:txBody>
      </p:sp>
      <p:sp>
        <p:nvSpPr>
          <p:cNvPr id="10" name="Content Placeholder 9"/>
          <p:cNvSpPr>
            <a:spLocks noGrp="1"/>
          </p:cNvSpPr>
          <p:nvPr>
            <p:ph sz="quarter" idx="14"/>
          </p:nvPr>
        </p:nvSpPr>
        <p:spPr>
          <a:xfrm>
            <a:off x="457200" y="4237038"/>
            <a:ext cx="8229600" cy="609600"/>
          </a:xfrm>
        </p:spPr>
        <p:txBody>
          <a:bodyPr/>
          <a:lstStyle/>
          <a:p>
            <a:r>
              <a:rPr lang="en-US" sz="2400" dirty="0">
                <a:solidFill>
                  <a:schemeClr val="tx1"/>
                </a:solidFill>
                <a:latin typeface="+mn-lt"/>
                <a:cs typeface="Times New Roman" pitchFamily="18" charset="0"/>
              </a:rPr>
              <a:t>Programs are commonly referred to as </a:t>
            </a:r>
            <a:r>
              <a:rPr lang="en-US" sz="2400" b="1" dirty="0">
                <a:solidFill>
                  <a:schemeClr val="tx1"/>
                </a:solidFill>
                <a:latin typeface="+mn-lt"/>
                <a:cs typeface="Times New Roman" pitchFamily="18" charset="0"/>
              </a:rPr>
              <a:t>software</a:t>
            </a:r>
            <a:r>
              <a:rPr lang="en-US" sz="2400" dirty="0">
                <a:solidFill>
                  <a:schemeClr val="tx1"/>
                </a:solidFill>
                <a:latin typeface="+mn-lt"/>
                <a:cs typeface="Times New Roman" pitchFamily="18" charset="0"/>
              </a:rPr>
              <a:t>.</a:t>
            </a:r>
          </a:p>
        </p:txBody>
      </p:sp>
      <p:sp>
        <p:nvSpPr>
          <p:cNvPr id="9" name="Content Placeholder 8"/>
          <p:cNvSpPr>
            <a:spLocks noGrp="1"/>
          </p:cNvSpPr>
          <p:nvPr>
            <p:ph sz="quarter" idx="13"/>
          </p:nvPr>
        </p:nvSpPr>
        <p:spPr>
          <a:xfrm>
            <a:off x="457200" y="5080000"/>
            <a:ext cx="8229600" cy="604839"/>
          </a:xfrm>
        </p:spPr>
        <p:txBody>
          <a:bodyPr/>
          <a:lstStyle/>
          <a:p>
            <a:pPr marL="432" indent="0">
              <a:buNone/>
            </a:pPr>
            <a:r>
              <a:rPr lang="en-US" sz="2400" b="1" dirty="0">
                <a:solidFill>
                  <a:schemeClr val="tx1"/>
                </a:solidFill>
                <a:latin typeface="+mn-lt"/>
              </a:rPr>
              <a:t>What software have you used?</a:t>
            </a:r>
          </a:p>
        </p:txBody>
      </p:sp>
    </p:spTree>
    <p:extLst>
      <p:ext uri="{BB962C8B-B14F-4D97-AF65-F5344CB8AC3E}">
        <p14:creationId xmlns:p14="http://schemas.microsoft.com/office/powerpoint/2010/main" val="7409800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1.4 How a Program Works </a:t>
            </a:r>
            <a:r>
              <a:rPr lang="en-US" altLang="en-US" sz="2000" b="0" dirty="0">
                <a:latin typeface="Times New Roman" panose="02020603050405020304" pitchFamily="18" charset="0"/>
                <a:ea typeface="+mj-ea"/>
                <a:cs typeface="Arial"/>
              </a:rPr>
              <a:t>(8 of 12)</a:t>
            </a:r>
          </a:p>
        </p:txBody>
      </p:sp>
      <p:sp>
        <p:nvSpPr>
          <p:cNvPr id="3" name="Text Placeholder 2"/>
          <p:cNvSpPr>
            <a:spLocks noGrp="1"/>
          </p:cNvSpPr>
          <p:nvPr>
            <p:ph idx="1"/>
          </p:nvPr>
        </p:nvSpPr>
        <p:spPr>
          <a:xfrm>
            <a:off x="457200" y="1600200"/>
            <a:ext cx="8227070" cy="2223655"/>
          </a:xfrm>
        </p:spPr>
        <p:txBody>
          <a:bodyPr wrap="square" lIns="91425" tIns="91425" rIns="91425" bIns="91425">
            <a:spAutoFit/>
          </a:bodyPr>
          <a:lstStyle/>
          <a:p>
            <a:pPr marL="0" indent="0" fontAlgn="base">
              <a:spcAft>
                <a:spcPct val="0"/>
              </a:spcAft>
              <a:buNone/>
            </a:pPr>
            <a:r>
              <a:rPr lang="en-US" altLang="en-US" sz="2400" b="1" dirty="0">
                <a:solidFill>
                  <a:srgbClr val="000000"/>
                </a:solidFill>
                <a:latin typeface="Arial (Body)"/>
                <a:cs typeface="Times New Roman" panose="02020603050405020304" pitchFamily="18" charset="0"/>
              </a:rPr>
              <a:t>High-Level Languages</a:t>
            </a:r>
          </a:p>
          <a:p>
            <a:pPr marL="255600" lvl="1" indent="-255600" fontAlgn="base">
              <a:spcBef>
                <a:spcPts val="1500"/>
              </a:spcBef>
              <a:spcAft>
                <a:spcPct val="0"/>
              </a:spcAft>
              <a:buFont typeface="Arial" panose="020B0604020202020204" pitchFamily="34" charset="0"/>
              <a:buChar char="•"/>
            </a:pPr>
            <a:r>
              <a:rPr lang="en-US" altLang="en-US" sz="2400" dirty="0">
                <a:solidFill>
                  <a:srgbClr val="000000"/>
                </a:solidFill>
                <a:latin typeface="Arial (Body)"/>
                <a:cs typeface="Times New Roman" panose="02020603050405020304" pitchFamily="18" charset="0"/>
              </a:rPr>
              <a:t>Assembly language is referred to as a </a:t>
            </a:r>
            <a:r>
              <a:rPr lang="en-US" altLang="en-US" sz="2400" b="1" dirty="0">
                <a:solidFill>
                  <a:srgbClr val="000000"/>
                </a:solidFill>
                <a:latin typeface="Arial (Body)"/>
                <a:cs typeface="Times New Roman" panose="02020603050405020304" pitchFamily="18" charset="0"/>
              </a:rPr>
              <a:t>low-level language High-level languages </a:t>
            </a:r>
            <a:r>
              <a:rPr lang="en-US" altLang="en-US" sz="2400" dirty="0">
                <a:solidFill>
                  <a:srgbClr val="000000"/>
                </a:solidFill>
                <a:latin typeface="Arial (Body)"/>
                <a:cs typeface="Times New Roman" panose="02020603050405020304" pitchFamily="18" charset="0"/>
              </a:rPr>
              <a:t>allow you to create powerful and complex programs without knowing how the C</a:t>
            </a:r>
            <a:r>
              <a:rPr lang="en-US" altLang="en-US" sz="100" dirty="0">
                <a:solidFill>
                  <a:srgbClr val="000000"/>
                </a:solidFill>
                <a:latin typeface="Arial (Body)"/>
                <a:cs typeface="Times New Roman" panose="02020603050405020304" pitchFamily="18" charset="0"/>
              </a:rPr>
              <a:t> </a:t>
            </a:r>
            <a:r>
              <a:rPr lang="en-US" altLang="en-US" sz="2400" dirty="0">
                <a:solidFill>
                  <a:srgbClr val="000000"/>
                </a:solidFill>
                <a:latin typeface="Arial (Body)"/>
                <a:cs typeface="Times New Roman" panose="02020603050405020304" pitchFamily="18" charset="0"/>
              </a:rPr>
              <a:t>P</a:t>
            </a:r>
            <a:r>
              <a:rPr lang="en-US" altLang="en-US" sz="100" dirty="0">
                <a:solidFill>
                  <a:srgbClr val="000000"/>
                </a:solidFill>
                <a:latin typeface="Arial (Body)"/>
                <a:cs typeface="Times New Roman" panose="02020603050405020304" pitchFamily="18" charset="0"/>
              </a:rPr>
              <a:t> </a:t>
            </a:r>
            <a:r>
              <a:rPr lang="en-US" altLang="en-US" sz="2400" dirty="0">
                <a:solidFill>
                  <a:srgbClr val="000000"/>
                </a:solidFill>
                <a:latin typeface="Arial (Body)"/>
                <a:cs typeface="Times New Roman" panose="02020603050405020304" pitchFamily="18" charset="0"/>
              </a:rPr>
              <a:t>U works,  using words that are easy to understand.</a:t>
            </a:r>
          </a:p>
        </p:txBody>
      </p:sp>
      <p:sp>
        <p:nvSpPr>
          <p:cNvPr id="7" name="Content Placeholder 6"/>
          <p:cNvSpPr>
            <a:spLocks noGrp="1"/>
          </p:cNvSpPr>
          <p:nvPr>
            <p:ph idx="14"/>
          </p:nvPr>
        </p:nvSpPr>
        <p:spPr>
          <a:xfrm>
            <a:off x="454670" y="3892330"/>
            <a:ext cx="8229600" cy="900333"/>
          </a:xfrm>
        </p:spPr>
        <p:txBody>
          <a:bodyPr/>
          <a:lstStyle/>
          <a:p>
            <a:pPr marL="449263" lvl="4" indent="357188" fontAlgn="base">
              <a:spcAft>
                <a:spcPct val="0"/>
              </a:spcAft>
              <a:buNone/>
            </a:pPr>
            <a:r>
              <a:rPr lang="en-US" altLang="en-US" sz="2400" dirty="0">
                <a:solidFill>
                  <a:srgbClr val="000000"/>
                </a:solidFill>
                <a:latin typeface="Arial (Body)"/>
                <a:cs typeface="Times New Roman" panose="02020603050405020304" pitchFamily="18" charset="0"/>
              </a:rPr>
              <a:t>For example:</a:t>
            </a:r>
          </a:p>
          <a:p>
            <a:pPr marL="898525" lvl="4" indent="-92075" fontAlgn="base">
              <a:spcAft>
                <a:spcPct val="0"/>
              </a:spcAft>
              <a:buNone/>
            </a:pPr>
            <a:r>
              <a:rPr lang="en-US" altLang="en-US" sz="2400" dirty="0">
                <a:solidFill>
                  <a:srgbClr val="000000"/>
                </a:solidFill>
                <a:latin typeface="Arial (Body)"/>
                <a:cs typeface="Times New Roman" panose="02020603050405020304" pitchFamily="18" charset="0"/>
              </a:rPr>
              <a:t>Java, C++, Python, Visual Basic,</a:t>
            </a:r>
            <a:endParaRPr lang="en-US" altLang="en-US" sz="2400" b="1" i="1" u="sng" dirty="0">
              <a:solidFill>
                <a:srgbClr val="000000"/>
              </a:solidFill>
              <a:latin typeface="Arial (Body)"/>
            </a:endParaRPr>
          </a:p>
        </p:txBody>
      </p:sp>
      <p:graphicFrame>
        <p:nvGraphicFramePr>
          <p:cNvPr id="4" name="Object 3" descr="C Sharp,"/>
          <p:cNvGraphicFramePr>
            <a:graphicFrameLocks noChangeAspect="1"/>
          </p:cNvGraphicFramePr>
          <p:nvPr>
            <p:extLst>
              <p:ext uri="{D42A27DB-BD31-4B8C-83A1-F6EECF244321}">
                <p14:modId xmlns:p14="http://schemas.microsoft.com/office/powerpoint/2010/main" val="3677316605"/>
              </p:ext>
            </p:extLst>
          </p:nvPr>
        </p:nvGraphicFramePr>
        <p:xfrm>
          <a:off x="5847253" y="4445267"/>
          <a:ext cx="456164" cy="336125"/>
        </p:xfrm>
        <a:graphic>
          <a:graphicData uri="http://schemas.openxmlformats.org/presentationml/2006/ole">
            <mc:AlternateContent xmlns:mc="http://schemas.openxmlformats.org/markup-compatibility/2006">
              <mc:Choice xmlns:v="urn:schemas-microsoft-com:vml" Requires="v">
                <p:oleObj spid="_x0000_s1079" name="Equation" r:id="rId3" imgW="241200" imgH="177480" progId="Equation.DSMT4">
                  <p:embed/>
                </p:oleObj>
              </mc:Choice>
              <mc:Fallback>
                <p:oleObj name="Equation" r:id="rId3" imgW="241200" imgH="177480" progId="Equation.DSMT4">
                  <p:embed/>
                  <p:pic>
                    <p:nvPicPr>
                      <p:cNvPr id="0" name=""/>
                      <p:cNvPicPr/>
                      <p:nvPr/>
                    </p:nvPicPr>
                    <p:blipFill>
                      <a:blip r:embed="rId4"/>
                      <a:stretch>
                        <a:fillRect/>
                      </a:stretch>
                    </p:blipFill>
                    <p:spPr>
                      <a:xfrm>
                        <a:off x="5847253" y="4445267"/>
                        <a:ext cx="456164" cy="336125"/>
                      </a:xfrm>
                      <a:prstGeom prst="rect">
                        <a:avLst/>
                      </a:prstGeom>
                    </p:spPr>
                  </p:pic>
                </p:oleObj>
              </mc:Fallback>
            </mc:AlternateContent>
          </a:graphicData>
        </a:graphic>
      </p:graphicFrame>
      <p:sp>
        <p:nvSpPr>
          <p:cNvPr id="5" name="Text Placeholder 4"/>
          <p:cNvSpPr>
            <a:spLocks noGrp="1"/>
          </p:cNvSpPr>
          <p:nvPr>
            <p:ph type="body" idx="4294967295"/>
          </p:nvPr>
        </p:nvSpPr>
        <p:spPr>
          <a:xfrm>
            <a:off x="492770" y="4306888"/>
            <a:ext cx="8194030" cy="1322387"/>
          </a:xfrm>
        </p:spPr>
        <p:txBody>
          <a:bodyPr/>
          <a:lstStyle/>
          <a:p>
            <a:pPr marL="5734050" lvl="4" indent="0" fontAlgn="base">
              <a:spcAft>
                <a:spcPct val="0"/>
              </a:spcAft>
              <a:buNone/>
            </a:pPr>
            <a:r>
              <a:rPr lang="en-US" altLang="en-US" sz="2400" dirty="0">
                <a:solidFill>
                  <a:srgbClr val="000000"/>
                </a:solidFill>
                <a:latin typeface="Arial (Body)"/>
                <a:cs typeface="Times New Roman" panose="02020603050405020304" pitchFamily="18" charset="0"/>
              </a:rPr>
              <a:t>, Ada, Fortran</a:t>
            </a:r>
          </a:p>
          <a:p>
            <a:pPr marL="0" lvl="4" indent="0" fontAlgn="base">
              <a:spcAft>
                <a:spcPct val="0"/>
              </a:spcAft>
              <a:buNone/>
            </a:pPr>
            <a:r>
              <a:rPr lang="en-US" sz="2400" b="1" kern="1200" dirty="0">
                <a:solidFill>
                  <a:srgbClr val="000000"/>
                </a:solidFill>
                <a:latin typeface="Arial (Body)"/>
                <a:ea typeface="ヒラギノ角ゴ Pro W3" charset="-128"/>
              </a:rPr>
              <a:t>Do you know of any other high-level computer programming languages?</a:t>
            </a:r>
            <a:endParaRPr lang="en-US" altLang="en-US" sz="2400" b="1" i="1" u="sng" dirty="0">
              <a:solidFill>
                <a:srgbClr val="000000"/>
              </a:solidFill>
              <a:latin typeface="Arial (Body)"/>
            </a:endParaRPr>
          </a:p>
        </p:txBody>
      </p:sp>
    </p:spTree>
    <p:extLst>
      <p:ext uri="{BB962C8B-B14F-4D97-AF65-F5344CB8AC3E}">
        <p14:creationId xmlns:p14="http://schemas.microsoft.com/office/powerpoint/2010/main" val="5946442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1.4 How a Program Works </a:t>
            </a:r>
            <a:r>
              <a:rPr lang="en-US" altLang="en-US" sz="2000" b="0" dirty="0">
                <a:latin typeface="Times New Roman" panose="02020603050405020304" pitchFamily="18" charset="0"/>
                <a:ea typeface="+mj-ea"/>
                <a:cs typeface="Arial"/>
              </a:rPr>
              <a:t>(9 of 12)</a:t>
            </a:r>
          </a:p>
        </p:txBody>
      </p:sp>
      <p:sp>
        <p:nvSpPr>
          <p:cNvPr id="3" name="Text Placeholder 2"/>
          <p:cNvSpPr>
            <a:spLocks noGrp="1"/>
          </p:cNvSpPr>
          <p:nvPr>
            <p:ph type="body" idx="1"/>
          </p:nvPr>
        </p:nvSpPr>
        <p:spPr>
          <a:xfrm>
            <a:off x="457200" y="1600199"/>
            <a:ext cx="8229600" cy="3908732"/>
          </a:xfrm>
        </p:spPr>
        <p:txBody>
          <a:bodyPr wrap="square" lIns="91425" tIns="91425" rIns="91425" bIns="91425">
            <a:spAutoFit/>
          </a:bodyPr>
          <a:lstStyle/>
          <a:p>
            <a:pPr marL="0" indent="0" fontAlgn="base">
              <a:spcAft>
                <a:spcPct val="0"/>
              </a:spcAft>
              <a:buNone/>
            </a:pPr>
            <a:r>
              <a:rPr lang="en-US" altLang="en-US" sz="2400" b="1" dirty="0">
                <a:solidFill>
                  <a:srgbClr val="000000"/>
                </a:solidFill>
                <a:latin typeface="Arial (Body)"/>
                <a:cs typeface="Times New Roman" panose="02020603050405020304" pitchFamily="18" charset="0"/>
              </a:rPr>
              <a:t>Key Words, Operators, and Syntax: an Overview</a:t>
            </a:r>
          </a:p>
          <a:p>
            <a:pPr marL="255600" lvl="1" indent="-255600" fontAlgn="base">
              <a:spcBef>
                <a:spcPts val="1500"/>
              </a:spcBef>
              <a:spcAft>
                <a:spcPct val="0"/>
              </a:spcAft>
              <a:buFont typeface="Arial" panose="020B0604020202020204" pitchFamily="34" charset="0"/>
              <a:buChar char="•"/>
            </a:pPr>
            <a:r>
              <a:rPr lang="en-US" altLang="en-US" sz="2400" b="1" dirty="0">
                <a:solidFill>
                  <a:srgbClr val="000000"/>
                </a:solidFill>
                <a:latin typeface="Arial (Body)"/>
                <a:cs typeface="Times New Roman" panose="02020603050405020304" pitchFamily="18" charset="0"/>
              </a:rPr>
              <a:t>Key words</a:t>
            </a:r>
            <a:r>
              <a:rPr lang="en-US" altLang="en-US" sz="2400" dirty="0">
                <a:solidFill>
                  <a:srgbClr val="000000"/>
                </a:solidFill>
                <a:latin typeface="Arial (Body)"/>
                <a:cs typeface="Times New Roman" panose="02020603050405020304" pitchFamily="18" charset="0"/>
              </a:rPr>
              <a:t> or </a:t>
            </a:r>
            <a:r>
              <a:rPr lang="en-US" altLang="en-US" sz="2400" b="1" dirty="0">
                <a:solidFill>
                  <a:srgbClr val="000000"/>
                </a:solidFill>
                <a:latin typeface="Arial (Body)"/>
                <a:cs typeface="Times New Roman" panose="02020603050405020304" pitchFamily="18" charset="0"/>
              </a:rPr>
              <a:t>reserved words</a:t>
            </a:r>
            <a:r>
              <a:rPr lang="en-US" altLang="en-US" sz="2400" dirty="0">
                <a:solidFill>
                  <a:srgbClr val="000000"/>
                </a:solidFill>
                <a:latin typeface="Arial (Body)"/>
                <a:cs typeface="Times New Roman" panose="02020603050405020304" pitchFamily="18" charset="0"/>
              </a:rPr>
              <a:t> have specific meaning and purpose in the programming language</a:t>
            </a:r>
          </a:p>
          <a:p>
            <a:pPr marL="255600" lvl="1" indent="-255600" fontAlgn="base">
              <a:spcBef>
                <a:spcPts val="1500"/>
              </a:spcBef>
              <a:spcAft>
                <a:spcPct val="0"/>
              </a:spcAft>
              <a:buFont typeface="Arial" panose="020B0604020202020204" pitchFamily="34" charset="0"/>
              <a:buChar char="•"/>
            </a:pPr>
            <a:r>
              <a:rPr lang="en-US" altLang="en-US" sz="2400" b="1" dirty="0">
                <a:solidFill>
                  <a:srgbClr val="000000"/>
                </a:solidFill>
                <a:latin typeface="Arial (Body)"/>
                <a:cs typeface="Times New Roman" panose="02020603050405020304" pitchFamily="18" charset="0"/>
              </a:rPr>
              <a:t>Operators</a:t>
            </a:r>
            <a:r>
              <a:rPr lang="en-US" altLang="en-US" sz="2400" dirty="0">
                <a:solidFill>
                  <a:srgbClr val="000000"/>
                </a:solidFill>
                <a:latin typeface="Arial (Body)"/>
                <a:cs typeface="Times New Roman" panose="02020603050405020304" pitchFamily="18" charset="0"/>
              </a:rPr>
              <a:t> perform various operations on data</a:t>
            </a:r>
          </a:p>
          <a:p>
            <a:pPr marL="255600" lvl="1" indent="-255600" fontAlgn="base">
              <a:spcBef>
                <a:spcPts val="1500"/>
              </a:spcBef>
              <a:spcAft>
                <a:spcPct val="0"/>
              </a:spcAft>
              <a:buFont typeface="Arial" panose="020B0604020202020204" pitchFamily="34" charset="0"/>
              <a:buChar char="•"/>
            </a:pPr>
            <a:r>
              <a:rPr lang="en-US" altLang="en-US" sz="2400" b="1" dirty="0">
                <a:solidFill>
                  <a:srgbClr val="000000"/>
                </a:solidFill>
                <a:latin typeface="Arial (Body)"/>
                <a:cs typeface="Times New Roman" panose="02020603050405020304" pitchFamily="18" charset="0"/>
              </a:rPr>
              <a:t>Syntax</a:t>
            </a:r>
            <a:r>
              <a:rPr lang="en-US" altLang="en-US" sz="2400" dirty="0">
                <a:solidFill>
                  <a:srgbClr val="000000"/>
                </a:solidFill>
                <a:latin typeface="Arial (Body)"/>
                <a:cs typeface="Times New Roman" panose="02020603050405020304" pitchFamily="18" charset="0"/>
              </a:rPr>
              <a:t> is a set of rules that must be strictly followed when writing a program</a:t>
            </a:r>
          </a:p>
          <a:p>
            <a:pPr marL="255600" lvl="1" indent="-255600" fontAlgn="base">
              <a:spcBef>
                <a:spcPts val="1500"/>
              </a:spcBef>
              <a:spcAft>
                <a:spcPct val="0"/>
              </a:spcAft>
              <a:buFont typeface="Arial" panose="020B0604020202020204" pitchFamily="34" charset="0"/>
              <a:buChar char="•"/>
            </a:pPr>
            <a:r>
              <a:rPr lang="en-US" altLang="en-US" sz="2400" b="1" dirty="0">
                <a:solidFill>
                  <a:srgbClr val="000000"/>
                </a:solidFill>
                <a:latin typeface="Arial (Body)"/>
                <a:cs typeface="Times New Roman" panose="02020603050405020304" pitchFamily="18" charset="0"/>
              </a:rPr>
              <a:t>Statements</a:t>
            </a:r>
            <a:r>
              <a:rPr lang="en-US" altLang="en-US" sz="2400" dirty="0">
                <a:solidFill>
                  <a:srgbClr val="000000"/>
                </a:solidFill>
                <a:latin typeface="Arial (Body)"/>
                <a:cs typeface="Times New Roman" panose="02020603050405020304" pitchFamily="18" charset="0"/>
              </a:rPr>
              <a:t> are individual instructions written in a programming language</a:t>
            </a:r>
          </a:p>
        </p:txBody>
      </p:sp>
    </p:spTree>
    <p:extLst>
      <p:ext uri="{BB962C8B-B14F-4D97-AF65-F5344CB8AC3E}">
        <p14:creationId xmlns:p14="http://schemas.microsoft.com/office/powerpoint/2010/main" val="8725377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1.4 How a Program Works </a:t>
            </a:r>
            <a:r>
              <a:rPr lang="en-US" altLang="en-US" sz="2000" b="0" dirty="0">
                <a:latin typeface="Times New Roman" panose="02020603050405020304" pitchFamily="18" charset="0"/>
                <a:ea typeface="+mj-ea"/>
                <a:cs typeface="Arial"/>
              </a:rPr>
              <a:t>(10 of 12)</a:t>
            </a:r>
          </a:p>
        </p:txBody>
      </p:sp>
      <p:sp>
        <p:nvSpPr>
          <p:cNvPr id="3" name="Text Placeholder 2"/>
          <p:cNvSpPr>
            <a:spLocks noGrp="1"/>
          </p:cNvSpPr>
          <p:nvPr>
            <p:ph type="body" idx="1"/>
          </p:nvPr>
        </p:nvSpPr>
        <p:spPr>
          <a:xfrm>
            <a:off x="457200" y="1600199"/>
            <a:ext cx="8229600" cy="4431952"/>
          </a:xfrm>
        </p:spPr>
        <p:txBody>
          <a:bodyPr wrap="square" lIns="91425" tIns="91425" rIns="91425" bIns="91425">
            <a:spAutoFit/>
          </a:bodyPr>
          <a:lstStyle/>
          <a:p>
            <a:pPr marL="0" indent="0" fontAlgn="base">
              <a:spcAft>
                <a:spcPct val="0"/>
              </a:spcAft>
              <a:buNone/>
            </a:pPr>
            <a:r>
              <a:rPr lang="en-US" altLang="en-US" sz="2400" b="1" dirty="0">
                <a:solidFill>
                  <a:srgbClr val="000000"/>
                </a:solidFill>
                <a:latin typeface="Arial (Body)"/>
                <a:cs typeface="Times New Roman" panose="02020603050405020304" pitchFamily="18" charset="0"/>
              </a:rPr>
              <a:t>Compilers and Interpreters</a:t>
            </a:r>
          </a:p>
          <a:p>
            <a:pPr marL="255600" lvl="1" indent="-255600" fontAlgn="base">
              <a:spcBef>
                <a:spcPts val="1500"/>
              </a:spcBef>
              <a:spcAft>
                <a:spcPct val="0"/>
              </a:spcAft>
              <a:buFont typeface="Arial" panose="020B0604020202020204" pitchFamily="34" charset="0"/>
              <a:buChar char="•"/>
            </a:pPr>
            <a:r>
              <a:rPr lang="en-US" altLang="en-US" sz="2400" dirty="0">
                <a:solidFill>
                  <a:srgbClr val="000000"/>
                </a:solidFill>
                <a:latin typeface="Arial (Body)"/>
                <a:cs typeface="Times New Roman" panose="02020603050405020304" pitchFamily="18" charset="0"/>
              </a:rPr>
              <a:t>The statements written in a high-level language are called </a:t>
            </a:r>
            <a:r>
              <a:rPr lang="en-US" altLang="en-US" sz="2400" b="1" dirty="0">
                <a:solidFill>
                  <a:srgbClr val="000000"/>
                </a:solidFill>
                <a:latin typeface="Arial (Body)"/>
                <a:cs typeface="Times New Roman" panose="02020603050405020304" pitchFamily="18" charset="0"/>
              </a:rPr>
              <a:t>source code</a:t>
            </a:r>
            <a:r>
              <a:rPr lang="en-US" altLang="en-US" sz="2400" dirty="0">
                <a:solidFill>
                  <a:srgbClr val="000000"/>
                </a:solidFill>
                <a:latin typeface="Arial (Body)"/>
                <a:cs typeface="Times New Roman" panose="02020603050405020304" pitchFamily="18" charset="0"/>
              </a:rPr>
              <a:t> or simply </a:t>
            </a:r>
            <a:r>
              <a:rPr lang="en-US" altLang="en-US" sz="2400" b="1" dirty="0">
                <a:solidFill>
                  <a:srgbClr val="000000"/>
                </a:solidFill>
                <a:latin typeface="Arial (Body)"/>
                <a:cs typeface="Times New Roman" panose="02020603050405020304" pitchFamily="18" charset="0"/>
              </a:rPr>
              <a:t>code</a:t>
            </a:r>
          </a:p>
          <a:p>
            <a:pPr marL="255600" lvl="1" indent="-255600" fontAlgn="base">
              <a:spcBef>
                <a:spcPts val="1500"/>
              </a:spcBef>
              <a:spcAft>
                <a:spcPct val="0"/>
              </a:spcAft>
              <a:buFont typeface="Arial" panose="020B0604020202020204" pitchFamily="34" charset="0"/>
              <a:buChar char="•"/>
            </a:pPr>
            <a:r>
              <a:rPr lang="en-US" altLang="en-US" sz="2400" dirty="0">
                <a:solidFill>
                  <a:srgbClr val="000000"/>
                </a:solidFill>
                <a:latin typeface="Arial (Body)"/>
                <a:cs typeface="Times New Roman" panose="02020603050405020304" pitchFamily="18" charset="0"/>
              </a:rPr>
              <a:t>Source code is translated to machine language using a compiler or an interpreter</a:t>
            </a:r>
          </a:p>
          <a:p>
            <a:pPr marL="255600" lvl="1" indent="-255600" fontAlgn="base">
              <a:spcBef>
                <a:spcPts val="1500"/>
              </a:spcBef>
              <a:spcAft>
                <a:spcPct val="0"/>
              </a:spcAft>
              <a:buFont typeface="Arial" panose="020B0604020202020204" pitchFamily="34" charset="0"/>
              <a:buChar char="•"/>
            </a:pPr>
            <a:r>
              <a:rPr lang="en-US" altLang="en-US" sz="2400" b="1" dirty="0">
                <a:solidFill>
                  <a:srgbClr val="000000"/>
                </a:solidFill>
                <a:latin typeface="Arial (Body)"/>
                <a:cs typeface="Times New Roman" panose="02020603050405020304" pitchFamily="18" charset="0"/>
              </a:rPr>
              <a:t>Syntax error</a:t>
            </a:r>
            <a:r>
              <a:rPr lang="en-US" altLang="en-US" sz="2400" dirty="0">
                <a:solidFill>
                  <a:srgbClr val="000000"/>
                </a:solidFill>
                <a:latin typeface="Arial (Body)"/>
                <a:cs typeface="Times New Roman" panose="02020603050405020304" pitchFamily="18" charset="0"/>
              </a:rPr>
              <a:t> is a mistake such as a:</a:t>
            </a:r>
          </a:p>
          <a:p>
            <a:pPr marL="741600" lvl="2" indent="-284400" fontAlgn="base">
              <a:spcAft>
                <a:spcPct val="0"/>
              </a:spcAft>
              <a:buFont typeface="Arial" panose="020B0604020202020204" pitchFamily="34" charset="0"/>
              <a:buChar char="–"/>
            </a:pPr>
            <a:r>
              <a:rPr lang="en-US" altLang="en-US" sz="2400" dirty="0">
                <a:solidFill>
                  <a:srgbClr val="000000"/>
                </a:solidFill>
                <a:latin typeface="Arial (Body)"/>
                <a:cs typeface="Times New Roman" panose="02020603050405020304" pitchFamily="18" charset="0"/>
              </a:rPr>
              <a:t>Misspelled word</a:t>
            </a:r>
          </a:p>
          <a:p>
            <a:pPr marL="741600" lvl="2" indent="-284400" fontAlgn="base">
              <a:spcAft>
                <a:spcPct val="0"/>
              </a:spcAft>
              <a:buFont typeface="Arial" panose="020B0604020202020204" pitchFamily="34" charset="0"/>
              <a:buChar char="–"/>
            </a:pPr>
            <a:r>
              <a:rPr lang="en-US" altLang="en-US" sz="2400" dirty="0">
                <a:solidFill>
                  <a:srgbClr val="000000"/>
                </a:solidFill>
                <a:latin typeface="Arial (Body)"/>
                <a:cs typeface="Times New Roman" panose="02020603050405020304" pitchFamily="18" charset="0"/>
              </a:rPr>
              <a:t>Missing punctuation character</a:t>
            </a:r>
          </a:p>
          <a:p>
            <a:pPr marL="741600" lvl="2" indent="-284400" fontAlgn="base">
              <a:spcAft>
                <a:spcPct val="0"/>
              </a:spcAft>
              <a:buFont typeface="Arial" panose="020B0604020202020204" pitchFamily="34" charset="0"/>
              <a:buChar char="–"/>
            </a:pPr>
            <a:r>
              <a:rPr lang="en-US" altLang="en-US" sz="2400" dirty="0">
                <a:solidFill>
                  <a:srgbClr val="000000"/>
                </a:solidFill>
                <a:latin typeface="Arial (Body)"/>
                <a:cs typeface="Times New Roman" panose="02020603050405020304" pitchFamily="18" charset="0"/>
              </a:rPr>
              <a:t>Incorrect use of an operator</a:t>
            </a:r>
          </a:p>
        </p:txBody>
      </p:sp>
    </p:spTree>
    <p:extLst>
      <p:ext uri="{BB962C8B-B14F-4D97-AF65-F5344CB8AC3E}">
        <p14:creationId xmlns:p14="http://schemas.microsoft.com/office/powerpoint/2010/main" val="5821535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1.4 How a Program Works </a:t>
            </a:r>
            <a:r>
              <a:rPr lang="en-US" altLang="en-US" sz="2000" b="0" dirty="0">
                <a:latin typeface="Times New Roman" panose="02020603050405020304" pitchFamily="18" charset="0"/>
                <a:ea typeface="+mj-ea"/>
                <a:cs typeface="Arial"/>
              </a:rPr>
              <a:t>(11 of 12)</a:t>
            </a:r>
          </a:p>
        </p:txBody>
      </p:sp>
      <p:sp>
        <p:nvSpPr>
          <p:cNvPr id="3" name="Content Placeholder 2"/>
          <p:cNvSpPr>
            <a:spLocks noGrp="1"/>
          </p:cNvSpPr>
          <p:nvPr>
            <p:ph type="body" idx="1"/>
          </p:nvPr>
        </p:nvSpPr>
        <p:spPr>
          <a:xfrm>
            <a:off x="457200" y="1600200"/>
            <a:ext cx="8229600" cy="1292631"/>
          </a:xfrm>
        </p:spPr>
        <p:txBody>
          <a:bodyPr wrap="square" lIns="91425" tIns="91425" rIns="91425" bIns="91425">
            <a:spAutoFit/>
          </a:bodyPr>
          <a:lstStyle/>
          <a:p>
            <a:pPr marL="255600" indent="-255600" fontAlgn="base">
              <a:spcAft>
                <a:spcPct val="0"/>
              </a:spcAft>
              <a:buFont typeface="Arial" panose="020B0604020202020204" pitchFamily="34" charset="0"/>
              <a:buChar char="•"/>
            </a:pPr>
            <a:r>
              <a:rPr lang="en-US" altLang="en-US" sz="2400" b="1" dirty="0">
                <a:solidFill>
                  <a:srgbClr val="000000"/>
                </a:solidFill>
                <a:latin typeface="Arial (Body)"/>
                <a:cs typeface="Times New Roman" panose="02020603050405020304" pitchFamily="18" charset="0"/>
              </a:rPr>
              <a:t>Compiler</a:t>
            </a:r>
            <a:r>
              <a:rPr lang="en-US" altLang="en-US" sz="2400" dirty="0">
                <a:solidFill>
                  <a:srgbClr val="000000"/>
                </a:solidFill>
                <a:latin typeface="Arial (Body)"/>
                <a:cs typeface="Times New Roman" panose="02020603050405020304" pitchFamily="18" charset="0"/>
              </a:rPr>
              <a:t> is a program that translates a high-level language program into a separate machine language program</a:t>
            </a:r>
            <a:endParaRPr lang="en-US" altLang="en-US" sz="2400" i="1" u="sng" dirty="0">
              <a:solidFill>
                <a:srgbClr val="000000"/>
              </a:solidFill>
              <a:latin typeface="Arial (Body)"/>
              <a:cs typeface="Times New Roman" panose="02020603050405020304" pitchFamily="18" charset="0"/>
            </a:endParaRPr>
          </a:p>
        </p:txBody>
      </p:sp>
      <p:sp>
        <p:nvSpPr>
          <p:cNvPr id="4" name="Content Placeholder 3"/>
          <p:cNvSpPr>
            <a:spLocks noGrp="1"/>
          </p:cNvSpPr>
          <p:nvPr>
            <p:ph type="body" idx="2"/>
          </p:nvPr>
        </p:nvSpPr>
        <p:spPr>
          <a:xfrm>
            <a:off x="457200" y="3030702"/>
            <a:ext cx="8229600" cy="492412"/>
          </a:xfrm>
        </p:spPr>
        <p:txBody>
          <a:bodyPr wrap="square" lIns="91425" tIns="91425" rIns="91425" bIns="91425">
            <a:spAutoFit/>
          </a:bodyPr>
          <a:lstStyle/>
          <a:p>
            <a:pPr marL="0" lvl="0" indent="0" eaLnBrk="0" fontAlgn="base" hangingPunct="0">
              <a:spcAft>
                <a:spcPct val="0"/>
              </a:spcAft>
              <a:buNone/>
            </a:pPr>
            <a:r>
              <a:rPr lang="en-US" altLang="en-US" sz="2000" b="1" kern="1200" dirty="0">
                <a:solidFill>
                  <a:srgbClr val="000000"/>
                </a:solidFill>
                <a:latin typeface="Arial (Body)"/>
                <a:ea typeface="ヒラギノ角ゴ Pro W3" charset="-128"/>
              </a:rPr>
              <a:t>Figure 1-18 </a:t>
            </a:r>
            <a:r>
              <a:rPr lang="en-US" altLang="en-US" sz="2000" kern="1200" dirty="0">
                <a:solidFill>
                  <a:srgbClr val="000000"/>
                </a:solidFill>
                <a:latin typeface="Arial (Body)"/>
                <a:ea typeface="ヒラギノ角ゴ Pro W3" charset="-128"/>
              </a:rPr>
              <a:t>Compiling a high-level program and executing it</a:t>
            </a:r>
          </a:p>
        </p:txBody>
      </p:sp>
      <p:pic>
        <p:nvPicPr>
          <p:cNvPr id="6" name="Picture 7" descr="A diagram explains the process of compiling and executing a high level program. The displayed high level program reads, display double quote hello earthling double quote and so forth. The high level program is sent to the compiler. The compiler is used to translate the high level language program to a machine language program. The machine language program contains the following binary numbers: 1 0 1 0 0 0 0 1. 1 0 1 1 1 0 0 0. 1 0 0 1 1 1 1 0 and so forth. The machine language program can be executed by the central processing unit at any time, without using the compil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6170" y="3640767"/>
            <a:ext cx="5738139" cy="2733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57848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1.4 How a Program Works </a:t>
            </a:r>
            <a:r>
              <a:rPr lang="en-US" altLang="en-US" sz="2000" b="0" dirty="0">
                <a:latin typeface="Times New Roman" panose="02020603050405020304" pitchFamily="18" charset="0"/>
                <a:ea typeface="+mj-ea"/>
                <a:cs typeface="Arial"/>
              </a:rPr>
              <a:t>(12 of 12)</a:t>
            </a:r>
          </a:p>
        </p:txBody>
      </p:sp>
      <p:sp>
        <p:nvSpPr>
          <p:cNvPr id="3" name="Content Placeholder 2"/>
          <p:cNvSpPr>
            <a:spLocks noGrp="1"/>
          </p:cNvSpPr>
          <p:nvPr>
            <p:ph type="body" idx="1"/>
          </p:nvPr>
        </p:nvSpPr>
        <p:spPr>
          <a:xfrm>
            <a:off x="457200" y="1600200"/>
            <a:ext cx="8229600" cy="1292631"/>
          </a:xfrm>
        </p:spPr>
        <p:txBody>
          <a:bodyPr wrap="square" lIns="91425" tIns="91425" rIns="91425" bIns="91425">
            <a:spAutoFit/>
          </a:bodyPr>
          <a:lstStyle/>
          <a:p>
            <a:pPr marL="255600" indent="-255600" fontAlgn="base">
              <a:spcAft>
                <a:spcPct val="0"/>
              </a:spcAft>
              <a:buFont typeface="Arial" panose="020B0604020202020204" pitchFamily="34" charset="0"/>
              <a:buChar char="•"/>
            </a:pPr>
            <a:r>
              <a:rPr lang="en-US" altLang="en-US" sz="2400" dirty="0">
                <a:solidFill>
                  <a:srgbClr val="000000"/>
                </a:solidFill>
                <a:latin typeface="Arial (Body)"/>
                <a:cs typeface="Times New Roman" panose="02020603050405020304" pitchFamily="18" charset="0"/>
              </a:rPr>
              <a:t>An </a:t>
            </a:r>
            <a:r>
              <a:rPr lang="en-US" altLang="en-US" sz="2400" b="1" dirty="0">
                <a:solidFill>
                  <a:srgbClr val="000000"/>
                </a:solidFill>
                <a:latin typeface="Arial (Body)"/>
                <a:cs typeface="Times New Roman" panose="02020603050405020304" pitchFamily="18" charset="0"/>
              </a:rPr>
              <a:t>interpreter</a:t>
            </a:r>
            <a:r>
              <a:rPr lang="en-US" altLang="en-US" sz="2400" dirty="0">
                <a:solidFill>
                  <a:srgbClr val="000000"/>
                </a:solidFill>
                <a:latin typeface="Arial (Body)"/>
                <a:cs typeface="Times New Roman" panose="02020603050405020304" pitchFamily="18" charset="0"/>
              </a:rPr>
              <a:t> is a program that both translates and executes the instructions in a high-level language program</a:t>
            </a:r>
          </a:p>
        </p:txBody>
      </p:sp>
      <p:sp>
        <p:nvSpPr>
          <p:cNvPr id="4" name="Content Placeholder 3"/>
          <p:cNvSpPr>
            <a:spLocks noGrp="1"/>
          </p:cNvSpPr>
          <p:nvPr>
            <p:ph type="body" idx="2"/>
          </p:nvPr>
        </p:nvSpPr>
        <p:spPr>
          <a:xfrm>
            <a:off x="457200" y="2959428"/>
            <a:ext cx="8229600" cy="492412"/>
          </a:xfrm>
        </p:spPr>
        <p:txBody>
          <a:bodyPr wrap="square" lIns="91425" tIns="91425" rIns="91425" bIns="91425">
            <a:spAutoFit/>
          </a:bodyPr>
          <a:lstStyle/>
          <a:p>
            <a:pPr marL="0" lvl="0" indent="0" eaLnBrk="0" fontAlgn="base" hangingPunct="0">
              <a:spcAft>
                <a:spcPct val="0"/>
              </a:spcAft>
              <a:buNone/>
            </a:pPr>
            <a:r>
              <a:rPr lang="en-US" altLang="en-US" sz="2000" b="1" kern="1200" dirty="0">
                <a:solidFill>
                  <a:srgbClr val="000000"/>
                </a:solidFill>
                <a:latin typeface="Arial (Body)"/>
                <a:ea typeface="ヒラギノ角ゴ Pro W3" charset="-128"/>
              </a:rPr>
              <a:t>Figure 1-19 </a:t>
            </a:r>
            <a:r>
              <a:rPr lang="en-US" altLang="en-US" sz="2000" kern="1200" dirty="0">
                <a:solidFill>
                  <a:srgbClr val="000000"/>
                </a:solidFill>
                <a:latin typeface="Arial (Body)"/>
                <a:ea typeface="ヒラギノ角ゴ Pro W3" charset="-128"/>
              </a:rPr>
              <a:t>Executing a high-level program with an interpreter</a:t>
            </a:r>
          </a:p>
        </p:txBody>
      </p:sp>
      <p:pic>
        <p:nvPicPr>
          <p:cNvPr id="6" name="Picture 7" descr="A diagram illustrates the process of executing a high level program with an interpreter. A high level language program that reads, display double quote earthling double quote is sent to the interpreter. The interpreter translates the high level instruction to its equivalent machine language instruction, a binary numeral that reads, 1 0 1 0 0 0 0 1 and immediately executes it. Post execution, the process is repeated for each high level instru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294" y="3567989"/>
            <a:ext cx="7188361" cy="2708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03603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1.5 Types of Software</a:t>
            </a:r>
          </a:p>
        </p:txBody>
      </p:sp>
      <p:sp>
        <p:nvSpPr>
          <p:cNvPr id="3" name="Text Placeholder 2"/>
          <p:cNvSpPr>
            <a:spLocks noGrp="1"/>
          </p:cNvSpPr>
          <p:nvPr>
            <p:ph type="body" idx="1"/>
          </p:nvPr>
        </p:nvSpPr>
        <p:spPr>
          <a:xfrm>
            <a:off x="457200" y="1600200"/>
            <a:ext cx="8229600" cy="4531980"/>
          </a:xfrm>
        </p:spPr>
        <p:txBody>
          <a:bodyPr wrap="square" lIns="91425" tIns="91425" rIns="91425" bIns="91425">
            <a:spAutoFit/>
          </a:bodyPr>
          <a:lstStyle/>
          <a:p>
            <a:pPr marL="0" indent="0" eaLnBrk="0" fontAlgn="base" hangingPunct="0">
              <a:spcAft>
                <a:spcPct val="0"/>
              </a:spcAft>
              <a:buNone/>
              <a:tabLst/>
            </a:pPr>
            <a:r>
              <a:rPr lang="en-US" altLang="en-US" sz="2400" kern="1200" dirty="0">
                <a:solidFill>
                  <a:srgbClr val="000000"/>
                </a:solidFill>
                <a:latin typeface="Arial (Body)"/>
                <a:ea typeface="ヒラギノ角ゴ Pro W3" charset="-128"/>
                <a:cs typeface="Times New Roman" panose="02020603050405020304" pitchFamily="18" charset="0"/>
              </a:rPr>
              <a:t>Programs generally fit into one of two categories</a:t>
            </a:r>
          </a:p>
          <a:p>
            <a:pPr marL="255600" lvl="1" indent="-255600" eaLnBrk="0" fontAlgn="base" hangingPunct="0">
              <a:spcBef>
                <a:spcPts val="1500"/>
              </a:spcBef>
              <a:spcAft>
                <a:spcPct val="0"/>
              </a:spcAft>
              <a:buFont typeface="Arial" panose="020B0604020202020204" pitchFamily="34" charset="0"/>
              <a:buChar char="•"/>
            </a:pPr>
            <a:r>
              <a:rPr lang="en-US" altLang="en-US" sz="2400" kern="1200" dirty="0">
                <a:solidFill>
                  <a:srgbClr val="000000"/>
                </a:solidFill>
                <a:latin typeface="Arial (Body)"/>
                <a:ea typeface="ヒラギノ角ゴ Pro W3" charset="-128"/>
                <a:cs typeface="Times New Roman" panose="02020603050405020304" pitchFamily="18" charset="0"/>
              </a:rPr>
              <a:t>System software</a:t>
            </a:r>
          </a:p>
          <a:p>
            <a:pPr marL="741600" lvl="2" indent="-284400" eaLnBrk="0" fontAlgn="base" hangingPunct="0">
              <a:spcAft>
                <a:spcPct val="0"/>
              </a:spcAft>
              <a:buFontTx/>
              <a:buChar char="–"/>
            </a:pPr>
            <a:r>
              <a:rPr lang="en-US" altLang="en-US" sz="2400" kern="1200" dirty="0">
                <a:solidFill>
                  <a:srgbClr val="000000"/>
                </a:solidFill>
                <a:latin typeface="Arial (Body)"/>
                <a:ea typeface="ヒラギノ角ゴ Pro W3" charset="-128"/>
                <a:cs typeface="Times New Roman" panose="02020603050405020304" pitchFamily="18" charset="0"/>
              </a:rPr>
              <a:t>The set of programs that control or enhance the operation of a computer such as an Operating System, Utility Programs, or Software Development Tools.</a:t>
            </a:r>
          </a:p>
          <a:p>
            <a:pPr marL="255600" lvl="1" indent="-255600" eaLnBrk="0" fontAlgn="base" hangingPunct="0">
              <a:spcBef>
                <a:spcPts val="1500"/>
              </a:spcBef>
              <a:spcAft>
                <a:spcPct val="0"/>
              </a:spcAft>
              <a:buFont typeface="Arial" panose="020B0604020202020204" pitchFamily="34" charset="0"/>
              <a:buChar char="•"/>
            </a:pPr>
            <a:r>
              <a:rPr lang="en-US" altLang="en-US" sz="2400" kern="1200" dirty="0">
                <a:solidFill>
                  <a:srgbClr val="000000"/>
                </a:solidFill>
                <a:latin typeface="Arial (Body)"/>
                <a:ea typeface="ヒラギノ角ゴ Pro W3" charset="-128"/>
                <a:cs typeface="Times New Roman" panose="02020603050405020304" pitchFamily="18" charset="0"/>
              </a:rPr>
              <a:t>Application software</a:t>
            </a:r>
          </a:p>
          <a:p>
            <a:pPr marL="741600" lvl="2" indent="-284400" eaLnBrk="0" fontAlgn="base" hangingPunct="0">
              <a:spcAft>
                <a:spcPct val="0"/>
              </a:spcAft>
              <a:buFontTx/>
              <a:buChar char="–"/>
            </a:pPr>
            <a:r>
              <a:rPr lang="en-US" altLang="en-US" sz="2400" kern="1200" dirty="0">
                <a:solidFill>
                  <a:srgbClr val="000000"/>
                </a:solidFill>
                <a:latin typeface="Arial (Body)"/>
                <a:ea typeface="ヒラギノ角ゴ Pro W3" charset="-128"/>
                <a:cs typeface="Times New Roman" panose="02020603050405020304" pitchFamily="18" charset="0"/>
              </a:rPr>
              <a:t>Programs that make a computer useful for every day tasks such as Microsoft Word, email programs, and Web browsers.</a:t>
            </a:r>
          </a:p>
        </p:txBody>
      </p:sp>
    </p:spTree>
    <p:extLst>
      <p:ext uri="{BB962C8B-B14F-4D97-AF65-F5344CB8AC3E}">
        <p14:creationId xmlns:p14="http://schemas.microsoft.com/office/powerpoint/2010/main" val="42492911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r>
              <a:rPr lang="en-US" dirty="0">
                <a:latin typeface="Times New Roman" panose="02020603050405020304" pitchFamily="18" charset="0"/>
              </a:rPr>
              <a:t>Copyright</a:t>
            </a:r>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964361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1.1 Introduction </a:t>
            </a:r>
            <a:r>
              <a:rPr lang="en-US" altLang="en-US" sz="2000" b="0" dirty="0">
                <a:latin typeface="Times New Roman" panose="02020603050405020304" pitchFamily="18" charset="0"/>
                <a:ea typeface="+mj-ea"/>
                <a:cs typeface="Arial"/>
              </a:rPr>
              <a:t>(4 of 4)</a:t>
            </a:r>
          </a:p>
        </p:txBody>
      </p:sp>
      <p:sp>
        <p:nvSpPr>
          <p:cNvPr id="3" name="Text Placeholder 2"/>
          <p:cNvSpPr>
            <a:spLocks noGrp="1"/>
          </p:cNvSpPr>
          <p:nvPr>
            <p:ph type="body" idx="1"/>
          </p:nvPr>
        </p:nvSpPr>
        <p:spPr>
          <a:xfrm>
            <a:off x="457200" y="1600200"/>
            <a:ext cx="8229600" cy="1854323"/>
          </a:xfrm>
        </p:spPr>
        <p:txBody>
          <a:bodyPr wrap="square" lIns="91425" tIns="91425" rIns="91425" bIns="91425">
            <a:spAutoFit/>
          </a:bodyPr>
          <a:lstStyle/>
          <a:p>
            <a:pPr marL="254682" indent="-255600" fontAlgn="base">
              <a:spcAft>
                <a:spcPct val="0"/>
              </a:spcAft>
              <a:defRPr/>
            </a:pPr>
            <a:r>
              <a:rPr lang="en-US" sz="2400" b="1" dirty="0">
                <a:solidFill>
                  <a:srgbClr val="000000"/>
                </a:solidFill>
                <a:latin typeface="Arial (Body)"/>
                <a:ea typeface="+mn-ea"/>
                <a:cs typeface="Times New Roman" pitchFamily="18" charset="0"/>
              </a:rPr>
              <a:t>Programmers</a:t>
            </a:r>
            <a:r>
              <a:rPr lang="en-US" sz="2400" dirty="0">
                <a:solidFill>
                  <a:srgbClr val="000000"/>
                </a:solidFill>
                <a:latin typeface="Arial (Body)"/>
                <a:ea typeface="+mn-ea"/>
                <a:cs typeface="Times New Roman" pitchFamily="18" charset="0"/>
              </a:rPr>
              <a:t> or </a:t>
            </a:r>
            <a:r>
              <a:rPr lang="en-US" sz="2400" b="1" dirty="0">
                <a:solidFill>
                  <a:srgbClr val="000000"/>
                </a:solidFill>
                <a:latin typeface="Arial (Body)"/>
                <a:ea typeface="+mn-ea"/>
                <a:cs typeface="Times New Roman" pitchFamily="18" charset="0"/>
              </a:rPr>
              <a:t>Software Developers </a:t>
            </a:r>
            <a:r>
              <a:rPr lang="en-US" sz="2400" dirty="0">
                <a:solidFill>
                  <a:srgbClr val="000000"/>
                </a:solidFill>
                <a:latin typeface="Arial (Body)"/>
                <a:ea typeface="+mn-ea"/>
                <a:cs typeface="Times New Roman" pitchFamily="18" charset="0"/>
              </a:rPr>
              <a:t>are the individuals that create computer software.</a:t>
            </a:r>
          </a:p>
          <a:p>
            <a:pPr marL="254682" indent="-255600" fontAlgn="base">
              <a:spcAft>
                <a:spcPct val="0"/>
              </a:spcAft>
              <a:defRPr/>
            </a:pPr>
            <a:r>
              <a:rPr lang="en-US" sz="2400" dirty="0">
                <a:solidFill>
                  <a:srgbClr val="000000"/>
                </a:solidFill>
                <a:latin typeface="Arial (Body)"/>
                <a:ea typeface="+mn-ea"/>
                <a:cs typeface="Times New Roman" pitchFamily="18" charset="0"/>
              </a:rPr>
              <a:t>They have the training and skill to design, create, and test computer programs.</a:t>
            </a:r>
          </a:p>
        </p:txBody>
      </p:sp>
      <p:sp>
        <p:nvSpPr>
          <p:cNvPr id="4" name="Text Placeholder 3"/>
          <p:cNvSpPr>
            <a:spLocks noGrp="1"/>
          </p:cNvSpPr>
          <p:nvPr>
            <p:ph type="body" idx="2"/>
          </p:nvPr>
        </p:nvSpPr>
        <p:spPr>
          <a:xfrm>
            <a:off x="457200" y="3562351"/>
            <a:ext cx="8229600" cy="990600"/>
          </a:xfrm>
        </p:spPr>
        <p:txBody>
          <a:bodyPr/>
          <a:lstStyle/>
          <a:p>
            <a:pPr marL="0" lvl="1" indent="0" fontAlgn="base">
              <a:spcAft>
                <a:spcPct val="0"/>
              </a:spcAft>
              <a:buNone/>
              <a:defRPr/>
            </a:pPr>
            <a:r>
              <a:rPr lang="en-US" sz="2400" b="1" dirty="0">
                <a:solidFill>
                  <a:srgbClr val="000000"/>
                </a:solidFill>
                <a:latin typeface="Arial (Body)"/>
              </a:rPr>
              <a:t>What are some of the fields in which computer programs are used?</a:t>
            </a:r>
          </a:p>
        </p:txBody>
      </p:sp>
    </p:spTree>
    <p:extLst>
      <p:ext uri="{BB962C8B-B14F-4D97-AF65-F5344CB8AC3E}">
        <p14:creationId xmlns:p14="http://schemas.microsoft.com/office/powerpoint/2010/main" val="3500390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1.2 Hardware and Software </a:t>
            </a:r>
            <a:r>
              <a:rPr lang="en-US" altLang="en-US" sz="2000" b="0" dirty="0">
                <a:latin typeface="Times New Roman" panose="02020603050405020304" pitchFamily="18" charset="0"/>
                <a:ea typeface="+mj-ea"/>
                <a:cs typeface="Arial"/>
              </a:rPr>
              <a:t>(1 of 18)</a:t>
            </a:r>
          </a:p>
        </p:txBody>
      </p:sp>
      <p:sp>
        <p:nvSpPr>
          <p:cNvPr id="3" name="Text Placeholder 2"/>
          <p:cNvSpPr>
            <a:spLocks noGrp="1"/>
          </p:cNvSpPr>
          <p:nvPr>
            <p:ph type="body" idx="1"/>
          </p:nvPr>
        </p:nvSpPr>
        <p:spPr>
          <a:xfrm>
            <a:off x="457200" y="1600200"/>
            <a:ext cx="8229600" cy="1854323"/>
          </a:xfrm>
        </p:spPr>
        <p:txBody>
          <a:bodyPr wrap="square" lIns="91425" tIns="91425" rIns="91425" bIns="91425">
            <a:spAutoFit/>
          </a:bodyPr>
          <a:lstStyle/>
          <a:p>
            <a:pPr marL="0" lvl="0" indent="0" eaLnBrk="0" fontAlgn="base" hangingPunct="0">
              <a:spcAft>
                <a:spcPct val="0"/>
              </a:spcAft>
              <a:buNone/>
              <a:tabLst/>
            </a:pPr>
            <a:r>
              <a:rPr lang="en-US" altLang="en-US" sz="2400" b="1" kern="1200" dirty="0">
                <a:solidFill>
                  <a:srgbClr val="000000"/>
                </a:solidFill>
                <a:latin typeface="Arial (Body)"/>
                <a:ea typeface="ヒラギノ角ゴ Pro W3" charset="-128"/>
              </a:rPr>
              <a:t>Concept:</a:t>
            </a:r>
          </a:p>
          <a:p>
            <a:pPr marL="0" lvl="0" indent="0" eaLnBrk="0" fontAlgn="base" hangingPunct="0">
              <a:spcAft>
                <a:spcPct val="0"/>
              </a:spcAft>
              <a:buNone/>
              <a:tabLst/>
            </a:pPr>
            <a:r>
              <a:rPr lang="en-US" altLang="en-US" sz="2400" kern="1200" dirty="0">
                <a:solidFill>
                  <a:srgbClr val="000000"/>
                </a:solidFill>
                <a:latin typeface="Arial (Body)"/>
                <a:ea typeface="ヒラギノ角ゴ Pro W3" charset="-128"/>
              </a:rPr>
              <a:t>The physical devices that a computer is made of are referred to as the computer’s hardware. The programs that run on a computer are referred to as software.</a:t>
            </a:r>
          </a:p>
        </p:txBody>
      </p:sp>
    </p:spTree>
    <p:extLst>
      <p:ext uri="{BB962C8B-B14F-4D97-AF65-F5344CB8AC3E}">
        <p14:creationId xmlns:p14="http://schemas.microsoft.com/office/powerpoint/2010/main" val="1279683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1.2 Hardware and Software </a:t>
            </a:r>
            <a:r>
              <a:rPr lang="en-US" altLang="en-US" sz="2000" b="0" dirty="0">
                <a:latin typeface="Times New Roman" panose="02020603050405020304" pitchFamily="18" charset="0"/>
                <a:ea typeface="+mj-ea"/>
                <a:cs typeface="Arial"/>
              </a:rPr>
              <a:t>(2 of 18)</a:t>
            </a:r>
          </a:p>
        </p:txBody>
      </p:sp>
      <p:sp>
        <p:nvSpPr>
          <p:cNvPr id="3" name="Text Placeholder 2"/>
          <p:cNvSpPr>
            <a:spLocks noGrp="1"/>
          </p:cNvSpPr>
          <p:nvPr>
            <p:ph type="body" idx="1"/>
          </p:nvPr>
        </p:nvSpPr>
        <p:spPr>
          <a:xfrm>
            <a:off x="457200" y="1600199"/>
            <a:ext cx="8229600" cy="2046684"/>
          </a:xfrm>
        </p:spPr>
        <p:txBody>
          <a:bodyPr wrap="square" lIns="91425" tIns="91425" rIns="91425" bIns="91425">
            <a:spAutoFit/>
          </a:bodyPr>
          <a:lstStyle/>
          <a:p>
            <a:pPr marL="0" indent="0" fontAlgn="base">
              <a:spcAft>
                <a:spcPct val="0"/>
              </a:spcAft>
              <a:buNone/>
              <a:tabLst/>
            </a:pPr>
            <a:r>
              <a:rPr lang="en-US" altLang="en-US" sz="2400" b="1" dirty="0">
                <a:solidFill>
                  <a:srgbClr val="000000"/>
                </a:solidFill>
                <a:latin typeface="Arial (Body)"/>
                <a:ea typeface="+mn-ea"/>
                <a:cs typeface="Times New Roman" panose="02020603050405020304" pitchFamily="18" charset="0"/>
              </a:rPr>
              <a:t>Hardware</a:t>
            </a:r>
          </a:p>
          <a:p>
            <a:pPr marL="255600" lvl="1" indent="-255600" fontAlgn="base">
              <a:spcBef>
                <a:spcPts val="1500"/>
              </a:spcBef>
              <a:spcAft>
                <a:spcPct val="0"/>
              </a:spcAft>
              <a:buFont typeface="Arial" panose="020B0604020202020204" pitchFamily="34" charset="0"/>
              <a:buChar char="•"/>
            </a:pPr>
            <a:r>
              <a:rPr lang="en-US" altLang="en-US" sz="2400" dirty="0">
                <a:solidFill>
                  <a:srgbClr val="000000"/>
                </a:solidFill>
                <a:latin typeface="Arial (Body)"/>
                <a:ea typeface="+mn-ea"/>
                <a:cs typeface="Times New Roman" panose="02020603050405020304" pitchFamily="18" charset="0"/>
              </a:rPr>
              <a:t>The physical devices that a computer is made of are referred to as the computer’s </a:t>
            </a:r>
            <a:r>
              <a:rPr lang="en-US" altLang="en-US" sz="2400" b="1" dirty="0">
                <a:solidFill>
                  <a:srgbClr val="000000"/>
                </a:solidFill>
                <a:latin typeface="Arial (Body)"/>
                <a:ea typeface="+mn-ea"/>
                <a:cs typeface="Times New Roman" panose="02020603050405020304" pitchFamily="18" charset="0"/>
              </a:rPr>
              <a:t>hardware.</a:t>
            </a:r>
          </a:p>
          <a:p>
            <a:pPr marL="255600" lvl="1" indent="-255600" fontAlgn="base">
              <a:spcBef>
                <a:spcPts val="1500"/>
              </a:spcBef>
              <a:spcAft>
                <a:spcPct val="0"/>
              </a:spcAft>
              <a:buFont typeface="Arial" panose="020B0604020202020204" pitchFamily="34" charset="0"/>
              <a:buChar char="•"/>
            </a:pPr>
            <a:r>
              <a:rPr lang="en-US" altLang="en-US" sz="2400" dirty="0">
                <a:solidFill>
                  <a:srgbClr val="000000"/>
                </a:solidFill>
                <a:latin typeface="Arial (Body)"/>
                <a:ea typeface="+mn-ea"/>
                <a:cs typeface="Times New Roman" panose="02020603050405020304" pitchFamily="18" charset="0"/>
              </a:rPr>
              <a:t>A computer is a system of devices that work together.</a:t>
            </a:r>
          </a:p>
        </p:txBody>
      </p:sp>
    </p:spTree>
    <p:extLst>
      <p:ext uri="{BB962C8B-B14F-4D97-AF65-F5344CB8AC3E}">
        <p14:creationId xmlns:p14="http://schemas.microsoft.com/office/powerpoint/2010/main" val="228694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chor="b">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1.2 Hardware and Software </a:t>
            </a:r>
            <a:r>
              <a:rPr lang="en-US" altLang="en-US" sz="2000" b="0" dirty="0">
                <a:latin typeface="Times New Roman" panose="02020603050405020304" pitchFamily="18" charset="0"/>
                <a:ea typeface="+mj-ea"/>
                <a:cs typeface="Arial"/>
              </a:rPr>
              <a:t>(3 of 18)</a:t>
            </a:r>
          </a:p>
        </p:txBody>
      </p:sp>
      <p:sp>
        <p:nvSpPr>
          <p:cNvPr id="3" name="Content Placeholder 2"/>
          <p:cNvSpPr>
            <a:spLocks noGrp="1"/>
          </p:cNvSpPr>
          <p:nvPr>
            <p:ph type="body" idx="1"/>
          </p:nvPr>
        </p:nvSpPr>
        <p:spPr>
          <a:xfrm>
            <a:off x="457200" y="1600200"/>
            <a:ext cx="3933825" cy="4662785"/>
          </a:xfrm>
        </p:spPr>
        <p:txBody>
          <a:bodyPr wrap="square" lIns="91425" tIns="91425" rIns="91425" bIns="91425">
            <a:spAutoFit/>
          </a:bodyPr>
          <a:lstStyle/>
          <a:p>
            <a:pPr marL="0" indent="0" fontAlgn="base">
              <a:spcAft>
                <a:spcPct val="0"/>
              </a:spcAft>
              <a:buNone/>
            </a:pPr>
            <a:r>
              <a:rPr lang="en-US" altLang="en-US" sz="2400" b="1" dirty="0">
                <a:solidFill>
                  <a:srgbClr val="000000"/>
                </a:solidFill>
                <a:latin typeface="Arial (Body)"/>
                <a:cs typeface="Times New Roman" panose="02020603050405020304" pitchFamily="18" charset="0"/>
              </a:rPr>
              <a:t>Hardware</a:t>
            </a:r>
          </a:p>
          <a:p>
            <a:pPr marL="0" indent="0" fontAlgn="base">
              <a:spcAft>
                <a:spcPct val="0"/>
              </a:spcAft>
              <a:buNone/>
            </a:pPr>
            <a:r>
              <a:rPr lang="en-US" altLang="en-US" sz="2400" dirty="0">
                <a:solidFill>
                  <a:srgbClr val="000000"/>
                </a:solidFill>
                <a:latin typeface="Arial (Body)"/>
                <a:cs typeface="Times New Roman" panose="02020603050405020304" pitchFamily="18" charset="0"/>
              </a:rPr>
              <a:t>A Computer System consists of:</a:t>
            </a:r>
          </a:p>
          <a:p>
            <a:pPr marL="255600" lvl="1" indent="-255600" fontAlgn="base">
              <a:spcBef>
                <a:spcPts val="1500"/>
              </a:spcBef>
              <a:spcAft>
                <a:spcPct val="0"/>
              </a:spcAft>
              <a:buFont typeface="Arial" panose="020B0604020202020204" pitchFamily="34" charset="0"/>
              <a:buChar char="•"/>
            </a:pPr>
            <a:r>
              <a:rPr lang="en-US" altLang="en-US" sz="2400" dirty="0">
                <a:solidFill>
                  <a:srgbClr val="000000"/>
                </a:solidFill>
                <a:latin typeface="Arial (Body)"/>
                <a:cs typeface="Times New Roman" panose="02020603050405020304" pitchFamily="18" charset="0"/>
              </a:rPr>
              <a:t>Central Processing Unit (C</a:t>
            </a:r>
            <a:r>
              <a:rPr lang="en-US" altLang="en-US" sz="100" dirty="0">
                <a:solidFill>
                  <a:srgbClr val="000000"/>
                </a:solidFill>
                <a:latin typeface="Arial (Body)"/>
                <a:cs typeface="Times New Roman" panose="02020603050405020304" pitchFamily="18" charset="0"/>
              </a:rPr>
              <a:t> </a:t>
            </a:r>
            <a:r>
              <a:rPr lang="en-US" altLang="en-US" sz="2400" dirty="0">
                <a:solidFill>
                  <a:srgbClr val="000000"/>
                </a:solidFill>
                <a:latin typeface="Arial (Body)"/>
                <a:cs typeface="Times New Roman" panose="02020603050405020304" pitchFamily="18" charset="0"/>
              </a:rPr>
              <a:t>P</a:t>
            </a:r>
            <a:r>
              <a:rPr lang="en-US" altLang="en-US" sz="100" dirty="0">
                <a:solidFill>
                  <a:srgbClr val="000000"/>
                </a:solidFill>
                <a:latin typeface="Arial (Body)"/>
                <a:cs typeface="Times New Roman" panose="02020603050405020304" pitchFamily="18" charset="0"/>
              </a:rPr>
              <a:t> </a:t>
            </a:r>
            <a:r>
              <a:rPr lang="en-US" altLang="en-US" sz="2400" dirty="0">
                <a:solidFill>
                  <a:srgbClr val="000000"/>
                </a:solidFill>
                <a:latin typeface="Arial (Body)"/>
                <a:cs typeface="Times New Roman" panose="02020603050405020304" pitchFamily="18" charset="0"/>
              </a:rPr>
              <a:t>U)</a:t>
            </a:r>
          </a:p>
          <a:p>
            <a:pPr marL="255600" lvl="1" indent="-255600" fontAlgn="base">
              <a:spcBef>
                <a:spcPts val="1500"/>
              </a:spcBef>
              <a:spcAft>
                <a:spcPct val="0"/>
              </a:spcAft>
              <a:buFont typeface="Arial" panose="020B0604020202020204" pitchFamily="34" charset="0"/>
              <a:buChar char="•"/>
            </a:pPr>
            <a:r>
              <a:rPr lang="en-US" altLang="en-US" sz="2400" dirty="0">
                <a:solidFill>
                  <a:srgbClr val="000000"/>
                </a:solidFill>
                <a:latin typeface="Arial (Body)"/>
                <a:cs typeface="Times New Roman" panose="02020603050405020304" pitchFamily="18" charset="0"/>
              </a:rPr>
              <a:t>Main memory</a:t>
            </a:r>
          </a:p>
          <a:p>
            <a:pPr marL="255600" lvl="1" indent="-255600" fontAlgn="base">
              <a:spcBef>
                <a:spcPts val="1500"/>
              </a:spcBef>
              <a:spcAft>
                <a:spcPct val="0"/>
              </a:spcAft>
              <a:buFont typeface="Arial" panose="020B0604020202020204" pitchFamily="34" charset="0"/>
              <a:buChar char="•"/>
            </a:pPr>
            <a:r>
              <a:rPr lang="en-US" altLang="en-US" sz="2400" dirty="0">
                <a:solidFill>
                  <a:srgbClr val="000000"/>
                </a:solidFill>
                <a:latin typeface="Arial (Body)"/>
                <a:cs typeface="Times New Roman" panose="02020603050405020304" pitchFamily="18" charset="0"/>
              </a:rPr>
              <a:t>Secondary storage</a:t>
            </a:r>
          </a:p>
          <a:p>
            <a:pPr marL="255600" lvl="1" indent="-255600" fontAlgn="base">
              <a:spcBef>
                <a:spcPts val="1500"/>
              </a:spcBef>
              <a:spcAft>
                <a:spcPct val="0"/>
              </a:spcAft>
              <a:buFont typeface="Arial" panose="020B0604020202020204" pitchFamily="34" charset="0"/>
              <a:buChar char="•"/>
            </a:pPr>
            <a:r>
              <a:rPr lang="en-US" altLang="en-US" sz="2400" dirty="0">
                <a:solidFill>
                  <a:srgbClr val="000000"/>
                </a:solidFill>
                <a:latin typeface="Arial (Body)"/>
                <a:cs typeface="Times New Roman" panose="02020603050405020304" pitchFamily="18" charset="0"/>
              </a:rPr>
              <a:t>Input devices</a:t>
            </a:r>
          </a:p>
          <a:p>
            <a:pPr marL="255600" lvl="1" indent="-255600" fontAlgn="base">
              <a:spcBef>
                <a:spcPts val="1500"/>
              </a:spcBef>
              <a:spcAft>
                <a:spcPct val="0"/>
              </a:spcAft>
              <a:buFont typeface="Arial" panose="020B0604020202020204" pitchFamily="34" charset="0"/>
              <a:buChar char="•"/>
            </a:pPr>
            <a:r>
              <a:rPr lang="en-US" altLang="en-US" sz="2400" dirty="0">
                <a:solidFill>
                  <a:srgbClr val="000000"/>
                </a:solidFill>
                <a:latin typeface="Arial (Body)"/>
                <a:cs typeface="Times New Roman" panose="02020603050405020304" pitchFamily="18" charset="0"/>
              </a:rPr>
              <a:t>Output devices</a:t>
            </a:r>
          </a:p>
        </p:txBody>
      </p:sp>
      <p:sp>
        <p:nvSpPr>
          <p:cNvPr id="4" name="Content Placeholder 3"/>
          <p:cNvSpPr>
            <a:spLocks noGrp="1"/>
          </p:cNvSpPr>
          <p:nvPr>
            <p:ph type="body" idx="2"/>
          </p:nvPr>
        </p:nvSpPr>
        <p:spPr>
          <a:xfrm>
            <a:off x="4591051" y="1585661"/>
            <a:ext cx="4095750" cy="861744"/>
          </a:xfrm>
        </p:spPr>
        <p:txBody>
          <a:bodyPr wrap="square" lIns="91425" tIns="91425" rIns="91425" bIns="91425">
            <a:spAutoFit/>
          </a:bodyPr>
          <a:lstStyle/>
          <a:p>
            <a:pPr marL="0" lvl="0" indent="0" eaLnBrk="0" fontAlgn="base" hangingPunct="0">
              <a:spcAft>
                <a:spcPct val="0"/>
              </a:spcAft>
              <a:buNone/>
            </a:pPr>
            <a:r>
              <a:rPr lang="en-US" altLang="en-US" sz="2200" b="1" kern="1200" dirty="0">
                <a:solidFill>
                  <a:srgbClr val="000000"/>
                </a:solidFill>
                <a:latin typeface="Arial (Body)"/>
                <a:ea typeface="ヒラギノ角ゴ Pro W3" charset="-128"/>
              </a:rPr>
              <a:t>Figure 1-2 </a:t>
            </a:r>
            <a:r>
              <a:rPr lang="en-US" altLang="en-US" sz="2200" kern="1200" dirty="0">
                <a:solidFill>
                  <a:srgbClr val="000000"/>
                </a:solidFill>
                <a:latin typeface="Arial (Body)"/>
                <a:ea typeface="ヒラギノ角ゴ Pro W3" charset="-128"/>
              </a:rPr>
              <a:t>Typical components of a computer system</a:t>
            </a:r>
          </a:p>
        </p:txBody>
      </p:sp>
      <p:pic>
        <p:nvPicPr>
          <p:cNvPr id="6" name="Picture 1" descr="Components of a computer system are displayed in the image. Input signals are transmitted to the central processing unit by the input devices, such as keyboards, mouse, cameras, microphones, etcetera. The central processing unit and the main memory, Random access memory, are housed in a single unit. The C P U sends the processed information to the output devices, such as monitors, L E D screens, printers, speakers, etcetera. Also, the C P U can send and access information from the secondary storage devices, such as a C D Drive."/>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12632" y="2783375"/>
            <a:ext cx="3960405" cy="3286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41148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1.2 Hardware and Software </a:t>
            </a:r>
            <a:r>
              <a:rPr lang="en-US" altLang="en-US" sz="2000" b="0" dirty="0">
                <a:latin typeface="Times New Roman" panose="02020603050405020304" pitchFamily="18" charset="0"/>
                <a:ea typeface="+mj-ea"/>
                <a:cs typeface="Arial"/>
              </a:rPr>
              <a:t>(4 of 18)</a:t>
            </a:r>
          </a:p>
        </p:txBody>
      </p:sp>
      <p:sp>
        <p:nvSpPr>
          <p:cNvPr id="3" name="Text Placeholder 2"/>
          <p:cNvSpPr>
            <a:spLocks noGrp="1"/>
          </p:cNvSpPr>
          <p:nvPr>
            <p:ph type="body" idx="1"/>
          </p:nvPr>
        </p:nvSpPr>
        <p:spPr>
          <a:xfrm>
            <a:off x="457200" y="1600200"/>
            <a:ext cx="8229600" cy="3170068"/>
          </a:xfrm>
        </p:spPr>
        <p:txBody>
          <a:bodyPr wrap="square" lIns="91425" tIns="91425" rIns="91425" bIns="91425">
            <a:spAutoFit/>
          </a:bodyPr>
          <a:lstStyle/>
          <a:p>
            <a:pPr marL="0" indent="0" fontAlgn="base">
              <a:spcAft>
                <a:spcPct val="0"/>
              </a:spcAft>
              <a:buNone/>
            </a:pPr>
            <a:r>
              <a:rPr lang="en-US" altLang="en-US" sz="2400" b="1" dirty="0">
                <a:solidFill>
                  <a:srgbClr val="000000"/>
                </a:solidFill>
                <a:latin typeface="Arial (Body)"/>
                <a:cs typeface="Times New Roman" panose="02020603050405020304" pitchFamily="18" charset="0"/>
              </a:rPr>
              <a:t>Hardware</a:t>
            </a:r>
          </a:p>
          <a:p>
            <a:pPr marL="0" indent="0" fontAlgn="base">
              <a:spcAft>
                <a:spcPct val="0"/>
              </a:spcAft>
              <a:buNone/>
            </a:pPr>
            <a:r>
              <a:rPr lang="en-US" altLang="en-US" sz="2400" dirty="0">
                <a:solidFill>
                  <a:srgbClr val="000000"/>
                </a:solidFill>
                <a:latin typeface="Arial (Body)"/>
                <a:cs typeface="Times New Roman" panose="02020603050405020304" pitchFamily="18" charset="0"/>
              </a:rPr>
              <a:t>Central Processing Unit (C</a:t>
            </a:r>
            <a:r>
              <a:rPr lang="en-US" altLang="en-US" sz="100" dirty="0">
                <a:solidFill>
                  <a:srgbClr val="000000"/>
                </a:solidFill>
                <a:latin typeface="Arial (Body)"/>
                <a:cs typeface="Times New Roman" panose="02020603050405020304" pitchFamily="18" charset="0"/>
              </a:rPr>
              <a:t> </a:t>
            </a:r>
            <a:r>
              <a:rPr lang="en-US" altLang="en-US" sz="2400" dirty="0">
                <a:solidFill>
                  <a:srgbClr val="000000"/>
                </a:solidFill>
                <a:latin typeface="Arial (Body)"/>
                <a:cs typeface="Times New Roman" panose="02020603050405020304" pitchFamily="18" charset="0"/>
              </a:rPr>
              <a:t>P</a:t>
            </a:r>
            <a:r>
              <a:rPr lang="en-US" altLang="en-US" sz="100" dirty="0">
                <a:solidFill>
                  <a:srgbClr val="000000"/>
                </a:solidFill>
                <a:latin typeface="Arial (Body)"/>
                <a:cs typeface="Times New Roman" panose="02020603050405020304" pitchFamily="18" charset="0"/>
              </a:rPr>
              <a:t> </a:t>
            </a:r>
            <a:r>
              <a:rPr lang="en-US" altLang="en-US" sz="2400" dirty="0">
                <a:solidFill>
                  <a:srgbClr val="000000"/>
                </a:solidFill>
                <a:latin typeface="Arial (Body)"/>
                <a:cs typeface="Times New Roman" panose="02020603050405020304" pitchFamily="18" charset="0"/>
              </a:rPr>
              <a:t>U)</a:t>
            </a:r>
          </a:p>
          <a:p>
            <a:pPr marL="255600" lvl="1" indent="-255600" fontAlgn="base">
              <a:spcBef>
                <a:spcPts val="1500"/>
              </a:spcBef>
              <a:spcAft>
                <a:spcPct val="0"/>
              </a:spcAft>
              <a:buFont typeface="Arial" panose="020B0604020202020204" pitchFamily="34" charset="0"/>
              <a:buChar char="•"/>
            </a:pPr>
            <a:r>
              <a:rPr lang="en-US" altLang="en-US" sz="2400" dirty="0">
                <a:solidFill>
                  <a:srgbClr val="000000"/>
                </a:solidFill>
                <a:latin typeface="Arial (Body)"/>
                <a:cs typeface="Times New Roman" panose="02020603050405020304" pitchFamily="18" charset="0"/>
              </a:rPr>
              <a:t>The C</a:t>
            </a:r>
            <a:r>
              <a:rPr lang="en-US" altLang="en-US" sz="100" dirty="0">
                <a:solidFill>
                  <a:srgbClr val="000000"/>
                </a:solidFill>
                <a:latin typeface="Arial (Body)"/>
                <a:cs typeface="Times New Roman" panose="02020603050405020304" pitchFamily="18" charset="0"/>
              </a:rPr>
              <a:t> </a:t>
            </a:r>
            <a:r>
              <a:rPr lang="en-US" altLang="en-US" sz="2400" dirty="0">
                <a:solidFill>
                  <a:srgbClr val="000000"/>
                </a:solidFill>
                <a:latin typeface="Arial (Body)"/>
                <a:cs typeface="Times New Roman" panose="02020603050405020304" pitchFamily="18" charset="0"/>
              </a:rPr>
              <a:t>P</a:t>
            </a:r>
            <a:r>
              <a:rPr lang="en-US" altLang="en-US" sz="100" dirty="0">
                <a:solidFill>
                  <a:srgbClr val="000000"/>
                </a:solidFill>
                <a:latin typeface="Arial (Body)"/>
                <a:cs typeface="Times New Roman" panose="02020603050405020304" pitchFamily="18" charset="0"/>
              </a:rPr>
              <a:t> </a:t>
            </a:r>
            <a:r>
              <a:rPr lang="en-US" altLang="en-US" sz="2400" dirty="0">
                <a:solidFill>
                  <a:srgbClr val="000000"/>
                </a:solidFill>
                <a:latin typeface="Arial (Body)"/>
                <a:cs typeface="Times New Roman" panose="02020603050405020304" pitchFamily="18" charset="0"/>
              </a:rPr>
              <a:t>U is the part of a computer that runs the programs.</a:t>
            </a:r>
          </a:p>
          <a:p>
            <a:pPr marL="255600" lvl="1" indent="-255600" fontAlgn="base">
              <a:spcBef>
                <a:spcPts val="1500"/>
              </a:spcBef>
              <a:spcAft>
                <a:spcPct val="0"/>
              </a:spcAft>
              <a:buFont typeface="Arial" panose="020B0604020202020204" pitchFamily="34" charset="0"/>
              <a:buChar char="•"/>
            </a:pPr>
            <a:r>
              <a:rPr lang="en-US" altLang="en-US" sz="2400" dirty="0">
                <a:solidFill>
                  <a:srgbClr val="000000"/>
                </a:solidFill>
                <a:latin typeface="Arial (Body)"/>
                <a:cs typeface="Times New Roman" panose="02020603050405020304" pitchFamily="18" charset="0"/>
              </a:rPr>
              <a:t>Often referred to as the </a:t>
            </a:r>
            <a:r>
              <a:rPr lang="en-US" altLang="en-US" sz="2400" b="1" dirty="0">
                <a:solidFill>
                  <a:srgbClr val="000000"/>
                </a:solidFill>
                <a:latin typeface="Arial (Body)"/>
                <a:cs typeface="Times New Roman" panose="02020603050405020304" pitchFamily="18" charset="0"/>
              </a:rPr>
              <a:t>processor</a:t>
            </a:r>
            <a:r>
              <a:rPr lang="en-US" altLang="en-US" sz="2400" dirty="0">
                <a:solidFill>
                  <a:srgbClr val="000000"/>
                </a:solidFill>
                <a:latin typeface="Arial (Body)"/>
                <a:cs typeface="Times New Roman" panose="02020603050405020304" pitchFamily="18" charset="0"/>
              </a:rPr>
              <a:t>.</a:t>
            </a:r>
          </a:p>
          <a:p>
            <a:pPr marL="255600" lvl="1" indent="-255600" fontAlgn="base">
              <a:spcBef>
                <a:spcPts val="1500"/>
              </a:spcBef>
              <a:spcAft>
                <a:spcPct val="0"/>
              </a:spcAft>
              <a:buFont typeface="Arial" panose="020B0604020202020204" pitchFamily="34" charset="0"/>
              <a:buChar char="•"/>
            </a:pPr>
            <a:r>
              <a:rPr lang="en-US" altLang="en-US" sz="2400" dirty="0">
                <a:solidFill>
                  <a:srgbClr val="000000"/>
                </a:solidFill>
                <a:latin typeface="Arial (Body)"/>
                <a:cs typeface="Times New Roman" panose="02020603050405020304" pitchFamily="18" charset="0"/>
              </a:rPr>
              <a:t>Without a C</a:t>
            </a:r>
            <a:r>
              <a:rPr lang="en-US" altLang="en-US" sz="100" dirty="0">
                <a:solidFill>
                  <a:srgbClr val="000000"/>
                </a:solidFill>
                <a:latin typeface="Arial (Body)"/>
                <a:cs typeface="Times New Roman" panose="02020603050405020304" pitchFamily="18" charset="0"/>
              </a:rPr>
              <a:t> </a:t>
            </a:r>
            <a:r>
              <a:rPr lang="en-US" altLang="en-US" sz="2400" dirty="0">
                <a:solidFill>
                  <a:srgbClr val="000000"/>
                </a:solidFill>
                <a:latin typeface="Arial (Body)"/>
                <a:cs typeface="Times New Roman" panose="02020603050405020304" pitchFamily="18" charset="0"/>
              </a:rPr>
              <a:t>P</a:t>
            </a:r>
            <a:r>
              <a:rPr lang="en-US" altLang="en-US" sz="100" dirty="0">
                <a:solidFill>
                  <a:srgbClr val="000000"/>
                </a:solidFill>
                <a:latin typeface="Arial (Body)"/>
                <a:cs typeface="Times New Roman" panose="02020603050405020304" pitchFamily="18" charset="0"/>
              </a:rPr>
              <a:t> </a:t>
            </a:r>
            <a:r>
              <a:rPr lang="en-US" altLang="en-US" sz="2400" dirty="0">
                <a:solidFill>
                  <a:srgbClr val="000000"/>
                </a:solidFill>
                <a:latin typeface="Arial (Body)"/>
                <a:cs typeface="Times New Roman" panose="02020603050405020304" pitchFamily="18" charset="0"/>
              </a:rPr>
              <a:t>U, a computer cannot run software.</a:t>
            </a:r>
          </a:p>
        </p:txBody>
      </p:sp>
      <p:sp>
        <p:nvSpPr>
          <p:cNvPr id="4" name="Text Placeholder 3"/>
          <p:cNvSpPr>
            <a:spLocks noGrp="1"/>
          </p:cNvSpPr>
          <p:nvPr>
            <p:ph type="body" idx="2"/>
          </p:nvPr>
        </p:nvSpPr>
        <p:spPr>
          <a:xfrm>
            <a:off x="457200" y="4857750"/>
            <a:ext cx="8229600" cy="1181100"/>
          </a:xfrm>
        </p:spPr>
        <p:txBody>
          <a:bodyPr/>
          <a:lstStyle/>
          <a:p>
            <a:pPr marL="0" lvl="1" indent="0" fontAlgn="base">
              <a:spcAft>
                <a:spcPct val="0"/>
              </a:spcAft>
              <a:buNone/>
            </a:pPr>
            <a:r>
              <a:rPr lang="en-US" altLang="en-US" sz="2400" b="1" dirty="0">
                <a:solidFill>
                  <a:srgbClr val="000000"/>
                </a:solidFill>
                <a:latin typeface="Arial (Body)"/>
                <a:cs typeface="Times New Roman" panose="02020603050405020304" pitchFamily="18" charset="0"/>
              </a:rPr>
              <a:t>Running</a:t>
            </a:r>
            <a:r>
              <a:rPr lang="en-US" altLang="en-US" sz="2400" dirty="0">
                <a:solidFill>
                  <a:srgbClr val="000000"/>
                </a:solidFill>
                <a:latin typeface="Arial (Body)"/>
                <a:cs typeface="Times New Roman" panose="02020603050405020304" pitchFamily="18" charset="0"/>
              </a:rPr>
              <a:t> or </a:t>
            </a:r>
            <a:r>
              <a:rPr lang="en-US" altLang="en-US" sz="2400" b="1" dirty="0">
                <a:solidFill>
                  <a:srgbClr val="000000"/>
                </a:solidFill>
                <a:latin typeface="Arial (Body)"/>
                <a:cs typeface="Times New Roman" panose="02020603050405020304" pitchFamily="18" charset="0"/>
              </a:rPr>
              <a:t>executing</a:t>
            </a:r>
            <a:r>
              <a:rPr lang="en-US" altLang="en-US" sz="2400" dirty="0">
                <a:solidFill>
                  <a:srgbClr val="000000"/>
                </a:solidFill>
                <a:latin typeface="Arial (Body)"/>
                <a:cs typeface="Times New Roman" panose="02020603050405020304" pitchFamily="18" charset="0"/>
              </a:rPr>
              <a:t> a program is the term used when the computer performs the tasks that the program tells it to do.</a:t>
            </a:r>
          </a:p>
        </p:txBody>
      </p:sp>
    </p:spTree>
    <p:extLst>
      <p:ext uri="{BB962C8B-B14F-4D97-AF65-F5344CB8AC3E}">
        <p14:creationId xmlns:p14="http://schemas.microsoft.com/office/powerpoint/2010/main" val="2484350324"/>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8592</TotalTime>
  <Words>2487</Words>
  <Application>Microsoft Office PowerPoint</Application>
  <PresentationFormat>On-screen Show (4:3)</PresentationFormat>
  <Paragraphs>274</Paragraphs>
  <Slides>46</Slides>
  <Notes>1</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46</vt:i4>
      </vt:variant>
    </vt:vector>
  </HeadingPairs>
  <TitlesOfParts>
    <vt:vector size="56" baseType="lpstr">
      <vt:lpstr>Arial</vt:lpstr>
      <vt:lpstr>Arial (Body)</vt:lpstr>
      <vt:lpstr>Arial Body</vt:lpstr>
      <vt:lpstr>Noto Sans Symbols</vt:lpstr>
      <vt:lpstr>Times New Roman</vt:lpstr>
      <vt:lpstr>Verdana</vt:lpstr>
      <vt:lpstr>ヒラギノ角ゴ Pro W3</vt:lpstr>
      <vt:lpstr>508 Lecture</vt:lpstr>
      <vt:lpstr>1_508 Lecture</vt:lpstr>
      <vt:lpstr>Equation</vt:lpstr>
      <vt:lpstr>Starting out with Programming Logic and Design</vt:lpstr>
      <vt:lpstr>1.1 Introduction (1 of 4)</vt:lpstr>
      <vt:lpstr>1.1 Introduction (2 of 4)</vt:lpstr>
      <vt:lpstr>1.1 Introduction (3 of 4)</vt:lpstr>
      <vt:lpstr>1.1 Introduction (4 of 4)</vt:lpstr>
      <vt:lpstr>1.2 Hardware and Software (1 of 18)</vt:lpstr>
      <vt:lpstr>1.2 Hardware and Software (2 of 18)</vt:lpstr>
      <vt:lpstr>1.2 Hardware and Software (3 of 18)</vt:lpstr>
      <vt:lpstr>1.2 Hardware and Software (4 of 18)</vt:lpstr>
      <vt:lpstr>1.2 Hardware and Software (5 of 18)</vt:lpstr>
      <vt:lpstr>1.2 Hardware and Software (6 of 18)</vt:lpstr>
      <vt:lpstr>1.2 Hardware and Software (7 of 18)</vt:lpstr>
      <vt:lpstr>1.2 Hardware and Software (8 of 18)</vt:lpstr>
      <vt:lpstr>1.2 Hardware and Software (9 of 18)</vt:lpstr>
      <vt:lpstr>1.2 Hardware and Software (10 of 18)</vt:lpstr>
      <vt:lpstr>1.2 Hardware and Software (11 of 18)</vt:lpstr>
      <vt:lpstr>1.2 Hardware and Software (12 of 18)</vt:lpstr>
      <vt:lpstr>1.2 Hardware and Software (13 of 18)</vt:lpstr>
      <vt:lpstr>1.2 Hardware and Software (14 of 18)</vt:lpstr>
      <vt:lpstr>1.2 Hardware and Software (15 of 18)</vt:lpstr>
      <vt:lpstr>1.2 Hardware and Software (16 of 18)</vt:lpstr>
      <vt:lpstr>1.2 Hardware and Software (17 of 18)</vt:lpstr>
      <vt:lpstr>1.2 Hardware and Software (18 of 18)</vt:lpstr>
      <vt:lpstr>1.3 How Computers Store Data (1 of 9)</vt:lpstr>
      <vt:lpstr>1.3 How Computers Store Data (2 of 9)</vt:lpstr>
      <vt:lpstr>1.3 How Computers Store Data (3 of 9)</vt:lpstr>
      <vt:lpstr>1.3 How Computers Store Data (4 of 9)</vt:lpstr>
      <vt:lpstr>1.3 How Computers Store Data (5 of 9)</vt:lpstr>
      <vt:lpstr>1.3 How Computers Store Data (6 of 9)</vt:lpstr>
      <vt:lpstr>1.3 How Computers Store Data (7 of 9)</vt:lpstr>
      <vt:lpstr>1.3 How Computers Store Data (8 of 9)</vt:lpstr>
      <vt:lpstr>1.3 How Computers Store Data (9 of 9)</vt:lpstr>
      <vt:lpstr>1.4 How a Program Works (1 of 12)</vt:lpstr>
      <vt:lpstr>1.4 How a Program Works (2 of 12)</vt:lpstr>
      <vt:lpstr>1.4 How a Program Works (3 of 12)</vt:lpstr>
      <vt:lpstr>1.4 How a Program Works (4 of 12)</vt:lpstr>
      <vt:lpstr>1.4 How a Program Works (5 of 12)</vt:lpstr>
      <vt:lpstr>1.4 How a Program Works (6 of 12)</vt:lpstr>
      <vt:lpstr>1.4 How a Program Works (7 of 12)</vt:lpstr>
      <vt:lpstr>1.4 How a Program Works (8 of 12)</vt:lpstr>
      <vt:lpstr>1.4 How a Program Works (9 of 12)</vt:lpstr>
      <vt:lpstr>1.4 How a Program Works (10 of 12)</vt:lpstr>
      <vt:lpstr>1.4 How a Program Works (11 of 12)</vt:lpstr>
      <vt:lpstr>1.4 How a Program Works (12 of 12)</vt:lpstr>
      <vt:lpstr>1.5 Types of Software</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Starting out with Programming Logic and Design, 4e</dc:title>
  <dc:subject>Computer Science</dc:subject>
  <dc:creator>Gaddis</dc:creator>
  <cp:keywords>Programming Logic and Design</cp:keywords>
  <cp:lastModifiedBy>Tony Gaddis</cp:lastModifiedBy>
  <cp:revision>897</cp:revision>
  <dcterms:modified xsi:type="dcterms:W3CDTF">2018-04-26T14:50:42Z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