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2"/>
  </p:notesMasterIdLst>
  <p:handoutMasterIdLst>
    <p:handoutMasterId r:id="rId23"/>
  </p:handoutMasterIdLst>
  <p:sldIdLst>
    <p:sldId id="301" r:id="rId3"/>
    <p:sldId id="307" r:id="rId4"/>
    <p:sldId id="308" r:id="rId5"/>
    <p:sldId id="309" r:id="rId6"/>
    <p:sldId id="310" r:id="rId7"/>
    <p:sldId id="311" r:id="rId8"/>
    <p:sldId id="312" r:id="rId9"/>
    <p:sldId id="313" r:id="rId10"/>
    <p:sldId id="314" r:id="rId11"/>
    <p:sldId id="368" r:id="rId12"/>
    <p:sldId id="371" r:id="rId13"/>
    <p:sldId id="372" r:id="rId14"/>
    <p:sldId id="369" r:id="rId15"/>
    <p:sldId id="373" r:id="rId16"/>
    <p:sldId id="374" r:id="rId17"/>
    <p:sldId id="370" r:id="rId18"/>
    <p:sldId id="375" r:id="rId19"/>
    <p:sldId id="376" r:id="rId20"/>
    <p:sldId id="305"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3C1581"/>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3" autoAdjust="0"/>
    <p:restoredTop sz="86496" autoAdjust="0"/>
  </p:normalViewPr>
  <p:slideViewPr>
    <p:cSldViewPr snapToGrid="0" snapToObjects="1">
      <p:cViewPr varScale="1">
        <p:scale>
          <a:sx n="99" d="100"/>
          <a:sy n="99" d="100"/>
        </p:scale>
        <p:origin x="1542" y="84"/>
      </p:cViewPr>
      <p:guideLst>
        <p:guide orient="horz" pos="2160"/>
        <p:guide pos="2880"/>
      </p:guideLst>
    </p:cSldViewPr>
  </p:slideViewPr>
  <p:outlineViewPr>
    <p:cViewPr>
      <p:scale>
        <a:sx n="33" d="100"/>
        <a:sy n="33" d="100"/>
      </p:scale>
      <p:origin x="0" y="-334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5327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17540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5/7/2018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74494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5">
            <a:alphaModFix/>
          </a:blip>
          <a:srcRect/>
          <a:stretch/>
        </p:blipFill>
        <p:spPr>
          <a:xfrm>
            <a:off x="443972" y="6429709"/>
            <a:ext cx="917999" cy="279914"/>
          </a:xfrm>
          <a:prstGeom prst="rect">
            <a:avLst/>
          </a:prstGeom>
          <a:noFill/>
          <a:ln>
            <a:noFill/>
          </a:ln>
        </p:spPr>
      </p:pic>
      <p:sp>
        <p:nvSpPr>
          <p:cNvPr id="16" name="Shape 16"/>
          <p:cNvSpPr txBox="1"/>
          <p:nvPr/>
        </p:nvSpPr>
        <p:spPr>
          <a:xfrm>
            <a:off x="1600200" y="6429344"/>
            <a:ext cx="7162799" cy="200054"/>
          </a:xfrm>
          <a:prstGeom prst="rect">
            <a:avLst/>
          </a:prstGeom>
          <a:noFill/>
          <a:ln>
            <a:noFill/>
          </a:ln>
        </p:spPr>
        <p:txBody>
          <a:bodyPr lIns="91425" tIns="45700" rIns="91425" bIns="45700" anchor="t" anchorCtr="0">
            <a:noAutofit/>
          </a:body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2016, 2013, 2010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94"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 id="214748367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76881"/>
            <a:ext cx="8363663" cy="1155401"/>
          </a:xfrm>
        </p:spPr>
        <p:txBody>
          <a:bodyPr/>
          <a:lstStyle/>
          <a:p>
            <a:r>
              <a:rPr lang="en-US" dirty="0">
                <a:solidFill>
                  <a:schemeClr val="tx2"/>
                </a:solidFill>
                <a:latin typeface="Times New Roman" panose="02020603050405020304" pitchFamily="18" charset="0"/>
                <a:ea typeface="Arial"/>
                <a:cs typeface="Times New Roman" panose="02020603050405020304" pitchFamily="18" charset="0"/>
                <a:sym typeface="Arial"/>
              </a:rPr>
              <a:t>Starting out with Programming Logic and Design</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38962"/>
            <a:ext cx="8229600" cy="352678"/>
          </a:xfrm>
        </p:spPr>
        <p:txBody>
          <a:bodyPr/>
          <a:lstStyle/>
          <a:p>
            <a:r>
              <a:rPr lang="en-US" dirty="0">
                <a:latin typeface="+mn-lt"/>
              </a:rPr>
              <a:t>Fifth Edition</a:t>
            </a:r>
          </a:p>
        </p:txBody>
      </p:sp>
      <p:sp>
        <p:nvSpPr>
          <p:cNvPr id="4" name="Text Placeholder 3"/>
          <p:cNvSpPr>
            <a:spLocks noGrp="1"/>
          </p:cNvSpPr>
          <p:nvPr>
            <p:ph type="body" idx="2"/>
          </p:nvPr>
        </p:nvSpPr>
        <p:spPr>
          <a:xfrm>
            <a:off x="4876800" y="2285999"/>
            <a:ext cx="3657600" cy="739083"/>
          </a:xfrm>
        </p:spPr>
        <p:txBody>
          <a:bodyPr/>
          <a:lstStyle/>
          <a:p>
            <a:pPr lvl="0" algn="ctr"/>
            <a:r>
              <a:rPr lang="en-US" b="1" dirty="0">
                <a:latin typeface="+mn-lt"/>
              </a:rPr>
              <a:t>Chapter 7</a:t>
            </a:r>
          </a:p>
        </p:txBody>
      </p:sp>
      <p:sp>
        <p:nvSpPr>
          <p:cNvPr id="5" name="Text Placeholder 4"/>
          <p:cNvSpPr>
            <a:spLocks noGrp="1"/>
          </p:cNvSpPr>
          <p:nvPr>
            <p:ph type="body" idx="3"/>
          </p:nvPr>
        </p:nvSpPr>
        <p:spPr>
          <a:xfrm>
            <a:off x="4876800" y="3114461"/>
            <a:ext cx="3657600" cy="504980"/>
          </a:xfrm>
        </p:spPr>
        <p:txBody>
          <a:bodyPr/>
          <a:lstStyle/>
          <a:p>
            <a:pPr algn="ctr" eaLnBrk="1" hangingPunct="1">
              <a:spcBef>
                <a:spcPct val="50000"/>
              </a:spcBef>
              <a:defRPr/>
            </a:pPr>
            <a:r>
              <a:rPr lang="en-US" altLang="en-US" dirty="0">
                <a:latin typeface="+mn-lt"/>
              </a:rPr>
              <a:t>Input Validation</a:t>
            </a:r>
          </a:p>
        </p:txBody>
      </p:sp>
      <p:sp>
        <p:nvSpPr>
          <p:cNvPr id="6" name="Text Placeholder 5"/>
          <p:cNvSpPr>
            <a:spLocks noGrp="1"/>
          </p:cNvSpPr>
          <p:nvPr>
            <p:ph type="body" idx="13"/>
          </p:nvPr>
        </p:nvSpPr>
        <p:spPr>
          <a:xfrm>
            <a:off x="2727960" y="6458149"/>
            <a:ext cx="6031942" cy="216971"/>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2016, 2013, 2010 Pearson Education, Inc. All Rights Reserved</a:t>
            </a:r>
          </a:p>
        </p:txBody>
      </p:sp>
      <p:pic>
        <p:nvPicPr>
          <p:cNvPr id="9" name="Picture 8">
            <a:extLst>
              <a:ext uri="{FF2B5EF4-FFF2-40B4-BE49-F238E27FC236}">
                <a16:creationId xmlns:a16="http://schemas.microsoft.com/office/drawing/2014/main" id="{86D7A344-F31D-4D40-8E1D-8FB9E689C56E}"/>
              </a:ext>
            </a:extLst>
          </p:cNvPr>
          <p:cNvPicPr>
            <a:picLocks noChangeAspect="1"/>
          </p:cNvPicPr>
          <p:nvPr/>
        </p:nvPicPr>
        <p:blipFill>
          <a:blip r:embed="rId3"/>
          <a:stretch>
            <a:fillRect/>
          </a:stretch>
        </p:blipFill>
        <p:spPr>
          <a:xfrm>
            <a:off x="654518" y="1918873"/>
            <a:ext cx="3460282" cy="4312043"/>
          </a:xfrm>
          <a:prstGeom prst="rect">
            <a:avLst/>
          </a:prstGeom>
          <a:ln>
            <a:solidFill>
              <a:schemeClr val="tx1">
                <a:lumMod val="50000"/>
                <a:lumOff val="50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6AF24-A149-421C-9806-0036E4052440}"/>
              </a:ext>
            </a:extLst>
          </p:cNvPr>
          <p:cNvSpPr>
            <a:spLocks noGrp="1"/>
          </p:cNvSpPr>
          <p:nvPr>
            <p:ph type="title"/>
          </p:nvPr>
        </p:nvSpPr>
        <p:spPr/>
        <p:txBody>
          <a:bodyPr/>
          <a:lstStyle/>
          <a:p>
            <a:r>
              <a:rPr lang="en-US" altLang="en-US" dirty="0"/>
              <a:t>7.4 Focus on Languages: Java</a:t>
            </a:r>
            <a:endParaRPr lang="en-US" dirty="0"/>
          </a:p>
        </p:txBody>
      </p:sp>
      <p:sp>
        <p:nvSpPr>
          <p:cNvPr id="5" name="Text Placeholder 4">
            <a:extLst>
              <a:ext uri="{FF2B5EF4-FFF2-40B4-BE49-F238E27FC236}">
                <a16:creationId xmlns:a16="http://schemas.microsoft.com/office/drawing/2014/main" id="{50E4F4B2-2007-479F-9F9F-7A7CE621296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6027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5BC7CC-2867-44FC-8D05-3AB04476DE2F}"/>
              </a:ext>
            </a:extLst>
          </p:cNvPr>
          <p:cNvSpPr txBox="1"/>
          <p:nvPr/>
        </p:nvSpPr>
        <p:spPr>
          <a:xfrm>
            <a:off x="182880" y="1607418"/>
            <a:ext cx="6556603" cy="4524315"/>
          </a:xfrm>
          <a:prstGeom prst="rect">
            <a:avLst/>
          </a:prstGeom>
          <a:noFill/>
        </p:spPr>
        <p:txBody>
          <a:bodyPr wrap="none" rtlCol="0">
            <a:spAutoFit/>
          </a:bodyPr>
          <a:lstStyle/>
          <a:p>
            <a:r>
              <a:rPr lang="en-US" sz="1200" dirty="0">
                <a:latin typeface="Consolas" panose="020B0609020204030204" pitchFamily="49" charset="0"/>
              </a:rPr>
              <a:t>import </a:t>
            </a:r>
            <a:r>
              <a:rPr lang="en-US" sz="1200" dirty="0" err="1">
                <a:latin typeface="Consolas" panose="020B0609020204030204" pitchFamily="49" charset="0"/>
              </a:rPr>
              <a:t>java.util.Scanner</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public class </a:t>
            </a:r>
            <a:r>
              <a:rPr lang="en-US" sz="1200" dirty="0" err="1">
                <a:latin typeface="Consolas" panose="020B0609020204030204" pitchFamily="49" charset="0"/>
              </a:rPr>
              <a:t>InputValidation</a:t>
            </a:r>
            <a:endParaRPr lang="en-US" sz="1200" dirty="0">
              <a:latin typeface="Consolas" panose="020B0609020204030204" pitchFamily="49" charset="0"/>
            </a:endParaRPr>
          </a:p>
          <a:p>
            <a:r>
              <a:rPr lang="en-US" sz="1200" dirty="0">
                <a:latin typeface="Consolas" panose="020B0609020204030204" pitchFamily="49" charset="0"/>
              </a:rPr>
              <a:t>{</a:t>
            </a:r>
          </a:p>
          <a:p>
            <a:r>
              <a:rPr lang="en-US" sz="1200" dirty="0">
                <a:latin typeface="Consolas" panose="020B0609020204030204" pitchFamily="49" charset="0"/>
              </a:rPr>
              <a:t>   public static void main(String[] </a:t>
            </a:r>
            <a:r>
              <a:rPr lang="en-US" sz="1200" dirty="0" err="1">
                <a:latin typeface="Consolas" panose="020B0609020204030204" pitchFamily="49" charset="0"/>
              </a:rPr>
              <a:t>args</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 Create a Scanner object for keyboard input.</a:t>
            </a:r>
          </a:p>
          <a:p>
            <a:r>
              <a:rPr lang="en-US" sz="1200" dirty="0">
                <a:latin typeface="Consolas" panose="020B0609020204030204" pitchFamily="49" charset="0"/>
              </a:rPr>
              <a:t>      Scanner keyboard = new Scanner(System.in);</a:t>
            </a:r>
          </a:p>
          <a:p>
            <a:r>
              <a:rPr lang="en-US" sz="1200" dirty="0">
                <a:latin typeface="Consolas" panose="020B0609020204030204" pitchFamily="49" charset="0"/>
              </a:rPr>
              <a:t>      </a:t>
            </a:r>
          </a:p>
          <a:p>
            <a:r>
              <a:rPr lang="en-US" sz="1200" dirty="0">
                <a:latin typeface="Consolas" panose="020B0609020204030204" pitchFamily="49" charset="0"/>
              </a:rPr>
              <a:t>      // Local variable</a:t>
            </a:r>
          </a:p>
          <a:p>
            <a:r>
              <a:rPr lang="en-US" sz="1200" dirty="0">
                <a:latin typeface="Consolas" panose="020B0609020204030204" pitchFamily="49" charset="0"/>
              </a:rPr>
              <a:t>      String </a:t>
            </a:r>
            <a:r>
              <a:rPr lang="en-US" sz="1200" dirty="0" err="1">
                <a:latin typeface="Consolas" panose="020B0609020204030204" pitchFamily="49" charset="0"/>
              </a:rPr>
              <a:t>doAnother</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do</a:t>
            </a:r>
          </a:p>
          <a:p>
            <a:r>
              <a:rPr lang="en-US" sz="1200" dirty="0">
                <a:latin typeface="Consolas" panose="020B0609020204030204" pitchFamily="49" charset="0"/>
              </a:rPr>
              <a:t>      {</a:t>
            </a:r>
          </a:p>
          <a:p>
            <a:r>
              <a:rPr lang="en-US" sz="1200" dirty="0">
                <a:latin typeface="Consolas" panose="020B0609020204030204" pitchFamily="49" charset="0"/>
              </a:rPr>
              <a:t>         // Calculate and display a retail price.</a:t>
            </a:r>
          </a:p>
          <a:p>
            <a:r>
              <a:rPr lang="en-US" sz="1200" dirty="0">
                <a:latin typeface="Consolas" panose="020B0609020204030204" pitchFamily="49" charset="0"/>
              </a:rPr>
              <a:t>         </a:t>
            </a:r>
            <a:r>
              <a:rPr lang="en-US" sz="1200" dirty="0" err="1">
                <a:latin typeface="Consolas" panose="020B0609020204030204" pitchFamily="49" charset="0"/>
              </a:rPr>
              <a:t>showRetail</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 Do this again?</a:t>
            </a:r>
          </a:p>
          <a:p>
            <a:r>
              <a:rPr lang="en-US" sz="1200" dirty="0">
                <a:latin typeface="Consolas" panose="020B0609020204030204" pitchFamily="49" charset="0"/>
              </a:rPr>
              <a:t>         </a:t>
            </a:r>
            <a:r>
              <a:rPr lang="en-US" sz="1200" dirty="0" err="1">
                <a:latin typeface="Consolas" panose="020B0609020204030204" pitchFamily="49" charset="0"/>
              </a:rPr>
              <a:t>System.out.print</a:t>
            </a:r>
            <a:r>
              <a:rPr lang="en-US" sz="1200" dirty="0">
                <a:latin typeface="Consolas" panose="020B0609020204030204" pitchFamily="49" charset="0"/>
              </a:rPr>
              <a:t>("Do you have another item? (Enter y for yes): ");</a:t>
            </a:r>
          </a:p>
          <a:p>
            <a:r>
              <a:rPr lang="en-US" sz="1200" dirty="0">
                <a:latin typeface="Consolas" panose="020B0609020204030204" pitchFamily="49" charset="0"/>
              </a:rPr>
              <a:t>         </a:t>
            </a:r>
            <a:r>
              <a:rPr lang="en-US" sz="1200" dirty="0" err="1">
                <a:latin typeface="Consolas" panose="020B0609020204030204" pitchFamily="49" charset="0"/>
              </a:rPr>
              <a:t>doAnother</a:t>
            </a:r>
            <a:r>
              <a:rPr lang="en-US" sz="1200" dirty="0">
                <a:latin typeface="Consolas" panose="020B0609020204030204" pitchFamily="49" charset="0"/>
              </a:rPr>
              <a:t> = </a:t>
            </a:r>
            <a:r>
              <a:rPr lang="en-US" sz="1200" dirty="0" err="1">
                <a:latin typeface="Consolas" panose="020B0609020204030204" pitchFamily="49" charset="0"/>
              </a:rPr>
              <a:t>keyboard.next</a:t>
            </a:r>
            <a:r>
              <a:rPr lang="en-US" sz="1200" dirty="0">
                <a:latin typeface="Consolas" panose="020B0609020204030204" pitchFamily="49" charset="0"/>
              </a:rPr>
              <a:t>();</a:t>
            </a:r>
          </a:p>
          <a:p>
            <a:r>
              <a:rPr lang="en-US" sz="1200" dirty="0">
                <a:latin typeface="Consolas" panose="020B0609020204030204" pitchFamily="49" charset="0"/>
              </a:rPr>
              <a:t>      } while (</a:t>
            </a:r>
            <a:r>
              <a:rPr lang="en-US" sz="1200" dirty="0" err="1">
                <a:latin typeface="Consolas" panose="020B0609020204030204" pitchFamily="49" charset="0"/>
              </a:rPr>
              <a:t>doAnother.equals</a:t>
            </a:r>
            <a:r>
              <a:rPr lang="en-US" sz="1200" dirty="0">
                <a:latin typeface="Consolas" panose="020B0609020204030204" pitchFamily="49" charset="0"/>
              </a:rPr>
              <a:t>("y") || </a:t>
            </a:r>
            <a:r>
              <a:rPr lang="en-US" sz="1200" dirty="0" err="1">
                <a:latin typeface="Consolas" panose="020B0609020204030204" pitchFamily="49" charset="0"/>
              </a:rPr>
              <a:t>doAnother.equals</a:t>
            </a:r>
            <a:r>
              <a:rPr lang="en-US" sz="1200" dirty="0">
                <a:latin typeface="Consolas" panose="020B0609020204030204" pitchFamily="49" charset="0"/>
              </a:rPr>
              <a:t>("Y"));</a:t>
            </a:r>
          </a:p>
          <a:p>
            <a:r>
              <a:rPr lang="en-US" sz="1200" dirty="0">
                <a:latin typeface="Consolas" panose="020B0609020204030204" pitchFamily="49" charset="0"/>
              </a:rPr>
              <a:t>   }</a:t>
            </a:r>
          </a:p>
          <a:p>
            <a:r>
              <a:rPr lang="en-US" sz="1200" dirty="0">
                <a:latin typeface="Consolas" panose="020B0609020204030204" pitchFamily="49" charset="0"/>
              </a:rPr>
              <a:t>   </a:t>
            </a:r>
          </a:p>
          <a:p>
            <a:r>
              <a:rPr lang="en-US" b="1" i="1" dirty="0">
                <a:solidFill>
                  <a:schemeClr val="accent2">
                    <a:lumMod val="75000"/>
                  </a:schemeClr>
                </a:solidFill>
                <a:latin typeface="+mn-lt"/>
              </a:rPr>
              <a:t>   </a:t>
            </a:r>
            <a:r>
              <a:rPr lang="en-US" b="1" i="1" dirty="0">
                <a:solidFill>
                  <a:srgbClr val="007FA3"/>
                </a:solidFill>
                <a:latin typeface="+mn-lt"/>
              </a:rPr>
              <a:t>Continued…</a:t>
            </a:r>
          </a:p>
        </p:txBody>
      </p:sp>
      <p:sp>
        <p:nvSpPr>
          <p:cNvPr id="5" name="Title 4">
            <a:extLst>
              <a:ext uri="{FF2B5EF4-FFF2-40B4-BE49-F238E27FC236}">
                <a16:creationId xmlns:a16="http://schemas.microsoft.com/office/drawing/2014/main" id="{2120DC8A-145F-4226-88E2-7EE39E37E5F1}"/>
              </a:ext>
            </a:extLst>
          </p:cNvPr>
          <p:cNvSpPr>
            <a:spLocks noGrp="1"/>
          </p:cNvSpPr>
          <p:nvPr>
            <p:ph type="title"/>
          </p:nvPr>
        </p:nvSpPr>
        <p:spPr/>
        <p:txBody>
          <a:bodyPr/>
          <a:lstStyle/>
          <a:p>
            <a:r>
              <a:rPr lang="en-US" altLang="en-US" dirty="0"/>
              <a:t>7.4 Focus on Languages: Java </a:t>
            </a:r>
            <a:r>
              <a:rPr lang="en-US" altLang="en-US" sz="2400" b="0" dirty="0"/>
              <a:t>(1 of 2)</a:t>
            </a:r>
            <a:endParaRPr lang="en-US" b="0" dirty="0"/>
          </a:p>
        </p:txBody>
      </p:sp>
    </p:spTree>
    <p:extLst>
      <p:ext uri="{BB962C8B-B14F-4D97-AF65-F5344CB8AC3E}">
        <p14:creationId xmlns:p14="http://schemas.microsoft.com/office/powerpoint/2010/main" val="671947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5BC7CC-2867-44FC-8D05-3AB04476DE2F}"/>
              </a:ext>
            </a:extLst>
          </p:cNvPr>
          <p:cNvSpPr txBox="1"/>
          <p:nvPr/>
        </p:nvSpPr>
        <p:spPr>
          <a:xfrm>
            <a:off x="182880" y="269507"/>
            <a:ext cx="5876930" cy="6001643"/>
          </a:xfrm>
          <a:prstGeom prst="rect">
            <a:avLst/>
          </a:prstGeom>
          <a:noFill/>
        </p:spPr>
        <p:txBody>
          <a:bodyPr wrap="none" rtlCol="0">
            <a:spAutoFit/>
          </a:bodyPr>
          <a:lstStyle/>
          <a:p>
            <a:r>
              <a:rPr lang="en-US" sz="1200" dirty="0">
                <a:latin typeface="Consolas" panose="020B0609020204030204" pitchFamily="49" charset="0"/>
              </a:rPr>
              <a:t>   // The </a:t>
            </a:r>
            <a:r>
              <a:rPr lang="en-US" sz="1200" dirty="0" err="1">
                <a:latin typeface="Consolas" panose="020B0609020204030204" pitchFamily="49" charset="0"/>
              </a:rPr>
              <a:t>showRetail</a:t>
            </a:r>
            <a:r>
              <a:rPr lang="en-US" sz="1200" dirty="0">
                <a:latin typeface="Consolas" panose="020B0609020204030204" pitchFamily="49" charset="0"/>
              </a:rPr>
              <a:t> module gets an item's wholesale cost</a:t>
            </a:r>
          </a:p>
          <a:p>
            <a:r>
              <a:rPr lang="en-US" sz="1200" dirty="0">
                <a:latin typeface="Consolas" panose="020B0609020204030204" pitchFamily="49" charset="0"/>
              </a:rPr>
              <a:t>   // from the user and displays its retail price.</a:t>
            </a:r>
          </a:p>
          <a:p>
            <a:r>
              <a:rPr lang="en-US" sz="1200" dirty="0">
                <a:latin typeface="Consolas" panose="020B0609020204030204" pitchFamily="49" charset="0"/>
              </a:rPr>
              <a:t>   public static void </a:t>
            </a:r>
            <a:r>
              <a:rPr lang="en-US" sz="1200" dirty="0" err="1">
                <a:latin typeface="Consolas" panose="020B0609020204030204" pitchFamily="49" charset="0"/>
              </a:rPr>
              <a:t>showRetail</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 Create a Scanner object for keyboard input.</a:t>
            </a:r>
          </a:p>
          <a:p>
            <a:r>
              <a:rPr lang="en-US" sz="1200" dirty="0">
                <a:latin typeface="Consolas" panose="020B0609020204030204" pitchFamily="49" charset="0"/>
              </a:rPr>
              <a:t>      Scanner keyboard = new Scanner(System.in);</a:t>
            </a:r>
          </a:p>
          <a:p>
            <a:r>
              <a:rPr lang="en-US" sz="1200" dirty="0">
                <a:latin typeface="Consolas" panose="020B0609020204030204" pitchFamily="49" charset="0"/>
              </a:rPr>
              <a:t>      </a:t>
            </a:r>
          </a:p>
          <a:p>
            <a:r>
              <a:rPr lang="en-US" sz="1200" dirty="0">
                <a:latin typeface="Consolas" panose="020B0609020204030204" pitchFamily="49" charset="0"/>
              </a:rPr>
              <a:t>      // Local variables</a:t>
            </a:r>
          </a:p>
          <a:p>
            <a:r>
              <a:rPr lang="en-US" sz="1200" dirty="0">
                <a:latin typeface="Consolas" panose="020B0609020204030204" pitchFamily="49" charset="0"/>
              </a:rPr>
              <a:t>      double wholesale, retail;</a:t>
            </a:r>
          </a:p>
          <a:p>
            <a:r>
              <a:rPr lang="en-US" sz="1200" dirty="0">
                <a:latin typeface="Consolas" panose="020B0609020204030204" pitchFamily="49" charset="0"/>
              </a:rPr>
              <a:t>   </a:t>
            </a:r>
          </a:p>
          <a:p>
            <a:r>
              <a:rPr lang="en-US" sz="1200" dirty="0">
                <a:latin typeface="Consolas" panose="020B0609020204030204" pitchFamily="49" charset="0"/>
              </a:rPr>
              <a:t>      // Constant for the markup percentage</a:t>
            </a:r>
          </a:p>
          <a:p>
            <a:r>
              <a:rPr lang="en-US" sz="1200" dirty="0">
                <a:latin typeface="Consolas" panose="020B0609020204030204" pitchFamily="49" charset="0"/>
              </a:rPr>
              <a:t>      final double MARKUP = 2.5;</a:t>
            </a:r>
          </a:p>
          <a:p>
            <a:r>
              <a:rPr lang="en-US" sz="1200" dirty="0">
                <a:latin typeface="Consolas" panose="020B0609020204030204" pitchFamily="49" charset="0"/>
              </a:rPr>
              <a:t>   </a:t>
            </a:r>
          </a:p>
          <a:p>
            <a:r>
              <a:rPr lang="en-US" sz="1200" dirty="0">
                <a:latin typeface="Consolas" panose="020B0609020204030204" pitchFamily="49" charset="0"/>
              </a:rPr>
              <a:t>      // Get the wholesale cost.</a:t>
            </a:r>
          </a:p>
          <a:p>
            <a:r>
              <a:rPr lang="en-US" sz="1200" dirty="0">
                <a:latin typeface="Consolas" panose="020B0609020204030204" pitchFamily="49" charset="0"/>
              </a:rPr>
              <a:t>      </a:t>
            </a:r>
            <a:r>
              <a:rPr lang="en-US" sz="1200" dirty="0" err="1">
                <a:latin typeface="Consolas" panose="020B0609020204030204" pitchFamily="49" charset="0"/>
              </a:rPr>
              <a:t>System.out.print</a:t>
            </a:r>
            <a:r>
              <a:rPr lang="en-US" sz="1200" dirty="0">
                <a:latin typeface="Consolas" panose="020B0609020204030204" pitchFamily="49" charset="0"/>
              </a:rPr>
              <a:t>("Enter an item's wholesale cost: ");</a:t>
            </a:r>
          </a:p>
          <a:p>
            <a:r>
              <a:rPr lang="en-US" sz="1200" dirty="0">
                <a:latin typeface="Consolas" panose="020B0609020204030204" pitchFamily="49" charset="0"/>
              </a:rPr>
              <a:t>      wholesale = </a:t>
            </a:r>
            <a:r>
              <a:rPr lang="en-US" sz="1200" dirty="0" err="1">
                <a:latin typeface="Consolas" panose="020B0609020204030204" pitchFamily="49" charset="0"/>
              </a:rPr>
              <a:t>keyboard.nextDouble</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 Validate the wholesale cost.</a:t>
            </a:r>
          </a:p>
          <a:p>
            <a:r>
              <a:rPr lang="en-US" sz="1200" dirty="0">
                <a:latin typeface="Consolas" panose="020B0609020204030204" pitchFamily="49" charset="0"/>
              </a:rPr>
              <a:t>      while (wholesale &lt; 0)</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System.out.println</a:t>
            </a:r>
            <a:r>
              <a:rPr lang="en-US" sz="1200" dirty="0">
                <a:latin typeface="Consolas" panose="020B0609020204030204" pitchFamily="49" charset="0"/>
              </a:rPr>
              <a:t>("The cost cannot be negative. Please");</a:t>
            </a:r>
          </a:p>
          <a:p>
            <a:r>
              <a:rPr lang="en-US" sz="1200" dirty="0">
                <a:latin typeface="Consolas" panose="020B0609020204030204" pitchFamily="49" charset="0"/>
              </a:rPr>
              <a:t>         </a:t>
            </a:r>
            <a:r>
              <a:rPr lang="en-US" sz="1200" dirty="0" err="1">
                <a:latin typeface="Consolas" panose="020B0609020204030204" pitchFamily="49" charset="0"/>
              </a:rPr>
              <a:t>System.out.print</a:t>
            </a:r>
            <a:r>
              <a:rPr lang="en-US" sz="1200" dirty="0">
                <a:latin typeface="Consolas" panose="020B0609020204030204" pitchFamily="49" charset="0"/>
              </a:rPr>
              <a:t>("enter the correct wholesale cost: ");</a:t>
            </a:r>
          </a:p>
          <a:p>
            <a:r>
              <a:rPr lang="en-US" sz="1200" dirty="0">
                <a:latin typeface="Consolas" panose="020B0609020204030204" pitchFamily="49" charset="0"/>
              </a:rPr>
              <a:t>         wholesale = </a:t>
            </a:r>
            <a:r>
              <a:rPr lang="en-US" sz="1200" dirty="0" err="1">
                <a:latin typeface="Consolas" panose="020B0609020204030204" pitchFamily="49" charset="0"/>
              </a:rPr>
              <a:t>keyboard.nextDouble</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 Calculate the retail price.</a:t>
            </a:r>
          </a:p>
          <a:p>
            <a:r>
              <a:rPr lang="en-US" sz="1200" dirty="0">
                <a:latin typeface="Consolas" panose="020B0609020204030204" pitchFamily="49" charset="0"/>
              </a:rPr>
              <a:t>      retail = wholesale * MARKUP;</a:t>
            </a:r>
          </a:p>
          <a:p>
            <a:r>
              <a:rPr lang="en-US" sz="1200" dirty="0">
                <a:latin typeface="Consolas" panose="020B0609020204030204" pitchFamily="49" charset="0"/>
              </a:rPr>
              <a:t>      </a:t>
            </a:r>
          </a:p>
          <a:p>
            <a:r>
              <a:rPr lang="en-US" sz="1200" dirty="0">
                <a:latin typeface="Consolas" panose="020B0609020204030204" pitchFamily="49" charset="0"/>
              </a:rPr>
              <a:t>      // Display the retail price.</a:t>
            </a:r>
          </a:p>
          <a:p>
            <a:r>
              <a:rPr lang="en-US" sz="1200" dirty="0">
                <a:latin typeface="Consolas" panose="020B0609020204030204" pitchFamily="49" charset="0"/>
              </a:rPr>
              <a:t>      </a:t>
            </a:r>
            <a:r>
              <a:rPr lang="en-US" sz="1200" dirty="0" err="1">
                <a:latin typeface="Consolas" panose="020B0609020204030204" pitchFamily="49" charset="0"/>
              </a:rPr>
              <a:t>System.out.println</a:t>
            </a:r>
            <a:r>
              <a:rPr lang="en-US" sz="1200" dirty="0">
                <a:latin typeface="Consolas" panose="020B0609020204030204" pitchFamily="49" charset="0"/>
              </a:rPr>
              <a:t>("The retail price is $" + retail);</a:t>
            </a:r>
          </a:p>
          <a:p>
            <a:r>
              <a:rPr lang="en-US" sz="1200" dirty="0">
                <a:latin typeface="Consolas" panose="020B0609020204030204" pitchFamily="49" charset="0"/>
              </a:rPr>
              <a:t>   }</a:t>
            </a:r>
          </a:p>
          <a:p>
            <a:r>
              <a:rPr lang="en-US" sz="1200" dirty="0">
                <a:latin typeface="Consolas" panose="020B0609020204030204" pitchFamily="49" charset="0"/>
              </a:rPr>
              <a:t>}     </a:t>
            </a:r>
          </a:p>
        </p:txBody>
      </p:sp>
      <p:sp>
        <p:nvSpPr>
          <p:cNvPr id="2" name="Rectangle 1">
            <a:extLst>
              <a:ext uri="{FF2B5EF4-FFF2-40B4-BE49-F238E27FC236}">
                <a16:creationId xmlns:a16="http://schemas.microsoft.com/office/drawing/2014/main" id="{2DB2E292-BC06-4884-9115-AE33D35791C4}"/>
              </a:ext>
            </a:extLst>
          </p:cNvPr>
          <p:cNvSpPr/>
          <p:nvPr/>
        </p:nvSpPr>
        <p:spPr>
          <a:xfrm>
            <a:off x="731520" y="3429000"/>
            <a:ext cx="5245768" cy="1364381"/>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A701BA9-972C-4393-96E1-3FD369043F88}"/>
              </a:ext>
            </a:extLst>
          </p:cNvPr>
          <p:cNvSpPr txBox="1"/>
          <p:nvPr/>
        </p:nvSpPr>
        <p:spPr>
          <a:xfrm>
            <a:off x="5486400" y="4800764"/>
            <a:ext cx="3570973" cy="1200329"/>
          </a:xfrm>
          <a:prstGeom prst="rect">
            <a:avLst/>
          </a:prstGeom>
          <a:solidFill>
            <a:schemeClr val="bg1">
              <a:lumMod val="85000"/>
            </a:schemeClr>
          </a:solidFill>
        </p:spPr>
        <p:txBody>
          <a:bodyPr wrap="square" rtlCol="0">
            <a:spAutoFit/>
          </a:bodyPr>
          <a:lstStyle/>
          <a:p>
            <a:r>
              <a:rPr lang="en-US" sz="1200" b="1" i="1" dirty="0"/>
              <a:t>Program Output</a:t>
            </a:r>
            <a:endParaRPr lang="en-US" sz="1200" dirty="0"/>
          </a:p>
          <a:p>
            <a:r>
              <a:rPr lang="en-US" sz="1200" dirty="0"/>
              <a:t>Enter an item's wholesale cost: </a:t>
            </a:r>
            <a:r>
              <a:rPr lang="en-US" sz="1200" b="1" dirty="0"/>
              <a:t>-1</a:t>
            </a:r>
            <a:br>
              <a:rPr lang="en-US" sz="1200" dirty="0"/>
            </a:br>
            <a:r>
              <a:rPr lang="en-US" sz="1200" dirty="0"/>
              <a:t>The cost cannot be negative. Please</a:t>
            </a:r>
            <a:br>
              <a:rPr lang="en-US" sz="1200" dirty="0"/>
            </a:br>
            <a:r>
              <a:rPr lang="en-US" sz="1200" dirty="0"/>
              <a:t>enter the correct wholesale cost: </a:t>
            </a:r>
            <a:r>
              <a:rPr lang="en-US" sz="1200" b="1" dirty="0"/>
              <a:t>1.50</a:t>
            </a:r>
            <a:br>
              <a:rPr lang="en-US" sz="1200" dirty="0"/>
            </a:br>
            <a:r>
              <a:rPr lang="en-US" sz="1200" dirty="0"/>
              <a:t>The retail price is $3.75</a:t>
            </a:r>
            <a:br>
              <a:rPr lang="en-US" sz="1200" dirty="0"/>
            </a:br>
            <a:r>
              <a:rPr lang="en-US" sz="1200" dirty="0"/>
              <a:t>Do you have another item? (Enter y for yes): </a:t>
            </a:r>
            <a:r>
              <a:rPr lang="en-US" sz="1200" b="1" dirty="0"/>
              <a:t>n</a:t>
            </a:r>
            <a:endParaRPr lang="en-US" sz="1200" dirty="0"/>
          </a:p>
        </p:txBody>
      </p:sp>
    </p:spTree>
    <p:extLst>
      <p:ext uri="{BB962C8B-B14F-4D97-AF65-F5344CB8AC3E}">
        <p14:creationId xmlns:p14="http://schemas.microsoft.com/office/powerpoint/2010/main" val="672125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6AF24-A149-421C-9806-0036E4052440}"/>
              </a:ext>
            </a:extLst>
          </p:cNvPr>
          <p:cNvSpPr>
            <a:spLocks noGrp="1"/>
          </p:cNvSpPr>
          <p:nvPr>
            <p:ph type="title"/>
          </p:nvPr>
        </p:nvSpPr>
        <p:spPr/>
        <p:txBody>
          <a:bodyPr/>
          <a:lstStyle/>
          <a:p>
            <a:r>
              <a:rPr lang="en-US" altLang="en-US" dirty="0"/>
              <a:t>7.4 Focus on Languages: Python</a:t>
            </a:r>
            <a:endParaRPr lang="en-US" dirty="0"/>
          </a:p>
        </p:txBody>
      </p:sp>
      <p:sp>
        <p:nvSpPr>
          <p:cNvPr id="5" name="Text Placeholder 4">
            <a:extLst>
              <a:ext uri="{FF2B5EF4-FFF2-40B4-BE49-F238E27FC236}">
                <a16:creationId xmlns:a16="http://schemas.microsoft.com/office/drawing/2014/main" id="{50E4F4B2-2007-479F-9F9F-7A7CE621296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8396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5BC7CC-2867-44FC-8D05-3AB04476DE2F}"/>
              </a:ext>
            </a:extLst>
          </p:cNvPr>
          <p:cNvSpPr txBox="1"/>
          <p:nvPr/>
        </p:nvSpPr>
        <p:spPr>
          <a:xfrm>
            <a:off x="457200" y="1607418"/>
            <a:ext cx="5551520" cy="4616648"/>
          </a:xfrm>
          <a:prstGeom prst="rect">
            <a:avLst/>
          </a:prstGeom>
          <a:noFill/>
        </p:spPr>
        <p:txBody>
          <a:bodyPr wrap="none" rtlCol="0">
            <a:spAutoFit/>
          </a:bodyPr>
          <a:lstStyle/>
          <a:p>
            <a:r>
              <a:rPr lang="en-US" dirty="0">
                <a:latin typeface="Consolas" panose="020B0609020204030204" pitchFamily="49" charset="0"/>
              </a:rPr>
              <a:t># This program calculates retail prices.</a:t>
            </a:r>
          </a:p>
          <a:p>
            <a:r>
              <a:rPr lang="en-US" dirty="0">
                <a:latin typeface="Consolas" panose="020B0609020204030204" pitchFamily="49" charset="0"/>
              </a:rPr>
              <a:t> </a:t>
            </a:r>
          </a:p>
          <a:p>
            <a:r>
              <a:rPr lang="en-US" dirty="0">
                <a:latin typeface="Consolas" panose="020B0609020204030204" pitchFamily="49" charset="0"/>
              </a:rPr>
              <a:t># MARK_UP is used as a global constant for</a:t>
            </a:r>
          </a:p>
          <a:p>
            <a:r>
              <a:rPr lang="en-US" dirty="0">
                <a:latin typeface="Consolas" panose="020B0609020204030204" pitchFamily="49" charset="0"/>
              </a:rPr>
              <a:t># the markup up percentage.</a:t>
            </a:r>
          </a:p>
          <a:p>
            <a:r>
              <a:rPr lang="en-US" dirty="0">
                <a:latin typeface="Consolas" panose="020B0609020204030204" pitchFamily="49" charset="0"/>
              </a:rPr>
              <a:t>MARK_UP = 2.5</a:t>
            </a:r>
          </a:p>
          <a:p>
            <a:r>
              <a:rPr lang="en-US" dirty="0">
                <a:latin typeface="Consolas" panose="020B0609020204030204" pitchFamily="49" charset="0"/>
              </a:rPr>
              <a:t> </a:t>
            </a:r>
          </a:p>
          <a:p>
            <a:r>
              <a:rPr lang="en-US" dirty="0">
                <a:latin typeface="Consolas" panose="020B0609020204030204" pitchFamily="49" charset="0"/>
              </a:rPr>
              <a:t># The main function</a:t>
            </a:r>
          </a:p>
          <a:p>
            <a:r>
              <a:rPr lang="en-US" dirty="0">
                <a:latin typeface="Consolas" panose="020B0609020204030204" pitchFamily="49" charset="0"/>
              </a:rPr>
              <a:t>def main():</a:t>
            </a:r>
          </a:p>
          <a:p>
            <a:r>
              <a:rPr lang="en-US" dirty="0">
                <a:latin typeface="Consolas" panose="020B0609020204030204" pitchFamily="49" charset="0"/>
              </a:rPr>
              <a:t>    # Variable to control the loop.</a:t>
            </a:r>
          </a:p>
          <a:p>
            <a:r>
              <a:rPr lang="en-US" dirty="0">
                <a:latin typeface="Consolas" panose="020B0609020204030204" pitchFamily="49" charset="0"/>
              </a:rPr>
              <a:t>    another = 'y'</a:t>
            </a:r>
          </a:p>
          <a:p>
            <a:r>
              <a:rPr lang="en-US" dirty="0">
                <a:latin typeface="Consolas" panose="020B0609020204030204" pitchFamily="49" charset="0"/>
              </a:rPr>
              <a:t> </a:t>
            </a:r>
          </a:p>
          <a:p>
            <a:r>
              <a:rPr lang="en-US" dirty="0">
                <a:latin typeface="Consolas" panose="020B0609020204030204" pitchFamily="49" charset="0"/>
              </a:rPr>
              <a:t>    # Process one or more items.</a:t>
            </a:r>
          </a:p>
          <a:p>
            <a:r>
              <a:rPr lang="en-US" dirty="0">
                <a:latin typeface="Consolas" panose="020B0609020204030204" pitchFamily="49" charset="0"/>
              </a:rPr>
              <a:t>    while another == 'y' or another == 'Y':</a:t>
            </a:r>
          </a:p>
          <a:p>
            <a:r>
              <a:rPr lang="en-US" dirty="0">
                <a:latin typeface="Consolas" panose="020B0609020204030204" pitchFamily="49" charset="0"/>
              </a:rPr>
              <a:t>        # Display an item's retail price.</a:t>
            </a:r>
          </a:p>
          <a:p>
            <a:r>
              <a:rPr lang="en-US" dirty="0">
                <a:latin typeface="Consolas" panose="020B0609020204030204" pitchFamily="49" charset="0"/>
              </a:rPr>
              <a:t>        </a:t>
            </a:r>
            <a:r>
              <a:rPr lang="en-US" dirty="0" err="1">
                <a:latin typeface="Consolas" panose="020B0609020204030204" pitchFamily="49" charset="0"/>
              </a:rPr>
              <a:t>show_retail</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 Do this again?</a:t>
            </a:r>
          </a:p>
          <a:p>
            <a:r>
              <a:rPr lang="en-US" dirty="0">
                <a:latin typeface="Consolas" panose="020B0609020204030204" pitchFamily="49" charset="0"/>
              </a:rPr>
              <a:t>        another = input('Do you have another item? ' +</a:t>
            </a:r>
          </a:p>
          <a:p>
            <a:r>
              <a:rPr lang="en-US" dirty="0">
                <a:latin typeface="Consolas" panose="020B0609020204030204" pitchFamily="49" charset="0"/>
              </a:rPr>
              <a:t>                        '(Enter y for yes): ')</a:t>
            </a:r>
            <a:br>
              <a:rPr lang="en-US" dirty="0">
                <a:latin typeface="Consolas" panose="020B0609020204030204" pitchFamily="49" charset="0"/>
              </a:rPr>
            </a:br>
            <a:br>
              <a:rPr lang="en-US" dirty="0">
                <a:latin typeface="Consolas" panose="020B0609020204030204" pitchFamily="49" charset="0"/>
              </a:rPr>
            </a:br>
            <a:r>
              <a:rPr lang="en-US" b="1" i="1" dirty="0">
                <a:solidFill>
                  <a:srgbClr val="007FA3"/>
                </a:solidFill>
              </a:rPr>
              <a:t>Continued…</a:t>
            </a:r>
            <a:endParaRPr lang="en-US" dirty="0">
              <a:latin typeface="Consolas" panose="020B0609020204030204" pitchFamily="49" charset="0"/>
            </a:endParaRPr>
          </a:p>
        </p:txBody>
      </p:sp>
      <p:sp>
        <p:nvSpPr>
          <p:cNvPr id="5" name="Title 4">
            <a:extLst>
              <a:ext uri="{FF2B5EF4-FFF2-40B4-BE49-F238E27FC236}">
                <a16:creationId xmlns:a16="http://schemas.microsoft.com/office/drawing/2014/main" id="{2120DC8A-145F-4226-88E2-7EE39E37E5F1}"/>
              </a:ext>
            </a:extLst>
          </p:cNvPr>
          <p:cNvSpPr>
            <a:spLocks noGrp="1"/>
          </p:cNvSpPr>
          <p:nvPr>
            <p:ph type="title"/>
          </p:nvPr>
        </p:nvSpPr>
        <p:spPr/>
        <p:txBody>
          <a:bodyPr/>
          <a:lstStyle/>
          <a:p>
            <a:r>
              <a:rPr lang="en-US" altLang="en-US" dirty="0"/>
              <a:t>7.4 Focus on Languages: Python </a:t>
            </a:r>
            <a:r>
              <a:rPr lang="en-US" altLang="en-US" sz="2400" b="0" dirty="0"/>
              <a:t>(1 of 2)</a:t>
            </a:r>
            <a:endParaRPr lang="en-US" b="0" dirty="0"/>
          </a:p>
        </p:txBody>
      </p:sp>
    </p:spTree>
    <p:extLst>
      <p:ext uri="{BB962C8B-B14F-4D97-AF65-F5344CB8AC3E}">
        <p14:creationId xmlns:p14="http://schemas.microsoft.com/office/powerpoint/2010/main" val="233771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5BC7CC-2867-44FC-8D05-3AB04476DE2F}"/>
              </a:ext>
            </a:extLst>
          </p:cNvPr>
          <p:cNvSpPr txBox="1"/>
          <p:nvPr/>
        </p:nvSpPr>
        <p:spPr>
          <a:xfrm>
            <a:off x="182880" y="269507"/>
            <a:ext cx="6131807" cy="3600986"/>
          </a:xfrm>
          <a:prstGeom prst="rect">
            <a:avLst/>
          </a:prstGeom>
          <a:noFill/>
        </p:spPr>
        <p:txBody>
          <a:bodyPr wrap="none" rtlCol="0">
            <a:spAutoFit/>
          </a:bodyPr>
          <a:lstStyle/>
          <a:p>
            <a:r>
              <a:rPr lang="en-US" sz="1200" dirty="0">
                <a:latin typeface="Consolas" panose="020B0609020204030204" pitchFamily="49" charset="0"/>
              </a:rPr>
              <a:t># The </a:t>
            </a:r>
            <a:r>
              <a:rPr lang="en-US" sz="1200" dirty="0" err="1">
                <a:latin typeface="Consolas" panose="020B0609020204030204" pitchFamily="49" charset="0"/>
              </a:rPr>
              <a:t>show_retail</a:t>
            </a:r>
            <a:r>
              <a:rPr lang="en-US" sz="1200" dirty="0">
                <a:latin typeface="Consolas" panose="020B0609020204030204" pitchFamily="49" charset="0"/>
              </a:rPr>
              <a:t> function gets an item's wholesale</a:t>
            </a:r>
          </a:p>
          <a:p>
            <a:r>
              <a:rPr lang="en-US" sz="1200" dirty="0">
                <a:latin typeface="Consolas" panose="020B0609020204030204" pitchFamily="49" charset="0"/>
              </a:rPr>
              <a:t># cost and displays the item's retail price.</a:t>
            </a:r>
          </a:p>
          <a:p>
            <a:r>
              <a:rPr lang="en-US" sz="1200" dirty="0">
                <a:latin typeface="Consolas" panose="020B0609020204030204" pitchFamily="49" charset="0"/>
              </a:rPr>
              <a:t>def </a:t>
            </a:r>
            <a:r>
              <a:rPr lang="en-US" sz="1200" dirty="0" err="1">
                <a:latin typeface="Consolas" panose="020B0609020204030204" pitchFamily="49" charset="0"/>
              </a:rPr>
              <a:t>show_retail</a:t>
            </a:r>
            <a:r>
              <a:rPr lang="en-US" sz="1200" dirty="0">
                <a:latin typeface="Consolas" panose="020B0609020204030204" pitchFamily="49" charset="0"/>
              </a:rPr>
              <a:t>():</a:t>
            </a:r>
          </a:p>
          <a:p>
            <a:r>
              <a:rPr lang="en-US" sz="1200" dirty="0">
                <a:latin typeface="Consolas" panose="020B0609020204030204" pitchFamily="49" charset="0"/>
              </a:rPr>
              <a:t>    # Get the item's wholesale cost.</a:t>
            </a:r>
          </a:p>
          <a:p>
            <a:r>
              <a:rPr lang="en-US" sz="1200" dirty="0">
                <a:latin typeface="Consolas" panose="020B0609020204030204" pitchFamily="49" charset="0"/>
              </a:rPr>
              <a:t>    wholesale = float(input("Enter the item's wholesale cost: "))</a:t>
            </a:r>
          </a:p>
          <a:p>
            <a:r>
              <a:rPr lang="en-US" sz="1200" dirty="0">
                <a:latin typeface="Consolas" panose="020B0609020204030204" pitchFamily="49" charset="0"/>
              </a:rPr>
              <a:t> </a:t>
            </a:r>
          </a:p>
          <a:p>
            <a:r>
              <a:rPr lang="en-US" sz="1200" dirty="0">
                <a:latin typeface="Consolas" panose="020B0609020204030204" pitchFamily="49" charset="0"/>
              </a:rPr>
              <a:t>    # Validate the wholesale cost.</a:t>
            </a:r>
          </a:p>
          <a:p>
            <a:r>
              <a:rPr lang="en-US" sz="1200" dirty="0">
                <a:latin typeface="Consolas" panose="020B0609020204030204" pitchFamily="49" charset="0"/>
              </a:rPr>
              <a:t>    while wholesale &lt; 0:</a:t>
            </a:r>
          </a:p>
          <a:p>
            <a:r>
              <a:rPr lang="en-US" sz="1200" dirty="0">
                <a:latin typeface="Consolas" panose="020B0609020204030204" pitchFamily="49" charset="0"/>
              </a:rPr>
              <a:t>        print('ERROR: the cost cannot be negative.')</a:t>
            </a:r>
          </a:p>
          <a:p>
            <a:r>
              <a:rPr lang="en-US" sz="1200" dirty="0">
                <a:latin typeface="Consolas" panose="020B0609020204030204" pitchFamily="49" charset="0"/>
              </a:rPr>
              <a:t>        wholesale = float(input('Enter the correct wholesale cost: '))</a:t>
            </a:r>
          </a:p>
          <a:p>
            <a:r>
              <a:rPr lang="en-US" sz="1200" dirty="0">
                <a:latin typeface="Consolas" panose="020B0609020204030204" pitchFamily="49" charset="0"/>
              </a:rPr>
              <a:t> </a:t>
            </a:r>
          </a:p>
          <a:p>
            <a:r>
              <a:rPr lang="en-US" sz="1200" dirty="0">
                <a:latin typeface="Consolas" panose="020B0609020204030204" pitchFamily="49" charset="0"/>
              </a:rPr>
              <a:t>    # Calculate the retail price.</a:t>
            </a:r>
          </a:p>
          <a:p>
            <a:r>
              <a:rPr lang="en-US" sz="1200" dirty="0">
                <a:latin typeface="Consolas" panose="020B0609020204030204" pitchFamily="49" charset="0"/>
              </a:rPr>
              <a:t>    retail = wholesale * MARK_UP</a:t>
            </a:r>
          </a:p>
          <a:p>
            <a:r>
              <a:rPr lang="en-US" sz="1200" dirty="0">
                <a:latin typeface="Consolas" panose="020B0609020204030204" pitchFamily="49" charset="0"/>
              </a:rPr>
              <a:t> </a:t>
            </a:r>
          </a:p>
          <a:p>
            <a:r>
              <a:rPr lang="en-US" sz="1200" dirty="0">
                <a:latin typeface="Consolas" panose="020B0609020204030204" pitchFamily="49" charset="0"/>
              </a:rPr>
              <a:t>    # Display the retail price.</a:t>
            </a:r>
          </a:p>
          <a:p>
            <a:r>
              <a:rPr lang="en-US" sz="1200" dirty="0">
                <a:latin typeface="Consolas" panose="020B0609020204030204" pitchFamily="49" charset="0"/>
              </a:rPr>
              <a:t>    print('The retail price is $', format(retail, '.2f'))</a:t>
            </a:r>
          </a:p>
          <a:p>
            <a:r>
              <a:rPr lang="en-US" sz="1200" dirty="0">
                <a:latin typeface="Consolas" panose="020B0609020204030204" pitchFamily="49" charset="0"/>
              </a:rPr>
              <a:t> </a:t>
            </a:r>
          </a:p>
          <a:p>
            <a:r>
              <a:rPr lang="en-US" sz="1200" dirty="0">
                <a:latin typeface="Consolas" panose="020B0609020204030204" pitchFamily="49" charset="0"/>
              </a:rPr>
              <a:t># Call the main function.</a:t>
            </a:r>
          </a:p>
          <a:p>
            <a:r>
              <a:rPr lang="en-US" sz="1200" dirty="0">
                <a:latin typeface="Consolas" panose="020B0609020204030204" pitchFamily="49" charset="0"/>
              </a:rPr>
              <a:t>main()</a:t>
            </a:r>
          </a:p>
        </p:txBody>
      </p:sp>
      <p:sp>
        <p:nvSpPr>
          <p:cNvPr id="2" name="Rectangle 1">
            <a:extLst>
              <a:ext uri="{FF2B5EF4-FFF2-40B4-BE49-F238E27FC236}">
                <a16:creationId xmlns:a16="http://schemas.microsoft.com/office/drawing/2014/main" id="{2DB2E292-BC06-4884-9115-AE33D35791C4}"/>
              </a:ext>
            </a:extLst>
          </p:cNvPr>
          <p:cNvSpPr/>
          <p:nvPr/>
        </p:nvSpPr>
        <p:spPr>
          <a:xfrm>
            <a:off x="539015" y="1387810"/>
            <a:ext cx="5775672" cy="816376"/>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63E3DB6-66DD-4C95-A239-E661414DE2C8}"/>
              </a:ext>
            </a:extLst>
          </p:cNvPr>
          <p:cNvSpPr txBox="1"/>
          <p:nvPr/>
        </p:nvSpPr>
        <p:spPr>
          <a:xfrm>
            <a:off x="327259" y="4543125"/>
            <a:ext cx="7469204" cy="1384995"/>
          </a:xfrm>
          <a:prstGeom prst="rect">
            <a:avLst/>
          </a:prstGeom>
          <a:solidFill>
            <a:schemeClr val="bg1">
              <a:lumMod val="85000"/>
            </a:schemeClr>
          </a:solidFill>
        </p:spPr>
        <p:txBody>
          <a:bodyPr wrap="square" rtlCol="0">
            <a:spAutoFit/>
          </a:bodyPr>
          <a:lstStyle/>
          <a:p>
            <a:r>
              <a:rPr lang="en-US" b="1" i="1" dirty="0"/>
              <a:t>Program Output</a:t>
            </a:r>
            <a:endParaRPr lang="en-US" dirty="0"/>
          </a:p>
          <a:p>
            <a:r>
              <a:rPr lang="en-US" dirty="0"/>
              <a:t>Enter the item's wholesale cost: </a:t>
            </a:r>
            <a:r>
              <a:rPr lang="en-US" b="1" dirty="0"/>
              <a:t>-.50</a:t>
            </a:r>
            <a:endParaRPr lang="en-US" dirty="0"/>
          </a:p>
          <a:p>
            <a:r>
              <a:rPr lang="en-US" dirty="0"/>
              <a:t>ERROR: The cost cannot be negative.</a:t>
            </a:r>
          </a:p>
          <a:p>
            <a:r>
              <a:rPr lang="en-US" dirty="0"/>
              <a:t>Enter the correct wholesale cost: </a:t>
            </a:r>
            <a:r>
              <a:rPr lang="en-US" b="1" dirty="0"/>
              <a:t>0.50</a:t>
            </a:r>
          </a:p>
          <a:p>
            <a:r>
              <a:rPr lang="en-US" dirty="0"/>
              <a:t>The retail price is $ 1.25.</a:t>
            </a:r>
          </a:p>
          <a:p>
            <a:r>
              <a:rPr lang="en-US" dirty="0"/>
              <a:t>Do you have another item? (Enter y for yes): </a:t>
            </a:r>
            <a:r>
              <a:rPr lang="en-US" b="1" dirty="0"/>
              <a:t>n</a:t>
            </a:r>
            <a:endParaRPr lang="en-US" dirty="0"/>
          </a:p>
        </p:txBody>
      </p:sp>
    </p:spTree>
    <p:extLst>
      <p:ext uri="{BB962C8B-B14F-4D97-AF65-F5344CB8AC3E}">
        <p14:creationId xmlns:p14="http://schemas.microsoft.com/office/powerpoint/2010/main" val="1960014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E6AF24-A149-421C-9806-0036E4052440}"/>
              </a:ext>
            </a:extLst>
          </p:cNvPr>
          <p:cNvSpPr>
            <a:spLocks noGrp="1"/>
          </p:cNvSpPr>
          <p:nvPr>
            <p:ph type="title"/>
          </p:nvPr>
        </p:nvSpPr>
        <p:spPr/>
        <p:txBody>
          <a:bodyPr/>
          <a:lstStyle/>
          <a:p>
            <a:r>
              <a:rPr lang="en-US" altLang="en-US" dirty="0"/>
              <a:t>7.4 Focus on Languages: C++</a:t>
            </a:r>
            <a:endParaRPr lang="en-US" dirty="0"/>
          </a:p>
        </p:txBody>
      </p:sp>
      <p:sp>
        <p:nvSpPr>
          <p:cNvPr id="5" name="Text Placeholder 4">
            <a:extLst>
              <a:ext uri="{FF2B5EF4-FFF2-40B4-BE49-F238E27FC236}">
                <a16:creationId xmlns:a16="http://schemas.microsoft.com/office/drawing/2014/main" id="{50E4F4B2-2007-479F-9F9F-7A7CE621296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0895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5BC7CC-2867-44FC-8D05-3AB04476DE2F}"/>
              </a:ext>
            </a:extLst>
          </p:cNvPr>
          <p:cNvSpPr txBox="1"/>
          <p:nvPr/>
        </p:nvSpPr>
        <p:spPr>
          <a:xfrm>
            <a:off x="279132" y="1322274"/>
            <a:ext cx="6046848" cy="5078313"/>
          </a:xfrm>
          <a:prstGeom prst="rect">
            <a:avLst/>
          </a:prstGeom>
          <a:noFill/>
        </p:spPr>
        <p:txBody>
          <a:bodyPr wrap="none" rtlCol="0">
            <a:spAutoFit/>
          </a:bodyPr>
          <a:lstStyle/>
          <a:p>
            <a:r>
              <a:rPr lang="en-US" sz="1200" dirty="0">
                <a:latin typeface="Consolas" panose="020B0609020204030204" pitchFamily="49" charset="0"/>
              </a:rPr>
              <a:t>#include &lt;iostream&gt;</a:t>
            </a:r>
          </a:p>
          <a:p>
            <a:r>
              <a:rPr lang="en-US" sz="1200" dirty="0">
                <a:latin typeface="Consolas" panose="020B0609020204030204" pitchFamily="49" charset="0"/>
              </a:rPr>
              <a:t>#include &lt;string&gt;</a:t>
            </a:r>
          </a:p>
          <a:p>
            <a:r>
              <a:rPr lang="en-US" sz="1200" dirty="0">
                <a:latin typeface="Consolas" panose="020B0609020204030204" pitchFamily="49" charset="0"/>
              </a:rPr>
              <a:t>using namespace std;</a:t>
            </a:r>
          </a:p>
          <a:p>
            <a:r>
              <a:rPr lang="en-US" sz="1200" dirty="0">
                <a:latin typeface="Consolas" panose="020B0609020204030204" pitchFamily="49" charset="0"/>
              </a:rPr>
              <a:t> </a:t>
            </a:r>
          </a:p>
          <a:p>
            <a:r>
              <a:rPr lang="en-US" sz="1200" dirty="0">
                <a:latin typeface="Consolas" panose="020B0609020204030204" pitchFamily="49" charset="0"/>
              </a:rPr>
              <a:t>// Function prototype</a:t>
            </a:r>
          </a:p>
          <a:p>
            <a:r>
              <a:rPr lang="en-US" sz="1200" dirty="0">
                <a:latin typeface="Consolas" panose="020B0609020204030204" pitchFamily="49" charset="0"/>
              </a:rPr>
              <a:t>void </a:t>
            </a:r>
            <a:r>
              <a:rPr lang="en-US" sz="1200" dirty="0" err="1">
                <a:latin typeface="Consolas" panose="020B0609020204030204" pitchFamily="49" charset="0"/>
              </a:rPr>
              <a:t>showRetail</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int main()</a:t>
            </a:r>
          </a:p>
          <a:p>
            <a:r>
              <a:rPr lang="en-US" sz="1200" dirty="0">
                <a:latin typeface="Consolas" panose="020B0609020204030204" pitchFamily="49" charset="0"/>
              </a:rPr>
              <a:t>{</a:t>
            </a:r>
          </a:p>
          <a:p>
            <a:r>
              <a:rPr lang="en-US" sz="1200" dirty="0">
                <a:latin typeface="Consolas" panose="020B0609020204030204" pitchFamily="49" charset="0"/>
              </a:rPr>
              <a:t>   // Local variable</a:t>
            </a:r>
          </a:p>
          <a:p>
            <a:r>
              <a:rPr lang="en-US" sz="1200" dirty="0">
                <a:latin typeface="Consolas" panose="020B0609020204030204" pitchFamily="49" charset="0"/>
              </a:rPr>
              <a:t>   string </a:t>
            </a:r>
            <a:r>
              <a:rPr lang="en-US" sz="1200" dirty="0" err="1">
                <a:latin typeface="Consolas" panose="020B0609020204030204" pitchFamily="49" charset="0"/>
              </a:rPr>
              <a:t>doAnother</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do</a:t>
            </a:r>
          </a:p>
          <a:p>
            <a:r>
              <a:rPr lang="en-US" sz="1200" dirty="0">
                <a:latin typeface="Consolas" panose="020B0609020204030204" pitchFamily="49" charset="0"/>
              </a:rPr>
              <a:t>   {</a:t>
            </a:r>
          </a:p>
          <a:p>
            <a:r>
              <a:rPr lang="en-US" sz="1200" dirty="0">
                <a:latin typeface="Consolas" panose="020B0609020204030204" pitchFamily="49" charset="0"/>
              </a:rPr>
              <a:t>      // Calculate and display a retail price.</a:t>
            </a:r>
          </a:p>
          <a:p>
            <a:r>
              <a:rPr lang="en-US" sz="1200" dirty="0">
                <a:latin typeface="Consolas" panose="020B0609020204030204" pitchFamily="49" charset="0"/>
              </a:rPr>
              <a:t>      </a:t>
            </a:r>
            <a:r>
              <a:rPr lang="en-US" sz="1200" dirty="0" err="1">
                <a:latin typeface="Consolas" panose="020B0609020204030204" pitchFamily="49" charset="0"/>
              </a:rPr>
              <a:t>showRetail</a:t>
            </a:r>
            <a:r>
              <a:rPr lang="en-US" sz="1200" dirty="0">
                <a:latin typeface="Consolas" panose="020B0609020204030204" pitchFamily="49" charset="0"/>
              </a:rPr>
              <a:t>();</a:t>
            </a:r>
          </a:p>
          <a:p>
            <a:r>
              <a:rPr lang="en-US" sz="1200" dirty="0">
                <a:latin typeface="Consolas" panose="020B0609020204030204" pitchFamily="49" charset="0"/>
              </a:rPr>
              <a:t>   </a:t>
            </a:r>
          </a:p>
          <a:p>
            <a:r>
              <a:rPr lang="en-US" sz="1200" dirty="0">
                <a:latin typeface="Consolas" panose="020B0609020204030204" pitchFamily="49" charset="0"/>
              </a:rPr>
              <a:t>      // Do this again?</a:t>
            </a:r>
          </a:p>
          <a:p>
            <a:r>
              <a:rPr lang="en-US" sz="1200" dirty="0">
                <a:latin typeface="Consolas" panose="020B0609020204030204" pitchFamily="49" charset="0"/>
              </a:rPr>
              <a:t>      </a:t>
            </a:r>
            <a:r>
              <a:rPr lang="en-US" sz="1200" dirty="0" err="1">
                <a:latin typeface="Consolas" panose="020B0609020204030204" pitchFamily="49" charset="0"/>
              </a:rPr>
              <a:t>cout</a:t>
            </a:r>
            <a:r>
              <a:rPr lang="en-US" sz="1200" dirty="0">
                <a:latin typeface="Consolas" panose="020B0609020204030204" pitchFamily="49" charset="0"/>
              </a:rPr>
              <a:t> &lt;&lt; "Do you have another item? (Enter y for yes.)" &lt;&lt; </a:t>
            </a:r>
            <a:r>
              <a:rPr lang="en-US" sz="1200" dirty="0" err="1">
                <a:latin typeface="Consolas" panose="020B0609020204030204" pitchFamily="49" charset="0"/>
              </a:rPr>
              <a:t>endl</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cin</a:t>
            </a:r>
            <a:r>
              <a:rPr lang="en-US" sz="1200" dirty="0">
                <a:latin typeface="Consolas" panose="020B0609020204030204" pitchFamily="49" charset="0"/>
              </a:rPr>
              <a:t> &gt;&gt; </a:t>
            </a:r>
            <a:r>
              <a:rPr lang="en-US" sz="1200" dirty="0" err="1">
                <a:latin typeface="Consolas" panose="020B0609020204030204" pitchFamily="49" charset="0"/>
              </a:rPr>
              <a:t>doAnother</a:t>
            </a:r>
            <a:r>
              <a:rPr lang="en-US" sz="1200" dirty="0">
                <a:latin typeface="Consolas" panose="020B0609020204030204" pitchFamily="49" charset="0"/>
              </a:rPr>
              <a:t>;</a:t>
            </a:r>
          </a:p>
          <a:p>
            <a:r>
              <a:rPr lang="en-US" sz="1200" dirty="0">
                <a:latin typeface="Consolas" panose="020B0609020204030204" pitchFamily="49" charset="0"/>
              </a:rPr>
              <a:t>   } while (</a:t>
            </a:r>
            <a:r>
              <a:rPr lang="en-US" sz="1200" dirty="0" err="1">
                <a:latin typeface="Consolas" panose="020B0609020204030204" pitchFamily="49" charset="0"/>
              </a:rPr>
              <a:t>doAnother</a:t>
            </a:r>
            <a:r>
              <a:rPr lang="en-US" sz="1200" dirty="0">
                <a:latin typeface="Consolas" panose="020B0609020204030204" pitchFamily="49" charset="0"/>
              </a:rPr>
              <a:t> == "y" || </a:t>
            </a:r>
            <a:r>
              <a:rPr lang="en-US" sz="1200" dirty="0" err="1">
                <a:latin typeface="Consolas" panose="020B0609020204030204" pitchFamily="49" charset="0"/>
              </a:rPr>
              <a:t>doAnother</a:t>
            </a:r>
            <a:r>
              <a:rPr lang="en-US" sz="1200" dirty="0">
                <a:latin typeface="Consolas" panose="020B0609020204030204" pitchFamily="49" charset="0"/>
              </a:rPr>
              <a:t> == "Y");</a:t>
            </a:r>
          </a:p>
          <a:p>
            <a:r>
              <a:rPr lang="en-US" sz="1200" dirty="0">
                <a:latin typeface="Consolas" panose="020B0609020204030204" pitchFamily="49" charset="0"/>
              </a:rPr>
              <a:t> </a:t>
            </a:r>
          </a:p>
          <a:p>
            <a:r>
              <a:rPr lang="en-US" sz="1200" dirty="0">
                <a:latin typeface="Consolas" panose="020B0609020204030204" pitchFamily="49" charset="0"/>
              </a:rPr>
              <a:t>   return 0;</a:t>
            </a:r>
          </a:p>
          <a:p>
            <a:r>
              <a:rPr lang="en-US" sz="1200" dirty="0">
                <a:latin typeface="Consolas" panose="020B0609020204030204" pitchFamily="49" charset="0"/>
              </a:rPr>
              <a:t>}</a:t>
            </a:r>
          </a:p>
          <a:p>
            <a:r>
              <a:rPr lang="en-US" sz="1200" dirty="0">
                <a:latin typeface="Consolas" panose="020B0609020204030204" pitchFamily="49" charset="0"/>
              </a:rPr>
              <a:t>   </a:t>
            </a:r>
          </a:p>
          <a:p>
            <a:r>
              <a:rPr lang="en-US" b="1" i="1" dirty="0">
                <a:solidFill>
                  <a:schemeClr val="accent2">
                    <a:lumMod val="75000"/>
                  </a:schemeClr>
                </a:solidFill>
                <a:latin typeface="+mn-lt"/>
              </a:rPr>
              <a:t>   </a:t>
            </a:r>
            <a:r>
              <a:rPr lang="en-US" b="1" i="1" dirty="0">
                <a:solidFill>
                  <a:srgbClr val="007FA3"/>
                </a:solidFill>
                <a:latin typeface="+mn-lt"/>
              </a:rPr>
              <a:t>Continued…</a:t>
            </a:r>
          </a:p>
        </p:txBody>
      </p:sp>
      <p:sp>
        <p:nvSpPr>
          <p:cNvPr id="5" name="Title 4">
            <a:extLst>
              <a:ext uri="{FF2B5EF4-FFF2-40B4-BE49-F238E27FC236}">
                <a16:creationId xmlns:a16="http://schemas.microsoft.com/office/drawing/2014/main" id="{2120DC8A-145F-4226-88E2-7EE39E37E5F1}"/>
              </a:ext>
            </a:extLst>
          </p:cNvPr>
          <p:cNvSpPr>
            <a:spLocks noGrp="1"/>
          </p:cNvSpPr>
          <p:nvPr>
            <p:ph type="title"/>
          </p:nvPr>
        </p:nvSpPr>
        <p:spPr/>
        <p:txBody>
          <a:bodyPr/>
          <a:lstStyle/>
          <a:p>
            <a:r>
              <a:rPr lang="en-US" altLang="en-US" dirty="0"/>
              <a:t>7.4 Focus on Languages: C++ </a:t>
            </a:r>
            <a:r>
              <a:rPr lang="en-US" altLang="en-US" sz="2400" b="0" dirty="0"/>
              <a:t>(1 of 2)</a:t>
            </a:r>
            <a:endParaRPr lang="en-US" b="0" dirty="0"/>
          </a:p>
        </p:txBody>
      </p:sp>
    </p:spTree>
    <p:extLst>
      <p:ext uri="{BB962C8B-B14F-4D97-AF65-F5344CB8AC3E}">
        <p14:creationId xmlns:p14="http://schemas.microsoft.com/office/powerpoint/2010/main" val="3131409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5BC7CC-2867-44FC-8D05-3AB04476DE2F}"/>
              </a:ext>
            </a:extLst>
          </p:cNvPr>
          <p:cNvSpPr txBox="1"/>
          <p:nvPr/>
        </p:nvSpPr>
        <p:spPr>
          <a:xfrm>
            <a:off x="182880" y="269507"/>
            <a:ext cx="5282215" cy="5447645"/>
          </a:xfrm>
          <a:prstGeom prst="rect">
            <a:avLst/>
          </a:prstGeom>
          <a:noFill/>
        </p:spPr>
        <p:txBody>
          <a:bodyPr wrap="none" rtlCol="0">
            <a:spAutoFit/>
          </a:bodyPr>
          <a:lstStyle/>
          <a:p>
            <a:r>
              <a:rPr lang="en-US" sz="1200" dirty="0">
                <a:latin typeface="Consolas" panose="020B0609020204030204" pitchFamily="49" charset="0"/>
              </a:rPr>
              <a:t>// The </a:t>
            </a:r>
            <a:r>
              <a:rPr lang="en-US" sz="1200" dirty="0" err="1">
                <a:latin typeface="Consolas" panose="020B0609020204030204" pitchFamily="49" charset="0"/>
              </a:rPr>
              <a:t>showRetail</a:t>
            </a:r>
            <a:r>
              <a:rPr lang="en-US" sz="1200" dirty="0">
                <a:latin typeface="Consolas" panose="020B0609020204030204" pitchFamily="49" charset="0"/>
              </a:rPr>
              <a:t> function gets an item's wholesale cost</a:t>
            </a:r>
          </a:p>
          <a:p>
            <a:r>
              <a:rPr lang="en-US" sz="1200" dirty="0">
                <a:latin typeface="Consolas" panose="020B0609020204030204" pitchFamily="49" charset="0"/>
              </a:rPr>
              <a:t>// from the user and displays its retail price.</a:t>
            </a:r>
          </a:p>
          <a:p>
            <a:r>
              <a:rPr lang="en-US" sz="1200" dirty="0">
                <a:latin typeface="Consolas" panose="020B0609020204030204" pitchFamily="49" charset="0"/>
              </a:rPr>
              <a:t>void </a:t>
            </a:r>
            <a:r>
              <a:rPr lang="en-US" sz="1200" dirty="0" err="1">
                <a:latin typeface="Consolas" panose="020B0609020204030204" pitchFamily="49" charset="0"/>
              </a:rPr>
              <a:t>showRetail</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latin typeface="Consolas" panose="020B0609020204030204" pitchFamily="49" charset="0"/>
              </a:rPr>
              <a:t>   // Local variables</a:t>
            </a:r>
          </a:p>
          <a:p>
            <a:r>
              <a:rPr lang="en-US" sz="1200" dirty="0">
                <a:latin typeface="Consolas" panose="020B0609020204030204" pitchFamily="49" charset="0"/>
              </a:rPr>
              <a:t>   double wholesale, retail;</a:t>
            </a:r>
          </a:p>
          <a:p>
            <a:endParaRPr lang="en-US" sz="1200" dirty="0">
              <a:latin typeface="Consolas" panose="020B0609020204030204" pitchFamily="49" charset="0"/>
            </a:endParaRPr>
          </a:p>
          <a:p>
            <a:r>
              <a:rPr lang="en-US" sz="1200" dirty="0">
                <a:latin typeface="Consolas" panose="020B0609020204030204" pitchFamily="49" charset="0"/>
              </a:rPr>
              <a:t>   // Constant for the markup percentage</a:t>
            </a:r>
          </a:p>
          <a:p>
            <a:r>
              <a:rPr lang="en-US" sz="1200" dirty="0">
                <a:latin typeface="Consolas" panose="020B0609020204030204" pitchFamily="49" charset="0"/>
              </a:rPr>
              <a:t>   const double MARKUP = 2.5;</a:t>
            </a:r>
          </a:p>
          <a:p>
            <a:endParaRPr lang="en-US" sz="1200" dirty="0">
              <a:latin typeface="Consolas" panose="020B0609020204030204" pitchFamily="49" charset="0"/>
            </a:endParaRPr>
          </a:p>
          <a:p>
            <a:r>
              <a:rPr lang="en-US" sz="1200" dirty="0">
                <a:latin typeface="Consolas" panose="020B0609020204030204" pitchFamily="49" charset="0"/>
              </a:rPr>
              <a:t>   // Get the wholesale cost.</a:t>
            </a:r>
          </a:p>
          <a:p>
            <a:r>
              <a:rPr lang="en-US" sz="1200" dirty="0">
                <a:latin typeface="Consolas" panose="020B0609020204030204" pitchFamily="49" charset="0"/>
              </a:rPr>
              <a:t>   </a:t>
            </a:r>
            <a:r>
              <a:rPr lang="en-US" sz="1200" dirty="0" err="1">
                <a:latin typeface="Consolas" panose="020B0609020204030204" pitchFamily="49" charset="0"/>
              </a:rPr>
              <a:t>cout</a:t>
            </a:r>
            <a:r>
              <a:rPr lang="en-US" sz="1200" dirty="0">
                <a:latin typeface="Consolas" panose="020B0609020204030204" pitchFamily="49" charset="0"/>
              </a:rPr>
              <a:t> &lt;&lt; "Enter an item's wholesale cost." &lt;&lt; </a:t>
            </a:r>
            <a:r>
              <a:rPr lang="en-US" sz="1200" dirty="0" err="1">
                <a:latin typeface="Consolas" panose="020B0609020204030204" pitchFamily="49" charset="0"/>
              </a:rPr>
              <a:t>endl</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cin</a:t>
            </a:r>
            <a:r>
              <a:rPr lang="en-US" sz="1200" dirty="0">
                <a:latin typeface="Consolas" panose="020B0609020204030204" pitchFamily="49" charset="0"/>
              </a:rPr>
              <a:t> &gt;&gt; wholesale;</a:t>
            </a:r>
          </a:p>
          <a:p>
            <a:r>
              <a:rPr lang="en-US" sz="1200" dirty="0">
                <a:latin typeface="Consolas" panose="020B0609020204030204" pitchFamily="49" charset="0"/>
              </a:rPr>
              <a:t>   </a:t>
            </a:r>
          </a:p>
          <a:p>
            <a:r>
              <a:rPr lang="en-US" sz="1200" dirty="0">
                <a:latin typeface="Consolas" panose="020B0609020204030204" pitchFamily="49" charset="0"/>
              </a:rPr>
              <a:t>   // Validate the wholesale cost.</a:t>
            </a:r>
          </a:p>
          <a:p>
            <a:r>
              <a:rPr lang="en-US" sz="1200" dirty="0">
                <a:latin typeface="Consolas" panose="020B0609020204030204" pitchFamily="49" charset="0"/>
              </a:rPr>
              <a:t>   while (wholesale &lt; 0)</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cout</a:t>
            </a:r>
            <a:r>
              <a:rPr lang="en-US" sz="1200" dirty="0">
                <a:latin typeface="Consolas" panose="020B0609020204030204" pitchFamily="49" charset="0"/>
              </a:rPr>
              <a:t> &lt;&lt; "The cost cannot be negative. Please" &lt;&lt; </a:t>
            </a:r>
            <a:r>
              <a:rPr lang="en-US" sz="1200" dirty="0" err="1">
                <a:latin typeface="Consolas" panose="020B0609020204030204" pitchFamily="49" charset="0"/>
              </a:rPr>
              <a:t>endl</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cout</a:t>
            </a:r>
            <a:r>
              <a:rPr lang="en-US" sz="1200" dirty="0">
                <a:latin typeface="Consolas" panose="020B0609020204030204" pitchFamily="49" charset="0"/>
              </a:rPr>
              <a:t> &lt;&lt; "enter the correct wholesale cost." &lt;&lt; </a:t>
            </a:r>
            <a:r>
              <a:rPr lang="en-US" sz="1200" dirty="0" err="1">
                <a:latin typeface="Consolas" panose="020B0609020204030204" pitchFamily="49" charset="0"/>
              </a:rPr>
              <a:t>endl</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cin</a:t>
            </a:r>
            <a:r>
              <a:rPr lang="en-US" sz="1200" dirty="0">
                <a:latin typeface="Consolas" panose="020B0609020204030204" pitchFamily="49" charset="0"/>
              </a:rPr>
              <a:t> &gt;&gt; wholesale;</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 Calculate the retail price.</a:t>
            </a:r>
          </a:p>
          <a:p>
            <a:r>
              <a:rPr lang="en-US" sz="1200" dirty="0">
                <a:latin typeface="Consolas" panose="020B0609020204030204" pitchFamily="49" charset="0"/>
              </a:rPr>
              <a:t>   retail = wholesale * MARKUP;</a:t>
            </a:r>
          </a:p>
          <a:p>
            <a:endParaRPr lang="en-US" sz="1200" dirty="0">
              <a:latin typeface="Consolas" panose="020B0609020204030204" pitchFamily="49" charset="0"/>
            </a:endParaRPr>
          </a:p>
          <a:p>
            <a:r>
              <a:rPr lang="en-US" sz="1200" dirty="0">
                <a:latin typeface="Consolas" panose="020B0609020204030204" pitchFamily="49" charset="0"/>
              </a:rPr>
              <a:t>   // Display the retail price.</a:t>
            </a:r>
          </a:p>
          <a:p>
            <a:r>
              <a:rPr lang="en-US" sz="1200" dirty="0">
                <a:latin typeface="Consolas" panose="020B0609020204030204" pitchFamily="49" charset="0"/>
              </a:rPr>
              <a:t>   </a:t>
            </a:r>
            <a:r>
              <a:rPr lang="en-US" sz="1200" dirty="0" err="1">
                <a:latin typeface="Consolas" panose="020B0609020204030204" pitchFamily="49" charset="0"/>
              </a:rPr>
              <a:t>cout</a:t>
            </a:r>
            <a:r>
              <a:rPr lang="en-US" sz="1200" dirty="0">
                <a:latin typeface="Consolas" panose="020B0609020204030204" pitchFamily="49" charset="0"/>
              </a:rPr>
              <a:t> &lt;&lt; "The retail price is $" &lt;&lt; retail &lt;&lt; </a:t>
            </a:r>
            <a:r>
              <a:rPr lang="en-US" sz="1200" dirty="0" err="1">
                <a:latin typeface="Consolas" panose="020B0609020204030204" pitchFamily="49" charset="0"/>
              </a:rPr>
              <a:t>endl</a:t>
            </a:r>
            <a:r>
              <a:rPr lang="en-US" sz="1200" dirty="0">
                <a:latin typeface="Consolas" panose="020B0609020204030204" pitchFamily="49" charset="0"/>
              </a:rPr>
              <a:t>;</a:t>
            </a:r>
          </a:p>
          <a:p>
            <a:r>
              <a:rPr lang="en-US" sz="1200" dirty="0">
                <a:latin typeface="Consolas" panose="020B0609020204030204" pitchFamily="49" charset="0"/>
              </a:rPr>
              <a:t>}</a:t>
            </a:r>
          </a:p>
          <a:p>
            <a:r>
              <a:rPr lang="en-US" sz="1200" dirty="0">
                <a:latin typeface="Consolas" panose="020B0609020204030204" pitchFamily="49" charset="0"/>
              </a:rPr>
              <a:t>     </a:t>
            </a:r>
          </a:p>
        </p:txBody>
      </p:sp>
      <p:sp>
        <p:nvSpPr>
          <p:cNvPr id="2" name="Rectangle 1">
            <a:extLst>
              <a:ext uri="{FF2B5EF4-FFF2-40B4-BE49-F238E27FC236}">
                <a16:creationId xmlns:a16="http://schemas.microsoft.com/office/drawing/2014/main" id="{2DB2E292-BC06-4884-9115-AE33D35791C4}"/>
              </a:ext>
            </a:extLst>
          </p:cNvPr>
          <p:cNvSpPr/>
          <p:nvPr/>
        </p:nvSpPr>
        <p:spPr>
          <a:xfrm>
            <a:off x="327259" y="2841859"/>
            <a:ext cx="5245768" cy="1364381"/>
          </a:xfrm>
          <a:prstGeom prst="rect">
            <a:avLst/>
          </a:prstGeom>
          <a:solidFill>
            <a:srgbClr val="FFFF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A701BA9-972C-4393-96E1-3FD369043F88}"/>
              </a:ext>
            </a:extLst>
          </p:cNvPr>
          <p:cNvSpPr txBox="1"/>
          <p:nvPr/>
        </p:nvSpPr>
        <p:spPr>
          <a:xfrm>
            <a:off x="5465095" y="5076498"/>
            <a:ext cx="3570973" cy="1200329"/>
          </a:xfrm>
          <a:prstGeom prst="rect">
            <a:avLst/>
          </a:prstGeom>
          <a:solidFill>
            <a:schemeClr val="bg1">
              <a:lumMod val="85000"/>
            </a:schemeClr>
          </a:solidFill>
        </p:spPr>
        <p:txBody>
          <a:bodyPr wrap="square" rtlCol="0">
            <a:spAutoFit/>
          </a:bodyPr>
          <a:lstStyle/>
          <a:p>
            <a:r>
              <a:rPr lang="en-US" sz="1200" b="1" i="1" dirty="0"/>
              <a:t>Program Output</a:t>
            </a:r>
            <a:endParaRPr lang="en-US" sz="1200" dirty="0"/>
          </a:p>
          <a:p>
            <a:r>
              <a:rPr lang="en-US" sz="1200" dirty="0"/>
              <a:t>Enter an item's wholesale cost: </a:t>
            </a:r>
            <a:r>
              <a:rPr lang="en-US" sz="1200" b="1" dirty="0"/>
              <a:t>-1</a:t>
            </a:r>
            <a:br>
              <a:rPr lang="en-US" sz="1200" dirty="0"/>
            </a:br>
            <a:r>
              <a:rPr lang="en-US" sz="1200" dirty="0"/>
              <a:t>The cost cannot be negative. Please</a:t>
            </a:r>
            <a:br>
              <a:rPr lang="en-US" sz="1200" dirty="0"/>
            </a:br>
            <a:r>
              <a:rPr lang="en-US" sz="1200" dirty="0"/>
              <a:t>enter the correct wholesale cost: </a:t>
            </a:r>
            <a:r>
              <a:rPr lang="en-US" sz="1200" b="1" dirty="0"/>
              <a:t>1.50</a:t>
            </a:r>
            <a:br>
              <a:rPr lang="en-US" sz="1200" dirty="0"/>
            </a:br>
            <a:r>
              <a:rPr lang="en-US" sz="1200" dirty="0"/>
              <a:t>The retail price is $3.75</a:t>
            </a:r>
            <a:br>
              <a:rPr lang="en-US" sz="1200" dirty="0"/>
            </a:br>
            <a:r>
              <a:rPr lang="en-US" sz="1200" dirty="0"/>
              <a:t>Do you have another item? (Enter y for yes): </a:t>
            </a:r>
            <a:r>
              <a:rPr lang="en-US" sz="1200" b="1" dirty="0"/>
              <a:t>n</a:t>
            </a:r>
            <a:endParaRPr lang="en-US" sz="1200" dirty="0"/>
          </a:p>
        </p:txBody>
      </p:sp>
    </p:spTree>
    <p:extLst>
      <p:ext uri="{BB962C8B-B14F-4D97-AF65-F5344CB8AC3E}">
        <p14:creationId xmlns:p14="http://schemas.microsoft.com/office/powerpoint/2010/main" val="967485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860425"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964361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solidFill>
                  <a:schemeClr val="tx2"/>
                </a:solidFill>
                <a:latin typeface="Times New Roman" panose="02020603050405020304" pitchFamily="18" charset="0"/>
                <a:ea typeface="+mj-ea"/>
                <a:cs typeface="Arial"/>
              </a:rPr>
              <a:t>Learning Objectives</a:t>
            </a:r>
          </a:p>
        </p:txBody>
      </p:sp>
      <p:sp>
        <p:nvSpPr>
          <p:cNvPr id="3" name="Text Placeholder 2"/>
          <p:cNvSpPr>
            <a:spLocks noGrp="1"/>
          </p:cNvSpPr>
          <p:nvPr>
            <p:ph idx="1"/>
          </p:nvPr>
        </p:nvSpPr>
        <p:spPr>
          <a:xfrm>
            <a:off x="457200" y="1600200"/>
            <a:ext cx="8229600" cy="2239044"/>
          </a:xfrm>
        </p:spPr>
        <p:txBody>
          <a:bodyPr wrap="square" lIns="91425" tIns="91425" rIns="91425" bIns="91425">
            <a:spAutoFit/>
          </a:bodyPr>
          <a:lstStyle/>
          <a:p>
            <a:pPr marL="0" lvl="0" indent="0" fontAlgn="base">
              <a:spcAft>
                <a:spcPct val="0"/>
              </a:spcAft>
              <a:buNone/>
              <a:tabLst/>
            </a:pPr>
            <a:r>
              <a:rPr lang="en-US" altLang="en-US" sz="2400" b="1" dirty="0">
                <a:solidFill>
                  <a:schemeClr val="tx2"/>
                </a:solidFill>
                <a:latin typeface="Arial (Body)"/>
                <a:ea typeface="+mn-ea"/>
              </a:rPr>
              <a:t>7.1</a:t>
            </a:r>
            <a:r>
              <a:rPr lang="en-US" altLang="en-US" sz="2400" dirty="0">
                <a:solidFill>
                  <a:srgbClr val="000000"/>
                </a:solidFill>
                <a:latin typeface="Arial (Body)"/>
                <a:ea typeface="+mn-ea"/>
              </a:rPr>
              <a:t> Garbage In, Garbage Out</a:t>
            </a:r>
          </a:p>
          <a:p>
            <a:pPr marL="0" lvl="0" indent="0" fontAlgn="base">
              <a:spcAft>
                <a:spcPct val="0"/>
              </a:spcAft>
              <a:buNone/>
              <a:tabLst/>
            </a:pPr>
            <a:r>
              <a:rPr lang="en-US" altLang="en-US" sz="2400" b="1" dirty="0">
                <a:solidFill>
                  <a:schemeClr val="tx2"/>
                </a:solidFill>
                <a:latin typeface="Arial (Body)"/>
                <a:ea typeface="+mn-ea"/>
              </a:rPr>
              <a:t>7.2</a:t>
            </a:r>
            <a:r>
              <a:rPr lang="en-US" altLang="en-US" sz="2400" dirty="0">
                <a:solidFill>
                  <a:srgbClr val="000000"/>
                </a:solidFill>
                <a:latin typeface="Arial (Body)"/>
                <a:ea typeface="+mn-ea"/>
              </a:rPr>
              <a:t> The Input Validation Loop</a:t>
            </a:r>
          </a:p>
          <a:p>
            <a:pPr marL="0" lvl="0" indent="0" fontAlgn="base">
              <a:spcAft>
                <a:spcPct val="0"/>
              </a:spcAft>
              <a:buNone/>
              <a:tabLst/>
            </a:pPr>
            <a:r>
              <a:rPr lang="en-US" altLang="en-US" sz="2400" b="1" dirty="0">
                <a:solidFill>
                  <a:schemeClr val="tx2"/>
                </a:solidFill>
                <a:latin typeface="Arial (Body)"/>
                <a:ea typeface="+mn-ea"/>
              </a:rPr>
              <a:t>7.3</a:t>
            </a:r>
            <a:r>
              <a:rPr lang="en-US" altLang="en-US" sz="2400" dirty="0">
                <a:solidFill>
                  <a:srgbClr val="000000"/>
                </a:solidFill>
                <a:latin typeface="Arial (Body)"/>
                <a:ea typeface="+mn-ea"/>
              </a:rPr>
              <a:t> Defensive Programming</a:t>
            </a:r>
          </a:p>
          <a:p>
            <a:pPr marL="0" indent="0" fontAlgn="base">
              <a:spcAft>
                <a:spcPct val="0"/>
              </a:spcAft>
              <a:buNone/>
            </a:pPr>
            <a:r>
              <a:rPr lang="en-US" altLang="en-US" sz="2400" b="1" dirty="0">
                <a:solidFill>
                  <a:schemeClr val="tx2"/>
                </a:solidFill>
                <a:latin typeface="Arial (Body)"/>
              </a:rPr>
              <a:t>7.4</a:t>
            </a:r>
            <a:r>
              <a:rPr lang="en-US" altLang="en-US" sz="2400" dirty="0">
                <a:solidFill>
                  <a:srgbClr val="000000"/>
                </a:solidFill>
                <a:latin typeface="Arial (Body)"/>
              </a:rPr>
              <a:t> Focus on Languages: Java, Python, and C++</a:t>
            </a:r>
          </a:p>
        </p:txBody>
      </p:sp>
    </p:spTree>
    <p:extLst>
      <p:ext uri="{BB962C8B-B14F-4D97-AF65-F5344CB8AC3E}">
        <p14:creationId xmlns:p14="http://schemas.microsoft.com/office/powerpoint/2010/main" val="2444506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7.1 Garbage In, Garbage Out </a:t>
            </a:r>
            <a:r>
              <a:rPr lang="en-US" altLang="en-US" sz="2000" b="0" dirty="0">
                <a:latin typeface="Times New Roman" panose="02020603050405020304" pitchFamily="18" charset="0"/>
                <a:ea typeface="+mj-ea"/>
                <a:cs typeface="Arial"/>
              </a:rPr>
              <a:t>(1 of 2)</a:t>
            </a:r>
          </a:p>
        </p:txBody>
      </p:sp>
      <p:sp>
        <p:nvSpPr>
          <p:cNvPr id="3" name="Text Placeholder 2"/>
          <p:cNvSpPr>
            <a:spLocks noGrp="1"/>
          </p:cNvSpPr>
          <p:nvPr>
            <p:ph type="body" idx="1"/>
          </p:nvPr>
        </p:nvSpPr>
        <p:spPr/>
        <p:txBody>
          <a:bodyPr wrap="square" lIns="91425" tIns="91425" rIns="91425" bIns="91425">
            <a:spAutoFit/>
          </a:bodyPr>
          <a:lstStyle/>
          <a:p>
            <a:pPr marL="0" lvl="0" indent="0" fontAlgn="base">
              <a:spcAft>
                <a:spcPct val="0"/>
              </a:spcAft>
              <a:buNone/>
              <a:tabLst/>
            </a:pPr>
            <a:r>
              <a:rPr lang="en-US" altLang="en-US" sz="2400" dirty="0">
                <a:solidFill>
                  <a:srgbClr val="000000"/>
                </a:solidFill>
                <a:latin typeface="Arial (Body)"/>
                <a:ea typeface="+mn-ea"/>
              </a:rPr>
              <a:t>If a program reads bad data as input, it will produce bad data as output</a:t>
            </a:r>
          </a:p>
          <a:p>
            <a:pPr lvl="1" fontAlgn="base">
              <a:spcAft>
                <a:spcPct val="0"/>
              </a:spcAft>
            </a:pPr>
            <a:r>
              <a:rPr lang="en-US" altLang="en-US" sz="2400" dirty="0">
                <a:solidFill>
                  <a:srgbClr val="000000"/>
                </a:solidFill>
                <a:latin typeface="Arial (Body)"/>
              </a:rPr>
              <a:t>Programs should be designed to accept only good data</a:t>
            </a:r>
          </a:p>
          <a:p>
            <a:pPr lvl="1" fontAlgn="base">
              <a:spcAft>
                <a:spcPct val="0"/>
              </a:spcAft>
            </a:pPr>
            <a:r>
              <a:rPr lang="en-US" altLang="en-US" sz="2400" dirty="0">
                <a:solidFill>
                  <a:srgbClr val="000000"/>
                </a:solidFill>
                <a:latin typeface="Arial (Body)"/>
              </a:rPr>
              <a:t>Input Validation</a:t>
            </a:r>
          </a:p>
          <a:p>
            <a:pPr lvl="2" fontAlgn="base">
              <a:spcAft>
                <a:spcPct val="0"/>
              </a:spcAft>
            </a:pPr>
            <a:r>
              <a:rPr lang="en-US" altLang="en-US" sz="2400" dirty="0">
                <a:solidFill>
                  <a:srgbClr val="000000"/>
                </a:solidFill>
                <a:latin typeface="Arial (Body)"/>
              </a:rPr>
              <a:t>All input should be inspected before processing</a:t>
            </a:r>
          </a:p>
          <a:p>
            <a:pPr lvl="2" fontAlgn="base">
              <a:spcAft>
                <a:spcPct val="0"/>
              </a:spcAft>
            </a:pPr>
            <a:r>
              <a:rPr lang="en-US" altLang="en-US" sz="2400" dirty="0">
                <a:solidFill>
                  <a:srgbClr val="000000"/>
                </a:solidFill>
                <a:latin typeface="Arial (Body)"/>
              </a:rPr>
              <a:t>If it’s invalid, it should be rejected and the user should be prompted to enter the correct data</a:t>
            </a:r>
          </a:p>
        </p:txBody>
      </p:sp>
    </p:spTree>
    <p:extLst>
      <p:ext uri="{BB962C8B-B14F-4D97-AF65-F5344CB8AC3E}">
        <p14:creationId xmlns:p14="http://schemas.microsoft.com/office/powerpoint/2010/main" val="1889853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5"/>
            <a:ext cx="8229600" cy="707856"/>
          </a:xfrm>
        </p:spPr>
        <p:txBody>
          <a:bodyPr tIns="91425" anchor="b">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7.1 Garbage In, Garbage Out </a:t>
            </a:r>
            <a:r>
              <a:rPr lang="en-US" altLang="en-US" sz="2000" b="0" dirty="0">
                <a:latin typeface="Times New Roman" panose="02020603050405020304" pitchFamily="18" charset="0"/>
                <a:ea typeface="+mj-ea"/>
                <a:cs typeface="Arial"/>
              </a:rPr>
              <a:t>(2 of 2)</a:t>
            </a:r>
          </a:p>
        </p:txBody>
      </p:sp>
      <p:pic>
        <p:nvPicPr>
          <p:cNvPr id="3" name="Picture 2" descr="program 7-1 Computer code and corresponding output. The code has 17 lines. The lines read as follows. Line 1. forward slash forward slash Variables to hold the hours worked comma the. Line 2. forward slash forward slash hourly pay rate comma and the gross pay period. Line 3. Declare Real hours comma pay Rate comma gross Pay. Line 4. blank. Line 5. forward slash forward slash Get the number of hours worked period. Line 6. Display double quote Enter the number of hours worked period double quote. Line 7. Input hours. Line 8. blank. Line 9. forward slash forward slash Get the hourly pay rate period. Line 10. Display double quote Enter the hourly pay rate period double quote. To be continued. Continuation of computer code. Line 11. Input pay Rate. Line 12. blank. Line 13. forward slash forward slash Calculate the gross pay period. Line 14. Set gross Pay equals hours asterisk pay Rate. Line 15. blank. Line 16. forward slash forward slash Display the gross pay period. Line 17. Display double quote The gross pay is double quote comma currency Format left parenthesis gross Pay right parenthesis. The computer code output has 5 lines. Line 1. Enter the number of hours worked period. Line 2. 400 left bracket Enter right bracket. Line 3. Enter the hourly pay rate period. Line 4. 20 left bracket Enter right bracket. Line 5. The gross pay is dollar sign 8 comma 000 period 0 0."/>
          <p:cNvPicPr>
            <a:picLocks noChangeAspect="1"/>
          </p:cNvPicPr>
          <p:nvPr/>
        </p:nvPicPr>
        <p:blipFill>
          <a:blip r:embed="rId2"/>
          <a:stretch>
            <a:fillRect/>
          </a:stretch>
        </p:blipFill>
        <p:spPr>
          <a:xfrm>
            <a:off x="1488961" y="1613577"/>
            <a:ext cx="6166079" cy="4599905"/>
          </a:xfrm>
          <a:prstGeom prst="rect">
            <a:avLst/>
          </a:prstGeom>
        </p:spPr>
      </p:pic>
    </p:spTree>
    <p:extLst>
      <p:ext uri="{BB962C8B-B14F-4D97-AF65-F5344CB8AC3E}">
        <p14:creationId xmlns:p14="http://schemas.microsoft.com/office/powerpoint/2010/main" val="4083096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7.2 The Input Validation Loop </a:t>
            </a:r>
            <a:r>
              <a:rPr lang="en-US" altLang="en-US" sz="2000" b="0" dirty="0">
                <a:latin typeface="Times New Roman" panose="02020603050405020304" pitchFamily="18" charset="0"/>
                <a:ea typeface="+mj-ea"/>
                <a:cs typeface="Arial"/>
              </a:rPr>
              <a:t>(1 of 3)</a:t>
            </a:r>
          </a:p>
        </p:txBody>
      </p:sp>
      <p:sp>
        <p:nvSpPr>
          <p:cNvPr id="3" name="Content Placeholder 2"/>
          <p:cNvSpPr>
            <a:spLocks noGrp="1"/>
          </p:cNvSpPr>
          <p:nvPr>
            <p:ph type="body" idx="1"/>
          </p:nvPr>
        </p:nvSpPr>
        <p:spPr>
          <a:xfrm>
            <a:off x="457200" y="1600200"/>
            <a:ext cx="8229600" cy="923299"/>
          </a:xfrm>
        </p:spPr>
        <p:txBody>
          <a:bodyPr wrap="square" lIns="91425" tIns="91425" rIns="91425" bIns="91425">
            <a:spAutoFit/>
          </a:bodyPr>
          <a:lstStyle/>
          <a:p>
            <a:pPr marL="0" lvl="0" indent="0" fontAlgn="base">
              <a:spcAft>
                <a:spcPct val="0"/>
              </a:spcAft>
              <a:buNone/>
            </a:pPr>
            <a:r>
              <a:rPr lang="en-US" altLang="en-US" sz="2400" dirty="0">
                <a:solidFill>
                  <a:srgbClr val="000000"/>
                </a:solidFill>
                <a:latin typeface="Arial (Body)"/>
                <a:ea typeface="+mn-ea"/>
              </a:rPr>
              <a:t>Input validation is commonly done with a loop that iterates as long as input is bad</a:t>
            </a:r>
          </a:p>
        </p:txBody>
      </p:sp>
      <p:sp>
        <p:nvSpPr>
          <p:cNvPr id="4" name="Content Placeholder 3"/>
          <p:cNvSpPr>
            <a:spLocks noGrp="1"/>
          </p:cNvSpPr>
          <p:nvPr>
            <p:ph type="body" idx="2"/>
          </p:nvPr>
        </p:nvSpPr>
        <p:spPr>
          <a:xfrm>
            <a:off x="457200" y="2593626"/>
            <a:ext cx="8229600" cy="492412"/>
          </a:xfrm>
        </p:spPr>
        <p:txBody>
          <a:bodyPr wrap="square" lIns="91425" tIns="91425" rIns="91425" bIns="91425">
            <a:spAutoFit/>
          </a:bodyPr>
          <a:lstStyle/>
          <a:p>
            <a:pPr marL="0" lvl="0" indent="0" fontAlgn="base">
              <a:spcAft>
                <a:spcPct val="0"/>
              </a:spcAft>
              <a:buNone/>
            </a:pPr>
            <a:r>
              <a:rPr lang="en-US" altLang="en-US" sz="2000" b="1" kern="1200" dirty="0">
                <a:solidFill>
                  <a:srgbClr val="000000"/>
                </a:solidFill>
                <a:latin typeface="Arial (Body)"/>
                <a:ea typeface="+mn-ea"/>
                <a:cs typeface="Arial" panose="020B0604020202020204" pitchFamily="34" charset="0"/>
              </a:rPr>
              <a:t>Figure 7-1 </a:t>
            </a:r>
            <a:r>
              <a:rPr lang="en-US" altLang="en-US" sz="2000" kern="1200" dirty="0">
                <a:solidFill>
                  <a:srgbClr val="000000"/>
                </a:solidFill>
                <a:latin typeface="Arial (Body)"/>
                <a:ea typeface="+mn-ea"/>
                <a:cs typeface="Arial" panose="020B0604020202020204" pitchFamily="34" charset="0"/>
              </a:rPr>
              <a:t>Logic containing an input validation loop</a:t>
            </a:r>
          </a:p>
        </p:txBody>
      </p:sp>
      <p:pic>
        <p:nvPicPr>
          <p:cNvPr id="5" name="Picture 4" descr="A flowchart represents a logic having an input validation loop. The process starts with an input symbol, Get Input that leads to a decision symbol, Is the input invalid? When the decision is yes, it proceeds to an input symbol, Display an error message. The process proceeds further to an input symbol, Get the input again. The final process is looped back to the previous step of the decision. When the decision is no, false, the process proceeds towards the completing the vali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2724" y="3308972"/>
            <a:ext cx="5478552" cy="3010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555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7.2 The Input Validation Loop </a:t>
            </a:r>
            <a:r>
              <a:rPr lang="en-US" altLang="en-US" sz="2000" b="0" dirty="0">
                <a:latin typeface="Times New Roman" panose="02020603050405020304" pitchFamily="18" charset="0"/>
                <a:ea typeface="+mj-ea"/>
                <a:cs typeface="Arial"/>
              </a:rPr>
              <a:t>(2 of 3)</a:t>
            </a:r>
          </a:p>
        </p:txBody>
      </p:sp>
      <p:sp>
        <p:nvSpPr>
          <p:cNvPr id="3" name="Text Placeholder 2"/>
          <p:cNvSpPr>
            <a:spLocks noGrp="1"/>
          </p:cNvSpPr>
          <p:nvPr>
            <p:ph type="body" idx="1"/>
          </p:nvPr>
        </p:nvSpPr>
        <p:spPr>
          <a:xfrm>
            <a:off x="457200" y="1600200"/>
            <a:ext cx="8229600" cy="523190"/>
          </a:xfrm>
        </p:spPr>
        <p:txBody>
          <a:bodyPr wrap="square" lIns="91425" tIns="91425" rIns="91425" bIns="91425">
            <a:spAutoFit/>
          </a:bodyPr>
          <a:lstStyle/>
          <a:p>
            <a:pPr marL="0" lvl="0" indent="0" fontAlgn="base">
              <a:spcAft>
                <a:spcPct val="0"/>
              </a:spcAft>
              <a:buNone/>
              <a:tabLst/>
            </a:pPr>
            <a:r>
              <a:rPr lang="en-US" altLang="en-US" sz="2200" b="1" dirty="0">
                <a:solidFill>
                  <a:srgbClr val="000000"/>
                </a:solidFill>
                <a:latin typeface="Arial (Body)"/>
                <a:ea typeface="+mn-ea"/>
              </a:rPr>
              <a:t>Priming read </a:t>
            </a:r>
            <a:r>
              <a:rPr lang="en-US" altLang="en-US" sz="2200" dirty="0">
                <a:solidFill>
                  <a:srgbClr val="000000"/>
                </a:solidFill>
                <a:latin typeface="Arial (Body)"/>
                <a:ea typeface="+mn-ea"/>
              </a:rPr>
              <a:t>is the first input to be tested</a:t>
            </a:r>
          </a:p>
        </p:txBody>
      </p:sp>
      <p:pic>
        <p:nvPicPr>
          <p:cNvPr id="6" name="Picture 5" descr="Computer code has 9 lines. The lines read as follows. Line 1. forward slash forward slash Get a test result. Line 2. Display double quote Enter a test score period double quote. Line 3. Input score. Line 4. forward slash forward slash Make sure it is not lower than 0 period. Line 5. While score less than sign 0 OR score greater than sign 100. Line 6, indented once. Display double quote ERROR colon The score cannot be less than 0 double quote. Line 7, indented once. Display double quote or greater than 100 period double quote. Line 8, indented once. Display double quote The correct score period double quote. Line 9, intended once. Input score. Line 10. End While."/>
          <p:cNvPicPr>
            <a:picLocks noChangeAspect="1"/>
          </p:cNvPicPr>
          <p:nvPr/>
        </p:nvPicPr>
        <p:blipFill rotWithShape="1">
          <a:blip r:embed="rId2"/>
          <a:srcRect r="14432" b="4950"/>
          <a:stretch/>
        </p:blipFill>
        <p:spPr>
          <a:xfrm>
            <a:off x="1282865" y="2123391"/>
            <a:ext cx="6578269" cy="3159854"/>
          </a:xfrm>
          <a:prstGeom prst="rect">
            <a:avLst/>
          </a:prstGeom>
        </p:spPr>
      </p:pic>
    </p:spTree>
    <p:extLst>
      <p:ext uri="{BB962C8B-B14F-4D97-AF65-F5344CB8AC3E}">
        <p14:creationId xmlns:p14="http://schemas.microsoft.com/office/powerpoint/2010/main" val="3863552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7.2 The Input Validation Loop </a:t>
            </a:r>
            <a:r>
              <a:rPr lang="en-US" altLang="en-US" sz="2000" b="0" dirty="0">
                <a:latin typeface="Times New Roman" panose="02020603050405020304" pitchFamily="18" charset="0"/>
                <a:ea typeface="+mj-ea"/>
                <a:cs typeface="Arial"/>
              </a:rPr>
              <a:t>(3 of 3)</a:t>
            </a:r>
          </a:p>
        </p:txBody>
      </p:sp>
      <p:sp>
        <p:nvSpPr>
          <p:cNvPr id="3" name="Text Placeholder 2"/>
          <p:cNvSpPr>
            <a:spLocks noGrp="1"/>
          </p:cNvSpPr>
          <p:nvPr>
            <p:ph type="body" idx="1"/>
          </p:nvPr>
        </p:nvSpPr>
        <p:spPr>
          <a:xfrm>
            <a:off x="457200" y="1600200"/>
            <a:ext cx="8229600" cy="4008759"/>
          </a:xfrm>
        </p:spPr>
        <p:txBody>
          <a:bodyPr wrap="square" lIns="91425" tIns="91425" rIns="91425" bIns="91425">
            <a:spAutoFit/>
          </a:bodyPr>
          <a:lstStyle/>
          <a:p>
            <a:pPr marL="0" lvl="0" indent="0" fontAlgn="base">
              <a:spcAft>
                <a:spcPct val="0"/>
              </a:spcAft>
              <a:buNone/>
              <a:tabLst/>
            </a:pPr>
            <a:r>
              <a:rPr lang="en-US" altLang="en-US" sz="2400" dirty="0">
                <a:solidFill>
                  <a:srgbClr val="000000"/>
                </a:solidFill>
                <a:latin typeface="Arial (Body)"/>
                <a:ea typeface="+mn-ea"/>
              </a:rPr>
              <a:t>Writing Validation Functions</a:t>
            </a:r>
          </a:p>
          <a:p>
            <a:pPr lvl="1" fontAlgn="base">
              <a:spcAft>
                <a:spcPct val="0"/>
              </a:spcAft>
            </a:pPr>
            <a:r>
              <a:rPr lang="en-US" altLang="en-US" sz="2400" dirty="0">
                <a:solidFill>
                  <a:srgbClr val="000000"/>
                </a:solidFill>
                <a:latin typeface="Arial (Body)"/>
              </a:rPr>
              <a:t>For complex validation, it is recommended to write a function.</a:t>
            </a:r>
          </a:p>
          <a:p>
            <a:pPr lvl="1" fontAlgn="base">
              <a:spcAft>
                <a:spcPct val="0"/>
              </a:spcAft>
            </a:pPr>
            <a:r>
              <a:rPr lang="en-US" altLang="en-US" sz="2400" dirty="0">
                <a:solidFill>
                  <a:srgbClr val="000000"/>
                </a:solidFill>
                <a:latin typeface="Arial (Body)"/>
              </a:rPr>
              <a:t>This process can make the code look cleaner</a:t>
            </a:r>
          </a:p>
          <a:p>
            <a:pPr marL="0" lvl="0" indent="0" fontAlgn="base">
              <a:spcAft>
                <a:spcPct val="0"/>
              </a:spcAft>
              <a:buNone/>
              <a:tabLst/>
            </a:pPr>
            <a:r>
              <a:rPr lang="en-US" altLang="en-US" sz="2400" dirty="0">
                <a:solidFill>
                  <a:srgbClr val="000000"/>
                </a:solidFill>
                <a:latin typeface="Arial (Body)"/>
                <a:ea typeface="+mn-ea"/>
              </a:rPr>
              <a:t>Validating String Input</a:t>
            </a:r>
          </a:p>
          <a:p>
            <a:pPr lvl="1" fontAlgn="base">
              <a:spcAft>
                <a:spcPct val="0"/>
              </a:spcAft>
            </a:pPr>
            <a:r>
              <a:rPr lang="en-US" altLang="en-US" sz="2400" dirty="0">
                <a:solidFill>
                  <a:srgbClr val="000000"/>
                </a:solidFill>
                <a:latin typeface="Arial (Body)"/>
              </a:rPr>
              <a:t>Some strings must be validated such as those programs that ask for a specific string input like “yes”</a:t>
            </a:r>
          </a:p>
          <a:p>
            <a:pPr lvl="1" fontAlgn="base">
              <a:spcAft>
                <a:spcPct val="0"/>
              </a:spcAft>
            </a:pPr>
            <a:r>
              <a:rPr lang="en-US" altLang="en-US" sz="2400" dirty="0">
                <a:solidFill>
                  <a:srgbClr val="000000"/>
                </a:solidFill>
                <a:latin typeface="Arial (Body)"/>
              </a:rPr>
              <a:t>Or programs that specify a string to be a specific length like password validation</a:t>
            </a:r>
          </a:p>
        </p:txBody>
      </p:sp>
    </p:spTree>
    <p:extLst>
      <p:ext uri="{BB962C8B-B14F-4D97-AF65-F5344CB8AC3E}">
        <p14:creationId xmlns:p14="http://schemas.microsoft.com/office/powerpoint/2010/main" val="1891901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7.3 Defensive Programming </a:t>
            </a:r>
            <a:r>
              <a:rPr lang="en-US" altLang="en-US" sz="2000" b="0" dirty="0">
                <a:latin typeface="Times New Roman" panose="02020603050405020304" pitchFamily="18" charset="0"/>
                <a:ea typeface="+mj-ea"/>
                <a:cs typeface="Arial"/>
              </a:rPr>
              <a:t>(1 of 2)</a:t>
            </a:r>
          </a:p>
        </p:txBody>
      </p:sp>
      <p:sp>
        <p:nvSpPr>
          <p:cNvPr id="3" name="Text Placeholder 2"/>
          <p:cNvSpPr>
            <a:spLocks noGrp="1"/>
          </p:cNvSpPr>
          <p:nvPr>
            <p:ph type="body" idx="1"/>
          </p:nvPr>
        </p:nvSpPr>
        <p:spPr>
          <a:xfrm>
            <a:off x="457200" y="1600200"/>
            <a:ext cx="8229600" cy="3193152"/>
          </a:xfrm>
        </p:spPr>
        <p:txBody>
          <a:bodyPr wrap="square" lIns="91425" tIns="91425" rIns="91425" bIns="91425">
            <a:spAutoFit/>
          </a:bodyPr>
          <a:lstStyle/>
          <a:p>
            <a:pPr marL="0" lvl="0" indent="0" fontAlgn="base">
              <a:spcAft>
                <a:spcPct val="0"/>
              </a:spcAft>
              <a:buNone/>
              <a:tabLst/>
            </a:pPr>
            <a:r>
              <a:rPr lang="en-US" altLang="en-US" sz="2400" dirty="0">
                <a:solidFill>
                  <a:srgbClr val="000000"/>
                </a:solidFill>
                <a:latin typeface="Arial (Body)"/>
                <a:ea typeface="+mn-ea"/>
              </a:rPr>
              <a:t>Input validation is defensive programming</a:t>
            </a:r>
          </a:p>
          <a:p>
            <a:pPr lvl="1" fontAlgn="base">
              <a:spcAft>
                <a:spcPct val="0"/>
              </a:spcAft>
            </a:pPr>
            <a:r>
              <a:rPr lang="en-US" altLang="en-US" sz="2400" dirty="0">
                <a:solidFill>
                  <a:srgbClr val="000000"/>
                </a:solidFill>
                <a:latin typeface="Arial (Body)"/>
              </a:rPr>
              <a:t>The practice of anticipating both obvious and unobvious errors that can happen</a:t>
            </a:r>
          </a:p>
          <a:p>
            <a:pPr marL="0" lvl="0" indent="0" fontAlgn="base">
              <a:spcAft>
                <a:spcPct val="0"/>
              </a:spcAft>
              <a:buNone/>
              <a:tabLst/>
            </a:pPr>
            <a:r>
              <a:rPr lang="en-US" altLang="en-US" sz="2400" dirty="0">
                <a:solidFill>
                  <a:srgbClr val="000000"/>
                </a:solidFill>
                <a:latin typeface="Arial (Body)"/>
                <a:ea typeface="+mn-ea"/>
              </a:rPr>
              <a:t>Types of errors to consider</a:t>
            </a:r>
          </a:p>
          <a:p>
            <a:pPr lvl="1" fontAlgn="base">
              <a:spcAft>
                <a:spcPct val="0"/>
              </a:spcAft>
            </a:pPr>
            <a:r>
              <a:rPr lang="en-US" altLang="en-US" sz="2400" dirty="0">
                <a:solidFill>
                  <a:srgbClr val="000000"/>
                </a:solidFill>
                <a:latin typeface="Arial (Body)"/>
              </a:rPr>
              <a:t>Empty input, where a user accidentally hits enter before entering data</a:t>
            </a:r>
          </a:p>
          <a:p>
            <a:pPr lvl="1" fontAlgn="base">
              <a:spcAft>
                <a:spcPct val="0"/>
              </a:spcAft>
            </a:pPr>
            <a:r>
              <a:rPr lang="en-US" altLang="en-US" sz="2400" dirty="0">
                <a:solidFill>
                  <a:srgbClr val="000000"/>
                </a:solidFill>
                <a:latin typeface="Arial (Body)"/>
              </a:rPr>
              <a:t>The user enters the wrong type of data</a:t>
            </a:r>
          </a:p>
        </p:txBody>
      </p:sp>
    </p:spTree>
    <p:extLst>
      <p:ext uri="{BB962C8B-B14F-4D97-AF65-F5344CB8AC3E}">
        <p14:creationId xmlns:p14="http://schemas.microsoft.com/office/powerpoint/2010/main" val="1002050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fontAlgn="base">
              <a:spcBef>
                <a:spcPct val="0"/>
              </a:spcBef>
              <a:spcAft>
                <a:spcPct val="0"/>
              </a:spcAft>
              <a:buClrTx/>
            </a:pPr>
            <a:r>
              <a:rPr lang="en-US" altLang="en-US" dirty="0">
                <a:latin typeface="Times New Roman" panose="02020603050405020304" pitchFamily="18" charset="0"/>
                <a:ea typeface="+mj-ea"/>
                <a:cs typeface="Arial"/>
              </a:rPr>
              <a:t>7.3 Defensive Programming </a:t>
            </a:r>
            <a:r>
              <a:rPr lang="en-US" altLang="en-US" sz="2000" b="0" dirty="0">
                <a:latin typeface="Times New Roman" panose="02020603050405020304" pitchFamily="18" charset="0"/>
                <a:ea typeface="+mj-ea"/>
                <a:cs typeface="Arial"/>
              </a:rPr>
              <a:t>(2 of 2)</a:t>
            </a:r>
          </a:p>
        </p:txBody>
      </p:sp>
      <p:sp>
        <p:nvSpPr>
          <p:cNvPr id="3" name="Text Placeholder 2"/>
          <p:cNvSpPr>
            <a:spLocks noGrp="1"/>
          </p:cNvSpPr>
          <p:nvPr>
            <p:ph type="body" idx="1"/>
          </p:nvPr>
        </p:nvSpPr>
        <p:spPr>
          <a:xfrm>
            <a:off x="457200" y="1600200"/>
            <a:ext cx="8229600" cy="3970287"/>
          </a:xfrm>
        </p:spPr>
        <p:txBody>
          <a:bodyPr wrap="square" lIns="91425" tIns="91425" rIns="91425" bIns="91425">
            <a:spAutoFit/>
          </a:bodyPr>
          <a:lstStyle/>
          <a:p>
            <a:pPr marL="0" lvl="0" indent="0" fontAlgn="base">
              <a:spcAft>
                <a:spcPct val="0"/>
              </a:spcAft>
              <a:buNone/>
              <a:tabLst/>
            </a:pPr>
            <a:r>
              <a:rPr lang="en-US" altLang="en-US" sz="2400" dirty="0">
                <a:solidFill>
                  <a:srgbClr val="000000"/>
                </a:solidFill>
                <a:latin typeface="Arial (Body)"/>
                <a:ea typeface="+mn-ea"/>
              </a:rPr>
              <a:t>Common errors to be aware of</a:t>
            </a:r>
          </a:p>
          <a:p>
            <a:pPr lvl="1" fontAlgn="base">
              <a:spcAft>
                <a:spcPct val="0"/>
              </a:spcAft>
            </a:pPr>
            <a:r>
              <a:rPr lang="en-US" altLang="en-US" sz="2400" dirty="0">
                <a:solidFill>
                  <a:srgbClr val="000000"/>
                </a:solidFill>
                <a:latin typeface="Arial (Body)"/>
              </a:rPr>
              <a:t>State abbreviations should be 2-character strings</a:t>
            </a:r>
          </a:p>
          <a:p>
            <a:pPr lvl="1" fontAlgn="base">
              <a:spcAft>
                <a:spcPct val="0"/>
              </a:spcAft>
            </a:pPr>
            <a:r>
              <a:rPr lang="en-US" altLang="en-US" sz="2400" dirty="0">
                <a:solidFill>
                  <a:srgbClr val="000000"/>
                </a:solidFill>
                <a:latin typeface="Arial (Body)"/>
              </a:rPr>
              <a:t>Zip codes should be in the proper format of 5 or 9 digits</a:t>
            </a:r>
          </a:p>
          <a:p>
            <a:pPr lvl="1" fontAlgn="base">
              <a:spcAft>
                <a:spcPct val="0"/>
              </a:spcAft>
            </a:pPr>
            <a:r>
              <a:rPr lang="en-US" altLang="en-US" sz="2400" dirty="0">
                <a:solidFill>
                  <a:srgbClr val="000000"/>
                </a:solidFill>
                <a:latin typeface="Arial (Body)"/>
              </a:rPr>
              <a:t>Hourly wages and salary amounts should be numeric values and within ranges</a:t>
            </a:r>
          </a:p>
          <a:p>
            <a:pPr lvl="1" fontAlgn="base">
              <a:spcAft>
                <a:spcPct val="0"/>
              </a:spcAft>
            </a:pPr>
            <a:r>
              <a:rPr lang="en-US" altLang="en-US" sz="2400" dirty="0">
                <a:solidFill>
                  <a:srgbClr val="000000"/>
                </a:solidFill>
                <a:latin typeface="Arial (Body)"/>
              </a:rPr>
              <a:t>Dates should be checked</a:t>
            </a:r>
          </a:p>
          <a:p>
            <a:pPr lvl="1" fontAlgn="base">
              <a:spcAft>
                <a:spcPct val="0"/>
              </a:spcAft>
            </a:pPr>
            <a:r>
              <a:rPr lang="en-US" altLang="en-US" sz="2400" dirty="0">
                <a:solidFill>
                  <a:srgbClr val="000000"/>
                </a:solidFill>
                <a:latin typeface="Arial (Body)"/>
              </a:rPr>
              <a:t>Time measurements should be checked</a:t>
            </a:r>
          </a:p>
          <a:p>
            <a:pPr lvl="1" fontAlgn="base">
              <a:spcAft>
                <a:spcPct val="0"/>
              </a:spcAft>
            </a:pPr>
            <a:r>
              <a:rPr lang="en-US" altLang="en-US" sz="2400" dirty="0">
                <a:solidFill>
                  <a:srgbClr val="000000"/>
                </a:solidFill>
                <a:latin typeface="Arial (Body)"/>
              </a:rPr>
              <a:t>Check for reasonable numbers</a:t>
            </a:r>
          </a:p>
        </p:txBody>
      </p:sp>
    </p:spTree>
    <p:extLst>
      <p:ext uri="{BB962C8B-B14F-4D97-AF65-F5344CB8AC3E}">
        <p14:creationId xmlns:p14="http://schemas.microsoft.com/office/powerpoint/2010/main" val="2062608778"/>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8143</TotalTime>
  <Words>962</Words>
  <Application>Microsoft Office PowerPoint</Application>
  <PresentationFormat>On-screen Show (4:3)</PresentationFormat>
  <Paragraphs>214</Paragraphs>
  <Slides>19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Arial (Body)</vt:lpstr>
      <vt:lpstr>Consolas</vt:lpstr>
      <vt:lpstr>Noto Sans Symbols</vt:lpstr>
      <vt:lpstr>Times New Roman</vt:lpstr>
      <vt:lpstr>Verdana</vt:lpstr>
      <vt:lpstr>508 Lecture</vt:lpstr>
      <vt:lpstr>1_508 Lecture</vt:lpstr>
      <vt:lpstr>Starting out with Programming Logic and Design</vt:lpstr>
      <vt:lpstr>Learning Objectives</vt:lpstr>
      <vt:lpstr>7.1 Garbage In, Garbage Out (1 of 2)</vt:lpstr>
      <vt:lpstr>7.1 Garbage In, Garbage Out (2 of 2)</vt:lpstr>
      <vt:lpstr>7.2 The Input Validation Loop (1 of 3)</vt:lpstr>
      <vt:lpstr>7.2 The Input Validation Loop (2 of 3)</vt:lpstr>
      <vt:lpstr>7.2 The Input Validation Loop (3 of 3)</vt:lpstr>
      <vt:lpstr>7.3 Defensive Programming (1 of 2)</vt:lpstr>
      <vt:lpstr>7.3 Defensive Programming (2 of 2)</vt:lpstr>
      <vt:lpstr>7.4 Focus on Languages: Java</vt:lpstr>
      <vt:lpstr>7.4 Focus on Languages: Java (1 of 2)</vt:lpstr>
      <vt:lpstr>PowerPoint Presentation</vt:lpstr>
      <vt:lpstr>7.4 Focus on Languages: Python</vt:lpstr>
      <vt:lpstr>7.4 Focus on Languages: Python (1 of 2)</vt:lpstr>
      <vt:lpstr>PowerPoint Presentation</vt:lpstr>
      <vt:lpstr>7.4 Focus on Languages: C++</vt:lpstr>
      <vt:lpstr>7.4 Focus on Languages: C++ (1 of 2)</vt:lpstr>
      <vt:lpstr>PowerPoint Presentation</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Programming Logic and Design, 4e</dc:title>
  <dc:subject>Computer Science</dc:subject>
  <dc:creator>Gaddis</dc:creator>
  <cp:keywords>Programming Logic and Design</cp:keywords>
  <cp:lastModifiedBy>Tony</cp:lastModifiedBy>
  <cp:revision>796</cp:revision>
  <dcterms:modified xsi:type="dcterms:W3CDTF">2018-05-07T15:41:46Z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