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64"/>
  </p:notesMasterIdLst>
  <p:handoutMasterIdLst>
    <p:handoutMasterId r:id="rId65"/>
  </p:handoutMasterIdLst>
  <p:sldIdLst>
    <p:sldId id="301" r:id="rId3"/>
    <p:sldId id="306" r:id="rId4"/>
    <p:sldId id="307" r:id="rId5"/>
    <p:sldId id="309" r:id="rId6"/>
    <p:sldId id="331" r:id="rId7"/>
    <p:sldId id="310" r:id="rId8"/>
    <p:sldId id="308" r:id="rId9"/>
    <p:sldId id="311" r:id="rId10"/>
    <p:sldId id="312" r:id="rId11"/>
    <p:sldId id="313" r:id="rId12"/>
    <p:sldId id="314" r:id="rId13"/>
    <p:sldId id="315" r:id="rId14"/>
    <p:sldId id="316" r:id="rId15"/>
    <p:sldId id="317" r:id="rId16"/>
    <p:sldId id="318" r:id="rId17"/>
    <p:sldId id="319" r:id="rId18"/>
    <p:sldId id="320" r:id="rId19"/>
    <p:sldId id="321" r:id="rId20"/>
    <p:sldId id="322" r:id="rId21"/>
    <p:sldId id="323" r:id="rId22"/>
    <p:sldId id="324" r:id="rId23"/>
    <p:sldId id="325" r:id="rId24"/>
    <p:sldId id="326" r:id="rId25"/>
    <p:sldId id="332" r:id="rId26"/>
    <p:sldId id="328" r:id="rId27"/>
    <p:sldId id="329" r:id="rId28"/>
    <p:sldId id="330" r:id="rId29"/>
    <p:sldId id="368" r:id="rId30"/>
    <p:sldId id="333" r:id="rId31"/>
    <p:sldId id="334" r:id="rId32"/>
    <p:sldId id="335" r:id="rId33"/>
    <p:sldId id="336" r:id="rId34"/>
    <p:sldId id="371" r:id="rId35"/>
    <p:sldId id="337" r:id="rId36"/>
    <p:sldId id="338" r:id="rId37"/>
    <p:sldId id="339" r:id="rId38"/>
    <p:sldId id="340" r:id="rId39"/>
    <p:sldId id="341" r:id="rId40"/>
    <p:sldId id="342" r:id="rId41"/>
    <p:sldId id="343" r:id="rId42"/>
    <p:sldId id="369" r:id="rId43"/>
    <p:sldId id="344" r:id="rId44"/>
    <p:sldId id="346" r:id="rId45"/>
    <p:sldId id="350" r:id="rId46"/>
    <p:sldId id="349" r:id="rId47"/>
    <p:sldId id="347" r:id="rId48"/>
    <p:sldId id="354" r:id="rId49"/>
    <p:sldId id="351" r:id="rId50"/>
    <p:sldId id="353" r:id="rId51"/>
    <p:sldId id="370" r:id="rId52"/>
    <p:sldId id="355" r:id="rId53"/>
    <p:sldId id="356" r:id="rId54"/>
    <p:sldId id="366" r:id="rId55"/>
    <p:sldId id="358" r:id="rId56"/>
    <p:sldId id="359" r:id="rId57"/>
    <p:sldId id="367" r:id="rId58"/>
    <p:sldId id="360" r:id="rId59"/>
    <p:sldId id="363" r:id="rId60"/>
    <p:sldId id="364" r:id="rId61"/>
    <p:sldId id="365" r:id="rId62"/>
    <p:sldId id="305" r:id="rId6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31" autoAdjust="0"/>
    <p:restoredTop sz="96395" autoAdjust="0"/>
  </p:normalViewPr>
  <p:slideViewPr>
    <p:cSldViewPr snapToGrid="0" snapToObjects="1">
      <p:cViewPr varScale="1">
        <p:scale>
          <a:sx n="110" d="100"/>
          <a:sy n="110" d="100"/>
        </p:scale>
        <p:origin x="1968" y="108"/>
      </p:cViewPr>
      <p:guideLst>
        <p:guide orient="horz" pos="2160"/>
        <p:guide pos="2880"/>
      </p:guideLst>
    </p:cSldViewPr>
  </p:slideViewPr>
  <p:outlineViewPr>
    <p:cViewPr>
      <p:scale>
        <a:sx n="33" d="100"/>
        <a:sy n="33" d="100"/>
      </p:scale>
      <p:origin x="0" y="-12012"/>
    </p:cViewPr>
  </p:outlineViewPr>
  <p:notesTextViewPr>
    <p:cViewPr>
      <p:scale>
        <a:sx n="100" d="100"/>
        <a:sy n="100" d="100"/>
      </p:scale>
      <p:origin x="0" y="0"/>
    </p:cViewPr>
  </p:notesTextViewPr>
  <p:sorterViewPr>
    <p:cViewPr>
      <p:scale>
        <a:sx n="66" d="100"/>
        <a:sy n="66" d="100"/>
      </p:scale>
      <p:origin x="0" y="-118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notesMaster" Target="notesMasters/notesMaster1.xml"/><Relationship Id="rId69"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4/30/2018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68175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4/30/2018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009807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3657601" y="6418263"/>
            <a:ext cx="479834" cy="298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20"/>
          </p:nvPr>
        </p:nvSpPr>
        <p:spPr>
          <a:xfrm>
            <a:off x="5503863" y="6418263"/>
            <a:ext cx="45331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21"/>
          </p:nvPr>
        </p:nvSpPr>
        <p:spPr>
          <a:xfrm>
            <a:off x="7200900" y="6418263"/>
            <a:ext cx="57602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22"/>
          </p:nvPr>
        </p:nvSpPr>
        <p:spPr>
          <a:xfrm flipH="1">
            <a:off x="7976101" y="6418263"/>
            <a:ext cx="778599"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4794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4">
            <a:alphaModFix/>
          </a:blip>
          <a:srcRect/>
          <a:stretch/>
        </p:blipFill>
        <p:spPr>
          <a:xfrm>
            <a:off x="443972" y="6429709"/>
            <a:ext cx="917999" cy="279914"/>
          </a:xfrm>
          <a:prstGeom prst="rect">
            <a:avLst/>
          </a:prstGeom>
          <a:noFill/>
          <a:ln>
            <a:noFill/>
          </a:ln>
        </p:spPr>
      </p:pic>
      <p:sp>
        <p:nvSpPr>
          <p:cNvPr id="16" name="Shape 16"/>
          <p:cNvSpPr txBox="1"/>
          <p:nvPr/>
        </p:nvSpPr>
        <p:spPr>
          <a:xfrm>
            <a:off x="1600200" y="6429344"/>
            <a:ext cx="7162799" cy="200054"/>
          </a:xfrm>
          <a:prstGeom prst="rect">
            <a:avLst/>
          </a:prstGeom>
          <a:noFill/>
          <a:ln>
            <a:noFill/>
          </a:ln>
        </p:spPr>
        <p:txBody>
          <a:bodyPr lIns="91425" tIns="45700" rIns="91425" bIns="45700" anchor="t" anchorCtr="0">
            <a:noAutofit/>
          </a:body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2016, 2013, 2010 Pearson Education, Inc. All Rights Reserved</a:t>
            </a: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70" r:id="rId4"/>
    <p:sldLayoutId id="2147483668" r:id="rId5"/>
    <p:sldLayoutId id="2147483669" r:id="rId6"/>
    <p:sldLayoutId id="2147483651" r:id="rId7"/>
    <p:sldLayoutId id="2147483654" r:id="rId8"/>
    <p:sldLayoutId id="2147483655" r:id="rId9"/>
    <p:sldLayoutId id="2147483656" r:id="rId10"/>
    <p:sldLayoutId id="2147483667" r:id="rId11"/>
    <p:sldLayoutId id="214748365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1.xml"/><Relationship Id="rId1" Type="http://schemas.openxmlformats.org/officeDocument/2006/relationships/vmlDrawing" Target="../drawings/vmlDrawing1.vml"/><Relationship Id="rId6" Type="http://schemas.openxmlformats.org/officeDocument/2006/relationships/image" Target="../media/image15.wmf"/><Relationship Id="rId5" Type="http://schemas.openxmlformats.org/officeDocument/2006/relationships/oleObject" Target="../embeddings/oleObject2.bin"/><Relationship Id="rId4" Type="http://schemas.openxmlformats.org/officeDocument/2006/relationships/image" Target="../media/image14.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1.xml"/><Relationship Id="rId1" Type="http://schemas.openxmlformats.org/officeDocument/2006/relationships/vmlDrawing" Target="../drawings/vmlDrawing2.vml"/><Relationship Id="rId4" Type="http://schemas.openxmlformats.org/officeDocument/2006/relationships/image" Target="../media/image19.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76881"/>
            <a:ext cx="8363663" cy="1155401"/>
          </a:xfrm>
        </p:spPr>
        <p:txBody>
          <a:bodyPr/>
          <a:lstStyle/>
          <a:p>
            <a:r>
              <a:rPr lang="en-US" dirty="0">
                <a:solidFill>
                  <a:schemeClr val="tx2"/>
                </a:solidFill>
                <a:latin typeface="Times New Roman" panose="02020603050405020304" pitchFamily="18" charset="0"/>
                <a:ea typeface="Arial"/>
                <a:cs typeface="Times New Roman" panose="02020603050405020304" pitchFamily="18" charset="0"/>
                <a:sym typeface="Arial"/>
              </a:rPr>
              <a:t>Starting out with Programming Logic and Design</a:t>
            </a:r>
            <a:endParaRPr lang="en-US"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338962"/>
            <a:ext cx="8229600" cy="352678"/>
          </a:xfrm>
        </p:spPr>
        <p:txBody>
          <a:bodyPr/>
          <a:lstStyle/>
          <a:p>
            <a:r>
              <a:rPr lang="en-US" dirty="0">
                <a:latin typeface="+mn-lt"/>
              </a:rPr>
              <a:t>Fifth Edition</a:t>
            </a:r>
          </a:p>
        </p:txBody>
      </p:sp>
      <p:sp>
        <p:nvSpPr>
          <p:cNvPr id="4" name="Text Placeholder 3"/>
          <p:cNvSpPr>
            <a:spLocks noGrp="1"/>
          </p:cNvSpPr>
          <p:nvPr>
            <p:ph type="body" idx="2"/>
          </p:nvPr>
        </p:nvSpPr>
        <p:spPr>
          <a:xfrm>
            <a:off x="4876800" y="2285999"/>
            <a:ext cx="3657600" cy="739083"/>
          </a:xfrm>
        </p:spPr>
        <p:txBody>
          <a:bodyPr/>
          <a:lstStyle/>
          <a:p>
            <a:pPr lvl="0" algn="ctr"/>
            <a:r>
              <a:rPr lang="en-US" b="1" dirty="0">
                <a:latin typeface="+mn-lt"/>
              </a:rPr>
              <a:t>Chapter 2</a:t>
            </a:r>
          </a:p>
        </p:txBody>
      </p:sp>
      <p:sp>
        <p:nvSpPr>
          <p:cNvPr id="5" name="Text Placeholder 4"/>
          <p:cNvSpPr>
            <a:spLocks noGrp="1"/>
          </p:cNvSpPr>
          <p:nvPr>
            <p:ph type="body" idx="3"/>
          </p:nvPr>
        </p:nvSpPr>
        <p:spPr>
          <a:xfrm>
            <a:off x="4876800" y="3114461"/>
            <a:ext cx="3657600" cy="1235866"/>
          </a:xfrm>
        </p:spPr>
        <p:txBody>
          <a:bodyPr/>
          <a:lstStyle/>
          <a:p>
            <a:pPr algn="ctr" eaLnBrk="1" hangingPunct="1">
              <a:spcBef>
                <a:spcPct val="50000"/>
              </a:spcBef>
              <a:defRPr/>
            </a:pPr>
            <a:r>
              <a:rPr lang="en-US" dirty="0">
                <a:latin typeface="+mn-lt"/>
              </a:rPr>
              <a:t>Input, Processing, and Output</a:t>
            </a:r>
            <a:endParaRPr lang="en-US" altLang="en-US" dirty="0">
              <a:latin typeface="+mn-lt"/>
            </a:endParaRPr>
          </a:p>
        </p:txBody>
      </p:sp>
      <p:sp>
        <p:nvSpPr>
          <p:cNvPr id="6" name="Text Placeholder 5"/>
          <p:cNvSpPr>
            <a:spLocks noGrp="1"/>
          </p:cNvSpPr>
          <p:nvPr>
            <p:ph type="body" idx="13"/>
          </p:nvPr>
        </p:nvSpPr>
        <p:spPr>
          <a:xfrm>
            <a:off x="2727960" y="6458149"/>
            <a:ext cx="6031942" cy="216971"/>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2016, 2013, 2010 Pearson Education, Inc. All Rights Reserved</a:t>
            </a:r>
          </a:p>
        </p:txBody>
      </p:sp>
      <p:pic>
        <p:nvPicPr>
          <p:cNvPr id="9" name="Picture 8">
            <a:extLst>
              <a:ext uri="{FF2B5EF4-FFF2-40B4-BE49-F238E27FC236}">
                <a16:creationId xmlns:a16="http://schemas.microsoft.com/office/drawing/2014/main" id="{0BF85418-081B-40C0-BCBC-D8E326A89EE6}"/>
              </a:ext>
            </a:extLst>
          </p:cNvPr>
          <p:cNvPicPr>
            <a:picLocks noChangeAspect="1"/>
          </p:cNvPicPr>
          <p:nvPr/>
        </p:nvPicPr>
        <p:blipFill>
          <a:blip r:embed="rId3"/>
          <a:stretch>
            <a:fillRect/>
          </a:stretch>
        </p:blipFill>
        <p:spPr>
          <a:xfrm>
            <a:off x="654518" y="1918873"/>
            <a:ext cx="3460282" cy="4312043"/>
          </a:xfrm>
          <a:prstGeom prst="rect">
            <a:avLst/>
          </a:prstGeom>
          <a:ln>
            <a:solidFill>
              <a:schemeClr val="tx1">
                <a:lumMod val="50000"/>
                <a:lumOff val="50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140415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2.2 Output, Input, and Variables </a:t>
            </a:r>
            <a:r>
              <a:rPr lang="en-US" altLang="en-US" sz="2000" b="0" dirty="0"/>
              <a:t>(1 of 6)</a:t>
            </a:r>
            <a:endParaRPr lang="en-US" sz="2000" b="0" dirty="0"/>
          </a:p>
        </p:txBody>
      </p:sp>
      <p:sp>
        <p:nvSpPr>
          <p:cNvPr id="3" name="Text Placeholder 2"/>
          <p:cNvSpPr>
            <a:spLocks noGrp="1"/>
          </p:cNvSpPr>
          <p:nvPr>
            <p:ph type="body" idx="1"/>
          </p:nvPr>
        </p:nvSpPr>
        <p:spPr/>
        <p:txBody>
          <a:bodyPr/>
          <a:lstStyle/>
          <a:p>
            <a:pPr marL="609600" indent="-609600" eaLnBrk="1" hangingPunct="1">
              <a:buFontTx/>
              <a:buNone/>
            </a:pPr>
            <a:r>
              <a:rPr lang="en-US" altLang="en-US" sz="2400" dirty="0">
                <a:latin typeface="+mn-lt"/>
              </a:rPr>
              <a:t>Output – data that is generated and displayed</a:t>
            </a:r>
          </a:p>
          <a:p>
            <a:pPr marL="609600" indent="-609600" eaLnBrk="1" hangingPunct="1">
              <a:buFontTx/>
              <a:buNone/>
            </a:pPr>
            <a:r>
              <a:rPr lang="en-US" altLang="en-US" sz="2400" dirty="0">
                <a:latin typeface="+mn-lt"/>
              </a:rPr>
              <a:t>Input – data that a program receives</a:t>
            </a:r>
          </a:p>
          <a:p>
            <a:pPr marL="609600" indent="-609600" eaLnBrk="1" hangingPunct="1">
              <a:buFontTx/>
              <a:buNone/>
            </a:pPr>
            <a:r>
              <a:rPr lang="en-US" altLang="en-US" sz="2400" dirty="0">
                <a:latin typeface="+mn-lt"/>
              </a:rPr>
              <a:t>Variables – storage locations in memory for data</a:t>
            </a:r>
          </a:p>
          <a:p>
            <a:pPr marL="609600" indent="-609600" eaLnBrk="1" hangingPunct="1">
              <a:buFontTx/>
              <a:buNone/>
            </a:pPr>
            <a:r>
              <a:rPr lang="en-US" altLang="en-US" sz="2400" dirty="0">
                <a:latin typeface="+mn-lt"/>
              </a:rPr>
              <a:t>Computer programs typically follow 3 steps</a:t>
            </a:r>
          </a:p>
          <a:p>
            <a:pPr marL="432000" lvl="1" indent="-432000">
              <a:spcBef>
                <a:spcPts val="1500"/>
              </a:spcBef>
              <a:buFont typeface="+mj-lt"/>
              <a:buAutoNum type="arabicPeriod"/>
            </a:pPr>
            <a:r>
              <a:rPr lang="en-US" altLang="en-US" sz="2400" dirty="0">
                <a:latin typeface="+mn-lt"/>
              </a:rPr>
              <a:t>Input is received</a:t>
            </a:r>
          </a:p>
          <a:p>
            <a:pPr marL="432000" lvl="1" indent="-432000">
              <a:spcBef>
                <a:spcPts val="1500"/>
              </a:spcBef>
              <a:buFont typeface="+mj-lt"/>
              <a:buAutoNum type="arabicPeriod"/>
            </a:pPr>
            <a:r>
              <a:rPr lang="en-US" altLang="en-US" sz="2400" dirty="0">
                <a:latin typeface="+mn-lt"/>
              </a:rPr>
              <a:t>Some process is performed on the input</a:t>
            </a:r>
          </a:p>
          <a:p>
            <a:pPr marL="432000" lvl="1" indent="-432000">
              <a:spcBef>
                <a:spcPts val="1500"/>
              </a:spcBef>
              <a:buFont typeface="+mj-lt"/>
              <a:buAutoNum type="arabicPeriod"/>
            </a:pPr>
            <a:r>
              <a:rPr lang="en-US" altLang="en-US" sz="2400" dirty="0">
                <a:latin typeface="+mn-lt"/>
              </a:rPr>
              <a:t>Output is produced</a:t>
            </a:r>
          </a:p>
        </p:txBody>
      </p:sp>
    </p:spTree>
    <p:extLst>
      <p:ext uri="{BB962C8B-B14F-4D97-AF65-F5344CB8AC3E}">
        <p14:creationId xmlns:p14="http://schemas.microsoft.com/office/powerpoint/2010/main" val="860766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2.2 Output, Input, and Variables </a:t>
            </a:r>
            <a:r>
              <a:rPr lang="en-US" altLang="en-US" sz="2000" b="0" dirty="0"/>
              <a:t>(2 of 6)</a:t>
            </a:r>
            <a:endParaRPr lang="en-US" dirty="0"/>
          </a:p>
        </p:txBody>
      </p:sp>
      <p:sp>
        <p:nvSpPr>
          <p:cNvPr id="3" name="Text Placeholder 2"/>
          <p:cNvSpPr>
            <a:spLocks noGrp="1"/>
          </p:cNvSpPr>
          <p:nvPr>
            <p:ph type="body" idx="1"/>
          </p:nvPr>
        </p:nvSpPr>
        <p:spPr>
          <a:xfrm>
            <a:off x="457200" y="1600201"/>
            <a:ext cx="8229600" cy="975360"/>
          </a:xfrm>
        </p:spPr>
        <p:txBody>
          <a:bodyPr/>
          <a:lstStyle/>
          <a:p>
            <a:pPr marL="0" indent="0">
              <a:buNone/>
            </a:pPr>
            <a:r>
              <a:rPr lang="en-US" altLang="en-US" sz="2400" dirty="0">
                <a:latin typeface="+mn-lt"/>
              </a:rPr>
              <a:t>Input, Processing, and Output of a Pay Calculating program:</a:t>
            </a:r>
          </a:p>
        </p:txBody>
      </p:sp>
      <p:pic>
        <p:nvPicPr>
          <p:cNvPr id="4" name="Picture 3" descr="A diagram explains the basic steps of pay calculating program. In the program, Hours Worked and Hourly pay rate are obtained as input. The inputs are processed by multiplying hours worked by hourly pay rate which leads to an output, Gross pay."/>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265" y="3162637"/>
            <a:ext cx="7325470" cy="1797328"/>
          </a:xfrm>
          <a:prstGeom prst="rect">
            <a:avLst/>
          </a:prstGeom>
        </p:spPr>
      </p:pic>
    </p:spTree>
    <p:extLst>
      <p:ext uri="{BB962C8B-B14F-4D97-AF65-F5344CB8AC3E}">
        <p14:creationId xmlns:p14="http://schemas.microsoft.com/office/powerpoint/2010/main" val="2306365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2.2 Output, Input, and Variables </a:t>
            </a:r>
            <a:r>
              <a:rPr lang="en-US" altLang="en-US" sz="2000" b="0" dirty="0"/>
              <a:t>(3 of 6)</a:t>
            </a:r>
            <a:endParaRPr lang="en-US" dirty="0"/>
          </a:p>
        </p:txBody>
      </p:sp>
      <p:sp>
        <p:nvSpPr>
          <p:cNvPr id="3" name="Text Placeholder 2"/>
          <p:cNvSpPr>
            <a:spLocks noGrp="1"/>
          </p:cNvSpPr>
          <p:nvPr>
            <p:ph type="body" idx="1"/>
          </p:nvPr>
        </p:nvSpPr>
        <p:spPr>
          <a:xfrm>
            <a:off x="457200" y="1600201"/>
            <a:ext cx="8229600" cy="1432560"/>
          </a:xfrm>
        </p:spPr>
        <p:txBody>
          <a:bodyPr/>
          <a:lstStyle/>
          <a:p>
            <a:pPr marL="0" indent="0" eaLnBrk="1" hangingPunct="1">
              <a:buFontTx/>
              <a:buNone/>
            </a:pPr>
            <a:r>
              <a:rPr lang="en-US" altLang="en-US" sz="2400" dirty="0">
                <a:latin typeface="+mn-lt"/>
              </a:rPr>
              <a:t>I</a:t>
            </a:r>
            <a:r>
              <a:rPr lang="en-US" altLang="en-US" sz="100" dirty="0">
                <a:latin typeface="+mn-lt"/>
              </a:rPr>
              <a:t> </a:t>
            </a:r>
            <a:r>
              <a:rPr lang="en-US" altLang="en-US" sz="2400" dirty="0">
                <a:latin typeface="+mn-lt"/>
              </a:rPr>
              <a:t>P</a:t>
            </a:r>
            <a:r>
              <a:rPr lang="en-US" altLang="en-US" sz="100" dirty="0">
                <a:latin typeface="+mn-lt"/>
              </a:rPr>
              <a:t> </a:t>
            </a:r>
            <a:r>
              <a:rPr lang="en-US" altLang="en-US" sz="2400" dirty="0">
                <a:latin typeface="+mn-lt"/>
              </a:rPr>
              <a:t>O Chart: Describes the input, processing, and output of a program.</a:t>
            </a:r>
          </a:p>
          <a:p>
            <a:pPr marL="609600" indent="-609600" eaLnBrk="1" hangingPunct="1">
              <a:buFontTx/>
              <a:buNone/>
            </a:pPr>
            <a:r>
              <a:rPr lang="en-US" altLang="en-US" sz="2400" b="1" dirty="0">
                <a:latin typeface="+mn-lt"/>
              </a:rPr>
              <a:t>Example:</a:t>
            </a:r>
          </a:p>
          <a:p>
            <a:pPr marL="609600" indent="-609600">
              <a:buNone/>
            </a:pPr>
            <a:r>
              <a:rPr lang="en-US" sz="2400" dirty="0"/>
              <a:t>I</a:t>
            </a:r>
            <a:r>
              <a:rPr lang="en-US" sz="100" dirty="0"/>
              <a:t> </a:t>
            </a:r>
            <a:r>
              <a:rPr lang="en-US" sz="2400" dirty="0"/>
              <a:t>P</a:t>
            </a:r>
            <a:r>
              <a:rPr lang="en-US" sz="100" dirty="0"/>
              <a:t> </a:t>
            </a:r>
            <a:r>
              <a:rPr lang="en-US" sz="2400" dirty="0"/>
              <a:t>O Chart for the Pay Calculating Program</a:t>
            </a:r>
            <a:endParaRPr lang="en-US" altLang="en-US" sz="2400" dirty="0"/>
          </a:p>
        </p:txBody>
      </p:sp>
      <p:graphicFrame>
        <p:nvGraphicFramePr>
          <p:cNvPr id="6" name="Table 5"/>
          <p:cNvGraphicFramePr>
            <a:graphicFrameLocks noGrp="1"/>
          </p:cNvGraphicFramePr>
          <p:nvPr>
            <p:extLst>
              <p:ext uri="{D42A27DB-BD31-4B8C-83A1-F6EECF244321}">
                <p14:modId xmlns:p14="http://schemas.microsoft.com/office/powerpoint/2010/main" val="929506441"/>
              </p:ext>
            </p:extLst>
          </p:nvPr>
        </p:nvGraphicFramePr>
        <p:xfrm>
          <a:off x="1066800" y="3909592"/>
          <a:ext cx="6683829" cy="2182054"/>
        </p:xfrm>
        <a:graphic>
          <a:graphicData uri="http://schemas.openxmlformats.org/drawingml/2006/table">
            <a:tbl>
              <a:tblPr firstRow="1" bandRow="1">
                <a:tableStyleId>{40F9630F-82C1-40B7-BC3A-925EFCFF5E92}</a:tableStyleId>
              </a:tblPr>
              <a:tblGrid>
                <a:gridCol w="1874520">
                  <a:extLst>
                    <a:ext uri="{9D8B030D-6E8A-4147-A177-3AD203B41FA5}">
                      <a16:colId xmlns:a16="http://schemas.microsoft.com/office/drawing/2014/main" val="3993072320"/>
                    </a:ext>
                  </a:extLst>
                </a:gridCol>
                <a:gridCol w="3328851">
                  <a:extLst>
                    <a:ext uri="{9D8B030D-6E8A-4147-A177-3AD203B41FA5}">
                      <a16:colId xmlns:a16="http://schemas.microsoft.com/office/drawing/2014/main" val="3617118787"/>
                    </a:ext>
                  </a:extLst>
                </a:gridCol>
                <a:gridCol w="1480458">
                  <a:extLst>
                    <a:ext uri="{9D8B030D-6E8A-4147-A177-3AD203B41FA5}">
                      <a16:colId xmlns:a16="http://schemas.microsoft.com/office/drawing/2014/main" val="1532589227"/>
                    </a:ext>
                  </a:extLst>
                </a:gridCol>
              </a:tblGrid>
              <a:tr h="444694">
                <a:tc>
                  <a:txBody>
                    <a:bodyPr/>
                    <a:lstStyle/>
                    <a:p>
                      <a:pPr algn="ctr"/>
                      <a:r>
                        <a:rPr lang="en-US" sz="1800" b="1" i="0" u="none" strike="noStrike" cap="none" baseline="0" dirty="0">
                          <a:solidFill>
                            <a:schemeClr val="dk1"/>
                          </a:solidFill>
                          <a:latin typeface="+mn-lt"/>
                          <a:ea typeface="Arial"/>
                          <a:cs typeface="Arial"/>
                          <a:sym typeface="Arial"/>
                        </a:rPr>
                        <a:t>Input</a:t>
                      </a:r>
                      <a:endParaRPr lang="en-US" sz="1800" b="1"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1" i="0" u="none" strike="noStrike" cap="none" baseline="0" dirty="0">
                          <a:solidFill>
                            <a:schemeClr val="dk1"/>
                          </a:solidFill>
                          <a:latin typeface="+mn-lt"/>
                          <a:ea typeface="Arial"/>
                          <a:cs typeface="Arial"/>
                          <a:sym typeface="Arial"/>
                        </a:rPr>
                        <a:t>Processing</a:t>
                      </a:r>
                      <a:endParaRPr lang="en-US" sz="1800" b="1"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1" i="0" u="none" strike="noStrike" cap="none" baseline="0" dirty="0">
                          <a:solidFill>
                            <a:schemeClr val="dk1"/>
                          </a:solidFill>
                          <a:latin typeface="+mn-lt"/>
                          <a:ea typeface="Arial"/>
                          <a:cs typeface="Arial"/>
                          <a:sym typeface="Arial"/>
                        </a:rPr>
                        <a:t>Output</a:t>
                      </a:r>
                      <a:endParaRPr lang="en-US" sz="1800" b="1"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76143279"/>
                  </a:ext>
                </a:extLst>
              </a:tr>
              <a:tr h="370840">
                <a:tc>
                  <a:txBody>
                    <a:bodyPr/>
                    <a:lstStyle/>
                    <a:p>
                      <a:r>
                        <a:rPr lang="en-US" sz="1800" b="0" i="0" u="none" strike="noStrike" cap="none" baseline="0" dirty="0">
                          <a:solidFill>
                            <a:schemeClr val="dk1"/>
                          </a:solidFill>
                          <a:latin typeface="+mn-lt"/>
                          <a:ea typeface="Arial"/>
                          <a:cs typeface="Arial"/>
                          <a:sym typeface="Arial"/>
                        </a:rPr>
                        <a:t>Number of hours</a:t>
                      </a:r>
                    </a:p>
                    <a:p>
                      <a:r>
                        <a:rPr lang="en-US" sz="1800" b="0" i="0" u="none" strike="noStrike" cap="none" baseline="0" dirty="0">
                          <a:solidFill>
                            <a:schemeClr val="dk1"/>
                          </a:solidFill>
                          <a:latin typeface="+mn-lt"/>
                          <a:ea typeface="Arial"/>
                          <a:cs typeface="Arial"/>
                          <a:sym typeface="Arial"/>
                        </a:rPr>
                        <a:t>worked</a:t>
                      </a:r>
                    </a:p>
                    <a:p>
                      <a:endParaRPr lang="en-US" sz="1800" b="0" i="0" u="none" strike="noStrike" cap="none" baseline="0" dirty="0">
                        <a:solidFill>
                          <a:schemeClr val="dk1"/>
                        </a:solidFill>
                        <a:latin typeface="+mn-lt"/>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cap="none" baseline="0" dirty="0">
                          <a:solidFill>
                            <a:schemeClr val="dk1"/>
                          </a:solidFill>
                          <a:latin typeface="Arial"/>
                          <a:ea typeface="Arial"/>
                          <a:cs typeface="Arial"/>
                          <a:sym typeface="Arial"/>
                        </a:rPr>
                        <a:t>Hourly pay rate</a:t>
                      </a:r>
                      <a:endParaRPr lang="en-US" sz="1800" b="0" i="0" u="none" strike="noStrike" cap="none" dirty="0">
                        <a:solidFill>
                          <a:schemeClr val="dk1"/>
                        </a:solidFill>
                        <a:latin typeface="Arial"/>
                        <a:ea typeface="Arial"/>
                        <a:cs typeface="Arial"/>
                        <a:sym typeface="Arial"/>
                      </a:endParaRPr>
                    </a:p>
                    <a:p>
                      <a:endParaRPr lang="en-US" sz="18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i="0" u="none" strike="noStrike" cap="none" baseline="0" dirty="0">
                          <a:solidFill>
                            <a:schemeClr val="dk1"/>
                          </a:solidFill>
                          <a:latin typeface="+mn-lt"/>
                          <a:ea typeface="Arial"/>
                          <a:cs typeface="Arial"/>
                          <a:sym typeface="Arial"/>
                        </a:rPr>
                        <a:t>Multiply the number of hours</a:t>
                      </a:r>
                    </a:p>
                    <a:p>
                      <a:pPr algn="l"/>
                      <a:r>
                        <a:rPr lang="en-US" sz="1800" b="0" i="0" u="none" strike="noStrike" cap="none" baseline="0" dirty="0">
                          <a:solidFill>
                            <a:schemeClr val="dk1"/>
                          </a:solidFill>
                          <a:latin typeface="+mn-lt"/>
                          <a:ea typeface="Arial"/>
                          <a:cs typeface="Arial"/>
                          <a:sym typeface="Arial"/>
                        </a:rPr>
                        <a:t>worked by the hourly pay rate.</a:t>
                      </a:r>
                    </a:p>
                    <a:p>
                      <a:pPr algn="l"/>
                      <a:r>
                        <a:rPr lang="en-US" sz="1800" b="0" i="0" u="none" strike="noStrike" cap="none" baseline="0" dirty="0">
                          <a:solidFill>
                            <a:schemeClr val="dk1"/>
                          </a:solidFill>
                          <a:latin typeface="+mn-lt"/>
                          <a:ea typeface="Arial"/>
                          <a:cs typeface="Arial"/>
                          <a:sym typeface="Arial"/>
                        </a:rPr>
                        <a:t>The result is the gross pay.</a:t>
                      </a:r>
                      <a:endParaRPr lang="en-US" sz="18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i="0" u="none" strike="noStrike" cap="none" baseline="0" dirty="0">
                          <a:solidFill>
                            <a:schemeClr val="dk1"/>
                          </a:solidFill>
                          <a:latin typeface="+mn-lt"/>
                          <a:ea typeface="Arial"/>
                          <a:cs typeface="Arial"/>
                          <a:sym typeface="Arial"/>
                        </a:rPr>
                        <a:t>Gross pay</a:t>
                      </a:r>
                      <a:endParaRPr lang="en-US" sz="18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3055230"/>
                  </a:ext>
                </a:extLst>
              </a:tr>
            </a:tbl>
          </a:graphicData>
        </a:graphic>
      </p:graphicFrame>
    </p:spTree>
    <p:extLst>
      <p:ext uri="{BB962C8B-B14F-4D97-AF65-F5344CB8AC3E}">
        <p14:creationId xmlns:p14="http://schemas.microsoft.com/office/powerpoint/2010/main" val="339229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2.2 Output, Input, and Variables </a:t>
            </a:r>
            <a:r>
              <a:rPr lang="en-US" altLang="en-US" sz="2000" b="0" dirty="0"/>
              <a:t>(4 of 6)</a:t>
            </a:r>
            <a:endParaRPr lang="en-US" dirty="0"/>
          </a:p>
        </p:txBody>
      </p:sp>
      <p:sp>
        <p:nvSpPr>
          <p:cNvPr id="3" name="Text Placeholder 2"/>
          <p:cNvSpPr>
            <a:spLocks noGrp="1"/>
          </p:cNvSpPr>
          <p:nvPr>
            <p:ph type="body" idx="1"/>
          </p:nvPr>
        </p:nvSpPr>
        <p:spPr>
          <a:xfrm>
            <a:off x="457200" y="1600201"/>
            <a:ext cx="8229600" cy="1492623"/>
          </a:xfrm>
        </p:spPr>
        <p:txBody>
          <a:bodyPr/>
          <a:lstStyle/>
          <a:p>
            <a:pPr marL="609600" indent="-609600" eaLnBrk="1" hangingPunct="1">
              <a:buFontTx/>
              <a:buNone/>
            </a:pPr>
            <a:r>
              <a:rPr lang="en-US" altLang="en-US" sz="2400" b="1" dirty="0">
                <a:solidFill>
                  <a:schemeClr val="tx1"/>
                </a:solidFill>
                <a:latin typeface="+mn-lt"/>
              </a:rPr>
              <a:t>Display</a:t>
            </a:r>
            <a:r>
              <a:rPr lang="en-US" altLang="en-US" sz="2400" dirty="0">
                <a:solidFill>
                  <a:schemeClr val="tx1"/>
                </a:solidFill>
                <a:latin typeface="+mn-lt"/>
              </a:rPr>
              <a:t> is the keyword to show output to the screen</a:t>
            </a:r>
          </a:p>
          <a:p>
            <a:pPr marL="609600" indent="-609600" eaLnBrk="1" hangingPunct="1">
              <a:buFontTx/>
              <a:buNone/>
            </a:pPr>
            <a:r>
              <a:rPr lang="en-US" altLang="en-US" sz="2400" dirty="0">
                <a:solidFill>
                  <a:schemeClr val="tx1"/>
                </a:solidFill>
                <a:latin typeface="+mn-lt"/>
              </a:rPr>
              <a:t>Sequence – lines execute in the order they appear</a:t>
            </a:r>
          </a:p>
          <a:p>
            <a:pPr marL="609600" indent="-609600" eaLnBrk="1" hangingPunct="1">
              <a:buFontTx/>
              <a:buNone/>
            </a:pPr>
            <a:r>
              <a:rPr lang="en-US" altLang="en-US" sz="2400" dirty="0">
                <a:solidFill>
                  <a:schemeClr val="tx1"/>
                </a:solidFill>
                <a:latin typeface="+mn-lt"/>
              </a:rPr>
              <a:t>String Literals – a sequence of characters</a:t>
            </a:r>
          </a:p>
        </p:txBody>
      </p:sp>
      <p:sp>
        <p:nvSpPr>
          <p:cNvPr id="4" name="Content Placeholder 3"/>
          <p:cNvSpPr>
            <a:spLocks noGrp="1"/>
          </p:cNvSpPr>
          <p:nvPr>
            <p:ph sz="quarter" idx="13"/>
          </p:nvPr>
        </p:nvSpPr>
        <p:spPr>
          <a:xfrm>
            <a:off x="457200" y="3290136"/>
            <a:ext cx="3947160" cy="843493"/>
          </a:xfrm>
        </p:spPr>
        <p:txBody>
          <a:bodyPr/>
          <a:lstStyle/>
          <a:p>
            <a:pPr marL="432" indent="0">
              <a:buNone/>
            </a:pPr>
            <a:r>
              <a:rPr lang="en-US" altLang="en-US" sz="2000" b="1" dirty="0">
                <a:latin typeface="+mn-lt"/>
              </a:rPr>
              <a:t>Figure 2-7 </a:t>
            </a:r>
            <a:r>
              <a:rPr lang="en-US" altLang="en-US" sz="2000" dirty="0">
                <a:latin typeface="+mn-lt"/>
              </a:rPr>
              <a:t>The statements execute in order</a:t>
            </a:r>
          </a:p>
        </p:txBody>
      </p:sp>
      <p:pic>
        <p:nvPicPr>
          <p:cNvPr id="9" name="Picture 8" descr="Computer code has 3 lines. The lines read as follows. Line 1. Display double quote Kate Austen double quote. This line is labeled as 1.Line 2. Display double quote 1234 Walnut Street double quote. This line is labeled as 2. Line 3. Display double quote Asheville comma NC 28899 double quote. This line is labeled as 3. For the purposes of this description, the keywords and function names have been divided into recognizable words and characters. In the actual code, no spaces exist in those item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441" y="4422134"/>
            <a:ext cx="4011759" cy="1244613"/>
          </a:xfrm>
          <a:prstGeom prst="rect">
            <a:avLst/>
          </a:prstGeom>
        </p:spPr>
      </p:pic>
      <p:sp>
        <p:nvSpPr>
          <p:cNvPr id="5" name="Content Placeholder 4"/>
          <p:cNvSpPr>
            <a:spLocks noGrp="1"/>
          </p:cNvSpPr>
          <p:nvPr>
            <p:ph sz="quarter" idx="14"/>
          </p:nvPr>
        </p:nvSpPr>
        <p:spPr>
          <a:xfrm>
            <a:off x="4770121" y="3290136"/>
            <a:ext cx="3291840" cy="736729"/>
          </a:xfrm>
        </p:spPr>
        <p:txBody>
          <a:bodyPr/>
          <a:lstStyle/>
          <a:p>
            <a:pPr marL="432" indent="0">
              <a:buNone/>
            </a:pPr>
            <a:r>
              <a:rPr lang="en-US" altLang="en-US" sz="2000" b="1" dirty="0">
                <a:latin typeface="+mn-lt"/>
              </a:rPr>
              <a:t>Figure 2-8 </a:t>
            </a:r>
            <a:r>
              <a:rPr lang="en-US" altLang="en-US" sz="2000" dirty="0">
                <a:latin typeface="+mn-lt"/>
              </a:rPr>
              <a:t>Output of Program 2-1</a:t>
            </a:r>
          </a:p>
        </p:txBody>
      </p:sp>
      <p:pic>
        <p:nvPicPr>
          <p:cNvPr id="10" name="Picture 9" descr="A dialog box titled, Command Prompt, displays a computer code output. The output has 3 lines. Line 1. Kate Austen. Line 2. 1234 Walnut Street. Line 3. Asheville, N C 2889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8622" y="4123035"/>
            <a:ext cx="3701256" cy="2055025"/>
          </a:xfrm>
          <a:prstGeom prst="rect">
            <a:avLst/>
          </a:prstGeom>
        </p:spPr>
      </p:pic>
    </p:spTree>
    <p:extLst>
      <p:ext uri="{BB962C8B-B14F-4D97-AF65-F5344CB8AC3E}">
        <p14:creationId xmlns:p14="http://schemas.microsoft.com/office/powerpoint/2010/main" val="2424602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2.2 Output, Input, and Variables </a:t>
            </a:r>
            <a:r>
              <a:rPr lang="en-US" altLang="en-US" sz="2000" b="0" dirty="0"/>
              <a:t>(5 of 6)</a:t>
            </a:r>
            <a:endParaRPr lang="en-US" dirty="0"/>
          </a:p>
        </p:txBody>
      </p:sp>
      <p:sp>
        <p:nvSpPr>
          <p:cNvPr id="3" name="Text Placeholder 2"/>
          <p:cNvSpPr>
            <a:spLocks noGrp="1"/>
          </p:cNvSpPr>
          <p:nvPr>
            <p:ph type="body" idx="1"/>
          </p:nvPr>
        </p:nvSpPr>
        <p:spPr>
          <a:xfrm>
            <a:off x="457200" y="1600201"/>
            <a:ext cx="8229600" cy="1386840"/>
          </a:xfrm>
        </p:spPr>
        <p:txBody>
          <a:bodyPr/>
          <a:lstStyle/>
          <a:p>
            <a:pPr marL="0" indent="0" eaLnBrk="1" hangingPunct="1">
              <a:buFontTx/>
              <a:buNone/>
            </a:pPr>
            <a:r>
              <a:rPr lang="en-US" altLang="en-US" sz="2400" b="1" dirty="0">
                <a:solidFill>
                  <a:schemeClr val="tx1"/>
                </a:solidFill>
                <a:latin typeface="+mn-lt"/>
              </a:rPr>
              <a:t>Input</a:t>
            </a:r>
            <a:r>
              <a:rPr lang="en-US" altLang="en-US" sz="2400" dirty="0">
                <a:solidFill>
                  <a:schemeClr val="tx1"/>
                </a:solidFill>
                <a:latin typeface="+mn-lt"/>
              </a:rPr>
              <a:t> </a:t>
            </a:r>
            <a:r>
              <a:rPr lang="en-US" altLang="en-US" sz="2400" dirty="0">
                <a:latin typeface="+mn-lt"/>
              </a:rPr>
              <a:t>is the keyword to take values from the user of the program</a:t>
            </a:r>
          </a:p>
          <a:p>
            <a:pPr marL="609600" indent="-609600" eaLnBrk="1" hangingPunct="1">
              <a:buFontTx/>
              <a:buNone/>
            </a:pPr>
            <a:r>
              <a:rPr lang="en-US" altLang="en-US" sz="2400" dirty="0">
                <a:latin typeface="+mn-lt"/>
              </a:rPr>
              <a:t>It is usually stored in </a:t>
            </a:r>
            <a:r>
              <a:rPr lang="en-US" altLang="en-US" sz="2400" b="1" dirty="0">
                <a:solidFill>
                  <a:schemeClr val="tx1"/>
                </a:solidFill>
                <a:latin typeface="+mn-lt"/>
              </a:rPr>
              <a:t>variables</a:t>
            </a:r>
          </a:p>
        </p:txBody>
      </p:sp>
      <p:pic>
        <p:nvPicPr>
          <p:cNvPr id="5" name="Picture 4" descr="program 2-2 Computer code and output. The code has 4 lines. The lines read as follows. Line 1. Display double quote What is your age question mark double quote. Line 2. Input age. Line 3. Display double quote Here is the value that you entered colon double quote. Line 4. Display age. The output has 4 lines. Line 1. What is your age question mark. Line 2 is bold and reads, 24 left bracket Enter right bracket. Line 3. Here is the value that you entered colon. Line 4. 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337" y="3274592"/>
            <a:ext cx="8061325" cy="286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755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2.2 Output, Input, and Variables </a:t>
            </a:r>
            <a:r>
              <a:rPr lang="en-US" altLang="en-US" sz="2000" b="0" dirty="0"/>
              <a:t>(6 of 6)</a:t>
            </a:r>
            <a:endParaRPr lang="en-US" dirty="0"/>
          </a:p>
        </p:txBody>
      </p:sp>
      <p:sp>
        <p:nvSpPr>
          <p:cNvPr id="3" name="Text Placeholder 2"/>
          <p:cNvSpPr>
            <a:spLocks noGrp="1"/>
          </p:cNvSpPr>
          <p:nvPr>
            <p:ph type="body" idx="1"/>
          </p:nvPr>
        </p:nvSpPr>
        <p:spPr>
          <a:xfrm>
            <a:off x="457200" y="1600200"/>
            <a:ext cx="8229600" cy="2926976"/>
          </a:xfrm>
        </p:spPr>
        <p:txBody>
          <a:bodyPr/>
          <a:lstStyle/>
          <a:p>
            <a:pPr marL="0" indent="0" eaLnBrk="1" hangingPunct="1">
              <a:buFontTx/>
              <a:buNone/>
            </a:pPr>
            <a:r>
              <a:rPr lang="en-US" altLang="en-US" sz="2400" dirty="0">
                <a:latin typeface="+mn-lt"/>
              </a:rPr>
              <a:t>Programmers can define variable names following certain rules</a:t>
            </a:r>
          </a:p>
          <a:p>
            <a:pPr marL="741600" lvl="1" indent="-284400" eaLnBrk="1" hangingPunct="1"/>
            <a:r>
              <a:rPr lang="en-US" altLang="en-US" sz="2400" dirty="0">
                <a:latin typeface="+mn-lt"/>
              </a:rPr>
              <a:t>Must be one word, no spaces</a:t>
            </a:r>
          </a:p>
          <a:p>
            <a:pPr marL="741600" lvl="1" indent="-284400" eaLnBrk="1" hangingPunct="1"/>
            <a:r>
              <a:rPr lang="en-US" altLang="en-US" sz="2400" dirty="0">
                <a:latin typeface="+mn-lt"/>
              </a:rPr>
              <a:t>Generally, punctuation characters are avoided</a:t>
            </a:r>
          </a:p>
          <a:p>
            <a:pPr marL="741600" lvl="1" indent="-284400" eaLnBrk="1" hangingPunct="1"/>
            <a:r>
              <a:rPr lang="en-US" altLang="en-US" sz="2400" dirty="0">
                <a:latin typeface="+mn-lt"/>
              </a:rPr>
              <a:t>Generally, the first character cannot be a number</a:t>
            </a:r>
          </a:p>
          <a:p>
            <a:pPr marL="741600" lvl="1" indent="-284400" eaLnBrk="1" hangingPunct="1"/>
            <a:r>
              <a:rPr lang="en-US" altLang="en-US" sz="2400" dirty="0">
                <a:latin typeface="+mn-lt"/>
              </a:rPr>
              <a:t>Name a variable something that indicates what may be stored in it</a:t>
            </a:r>
          </a:p>
        </p:txBody>
      </p:sp>
      <p:sp>
        <p:nvSpPr>
          <p:cNvPr id="4" name="Text Placeholder 3"/>
          <p:cNvSpPr>
            <a:spLocks noGrp="1"/>
          </p:cNvSpPr>
          <p:nvPr>
            <p:ph type="body" idx="2"/>
          </p:nvPr>
        </p:nvSpPr>
        <p:spPr>
          <a:xfrm>
            <a:off x="457200" y="4625787"/>
            <a:ext cx="8229600" cy="475130"/>
          </a:xfrm>
        </p:spPr>
        <p:txBody>
          <a:bodyPr/>
          <a:lstStyle/>
          <a:p>
            <a:pPr marL="0" indent="0">
              <a:buNone/>
            </a:pPr>
            <a:r>
              <a:rPr lang="en-US" altLang="en-US" sz="2400" dirty="0">
                <a:latin typeface="+mn-lt"/>
              </a:rPr>
              <a:t>camelCase is popular naming convention</a:t>
            </a:r>
          </a:p>
        </p:txBody>
      </p:sp>
    </p:spTree>
    <p:extLst>
      <p:ext uri="{BB962C8B-B14F-4D97-AF65-F5344CB8AC3E}">
        <p14:creationId xmlns:p14="http://schemas.microsoft.com/office/powerpoint/2010/main" val="2931916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549640" cy="1097279"/>
          </a:xfrm>
        </p:spPr>
        <p:txBody>
          <a:bodyPr/>
          <a:lstStyle/>
          <a:p>
            <a:r>
              <a:rPr lang="en-US" altLang="en-US" dirty="0"/>
              <a:t>2.3 Variable Assignment &amp; Calculations </a:t>
            </a:r>
            <a:r>
              <a:rPr lang="en-US" altLang="en-US" sz="2000" b="0" dirty="0"/>
              <a:t>(1 of 2)</a:t>
            </a:r>
            <a:endParaRPr lang="en-US" sz="2000" b="0" dirty="0"/>
          </a:p>
        </p:txBody>
      </p:sp>
      <p:sp>
        <p:nvSpPr>
          <p:cNvPr id="3" name="Text Placeholder 2"/>
          <p:cNvSpPr>
            <a:spLocks noGrp="1"/>
          </p:cNvSpPr>
          <p:nvPr>
            <p:ph type="body" idx="1"/>
          </p:nvPr>
        </p:nvSpPr>
        <p:spPr>
          <a:xfrm>
            <a:off x="457200" y="1600201"/>
            <a:ext cx="8229600" cy="1828800"/>
          </a:xfrm>
        </p:spPr>
        <p:txBody>
          <a:bodyPr/>
          <a:lstStyle/>
          <a:p>
            <a:pPr marL="0" indent="0" eaLnBrk="1" hangingPunct="1">
              <a:buFontTx/>
              <a:buNone/>
            </a:pPr>
            <a:r>
              <a:rPr lang="en-US" altLang="en-US" sz="2400" dirty="0">
                <a:latin typeface="+mn-lt"/>
              </a:rPr>
              <a:t>Variable assignment does not always have to come from user input, it can also be set through an assignment statement</a:t>
            </a:r>
          </a:p>
          <a:p>
            <a:pPr marL="609600" indent="-609600" eaLnBrk="1" hangingPunct="1">
              <a:buFontTx/>
              <a:buNone/>
            </a:pPr>
            <a:r>
              <a:rPr lang="en-US" altLang="en-US" sz="2400" b="1" dirty="0">
                <a:latin typeface="+mn-lt"/>
              </a:rPr>
              <a:t>Set price = 20</a:t>
            </a:r>
          </a:p>
        </p:txBody>
      </p:sp>
      <p:pic>
        <p:nvPicPr>
          <p:cNvPr id="6" name="Picture 4" descr="program 2-6 Computer code and output. The code has 4 lines. The lines read as follows. Line 1. Set dollars equals 2 period 75. Line 2. Display double quote I have double quote comma dollars comma double quote in my account period double quote. Line 3. Set dollars equals 99 period 95. Line 4. Display double quote But now I have double quote comma dollars comma double quote in my account exclamation point double quote. The code output has 2 lines. Line 1. I have 2 period 75 in my account. Line 2. But now I have 99 period 9 5 in my accou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637" y="3716552"/>
            <a:ext cx="7832725" cy="238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8786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534400" cy="1097279"/>
          </a:xfrm>
        </p:spPr>
        <p:txBody>
          <a:bodyPr/>
          <a:lstStyle/>
          <a:p>
            <a:r>
              <a:rPr lang="en-US" altLang="en-US" dirty="0"/>
              <a:t>2.3 Variable Assignment &amp; Calculations </a:t>
            </a:r>
            <a:r>
              <a:rPr lang="en-US" altLang="en-US" sz="2000" b="0" dirty="0"/>
              <a:t>(2 of 2)</a:t>
            </a:r>
            <a:endParaRPr lang="en-US" dirty="0"/>
          </a:p>
        </p:txBody>
      </p:sp>
      <p:sp>
        <p:nvSpPr>
          <p:cNvPr id="3" name="Text Placeholder 2"/>
          <p:cNvSpPr>
            <a:spLocks noGrp="1"/>
          </p:cNvSpPr>
          <p:nvPr>
            <p:ph type="body" idx="1"/>
          </p:nvPr>
        </p:nvSpPr>
        <p:spPr>
          <a:xfrm>
            <a:off x="457200" y="1600200"/>
            <a:ext cx="8229600" cy="1580773"/>
          </a:xfrm>
        </p:spPr>
        <p:txBody>
          <a:bodyPr/>
          <a:lstStyle/>
          <a:p>
            <a:pPr marL="609600" indent="-609600" eaLnBrk="1" hangingPunct="1">
              <a:buFontTx/>
              <a:buNone/>
            </a:pPr>
            <a:r>
              <a:rPr lang="en-US" altLang="en-US" sz="2400" dirty="0">
                <a:latin typeface="+mn-lt"/>
              </a:rPr>
              <a:t>Calculations are performed using math operators</a:t>
            </a:r>
          </a:p>
          <a:p>
            <a:pPr marL="609600" indent="-609600" eaLnBrk="1" hangingPunct="1">
              <a:buFontTx/>
              <a:buNone/>
            </a:pPr>
            <a:r>
              <a:rPr lang="en-US" altLang="en-US" sz="2400" dirty="0">
                <a:latin typeface="+mn-lt"/>
              </a:rPr>
              <a:t>The expression is normally stored in variables</a:t>
            </a:r>
          </a:p>
          <a:p>
            <a:pPr marL="609600" indent="-609600" eaLnBrk="1" hangingPunct="1">
              <a:buFontTx/>
              <a:buNone/>
            </a:pPr>
            <a:r>
              <a:rPr lang="en-US" altLang="en-US" sz="2400" b="1" dirty="0">
                <a:latin typeface="+mn-lt"/>
              </a:rPr>
              <a:t>Set sale = price – discount</a:t>
            </a:r>
          </a:p>
        </p:txBody>
      </p:sp>
      <p:sp>
        <p:nvSpPr>
          <p:cNvPr id="7" name="Text Placeholder 6"/>
          <p:cNvSpPr>
            <a:spLocks noGrp="1"/>
          </p:cNvSpPr>
          <p:nvPr>
            <p:ph type="body" idx="2"/>
          </p:nvPr>
        </p:nvSpPr>
        <p:spPr>
          <a:xfrm>
            <a:off x="457200" y="3278689"/>
            <a:ext cx="8229600" cy="515948"/>
          </a:xfrm>
        </p:spPr>
        <p:txBody>
          <a:bodyPr/>
          <a:lstStyle/>
          <a:p>
            <a:pPr marL="0" indent="0">
              <a:buNone/>
            </a:pPr>
            <a:r>
              <a:rPr lang="en-US" altLang="en-US" sz="2000" b="1" dirty="0">
                <a:latin typeface="+mn-lt"/>
              </a:rPr>
              <a:t>Table 2-1 </a:t>
            </a:r>
            <a:r>
              <a:rPr lang="en-US" altLang="en-US" sz="2000" dirty="0">
                <a:latin typeface="+mn-lt"/>
              </a:rPr>
              <a:t>Common math operators</a:t>
            </a:r>
          </a:p>
        </p:txBody>
      </p:sp>
      <p:graphicFrame>
        <p:nvGraphicFramePr>
          <p:cNvPr id="4" name="Table 3"/>
          <p:cNvGraphicFramePr>
            <a:graphicFrameLocks noGrp="1"/>
          </p:cNvGraphicFramePr>
          <p:nvPr>
            <p:extLst>
              <p:ext uri="{D42A27DB-BD31-4B8C-83A1-F6EECF244321}">
                <p14:modId xmlns:p14="http://schemas.microsoft.com/office/powerpoint/2010/main" val="2800831174"/>
              </p:ext>
            </p:extLst>
          </p:nvPr>
        </p:nvGraphicFramePr>
        <p:xfrm>
          <a:off x="811530" y="3892477"/>
          <a:ext cx="7520940" cy="2316482"/>
        </p:xfrm>
        <a:graphic>
          <a:graphicData uri="http://schemas.openxmlformats.org/drawingml/2006/table">
            <a:tbl>
              <a:tblPr firstRow="1" bandRow="1">
                <a:tableStyleId>{40F9630F-82C1-40B7-BC3A-925EFCFF5E92}</a:tableStyleId>
              </a:tblPr>
              <a:tblGrid>
                <a:gridCol w="1424940">
                  <a:extLst>
                    <a:ext uri="{9D8B030D-6E8A-4147-A177-3AD203B41FA5}">
                      <a16:colId xmlns:a16="http://schemas.microsoft.com/office/drawing/2014/main" val="4283931509"/>
                    </a:ext>
                  </a:extLst>
                </a:gridCol>
                <a:gridCol w="1432560">
                  <a:extLst>
                    <a:ext uri="{9D8B030D-6E8A-4147-A177-3AD203B41FA5}">
                      <a16:colId xmlns:a16="http://schemas.microsoft.com/office/drawing/2014/main" val="4078013754"/>
                    </a:ext>
                  </a:extLst>
                </a:gridCol>
                <a:gridCol w="4663440">
                  <a:extLst>
                    <a:ext uri="{9D8B030D-6E8A-4147-A177-3AD203B41FA5}">
                      <a16:colId xmlns:a16="http://schemas.microsoft.com/office/drawing/2014/main" val="1895274291"/>
                    </a:ext>
                  </a:extLst>
                </a:gridCol>
              </a:tblGrid>
              <a:tr h="330926">
                <a:tc>
                  <a:txBody>
                    <a:bodyPr/>
                    <a:lstStyle/>
                    <a:p>
                      <a:r>
                        <a:rPr lang="en-US" sz="1400" b="1" i="0" u="none" strike="noStrike" cap="none" baseline="0" dirty="0">
                          <a:solidFill>
                            <a:schemeClr val="dk1"/>
                          </a:solidFill>
                          <a:latin typeface="+mn-lt"/>
                          <a:ea typeface="Arial"/>
                          <a:cs typeface="Arial"/>
                          <a:sym typeface="Arial"/>
                        </a:rPr>
                        <a:t>Symbol</a:t>
                      </a:r>
                      <a:endParaRPr lang="en-US"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i="0" u="none" strike="noStrike" cap="none" baseline="0" dirty="0">
                          <a:solidFill>
                            <a:schemeClr val="dk1"/>
                          </a:solidFill>
                          <a:latin typeface="+mn-lt"/>
                          <a:ea typeface="Arial"/>
                          <a:cs typeface="Arial"/>
                          <a:sym typeface="Arial"/>
                        </a:rPr>
                        <a:t>Operator</a:t>
                      </a:r>
                      <a:endParaRPr lang="en-US"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i="0" u="none" strike="noStrike" cap="none" baseline="0" dirty="0">
                          <a:solidFill>
                            <a:schemeClr val="dk1"/>
                          </a:solidFill>
                          <a:latin typeface="+mn-lt"/>
                          <a:ea typeface="Arial"/>
                          <a:cs typeface="Arial"/>
                          <a:sym typeface="Arial"/>
                        </a:rPr>
                        <a:t>Description</a:t>
                      </a:r>
                      <a:endParaRPr lang="en-US"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00058482"/>
                  </a:ext>
                </a:extLst>
              </a:tr>
              <a:tr h="330926">
                <a:tc>
                  <a:txBody>
                    <a:bodyPr/>
                    <a:lstStyle/>
                    <a:p>
                      <a:r>
                        <a:rPr lang="en-US" sz="1400" b="0" i="0" u="none" strike="noStrike" cap="none" baseline="0" dirty="0">
                          <a:solidFill>
                            <a:schemeClr val="dk1"/>
                          </a:solidFill>
                          <a:latin typeface="+mn-lt"/>
                          <a:ea typeface="Arial"/>
                          <a:cs typeface="Arial"/>
                          <a:sym typeface="Arial"/>
                        </a:rPr>
                        <a:t>+</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Addition</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Adds two numbers</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96078762"/>
                  </a:ext>
                </a:extLst>
              </a:tr>
              <a:tr h="330926">
                <a:tc>
                  <a:txBody>
                    <a:bodyPr/>
                    <a:lstStyle/>
                    <a:p>
                      <a:r>
                        <a:rPr lang="en-US" sz="1400" b="1" i="0" u="none" strike="noStrike" cap="none" baseline="0" dirty="0">
                          <a:solidFill>
                            <a:schemeClr val="dk1"/>
                          </a:solidFill>
                          <a:latin typeface="+mn-lt"/>
                          <a:ea typeface="Arial"/>
                          <a:cs typeface="Arial"/>
                          <a:sym typeface="Arial"/>
                        </a:rPr>
                        <a:t>−</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Subtraction</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Subtracts one number from another</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83965214"/>
                  </a:ext>
                </a:extLst>
              </a:tr>
              <a:tr h="330926">
                <a:tc>
                  <a:txBody>
                    <a:bodyPr/>
                    <a:lstStyle/>
                    <a:p>
                      <a:r>
                        <a:rPr lang="en-US" sz="1400" b="0" i="0" u="none" strike="noStrike" cap="none" dirty="0">
                          <a:solidFill>
                            <a:schemeClr val="bg1"/>
                          </a:solidFill>
                          <a:latin typeface="+mn-lt"/>
                          <a:ea typeface="Arial"/>
                          <a:cs typeface="Arial"/>
                          <a:sym typeface="Arial"/>
                        </a:rPr>
                        <a:t>Asterisk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Multiplication</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Multiplies one number by another</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63312887"/>
                  </a:ext>
                </a:extLst>
              </a:tr>
              <a:tr h="330926">
                <a:tc>
                  <a:txBody>
                    <a:bodyPr/>
                    <a:lstStyle/>
                    <a:p>
                      <a:r>
                        <a:rPr lang="en-US" sz="1400" b="1" i="0" u="none" strike="noStrike" cap="none" baseline="0" dirty="0">
                          <a:solidFill>
                            <a:schemeClr val="dk1"/>
                          </a:solidFill>
                          <a:latin typeface="+mn-lt"/>
                          <a:ea typeface="Arial"/>
                          <a:cs typeface="Arial"/>
                          <a:sym typeface="Arial"/>
                        </a:rPr>
                        <a:t>/</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Division</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Divides one number by another and gives the quotient</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03969133"/>
                  </a:ext>
                </a:extLst>
              </a:tr>
              <a:tr h="330926">
                <a:tc>
                  <a:txBody>
                    <a:bodyPr/>
                    <a:lstStyle/>
                    <a:p>
                      <a:r>
                        <a:rPr lang="en-US" sz="1400" b="0" i="0" u="none" strike="noStrike" cap="none" baseline="0" dirty="0">
                          <a:solidFill>
                            <a:schemeClr val="dk1"/>
                          </a:solidFill>
                          <a:latin typeface="+mn-lt"/>
                          <a:ea typeface="Arial"/>
                          <a:cs typeface="Arial"/>
                          <a:sym typeface="Arial"/>
                        </a:rPr>
                        <a:t>MOD</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Modulus</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Divides one number by another and gives the remainder</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03159237"/>
                  </a:ext>
                </a:extLst>
              </a:tr>
              <a:tr h="330926">
                <a:tc>
                  <a:txBody>
                    <a:bodyPr/>
                    <a:lstStyle/>
                    <a:p>
                      <a:r>
                        <a:rPr lang="en-US" dirty="0">
                          <a:solidFill>
                            <a:schemeClr val="bg1"/>
                          </a:solidFill>
                          <a:latin typeface="+mn-lt"/>
                        </a:rPr>
                        <a:t>Caret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Exponent</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Raises a number to a power</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5001347"/>
                  </a:ext>
                </a:extLst>
              </a:tr>
            </a:tbl>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25533311"/>
              </p:ext>
            </p:extLst>
          </p:nvPr>
        </p:nvGraphicFramePr>
        <p:xfrm>
          <a:off x="794692" y="4854813"/>
          <a:ext cx="299213" cy="411534"/>
        </p:xfrm>
        <a:graphic>
          <a:graphicData uri="http://schemas.openxmlformats.org/presentationml/2006/ole">
            <mc:AlternateContent xmlns:mc="http://schemas.openxmlformats.org/markup-compatibility/2006">
              <mc:Choice xmlns:v="urn:schemas-microsoft-com:vml" Requires="v">
                <p:oleObj spid="_x0000_s1332" name="Equation" r:id="rId3" imgW="75960" imgH="88560" progId="Equation.DSMT4">
                  <p:embed/>
                </p:oleObj>
              </mc:Choice>
              <mc:Fallback>
                <p:oleObj name="Equation" r:id="rId3" imgW="75960" imgH="88560" progId="Equation.DSMT4">
                  <p:embed/>
                  <p:pic>
                    <p:nvPicPr>
                      <p:cNvPr id="0" name=""/>
                      <p:cNvPicPr/>
                      <p:nvPr/>
                    </p:nvPicPr>
                    <p:blipFill>
                      <a:blip r:embed="rId4"/>
                      <a:stretch>
                        <a:fillRect/>
                      </a:stretch>
                    </p:blipFill>
                    <p:spPr>
                      <a:xfrm>
                        <a:off x="794692" y="4854813"/>
                        <a:ext cx="299213" cy="411534"/>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55932449"/>
              </p:ext>
            </p:extLst>
          </p:nvPr>
        </p:nvGraphicFramePr>
        <p:xfrm>
          <a:off x="793466" y="5870276"/>
          <a:ext cx="387683" cy="332282"/>
        </p:xfrm>
        <a:graphic>
          <a:graphicData uri="http://schemas.openxmlformats.org/presentationml/2006/ole">
            <mc:AlternateContent xmlns:mc="http://schemas.openxmlformats.org/markup-compatibility/2006">
              <mc:Choice xmlns:v="urn:schemas-microsoft-com:vml" Requires="v">
                <p:oleObj spid="_x0000_s1333" name="Equation" r:id="rId5" imgW="88560" imgH="75960" progId="Equation.DSMT4">
                  <p:embed/>
                </p:oleObj>
              </mc:Choice>
              <mc:Fallback>
                <p:oleObj name="Equation" r:id="rId5" imgW="88560" imgH="75960" progId="Equation.DSMT4">
                  <p:embed/>
                  <p:pic>
                    <p:nvPicPr>
                      <p:cNvPr id="0" name=""/>
                      <p:cNvPicPr/>
                      <p:nvPr/>
                    </p:nvPicPr>
                    <p:blipFill>
                      <a:blip r:embed="rId6"/>
                      <a:stretch>
                        <a:fillRect/>
                      </a:stretch>
                    </p:blipFill>
                    <p:spPr>
                      <a:xfrm>
                        <a:off x="793466" y="5870276"/>
                        <a:ext cx="387683" cy="332282"/>
                      </a:xfrm>
                      <a:prstGeom prst="rect">
                        <a:avLst/>
                      </a:prstGeom>
                    </p:spPr>
                  </p:pic>
                </p:oleObj>
              </mc:Fallback>
            </mc:AlternateContent>
          </a:graphicData>
        </a:graphic>
      </p:graphicFrame>
    </p:spTree>
    <p:extLst>
      <p:ext uri="{BB962C8B-B14F-4D97-AF65-F5344CB8AC3E}">
        <p14:creationId xmlns:p14="http://schemas.microsoft.com/office/powerpoint/2010/main" val="1403255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473440" cy="1097279"/>
          </a:xfrm>
        </p:spPr>
        <p:txBody>
          <a:bodyPr/>
          <a:lstStyle/>
          <a:p>
            <a:r>
              <a:rPr lang="en-US" altLang="en-US" dirty="0"/>
              <a:t>2.4 Variable Declarations &amp; Data Types </a:t>
            </a:r>
            <a:r>
              <a:rPr lang="en-US" altLang="en-US" sz="2000" b="0" dirty="0"/>
              <a:t>(1 of 2)</a:t>
            </a:r>
            <a:endParaRPr lang="en-US" sz="2000" b="0" dirty="0"/>
          </a:p>
        </p:txBody>
      </p:sp>
      <p:sp>
        <p:nvSpPr>
          <p:cNvPr id="3" name="Text Placeholder 2"/>
          <p:cNvSpPr>
            <a:spLocks noGrp="1"/>
          </p:cNvSpPr>
          <p:nvPr>
            <p:ph type="body" idx="1"/>
          </p:nvPr>
        </p:nvSpPr>
        <p:spPr/>
        <p:txBody>
          <a:bodyPr/>
          <a:lstStyle/>
          <a:p>
            <a:pPr marL="0" indent="0" eaLnBrk="1" hangingPunct="1">
              <a:buFontTx/>
              <a:buNone/>
            </a:pPr>
            <a:r>
              <a:rPr lang="en-US" altLang="en-US" sz="2400" dirty="0">
                <a:solidFill>
                  <a:schemeClr val="tx1"/>
                </a:solidFill>
                <a:latin typeface="+mn-lt"/>
              </a:rPr>
              <a:t>A </a:t>
            </a:r>
            <a:r>
              <a:rPr lang="en-US" altLang="en-US" sz="2400" b="1" dirty="0">
                <a:solidFill>
                  <a:schemeClr val="tx1"/>
                </a:solidFill>
                <a:latin typeface="+mn-lt"/>
              </a:rPr>
              <a:t>variable declaration </a:t>
            </a:r>
            <a:r>
              <a:rPr lang="en-US" altLang="en-US" sz="2400" dirty="0">
                <a:latin typeface="+mn-lt"/>
              </a:rPr>
              <a:t>includes a variable’s name and a variable’s data type</a:t>
            </a:r>
          </a:p>
          <a:p>
            <a:pPr marL="0" indent="0" eaLnBrk="1" hangingPunct="1">
              <a:buFontTx/>
              <a:buNone/>
            </a:pPr>
            <a:r>
              <a:rPr lang="en-US" altLang="en-US" sz="2400" dirty="0">
                <a:latin typeface="+mn-lt"/>
              </a:rPr>
              <a:t>Data Type – defines the type of data you intend to store in a variable</a:t>
            </a:r>
          </a:p>
          <a:p>
            <a:pPr marL="741600" lvl="1" indent="-284400"/>
            <a:r>
              <a:rPr lang="en-US" altLang="en-US" sz="2400" dirty="0">
                <a:latin typeface="+mn-lt"/>
              </a:rPr>
              <a:t>Integer – stores only whole numbers</a:t>
            </a:r>
          </a:p>
          <a:p>
            <a:pPr marL="741600" lvl="1" indent="-284400"/>
            <a:r>
              <a:rPr lang="en-US" altLang="en-US" sz="2400" dirty="0">
                <a:latin typeface="+mn-lt"/>
              </a:rPr>
              <a:t>Real – stores whole or decimal numbers</a:t>
            </a:r>
          </a:p>
          <a:p>
            <a:pPr marL="741600" lvl="1" indent="-284400"/>
            <a:r>
              <a:rPr lang="en-US" altLang="en-US" sz="2400" dirty="0">
                <a:latin typeface="+mn-lt"/>
              </a:rPr>
              <a:t>String – any series of characters</a:t>
            </a:r>
          </a:p>
          <a:p>
            <a:pPr marL="255600" lvl="2" indent="-255600">
              <a:buFont typeface="Arial" panose="020B0604020202020204" pitchFamily="34" charset="0"/>
              <a:buChar char="•"/>
            </a:pPr>
            <a:r>
              <a:rPr lang="en-US" altLang="en-US" sz="2400" b="1" dirty="0">
                <a:latin typeface="+mn-lt"/>
              </a:rPr>
              <a:t>Declare Real grossPay</a:t>
            </a:r>
          </a:p>
        </p:txBody>
      </p:sp>
    </p:spTree>
    <p:extLst>
      <p:ext uri="{BB962C8B-B14F-4D97-AF65-F5344CB8AC3E}">
        <p14:creationId xmlns:p14="http://schemas.microsoft.com/office/powerpoint/2010/main" val="1818758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503920" cy="1097279"/>
          </a:xfrm>
        </p:spPr>
        <p:txBody>
          <a:bodyPr/>
          <a:lstStyle/>
          <a:p>
            <a:r>
              <a:rPr lang="en-US" altLang="en-US" dirty="0"/>
              <a:t>2.4 Variable Declarations &amp; Data Types </a:t>
            </a:r>
            <a:r>
              <a:rPr lang="en-US" altLang="en-US" sz="2000" b="0" dirty="0"/>
              <a:t>(2 of 2)</a:t>
            </a:r>
            <a:endParaRPr lang="en-US" dirty="0"/>
          </a:p>
        </p:txBody>
      </p:sp>
      <p:sp>
        <p:nvSpPr>
          <p:cNvPr id="3" name="Text Placeholder 2"/>
          <p:cNvSpPr>
            <a:spLocks noGrp="1"/>
          </p:cNvSpPr>
          <p:nvPr>
            <p:ph type="body" idx="1"/>
          </p:nvPr>
        </p:nvSpPr>
        <p:spPr>
          <a:xfrm>
            <a:off x="457200" y="1600201"/>
            <a:ext cx="8229600" cy="868680"/>
          </a:xfrm>
        </p:spPr>
        <p:txBody>
          <a:bodyPr/>
          <a:lstStyle/>
          <a:p>
            <a:pPr marL="0" indent="0">
              <a:buNone/>
            </a:pPr>
            <a:r>
              <a:rPr lang="en-US" altLang="en-US" sz="2400" dirty="0">
                <a:latin typeface="+mn-lt"/>
              </a:rPr>
              <a:t>For safety and to avoid logic errors, variables should be </a:t>
            </a:r>
            <a:r>
              <a:rPr lang="en-US" altLang="en-US" sz="2400" b="1" dirty="0">
                <a:solidFill>
                  <a:schemeClr val="tx1"/>
                </a:solidFill>
                <a:latin typeface="+mn-lt"/>
              </a:rPr>
              <a:t>initialized</a:t>
            </a:r>
            <a:r>
              <a:rPr lang="en-US" altLang="en-US" sz="2400" i="1" dirty="0">
                <a:latin typeface="+mn-lt"/>
              </a:rPr>
              <a:t> </a:t>
            </a:r>
            <a:r>
              <a:rPr lang="en-US" altLang="en-US" sz="2400" dirty="0">
                <a:latin typeface="+mn-lt"/>
              </a:rPr>
              <a:t>to 0 or some other value</a:t>
            </a:r>
          </a:p>
        </p:txBody>
      </p:sp>
      <p:pic>
        <p:nvPicPr>
          <p:cNvPr id="5" name="Picture 4" descr="program 2-13 Computer code and output. The code has 10 lines. The lines read as follows. Line 1. Declare Real test1. Line 2. Declare Real test 2. Line 3. Declare Real test 3. Line 4. Declare Real average. Line 5. Blank. Line 6. Set test 1 equals 88 period 0. Line 7. Set test 2 equals 92 period 5. Line 8. Set test 3 equals 97 period 0. Line 9. Set average equals left parenthesis test 1 plus test 2 plus test 3 right parenthesis forward slash 3. Line 10. Display double quote Your average test score is double quote comma average. Computer code output reads, Your average test score is 92 period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193" y="2631376"/>
            <a:ext cx="7567613" cy="327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85607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tx2"/>
                </a:solidFill>
              </a:rPr>
              <a:t>Learning Objectives</a:t>
            </a:r>
            <a:endParaRPr lang="en-US" dirty="0">
              <a:solidFill>
                <a:schemeClr val="tx2"/>
              </a:solidFill>
            </a:endParaRPr>
          </a:p>
        </p:txBody>
      </p:sp>
      <p:sp>
        <p:nvSpPr>
          <p:cNvPr id="3" name="Text Placeholder 2"/>
          <p:cNvSpPr>
            <a:spLocks noGrp="1"/>
          </p:cNvSpPr>
          <p:nvPr>
            <p:ph idx="1"/>
          </p:nvPr>
        </p:nvSpPr>
        <p:spPr/>
        <p:txBody>
          <a:bodyPr/>
          <a:lstStyle/>
          <a:p>
            <a:pPr marL="0" indent="0" eaLnBrk="1" hangingPunct="1">
              <a:buFontTx/>
              <a:buNone/>
            </a:pPr>
            <a:r>
              <a:rPr lang="en-US" altLang="en-US" sz="2000" b="1" dirty="0">
                <a:solidFill>
                  <a:schemeClr val="tx2"/>
                </a:solidFill>
                <a:latin typeface="+mn-lt"/>
              </a:rPr>
              <a:t>2.1</a:t>
            </a:r>
            <a:r>
              <a:rPr lang="en-US" altLang="en-US" sz="2000" dirty="0">
                <a:latin typeface="+mn-lt"/>
              </a:rPr>
              <a:t> Designing a Program</a:t>
            </a:r>
          </a:p>
          <a:p>
            <a:pPr marL="0" indent="0" eaLnBrk="1" hangingPunct="1">
              <a:buFontTx/>
              <a:buNone/>
            </a:pPr>
            <a:r>
              <a:rPr lang="en-US" altLang="en-US" sz="2000" b="1" dirty="0">
                <a:solidFill>
                  <a:schemeClr val="tx2"/>
                </a:solidFill>
                <a:latin typeface="+mn-lt"/>
              </a:rPr>
              <a:t>2.2 </a:t>
            </a:r>
            <a:r>
              <a:rPr lang="en-US" altLang="en-US" sz="2000" dirty="0">
                <a:latin typeface="+mn-lt"/>
              </a:rPr>
              <a:t>Output, Input, and Variables</a:t>
            </a:r>
          </a:p>
          <a:p>
            <a:pPr marL="0" indent="0" eaLnBrk="1" hangingPunct="1">
              <a:buFontTx/>
              <a:buNone/>
            </a:pPr>
            <a:r>
              <a:rPr lang="en-US" altLang="en-US" sz="2000" b="1" dirty="0">
                <a:solidFill>
                  <a:schemeClr val="tx2"/>
                </a:solidFill>
                <a:latin typeface="+mn-lt"/>
              </a:rPr>
              <a:t>2.3</a:t>
            </a:r>
            <a:r>
              <a:rPr lang="en-US" altLang="en-US" sz="2000" dirty="0">
                <a:latin typeface="+mn-lt"/>
              </a:rPr>
              <a:t> Variable Assignment and Calculations</a:t>
            </a:r>
          </a:p>
          <a:p>
            <a:pPr marL="0" indent="0" eaLnBrk="1" hangingPunct="1">
              <a:buFontTx/>
              <a:buNone/>
            </a:pPr>
            <a:r>
              <a:rPr lang="en-US" altLang="en-US" sz="2000" b="1" dirty="0">
                <a:solidFill>
                  <a:schemeClr val="tx2"/>
                </a:solidFill>
                <a:latin typeface="+mn-lt"/>
              </a:rPr>
              <a:t>2.4</a:t>
            </a:r>
            <a:r>
              <a:rPr lang="en-US" altLang="en-US" sz="2000" dirty="0">
                <a:latin typeface="+mn-lt"/>
              </a:rPr>
              <a:t> Variable Declarations and Data Types</a:t>
            </a:r>
          </a:p>
          <a:p>
            <a:pPr marL="0" indent="0" eaLnBrk="1" hangingPunct="1">
              <a:buFontTx/>
              <a:buNone/>
            </a:pPr>
            <a:r>
              <a:rPr lang="en-US" altLang="en-US" sz="2000" b="1" dirty="0">
                <a:solidFill>
                  <a:schemeClr val="tx2"/>
                </a:solidFill>
                <a:latin typeface="+mn-lt"/>
              </a:rPr>
              <a:t>2.5</a:t>
            </a:r>
            <a:r>
              <a:rPr lang="en-US" altLang="en-US" sz="2000" dirty="0">
                <a:latin typeface="+mn-lt"/>
              </a:rPr>
              <a:t> Named Constants</a:t>
            </a:r>
          </a:p>
          <a:p>
            <a:pPr marL="0" indent="0" eaLnBrk="1" hangingPunct="1">
              <a:buFontTx/>
              <a:buNone/>
            </a:pPr>
            <a:r>
              <a:rPr lang="en-US" altLang="en-US" sz="2000" b="1" dirty="0">
                <a:solidFill>
                  <a:schemeClr val="tx2"/>
                </a:solidFill>
                <a:latin typeface="+mn-lt"/>
              </a:rPr>
              <a:t>2.6</a:t>
            </a:r>
            <a:r>
              <a:rPr lang="en-US" altLang="en-US" sz="2000" dirty="0">
                <a:latin typeface="+mn-lt"/>
              </a:rPr>
              <a:t> Hand Tracing a Program</a:t>
            </a:r>
          </a:p>
          <a:p>
            <a:pPr marL="0" indent="0" eaLnBrk="1" hangingPunct="1">
              <a:buFontTx/>
              <a:buNone/>
            </a:pPr>
            <a:r>
              <a:rPr lang="en-US" altLang="en-US" sz="2000" b="1" dirty="0">
                <a:solidFill>
                  <a:schemeClr val="tx2"/>
                </a:solidFill>
                <a:latin typeface="+mn-lt"/>
              </a:rPr>
              <a:t>2.7</a:t>
            </a:r>
            <a:r>
              <a:rPr lang="en-US" altLang="en-US" sz="2000" dirty="0">
                <a:latin typeface="+mn-lt"/>
              </a:rPr>
              <a:t> Documenting a Program</a:t>
            </a:r>
          </a:p>
          <a:p>
            <a:pPr marL="0" indent="0" eaLnBrk="1" hangingPunct="1">
              <a:buFontTx/>
              <a:buNone/>
            </a:pPr>
            <a:r>
              <a:rPr lang="en-US" altLang="en-US" sz="2000" b="1" dirty="0">
                <a:solidFill>
                  <a:schemeClr val="tx2"/>
                </a:solidFill>
                <a:latin typeface="+mn-lt"/>
              </a:rPr>
              <a:t>2.8 </a:t>
            </a:r>
            <a:r>
              <a:rPr lang="en-US" altLang="en-US" sz="2000" dirty="0">
                <a:latin typeface="+mn-lt"/>
              </a:rPr>
              <a:t>Designing Your First Program</a:t>
            </a:r>
          </a:p>
          <a:p>
            <a:pPr marL="0" indent="0" eaLnBrk="1" hangingPunct="1">
              <a:buFontTx/>
              <a:buNone/>
            </a:pPr>
            <a:r>
              <a:rPr lang="en-US" altLang="en-US" sz="2000" b="1" dirty="0">
                <a:solidFill>
                  <a:schemeClr val="tx2"/>
                </a:solidFill>
              </a:rPr>
              <a:t>2.9 </a:t>
            </a:r>
            <a:r>
              <a:rPr lang="en-US" altLang="en-US" sz="2000" dirty="0"/>
              <a:t>Focus on Languages: Java, Python, and C++</a:t>
            </a:r>
            <a:endParaRPr lang="en-US" altLang="en-US" sz="2000" dirty="0">
              <a:latin typeface="+mn-lt"/>
            </a:endParaRPr>
          </a:p>
        </p:txBody>
      </p:sp>
    </p:spTree>
    <p:extLst>
      <p:ext uri="{BB962C8B-B14F-4D97-AF65-F5344CB8AC3E}">
        <p14:creationId xmlns:p14="http://schemas.microsoft.com/office/powerpoint/2010/main" val="4401121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2.5 Named Constants</a:t>
            </a:r>
            <a:endParaRPr lang="en-US" dirty="0"/>
          </a:p>
        </p:txBody>
      </p:sp>
      <p:sp>
        <p:nvSpPr>
          <p:cNvPr id="3" name="Text Placeholder 2"/>
          <p:cNvSpPr>
            <a:spLocks noGrp="1"/>
          </p:cNvSpPr>
          <p:nvPr>
            <p:ph type="body" idx="1"/>
          </p:nvPr>
        </p:nvSpPr>
        <p:spPr>
          <a:xfrm>
            <a:off x="457200" y="1600200"/>
            <a:ext cx="8229600" cy="2048435"/>
          </a:xfrm>
        </p:spPr>
        <p:txBody>
          <a:bodyPr/>
          <a:lstStyle/>
          <a:p>
            <a:pPr marL="0" indent="0" eaLnBrk="1" hangingPunct="1">
              <a:buFontTx/>
              <a:buNone/>
            </a:pPr>
            <a:r>
              <a:rPr lang="en-US" altLang="en-US" sz="2400" dirty="0">
                <a:latin typeface="+mn-lt"/>
              </a:rPr>
              <a:t>A </a:t>
            </a:r>
            <a:r>
              <a:rPr lang="en-US" altLang="en-US" sz="2400" b="1" dirty="0">
                <a:latin typeface="+mn-lt"/>
              </a:rPr>
              <a:t>named constant </a:t>
            </a:r>
            <a:r>
              <a:rPr lang="en-US" altLang="en-US" sz="2400" dirty="0">
                <a:latin typeface="+mn-lt"/>
              </a:rPr>
              <a:t>is a name that represents a value that cannot be changed</a:t>
            </a:r>
          </a:p>
          <a:p>
            <a:pPr marL="741600" lvl="1" indent="-284400" eaLnBrk="1" hangingPunct="1"/>
            <a:r>
              <a:rPr lang="en-US" altLang="en-US" sz="2400" dirty="0">
                <a:latin typeface="+mn-lt"/>
              </a:rPr>
              <a:t>Makes programs more self explanatory</a:t>
            </a:r>
          </a:p>
          <a:p>
            <a:pPr marL="741600" lvl="1" indent="-284400" eaLnBrk="1" hangingPunct="1"/>
            <a:r>
              <a:rPr lang="en-US" altLang="en-US" sz="2400" dirty="0">
                <a:latin typeface="+mn-lt"/>
              </a:rPr>
              <a:t>If a change to the value occurs, it only has to be modified in one place</a:t>
            </a:r>
          </a:p>
        </p:txBody>
      </p:sp>
      <p:sp>
        <p:nvSpPr>
          <p:cNvPr id="4" name="Text Placeholder 3"/>
          <p:cNvSpPr>
            <a:spLocks noGrp="1"/>
          </p:cNvSpPr>
          <p:nvPr>
            <p:ph type="body" idx="2"/>
          </p:nvPr>
        </p:nvSpPr>
        <p:spPr>
          <a:xfrm>
            <a:off x="457200" y="3801036"/>
            <a:ext cx="8229600" cy="528918"/>
          </a:xfrm>
        </p:spPr>
        <p:txBody>
          <a:bodyPr/>
          <a:lstStyle/>
          <a:p>
            <a:pPr marL="0" indent="0">
              <a:buNone/>
            </a:pPr>
            <a:r>
              <a:rPr lang="en-US" altLang="en-US" sz="2400" b="1" dirty="0">
                <a:latin typeface="+mn-lt"/>
              </a:rPr>
              <a:t>Constant Real INTEREST_RATE = 0.069</a:t>
            </a:r>
          </a:p>
        </p:txBody>
      </p:sp>
    </p:spTree>
    <p:extLst>
      <p:ext uri="{BB962C8B-B14F-4D97-AF65-F5344CB8AC3E}">
        <p14:creationId xmlns:p14="http://schemas.microsoft.com/office/powerpoint/2010/main" val="13837835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2.6 Hand Tracing a Program</a:t>
            </a:r>
            <a:endParaRPr lang="en-US" dirty="0"/>
          </a:p>
        </p:txBody>
      </p:sp>
      <p:sp>
        <p:nvSpPr>
          <p:cNvPr id="3" name="Text Placeholder 2"/>
          <p:cNvSpPr>
            <a:spLocks noGrp="1"/>
          </p:cNvSpPr>
          <p:nvPr>
            <p:ph type="body" idx="1"/>
          </p:nvPr>
        </p:nvSpPr>
        <p:spPr>
          <a:xfrm>
            <a:off x="457200" y="1600201"/>
            <a:ext cx="8229600" cy="1706880"/>
          </a:xfrm>
        </p:spPr>
        <p:txBody>
          <a:bodyPr/>
          <a:lstStyle/>
          <a:p>
            <a:pPr marL="0" indent="0" eaLnBrk="1" hangingPunct="1">
              <a:buFontTx/>
              <a:buNone/>
            </a:pPr>
            <a:r>
              <a:rPr lang="en-US" altLang="en-US" sz="2400" b="1" dirty="0">
                <a:solidFill>
                  <a:schemeClr val="tx1"/>
                </a:solidFill>
                <a:latin typeface="+mn-lt"/>
              </a:rPr>
              <a:t>Hand tracing </a:t>
            </a:r>
            <a:r>
              <a:rPr lang="en-US" altLang="en-US" sz="2400" dirty="0">
                <a:latin typeface="+mn-lt"/>
              </a:rPr>
              <a:t>is a simple debugging process for locating hard to find errors in a program</a:t>
            </a:r>
          </a:p>
          <a:p>
            <a:pPr marL="0" indent="0" eaLnBrk="1" hangingPunct="1">
              <a:buFontTx/>
              <a:buNone/>
            </a:pPr>
            <a:r>
              <a:rPr lang="en-US" altLang="en-US" sz="2400" dirty="0">
                <a:latin typeface="+mn-lt"/>
              </a:rPr>
              <a:t>Involves creating a chart with a column for each variable, and a row for each line of code</a:t>
            </a:r>
          </a:p>
        </p:txBody>
      </p:sp>
      <p:sp>
        <p:nvSpPr>
          <p:cNvPr id="4" name="Text Placeholder 3"/>
          <p:cNvSpPr>
            <a:spLocks noGrp="1"/>
          </p:cNvSpPr>
          <p:nvPr>
            <p:ph type="body" idx="2"/>
          </p:nvPr>
        </p:nvSpPr>
        <p:spPr>
          <a:xfrm>
            <a:off x="457200" y="3468449"/>
            <a:ext cx="8229600" cy="426719"/>
          </a:xfrm>
        </p:spPr>
        <p:txBody>
          <a:bodyPr/>
          <a:lstStyle/>
          <a:p>
            <a:pPr marL="0" indent="0">
              <a:buNone/>
            </a:pPr>
            <a:r>
              <a:rPr lang="en-US" altLang="en-US" sz="2000" b="1" dirty="0">
                <a:latin typeface="+mn-lt"/>
              </a:rPr>
              <a:t>Figure 2-18 </a:t>
            </a:r>
            <a:r>
              <a:rPr lang="en-US" altLang="en-US" sz="2000" dirty="0">
                <a:latin typeface="+mn-lt"/>
              </a:rPr>
              <a:t>Program with the hand trace chart completed</a:t>
            </a:r>
          </a:p>
        </p:txBody>
      </p:sp>
      <p:pic>
        <p:nvPicPr>
          <p:cNvPr id="5" name="Picture 4" descr="A hand trace chart with 4 columns and 9 rows represent a program. The column headings from left to right are, test 1, test 2, test 3, and average. The rows are marked with the following numbers from top to bottom. 1, 2, 3, 4, 5, 6, 7, 8, and 9. The values in row 1 are as follows. Question mark, Question mark, Question mark, and Question mark. The values in row 2 are as follows. Question mark, Question mark, Question mark, and Question mark. The values in row 3 are as follows. Question mark, Question mark, Question mark, and Question mark. The values in row 4 are as follows. Question mark, Question mark, Question mark, and Question mark. The values in row 5 are as follows. Question mark, Question mark, Question mark, and Question mark. The values in row 6 are as follows. 88, Question mark, Question mark, and Question mark. The values in row 7 are as follows. 88, 92.5, Question mark, and Question mark. The values in row 8 are as follows. 88, 92.5, Question mark, and undefined. The values in row 9 are as follows. 88, 92.5, Question mark, and undefined. Texts are written on the left side of the chart for the corresponding rows. Row 1. Declare real test 1. Row 2. Declare real test 2. Row 3. Declare real test 3. Row 4. Declare real average. Row 5 is blank. Row 6. Set test equals 88.0. Row 7. Set test 2 equals 92.5. Row 8. Set average equals left parenthesis test 1 plus test 2 plus test 3 right parentheses over 3. Row 9. Display double quote Your average test score is double quote, aver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175" y="4056536"/>
            <a:ext cx="7839651" cy="2033871"/>
          </a:xfrm>
          <a:prstGeom prst="rect">
            <a:avLst/>
          </a:prstGeom>
        </p:spPr>
      </p:pic>
    </p:spTree>
    <p:extLst>
      <p:ext uri="{BB962C8B-B14F-4D97-AF65-F5344CB8AC3E}">
        <p14:creationId xmlns:p14="http://schemas.microsoft.com/office/powerpoint/2010/main" val="4449457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2.7 Documenting a Program</a:t>
            </a:r>
            <a:endParaRPr lang="en-US" dirty="0"/>
          </a:p>
        </p:txBody>
      </p:sp>
      <p:sp>
        <p:nvSpPr>
          <p:cNvPr id="3" name="Text Placeholder 2"/>
          <p:cNvSpPr>
            <a:spLocks noGrp="1"/>
          </p:cNvSpPr>
          <p:nvPr>
            <p:ph type="body" idx="1"/>
          </p:nvPr>
        </p:nvSpPr>
        <p:spPr>
          <a:xfrm>
            <a:off x="457200" y="1600201"/>
            <a:ext cx="8229600" cy="2156011"/>
          </a:xfrm>
        </p:spPr>
        <p:txBody>
          <a:bodyPr/>
          <a:lstStyle/>
          <a:p>
            <a:pPr marL="0" indent="0" eaLnBrk="1" hangingPunct="1">
              <a:buFontTx/>
              <a:buNone/>
            </a:pPr>
            <a:r>
              <a:rPr lang="en-US" altLang="en-US" sz="2400" b="1" dirty="0">
                <a:solidFill>
                  <a:schemeClr val="tx1"/>
                </a:solidFill>
                <a:latin typeface="+mn-lt"/>
              </a:rPr>
              <a:t>External documentation </a:t>
            </a:r>
            <a:r>
              <a:rPr lang="en-US" altLang="en-US" sz="2400" dirty="0">
                <a:latin typeface="+mn-lt"/>
              </a:rPr>
              <a:t>describes aspects of the program for the user, sometimes written by a technical writer</a:t>
            </a:r>
          </a:p>
          <a:p>
            <a:pPr marL="0" indent="0" eaLnBrk="1" hangingPunct="1">
              <a:buFontTx/>
              <a:buNone/>
            </a:pPr>
            <a:r>
              <a:rPr lang="en-US" altLang="en-US" sz="2400" b="1" dirty="0">
                <a:solidFill>
                  <a:schemeClr val="tx1"/>
                </a:solidFill>
                <a:latin typeface="+mn-lt"/>
              </a:rPr>
              <a:t>Internal documentation </a:t>
            </a:r>
            <a:r>
              <a:rPr lang="en-US" altLang="en-US" sz="2400" dirty="0">
                <a:latin typeface="+mn-lt"/>
              </a:rPr>
              <a:t>explains how parts of the program works for the programmer, also known as </a:t>
            </a:r>
            <a:r>
              <a:rPr lang="en-US" altLang="en-US" sz="2400" b="1" dirty="0">
                <a:latin typeface="+mn-lt"/>
              </a:rPr>
              <a:t>comments</a:t>
            </a:r>
            <a:r>
              <a:rPr lang="en-US" altLang="en-US" sz="2400" i="1" dirty="0">
                <a:latin typeface="+mn-lt"/>
              </a:rPr>
              <a:t> </a:t>
            </a:r>
          </a:p>
        </p:txBody>
      </p:sp>
      <p:pic>
        <p:nvPicPr>
          <p:cNvPr id="8" name="Picture 7" descr="Computer code has 2 lines. The lines read as follows. Line 1. forward slash forward slash comments are often distinguished within. Line 2. forward slash forward slash the program with line comments."/>
          <p:cNvPicPr>
            <a:picLocks noChangeAspect="1"/>
          </p:cNvPicPr>
          <p:nvPr/>
        </p:nvPicPr>
        <p:blipFill>
          <a:blip r:embed="rId2"/>
          <a:stretch>
            <a:fillRect/>
          </a:stretch>
        </p:blipFill>
        <p:spPr>
          <a:xfrm>
            <a:off x="1549050" y="3891078"/>
            <a:ext cx="6045901" cy="964299"/>
          </a:xfrm>
          <a:prstGeom prst="rect">
            <a:avLst/>
          </a:prstGeom>
        </p:spPr>
      </p:pic>
    </p:spTree>
    <p:extLst>
      <p:ext uri="{BB962C8B-B14F-4D97-AF65-F5344CB8AC3E}">
        <p14:creationId xmlns:p14="http://schemas.microsoft.com/office/powerpoint/2010/main" val="40028155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2.8 Designing Your First Program </a:t>
            </a:r>
            <a:r>
              <a:rPr lang="en-US" altLang="en-US" sz="2000" b="0" dirty="0">
                <a:latin typeface="Times New Roman" panose="02020603050405020304" pitchFamily="18" charset="0"/>
                <a:cs typeface="Times New Roman" panose="02020603050405020304" pitchFamily="18" charset="0"/>
              </a:rPr>
              <a:t>(1 of 5)</a:t>
            </a:r>
            <a:endParaRPr lang="en-US" dirty="0"/>
          </a:p>
        </p:txBody>
      </p:sp>
      <p:sp>
        <p:nvSpPr>
          <p:cNvPr id="4" name="Text Placeholder 3"/>
          <p:cNvSpPr>
            <a:spLocks noGrp="1"/>
          </p:cNvSpPr>
          <p:nvPr>
            <p:ph type="body" idx="1"/>
          </p:nvPr>
        </p:nvSpPr>
        <p:spPr>
          <a:xfrm>
            <a:off x="457200" y="1600200"/>
            <a:ext cx="8229600" cy="475343"/>
          </a:xfrm>
        </p:spPr>
        <p:txBody>
          <a:bodyPr/>
          <a:lstStyle/>
          <a:p>
            <a:pPr marL="0" indent="0">
              <a:buNone/>
            </a:pPr>
            <a:r>
              <a:rPr lang="en-US" altLang="en-US" sz="2400" dirty="0">
                <a:latin typeface="+mn-lt"/>
              </a:rPr>
              <a:t>Calculate the batting average for any player</a:t>
            </a:r>
          </a:p>
        </p:txBody>
      </p:sp>
      <p:graphicFrame>
        <p:nvGraphicFramePr>
          <p:cNvPr id="6" name="Object 5" descr="Batting Average equals Hits divided by Times at Bat."/>
          <p:cNvGraphicFramePr>
            <a:graphicFrameLocks noChangeAspect="1"/>
          </p:cNvGraphicFramePr>
          <p:nvPr>
            <p:extLst>
              <p:ext uri="{D42A27DB-BD31-4B8C-83A1-F6EECF244321}">
                <p14:modId xmlns:p14="http://schemas.microsoft.com/office/powerpoint/2010/main" val="964651007"/>
              </p:ext>
            </p:extLst>
          </p:nvPr>
        </p:nvGraphicFramePr>
        <p:xfrm>
          <a:off x="1470655" y="2363093"/>
          <a:ext cx="5099610" cy="591267"/>
        </p:xfrm>
        <a:graphic>
          <a:graphicData uri="http://schemas.openxmlformats.org/presentationml/2006/ole">
            <mc:AlternateContent xmlns:mc="http://schemas.openxmlformats.org/markup-compatibility/2006">
              <mc:Choice xmlns:v="urn:schemas-microsoft-com:vml" Requires="v">
                <p:oleObj spid="_x0000_s2199" name="Equation" r:id="rId3" imgW="876240" imgH="101520" progId="Equation.DSMT4">
                  <p:embed/>
                </p:oleObj>
              </mc:Choice>
              <mc:Fallback>
                <p:oleObj name="Equation" r:id="rId3" imgW="876240" imgH="101520" progId="Equation.DSMT4">
                  <p:embed/>
                  <p:pic>
                    <p:nvPicPr>
                      <p:cNvPr id="0" name=""/>
                      <p:cNvPicPr/>
                      <p:nvPr/>
                    </p:nvPicPr>
                    <p:blipFill>
                      <a:blip r:embed="rId4"/>
                      <a:stretch>
                        <a:fillRect/>
                      </a:stretch>
                    </p:blipFill>
                    <p:spPr>
                      <a:xfrm>
                        <a:off x="1470655" y="2363093"/>
                        <a:ext cx="5099610" cy="591267"/>
                      </a:xfrm>
                      <a:prstGeom prst="rect">
                        <a:avLst/>
                      </a:prstGeom>
                    </p:spPr>
                  </p:pic>
                </p:oleObj>
              </mc:Fallback>
            </mc:AlternateContent>
          </a:graphicData>
        </a:graphic>
      </p:graphicFrame>
      <p:sp>
        <p:nvSpPr>
          <p:cNvPr id="5" name="Text Placeholder 4"/>
          <p:cNvSpPr>
            <a:spLocks noGrp="1"/>
          </p:cNvSpPr>
          <p:nvPr>
            <p:ph type="body" idx="2"/>
          </p:nvPr>
        </p:nvSpPr>
        <p:spPr>
          <a:xfrm>
            <a:off x="457200" y="3149600"/>
            <a:ext cx="8229600" cy="2365829"/>
          </a:xfrm>
        </p:spPr>
        <p:txBody>
          <a:bodyPr/>
          <a:lstStyle/>
          <a:p>
            <a:pPr marL="0" indent="0" eaLnBrk="1" hangingPunct="1">
              <a:lnSpc>
                <a:spcPct val="80000"/>
              </a:lnSpc>
              <a:buFontTx/>
              <a:buNone/>
            </a:pPr>
            <a:r>
              <a:rPr lang="en-US" altLang="en-US" sz="2400" dirty="0">
                <a:latin typeface="+mn-lt"/>
              </a:rPr>
              <a:t>Determine what is required for each phase of the program:</a:t>
            </a:r>
          </a:p>
          <a:p>
            <a:pPr marL="432000" lvl="1" indent="-432000">
              <a:spcBef>
                <a:spcPts val="1500"/>
              </a:spcBef>
              <a:buFontTx/>
              <a:buAutoNum type="arabicPeriod"/>
            </a:pPr>
            <a:r>
              <a:rPr lang="en-US" altLang="en-US" sz="2400" dirty="0">
                <a:latin typeface="+mn-lt"/>
              </a:rPr>
              <a:t>What must be read as input?</a:t>
            </a:r>
          </a:p>
          <a:p>
            <a:pPr marL="432000" lvl="1" indent="-432000">
              <a:spcBef>
                <a:spcPts val="1500"/>
              </a:spcBef>
              <a:buFontTx/>
              <a:buAutoNum type="arabicPeriod"/>
            </a:pPr>
            <a:r>
              <a:rPr lang="en-US" altLang="en-US" sz="2400" dirty="0">
                <a:latin typeface="+mn-lt"/>
              </a:rPr>
              <a:t>What will be done with the input?</a:t>
            </a:r>
          </a:p>
          <a:p>
            <a:pPr marL="432000" lvl="1" indent="-432000">
              <a:spcBef>
                <a:spcPts val="1500"/>
              </a:spcBef>
              <a:buFontTx/>
              <a:buAutoNum type="arabicPeriod"/>
            </a:pPr>
            <a:r>
              <a:rPr lang="en-US" altLang="en-US" sz="2400" dirty="0">
                <a:latin typeface="+mn-lt"/>
              </a:rPr>
              <a:t>What will be the output?</a:t>
            </a:r>
          </a:p>
        </p:txBody>
      </p:sp>
    </p:spTree>
    <p:extLst>
      <p:ext uri="{BB962C8B-B14F-4D97-AF65-F5344CB8AC3E}">
        <p14:creationId xmlns:p14="http://schemas.microsoft.com/office/powerpoint/2010/main" val="37585832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2.8 Designing Your First Program </a:t>
            </a:r>
            <a:r>
              <a:rPr lang="en-US" altLang="en-US" sz="2000" b="0" dirty="0">
                <a:latin typeface="Times New Roman" panose="02020603050405020304" pitchFamily="18" charset="0"/>
                <a:cs typeface="Times New Roman" panose="02020603050405020304" pitchFamily="18" charset="0"/>
              </a:rPr>
              <a:t>(2 of 5)</a:t>
            </a:r>
            <a:endParaRPr lang="en-US" dirty="0"/>
          </a:p>
        </p:txBody>
      </p:sp>
      <p:sp>
        <p:nvSpPr>
          <p:cNvPr id="3" name="Text Placeholder 2"/>
          <p:cNvSpPr>
            <a:spLocks noGrp="1"/>
          </p:cNvSpPr>
          <p:nvPr>
            <p:ph type="body" idx="1"/>
          </p:nvPr>
        </p:nvSpPr>
        <p:spPr>
          <a:xfrm>
            <a:off x="457200" y="1600201"/>
            <a:ext cx="8229600" cy="515470"/>
          </a:xfrm>
        </p:spPr>
        <p:txBody>
          <a:bodyPr/>
          <a:lstStyle/>
          <a:p>
            <a:pPr marL="432000" indent="-432000">
              <a:buFont typeface="+mj-lt"/>
              <a:buAutoNum type="arabicPeriod"/>
            </a:pPr>
            <a:r>
              <a:rPr lang="en-US" altLang="en-US" sz="2400" dirty="0">
                <a:latin typeface="+mn-lt"/>
              </a:rPr>
              <a:t>Input is received.</a:t>
            </a:r>
          </a:p>
        </p:txBody>
      </p:sp>
      <p:sp>
        <p:nvSpPr>
          <p:cNvPr id="4" name="Content Placeholder 3"/>
          <p:cNvSpPr>
            <a:spLocks noGrp="1"/>
          </p:cNvSpPr>
          <p:nvPr>
            <p:ph sz="quarter" idx="13"/>
          </p:nvPr>
        </p:nvSpPr>
        <p:spPr>
          <a:xfrm>
            <a:off x="457200" y="2071872"/>
            <a:ext cx="4858871" cy="859584"/>
          </a:xfrm>
        </p:spPr>
        <p:txBody>
          <a:bodyPr/>
          <a:lstStyle/>
          <a:p>
            <a:pPr lvl="1" indent="-284400" eaLnBrk="1" hangingPunct="1"/>
            <a:r>
              <a:rPr lang="en-US" altLang="en-US" sz="2400" dirty="0">
                <a:latin typeface="+mn-lt"/>
              </a:rPr>
              <a:t>The number of hits</a:t>
            </a:r>
          </a:p>
          <a:p>
            <a:pPr lvl="1" indent="-284400" eaLnBrk="1" hangingPunct="1"/>
            <a:r>
              <a:rPr lang="en-US" altLang="en-US" sz="2400" dirty="0">
                <a:latin typeface="+mn-lt"/>
              </a:rPr>
              <a:t>The number of times at bat</a:t>
            </a:r>
          </a:p>
        </p:txBody>
      </p:sp>
      <p:sp>
        <p:nvSpPr>
          <p:cNvPr id="5" name="Content Placeholder 4"/>
          <p:cNvSpPr>
            <a:spLocks noGrp="1"/>
          </p:cNvSpPr>
          <p:nvPr>
            <p:ph sz="quarter" idx="14"/>
          </p:nvPr>
        </p:nvSpPr>
        <p:spPr>
          <a:xfrm>
            <a:off x="457200" y="3115699"/>
            <a:ext cx="8232775" cy="446743"/>
          </a:xfrm>
        </p:spPr>
        <p:txBody>
          <a:bodyPr/>
          <a:lstStyle/>
          <a:p>
            <a:pPr marL="432000" indent="-432000">
              <a:buFont typeface="+mj-lt"/>
              <a:buAutoNum type="arabicPeriod" startAt="2"/>
            </a:pPr>
            <a:r>
              <a:rPr lang="en-US" altLang="en-US" sz="2400" dirty="0">
                <a:latin typeface="+mn-lt"/>
              </a:rPr>
              <a:t>Some process is performed on the input.</a:t>
            </a:r>
          </a:p>
        </p:txBody>
      </p:sp>
      <p:sp>
        <p:nvSpPr>
          <p:cNvPr id="6" name="Content Placeholder 5"/>
          <p:cNvSpPr>
            <a:spLocks noGrp="1"/>
          </p:cNvSpPr>
          <p:nvPr>
            <p:ph sz="quarter" idx="15"/>
          </p:nvPr>
        </p:nvSpPr>
        <p:spPr>
          <a:xfrm>
            <a:off x="457200" y="3608290"/>
            <a:ext cx="8229600" cy="1267480"/>
          </a:xfrm>
        </p:spPr>
        <p:txBody>
          <a:bodyPr/>
          <a:lstStyle/>
          <a:p>
            <a:pPr lvl="1" eaLnBrk="1" hangingPunct="1"/>
            <a:r>
              <a:rPr lang="en-US" altLang="en-US" sz="2400" dirty="0">
                <a:latin typeface="+mn-lt"/>
              </a:rPr>
              <a:t>Calculate the batting average</a:t>
            </a:r>
          </a:p>
          <a:p>
            <a:pPr lvl="1" eaLnBrk="1" hangingPunct="1"/>
            <a:r>
              <a:rPr lang="en-US" altLang="en-US" sz="2400" dirty="0">
                <a:latin typeface="+mn-lt"/>
              </a:rPr>
              <a:t>Divide the number of hits by the number of times at bat</a:t>
            </a:r>
          </a:p>
        </p:txBody>
      </p:sp>
      <p:sp>
        <p:nvSpPr>
          <p:cNvPr id="7" name="Content Placeholder 6"/>
          <p:cNvSpPr>
            <a:spLocks noGrp="1"/>
          </p:cNvSpPr>
          <p:nvPr>
            <p:ph sz="quarter" idx="16"/>
          </p:nvPr>
        </p:nvSpPr>
        <p:spPr>
          <a:xfrm>
            <a:off x="457200" y="4974385"/>
            <a:ext cx="8229600" cy="476155"/>
          </a:xfrm>
        </p:spPr>
        <p:txBody>
          <a:bodyPr/>
          <a:lstStyle/>
          <a:p>
            <a:pPr marL="432000" indent="-432000">
              <a:buFont typeface="+mj-lt"/>
              <a:buAutoNum type="arabicPeriod" startAt="3"/>
            </a:pPr>
            <a:r>
              <a:rPr lang="en-US" altLang="en-US" sz="2400" dirty="0">
                <a:latin typeface="+mn-lt"/>
              </a:rPr>
              <a:t>Output is produced.</a:t>
            </a:r>
          </a:p>
        </p:txBody>
      </p:sp>
      <p:sp>
        <p:nvSpPr>
          <p:cNvPr id="8" name="Content Placeholder 7"/>
          <p:cNvSpPr>
            <a:spLocks noGrp="1"/>
          </p:cNvSpPr>
          <p:nvPr>
            <p:ph sz="quarter" idx="17"/>
          </p:nvPr>
        </p:nvSpPr>
        <p:spPr>
          <a:xfrm>
            <a:off x="457200" y="5450538"/>
            <a:ext cx="4858871" cy="430305"/>
          </a:xfrm>
        </p:spPr>
        <p:txBody>
          <a:bodyPr/>
          <a:lstStyle/>
          <a:p>
            <a:pPr lvl="1"/>
            <a:r>
              <a:rPr lang="en-US" altLang="en-US" sz="2400" dirty="0">
                <a:latin typeface="+mn-lt"/>
              </a:rPr>
              <a:t>The player’s batting average</a:t>
            </a:r>
          </a:p>
        </p:txBody>
      </p:sp>
    </p:spTree>
    <p:extLst>
      <p:ext uri="{BB962C8B-B14F-4D97-AF65-F5344CB8AC3E}">
        <p14:creationId xmlns:p14="http://schemas.microsoft.com/office/powerpoint/2010/main" val="16016092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6530"/>
            <a:ext cx="8229600" cy="1066799"/>
          </a:xfrm>
        </p:spPr>
        <p:txBody>
          <a:bodyPr anchor="b"/>
          <a:lstStyle/>
          <a:p>
            <a:r>
              <a:rPr lang="en-US" altLang="en-US" dirty="0"/>
              <a:t>2.8 Designing Your First Program </a:t>
            </a:r>
            <a:r>
              <a:rPr lang="en-US" altLang="en-US" sz="2000" b="0" dirty="0">
                <a:latin typeface="Times New Roman" panose="02020603050405020304" pitchFamily="18" charset="0"/>
                <a:cs typeface="Times New Roman" panose="02020603050405020304" pitchFamily="18" charset="0"/>
              </a:rPr>
              <a:t>(3 of 5)</a:t>
            </a:r>
            <a:endParaRPr lang="en-US" dirty="0"/>
          </a:p>
        </p:txBody>
      </p:sp>
      <p:pic>
        <p:nvPicPr>
          <p:cNvPr id="5" name="Content Placeholder 5" descr="program 2-15 Computer code and program output. The code has 18 lines. The lines read as follows. Line 1. forward slash forward slash Declare the necessary variables period. Line 2. Declare Integer hits. Line 3. Declare Integer at Bat. Line 4. Declare Real batting Average. Line 5. blank. Line 6. forward slash forward slash Get the number of hits period. Line 7. Display double quote Enter the player single quote s number of hits period double quote. Line 8. Input hits. Line 9. blank. Line 10. forward slash forward slash Get the number of times at bat period. Line 11. Display double quote Enter the player single quote s number of times at bat period double quote. Line 12. Input at Bat. Line 13. blank. Line 14. forward slash forward slash Calculate the batting average period. Line 15. 15 Set batting Average equals hits forward slash at Bat. Line 16. blank. Line 17. forward slash forward slash Display the batting average period. Line 18. Display double quote The player single quote s batting average is double quote comma batting Average. The computer code output has 5 lines and reads as follows. Line 1. Enter the player single quote s number of hits. Line 2 is bold. 150 left bracket Enter right bracket. Line 3. Enter the player single quote s number of times at bat. Line 4 is bold. 500 left bracket Enter right bracket. Line 5. The player single quote s batting average is 0.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404144" y="1540713"/>
            <a:ext cx="6335712" cy="4572000"/>
          </a:xfrm>
          <a:prstGeom prst="rect">
            <a:avLst/>
          </a:prstGeom>
          <a:noFill/>
          <a:ln>
            <a:noFill/>
          </a:ln>
        </p:spPr>
      </p:pic>
    </p:spTree>
    <p:extLst>
      <p:ext uri="{BB962C8B-B14F-4D97-AF65-F5344CB8AC3E}">
        <p14:creationId xmlns:p14="http://schemas.microsoft.com/office/powerpoint/2010/main" val="39374984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2.8 Designing Your First Program </a:t>
            </a:r>
            <a:r>
              <a:rPr lang="en-US" altLang="en-US" sz="2000" b="0" dirty="0">
                <a:latin typeface="Times New Roman" panose="02020603050405020304" pitchFamily="18" charset="0"/>
                <a:cs typeface="Times New Roman" panose="02020603050405020304" pitchFamily="18" charset="0"/>
              </a:rPr>
              <a:t>(4 of 5)</a:t>
            </a:r>
            <a:endParaRPr lang="en-US" dirty="0"/>
          </a:p>
        </p:txBody>
      </p:sp>
      <p:sp>
        <p:nvSpPr>
          <p:cNvPr id="3" name="Text Placeholder 2"/>
          <p:cNvSpPr>
            <a:spLocks noGrp="1"/>
          </p:cNvSpPr>
          <p:nvPr>
            <p:ph type="body" idx="1"/>
          </p:nvPr>
        </p:nvSpPr>
        <p:spPr>
          <a:xfrm>
            <a:off x="457200" y="1600201"/>
            <a:ext cx="8229600" cy="509228"/>
          </a:xfrm>
        </p:spPr>
        <p:txBody>
          <a:bodyPr/>
          <a:lstStyle/>
          <a:p>
            <a:pPr marL="0" indent="0">
              <a:buNone/>
            </a:pPr>
            <a:r>
              <a:rPr lang="en-US" altLang="en-US" sz="2000" b="1" dirty="0">
                <a:latin typeface="+mn-lt"/>
              </a:rPr>
              <a:t>Figure 2-20 </a:t>
            </a:r>
            <a:r>
              <a:rPr lang="en-US" altLang="en-US" sz="2000" dirty="0">
                <a:latin typeface="+mn-lt"/>
              </a:rPr>
              <a:t>Flow</a:t>
            </a:r>
            <a:r>
              <a:rPr lang="en-US" altLang="en-US" sz="100" dirty="0">
                <a:latin typeface="+mn-lt"/>
              </a:rPr>
              <a:t> </a:t>
            </a:r>
            <a:r>
              <a:rPr lang="en-US" altLang="en-US" sz="2000" dirty="0">
                <a:latin typeface="+mn-lt"/>
              </a:rPr>
              <a:t>chart for program 2-15</a:t>
            </a:r>
          </a:p>
        </p:txBody>
      </p:sp>
      <p:pic>
        <p:nvPicPr>
          <p:cNvPr id="4" name="Picture 3" descr="Two segments of a flowchart connected by a connector symbol represent a program code. The process flow in the first segment of the flowchart is as follows. The process starts and displays a command that declare Integer hits, Integer at Bat, and Real batting average. A message that reads, Enter the player’s number of hits is displayed. Hits is obtained as input and connected to a connector symbol A. The process flow in the second segment of the flowchart is as follows. The process starts with connector symbol A and a message that reads, Enter the player’s number of times at bat is displayed. Input at Bat and set batting average equals hits over at Bat. The player’s batting average is displayed and the program end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7294" y="2320780"/>
            <a:ext cx="3689413" cy="4020067"/>
          </a:xfrm>
          <a:prstGeom prst="rect">
            <a:avLst/>
          </a:prstGeom>
        </p:spPr>
      </p:pic>
    </p:spTree>
    <p:extLst>
      <p:ext uri="{BB962C8B-B14F-4D97-AF65-F5344CB8AC3E}">
        <p14:creationId xmlns:p14="http://schemas.microsoft.com/office/powerpoint/2010/main" val="19381128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2.8 Designing Your First Program </a:t>
            </a:r>
            <a:r>
              <a:rPr lang="en-US" altLang="en-US" sz="2000" b="0" dirty="0">
                <a:latin typeface="Times New Roman" panose="02020603050405020304" pitchFamily="18" charset="0"/>
                <a:cs typeface="Times New Roman" panose="02020603050405020304" pitchFamily="18" charset="0"/>
              </a:rPr>
              <a:t>(5 of 5)</a:t>
            </a:r>
            <a:endParaRPr lang="en-US" sz="2000" b="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pPr eaLnBrk="1" hangingPunct="1"/>
            <a:r>
              <a:rPr lang="en-US" altLang="en-US" sz="2400" dirty="0">
                <a:latin typeface="+mn-lt"/>
              </a:rPr>
              <a:t>Summary</a:t>
            </a:r>
          </a:p>
          <a:p>
            <a:pPr lvl="1" eaLnBrk="1" hangingPunct="1"/>
            <a:r>
              <a:rPr lang="en-US" altLang="en-US" sz="2400" dirty="0">
                <a:latin typeface="+mn-lt"/>
              </a:rPr>
              <a:t>Input</a:t>
            </a:r>
          </a:p>
          <a:p>
            <a:pPr lvl="2" eaLnBrk="1" hangingPunct="1"/>
            <a:r>
              <a:rPr lang="en-US" altLang="en-US" sz="2400" dirty="0">
                <a:latin typeface="+mn-lt"/>
              </a:rPr>
              <a:t>Determine data needed for input</a:t>
            </a:r>
          </a:p>
          <a:p>
            <a:pPr lvl="2" eaLnBrk="1" hangingPunct="1"/>
            <a:r>
              <a:rPr lang="en-US" altLang="en-US" sz="2400" dirty="0">
                <a:latin typeface="+mn-lt"/>
              </a:rPr>
              <a:t>Choose variables to store the input</a:t>
            </a:r>
          </a:p>
          <a:p>
            <a:pPr lvl="1" eaLnBrk="1" hangingPunct="1"/>
            <a:r>
              <a:rPr lang="en-US" altLang="en-US" sz="2400" dirty="0">
                <a:latin typeface="+mn-lt"/>
              </a:rPr>
              <a:t>Process</a:t>
            </a:r>
          </a:p>
          <a:p>
            <a:pPr lvl="2" eaLnBrk="1" hangingPunct="1"/>
            <a:r>
              <a:rPr lang="en-US" altLang="en-US" sz="2400" dirty="0">
                <a:latin typeface="+mn-lt"/>
              </a:rPr>
              <a:t>Determine calculations to be performed</a:t>
            </a:r>
          </a:p>
          <a:p>
            <a:pPr lvl="2" eaLnBrk="1" hangingPunct="1"/>
            <a:r>
              <a:rPr lang="en-US" altLang="en-US" sz="2400" dirty="0">
                <a:latin typeface="+mn-lt"/>
              </a:rPr>
              <a:t>Choose variables to store the calculations</a:t>
            </a:r>
          </a:p>
          <a:p>
            <a:pPr lvl="1" eaLnBrk="1" hangingPunct="1"/>
            <a:r>
              <a:rPr lang="en-US" altLang="en-US" sz="2400" dirty="0">
                <a:latin typeface="+mn-lt"/>
              </a:rPr>
              <a:t>Output</a:t>
            </a:r>
          </a:p>
          <a:p>
            <a:pPr lvl="2" eaLnBrk="1" hangingPunct="1"/>
            <a:r>
              <a:rPr lang="en-US" altLang="en-US" sz="2400" dirty="0">
                <a:latin typeface="+mn-lt"/>
              </a:rPr>
              <a:t>Determine what output the program will display</a:t>
            </a:r>
          </a:p>
          <a:p>
            <a:pPr lvl="2" eaLnBrk="1" hangingPunct="1"/>
            <a:r>
              <a:rPr lang="en-US" altLang="en-US" sz="2400" dirty="0">
                <a:latin typeface="+mn-lt"/>
              </a:rPr>
              <a:t>Usually the results of the program’s calculations</a:t>
            </a:r>
          </a:p>
        </p:txBody>
      </p:sp>
    </p:spTree>
    <p:extLst>
      <p:ext uri="{BB962C8B-B14F-4D97-AF65-F5344CB8AC3E}">
        <p14:creationId xmlns:p14="http://schemas.microsoft.com/office/powerpoint/2010/main" val="40069066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E6AF24-A149-421C-9806-0036E4052440}"/>
              </a:ext>
            </a:extLst>
          </p:cNvPr>
          <p:cNvSpPr>
            <a:spLocks noGrp="1"/>
          </p:cNvSpPr>
          <p:nvPr>
            <p:ph type="title"/>
          </p:nvPr>
        </p:nvSpPr>
        <p:spPr/>
        <p:txBody>
          <a:bodyPr/>
          <a:lstStyle/>
          <a:p>
            <a:r>
              <a:rPr lang="en-US" altLang="en-US" dirty="0"/>
              <a:t>2.9 Focus on Languages: Java</a:t>
            </a:r>
            <a:endParaRPr lang="en-US" dirty="0"/>
          </a:p>
        </p:txBody>
      </p:sp>
      <p:sp>
        <p:nvSpPr>
          <p:cNvPr id="5" name="Text Placeholder 4">
            <a:extLst>
              <a:ext uri="{FF2B5EF4-FFF2-40B4-BE49-F238E27FC236}">
                <a16:creationId xmlns:a16="http://schemas.microsoft.com/office/drawing/2014/main" id="{50E4F4B2-2007-479F-9F9F-7A7CE621296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660277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2.9 Focus on Languages: Java </a:t>
            </a:r>
            <a:r>
              <a:rPr lang="en-US" altLang="en-US" sz="2000" b="0" dirty="0">
                <a:latin typeface="Times New Roman" panose="02020603050405020304" pitchFamily="18" charset="0"/>
                <a:cs typeface="Times New Roman" panose="02020603050405020304" pitchFamily="18" charset="0"/>
              </a:rPr>
              <a:t>(1 of 11)</a:t>
            </a:r>
            <a:endParaRPr lang="en-US" sz="2000" b="0" dirty="0">
              <a:latin typeface="Times New Roman" panose="02020603050405020304" pitchFamily="18" charset="0"/>
              <a:cs typeface="Times New Roman" panose="02020603050405020304" pitchFamily="18" charset="0"/>
            </a:endParaRPr>
          </a:p>
        </p:txBody>
      </p:sp>
      <p:sp>
        <p:nvSpPr>
          <p:cNvPr id="6" name="Text Placeholder 5">
            <a:extLst>
              <a:ext uri="{FF2B5EF4-FFF2-40B4-BE49-F238E27FC236}">
                <a16:creationId xmlns:a16="http://schemas.microsoft.com/office/drawing/2014/main" id="{8C40EF33-2753-4628-9B3B-B1148D3CAE7D}"/>
              </a:ext>
            </a:extLst>
          </p:cNvPr>
          <p:cNvSpPr>
            <a:spLocks noGrp="1"/>
          </p:cNvSpPr>
          <p:nvPr>
            <p:ph type="body" idx="1"/>
          </p:nvPr>
        </p:nvSpPr>
        <p:spPr/>
        <p:txBody>
          <a:bodyPr/>
          <a:lstStyle/>
          <a:p>
            <a:r>
              <a:rPr lang="en-US" dirty="0"/>
              <a:t>Setting up a Java Program</a:t>
            </a:r>
          </a:p>
        </p:txBody>
      </p:sp>
      <p:sp>
        <p:nvSpPr>
          <p:cNvPr id="7" name="TextBox 6">
            <a:extLst>
              <a:ext uri="{FF2B5EF4-FFF2-40B4-BE49-F238E27FC236}">
                <a16:creationId xmlns:a16="http://schemas.microsoft.com/office/drawing/2014/main" id="{CA87D01B-7A00-4565-A71A-E2EB31390A99}"/>
              </a:ext>
            </a:extLst>
          </p:cNvPr>
          <p:cNvSpPr txBox="1"/>
          <p:nvPr/>
        </p:nvSpPr>
        <p:spPr>
          <a:xfrm>
            <a:off x="1584958" y="2739796"/>
            <a:ext cx="6287589" cy="2246769"/>
          </a:xfrm>
          <a:prstGeom prst="rect">
            <a:avLst/>
          </a:prstGeom>
          <a:noFill/>
        </p:spPr>
        <p:txBody>
          <a:bodyPr wrap="square" rtlCol="0">
            <a:spAutoFit/>
          </a:bodyPr>
          <a:lstStyle/>
          <a:p>
            <a:r>
              <a:rPr lang="en-US" sz="2000" dirty="0">
                <a:latin typeface="Consolas" panose="020B0609020204030204" pitchFamily="49" charset="0"/>
              </a:rPr>
              <a:t>public class Simple</a:t>
            </a:r>
            <a:br>
              <a:rPr lang="en-US" sz="2000" dirty="0">
                <a:latin typeface="Consolas" panose="020B0609020204030204" pitchFamily="49" charset="0"/>
              </a:rPr>
            </a:br>
            <a:r>
              <a:rPr lang="en-US" sz="2000" dirty="0">
                <a:latin typeface="Consolas" panose="020B0609020204030204" pitchFamily="49" charset="0"/>
              </a:rPr>
              <a:t>{</a:t>
            </a:r>
            <a:br>
              <a:rPr lang="en-US" sz="2000" dirty="0">
                <a:latin typeface="Consolas" panose="020B0609020204030204" pitchFamily="49" charset="0"/>
              </a:rPr>
            </a:br>
            <a:r>
              <a:rPr lang="en-US" sz="2000" dirty="0">
                <a:latin typeface="Consolas" panose="020B0609020204030204" pitchFamily="49" charset="0"/>
              </a:rPr>
              <a:t>   public static void main(String[] </a:t>
            </a:r>
            <a:r>
              <a:rPr lang="en-US" sz="2000" dirty="0" err="1">
                <a:latin typeface="Consolas" panose="020B0609020204030204" pitchFamily="49" charset="0"/>
              </a:rPr>
              <a:t>args</a:t>
            </a:r>
            <a:r>
              <a:rPr lang="en-US" sz="2000" dirty="0">
                <a:latin typeface="Consolas" panose="020B0609020204030204" pitchFamily="49" charset="0"/>
              </a:rPr>
              <a:t>)</a:t>
            </a:r>
            <a:br>
              <a:rPr lang="en-US" sz="2000" dirty="0">
                <a:latin typeface="Consolas" panose="020B0609020204030204" pitchFamily="49" charset="0"/>
              </a:rPr>
            </a:br>
            <a:r>
              <a:rPr lang="en-US" sz="2000" dirty="0">
                <a:latin typeface="Consolas" panose="020B0609020204030204" pitchFamily="49" charset="0"/>
              </a:rPr>
              <a:t>   {</a:t>
            </a:r>
            <a:br>
              <a:rPr lang="en-US" sz="2000" dirty="0">
                <a:latin typeface="Consolas" panose="020B0609020204030204" pitchFamily="49" charset="0"/>
              </a:rPr>
            </a:br>
            <a:r>
              <a:rPr lang="en-US" sz="2000" dirty="0">
                <a:latin typeface="Consolas" panose="020B0609020204030204" pitchFamily="49" charset="0"/>
              </a:rPr>
              <a:t>   </a:t>
            </a:r>
            <a:br>
              <a:rPr lang="en-US" sz="2000" dirty="0">
                <a:latin typeface="Consolas" panose="020B0609020204030204" pitchFamily="49" charset="0"/>
              </a:rPr>
            </a:br>
            <a:r>
              <a:rPr lang="en-US" sz="2000" dirty="0">
                <a:latin typeface="Consolas" panose="020B0609020204030204" pitchFamily="49" charset="0"/>
              </a:rPr>
              <a:t>   }</a:t>
            </a:r>
            <a:br>
              <a:rPr lang="en-US" sz="2000" dirty="0">
                <a:latin typeface="Consolas" panose="020B0609020204030204" pitchFamily="49" charset="0"/>
              </a:rPr>
            </a:br>
            <a:r>
              <a:rPr lang="en-US" sz="2000" dirty="0">
                <a:latin typeface="Consolas" panose="020B0609020204030204" pitchFamily="49" charset="0"/>
              </a:rPr>
              <a:t>}</a:t>
            </a:r>
          </a:p>
        </p:txBody>
      </p:sp>
      <p:sp>
        <p:nvSpPr>
          <p:cNvPr id="8" name="TextBox 7">
            <a:extLst>
              <a:ext uri="{FF2B5EF4-FFF2-40B4-BE49-F238E27FC236}">
                <a16:creationId xmlns:a16="http://schemas.microsoft.com/office/drawing/2014/main" id="{06DCA408-F13E-4585-83C5-D792BD738286}"/>
              </a:ext>
            </a:extLst>
          </p:cNvPr>
          <p:cNvSpPr txBox="1"/>
          <p:nvPr/>
        </p:nvSpPr>
        <p:spPr>
          <a:xfrm>
            <a:off x="3831772" y="2040671"/>
            <a:ext cx="1175658" cy="307777"/>
          </a:xfrm>
          <a:prstGeom prst="rect">
            <a:avLst/>
          </a:prstGeom>
          <a:noFill/>
        </p:spPr>
        <p:txBody>
          <a:bodyPr wrap="square" rtlCol="0">
            <a:spAutoFit/>
          </a:bodyPr>
          <a:lstStyle/>
          <a:p>
            <a:r>
              <a:rPr lang="en-US" dirty="0">
                <a:solidFill>
                  <a:srgbClr val="FF0000"/>
                </a:solidFill>
              </a:rPr>
              <a:t>Class Name</a:t>
            </a:r>
          </a:p>
        </p:txBody>
      </p:sp>
      <p:cxnSp>
        <p:nvCxnSpPr>
          <p:cNvPr id="10" name="Straight Arrow Connector 9">
            <a:extLst>
              <a:ext uri="{FF2B5EF4-FFF2-40B4-BE49-F238E27FC236}">
                <a16:creationId xmlns:a16="http://schemas.microsoft.com/office/drawing/2014/main" id="{A67178F2-546F-43B5-AF8D-9046B6738A64}"/>
              </a:ext>
            </a:extLst>
          </p:cNvPr>
          <p:cNvCxnSpPr>
            <a:stCxn id="8" idx="2"/>
          </p:cNvCxnSpPr>
          <p:nvPr/>
        </p:nvCxnSpPr>
        <p:spPr>
          <a:xfrm flipH="1">
            <a:off x="4093029" y="2348448"/>
            <a:ext cx="326572" cy="45571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38BE936-B5F6-49D1-A8E3-7803308DABD6}"/>
              </a:ext>
            </a:extLst>
          </p:cNvPr>
          <p:cNvSpPr txBox="1"/>
          <p:nvPr/>
        </p:nvSpPr>
        <p:spPr>
          <a:xfrm>
            <a:off x="5752013" y="2741284"/>
            <a:ext cx="1519643" cy="307777"/>
          </a:xfrm>
          <a:prstGeom prst="rect">
            <a:avLst/>
          </a:prstGeom>
          <a:noFill/>
        </p:spPr>
        <p:txBody>
          <a:bodyPr wrap="square" rtlCol="0">
            <a:spAutoFit/>
          </a:bodyPr>
          <a:lstStyle/>
          <a:p>
            <a:r>
              <a:rPr lang="en-US" dirty="0">
                <a:solidFill>
                  <a:srgbClr val="FF0000"/>
                </a:solidFill>
              </a:rPr>
              <a:t>Class Header</a:t>
            </a:r>
          </a:p>
        </p:txBody>
      </p:sp>
      <p:cxnSp>
        <p:nvCxnSpPr>
          <p:cNvPr id="16" name="Straight Arrow Connector 15">
            <a:extLst>
              <a:ext uri="{FF2B5EF4-FFF2-40B4-BE49-F238E27FC236}">
                <a16:creationId xmlns:a16="http://schemas.microsoft.com/office/drawing/2014/main" id="{64B75D0B-FC04-479A-A19E-ADEF42980F4F}"/>
              </a:ext>
            </a:extLst>
          </p:cNvPr>
          <p:cNvCxnSpPr/>
          <p:nvPr/>
        </p:nvCxnSpPr>
        <p:spPr>
          <a:xfrm flipH="1">
            <a:off x="4336869" y="2934789"/>
            <a:ext cx="141514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95E29160-70F9-4571-8719-B64EF1AAC1BD}"/>
              </a:ext>
            </a:extLst>
          </p:cNvPr>
          <p:cNvSpPr/>
          <p:nvPr/>
        </p:nvSpPr>
        <p:spPr>
          <a:xfrm>
            <a:off x="2029097" y="3336611"/>
            <a:ext cx="5460274" cy="1348594"/>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C9AC08FD-2424-4ACB-80D5-B9E1906434AC}"/>
              </a:ext>
            </a:extLst>
          </p:cNvPr>
          <p:cNvSpPr txBox="1"/>
          <p:nvPr/>
        </p:nvSpPr>
        <p:spPr>
          <a:xfrm>
            <a:off x="4093029" y="5234497"/>
            <a:ext cx="1519643" cy="307777"/>
          </a:xfrm>
          <a:prstGeom prst="rect">
            <a:avLst/>
          </a:prstGeom>
          <a:noFill/>
        </p:spPr>
        <p:txBody>
          <a:bodyPr wrap="square" rtlCol="0">
            <a:spAutoFit/>
          </a:bodyPr>
          <a:lstStyle/>
          <a:p>
            <a:r>
              <a:rPr lang="en-US" dirty="0">
                <a:solidFill>
                  <a:srgbClr val="FF0000"/>
                </a:solidFill>
                <a:latin typeface="Consolas" panose="020B0609020204030204" pitchFamily="49" charset="0"/>
              </a:rPr>
              <a:t>main</a:t>
            </a:r>
            <a:r>
              <a:rPr lang="en-US" dirty="0">
                <a:solidFill>
                  <a:srgbClr val="FF0000"/>
                </a:solidFill>
              </a:rPr>
              <a:t> Method</a:t>
            </a:r>
          </a:p>
        </p:txBody>
      </p:sp>
      <p:cxnSp>
        <p:nvCxnSpPr>
          <p:cNvPr id="20" name="Straight Arrow Connector 19">
            <a:extLst>
              <a:ext uri="{FF2B5EF4-FFF2-40B4-BE49-F238E27FC236}">
                <a16:creationId xmlns:a16="http://schemas.microsoft.com/office/drawing/2014/main" id="{CB06C855-F7A8-4F5C-A6FA-DF88DE51545F}"/>
              </a:ext>
            </a:extLst>
          </p:cNvPr>
          <p:cNvCxnSpPr/>
          <p:nvPr/>
        </p:nvCxnSpPr>
        <p:spPr>
          <a:xfrm flipV="1">
            <a:off x="4659086" y="4537166"/>
            <a:ext cx="0" cy="6973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3979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2.1 Designing a Program </a:t>
            </a:r>
            <a:r>
              <a:rPr lang="en-US" altLang="en-US" sz="2000" b="0" dirty="0"/>
              <a:t>(1 of 7)</a:t>
            </a:r>
            <a:endParaRPr lang="en-US" sz="2000" b="0" dirty="0"/>
          </a:p>
        </p:txBody>
      </p:sp>
      <p:sp>
        <p:nvSpPr>
          <p:cNvPr id="3" name="Text Placeholder 2"/>
          <p:cNvSpPr>
            <a:spLocks noGrp="1"/>
          </p:cNvSpPr>
          <p:nvPr>
            <p:ph type="body" idx="1"/>
          </p:nvPr>
        </p:nvSpPr>
        <p:spPr/>
        <p:txBody>
          <a:bodyPr/>
          <a:lstStyle/>
          <a:p>
            <a:pPr marL="432000" indent="-432000">
              <a:buFontTx/>
              <a:buAutoNum type="arabicPeriod"/>
            </a:pPr>
            <a:r>
              <a:rPr lang="en-US" altLang="en-US" sz="2400" dirty="0">
                <a:latin typeface="+mn-lt"/>
              </a:rPr>
              <a:t>The first step in programming is designing – </a:t>
            </a:r>
            <a:r>
              <a:rPr lang="en-US" altLang="en-US" sz="2400" b="1" dirty="0">
                <a:solidFill>
                  <a:schemeClr val="tx1"/>
                </a:solidFill>
                <a:latin typeface="+mn-lt"/>
              </a:rPr>
              <a:t>flow</a:t>
            </a:r>
            <a:r>
              <a:rPr lang="en-US" altLang="en-US" sz="100" b="1" dirty="0">
                <a:solidFill>
                  <a:schemeClr val="tx1"/>
                </a:solidFill>
                <a:latin typeface="+mn-lt"/>
              </a:rPr>
              <a:t> </a:t>
            </a:r>
            <a:r>
              <a:rPr lang="en-US" altLang="en-US" sz="2400" b="1" dirty="0">
                <a:solidFill>
                  <a:schemeClr val="tx1"/>
                </a:solidFill>
                <a:latin typeface="+mn-lt"/>
              </a:rPr>
              <a:t>charts</a:t>
            </a:r>
            <a:r>
              <a:rPr lang="en-US" altLang="en-US" sz="2400" dirty="0">
                <a:latin typeface="+mn-lt"/>
              </a:rPr>
              <a:t> and </a:t>
            </a:r>
            <a:r>
              <a:rPr lang="en-US" altLang="en-US" sz="2400" b="1" dirty="0">
                <a:solidFill>
                  <a:schemeClr val="tx1"/>
                </a:solidFill>
                <a:latin typeface="+mn-lt"/>
              </a:rPr>
              <a:t>pseudocode</a:t>
            </a:r>
            <a:r>
              <a:rPr lang="en-US" altLang="en-US" sz="2400" dirty="0">
                <a:latin typeface="+mn-lt"/>
              </a:rPr>
              <a:t> help with this process.</a:t>
            </a:r>
          </a:p>
          <a:p>
            <a:pPr marL="432000" indent="-432000">
              <a:buFontTx/>
              <a:buAutoNum type="arabicPeriod"/>
            </a:pPr>
            <a:r>
              <a:rPr lang="en-US" altLang="en-US" sz="2400" dirty="0">
                <a:latin typeface="+mn-lt"/>
              </a:rPr>
              <a:t>Next, the code is written.</a:t>
            </a:r>
          </a:p>
          <a:p>
            <a:pPr marL="432000" indent="-432000">
              <a:buFontTx/>
              <a:buAutoNum type="arabicPeriod"/>
            </a:pPr>
            <a:r>
              <a:rPr lang="en-US" altLang="en-US" sz="2400" dirty="0">
                <a:latin typeface="+mn-lt"/>
              </a:rPr>
              <a:t>All code must be cleared of all </a:t>
            </a:r>
            <a:r>
              <a:rPr lang="en-US" altLang="en-US" sz="2400" b="1" dirty="0">
                <a:solidFill>
                  <a:schemeClr val="tx1"/>
                </a:solidFill>
                <a:latin typeface="+mn-lt"/>
              </a:rPr>
              <a:t>syntax errors</a:t>
            </a:r>
            <a:r>
              <a:rPr lang="en-US" altLang="en-US" sz="2400" dirty="0">
                <a:latin typeface="+mn-lt"/>
              </a:rPr>
              <a:t>.</a:t>
            </a:r>
          </a:p>
          <a:p>
            <a:pPr marL="432000" indent="-432000">
              <a:buFontTx/>
              <a:buAutoNum type="arabicPeriod"/>
            </a:pPr>
            <a:r>
              <a:rPr lang="en-US" altLang="en-US" sz="2400" dirty="0">
                <a:latin typeface="+mn-lt"/>
              </a:rPr>
              <a:t>After the executable is created, it can be checked for </a:t>
            </a:r>
            <a:r>
              <a:rPr lang="en-US" altLang="en-US" sz="2400" b="1" dirty="0">
                <a:solidFill>
                  <a:schemeClr val="tx1"/>
                </a:solidFill>
                <a:latin typeface="+mn-lt"/>
              </a:rPr>
              <a:t>logic errors.</a:t>
            </a:r>
            <a:endParaRPr lang="en-US" altLang="en-US" sz="2400" dirty="0">
              <a:solidFill>
                <a:schemeClr val="tx1"/>
              </a:solidFill>
              <a:latin typeface="+mn-lt"/>
            </a:endParaRPr>
          </a:p>
          <a:p>
            <a:pPr marL="432000" indent="-432000">
              <a:buFontTx/>
              <a:buAutoNum type="arabicPeriod"/>
            </a:pPr>
            <a:r>
              <a:rPr lang="en-US" altLang="en-US" sz="2400" dirty="0">
                <a:latin typeface="+mn-lt"/>
              </a:rPr>
              <a:t>If logic errors exist, the program must be </a:t>
            </a:r>
            <a:r>
              <a:rPr lang="en-US" altLang="en-US" sz="2400" b="1" dirty="0">
                <a:solidFill>
                  <a:schemeClr val="tx1"/>
                </a:solidFill>
                <a:latin typeface="+mn-lt"/>
              </a:rPr>
              <a:t>debugged</a:t>
            </a:r>
            <a:r>
              <a:rPr lang="en-US" altLang="en-US" sz="2400" dirty="0">
                <a:solidFill>
                  <a:schemeClr val="tx1"/>
                </a:solidFill>
                <a:latin typeface="+mn-lt"/>
              </a:rPr>
              <a:t>.</a:t>
            </a:r>
            <a:endParaRPr lang="en-US" altLang="en-US" sz="2400" dirty="0">
              <a:latin typeface="+mn-lt"/>
            </a:endParaRPr>
          </a:p>
        </p:txBody>
      </p:sp>
    </p:spTree>
    <p:extLst>
      <p:ext uri="{BB962C8B-B14F-4D97-AF65-F5344CB8AC3E}">
        <p14:creationId xmlns:p14="http://schemas.microsoft.com/office/powerpoint/2010/main" val="9094893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2.9 Focus on Languages: Java </a:t>
            </a:r>
            <a:r>
              <a:rPr lang="en-US" altLang="en-US" sz="2000" b="0" dirty="0">
                <a:latin typeface="Times New Roman" panose="02020603050405020304" pitchFamily="18" charset="0"/>
                <a:cs typeface="Times New Roman" panose="02020603050405020304" pitchFamily="18" charset="0"/>
              </a:rPr>
              <a:t>(2 of 11)</a:t>
            </a:r>
            <a:endParaRPr lang="en-US" sz="2000" b="0" dirty="0">
              <a:latin typeface="Times New Roman" panose="02020603050405020304" pitchFamily="18" charset="0"/>
              <a:cs typeface="Times New Roman" panose="02020603050405020304" pitchFamily="18" charset="0"/>
            </a:endParaRPr>
          </a:p>
        </p:txBody>
      </p:sp>
      <p:sp>
        <p:nvSpPr>
          <p:cNvPr id="6" name="Text Placeholder 5">
            <a:extLst>
              <a:ext uri="{FF2B5EF4-FFF2-40B4-BE49-F238E27FC236}">
                <a16:creationId xmlns:a16="http://schemas.microsoft.com/office/drawing/2014/main" id="{8C40EF33-2753-4628-9B3B-B1148D3CAE7D}"/>
              </a:ext>
            </a:extLst>
          </p:cNvPr>
          <p:cNvSpPr>
            <a:spLocks noGrp="1"/>
          </p:cNvSpPr>
          <p:nvPr>
            <p:ph type="body" idx="1"/>
          </p:nvPr>
        </p:nvSpPr>
        <p:spPr/>
        <p:txBody>
          <a:bodyPr/>
          <a:lstStyle/>
          <a:p>
            <a:r>
              <a:rPr lang="en-US" dirty="0"/>
              <a:t>Displaying Screen Output</a:t>
            </a:r>
          </a:p>
          <a:p>
            <a:pPr lvl="1"/>
            <a:r>
              <a:rPr lang="en-US" dirty="0" err="1">
                <a:latin typeface="Consolas" panose="020B0609020204030204" pitchFamily="49" charset="0"/>
              </a:rPr>
              <a:t>System.out.println</a:t>
            </a:r>
            <a:r>
              <a:rPr lang="en-US" dirty="0">
                <a:latin typeface="Consolas" panose="020B0609020204030204" pitchFamily="49" charset="0"/>
              </a:rPr>
              <a:t>()</a:t>
            </a:r>
            <a:br>
              <a:rPr lang="en-US" dirty="0"/>
            </a:br>
            <a:r>
              <a:rPr lang="en-US" dirty="0"/>
              <a:t>Displays a line of output, then advances the output cursor to the next line.</a:t>
            </a:r>
          </a:p>
        </p:txBody>
      </p:sp>
      <p:sp>
        <p:nvSpPr>
          <p:cNvPr id="7" name="TextBox 6">
            <a:extLst>
              <a:ext uri="{FF2B5EF4-FFF2-40B4-BE49-F238E27FC236}">
                <a16:creationId xmlns:a16="http://schemas.microsoft.com/office/drawing/2014/main" id="{CA87D01B-7A00-4565-A71A-E2EB31390A99}"/>
              </a:ext>
            </a:extLst>
          </p:cNvPr>
          <p:cNvSpPr txBox="1"/>
          <p:nvPr/>
        </p:nvSpPr>
        <p:spPr>
          <a:xfrm>
            <a:off x="722809" y="2789279"/>
            <a:ext cx="7506791" cy="2308324"/>
          </a:xfrm>
          <a:prstGeom prst="rect">
            <a:avLst/>
          </a:prstGeom>
          <a:noFill/>
        </p:spPr>
        <p:txBody>
          <a:bodyPr wrap="square" rtlCol="0">
            <a:spAutoFit/>
          </a:bodyPr>
          <a:lstStyle/>
          <a:p>
            <a:r>
              <a:rPr lang="en-US" sz="1600" dirty="0">
                <a:latin typeface="Consolas" panose="020B0609020204030204" pitchFamily="49" charset="0"/>
              </a:rPr>
              <a:t>public class Output</a:t>
            </a:r>
          </a:p>
          <a:p>
            <a:r>
              <a:rPr lang="en-US" sz="1600" dirty="0">
                <a:latin typeface="Consolas" panose="020B0609020204030204" pitchFamily="49" charset="0"/>
              </a:rPr>
              <a:t>{</a:t>
            </a:r>
          </a:p>
          <a:p>
            <a:r>
              <a:rPr lang="en-US" sz="1600" dirty="0">
                <a:latin typeface="Consolas" panose="020B0609020204030204" pitchFamily="49" charset="0"/>
              </a:rPr>
              <a:t>   public static void main(String[] </a:t>
            </a:r>
            <a:r>
              <a:rPr lang="en-US" sz="1600" dirty="0" err="1">
                <a:latin typeface="Consolas" panose="020B0609020204030204" pitchFamily="49" charset="0"/>
              </a:rPr>
              <a:t>args</a:t>
            </a:r>
            <a:r>
              <a:rPr lang="en-US" sz="1600" dirty="0">
                <a:latin typeface="Consolas" panose="020B0609020204030204" pitchFamily="49" charset="0"/>
              </a:rPr>
              <a:t>)</a:t>
            </a:r>
          </a:p>
          <a:p>
            <a:r>
              <a:rPr lang="en-US" sz="1600" dirty="0">
                <a:latin typeface="Consolas" panose="020B0609020204030204" pitchFamily="49" charset="0"/>
              </a:rPr>
              <a:t>   {</a:t>
            </a:r>
          </a:p>
          <a:p>
            <a:r>
              <a:rPr lang="en-US" sz="1600" dirty="0">
                <a:latin typeface="Consolas" panose="020B0609020204030204" pitchFamily="49" charset="0"/>
              </a:rPr>
              <a:t>      </a:t>
            </a:r>
            <a:r>
              <a:rPr lang="en-US" sz="1600" dirty="0" err="1">
                <a:latin typeface="Consolas" panose="020B0609020204030204" pitchFamily="49" charset="0"/>
              </a:rPr>
              <a:t>System.out.println</a:t>
            </a:r>
            <a:r>
              <a:rPr lang="en-US" sz="1600" dirty="0">
                <a:latin typeface="Consolas" panose="020B0609020204030204" pitchFamily="49" charset="0"/>
              </a:rPr>
              <a:t>("My major is Computer Science.");</a:t>
            </a:r>
          </a:p>
          <a:p>
            <a:r>
              <a:rPr lang="en-US" sz="1600" dirty="0">
                <a:latin typeface="Consolas" panose="020B0609020204030204" pitchFamily="49" charset="0"/>
              </a:rPr>
              <a:t>      </a:t>
            </a:r>
            <a:r>
              <a:rPr lang="en-US" sz="1600" dirty="0" err="1">
                <a:latin typeface="Consolas" panose="020B0609020204030204" pitchFamily="49" charset="0"/>
              </a:rPr>
              <a:t>System.out.println</a:t>
            </a:r>
            <a:r>
              <a:rPr lang="en-US" sz="1600" dirty="0">
                <a:latin typeface="Consolas" panose="020B0609020204030204" pitchFamily="49" charset="0"/>
              </a:rPr>
              <a:t>("I plan to be a software developer.");</a:t>
            </a:r>
          </a:p>
          <a:p>
            <a:r>
              <a:rPr lang="en-US" sz="1600" dirty="0">
                <a:latin typeface="Consolas" panose="020B0609020204030204" pitchFamily="49" charset="0"/>
              </a:rPr>
              <a:t>      </a:t>
            </a:r>
            <a:r>
              <a:rPr lang="en-US" sz="1600" dirty="0" err="1">
                <a:latin typeface="Consolas" panose="020B0609020204030204" pitchFamily="49" charset="0"/>
              </a:rPr>
              <a:t>System.out.println</a:t>
            </a:r>
            <a:r>
              <a:rPr lang="en-US" sz="1600" dirty="0">
                <a:latin typeface="Consolas" panose="020B0609020204030204" pitchFamily="49" charset="0"/>
              </a:rPr>
              <a:t>("Programming is fun!");</a:t>
            </a:r>
          </a:p>
          <a:p>
            <a:r>
              <a:rPr lang="en-US" sz="1600" dirty="0">
                <a:latin typeface="Consolas" panose="020B0609020204030204" pitchFamily="49" charset="0"/>
              </a:rPr>
              <a:t>   }</a:t>
            </a:r>
          </a:p>
          <a:p>
            <a:r>
              <a:rPr lang="en-US" sz="1600" dirty="0">
                <a:latin typeface="Consolas" panose="020B0609020204030204" pitchFamily="49" charset="0"/>
              </a:rPr>
              <a:t>}</a:t>
            </a:r>
          </a:p>
        </p:txBody>
      </p:sp>
      <p:sp>
        <p:nvSpPr>
          <p:cNvPr id="3" name="TextBox 2">
            <a:extLst>
              <a:ext uri="{FF2B5EF4-FFF2-40B4-BE49-F238E27FC236}">
                <a16:creationId xmlns:a16="http://schemas.microsoft.com/office/drawing/2014/main" id="{236659BE-09F2-47B0-AC3F-0E17D646CD99}"/>
              </a:ext>
            </a:extLst>
          </p:cNvPr>
          <p:cNvSpPr txBox="1"/>
          <p:nvPr/>
        </p:nvSpPr>
        <p:spPr>
          <a:xfrm>
            <a:off x="827314" y="5259977"/>
            <a:ext cx="7114903" cy="954107"/>
          </a:xfrm>
          <a:prstGeom prst="rect">
            <a:avLst/>
          </a:prstGeom>
          <a:solidFill>
            <a:schemeClr val="bg1">
              <a:lumMod val="85000"/>
            </a:schemeClr>
          </a:solidFill>
        </p:spPr>
        <p:txBody>
          <a:bodyPr wrap="square" rtlCol="0">
            <a:spAutoFit/>
          </a:bodyPr>
          <a:lstStyle/>
          <a:p>
            <a:r>
              <a:rPr lang="en-US" b="1" i="1" dirty="0"/>
              <a:t>Program Output</a:t>
            </a:r>
          </a:p>
          <a:p>
            <a:r>
              <a:rPr lang="en-US" dirty="0"/>
              <a:t>My major is Computer Science.</a:t>
            </a:r>
          </a:p>
          <a:p>
            <a:r>
              <a:rPr lang="en-US" dirty="0"/>
              <a:t>I plan to be a software developer.</a:t>
            </a:r>
          </a:p>
          <a:p>
            <a:r>
              <a:rPr lang="en-US" dirty="0"/>
              <a:t>Programming is fun!</a:t>
            </a:r>
          </a:p>
        </p:txBody>
      </p:sp>
    </p:spTree>
    <p:extLst>
      <p:ext uri="{BB962C8B-B14F-4D97-AF65-F5344CB8AC3E}">
        <p14:creationId xmlns:p14="http://schemas.microsoft.com/office/powerpoint/2010/main" val="16329498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2.9 Focus on Languages: Java </a:t>
            </a:r>
            <a:r>
              <a:rPr lang="en-US" altLang="en-US" sz="2000" b="0" dirty="0">
                <a:latin typeface="Times New Roman" panose="02020603050405020304" pitchFamily="18" charset="0"/>
                <a:cs typeface="Times New Roman" panose="02020603050405020304" pitchFamily="18" charset="0"/>
              </a:rPr>
              <a:t>(3 of 11)</a:t>
            </a:r>
            <a:endParaRPr lang="en-US" sz="2000" b="0" dirty="0">
              <a:latin typeface="Times New Roman" panose="02020603050405020304" pitchFamily="18" charset="0"/>
              <a:cs typeface="Times New Roman" panose="02020603050405020304" pitchFamily="18" charset="0"/>
            </a:endParaRPr>
          </a:p>
        </p:txBody>
      </p:sp>
      <p:sp>
        <p:nvSpPr>
          <p:cNvPr id="6" name="Text Placeholder 5">
            <a:extLst>
              <a:ext uri="{FF2B5EF4-FFF2-40B4-BE49-F238E27FC236}">
                <a16:creationId xmlns:a16="http://schemas.microsoft.com/office/drawing/2014/main" id="{8C40EF33-2753-4628-9B3B-B1148D3CAE7D}"/>
              </a:ext>
            </a:extLst>
          </p:cNvPr>
          <p:cNvSpPr>
            <a:spLocks noGrp="1"/>
          </p:cNvSpPr>
          <p:nvPr>
            <p:ph type="body" idx="1"/>
          </p:nvPr>
        </p:nvSpPr>
        <p:spPr/>
        <p:txBody>
          <a:bodyPr/>
          <a:lstStyle/>
          <a:p>
            <a:r>
              <a:rPr lang="en-US" dirty="0"/>
              <a:t>Displaying Screen Output</a:t>
            </a:r>
          </a:p>
          <a:p>
            <a:pPr lvl="1"/>
            <a:r>
              <a:rPr lang="en-US" dirty="0" err="1">
                <a:latin typeface="Consolas" panose="020B0609020204030204" pitchFamily="49" charset="0"/>
              </a:rPr>
              <a:t>System.out.print</a:t>
            </a:r>
            <a:r>
              <a:rPr lang="en-US" dirty="0">
                <a:latin typeface="Consolas" panose="020B0609020204030204" pitchFamily="49" charset="0"/>
              </a:rPr>
              <a:t>()</a:t>
            </a:r>
            <a:br>
              <a:rPr lang="en-US" dirty="0"/>
            </a:br>
            <a:r>
              <a:rPr lang="en-US" dirty="0"/>
              <a:t>Displays output, but does not advance the output cursor to the next line.</a:t>
            </a:r>
          </a:p>
        </p:txBody>
      </p:sp>
      <p:sp>
        <p:nvSpPr>
          <p:cNvPr id="7" name="TextBox 6">
            <a:extLst>
              <a:ext uri="{FF2B5EF4-FFF2-40B4-BE49-F238E27FC236}">
                <a16:creationId xmlns:a16="http://schemas.microsoft.com/office/drawing/2014/main" id="{CA87D01B-7A00-4565-A71A-E2EB31390A99}"/>
              </a:ext>
            </a:extLst>
          </p:cNvPr>
          <p:cNvSpPr txBox="1"/>
          <p:nvPr/>
        </p:nvSpPr>
        <p:spPr>
          <a:xfrm>
            <a:off x="722809" y="2789279"/>
            <a:ext cx="7506791" cy="2308324"/>
          </a:xfrm>
          <a:prstGeom prst="rect">
            <a:avLst/>
          </a:prstGeom>
          <a:noFill/>
        </p:spPr>
        <p:txBody>
          <a:bodyPr wrap="square" rtlCol="0">
            <a:spAutoFit/>
          </a:bodyPr>
          <a:lstStyle/>
          <a:p>
            <a:r>
              <a:rPr lang="en-US" sz="1600" dirty="0">
                <a:latin typeface="Consolas" panose="020B0609020204030204" pitchFamily="49" charset="0"/>
              </a:rPr>
              <a:t>public class Output2</a:t>
            </a:r>
          </a:p>
          <a:p>
            <a:r>
              <a:rPr lang="en-US" sz="1600" dirty="0">
                <a:latin typeface="Consolas" panose="020B0609020204030204" pitchFamily="49" charset="0"/>
              </a:rPr>
              <a:t>{</a:t>
            </a:r>
          </a:p>
          <a:p>
            <a:r>
              <a:rPr lang="en-US" sz="1600" dirty="0">
                <a:latin typeface="Consolas" panose="020B0609020204030204" pitchFamily="49" charset="0"/>
              </a:rPr>
              <a:t>   public static void main(String[] </a:t>
            </a:r>
            <a:r>
              <a:rPr lang="en-US" sz="1600" dirty="0" err="1">
                <a:latin typeface="Consolas" panose="020B0609020204030204" pitchFamily="49" charset="0"/>
              </a:rPr>
              <a:t>args</a:t>
            </a:r>
            <a:r>
              <a:rPr lang="en-US" sz="1600" dirty="0">
                <a:latin typeface="Consolas" panose="020B0609020204030204" pitchFamily="49" charset="0"/>
              </a:rPr>
              <a:t>)</a:t>
            </a:r>
          </a:p>
          <a:p>
            <a:r>
              <a:rPr lang="en-US" sz="1600" dirty="0">
                <a:latin typeface="Consolas" panose="020B0609020204030204" pitchFamily="49" charset="0"/>
              </a:rPr>
              <a:t>   {</a:t>
            </a:r>
          </a:p>
          <a:p>
            <a:r>
              <a:rPr lang="en-US" sz="1600" dirty="0">
                <a:latin typeface="Consolas" panose="020B0609020204030204" pitchFamily="49" charset="0"/>
              </a:rPr>
              <a:t>      </a:t>
            </a:r>
            <a:r>
              <a:rPr lang="en-US" sz="1600" dirty="0" err="1">
                <a:latin typeface="Consolas" panose="020B0609020204030204" pitchFamily="49" charset="0"/>
              </a:rPr>
              <a:t>System.out.print</a:t>
            </a:r>
            <a:r>
              <a:rPr lang="en-US" sz="1600" dirty="0">
                <a:latin typeface="Consolas" panose="020B0609020204030204" pitchFamily="49" charset="0"/>
              </a:rPr>
              <a:t>("Programming");</a:t>
            </a:r>
          </a:p>
          <a:p>
            <a:r>
              <a:rPr lang="en-US" sz="1600" dirty="0">
                <a:latin typeface="Consolas" panose="020B0609020204030204" pitchFamily="49" charset="0"/>
              </a:rPr>
              <a:t>      </a:t>
            </a:r>
            <a:r>
              <a:rPr lang="en-US" sz="1600" dirty="0" err="1">
                <a:latin typeface="Consolas" panose="020B0609020204030204" pitchFamily="49" charset="0"/>
              </a:rPr>
              <a:t>System.out.print</a:t>
            </a:r>
            <a:r>
              <a:rPr lang="en-US" sz="1600" dirty="0">
                <a:latin typeface="Consolas" panose="020B0609020204030204" pitchFamily="49" charset="0"/>
              </a:rPr>
              <a:t>("is");</a:t>
            </a:r>
          </a:p>
          <a:p>
            <a:r>
              <a:rPr lang="en-US" sz="1600" dirty="0">
                <a:latin typeface="Consolas" panose="020B0609020204030204" pitchFamily="49" charset="0"/>
              </a:rPr>
              <a:t>      </a:t>
            </a:r>
            <a:r>
              <a:rPr lang="en-US" sz="1600" dirty="0" err="1">
                <a:latin typeface="Consolas" panose="020B0609020204030204" pitchFamily="49" charset="0"/>
              </a:rPr>
              <a:t>System.out.print</a:t>
            </a:r>
            <a:r>
              <a:rPr lang="en-US" sz="1600" dirty="0">
                <a:latin typeface="Consolas" panose="020B0609020204030204" pitchFamily="49" charset="0"/>
              </a:rPr>
              <a:t>("fun!");</a:t>
            </a:r>
          </a:p>
          <a:p>
            <a:r>
              <a:rPr lang="en-US" sz="1600" dirty="0">
                <a:latin typeface="Consolas" panose="020B0609020204030204" pitchFamily="49" charset="0"/>
              </a:rPr>
              <a:t>   }</a:t>
            </a:r>
          </a:p>
          <a:p>
            <a:r>
              <a:rPr lang="en-US" sz="1600" dirty="0">
                <a:latin typeface="Consolas" panose="020B0609020204030204" pitchFamily="49" charset="0"/>
              </a:rPr>
              <a:t>}</a:t>
            </a:r>
          </a:p>
        </p:txBody>
      </p:sp>
      <p:sp>
        <p:nvSpPr>
          <p:cNvPr id="3" name="TextBox 2">
            <a:extLst>
              <a:ext uri="{FF2B5EF4-FFF2-40B4-BE49-F238E27FC236}">
                <a16:creationId xmlns:a16="http://schemas.microsoft.com/office/drawing/2014/main" id="{236659BE-09F2-47B0-AC3F-0E17D646CD99}"/>
              </a:ext>
            </a:extLst>
          </p:cNvPr>
          <p:cNvSpPr txBox="1"/>
          <p:nvPr/>
        </p:nvSpPr>
        <p:spPr>
          <a:xfrm>
            <a:off x="827314" y="5259977"/>
            <a:ext cx="7114903" cy="523220"/>
          </a:xfrm>
          <a:prstGeom prst="rect">
            <a:avLst/>
          </a:prstGeom>
          <a:solidFill>
            <a:schemeClr val="bg1">
              <a:lumMod val="85000"/>
            </a:schemeClr>
          </a:solidFill>
        </p:spPr>
        <p:txBody>
          <a:bodyPr wrap="square" rtlCol="0">
            <a:spAutoFit/>
          </a:bodyPr>
          <a:lstStyle/>
          <a:p>
            <a:r>
              <a:rPr lang="en-US" b="1" i="1" dirty="0"/>
              <a:t>Program Output</a:t>
            </a:r>
          </a:p>
          <a:p>
            <a:r>
              <a:rPr lang="en-US" dirty="0" err="1"/>
              <a:t>Programmingisfun</a:t>
            </a:r>
            <a:r>
              <a:rPr lang="en-US" dirty="0"/>
              <a:t>!</a:t>
            </a:r>
          </a:p>
        </p:txBody>
      </p:sp>
    </p:spTree>
    <p:extLst>
      <p:ext uri="{BB962C8B-B14F-4D97-AF65-F5344CB8AC3E}">
        <p14:creationId xmlns:p14="http://schemas.microsoft.com/office/powerpoint/2010/main" val="14271400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2.9 Focus on Languages: Java </a:t>
            </a:r>
            <a:r>
              <a:rPr lang="en-US" altLang="en-US" sz="2000" b="0" dirty="0">
                <a:latin typeface="Times New Roman" panose="02020603050405020304" pitchFamily="18" charset="0"/>
                <a:cs typeface="Times New Roman" panose="02020603050405020304" pitchFamily="18" charset="0"/>
              </a:rPr>
              <a:t>(4 of 11)</a:t>
            </a:r>
            <a:endParaRPr lang="en-US" sz="2000" b="0" dirty="0">
              <a:latin typeface="Times New Roman" panose="02020603050405020304" pitchFamily="18" charset="0"/>
              <a:cs typeface="Times New Roman" panose="02020603050405020304" pitchFamily="18" charset="0"/>
            </a:endParaRPr>
          </a:p>
        </p:txBody>
      </p:sp>
      <p:sp>
        <p:nvSpPr>
          <p:cNvPr id="6" name="Text Placeholder 5">
            <a:extLst>
              <a:ext uri="{FF2B5EF4-FFF2-40B4-BE49-F238E27FC236}">
                <a16:creationId xmlns:a16="http://schemas.microsoft.com/office/drawing/2014/main" id="{8C40EF33-2753-4628-9B3B-B1148D3CAE7D}"/>
              </a:ext>
            </a:extLst>
          </p:cNvPr>
          <p:cNvSpPr>
            <a:spLocks noGrp="1"/>
          </p:cNvSpPr>
          <p:nvPr>
            <p:ph type="body" idx="1"/>
          </p:nvPr>
        </p:nvSpPr>
        <p:spPr/>
        <p:txBody>
          <a:bodyPr/>
          <a:lstStyle/>
          <a:p>
            <a:r>
              <a:rPr lang="en-US" dirty="0"/>
              <a:t>Variable Declarations (see the rules for variable names on page 76 of your book)</a:t>
            </a:r>
          </a:p>
        </p:txBody>
      </p:sp>
      <p:sp>
        <p:nvSpPr>
          <p:cNvPr id="4" name="TextBox 3">
            <a:extLst>
              <a:ext uri="{FF2B5EF4-FFF2-40B4-BE49-F238E27FC236}">
                <a16:creationId xmlns:a16="http://schemas.microsoft.com/office/drawing/2014/main" id="{4A489007-31C9-49DF-ADA6-7ED30EB1B5D8}"/>
              </a:ext>
            </a:extLst>
          </p:cNvPr>
          <p:cNvSpPr txBox="1"/>
          <p:nvPr/>
        </p:nvSpPr>
        <p:spPr>
          <a:xfrm>
            <a:off x="3037114" y="1984101"/>
            <a:ext cx="3069772" cy="1200329"/>
          </a:xfrm>
          <a:prstGeom prst="rect">
            <a:avLst/>
          </a:prstGeom>
          <a:noFill/>
        </p:spPr>
        <p:txBody>
          <a:bodyPr wrap="square" rtlCol="0">
            <a:spAutoFit/>
          </a:bodyPr>
          <a:lstStyle/>
          <a:p>
            <a:r>
              <a:rPr lang="en-US" sz="2400" dirty="0" err="1">
                <a:latin typeface="Consolas" panose="020B0609020204030204" pitchFamily="49" charset="0"/>
              </a:rPr>
              <a:t>int</a:t>
            </a:r>
            <a:r>
              <a:rPr lang="en-US" sz="2400" dirty="0">
                <a:latin typeface="Consolas" panose="020B0609020204030204" pitchFamily="49" charset="0"/>
              </a:rPr>
              <a:t> speed;</a:t>
            </a:r>
          </a:p>
          <a:p>
            <a:r>
              <a:rPr lang="en-US" sz="2400" dirty="0">
                <a:latin typeface="Consolas" panose="020B0609020204030204" pitchFamily="49" charset="0"/>
              </a:rPr>
              <a:t>double distance;</a:t>
            </a:r>
          </a:p>
          <a:p>
            <a:r>
              <a:rPr lang="en-US" sz="2400" dirty="0">
                <a:latin typeface="Consolas" panose="020B0609020204030204" pitchFamily="49" charset="0"/>
              </a:rPr>
              <a:t>String name;</a:t>
            </a:r>
          </a:p>
        </p:txBody>
      </p:sp>
      <p:graphicFrame>
        <p:nvGraphicFramePr>
          <p:cNvPr id="5" name="Table 4">
            <a:extLst>
              <a:ext uri="{FF2B5EF4-FFF2-40B4-BE49-F238E27FC236}">
                <a16:creationId xmlns:a16="http://schemas.microsoft.com/office/drawing/2014/main" id="{2BE5B914-744A-4F9B-917F-A034BB8526F3}"/>
              </a:ext>
            </a:extLst>
          </p:cNvPr>
          <p:cNvGraphicFramePr>
            <a:graphicFrameLocks noGrp="1"/>
          </p:cNvGraphicFramePr>
          <p:nvPr>
            <p:extLst>
              <p:ext uri="{D42A27DB-BD31-4B8C-83A1-F6EECF244321}">
                <p14:modId xmlns:p14="http://schemas.microsoft.com/office/powerpoint/2010/main" val="3267634097"/>
              </p:ext>
            </p:extLst>
          </p:nvPr>
        </p:nvGraphicFramePr>
        <p:xfrm>
          <a:off x="1236617" y="3357276"/>
          <a:ext cx="6670766" cy="2826502"/>
        </p:xfrm>
        <a:graphic>
          <a:graphicData uri="http://schemas.openxmlformats.org/drawingml/2006/table">
            <a:tbl>
              <a:tblPr>
                <a:tableStyleId>{40F9630F-82C1-40B7-BC3A-925EFCFF5E92}</a:tableStyleId>
              </a:tblPr>
              <a:tblGrid>
                <a:gridCol w="1048760">
                  <a:extLst>
                    <a:ext uri="{9D8B030D-6E8A-4147-A177-3AD203B41FA5}">
                      <a16:colId xmlns:a16="http://schemas.microsoft.com/office/drawing/2014/main" val="3105082258"/>
                    </a:ext>
                  </a:extLst>
                </a:gridCol>
                <a:gridCol w="5622006">
                  <a:extLst>
                    <a:ext uri="{9D8B030D-6E8A-4147-A177-3AD203B41FA5}">
                      <a16:colId xmlns:a16="http://schemas.microsoft.com/office/drawing/2014/main" val="2839592472"/>
                    </a:ext>
                  </a:extLst>
                </a:gridCol>
              </a:tblGrid>
              <a:tr h="193115">
                <a:tc>
                  <a:txBody>
                    <a:bodyPr/>
                    <a:lstStyle/>
                    <a:p>
                      <a:pPr marL="0" marR="0">
                        <a:spcBef>
                          <a:spcPts val="0"/>
                        </a:spcBef>
                        <a:spcAft>
                          <a:spcPts val="0"/>
                        </a:spcAft>
                      </a:pPr>
                      <a:r>
                        <a:rPr lang="en-US" sz="1100" b="1" dirty="0">
                          <a:solidFill>
                            <a:schemeClr val="tx1"/>
                          </a:solidFill>
                          <a:effectLst/>
                        </a:rPr>
                        <a:t>Data Type </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alpha val="0"/>
                      </a:schemeClr>
                    </a:solidFill>
                  </a:tcPr>
                </a:tc>
                <a:tc>
                  <a:txBody>
                    <a:bodyPr/>
                    <a:lstStyle/>
                    <a:p>
                      <a:pPr marL="0" marR="0">
                        <a:spcBef>
                          <a:spcPts val="0"/>
                        </a:spcBef>
                        <a:spcAft>
                          <a:spcPts val="0"/>
                        </a:spcAft>
                      </a:pPr>
                      <a:r>
                        <a:rPr lang="en-US" sz="1100" b="1" dirty="0">
                          <a:solidFill>
                            <a:schemeClr val="tx1"/>
                          </a:solidFill>
                          <a:effectLst/>
                        </a:rPr>
                        <a:t>What It Can Hold </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alpha val="0"/>
                      </a:schemeClr>
                    </a:solidFill>
                  </a:tcPr>
                </a:tc>
                <a:extLst>
                  <a:ext uri="{0D108BD9-81ED-4DB2-BD59-A6C34878D82A}">
                    <a16:rowId xmlns:a16="http://schemas.microsoft.com/office/drawing/2014/main" val="611893442"/>
                  </a:ext>
                </a:extLst>
              </a:tr>
              <a:tr h="242857">
                <a:tc>
                  <a:txBody>
                    <a:bodyPr/>
                    <a:lstStyle/>
                    <a:p>
                      <a:pPr marL="0" marR="0">
                        <a:spcBef>
                          <a:spcPts val="0"/>
                        </a:spcBef>
                        <a:spcAft>
                          <a:spcPts val="0"/>
                        </a:spcAft>
                      </a:pPr>
                      <a:r>
                        <a:rPr lang="en-US" sz="1100" dirty="0">
                          <a:effectLst/>
                          <a:latin typeface="Consolas" panose="020B0609020204030204" pitchFamily="49" charset="0"/>
                        </a:rPr>
                        <a:t>byte </a:t>
                      </a:r>
                      <a:endParaRPr lang="en-US" sz="11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1100" dirty="0">
                          <a:effectLst/>
                        </a:rPr>
                        <a:t>Integers in the range of –128 to +127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00285278"/>
                  </a:ext>
                </a:extLst>
              </a:tr>
              <a:tr h="230422">
                <a:tc>
                  <a:txBody>
                    <a:bodyPr/>
                    <a:lstStyle/>
                    <a:p>
                      <a:pPr marL="0" marR="0">
                        <a:spcBef>
                          <a:spcPts val="0"/>
                        </a:spcBef>
                        <a:spcAft>
                          <a:spcPts val="0"/>
                        </a:spcAft>
                      </a:pPr>
                      <a:r>
                        <a:rPr lang="en-US" sz="1100" dirty="0">
                          <a:effectLst/>
                          <a:latin typeface="Consolas" panose="020B0609020204030204" pitchFamily="49" charset="0"/>
                        </a:rPr>
                        <a:t>short </a:t>
                      </a:r>
                      <a:endParaRPr lang="en-US" sz="11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1100" dirty="0">
                          <a:effectLst/>
                        </a:rPr>
                        <a:t>Integers in the range of –32,768 to +32,767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45680581"/>
                  </a:ext>
                </a:extLst>
              </a:tr>
              <a:tr h="230422">
                <a:tc>
                  <a:txBody>
                    <a:bodyPr/>
                    <a:lstStyle/>
                    <a:p>
                      <a:pPr marL="0" marR="0">
                        <a:spcBef>
                          <a:spcPts val="0"/>
                        </a:spcBef>
                        <a:spcAft>
                          <a:spcPts val="0"/>
                        </a:spcAft>
                      </a:pPr>
                      <a:r>
                        <a:rPr lang="en-US" sz="1100" dirty="0" err="1">
                          <a:effectLst/>
                          <a:latin typeface="Consolas" panose="020B0609020204030204" pitchFamily="49" charset="0"/>
                        </a:rPr>
                        <a:t>int</a:t>
                      </a:r>
                      <a:r>
                        <a:rPr lang="en-US" sz="1100" dirty="0">
                          <a:effectLst/>
                          <a:latin typeface="Consolas" panose="020B0609020204030204" pitchFamily="49" charset="0"/>
                        </a:rPr>
                        <a:t> </a:t>
                      </a:r>
                      <a:endParaRPr lang="en-US" sz="11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1100">
                          <a:effectLst/>
                        </a:rPr>
                        <a:t>Integers in the range of –2,147,483,648 to +2,147,483,647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91058454"/>
                  </a:ext>
                </a:extLst>
              </a:tr>
              <a:tr h="751978">
                <a:tc>
                  <a:txBody>
                    <a:bodyPr/>
                    <a:lstStyle/>
                    <a:p>
                      <a:pPr marL="0" marR="0">
                        <a:spcBef>
                          <a:spcPts val="0"/>
                        </a:spcBef>
                        <a:spcAft>
                          <a:spcPts val="0"/>
                        </a:spcAft>
                      </a:pPr>
                      <a:r>
                        <a:rPr lang="en-US" sz="1100">
                          <a:effectLst/>
                          <a:latin typeface="Consolas" panose="020B0609020204030204" pitchFamily="49" charset="0"/>
                        </a:rPr>
                        <a:t>long </a:t>
                      </a:r>
                      <a:endParaRPr lang="en-US" sz="11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1100" dirty="0">
                          <a:effectLst/>
                        </a:rPr>
                        <a:t>Integers in the range of –9,223,372,036,854,775,808 to +9,223,372,036,854,775,807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701395040"/>
                  </a:ext>
                </a:extLst>
              </a:tr>
              <a:tr h="418415">
                <a:tc>
                  <a:txBody>
                    <a:bodyPr/>
                    <a:lstStyle/>
                    <a:p>
                      <a:pPr marL="0" marR="0">
                        <a:spcBef>
                          <a:spcPts val="0"/>
                        </a:spcBef>
                        <a:spcAft>
                          <a:spcPts val="0"/>
                        </a:spcAft>
                      </a:pPr>
                      <a:r>
                        <a:rPr lang="en-US" sz="1100">
                          <a:effectLst/>
                          <a:latin typeface="Consolas" panose="020B0609020204030204" pitchFamily="49" charset="0"/>
                        </a:rPr>
                        <a:t>float </a:t>
                      </a:r>
                      <a:endParaRPr lang="en-US" sz="11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1100">
                          <a:effectLst/>
                        </a:rPr>
                        <a:t>Floating-point numbers in the range of ±3.4×10</a:t>
                      </a:r>
                      <a:r>
                        <a:rPr lang="en-US" sz="1100" baseline="30000">
                          <a:effectLst/>
                        </a:rPr>
                        <a:t>–38</a:t>
                      </a:r>
                      <a:r>
                        <a:rPr lang="en-US" sz="1100">
                          <a:effectLst/>
                        </a:rPr>
                        <a:t> to ±3.4×10</a:t>
                      </a:r>
                      <a:r>
                        <a:rPr lang="en-US" sz="1100" baseline="30000">
                          <a:effectLst/>
                        </a:rPr>
                        <a:t>38</a:t>
                      </a:r>
                      <a:r>
                        <a:rPr lang="en-US" sz="1100">
                          <a:effectLst/>
                        </a:rPr>
                        <a:t> , with 7 digits of accuracy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20174212"/>
                  </a:ext>
                </a:extLst>
              </a:tr>
              <a:tr h="386230">
                <a:tc>
                  <a:txBody>
                    <a:bodyPr/>
                    <a:lstStyle/>
                    <a:p>
                      <a:pPr marL="0" marR="0">
                        <a:spcBef>
                          <a:spcPts val="0"/>
                        </a:spcBef>
                        <a:spcAft>
                          <a:spcPts val="0"/>
                        </a:spcAft>
                      </a:pPr>
                      <a:r>
                        <a:rPr lang="en-US" sz="1100">
                          <a:effectLst/>
                          <a:latin typeface="Consolas" panose="020B0609020204030204" pitchFamily="49" charset="0"/>
                        </a:rPr>
                        <a:t>double </a:t>
                      </a:r>
                      <a:endParaRPr lang="en-US" sz="11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1100">
                          <a:effectLst/>
                        </a:rPr>
                        <a:t>Floating-point numbers in the range of ±1.7×10</a:t>
                      </a:r>
                      <a:r>
                        <a:rPr lang="en-US" sz="1100" baseline="30000">
                          <a:effectLst/>
                        </a:rPr>
                        <a:t>–308</a:t>
                      </a:r>
                      <a:r>
                        <a:rPr lang="en-US" sz="1100">
                          <a:effectLst/>
                        </a:rPr>
                        <a:t> to ±1.7×10</a:t>
                      </a:r>
                      <a:r>
                        <a:rPr lang="en-US" sz="1100" baseline="30000">
                          <a:effectLst/>
                        </a:rPr>
                        <a:t>308</a:t>
                      </a:r>
                      <a:r>
                        <a:rPr lang="en-US" sz="1100">
                          <a:effectLst/>
                        </a:rPr>
                        <a:t>, with 15 digits of accuracy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70866135"/>
                  </a:ext>
                </a:extLst>
              </a:tr>
              <a:tr h="373063">
                <a:tc>
                  <a:txBody>
                    <a:bodyPr/>
                    <a:lstStyle/>
                    <a:p>
                      <a:pPr marL="0" marR="0">
                        <a:spcBef>
                          <a:spcPts val="0"/>
                        </a:spcBef>
                        <a:spcAft>
                          <a:spcPts val="0"/>
                        </a:spcAft>
                      </a:pPr>
                      <a:r>
                        <a:rPr lang="en-US" sz="1100" dirty="0">
                          <a:effectLst/>
                          <a:latin typeface="Consolas" panose="020B0609020204030204" pitchFamily="49" charset="0"/>
                        </a:rPr>
                        <a:t>String</a:t>
                      </a:r>
                      <a:endParaRPr lang="en-US" sz="11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1100" dirty="0">
                          <a:effectLst/>
                        </a:rPr>
                        <a:t>Strings of text.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45212162"/>
                  </a:ext>
                </a:extLst>
              </a:tr>
            </a:tbl>
          </a:graphicData>
        </a:graphic>
      </p:graphicFrame>
    </p:spTree>
    <p:extLst>
      <p:ext uri="{BB962C8B-B14F-4D97-AF65-F5344CB8AC3E}">
        <p14:creationId xmlns:p14="http://schemas.microsoft.com/office/powerpoint/2010/main" val="4654543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2.9 Focus on Languages: Java </a:t>
            </a:r>
            <a:r>
              <a:rPr lang="en-US" altLang="en-US" sz="2000" b="0" dirty="0">
                <a:latin typeface="Times New Roman" panose="02020603050405020304" pitchFamily="18" charset="0"/>
                <a:cs typeface="Times New Roman" panose="02020603050405020304" pitchFamily="18" charset="0"/>
              </a:rPr>
              <a:t>(4 of 11)</a:t>
            </a:r>
            <a:endParaRPr lang="en-US" sz="2000" b="0" dirty="0">
              <a:latin typeface="Times New Roman" panose="02020603050405020304" pitchFamily="18" charset="0"/>
              <a:cs typeface="Times New Roman" panose="02020603050405020304" pitchFamily="18" charset="0"/>
            </a:endParaRPr>
          </a:p>
        </p:txBody>
      </p:sp>
      <p:sp>
        <p:nvSpPr>
          <p:cNvPr id="6" name="Text Placeholder 5">
            <a:extLst>
              <a:ext uri="{FF2B5EF4-FFF2-40B4-BE49-F238E27FC236}">
                <a16:creationId xmlns:a16="http://schemas.microsoft.com/office/drawing/2014/main" id="{8C40EF33-2753-4628-9B3B-B1148D3CAE7D}"/>
              </a:ext>
            </a:extLst>
          </p:cNvPr>
          <p:cNvSpPr>
            <a:spLocks noGrp="1"/>
          </p:cNvSpPr>
          <p:nvPr>
            <p:ph type="body" idx="1"/>
          </p:nvPr>
        </p:nvSpPr>
        <p:spPr/>
        <p:txBody>
          <a:bodyPr/>
          <a:lstStyle/>
          <a:p>
            <a:r>
              <a:rPr lang="en-US" dirty="0"/>
              <a:t>Variable Declarations (see the rules for variable names on page 76 of your book)</a:t>
            </a:r>
          </a:p>
        </p:txBody>
      </p:sp>
      <p:sp>
        <p:nvSpPr>
          <p:cNvPr id="4" name="TextBox 3">
            <a:extLst>
              <a:ext uri="{FF2B5EF4-FFF2-40B4-BE49-F238E27FC236}">
                <a16:creationId xmlns:a16="http://schemas.microsoft.com/office/drawing/2014/main" id="{4A489007-31C9-49DF-ADA6-7ED30EB1B5D8}"/>
              </a:ext>
            </a:extLst>
          </p:cNvPr>
          <p:cNvSpPr txBox="1"/>
          <p:nvPr/>
        </p:nvSpPr>
        <p:spPr>
          <a:xfrm>
            <a:off x="3037114" y="1984101"/>
            <a:ext cx="3069772" cy="1200329"/>
          </a:xfrm>
          <a:prstGeom prst="rect">
            <a:avLst/>
          </a:prstGeom>
          <a:noFill/>
        </p:spPr>
        <p:txBody>
          <a:bodyPr wrap="square" rtlCol="0">
            <a:spAutoFit/>
          </a:bodyPr>
          <a:lstStyle/>
          <a:p>
            <a:r>
              <a:rPr lang="en-US" sz="2400" dirty="0" err="1">
                <a:latin typeface="Consolas" panose="020B0609020204030204" pitchFamily="49" charset="0"/>
              </a:rPr>
              <a:t>int</a:t>
            </a:r>
            <a:r>
              <a:rPr lang="en-US" sz="2400" dirty="0">
                <a:latin typeface="Consolas" panose="020B0609020204030204" pitchFamily="49" charset="0"/>
              </a:rPr>
              <a:t> speed;</a:t>
            </a:r>
          </a:p>
          <a:p>
            <a:r>
              <a:rPr lang="en-US" sz="2400" dirty="0">
                <a:latin typeface="Consolas" panose="020B0609020204030204" pitchFamily="49" charset="0"/>
              </a:rPr>
              <a:t>double distance;</a:t>
            </a:r>
          </a:p>
          <a:p>
            <a:r>
              <a:rPr lang="en-US" sz="2400" dirty="0">
                <a:latin typeface="Consolas" panose="020B0609020204030204" pitchFamily="49" charset="0"/>
              </a:rPr>
              <a:t>String name;</a:t>
            </a:r>
          </a:p>
        </p:txBody>
      </p:sp>
      <p:graphicFrame>
        <p:nvGraphicFramePr>
          <p:cNvPr id="7" name="Table 6">
            <a:extLst>
              <a:ext uri="{FF2B5EF4-FFF2-40B4-BE49-F238E27FC236}">
                <a16:creationId xmlns:a16="http://schemas.microsoft.com/office/drawing/2014/main" id="{DB82DEEC-15EB-464F-9DDE-1017251ED6B8}"/>
              </a:ext>
            </a:extLst>
          </p:cNvPr>
          <p:cNvGraphicFramePr>
            <a:graphicFrameLocks noGrp="1"/>
          </p:cNvGraphicFramePr>
          <p:nvPr>
            <p:extLst>
              <p:ext uri="{D42A27DB-BD31-4B8C-83A1-F6EECF244321}">
                <p14:modId xmlns:p14="http://schemas.microsoft.com/office/powerpoint/2010/main" val="1705922963"/>
              </p:ext>
            </p:extLst>
          </p:nvPr>
        </p:nvGraphicFramePr>
        <p:xfrm>
          <a:off x="627017" y="3408676"/>
          <a:ext cx="7889966" cy="2346960"/>
        </p:xfrm>
        <a:graphic>
          <a:graphicData uri="http://schemas.openxmlformats.org/drawingml/2006/table">
            <a:tbl>
              <a:tblPr firstRow="1" firstCol="1" bandRow="1">
                <a:tableStyleId>{9DCAF9ED-07DC-4A11-8D7F-57B35C25682E}</a:tableStyleId>
              </a:tblPr>
              <a:tblGrid>
                <a:gridCol w="1134973">
                  <a:extLst>
                    <a:ext uri="{9D8B030D-6E8A-4147-A177-3AD203B41FA5}">
                      <a16:colId xmlns:a16="http://schemas.microsoft.com/office/drawing/2014/main" val="3910744462"/>
                    </a:ext>
                  </a:extLst>
                </a:gridCol>
                <a:gridCol w="6754993">
                  <a:extLst>
                    <a:ext uri="{9D8B030D-6E8A-4147-A177-3AD203B41FA5}">
                      <a16:colId xmlns:a16="http://schemas.microsoft.com/office/drawing/2014/main" val="3551459061"/>
                    </a:ext>
                  </a:extLst>
                </a:gridCol>
              </a:tblGrid>
              <a:tr h="0">
                <a:tc>
                  <a:txBody>
                    <a:bodyPr/>
                    <a:lstStyle/>
                    <a:p>
                      <a:pPr marL="0" marR="0">
                        <a:spcBef>
                          <a:spcPts val="0"/>
                        </a:spcBef>
                        <a:spcAft>
                          <a:spcPts val="0"/>
                        </a:spcAft>
                      </a:pPr>
                      <a:r>
                        <a:rPr lang="en-US" sz="1400">
                          <a:effectLst/>
                        </a:rPr>
                        <a:t>Data Type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What It Can Hold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70713016"/>
                  </a:ext>
                </a:extLst>
              </a:tr>
              <a:tr h="0">
                <a:tc>
                  <a:txBody>
                    <a:bodyPr/>
                    <a:lstStyle/>
                    <a:p>
                      <a:pPr marL="0" marR="0">
                        <a:spcBef>
                          <a:spcPts val="0"/>
                        </a:spcBef>
                        <a:spcAft>
                          <a:spcPts val="0"/>
                        </a:spcAft>
                      </a:pPr>
                      <a:r>
                        <a:rPr lang="en-US" sz="1400" dirty="0">
                          <a:effectLst/>
                          <a:latin typeface="Consolas" panose="020B0609020204030204" pitchFamily="49" charset="0"/>
                          <a:ea typeface="Calibri" panose="020F0502020204030204" pitchFamily="34" charset="0"/>
                          <a:cs typeface="Times New Roman" panose="02020603050405020304" pitchFamily="18" charset="0"/>
                        </a:rPr>
                        <a:t>byte</a:t>
                      </a: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effectLst/>
                        </a:rPr>
                        <a:t>Integers in the range of -128 to +128</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8539184"/>
                  </a:ext>
                </a:extLst>
              </a:tr>
              <a:tr h="0">
                <a:tc>
                  <a:txBody>
                    <a:bodyPr/>
                    <a:lstStyle/>
                    <a:p>
                      <a:pPr marL="0" marR="0">
                        <a:spcBef>
                          <a:spcPts val="0"/>
                        </a:spcBef>
                        <a:spcAft>
                          <a:spcPts val="0"/>
                        </a:spcAft>
                      </a:pPr>
                      <a:r>
                        <a:rPr lang="en-US" sz="1400" dirty="0">
                          <a:effectLst/>
                          <a:latin typeface="Consolas" panose="020B0609020204030204" pitchFamily="49" charset="0"/>
                        </a:rPr>
                        <a:t>short</a:t>
                      </a:r>
                      <a:endParaRPr lang="en-US" sz="1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Integers in the range of -32,768 to +32,767</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03776945"/>
                  </a:ext>
                </a:extLst>
              </a:tr>
              <a:tr h="0">
                <a:tc>
                  <a:txBody>
                    <a:bodyPr/>
                    <a:lstStyle/>
                    <a:p>
                      <a:pPr marL="0" marR="0">
                        <a:spcBef>
                          <a:spcPts val="0"/>
                        </a:spcBef>
                        <a:spcAft>
                          <a:spcPts val="0"/>
                        </a:spcAft>
                      </a:pPr>
                      <a:r>
                        <a:rPr lang="en-US" sz="1400">
                          <a:effectLst/>
                          <a:latin typeface="Consolas" panose="020B0609020204030204" pitchFamily="49" charset="0"/>
                        </a:rPr>
                        <a:t>int</a:t>
                      </a:r>
                      <a:endParaRPr lang="en-US" sz="14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Integers in the range of -2,147,483,648 to +2,147,483,647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09043635"/>
                  </a:ext>
                </a:extLst>
              </a:tr>
              <a:tr h="0">
                <a:tc>
                  <a:txBody>
                    <a:bodyPr/>
                    <a:lstStyle/>
                    <a:p>
                      <a:pPr marL="0" marR="0">
                        <a:spcBef>
                          <a:spcPts val="0"/>
                        </a:spcBef>
                        <a:spcAft>
                          <a:spcPts val="0"/>
                        </a:spcAft>
                      </a:pPr>
                      <a:r>
                        <a:rPr lang="en-US" sz="1400">
                          <a:effectLst/>
                          <a:latin typeface="Consolas" panose="020B0609020204030204" pitchFamily="49" charset="0"/>
                        </a:rPr>
                        <a:t>long</a:t>
                      </a:r>
                      <a:endParaRPr lang="en-US" sz="14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Integers in the range of –9,223,372,036,854,775,808 to +9,223,372,036,854,775,807</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6357404"/>
                  </a:ext>
                </a:extLst>
              </a:tr>
              <a:tr h="0">
                <a:tc>
                  <a:txBody>
                    <a:bodyPr/>
                    <a:lstStyle/>
                    <a:p>
                      <a:pPr marL="0" marR="0">
                        <a:spcBef>
                          <a:spcPts val="0"/>
                        </a:spcBef>
                        <a:spcAft>
                          <a:spcPts val="0"/>
                        </a:spcAft>
                      </a:pPr>
                      <a:r>
                        <a:rPr lang="en-US" sz="1400">
                          <a:effectLst/>
                          <a:latin typeface="Consolas" panose="020B0609020204030204" pitchFamily="49" charset="0"/>
                        </a:rPr>
                        <a:t>float</a:t>
                      </a:r>
                      <a:endParaRPr lang="en-US" sz="14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Floating-point numbers in the range of ±3.4 * 10</a:t>
                      </a:r>
                      <a:r>
                        <a:rPr lang="en-US" sz="1400" baseline="30000" dirty="0">
                          <a:effectLst/>
                        </a:rPr>
                        <a:t>-38</a:t>
                      </a:r>
                      <a:r>
                        <a:rPr lang="en-US" sz="1400" dirty="0">
                          <a:effectLst/>
                        </a:rPr>
                        <a:t> to ±3.4 * 10</a:t>
                      </a:r>
                      <a:r>
                        <a:rPr lang="en-US" sz="1400" baseline="30000" dirty="0">
                          <a:effectLst/>
                        </a:rPr>
                        <a:t>38</a:t>
                      </a:r>
                      <a:r>
                        <a:rPr lang="en-US" sz="1400" dirty="0">
                          <a:effectLst/>
                        </a:rPr>
                        <a:t>, with 7 digits of accuracy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69190334"/>
                  </a:ext>
                </a:extLst>
              </a:tr>
              <a:tr h="0">
                <a:tc>
                  <a:txBody>
                    <a:bodyPr/>
                    <a:lstStyle/>
                    <a:p>
                      <a:pPr marL="0" marR="0">
                        <a:spcBef>
                          <a:spcPts val="0"/>
                        </a:spcBef>
                        <a:spcAft>
                          <a:spcPts val="0"/>
                        </a:spcAft>
                      </a:pPr>
                      <a:r>
                        <a:rPr lang="en-US" sz="1400">
                          <a:effectLst/>
                          <a:latin typeface="Consolas" panose="020B0609020204030204" pitchFamily="49" charset="0"/>
                        </a:rPr>
                        <a:t>double</a:t>
                      </a:r>
                      <a:endParaRPr lang="en-US" sz="14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Floating-point numbers in the range of ±1.7 * 10</a:t>
                      </a:r>
                      <a:r>
                        <a:rPr lang="en-US" sz="1400" baseline="30000" dirty="0">
                          <a:effectLst/>
                        </a:rPr>
                        <a:t>-308</a:t>
                      </a:r>
                      <a:r>
                        <a:rPr lang="en-US" sz="1400" dirty="0">
                          <a:effectLst/>
                        </a:rPr>
                        <a:t> to ±1.7 * 10</a:t>
                      </a:r>
                      <a:r>
                        <a:rPr lang="en-US" sz="1400" baseline="30000" dirty="0">
                          <a:effectLst/>
                        </a:rPr>
                        <a:t>308</a:t>
                      </a:r>
                      <a:r>
                        <a:rPr lang="en-US" sz="1400" dirty="0">
                          <a:effectLst/>
                        </a:rPr>
                        <a:t>, with 15 digits of accuracy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48741635"/>
                  </a:ext>
                </a:extLst>
              </a:tr>
              <a:tr h="0">
                <a:tc>
                  <a:txBody>
                    <a:bodyPr/>
                    <a:lstStyle/>
                    <a:p>
                      <a:pPr marL="0" marR="0">
                        <a:spcBef>
                          <a:spcPts val="0"/>
                        </a:spcBef>
                        <a:spcAft>
                          <a:spcPts val="0"/>
                        </a:spcAft>
                      </a:pPr>
                      <a:r>
                        <a:rPr lang="en-US" sz="1400" dirty="0">
                          <a:effectLst/>
                          <a:latin typeface="Consolas" panose="020B0609020204030204" pitchFamily="49" charset="0"/>
                        </a:rPr>
                        <a:t>String</a:t>
                      </a:r>
                      <a:endParaRPr lang="en-US" sz="1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Strings of text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9797328"/>
                  </a:ext>
                </a:extLst>
              </a:tr>
            </a:tbl>
          </a:graphicData>
        </a:graphic>
      </p:graphicFrame>
    </p:spTree>
    <p:extLst>
      <p:ext uri="{BB962C8B-B14F-4D97-AF65-F5344CB8AC3E}">
        <p14:creationId xmlns:p14="http://schemas.microsoft.com/office/powerpoint/2010/main" val="27847326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2.9 Focus on Languages: Java </a:t>
            </a:r>
            <a:r>
              <a:rPr lang="en-US" altLang="en-US" sz="2000" b="0" dirty="0">
                <a:latin typeface="Times New Roman" panose="02020603050405020304" pitchFamily="18" charset="0"/>
                <a:cs typeface="Times New Roman" panose="02020603050405020304" pitchFamily="18" charset="0"/>
              </a:rPr>
              <a:t>(5 of 11)</a:t>
            </a:r>
            <a:endParaRPr lang="en-US" sz="2000" b="0" dirty="0">
              <a:latin typeface="Times New Roman" panose="02020603050405020304" pitchFamily="18" charset="0"/>
              <a:cs typeface="Times New Roman" panose="02020603050405020304" pitchFamily="18" charset="0"/>
            </a:endParaRPr>
          </a:p>
        </p:txBody>
      </p:sp>
      <p:sp>
        <p:nvSpPr>
          <p:cNvPr id="6" name="Text Placeholder 5">
            <a:extLst>
              <a:ext uri="{FF2B5EF4-FFF2-40B4-BE49-F238E27FC236}">
                <a16:creationId xmlns:a16="http://schemas.microsoft.com/office/drawing/2014/main" id="{8C40EF33-2753-4628-9B3B-B1148D3CAE7D}"/>
              </a:ext>
            </a:extLst>
          </p:cNvPr>
          <p:cNvSpPr>
            <a:spLocks noGrp="1"/>
          </p:cNvSpPr>
          <p:nvPr>
            <p:ph type="body" idx="1"/>
          </p:nvPr>
        </p:nvSpPr>
        <p:spPr>
          <a:xfrm>
            <a:off x="457200" y="1399801"/>
            <a:ext cx="8229600" cy="4525963"/>
          </a:xfrm>
        </p:spPr>
        <p:txBody>
          <a:bodyPr/>
          <a:lstStyle/>
          <a:p>
            <a:r>
              <a:rPr lang="en-US" dirty="0"/>
              <a:t>Reading Keyboard Input (reading an integer)</a:t>
            </a:r>
          </a:p>
        </p:txBody>
      </p:sp>
      <p:sp>
        <p:nvSpPr>
          <p:cNvPr id="4" name="TextBox 3">
            <a:extLst>
              <a:ext uri="{FF2B5EF4-FFF2-40B4-BE49-F238E27FC236}">
                <a16:creationId xmlns:a16="http://schemas.microsoft.com/office/drawing/2014/main" id="{4A489007-31C9-49DF-ADA6-7ED30EB1B5D8}"/>
              </a:ext>
            </a:extLst>
          </p:cNvPr>
          <p:cNvSpPr txBox="1"/>
          <p:nvPr/>
        </p:nvSpPr>
        <p:spPr>
          <a:xfrm>
            <a:off x="1000397" y="1785137"/>
            <a:ext cx="7143206" cy="3323987"/>
          </a:xfrm>
          <a:prstGeom prst="rect">
            <a:avLst/>
          </a:prstGeom>
          <a:noFill/>
        </p:spPr>
        <p:txBody>
          <a:bodyPr wrap="square" rtlCol="0">
            <a:spAutoFit/>
          </a:bodyPr>
          <a:lstStyle/>
          <a:p>
            <a:r>
              <a:rPr lang="en-US" dirty="0">
                <a:latin typeface="Consolas" panose="020B0609020204030204" pitchFamily="49" charset="0"/>
              </a:rPr>
              <a:t>import </a:t>
            </a:r>
            <a:r>
              <a:rPr lang="en-US" dirty="0" err="1">
                <a:latin typeface="Consolas" panose="020B0609020204030204" pitchFamily="49" charset="0"/>
              </a:rPr>
              <a:t>java.util.Scanner</a:t>
            </a:r>
            <a:r>
              <a:rPr lang="en-US" dirty="0">
                <a:latin typeface="Consolas" panose="020B0609020204030204" pitchFamily="49" charset="0"/>
              </a:rPr>
              <a:t>;</a:t>
            </a:r>
          </a:p>
          <a:p>
            <a:endParaRPr lang="en-US" dirty="0">
              <a:latin typeface="Consolas" panose="020B0609020204030204" pitchFamily="49" charset="0"/>
            </a:endParaRPr>
          </a:p>
          <a:p>
            <a:r>
              <a:rPr lang="en-US" dirty="0">
                <a:latin typeface="Consolas" panose="020B0609020204030204" pitchFamily="49" charset="0"/>
              </a:rPr>
              <a:t>public class </a:t>
            </a:r>
            <a:r>
              <a:rPr lang="en-US" dirty="0" err="1">
                <a:latin typeface="Consolas" panose="020B0609020204030204" pitchFamily="49" charset="0"/>
              </a:rPr>
              <a:t>GetAge</a:t>
            </a:r>
            <a:endParaRPr lang="en-US" dirty="0">
              <a:latin typeface="Consolas" panose="020B0609020204030204" pitchFamily="49" charset="0"/>
            </a:endParaRPr>
          </a:p>
          <a:p>
            <a:r>
              <a:rPr lang="en-US" dirty="0">
                <a:latin typeface="Consolas" panose="020B0609020204030204" pitchFamily="49" charset="0"/>
              </a:rPr>
              <a:t>{</a:t>
            </a:r>
          </a:p>
          <a:p>
            <a:r>
              <a:rPr lang="en-US" dirty="0">
                <a:latin typeface="Consolas" panose="020B0609020204030204" pitchFamily="49" charset="0"/>
              </a:rPr>
              <a:t>   public static void main(String[] </a:t>
            </a:r>
            <a:r>
              <a:rPr lang="en-US" dirty="0" err="1">
                <a:latin typeface="Consolas" panose="020B0609020204030204" pitchFamily="49" charset="0"/>
              </a:rPr>
              <a:t>args</a:t>
            </a:r>
            <a:r>
              <a:rPr lang="en-US" dirty="0">
                <a:latin typeface="Consolas" panose="020B0609020204030204" pitchFamily="49" charset="0"/>
              </a:rPr>
              <a:t>)</a:t>
            </a:r>
          </a:p>
          <a:p>
            <a:r>
              <a:rPr lang="en-US" dirty="0">
                <a:latin typeface="Consolas" panose="020B0609020204030204" pitchFamily="49" charset="0"/>
              </a:rPr>
              <a:t>   {</a:t>
            </a:r>
          </a:p>
          <a:p>
            <a:r>
              <a:rPr lang="en-US" dirty="0">
                <a:latin typeface="Consolas" panose="020B0609020204030204" pitchFamily="49" charset="0"/>
              </a:rPr>
              <a:t>      Scanner keyboard = new Scanner(System.in);</a:t>
            </a:r>
          </a:p>
          <a:p>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age;</a:t>
            </a:r>
          </a:p>
          <a:p>
            <a:r>
              <a:rPr lang="en-US" dirty="0">
                <a:latin typeface="Consolas" panose="020B0609020204030204" pitchFamily="49" charset="0"/>
              </a:rPr>
              <a:t>      </a:t>
            </a:r>
          </a:p>
          <a:p>
            <a:r>
              <a:rPr lang="en-US" dirty="0">
                <a:latin typeface="Consolas" panose="020B0609020204030204" pitchFamily="49" charset="0"/>
              </a:rPr>
              <a:t>      </a:t>
            </a:r>
            <a:r>
              <a:rPr lang="en-US" dirty="0" err="1">
                <a:latin typeface="Consolas" panose="020B0609020204030204" pitchFamily="49" charset="0"/>
              </a:rPr>
              <a:t>System.out.println</a:t>
            </a:r>
            <a:r>
              <a:rPr lang="en-US" dirty="0">
                <a:latin typeface="Consolas" panose="020B0609020204030204" pitchFamily="49" charset="0"/>
              </a:rPr>
              <a:t>("What is your age?");</a:t>
            </a:r>
          </a:p>
          <a:p>
            <a:r>
              <a:rPr lang="en-US" dirty="0">
                <a:latin typeface="Consolas" panose="020B0609020204030204" pitchFamily="49" charset="0"/>
              </a:rPr>
              <a:t>      age = </a:t>
            </a:r>
            <a:r>
              <a:rPr lang="en-US" dirty="0" err="1">
                <a:latin typeface="Consolas" panose="020B0609020204030204" pitchFamily="49" charset="0"/>
              </a:rPr>
              <a:t>keyboard.nextInt</a:t>
            </a:r>
            <a:r>
              <a:rPr lang="en-US" dirty="0">
                <a:latin typeface="Consolas" panose="020B0609020204030204" pitchFamily="49" charset="0"/>
              </a:rPr>
              <a:t>();</a:t>
            </a:r>
          </a:p>
          <a:p>
            <a:r>
              <a:rPr lang="en-US" dirty="0">
                <a:latin typeface="Consolas" panose="020B0609020204030204" pitchFamily="49" charset="0"/>
              </a:rPr>
              <a:t>      </a:t>
            </a:r>
            <a:r>
              <a:rPr lang="en-US" dirty="0" err="1">
                <a:latin typeface="Consolas" panose="020B0609020204030204" pitchFamily="49" charset="0"/>
              </a:rPr>
              <a:t>System.out.println</a:t>
            </a:r>
            <a:r>
              <a:rPr lang="en-US" dirty="0">
                <a:latin typeface="Consolas" panose="020B0609020204030204" pitchFamily="49" charset="0"/>
              </a:rPr>
              <a:t>("Here is the value that you entered:");</a:t>
            </a:r>
          </a:p>
          <a:p>
            <a:r>
              <a:rPr lang="en-US" dirty="0">
                <a:latin typeface="Consolas" panose="020B0609020204030204" pitchFamily="49" charset="0"/>
              </a:rPr>
              <a:t>      </a:t>
            </a:r>
            <a:r>
              <a:rPr lang="en-US" dirty="0" err="1">
                <a:latin typeface="Consolas" panose="020B0609020204030204" pitchFamily="49" charset="0"/>
              </a:rPr>
              <a:t>System.out.println</a:t>
            </a:r>
            <a:r>
              <a:rPr lang="en-US" dirty="0">
                <a:latin typeface="Consolas" panose="020B0609020204030204" pitchFamily="49" charset="0"/>
              </a:rPr>
              <a:t>(age);</a:t>
            </a:r>
          </a:p>
          <a:p>
            <a:r>
              <a:rPr lang="en-US" dirty="0">
                <a:latin typeface="Consolas" panose="020B0609020204030204" pitchFamily="49" charset="0"/>
              </a:rPr>
              <a:t>   }</a:t>
            </a:r>
          </a:p>
          <a:p>
            <a:r>
              <a:rPr lang="en-US" dirty="0">
                <a:latin typeface="Consolas" panose="020B0609020204030204" pitchFamily="49" charset="0"/>
              </a:rPr>
              <a:t>}</a:t>
            </a:r>
          </a:p>
        </p:txBody>
      </p:sp>
      <p:sp>
        <p:nvSpPr>
          <p:cNvPr id="7" name="TextBox 6">
            <a:extLst>
              <a:ext uri="{FF2B5EF4-FFF2-40B4-BE49-F238E27FC236}">
                <a16:creationId xmlns:a16="http://schemas.microsoft.com/office/drawing/2014/main" id="{046E7602-8F59-4F48-8F40-D605BA362388}"/>
              </a:ext>
            </a:extLst>
          </p:cNvPr>
          <p:cNvSpPr txBox="1"/>
          <p:nvPr/>
        </p:nvSpPr>
        <p:spPr>
          <a:xfrm>
            <a:off x="1014548" y="5109124"/>
            <a:ext cx="7114903" cy="1138773"/>
          </a:xfrm>
          <a:prstGeom prst="rect">
            <a:avLst/>
          </a:prstGeom>
          <a:solidFill>
            <a:schemeClr val="bg1">
              <a:lumMod val="85000"/>
            </a:schemeClr>
          </a:solidFill>
        </p:spPr>
        <p:txBody>
          <a:bodyPr wrap="square" rtlCol="0">
            <a:spAutoFit/>
          </a:bodyPr>
          <a:lstStyle/>
          <a:p>
            <a:r>
              <a:rPr lang="en-US" sz="1200" b="1" i="1" dirty="0"/>
              <a:t>Program Output</a:t>
            </a:r>
          </a:p>
          <a:p>
            <a:r>
              <a:rPr lang="en-US" dirty="0">
                <a:latin typeface="Consolas" panose="020B0609020204030204" pitchFamily="49" charset="0"/>
              </a:rPr>
              <a:t>What is your age?</a:t>
            </a:r>
            <a:br>
              <a:rPr lang="en-US" dirty="0">
                <a:latin typeface="Consolas" panose="020B0609020204030204" pitchFamily="49" charset="0"/>
              </a:rPr>
            </a:br>
            <a:r>
              <a:rPr lang="en-US" b="1" dirty="0">
                <a:latin typeface="Consolas" panose="020B0609020204030204" pitchFamily="49" charset="0"/>
              </a:rPr>
              <a:t>24</a:t>
            </a:r>
            <a:r>
              <a:rPr lang="en-US" dirty="0">
                <a:latin typeface="Consolas" panose="020B0609020204030204" pitchFamily="49" charset="0"/>
              </a:rPr>
              <a:t> </a:t>
            </a:r>
            <a:r>
              <a:rPr lang="en-US" b="1" dirty="0"/>
              <a:t>[</a:t>
            </a:r>
            <a:r>
              <a:rPr lang="en-US" b="1" i="1" dirty="0"/>
              <a:t>Enter</a:t>
            </a:r>
            <a:r>
              <a:rPr lang="en-US" b="1" dirty="0"/>
              <a:t>]</a:t>
            </a:r>
            <a:br>
              <a:rPr lang="en-US" dirty="0"/>
            </a:br>
            <a:r>
              <a:rPr lang="en-US" dirty="0">
                <a:latin typeface="Consolas" panose="020B0609020204030204" pitchFamily="49" charset="0"/>
              </a:rPr>
              <a:t>Here is the value that you entered:</a:t>
            </a:r>
            <a:endParaRPr lang="en-US" sz="1200" dirty="0">
              <a:latin typeface="Consolas" panose="020B0609020204030204" pitchFamily="49" charset="0"/>
            </a:endParaRPr>
          </a:p>
          <a:p>
            <a:r>
              <a:rPr lang="en-US" dirty="0">
                <a:latin typeface="Consolas" panose="020B0609020204030204" pitchFamily="49" charset="0"/>
              </a:rPr>
              <a:t>24</a:t>
            </a:r>
            <a:endParaRPr lang="en-US" sz="1200" dirty="0">
              <a:latin typeface="Consolas" panose="020B0609020204030204" pitchFamily="49" charset="0"/>
            </a:endParaRPr>
          </a:p>
        </p:txBody>
      </p:sp>
      <p:sp>
        <p:nvSpPr>
          <p:cNvPr id="3" name="TextBox 2">
            <a:extLst>
              <a:ext uri="{FF2B5EF4-FFF2-40B4-BE49-F238E27FC236}">
                <a16:creationId xmlns:a16="http://schemas.microsoft.com/office/drawing/2014/main" id="{F3901B3D-C65C-4CB6-BCA2-4DE6317F1977}"/>
              </a:ext>
            </a:extLst>
          </p:cNvPr>
          <p:cNvSpPr txBox="1"/>
          <p:nvPr/>
        </p:nvSpPr>
        <p:spPr>
          <a:xfrm>
            <a:off x="6543264" y="3121223"/>
            <a:ext cx="2143536" cy="307777"/>
          </a:xfrm>
          <a:prstGeom prst="rect">
            <a:avLst/>
          </a:prstGeom>
          <a:noFill/>
        </p:spPr>
        <p:txBody>
          <a:bodyPr wrap="none" rtlCol="0">
            <a:spAutoFit/>
          </a:bodyPr>
          <a:lstStyle/>
          <a:p>
            <a:r>
              <a:rPr lang="en-US" dirty="0">
                <a:solidFill>
                  <a:srgbClr val="FF0000"/>
                </a:solidFill>
              </a:rPr>
              <a:t>Create a </a:t>
            </a:r>
            <a:r>
              <a:rPr lang="en-US" dirty="0">
                <a:solidFill>
                  <a:srgbClr val="FF0000"/>
                </a:solidFill>
                <a:latin typeface="Consolas" panose="020B0609020204030204" pitchFamily="49" charset="0"/>
              </a:rPr>
              <a:t>Scanner</a:t>
            </a:r>
            <a:r>
              <a:rPr lang="en-US" dirty="0">
                <a:solidFill>
                  <a:srgbClr val="FF0000"/>
                </a:solidFill>
              </a:rPr>
              <a:t> object</a:t>
            </a:r>
          </a:p>
        </p:txBody>
      </p:sp>
      <p:cxnSp>
        <p:nvCxnSpPr>
          <p:cNvPr id="9" name="Straight Arrow Connector 8">
            <a:extLst>
              <a:ext uri="{FF2B5EF4-FFF2-40B4-BE49-F238E27FC236}">
                <a16:creationId xmlns:a16="http://schemas.microsoft.com/office/drawing/2014/main" id="{66E9101F-4F5C-47C9-9B9F-64BA1F4CFBB1}"/>
              </a:ext>
            </a:extLst>
          </p:cNvPr>
          <p:cNvCxnSpPr>
            <a:stCxn id="3" idx="1"/>
          </p:cNvCxnSpPr>
          <p:nvPr/>
        </p:nvCxnSpPr>
        <p:spPr>
          <a:xfrm flipH="1" flipV="1">
            <a:off x="5852160" y="3275111"/>
            <a:ext cx="691104" cy="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12F9116-ABA7-4EE8-AE1C-0BC698E6B43F}"/>
              </a:ext>
            </a:extLst>
          </p:cNvPr>
          <p:cNvSpPr txBox="1"/>
          <p:nvPr/>
        </p:nvSpPr>
        <p:spPr>
          <a:xfrm>
            <a:off x="5852160" y="3886517"/>
            <a:ext cx="1457450" cy="307777"/>
          </a:xfrm>
          <a:prstGeom prst="rect">
            <a:avLst/>
          </a:prstGeom>
          <a:noFill/>
        </p:spPr>
        <p:txBody>
          <a:bodyPr wrap="none" rtlCol="0">
            <a:spAutoFit/>
          </a:bodyPr>
          <a:lstStyle/>
          <a:p>
            <a:r>
              <a:rPr lang="en-US" dirty="0">
                <a:solidFill>
                  <a:srgbClr val="FF0000"/>
                </a:solidFill>
              </a:rPr>
              <a:t>Read an integer</a:t>
            </a:r>
          </a:p>
        </p:txBody>
      </p:sp>
      <p:cxnSp>
        <p:nvCxnSpPr>
          <p:cNvPr id="11" name="Straight Arrow Connector 10">
            <a:extLst>
              <a:ext uri="{FF2B5EF4-FFF2-40B4-BE49-F238E27FC236}">
                <a16:creationId xmlns:a16="http://schemas.microsoft.com/office/drawing/2014/main" id="{09C4128E-CC27-4FBE-91F6-8E6CEEEC9581}"/>
              </a:ext>
            </a:extLst>
          </p:cNvPr>
          <p:cNvCxnSpPr>
            <a:cxnSpLocks/>
          </p:cNvCxnSpPr>
          <p:nvPr/>
        </p:nvCxnSpPr>
        <p:spPr>
          <a:xfrm flipH="1">
            <a:off x="4188823" y="4075242"/>
            <a:ext cx="166333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22926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2.9 Focus on Languages: Java </a:t>
            </a:r>
            <a:r>
              <a:rPr lang="en-US" altLang="en-US" sz="2000" b="0" dirty="0">
                <a:latin typeface="Times New Roman" panose="02020603050405020304" pitchFamily="18" charset="0"/>
                <a:cs typeface="Times New Roman" panose="02020603050405020304" pitchFamily="18" charset="0"/>
              </a:rPr>
              <a:t>(6 of 11)</a:t>
            </a:r>
            <a:endParaRPr lang="en-US" sz="2000" b="0" dirty="0">
              <a:latin typeface="Times New Roman" panose="02020603050405020304" pitchFamily="18" charset="0"/>
              <a:cs typeface="Times New Roman" panose="02020603050405020304" pitchFamily="18" charset="0"/>
            </a:endParaRPr>
          </a:p>
        </p:txBody>
      </p:sp>
      <p:sp>
        <p:nvSpPr>
          <p:cNvPr id="6" name="Text Placeholder 5">
            <a:extLst>
              <a:ext uri="{FF2B5EF4-FFF2-40B4-BE49-F238E27FC236}">
                <a16:creationId xmlns:a16="http://schemas.microsoft.com/office/drawing/2014/main" id="{8C40EF33-2753-4628-9B3B-B1148D3CAE7D}"/>
              </a:ext>
            </a:extLst>
          </p:cNvPr>
          <p:cNvSpPr>
            <a:spLocks noGrp="1"/>
          </p:cNvSpPr>
          <p:nvPr>
            <p:ph type="body" idx="1"/>
          </p:nvPr>
        </p:nvSpPr>
        <p:spPr>
          <a:xfrm>
            <a:off x="457200" y="1399801"/>
            <a:ext cx="8229600" cy="4525963"/>
          </a:xfrm>
        </p:spPr>
        <p:txBody>
          <a:bodyPr/>
          <a:lstStyle/>
          <a:p>
            <a:r>
              <a:rPr lang="en-US" dirty="0"/>
              <a:t>Reading Keyboard Input (reading a real number)</a:t>
            </a:r>
          </a:p>
        </p:txBody>
      </p:sp>
      <p:sp>
        <p:nvSpPr>
          <p:cNvPr id="4" name="TextBox 3">
            <a:extLst>
              <a:ext uri="{FF2B5EF4-FFF2-40B4-BE49-F238E27FC236}">
                <a16:creationId xmlns:a16="http://schemas.microsoft.com/office/drawing/2014/main" id="{4A489007-31C9-49DF-ADA6-7ED30EB1B5D8}"/>
              </a:ext>
            </a:extLst>
          </p:cNvPr>
          <p:cNvSpPr txBox="1"/>
          <p:nvPr/>
        </p:nvSpPr>
        <p:spPr>
          <a:xfrm>
            <a:off x="1000397" y="1785137"/>
            <a:ext cx="7143206" cy="3323987"/>
          </a:xfrm>
          <a:prstGeom prst="rect">
            <a:avLst/>
          </a:prstGeom>
          <a:noFill/>
        </p:spPr>
        <p:txBody>
          <a:bodyPr wrap="square" rtlCol="0">
            <a:spAutoFit/>
          </a:bodyPr>
          <a:lstStyle/>
          <a:p>
            <a:r>
              <a:rPr lang="en-US" dirty="0">
                <a:latin typeface="Consolas" panose="020B0609020204030204" pitchFamily="49" charset="0"/>
              </a:rPr>
              <a:t>import </a:t>
            </a:r>
            <a:r>
              <a:rPr lang="en-US" dirty="0" err="1">
                <a:latin typeface="Consolas" panose="020B0609020204030204" pitchFamily="49" charset="0"/>
              </a:rPr>
              <a:t>java.util.Scanner</a:t>
            </a:r>
            <a:r>
              <a:rPr lang="en-US" dirty="0">
                <a:latin typeface="Consolas" panose="020B0609020204030204" pitchFamily="49" charset="0"/>
              </a:rPr>
              <a:t>;</a:t>
            </a:r>
          </a:p>
          <a:p>
            <a:endParaRPr lang="en-US" dirty="0">
              <a:latin typeface="Consolas" panose="020B0609020204030204" pitchFamily="49" charset="0"/>
            </a:endParaRPr>
          </a:p>
          <a:p>
            <a:r>
              <a:rPr lang="en-US" dirty="0">
                <a:latin typeface="Consolas" panose="020B0609020204030204" pitchFamily="49" charset="0"/>
              </a:rPr>
              <a:t>public class </a:t>
            </a:r>
            <a:r>
              <a:rPr lang="en-US" dirty="0" err="1">
                <a:latin typeface="Consolas" panose="020B0609020204030204" pitchFamily="49" charset="0"/>
              </a:rPr>
              <a:t>GetAge</a:t>
            </a:r>
            <a:endParaRPr lang="en-US" dirty="0">
              <a:latin typeface="Consolas" panose="020B0609020204030204" pitchFamily="49" charset="0"/>
            </a:endParaRPr>
          </a:p>
          <a:p>
            <a:r>
              <a:rPr lang="en-US" dirty="0">
                <a:latin typeface="Consolas" panose="020B0609020204030204" pitchFamily="49" charset="0"/>
              </a:rPr>
              <a:t>{</a:t>
            </a:r>
          </a:p>
          <a:p>
            <a:r>
              <a:rPr lang="en-US" dirty="0">
                <a:latin typeface="Consolas" panose="020B0609020204030204" pitchFamily="49" charset="0"/>
              </a:rPr>
              <a:t>   public static void main(String[] </a:t>
            </a:r>
            <a:r>
              <a:rPr lang="en-US" dirty="0" err="1">
                <a:latin typeface="Consolas" panose="020B0609020204030204" pitchFamily="49" charset="0"/>
              </a:rPr>
              <a:t>args</a:t>
            </a:r>
            <a:r>
              <a:rPr lang="en-US" dirty="0">
                <a:latin typeface="Consolas" panose="020B0609020204030204" pitchFamily="49" charset="0"/>
              </a:rPr>
              <a:t>)</a:t>
            </a:r>
          </a:p>
          <a:p>
            <a:r>
              <a:rPr lang="en-US" dirty="0">
                <a:latin typeface="Consolas" panose="020B0609020204030204" pitchFamily="49" charset="0"/>
              </a:rPr>
              <a:t>   {</a:t>
            </a:r>
          </a:p>
          <a:p>
            <a:r>
              <a:rPr lang="en-US" dirty="0">
                <a:latin typeface="Consolas" panose="020B0609020204030204" pitchFamily="49" charset="0"/>
              </a:rPr>
              <a:t>      Scanner keyboard = new Scanner(System.in);</a:t>
            </a:r>
          </a:p>
          <a:p>
            <a:r>
              <a:rPr lang="en-US" dirty="0">
                <a:latin typeface="Consolas" panose="020B0609020204030204" pitchFamily="49" charset="0"/>
              </a:rPr>
              <a:t>      double temp;</a:t>
            </a:r>
          </a:p>
          <a:p>
            <a:r>
              <a:rPr lang="en-US" dirty="0">
                <a:latin typeface="Consolas" panose="020B0609020204030204" pitchFamily="49" charset="0"/>
              </a:rPr>
              <a:t>      </a:t>
            </a:r>
          </a:p>
          <a:p>
            <a:r>
              <a:rPr lang="en-US" dirty="0">
                <a:latin typeface="Consolas" panose="020B0609020204030204" pitchFamily="49" charset="0"/>
              </a:rPr>
              <a:t>      </a:t>
            </a:r>
            <a:r>
              <a:rPr lang="en-US" dirty="0" err="1">
                <a:latin typeface="Consolas" panose="020B0609020204030204" pitchFamily="49" charset="0"/>
              </a:rPr>
              <a:t>System.out.println</a:t>
            </a:r>
            <a:r>
              <a:rPr lang="en-US" dirty="0">
                <a:latin typeface="Consolas" panose="020B0609020204030204" pitchFamily="49" charset="0"/>
              </a:rPr>
              <a:t>("What is the temperature?");</a:t>
            </a:r>
          </a:p>
          <a:p>
            <a:r>
              <a:rPr lang="en-US" dirty="0">
                <a:latin typeface="Consolas" panose="020B0609020204030204" pitchFamily="49" charset="0"/>
              </a:rPr>
              <a:t>      temp = </a:t>
            </a:r>
            <a:r>
              <a:rPr lang="en-US" dirty="0" err="1">
                <a:latin typeface="Consolas" panose="020B0609020204030204" pitchFamily="49" charset="0"/>
              </a:rPr>
              <a:t>keyboard.nextDouble</a:t>
            </a:r>
            <a:r>
              <a:rPr lang="en-US" dirty="0">
                <a:latin typeface="Consolas" panose="020B0609020204030204" pitchFamily="49" charset="0"/>
              </a:rPr>
              <a:t>();</a:t>
            </a:r>
          </a:p>
          <a:p>
            <a:r>
              <a:rPr lang="en-US" dirty="0">
                <a:latin typeface="Consolas" panose="020B0609020204030204" pitchFamily="49" charset="0"/>
              </a:rPr>
              <a:t>      </a:t>
            </a:r>
            <a:r>
              <a:rPr lang="en-US" dirty="0" err="1">
                <a:latin typeface="Consolas" panose="020B0609020204030204" pitchFamily="49" charset="0"/>
              </a:rPr>
              <a:t>System.out.println</a:t>
            </a:r>
            <a:r>
              <a:rPr lang="en-US" dirty="0">
                <a:latin typeface="Consolas" panose="020B0609020204030204" pitchFamily="49" charset="0"/>
              </a:rPr>
              <a:t>("Here is the value that you entered:");</a:t>
            </a:r>
          </a:p>
          <a:p>
            <a:r>
              <a:rPr lang="en-US" dirty="0">
                <a:latin typeface="Consolas" panose="020B0609020204030204" pitchFamily="49" charset="0"/>
              </a:rPr>
              <a:t>      </a:t>
            </a:r>
            <a:r>
              <a:rPr lang="en-US" dirty="0" err="1">
                <a:latin typeface="Consolas" panose="020B0609020204030204" pitchFamily="49" charset="0"/>
              </a:rPr>
              <a:t>System.out.println</a:t>
            </a:r>
            <a:r>
              <a:rPr lang="en-US" dirty="0">
                <a:latin typeface="Consolas" panose="020B0609020204030204" pitchFamily="49" charset="0"/>
              </a:rPr>
              <a:t>(temp);</a:t>
            </a:r>
          </a:p>
          <a:p>
            <a:r>
              <a:rPr lang="en-US" dirty="0">
                <a:latin typeface="Consolas" panose="020B0609020204030204" pitchFamily="49" charset="0"/>
              </a:rPr>
              <a:t>   }</a:t>
            </a:r>
          </a:p>
          <a:p>
            <a:r>
              <a:rPr lang="en-US" dirty="0">
                <a:latin typeface="Consolas" panose="020B0609020204030204" pitchFamily="49" charset="0"/>
              </a:rPr>
              <a:t>}</a:t>
            </a:r>
          </a:p>
        </p:txBody>
      </p:sp>
      <p:sp>
        <p:nvSpPr>
          <p:cNvPr id="7" name="TextBox 6">
            <a:extLst>
              <a:ext uri="{FF2B5EF4-FFF2-40B4-BE49-F238E27FC236}">
                <a16:creationId xmlns:a16="http://schemas.microsoft.com/office/drawing/2014/main" id="{046E7602-8F59-4F48-8F40-D605BA362388}"/>
              </a:ext>
            </a:extLst>
          </p:cNvPr>
          <p:cNvSpPr txBox="1"/>
          <p:nvPr/>
        </p:nvSpPr>
        <p:spPr>
          <a:xfrm>
            <a:off x="1014548" y="5109124"/>
            <a:ext cx="7114903" cy="1138773"/>
          </a:xfrm>
          <a:prstGeom prst="rect">
            <a:avLst/>
          </a:prstGeom>
          <a:solidFill>
            <a:schemeClr val="bg1">
              <a:lumMod val="85000"/>
            </a:schemeClr>
          </a:solidFill>
        </p:spPr>
        <p:txBody>
          <a:bodyPr wrap="square" rtlCol="0">
            <a:spAutoFit/>
          </a:bodyPr>
          <a:lstStyle/>
          <a:p>
            <a:r>
              <a:rPr lang="en-US" sz="1200" b="1" i="1" dirty="0"/>
              <a:t>Program Output</a:t>
            </a:r>
          </a:p>
          <a:p>
            <a:r>
              <a:rPr lang="en-US" dirty="0">
                <a:latin typeface="Consolas" panose="020B0609020204030204" pitchFamily="49" charset="0"/>
              </a:rPr>
              <a:t>What is the temperature?</a:t>
            </a:r>
            <a:br>
              <a:rPr lang="en-US" dirty="0">
                <a:latin typeface="Consolas" panose="020B0609020204030204" pitchFamily="49" charset="0"/>
              </a:rPr>
            </a:br>
            <a:r>
              <a:rPr lang="en-US" b="1" dirty="0">
                <a:latin typeface="Consolas" panose="020B0609020204030204" pitchFamily="49" charset="0"/>
              </a:rPr>
              <a:t>74.5</a:t>
            </a:r>
            <a:r>
              <a:rPr lang="en-US" dirty="0">
                <a:latin typeface="Consolas" panose="020B0609020204030204" pitchFamily="49" charset="0"/>
              </a:rPr>
              <a:t> </a:t>
            </a:r>
            <a:r>
              <a:rPr lang="en-US" b="1" dirty="0"/>
              <a:t>[</a:t>
            </a:r>
            <a:r>
              <a:rPr lang="en-US" b="1" i="1" dirty="0"/>
              <a:t>Enter</a:t>
            </a:r>
            <a:r>
              <a:rPr lang="en-US" b="1" dirty="0"/>
              <a:t>]</a:t>
            </a:r>
            <a:br>
              <a:rPr lang="en-US" dirty="0"/>
            </a:br>
            <a:r>
              <a:rPr lang="en-US" dirty="0">
                <a:latin typeface="Consolas" panose="020B0609020204030204" pitchFamily="49" charset="0"/>
              </a:rPr>
              <a:t>Here is the value that you entered:</a:t>
            </a:r>
            <a:endParaRPr lang="en-US" sz="1200" dirty="0">
              <a:latin typeface="Consolas" panose="020B0609020204030204" pitchFamily="49" charset="0"/>
            </a:endParaRPr>
          </a:p>
          <a:p>
            <a:r>
              <a:rPr lang="en-US" sz="1200" dirty="0">
                <a:latin typeface="Consolas" panose="020B0609020204030204" pitchFamily="49" charset="0"/>
              </a:rPr>
              <a:t>74.5</a:t>
            </a:r>
          </a:p>
        </p:txBody>
      </p:sp>
      <p:sp>
        <p:nvSpPr>
          <p:cNvPr id="3" name="TextBox 2">
            <a:extLst>
              <a:ext uri="{FF2B5EF4-FFF2-40B4-BE49-F238E27FC236}">
                <a16:creationId xmlns:a16="http://schemas.microsoft.com/office/drawing/2014/main" id="{F3901B3D-C65C-4CB6-BCA2-4DE6317F1977}"/>
              </a:ext>
            </a:extLst>
          </p:cNvPr>
          <p:cNvSpPr txBox="1"/>
          <p:nvPr/>
        </p:nvSpPr>
        <p:spPr>
          <a:xfrm>
            <a:off x="6543264" y="3121223"/>
            <a:ext cx="2143536" cy="307777"/>
          </a:xfrm>
          <a:prstGeom prst="rect">
            <a:avLst/>
          </a:prstGeom>
          <a:noFill/>
        </p:spPr>
        <p:txBody>
          <a:bodyPr wrap="none" rtlCol="0">
            <a:spAutoFit/>
          </a:bodyPr>
          <a:lstStyle/>
          <a:p>
            <a:r>
              <a:rPr lang="en-US" dirty="0">
                <a:solidFill>
                  <a:srgbClr val="FF0000"/>
                </a:solidFill>
              </a:rPr>
              <a:t>Create a </a:t>
            </a:r>
            <a:r>
              <a:rPr lang="en-US" dirty="0">
                <a:solidFill>
                  <a:srgbClr val="FF0000"/>
                </a:solidFill>
                <a:latin typeface="Consolas" panose="020B0609020204030204" pitchFamily="49" charset="0"/>
              </a:rPr>
              <a:t>Scanner</a:t>
            </a:r>
            <a:r>
              <a:rPr lang="en-US" dirty="0">
                <a:solidFill>
                  <a:srgbClr val="FF0000"/>
                </a:solidFill>
              </a:rPr>
              <a:t> object</a:t>
            </a:r>
          </a:p>
        </p:txBody>
      </p:sp>
      <p:cxnSp>
        <p:nvCxnSpPr>
          <p:cNvPr id="9" name="Straight Arrow Connector 8">
            <a:extLst>
              <a:ext uri="{FF2B5EF4-FFF2-40B4-BE49-F238E27FC236}">
                <a16:creationId xmlns:a16="http://schemas.microsoft.com/office/drawing/2014/main" id="{66E9101F-4F5C-47C9-9B9F-64BA1F4CFBB1}"/>
              </a:ext>
            </a:extLst>
          </p:cNvPr>
          <p:cNvCxnSpPr>
            <a:stCxn id="3" idx="1"/>
          </p:cNvCxnSpPr>
          <p:nvPr/>
        </p:nvCxnSpPr>
        <p:spPr>
          <a:xfrm flipH="1" flipV="1">
            <a:off x="5852160" y="3275111"/>
            <a:ext cx="691104" cy="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12F9116-ABA7-4EE8-AE1C-0BC698E6B43F}"/>
              </a:ext>
            </a:extLst>
          </p:cNvPr>
          <p:cNvSpPr txBox="1"/>
          <p:nvPr/>
        </p:nvSpPr>
        <p:spPr>
          <a:xfrm>
            <a:off x="5852160" y="3886517"/>
            <a:ext cx="1407758" cy="307777"/>
          </a:xfrm>
          <a:prstGeom prst="rect">
            <a:avLst/>
          </a:prstGeom>
          <a:noFill/>
        </p:spPr>
        <p:txBody>
          <a:bodyPr wrap="none" rtlCol="0">
            <a:spAutoFit/>
          </a:bodyPr>
          <a:lstStyle/>
          <a:p>
            <a:r>
              <a:rPr lang="en-US" dirty="0">
                <a:solidFill>
                  <a:srgbClr val="FF0000"/>
                </a:solidFill>
              </a:rPr>
              <a:t>Read a </a:t>
            </a:r>
            <a:r>
              <a:rPr lang="en-US" dirty="0">
                <a:solidFill>
                  <a:srgbClr val="FF0000"/>
                </a:solidFill>
                <a:latin typeface="Consolas" panose="020B0609020204030204" pitchFamily="49" charset="0"/>
              </a:rPr>
              <a:t>double</a:t>
            </a:r>
          </a:p>
        </p:txBody>
      </p:sp>
      <p:cxnSp>
        <p:nvCxnSpPr>
          <p:cNvPr id="11" name="Straight Arrow Connector 10">
            <a:extLst>
              <a:ext uri="{FF2B5EF4-FFF2-40B4-BE49-F238E27FC236}">
                <a16:creationId xmlns:a16="http://schemas.microsoft.com/office/drawing/2014/main" id="{09C4128E-CC27-4FBE-91F6-8E6CEEEC9581}"/>
              </a:ext>
            </a:extLst>
          </p:cNvPr>
          <p:cNvCxnSpPr>
            <a:cxnSpLocks/>
          </p:cNvCxnSpPr>
          <p:nvPr/>
        </p:nvCxnSpPr>
        <p:spPr>
          <a:xfrm flipH="1">
            <a:off x="4572000" y="4075242"/>
            <a:ext cx="1280161"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10191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2.9 Focus on Languages: Java </a:t>
            </a:r>
            <a:r>
              <a:rPr lang="en-US" altLang="en-US" sz="2000" b="0" dirty="0">
                <a:latin typeface="Times New Roman" panose="02020603050405020304" pitchFamily="18" charset="0"/>
                <a:cs typeface="Times New Roman" panose="02020603050405020304" pitchFamily="18" charset="0"/>
              </a:rPr>
              <a:t>(7 of 11)</a:t>
            </a:r>
            <a:endParaRPr lang="en-US" sz="2000" b="0" dirty="0">
              <a:latin typeface="Times New Roman" panose="02020603050405020304" pitchFamily="18" charset="0"/>
              <a:cs typeface="Times New Roman" panose="02020603050405020304" pitchFamily="18" charset="0"/>
            </a:endParaRPr>
          </a:p>
        </p:txBody>
      </p:sp>
      <p:sp>
        <p:nvSpPr>
          <p:cNvPr id="6" name="Text Placeholder 5">
            <a:extLst>
              <a:ext uri="{FF2B5EF4-FFF2-40B4-BE49-F238E27FC236}">
                <a16:creationId xmlns:a16="http://schemas.microsoft.com/office/drawing/2014/main" id="{8C40EF33-2753-4628-9B3B-B1148D3CAE7D}"/>
              </a:ext>
            </a:extLst>
          </p:cNvPr>
          <p:cNvSpPr>
            <a:spLocks noGrp="1"/>
          </p:cNvSpPr>
          <p:nvPr>
            <p:ph type="body" idx="1"/>
          </p:nvPr>
        </p:nvSpPr>
        <p:spPr>
          <a:xfrm>
            <a:off x="457200" y="1399801"/>
            <a:ext cx="8229600" cy="4525963"/>
          </a:xfrm>
        </p:spPr>
        <p:txBody>
          <a:bodyPr/>
          <a:lstStyle/>
          <a:p>
            <a:r>
              <a:rPr lang="en-US" dirty="0"/>
              <a:t>Reading Keyboard Input (reading a string)</a:t>
            </a:r>
          </a:p>
        </p:txBody>
      </p:sp>
      <p:sp>
        <p:nvSpPr>
          <p:cNvPr id="4" name="TextBox 3">
            <a:extLst>
              <a:ext uri="{FF2B5EF4-FFF2-40B4-BE49-F238E27FC236}">
                <a16:creationId xmlns:a16="http://schemas.microsoft.com/office/drawing/2014/main" id="{4A489007-31C9-49DF-ADA6-7ED30EB1B5D8}"/>
              </a:ext>
            </a:extLst>
          </p:cNvPr>
          <p:cNvSpPr txBox="1"/>
          <p:nvPr/>
        </p:nvSpPr>
        <p:spPr>
          <a:xfrm>
            <a:off x="1000397" y="1785137"/>
            <a:ext cx="7143206" cy="3323987"/>
          </a:xfrm>
          <a:prstGeom prst="rect">
            <a:avLst/>
          </a:prstGeom>
          <a:noFill/>
        </p:spPr>
        <p:txBody>
          <a:bodyPr wrap="square" rtlCol="0">
            <a:spAutoFit/>
          </a:bodyPr>
          <a:lstStyle/>
          <a:p>
            <a:r>
              <a:rPr lang="en-US" dirty="0">
                <a:latin typeface="Consolas" panose="020B0609020204030204" pitchFamily="49" charset="0"/>
              </a:rPr>
              <a:t>import </a:t>
            </a:r>
            <a:r>
              <a:rPr lang="en-US" dirty="0" err="1">
                <a:latin typeface="Consolas" panose="020B0609020204030204" pitchFamily="49" charset="0"/>
              </a:rPr>
              <a:t>java.util.Scanner</a:t>
            </a:r>
            <a:r>
              <a:rPr lang="en-US" dirty="0">
                <a:latin typeface="Consolas" panose="020B0609020204030204" pitchFamily="49" charset="0"/>
              </a:rPr>
              <a:t>;</a:t>
            </a:r>
          </a:p>
          <a:p>
            <a:endParaRPr lang="en-US" dirty="0">
              <a:latin typeface="Consolas" panose="020B0609020204030204" pitchFamily="49" charset="0"/>
            </a:endParaRPr>
          </a:p>
          <a:p>
            <a:r>
              <a:rPr lang="en-US" dirty="0">
                <a:latin typeface="Consolas" panose="020B0609020204030204" pitchFamily="49" charset="0"/>
              </a:rPr>
              <a:t>public class </a:t>
            </a:r>
            <a:r>
              <a:rPr lang="en-US" dirty="0" err="1">
                <a:latin typeface="Consolas" panose="020B0609020204030204" pitchFamily="49" charset="0"/>
              </a:rPr>
              <a:t>GetAge</a:t>
            </a:r>
            <a:endParaRPr lang="en-US" dirty="0">
              <a:latin typeface="Consolas" panose="020B0609020204030204" pitchFamily="49" charset="0"/>
            </a:endParaRPr>
          </a:p>
          <a:p>
            <a:r>
              <a:rPr lang="en-US" dirty="0">
                <a:latin typeface="Consolas" panose="020B0609020204030204" pitchFamily="49" charset="0"/>
              </a:rPr>
              <a:t>{</a:t>
            </a:r>
          </a:p>
          <a:p>
            <a:r>
              <a:rPr lang="en-US" dirty="0">
                <a:latin typeface="Consolas" panose="020B0609020204030204" pitchFamily="49" charset="0"/>
              </a:rPr>
              <a:t>   public static void main(String[] </a:t>
            </a:r>
            <a:r>
              <a:rPr lang="en-US" dirty="0" err="1">
                <a:latin typeface="Consolas" panose="020B0609020204030204" pitchFamily="49" charset="0"/>
              </a:rPr>
              <a:t>args</a:t>
            </a:r>
            <a:r>
              <a:rPr lang="en-US" dirty="0">
                <a:latin typeface="Consolas" panose="020B0609020204030204" pitchFamily="49" charset="0"/>
              </a:rPr>
              <a:t>)</a:t>
            </a:r>
          </a:p>
          <a:p>
            <a:r>
              <a:rPr lang="en-US" dirty="0">
                <a:latin typeface="Consolas" panose="020B0609020204030204" pitchFamily="49" charset="0"/>
              </a:rPr>
              <a:t>   {</a:t>
            </a:r>
          </a:p>
          <a:p>
            <a:r>
              <a:rPr lang="en-US" dirty="0">
                <a:latin typeface="Consolas" panose="020B0609020204030204" pitchFamily="49" charset="0"/>
              </a:rPr>
              <a:t>      Scanner keyboard = new Scanner(System.in);</a:t>
            </a:r>
          </a:p>
          <a:p>
            <a:r>
              <a:rPr lang="en-US" dirty="0">
                <a:latin typeface="Consolas" panose="020B0609020204030204" pitchFamily="49" charset="0"/>
              </a:rPr>
              <a:t>      String name;</a:t>
            </a:r>
          </a:p>
          <a:p>
            <a:r>
              <a:rPr lang="en-US" dirty="0">
                <a:latin typeface="Consolas" panose="020B0609020204030204" pitchFamily="49" charset="0"/>
              </a:rPr>
              <a:t>      </a:t>
            </a:r>
          </a:p>
          <a:p>
            <a:r>
              <a:rPr lang="en-US" dirty="0">
                <a:latin typeface="Consolas" panose="020B0609020204030204" pitchFamily="49" charset="0"/>
              </a:rPr>
              <a:t>      </a:t>
            </a:r>
            <a:r>
              <a:rPr lang="en-US" dirty="0" err="1">
                <a:latin typeface="Consolas" panose="020B0609020204030204" pitchFamily="49" charset="0"/>
              </a:rPr>
              <a:t>System.out.println</a:t>
            </a:r>
            <a:r>
              <a:rPr lang="en-US" dirty="0">
                <a:latin typeface="Consolas" panose="020B0609020204030204" pitchFamily="49" charset="0"/>
              </a:rPr>
              <a:t>("What is your name?");</a:t>
            </a:r>
          </a:p>
          <a:p>
            <a:r>
              <a:rPr lang="en-US" dirty="0">
                <a:latin typeface="Consolas" panose="020B0609020204030204" pitchFamily="49" charset="0"/>
              </a:rPr>
              <a:t>      name = </a:t>
            </a:r>
            <a:r>
              <a:rPr lang="en-US" dirty="0" err="1">
                <a:latin typeface="Consolas" panose="020B0609020204030204" pitchFamily="49" charset="0"/>
              </a:rPr>
              <a:t>keyboard.nextLine</a:t>
            </a:r>
            <a:r>
              <a:rPr lang="en-US" dirty="0">
                <a:latin typeface="Consolas" panose="020B0609020204030204" pitchFamily="49" charset="0"/>
              </a:rPr>
              <a:t>();</a:t>
            </a:r>
          </a:p>
          <a:p>
            <a:r>
              <a:rPr lang="en-US" dirty="0">
                <a:latin typeface="Consolas" panose="020B0609020204030204" pitchFamily="49" charset="0"/>
              </a:rPr>
              <a:t>      </a:t>
            </a:r>
            <a:r>
              <a:rPr lang="en-US" dirty="0" err="1">
                <a:latin typeface="Consolas" panose="020B0609020204030204" pitchFamily="49" charset="0"/>
              </a:rPr>
              <a:t>System.out.println</a:t>
            </a:r>
            <a:r>
              <a:rPr lang="en-US" dirty="0">
                <a:latin typeface="Consolas" panose="020B0609020204030204" pitchFamily="49" charset="0"/>
              </a:rPr>
              <a:t>("Here is the value that you entered:");</a:t>
            </a:r>
          </a:p>
          <a:p>
            <a:r>
              <a:rPr lang="en-US" dirty="0">
                <a:latin typeface="Consolas" panose="020B0609020204030204" pitchFamily="49" charset="0"/>
              </a:rPr>
              <a:t>      </a:t>
            </a:r>
            <a:r>
              <a:rPr lang="en-US" dirty="0" err="1">
                <a:latin typeface="Consolas" panose="020B0609020204030204" pitchFamily="49" charset="0"/>
              </a:rPr>
              <a:t>System.out.println</a:t>
            </a:r>
            <a:r>
              <a:rPr lang="en-US" dirty="0">
                <a:latin typeface="Consolas" panose="020B0609020204030204" pitchFamily="49" charset="0"/>
              </a:rPr>
              <a:t>(name);</a:t>
            </a:r>
          </a:p>
          <a:p>
            <a:r>
              <a:rPr lang="en-US" dirty="0">
                <a:latin typeface="Consolas" panose="020B0609020204030204" pitchFamily="49" charset="0"/>
              </a:rPr>
              <a:t>   }</a:t>
            </a:r>
          </a:p>
          <a:p>
            <a:r>
              <a:rPr lang="en-US" dirty="0">
                <a:latin typeface="Consolas" panose="020B0609020204030204" pitchFamily="49" charset="0"/>
              </a:rPr>
              <a:t>}</a:t>
            </a:r>
          </a:p>
        </p:txBody>
      </p:sp>
      <p:sp>
        <p:nvSpPr>
          <p:cNvPr id="7" name="TextBox 6">
            <a:extLst>
              <a:ext uri="{FF2B5EF4-FFF2-40B4-BE49-F238E27FC236}">
                <a16:creationId xmlns:a16="http://schemas.microsoft.com/office/drawing/2014/main" id="{046E7602-8F59-4F48-8F40-D605BA362388}"/>
              </a:ext>
            </a:extLst>
          </p:cNvPr>
          <p:cNvSpPr txBox="1"/>
          <p:nvPr/>
        </p:nvSpPr>
        <p:spPr>
          <a:xfrm>
            <a:off x="1014548" y="5109124"/>
            <a:ext cx="7114903" cy="1138773"/>
          </a:xfrm>
          <a:prstGeom prst="rect">
            <a:avLst/>
          </a:prstGeom>
          <a:solidFill>
            <a:schemeClr val="bg1">
              <a:lumMod val="85000"/>
            </a:schemeClr>
          </a:solidFill>
        </p:spPr>
        <p:txBody>
          <a:bodyPr wrap="square" rtlCol="0">
            <a:spAutoFit/>
          </a:bodyPr>
          <a:lstStyle/>
          <a:p>
            <a:r>
              <a:rPr lang="en-US" sz="1200" b="1" i="1" dirty="0"/>
              <a:t>Program Output</a:t>
            </a:r>
          </a:p>
          <a:p>
            <a:r>
              <a:rPr lang="en-US" dirty="0">
                <a:latin typeface="Consolas" panose="020B0609020204030204" pitchFamily="49" charset="0"/>
              </a:rPr>
              <a:t>What is your name?</a:t>
            </a:r>
            <a:br>
              <a:rPr lang="en-US" dirty="0">
                <a:latin typeface="Consolas" panose="020B0609020204030204" pitchFamily="49" charset="0"/>
              </a:rPr>
            </a:br>
            <a:r>
              <a:rPr lang="en-US" b="1" dirty="0">
                <a:latin typeface="Consolas" panose="020B0609020204030204" pitchFamily="49" charset="0"/>
              </a:rPr>
              <a:t>Jimmy</a:t>
            </a:r>
            <a:r>
              <a:rPr lang="en-US" dirty="0">
                <a:latin typeface="Consolas" panose="020B0609020204030204" pitchFamily="49" charset="0"/>
              </a:rPr>
              <a:t> </a:t>
            </a:r>
            <a:r>
              <a:rPr lang="en-US" b="1" dirty="0"/>
              <a:t>[</a:t>
            </a:r>
            <a:r>
              <a:rPr lang="en-US" b="1" i="1" dirty="0"/>
              <a:t>Enter</a:t>
            </a:r>
            <a:r>
              <a:rPr lang="en-US" b="1" dirty="0"/>
              <a:t>]</a:t>
            </a:r>
            <a:br>
              <a:rPr lang="en-US" dirty="0"/>
            </a:br>
            <a:r>
              <a:rPr lang="en-US" dirty="0">
                <a:latin typeface="Consolas" panose="020B0609020204030204" pitchFamily="49" charset="0"/>
              </a:rPr>
              <a:t>Here is the value that you entered:</a:t>
            </a:r>
            <a:endParaRPr lang="en-US" sz="1200" dirty="0">
              <a:latin typeface="Consolas" panose="020B0609020204030204" pitchFamily="49" charset="0"/>
            </a:endParaRPr>
          </a:p>
          <a:p>
            <a:r>
              <a:rPr lang="en-US" sz="1200" dirty="0">
                <a:latin typeface="Consolas" panose="020B0609020204030204" pitchFamily="49" charset="0"/>
              </a:rPr>
              <a:t>Jimmy</a:t>
            </a:r>
          </a:p>
        </p:txBody>
      </p:sp>
      <p:sp>
        <p:nvSpPr>
          <p:cNvPr id="3" name="TextBox 2">
            <a:extLst>
              <a:ext uri="{FF2B5EF4-FFF2-40B4-BE49-F238E27FC236}">
                <a16:creationId xmlns:a16="http://schemas.microsoft.com/office/drawing/2014/main" id="{F3901B3D-C65C-4CB6-BCA2-4DE6317F1977}"/>
              </a:ext>
            </a:extLst>
          </p:cNvPr>
          <p:cNvSpPr txBox="1"/>
          <p:nvPr/>
        </p:nvSpPr>
        <p:spPr>
          <a:xfrm>
            <a:off x="6543264" y="3121223"/>
            <a:ext cx="2143536" cy="307777"/>
          </a:xfrm>
          <a:prstGeom prst="rect">
            <a:avLst/>
          </a:prstGeom>
          <a:noFill/>
        </p:spPr>
        <p:txBody>
          <a:bodyPr wrap="none" rtlCol="0">
            <a:spAutoFit/>
          </a:bodyPr>
          <a:lstStyle/>
          <a:p>
            <a:r>
              <a:rPr lang="en-US" dirty="0">
                <a:solidFill>
                  <a:srgbClr val="FF0000"/>
                </a:solidFill>
              </a:rPr>
              <a:t>Create a </a:t>
            </a:r>
            <a:r>
              <a:rPr lang="en-US" dirty="0">
                <a:solidFill>
                  <a:srgbClr val="FF0000"/>
                </a:solidFill>
                <a:latin typeface="Consolas" panose="020B0609020204030204" pitchFamily="49" charset="0"/>
              </a:rPr>
              <a:t>Scanner</a:t>
            </a:r>
            <a:r>
              <a:rPr lang="en-US" dirty="0">
                <a:solidFill>
                  <a:srgbClr val="FF0000"/>
                </a:solidFill>
              </a:rPr>
              <a:t> object</a:t>
            </a:r>
          </a:p>
        </p:txBody>
      </p:sp>
      <p:cxnSp>
        <p:nvCxnSpPr>
          <p:cNvPr id="9" name="Straight Arrow Connector 8">
            <a:extLst>
              <a:ext uri="{FF2B5EF4-FFF2-40B4-BE49-F238E27FC236}">
                <a16:creationId xmlns:a16="http://schemas.microsoft.com/office/drawing/2014/main" id="{66E9101F-4F5C-47C9-9B9F-64BA1F4CFBB1}"/>
              </a:ext>
            </a:extLst>
          </p:cNvPr>
          <p:cNvCxnSpPr>
            <a:stCxn id="3" idx="1"/>
          </p:cNvCxnSpPr>
          <p:nvPr/>
        </p:nvCxnSpPr>
        <p:spPr>
          <a:xfrm flipH="1" flipV="1">
            <a:off x="5852160" y="3275111"/>
            <a:ext cx="691104" cy="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12F9116-ABA7-4EE8-AE1C-0BC698E6B43F}"/>
              </a:ext>
            </a:extLst>
          </p:cNvPr>
          <p:cNvSpPr txBox="1"/>
          <p:nvPr/>
        </p:nvSpPr>
        <p:spPr>
          <a:xfrm>
            <a:off x="5852160" y="3886517"/>
            <a:ext cx="1407758" cy="307777"/>
          </a:xfrm>
          <a:prstGeom prst="rect">
            <a:avLst/>
          </a:prstGeom>
          <a:noFill/>
        </p:spPr>
        <p:txBody>
          <a:bodyPr wrap="none" rtlCol="0">
            <a:spAutoFit/>
          </a:bodyPr>
          <a:lstStyle/>
          <a:p>
            <a:r>
              <a:rPr lang="en-US" dirty="0">
                <a:solidFill>
                  <a:srgbClr val="FF0000"/>
                </a:solidFill>
              </a:rPr>
              <a:t>Read a </a:t>
            </a:r>
            <a:r>
              <a:rPr lang="en-US" dirty="0">
                <a:solidFill>
                  <a:srgbClr val="FF0000"/>
                </a:solidFill>
                <a:latin typeface="Consolas" panose="020B0609020204030204" pitchFamily="49" charset="0"/>
              </a:rPr>
              <a:t>String</a:t>
            </a:r>
          </a:p>
        </p:txBody>
      </p:sp>
      <p:cxnSp>
        <p:nvCxnSpPr>
          <p:cNvPr id="11" name="Straight Arrow Connector 10">
            <a:extLst>
              <a:ext uri="{FF2B5EF4-FFF2-40B4-BE49-F238E27FC236}">
                <a16:creationId xmlns:a16="http://schemas.microsoft.com/office/drawing/2014/main" id="{09C4128E-CC27-4FBE-91F6-8E6CEEEC9581}"/>
              </a:ext>
            </a:extLst>
          </p:cNvPr>
          <p:cNvCxnSpPr>
            <a:cxnSpLocks/>
          </p:cNvCxnSpPr>
          <p:nvPr/>
        </p:nvCxnSpPr>
        <p:spPr>
          <a:xfrm flipH="1">
            <a:off x="4354286" y="4075242"/>
            <a:ext cx="1497876"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1443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2.9 Focus on Languages: Java </a:t>
            </a:r>
            <a:r>
              <a:rPr lang="en-US" altLang="en-US" sz="2000" b="0" dirty="0">
                <a:latin typeface="Times New Roman" panose="02020603050405020304" pitchFamily="18" charset="0"/>
                <a:cs typeface="Times New Roman" panose="02020603050405020304" pitchFamily="18" charset="0"/>
              </a:rPr>
              <a:t>(8 of 11)</a:t>
            </a:r>
            <a:endParaRPr lang="en-US" sz="2000" b="0" dirty="0">
              <a:latin typeface="Times New Roman" panose="02020603050405020304" pitchFamily="18" charset="0"/>
              <a:cs typeface="Times New Roman" panose="02020603050405020304" pitchFamily="18" charset="0"/>
            </a:endParaRPr>
          </a:p>
        </p:txBody>
      </p:sp>
      <p:sp>
        <p:nvSpPr>
          <p:cNvPr id="6" name="Text Placeholder 5">
            <a:extLst>
              <a:ext uri="{FF2B5EF4-FFF2-40B4-BE49-F238E27FC236}">
                <a16:creationId xmlns:a16="http://schemas.microsoft.com/office/drawing/2014/main" id="{8C40EF33-2753-4628-9B3B-B1148D3CAE7D}"/>
              </a:ext>
            </a:extLst>
          </p:cNvPr>
          <p:cNvSpPr>
            <a:spLocks noGrp="1"/>
          </p:cNvSpPr>
          <p:nvPr>
            <p:ph type="body" idx="1"/>
          </p:nvPr>
        </p:nvSpPr>
        <p:spPr>
          <a:xfrm>
            <a:off x="457200" y="1399801"/>
            <a:ext cx="8229600" cy="4525963"/>
          </a:xfrm>
        </p:spPr>
        <p:txBody>
          <a:bodyPr/>
          <a:lstStyle/>
          <a:p>
            <a:r>
              <a:rPr lang="en-US" dirty="0"/>
              <a:t>Displaying Multiple Items with the </a:t>
            </a:r>
            <a:r>
              <a:rPr lang="en-US" dirty="0">
                <a:latin typeface="Consolas" panose="020B0609020204030204" pitchFamily="49" charset="0"/>
              </a:rPr>
              <a:t>+</a:t>
            </a:r>
            <a:r>
              <a:rPr lang="en-US" dirty="0"/>
              <a:t> Operator</a:t>
            </a:r>
          </a:p>
        </p:txBody>
      </p:sp>
      <p:sp>
        <p:nvSpPr>
          <p:cNvPr id="4" name="TextBox 3">
            <a:extLst>
              <a:ext uri="{FF2B5EF4-FFF2-40B4-BE49-F238E27FC236}">
                <a16:creationId xmlns:a16="http://schemas.microsoft.com/office/drawing/2014/main" id="{4A489007-31C9-49DF-ADA6-7ED30EB1B5D8}"/>
              </a:ext>
            </a:extLst>
          </p:cNvPr>
          <p:cNvSpPr txBox="1"/>
          <p:nvPr/>
        </p:nvSpPr>
        <p:spPr>
          <a:xfrm>
            <a:off x="1000397" y="1818854"/>
            <a:ext cx="7143206" cy="2062103"/>
          </a:xfrm>
          <a:prstGeom prst="rect">
            <a:avLst/>
          </a:prstGeom>
          <a:solidFill>
            <a:schemeClr val="bg1">
              <a:lumMod val="95000"/>
            </a:schemeClr>
          </a:solidFill>
          <a:ln>
            <a:solidFill>
              <a:schemeClr val="tx1">
                <a:lumMod val="65000"/>
                <a:lumOff val="35000"/>
              </a:schemeClr>
            </a:solidFill>
          </a:ln>
          <a:effectLst>
            <a:outerShdw blurRad="50800" dist="38100" dir="2700000" algn="tl" rotWithShape="0">
              <a:prstClr val="black">
                <a:alpha val="40000"/>
              </a:prstClr>
            </a:outerShdw>
          </a:effectLst>
        </p:spPr>
        <p:txBody>
          <a:bodyPr wrap="square" rtlCol="0">
            <a:spAutoFit/>
          </a:bodyPr>
          <a:lstStyle/>
          <a:p>
            <a:r>
              <a:rPr lang="en-US" sz="1600" dirty="0">
                <a:latin typeface="+mn-lt"/>
              </a:rPr>
              <a:t>Example:</a:t>
            </a:r>
          </a:p>
          <a:p>
            <a:endParaRPr lang="en-US" sz="1600" dirty="0">
              <a:latin typeface="Consolas" panose="020B0609020204030204" pitchFamily="49" charset="0"/>
            </a:endParaRPr>
          </a:p>
          <a:p>
            <a:r>
              <a:rPr lang="en-US" sz="1600" dirty="0" err="1">
                <a:latin typeface="Consolas" panose="020B0609020204030204" pitchFamily="49" charset="0"/>
              </a:rPr>
              <a:t>System.out.println</a:t>
            </a:r>
            <a:r>
              <a:rPr lang="en-US" sz="1600" dirty="0">
                <a:latin typeface="Consolas" panose="020B0609020204030204" pitchFamily="49" charset="0"/>
              </a:rPr>
              <a:t>("This is " + "one string.");</a:t>
            </a:r>
          </a:p>
          <a:p>
            <a:endParaRPr lang="en-US" sz="1600" dirty="0">
              <a:latin typeface="+mn-lt"/>
            </a:endParaRPr>
          </a:p>
          <a:p>
            <a:r>
              <a:rPr lang="en-US" sz="1600" dirty="0">
                <a:latin typeface="+mn-lt"/>
              </a:rPr>
              <a:t>This statement will display:</a:t>
            </a:r>
          </a:p>
          <a:p>
            <a:endParaRPr lang="en-US" sz="1600" dirty="0">
              <a:latin typeface="+mn-lt"/>
            </a:endParaRPr>
          </a:p>
          <a:p>
            <a:r>
              <a:rPr lang="en-US" sz="1600" dirty="0">
                <a:latin typeface="Consolas" panose="020B0609020204030204" pitchFamily="49" charset="0"/>
              </a:rPr>
              <a:t>This is one string.</a:t>
            </a:r>
          </a:p>
          <a:p>
            <a:endParaRPr lang="en-US" sz="1600" dirty="0">
              <a:latin typeface="Consolas" panose="020B0609020204030204" pitchFamily="49" charset="0"/>
            </a:endParaRPr>
          </a:p>
        </p:txBody>
      </p:sp>
      <p:sp>
        <p:nvSpPr>
          <p:cNvPr id="12" name="TextBox 11">
            <a:extLst>
              <a:ext uri="{FF2B5EF4-FFF2-40B4-BE49-F238E27FC236}">
                <a16:creationId xmlns:a16="http://schemas.microsoft.com/office/drawing/2014/main" id="{1BF18088-6AAF-4B6F-9CFF-FA42465971E0}"/>
              </a:ext>
            </a:extLst>
          </p:cNvPr>
          <p:cNvSpPr txBox="1"/>
          <p:nvPr/>
        </p:nvSpPr>
        <p:spPr>
          <a:xfrm>
            <a:off x="1000397" y="4067812"/>
            <a:ext cx="7143206" cy="2062103"/>
          </a:xfrm>
          <a:prstGeom prst="rect">
            <a:avLst/>
          </a:prstGeom>
          <a:solidFill>
            <a:schemeClr val="bg1">
              <a:lumMod val="95000"/>
            </a:schemeClr>
          </a:solidFill>
          <a:ln>
            <a:solidFill>
              <a:schemeClr val="tx1">
                <a:lumMod val="65000"/>
                <a:lumOff val="35000"/>
              </a:schemeClr>
            </a:solidFill>
          </a:ln>
          <a:effectLst>
            <a:outerShdw blurRad="50800" dist="38100" dir="2700000" algn="tl" rotWithShape="0">
              <a:prstClr val="black">
                <a:alpha val="40000"/>
              </a:prstClr>
            </a:outerShdw>
          </a:effectLst>
        </p:spPr>
        <p:txBody>
          <a:bodyPr wrap="square" rtlCol="0">
            <a:spAutoFit/>
          </a:bodyPr>
          <a:lstStyle/>
          <a:p>
            <a:r>
              <a:rPr lang="en-US" sz="1600" dirty="0">
                <a:latin typeface="+mn-lt"/>
              </a:rPr>
              <a:t>Example:</a:t>
            </a:r>
          </a:p>
          <a:p>
            <a:endParaRPr lang="en-US" sz="1600" dirty="0">
              <a:latin typeface="Consolas" panose="020B0609020204030204" pitchFamily="49" charset="0"/>
            </a:endParaRPr>
          </a:p>
          <a:p>
            <a:r>
              <a:rPr lang="en-US" sz="1600" dirty="0">
                <a:latin typeface="Consolas" panose="020B0609020204030204" pitchFamily="49" charset="0"/>
              </a:rPr>
              <a:t>number = 5;</a:t>
            </a:r>
          </a:p>
          <a:p>
            <a:r>
              <a:rPr lang="en-US" sz="1600" dirty="0" err="1">
                <a:latin typeface="Consolas" panose="020B0609020204030204" pitchFamily="49" charset="0"/>
              </a:rPr>
              <a:t>System.out.println</a:t>
            </a:r>
            <a:r>
              <a:rPr lang="en-US" sz="1600" dirty="0">
                <a:latin typeface="Consolas" panose="020B0609020204030204" pitchFamily="49" charset="0"/>
              </a:rPr>
              <a:t>("The value is " + number);</a:t>
            </a:r>
          </a:p>
          <a:p>
            <a:endParaRPr lang="en-US" sz="1600" dirty="0">
              <a:latin typeface="+mn-lt"/>
            </a:endParaRPr>
          </a:p>
          <a:p>
            <a:r>
              <a:rPr lang="en-US" sz="1600" dirty="0">
                <a:latin typeface="+mn-lt"/>
              </a:rPr>
              <a:t>This code will display:</a:t>
            </a:r>
          </a:p>
          <a:p>
            <a:endParaRPr lang="en-US" sz="1600" dirty="0">
              <a:latin typeface="+mn-lt"/>
            </a:endParaRPr>
          </a:p>
          <a:p>
            <a:r>
              <a:rPr lang="en-US" sz="1600" dirty="0">
                <a:latin typeface="Consolas" panose="020B0609020204030204" pitchFamily="49" charset="0"/>
              </a:rPr>
              <a:t>The value is 5</a:t>
            </a:r>
          </a:p>
        </p:txBody>
      </p:sp>
    </p:spTree>
    <p:extLst>
      <p:ext uri="{BB962C8B-B14F-4D97-AF65-F5344CB8AC3E}">
        <p14:creationId xmlns:p14="http://schemas.microsoft.com/office/powerpoint/2010/main" val="24107301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2.9 Focus on Languages: Java </a:t>
            </a:r>
            <a:r>
              <a:rPr lang="en-US" altLang="en-US" sz="2000" b="0" dirty="0">
                <a:latin typeface="Times New Roman" panose="02020603050405020304" pitchFamily="18" charset="0"/>
                <a:cs typeface="Times New Roman" panose="02020603050405020304" pitchFamily="18" charset="0"/>
              </a:rPr>
              <a:t>(9 of 11)</a:t>
            </a:r>
            <a:endParaRPr lang="en-US" sz="2000" b="0" dirty="0">
              <a:latin typeface="Times New Roman" panose="02020603050405020304" pitchFamily="18" charset="0"/>
              <a:cs typeface="Times New Roman" panose="02020603050405020304" pitchFamily="18" charset="0"/>
            </a:endParaRPr>
          </a:p>
        </p:txBody>
      </p:sp>
      <p:sp>
        <p:nvSpPr>
          <p:cNvPr id="6" name="Text Placeholder 5">
            <a:extLst>
              <a:ext uri="{FF2B5EF4-FFF2-40B4-BE49-F238E27FC236}">
                <a16:creationId xmlns:a16="http://schemas.microsoft.com/office/drawing/2014/main" id="{8C40EF33-2753-4628-9B3B-B1148D3CAE7D}"/>
              </a:ext>
            </a:extLst>
          </p:cNvPr>
          <p:cNvSpPr>
            <a:spLocks noGrp="1"/>
          </p:cNvSpPr>
          <p:nvPr>
            <p:ph type="body" idx="1"/>
          </p:nvPr>
        </p:nvSpPr>
        <p:spPr>
          <a:xfrm>
            <a:off x="457200" y="1399801"/>
            <a:ext cx="8229600" cy="4525963"/>
          </a:xfrm>
        </p:spPr>
        <p:txBody>
          <a:bodyPr/>
          <a:lstStyle/>
          <a:p>
            <a:r>
              <a:rPr lang="en-US" dirty="0"/>
              <a:t>Performing Calculations – Operators</a:t>
            </a:r>
            <a:br>
              <a:rPr lang="en-US" dirty="0"/>
            </a:br>
            <a:br>
              <a:rPr lang="en-US" dirty="0"/>
            </a:br>
            <a:r>
              <a:rPr lang="en-US" dirty="0">
                <a:latin typeface="Consolas" panose="020B0609020204030204" pitchFamily="49" charset="0"/>
              </a:rPr>
              <a:t>+</a:t>
            </a:r>
            <a:r>
              <a:rPr lang="en-US" dirty="0"/>
              <a:t>	Addition</a:t>
            </a:r>
            <a:br>
              <a:rPr lang="en-US" dirty="0"/>
            </a:br>
            <a:r>
              <a:rPr lang="en-US" dirty="0">
                <a:latin typeface="Consolas" panose="020B0609020204030204" pitchFamily="49" charset="0"/>
              </a:rPr>
              <a:t>-</a:t>
            </a:r>
            <a:r>
              <a:rPr lang="en-US" dirty="0"/>
              <a:t>	Subtraction</a:t>
            </a:r>
            <a:br>
              <a:rPr lang="en-US" dirty="0"/>
            </a:br>
            <a:r>
              <a:rPr lang="en-US" dirty="0">
                <a:latin typeface="Consolas" panose="020B0609020204030204" pitchFamily="49" charset="0"/>
              </a:rPr>
              <a:t>*</a:t>
            </a:r>
            <a:r>
              <a:rPr lang="en-US" dirty="0"/>
              <a:t> 	Multiplication</a:t>
            </a:r>
            <a:br>
              <a:rPr lang="en-US" dirty="0"/>
            </a:br>
            <a:r>
              <a:rPr lang="en-US" dirty="0">
                <a:latin typeface="Consolas" panose="020B0609020204030204" pitchFamily="49" charset="0"/>
              </a:rPr>
              <a:t>/</a:t>
            </a:r>
            <a:r>
              <a:rPr lang="en-US" dirty="0"/>
              <a:t>	Division</a:t>
            </a:r>
            <a:br>
              <a:rPr lang="en-US" dirty="0"/>
            </a:br>
            <a:r>
              <a:rPr lang="en-US" dirty="0">
                <a:latin typeface="Consolas" panose="020B0609020204030204" pitchFamily="49" charset="0"/>
              </a:rPr>
              <a:t>%</a:t>
            </a:r>
            <a:r>
              <a:rPr lang="en-US" dirty="0"/>
              <a:t>	Modulus</a:t>
            </a:r>
          </a:p>
        </p:txBody>
      </p:sp>
      <p:sp>
        <p:nvSpPr>
          <p:cNvPr id="12" name="TextBox 11">
            <a:extLst>
              <a:ext uri="{FF2B5EF4-FFF2-40B4-BE49-F238E27FC236}">
                <a16:creationId xmlns:a16="http://schemas.microsoft.com/office/drawing/2014/main" id="{1BF18088-6AAF-4B6F-9CFF-FA42465971E0}"/>
              </a:ext>
            </a:extLst>
          </p:cNvPr>
          <p:cNvSpPr txBox="1"/>
          <p:nvPr/>
        </p:nvSpPr>
        <p:spPr>
          <a:xfrm>
            <a:off x="1000397" y="3588840"/>
            <a:ext cx="7143206" cy="1569660"/>
          </a:xfrm>
          <a:prstGeom prst="rect">
            <a:avLst/>
          </a:prstGeom>
          <a:solidFill>
            <a:schemeClr val="bg1">
              <a:lumMod val="95000"/>
            </a:schemeClr>
          </a:solidFill>
          <a:ln>
            <a:solidFill>
              <a:schemeClr val="tx1">
                <a:lumMod val="65000"/>
                <a:lumOff val="35000"/>
              </a:schemeClr>
            </a:solidFill>
          </a:ln>
          <a:effectLst>
            <a:outerShdw blurRad="50800" dist="38100" dir="2700000" algn="tl" rotWithShape="0">
              <a:prstClr val="black">
                <a:alpha val="40000"/>
              </a:prstClr>
            </a:outerShdw>
          </a:effectLst>
        </p:spPr>
        <p:txBody>
          <a:bodyPr wrap="square" rtlCol="0">
            <a:spAutoFit/>
          </a:bodyPr>
          <a:lstStyle/>
          <a:p>
            <a:r>
              <a:rPr lang="en-US" sz="1600" dirty="0">
                <a:latin typeface="+mn-lt"/>
              </a:rPr>
              <a:t>Examples:</a:t>
            </a:r>
          </a:p>
          <a:p>
            <a:r>
              <a:rPr lang="en-US" sz="1600" dirty="0">
                <a:latin typeface="Consolas" panose="020B0609020204030204" pitchFamily="49" charset="0"/>
              </a:rPr>
              <a:t>total = price + tax;</a:t>
            </a:r>
          </a:p>
          <a:p>
            <a:r>
              <a:rPr lang="en-US" sz="1600" dirty="0">
                <a:latin typeface="Consolas" panose="020B0609020204030204" pitchFamily="49" charset="0"/>
              </a:rPr>
              <a:t>sale = price - discount;</a:t>
            </a:r>
          </a:p>
          <a:p>
            <a:r>
              <a:rPr lang="en-US" sz="1600" dirty="0">
                <a:latin typeface="Consolas" panose="020B0609020204030204" pitchFamily="49" charset="0"/>
              </a:rPr>
              <a:t>population = population * 2;</a:t>
            </a:r>
          </a:p>
          <a:p>
            <a:r>
              <a:rPr lang="en-US" sz="1600" dirty="0">
                <a:latin typeface="Consolas" panose="020B0609020204030204" pitchFamily="49" charset="0"/>
              </a:rPr>
              <a:t>half = number / 2;</a:t>
            </a:r>
          </a:p>
          <a:p>
            <a:r>
              <a:rPr lang="en-US" sz="1600" dirty="0" err="1">
                <a:latin typeface="Consolas" panose="020B0609020204030204" pitchFamily="49" charset="0"/>
              </a:rPr>
              <a:t>leftOver</a:t>
            </a:r>
            <a:r>
              <a:rPr lang="en-US" sz="1600" dirty="0">
                <a:latin typeface="Consolas" panose="020B0609020204030204" pitchFamily="49" charset="0"/>
              </a:rPr>
              <a:t> = 17 % 3;</a:t>
            </a:r>
          </a:p>
        </p:txBody>
      </p:sp>
    </p:spTree>
    <p:extLst>
      <p:ext uri="{BB962C8B-B14F-4D97-AF65-F5344CB8AC3E}">
        <p14:creationId xmlns:p14="http://schemas.microsoft.com/office/powerpoint/2010/main" val="34063352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2.9 Focus on Languages: Java </a:t>
            </a:r>
            <a:r>
              <a:rPr lang="en-US" altLang="en-US" sz="2000" b="0" dirty="0">
                <a:latin typeface="Times New Roman" panose="02020603050405020304" pitchFamily="18" charset="0"/>
                <a:cs typeface="Times New Roman" panose="02020603050405020304" pitchFamily="18" charset="0"/>
              </a:rPr>
              <a:t>(10 of 11)</a:t>
            </a:r>
            <a:endParaRPr lang="en-US" sz="2000" b="0" dirty="0">
              <a:latin typeface="Times New Roman" panose="02020603050405020304" pitchFamily="18" charset="0"/>
              <a:cs typeface="Times New Roman" panose="02020603050405020304" pitchFamily="18" charset="0"/>
            </a:endParaRPr>
          </a:p>
        </p:txBody>
      </p:sp>
      <p:sp>
        <p:nvSpPr>
          <p:cNvPr id="6" name="Text Placeholder 5">
            <a:extLst>
              <a:ext uri="{FF2B5EF4-FFF2-40B4-BE49-F238E27FC236}">
                <a16:creationId xmlns:a16="http://schemas.microsoft.com/office/drawing/2014/main" id="{8C40EF33-2753-4628-9B3B-B1148D3CAE7D}"/>
              </a:ext>
            </a:extLst>
          </p:cNvPr>
          <p:cNvSpPr>
            <a:spLocks noGrp="1"/>
          </p:cNvSpPr>
          <p:nvPr>
            <p:ph type="body" idx="1"/>
          </p:nvPr>
        </p:nvSpPr>
        <p:spPr>
          <a:xfrm>
            <a:off x="457200" y="1399801"/>
            <a:ext cx="8229600" cy="4525963"/>
          </a:xfrm>
        </p:spPr>
        <p:txBody>
          <a:bodyPr/>
          <a:lstStyle/>
          <a:p>
            <a:r>
              <a:rPr lang="en-US" dirty="0"/>
              <a:t>Named constants – use the </a:t>
            </a:r>
            <a:r>
              <a:rPr lang="en-US" dirty="0">
                <a:latin typeface="Consolas" panose="020B0609020204030204" pitchFamily="49" charset="0"/>
              </a:rPr>
              <a:t>final</a:t>
            </a:r>
            <a:r>
              <a:rPr lang="en-US" dirty="0"/>
              <a:t> key word in declarations:</a:t>
            </a:r>
            <a:br>
              <a:rPr lang="en-US" dirty="0"/>
            </a:br>
            <a:br>
              <a:rPr lang="en-US" dirty="0"/>
            </a:br>
            <a:r>
              <a:rPr lang="en-US" dirty="0">
                <a:latin typeface="Consolas" panose="020B0609020204030204" pitchFamily="49" charset="0"/>
              </a:rPr>
              <a:t>final double INTEREST_RATE = 0.069;</a:t>
            </a:r>
            <a:br>
              <a:rPr lang="en-US" dirty="0"/>
            </a:br>
            <a:br>
              <a:rPr lang="en-US" dirty="0"/>
            </a:br>
            <a:r>
              <a:rPr lang="en-US" dirty="0"/>
              <a:t>This declares a </a:t>
            </a:r>
            <a:r>
              <a:rPr lang="en-US" dirty="0">
                <a:latin typeface="Consolas" panose="020B0609020204030204" pitchFamily="49" charset="0"/>
              </a:rPr>
              <a:t>double</a:t>
            </a:r>
            <a:r>
              <a:rPr lang="en-US" dirty="0"/>
              <a:t> constant named </a:t>
            </a:r>
            <a:r>
              <a:rPr lang="en-US" dirty="0">
                <a:latin typeface="Consolas" panose="020B0609020204030204" pitchFamily="49" charset="0"/>
              </a:rPr>
              <a:t>INTEREST_RATE</a:t>
            </a:r>
            <a:r>
              <a:rPr lang="en-US" dirty="0"/>
              <a:t>, set to the value 0.069.</a:t>
            </a:r>
          </a:p>
        </p:txBody>
      </p:sp>
    </p:spTree>
    <p:extLst>
      <p:ext uri="{BB962C8B-B14F-4D97-AF65-F5344CB8AC3E}">
        <p14:creationId xmlns:p14="http://schemas.microsoft.com/office/powerpoint/2010/main" val="1291075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2.1 Designing a Program </a:t>
            </a:r>
            <a:r>
              <a:rPr lang="en-US" altLang="en-US" sz="2000" b="0" dirty="0"/>
              <a:t>(2 of 7)</a:t>
            </a:r>
            <a:endParaRPr lang="en-US" dirty="0"/>
          </a:p>
        </p:txBody>
      </p:sp>
      <p:sp>
        <p:nvSpPr>
          <p:cNvPr id="3" name="Text Placeholder 2"/>
          <p:cNvSpPr>
            <a:spLocks noGrp="1"/>
          </p:cNvSpPr>
          <p:nvPr>
            <p:ph type="body" idx="1"/>
          </p:nvPr>
        </p:nvSpPr>
        <p:spPr>
          <a:xfrm>
            <a:off x="457200" y="1600201"/>
            <a:ext cx="8229600" cy="1402080"/>
          </a:xfrm>
        </p:spPr>
        <p:txBody>
          <a:bodyPr/>
          <a:lstStyle/>
          <a:p>
            <a:pPr marL="0" indent="0" eaLnBrk="1" hangingPunct="1">
              <a:buFontTx/>
              <a:buNone/>
            </a:pPr>
            <a:r>
              <a:rPr lang="en-US" altLang="en-US" sz="2400" dirty="0">
                <a:latin typeface="+mn-lt"/>
              </a:rPr>
              <a:t>The purpose of Programming Logic and Design is to focus on Flow</a:t>
            </a:r>
            <a:r>
              <a:rPr lang="en-US" altLang="en-US" sz="100" dirty="0">
                <a:latin typeface="+mn-lt"/>
              </a:rPr>
              <a:t> </a:t>
            </a:r>
            <a:r>
              <a:rPr lang="en-US" altLang="en-US" sz="2400" dirty="0">
                <a:latin typeface="+mn-lt"/>
              </a:rPr>
              <a:t>charts and Pseudocode.</a:t>
            </a:r>
          </a:p>
          <a:p>
            <a:pPr marL="609600" indent="-609600" eaLnBrk="1" hangingPunct="1">
              <a:buFontTx/>
              <a:buNone/>
            </a:pPr>
            <a:r>
              <a:rPr lang="en-US" altLang="en-US" sz="2400" dirty="0">
                <a:latin typeface="+mn-lt"/>
              </a:rPr>
              <a:t>The design is the foundation of a good program.</a:t>
            </a:r>
          </a:p>
        </p:txBody>
      </p:sp>
      <p:sp>
        <p:nvSpPr>
          <p:cNvPr id="6" name="Text Placeholder 5"/>
          <p:cNvSpPr>
            <a:spLocks noGrp="1"/>
          </p:cNvSpPr>
          <p:nvPr>
            <p:ph type="body" idx="2"/>
          </p:nvPr>
        </p:nvSpPr>
        <p:spPr>
          <a:xfrm>
            <a:off x="457200" y="3307081"/>
            <a:ext cx="8229600" cy="404307"/>
          </a:xfrm>
        </p:spPr>
        <p:txBody>
          <a:bodyPr/>
          <a:lstStyle/>
          <a:p>
            <a:pPr marL="0" indent="0">
              <a:buNone/>
            </a:pPr>
            <a:r>
              <a:rPr lang="en-US" altLang="en-US" sz="2000" b="1" dirty="0">
                <a:solidFill>
                  <a:schemeClr val="tx1"/>
                </a:solidFill>
                <a:latin typeface="+mn-lt"/>
              </a:rPr>
              <a:t>Figure 2-1 </a:t>
            </a:r>
            <a:r>
              <a:rPr lang="en-US" altLang="en-US" sz="2000" dirty="0">
                <a:latin typeface="+mn-lt"/>
              </a:rPr>
              <a:t>The program development cycle</a:t>
            </a:r>
          </a:p>
        </p:txBody>
      </p:sp>
      <p:pic>
        <p:nvPicPr>
          <p:cNvPr id="4" name="Picture 3" descr="A block diagram illustrates the steps involved in program development cycle. The steps are represented by 5 blocks in the following order: 1. Design the program; 2. Write the code; 3.Correct syntax errors; 4. Test the executable cod; and 5. Debug the code. Block 5 points back to block 1 indicating that the entire process is repe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506" y="4241496"/>
            <a:ext cx="7720988" cy="986892"/>
          </a:xfrm>
          <a:prstGeom prst="rect">
            <a:avLst/>
          </a:prstGeom>
        </p:spPr>
      </p:pic>
    </p:spTree>
    <p:extLst>
      <p:ext uri="{BB962C8B-B14F-4D97-AF65-F5344CB8AC3E}">
        <p14:creationId xmlns:p14="http://schemas.microsoft.com/office/powerpoint/2010/main" val="28873462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2.9 Focus on Languages: Java </a:t>
            </a:r>
            <a:r>
              <a:rPr lang="en-US" altLang="en-US" sz="2000" b="0" dirty="0">
                <a:latin typeface="Times New Roman" panose="02020603050405020304" pitchFamily="18" charset="0"/>
                <a:cs typeface="Times New Roman" panose="02020603050405020304" pitchFamily="18" charset="0"/>
              </a:rPr>
              <a:t>(11 of 11)</a:t>
            </a:r>
            <a:endParaRPr lang="en-US" sz="2000" b="0" dirty="0">
              <a:latin typeface="Times New Roman" panose="02020603050405020304" pitchFamily="18" charset="0"/>
              <a:cs typeface="Times New Roman" panose="02020603050405020304" pitchFamily="18" charset="0"/>
            </a:endParaRPr>
          </a:p>
        </p:txBody>
      </p:sp>
      <p:sp>
        <p:nvSpPr>
          <p:cNvPr id="6" name="Text Placeholder 5">
            <a:extLst>
              <a:ext uri="{FF2B5EF4-FFF2-40B4-BE49-F238E27FC236}">
                <a16:creationId xmlns:a16="http://schemas.microsoft.com/office/drawing/2014/main" id="{8C40EF33-2753-4628-9B3B-B1148D3CAE7D}"/>
              </a:ext>
            </a:extLst>
          </p:cNvPr>
          <p:cNvSpPr>
            <a:spLocks noGrp="1"/>
          </p:cNvSpPr>
          <p:nvPr>
            <p:ph type="body" idx="1"/>
          </p:nvPr>
        </p:nvSpPr>
        <p:spPr>
          <a:xfrm>
            <a:off x="457200" y="1399801"/>
            <a:ext cx="8229600" cy="4525963"/>
          </a:xfrm>
        </p:spPr>
        <p:txBody>
          <a:bodyPr/>
          <a:lstStyle/>
          <a:p>
            <a:r>
              <a:rPr lang="en-US" dirty="0"/>
              <a:t>Documenting a program with comments</a:t>
            </a:r>
            <a:br>
              <a:rPr lang="en-US" dirty="0"/>
            </a:br>
            <a:br>
              <a:rPr lang="en-US" dirty="0"/>
            </a:br>
            <a:br>
              <a:rPr lang="en-US" dirty="0"/>
            </a:br>
            <a:r>
              <a:rPr lang="en-US" dirty="0">
                <a:latin typeface="Consolas" panose="020B0609020204030204" pitchFamily="49" charset="0"/>
              </a:rPr>
              <a:t>// This is a line comment</a:t>
            </a:r>
            <a:br>
              <a:rPr lang="en-US" dirty="0"/>
            </a:br>
            <a:br>
              <a:rPr lang="en-US" dirty="0"/>
            </a:br>
            <a:br>
              <a:rPr lang="en-US" dirty="0"/>
            </a:br>
            <a:br>
              <a:rPr lang="en-US" dirty="0"/>
            </a:b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This is a multiline comment.</a:t>
            </a:r>
            <a:br>
              <a:rPr lang="en-US" dirty="0">
                <a:latin typeface="Consolas" panose="020B0609020204030204" pitchFamily="49" charset="0"/>
              </a:rPr>
            </a:br>
            <a:r>
              <a:rPr lang="en-US" dirty="0">
                <a:latin typeface="Consolas" panose="020B0609020204030204" pitchFamily="49" charset="0"/>
              </a:rPr>
              <a:t>*/</a:t>
            </a:r>
          </a:p>
        </p:txBody>
      </p:sp>
    </p:spTree>
    <p:extLst>
      <p:ext uri="{BB962C8B-B14F-4D97-AF65-F5344CB8AC3E}">
        <p14:creationId xmlns:p14="http://schemas.microsoft.com/office/powerpoint/2010/main" val="27582939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E6AF24-A149-421C-9806-0036E4052440}"/>
              </a:ext>
            </a:extLst>
          </p:cNvPr>
          <p:cNvSpPr>
            <a:spLocks noGrp="1"/>
          </p:cNvSpPr>
          <p:nvPr>
            <p:ph type="title"/>
          </p:nvPr>
        </p:nvSpPr>
        <p:spPr/>
        <p:txBody>
          <a:bodyPr/>
          <a:lstStyle/>
          <a:p>
            <a:r>
              <a:rPr lang="en-US" altLang="en-US" dirty="0"/>
              <a:t>2.9 Focus on Languages: Python</a:t>
            </a:r>
            <a:endParaRPr lang="en-US" dirty="0"/>
          </a:p>
        </p:txBody>
      </p:sp>
      <p:sp>
        <p:nvSpPr>
          <p:cNvPr id="5" name="Text Placeholder 4">
            <a:extLst>
              <a:ext uri="{FF2B5EF4-FFF2-40B4-BE49-F238E27FC236}">
                <a16:creationId xmlns:a16="http://schemas.microsoft.com/office/drawing/2014/main" id="{50E4F4B2-2007-479F-9F9F-7A7CE621296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589083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2.9 Focus on Languages: Python </a:t>
            </a:r>
            <a:r>
              <a:rPr lang="en-US" altLang="en-US" sz="2000" b="0" dirty="0">
                <a:latin typeface="Times New Roman" panose="02020603050405020304" pitchFamily="18" charset="0"/>
                <a:cs typeface="Times New Roman" panose="02020603050405020304" pitchFamily="18" charset="0"/>
              </a:rPr>
              <a:t>(1 of 8)</a:t>
            </a:r>
            <a:endParaRPr lang="en-US" sz="2000" b="0" dirty="0">
              <a:latin typeface="Times New Roman" panose="02020603050405020304" pitchFamily="18" charset="0"/>
              <a:cs typeface="Times New Roman" panose="02020603050405020304" pitchFamily="18" charset="0"/>
            </a:endParaRPr>
          </a:p>
        </p:txBody>
      </p:sp>
      <p:sp>
        <p:nvSpPr>
          <p:cNvPr id="6" name="Text Placeholder 5">
            <a:extLst>
              <a:ext uri="{FF2B5EF4-FFF2-40B4-BE49-F238E27FC236}">
                <a16:creationId xmlns:a16="http://schemas.microsoft.com/office/drawing/2014/main" id="{8C40EF33-2753-4628-9B3B-B1148D3CAE7D}"/>
              </a:ext>
            </a:extLst>
          </p:cNvPr>
          <p:cNvSpPr>
            <a:spLocks noGrp="1"/>
          </p:cNvSpPr>
          <p:nvPr>
            <p:ph type="body" idx="1"/>
          </p:nvPr>
        </p:nvSpPr>
        <p:spPr/>
        <p:txBody>
          <a:bodyPr/>
          <a:lstStyle/>
          <a:p>
            <a:r>
              <a:rPr lang="en-US" dirty="0"/>
              <a:t>Displaying Screen Output</a:t>
            </a:r>
          </a:p>
          <a:p>
            <a:pPr lvl="1"/>
            <a:r>
              <a:rPr lang="en-US" dirty="0">
                <a:latin typeface="Consolas" panose="020B0609020204030204" pitchFamily="49" charset="0"/>
              </a:rPr>
              <a:t>print()</a:t>
            </a:r>
            <a:r>
              <a:rPr lang="en-US" dirty="0">
                <a:latin typeface="+mn-lt"/>
              </a:rPr>
              <a:t> function</a:t>
            </a:r>
            <a:br>
              <a:rPr lang="en-US" dirty="0"/>
            </a:br>
            <a:r>
              <a:rPr lang="en-US" dirty="0"/>
              <a:t>Displays a line of output, then advances the output cursor to the next line.</a:t>
            </a:r>
          </a:p>
        </p:txBody>
      </p:sp>
      <p:sp>
        <p:nvSpPr>
          <p:cNvPr id="7" name="TextBox 6">
            <a:extLst>
              <a:ext uri="{FF2B5EF4-FFF2-40B4-BE49-F238E27FC236}">
                <a16:creationId xmlns:a16="http://schemas.microsoft.com/office/drawing/2014/main" id="{CA87D01B-7A00-4565-A71A-E2EB31390A99}"/>
              </a:ext>
            </a:extLst>
          </p:cNvPr>
          <p:cNvSpPr txBox="1"/>
          <p:nvPr/>
        </p:nvSpPr>
        <p:spPr>
          <a:xfrm>
            <a:off x="722809" y="2789279"/>
            <a:ext cx="7506791" cy="830997"/>
          </a:xfrm>
          <a:prstGeom prst="rect">
            <a:avLst/>
          </a:prstGeom>
          <a:noFill/>
        </p:spPr>
        <p:txBody>
          <a:bodyPr wrap="square" rtlCol="0">
            <a:spAutoFit/>
          </a:bodyPr>
          <a:lstStyle/>
          <a:p>
            <a:r>
              <a:rPr lang="en-US" sz="1600" dirty="0">
                <a:latin typeface="Consolas" panose="020B0609020204030204" pitchFamily="49" charset="0"/>
              </a:rPr>
              <a:t>print('My major is Computer Science.');</a:t>
            </a:r>
          </a:p>
          <a:p>
            <a:r>
              <a:rPr lang="en-US" sz="1600" dirty="0">
                <a:latin typeface="Consolas" panose="020B0609020204030204" pitchFamily="49" charset="0"/>
              </a:rPr>
              <a:t>print('I plan to be a software developer.');</a:t>
            </a:r>
          </a:p>
          <a:p>
            <a:r>
              <a:rPr lang="en-US" sz="1600" dirty="0">
                <a:latin typeface="Consolas" panose="020B0609020204030204" pitchFamily="49" charset="0"/>
              </a:rPr>
              <a:t>print('Programming is fun!');</a:t>
            </a:r>
          </a:p>
        </p:txBody>
      </p:sp>
      <p:sp>
        <p:nvSpPr>
          <p:cNvPr id="3" name="TextBox 2">
            <a:extLst>
              <a:ext uri="{FF2B5EF4-FFF2-40B4-BE49-F238E27FC236}">
                <a16:creationId xmlns:a16="http://schemas.microsoft.com/office/drawing/2014/main" id="{236659BE-09F2-47B0-AC3F-0E17D646CD99}"/>
              </a:ext>
            </a:extLst>
          </p:cNvPr>
          <p:cNvSpPr txBox="1"/>
          <p:nvPr/>
        </p:nvSpPr>
        <p:spPr>
          <a:xfrm>
            <a:off x="722809" y="3735977"/>
            <a:ext cx="7114903" cy="954107"/>
          </a:xfrm>
          <a:prstGeom prst="rect">
            <a:avLst/>
          </a:prstGeom>
          <a:solidFill>
            <a:schemeClr val="bg1">
              <a:lumMod val="85000"/>
            </a:schemeClr>
          </a:solidFill>
        </p:spPr>
        <p:txBody>
          <a:bodyPr wrap="square" rtlCol="0">
            <a:spAutoFit/>
          </a:bodyPr>
          <a:lstStyle/>
          <a:p>
            <a:r>
              <a:rPr lang="en-US" b="1" i="1" dirty="0"/>
              <a:t>Program Output</a:t>
            </a:r>
          </a:p>
          <a:p>
            <a:r>
              <a:rPr lang="en-US" dirty="0"/>
              <a:t>My major is Computer Science.</a:t>
            </a:r>
          </a:p>
          <a:p>
            <a:r>
              <a:rPr lang="en-US" dirty="0"/>
              <a:t>I plan to be a software developer.</a:t>
            </a:r>
          </a:p>
          <a:p>
            <a:r>
              <a:rPr lang="en-US" dirty="0"/>
              <a:t>Programming is fun!</a:t>
            </a:r>
          </a:p>
        </p:txBody>
      </p:sp>
    </p:spTree>
    <p:extLst>
      <p:ext uri="{BB962C8B-B14F-4D97-AF65-F5344CB8AC3E}">
        <p14:creationId xmlns:p14="http://schemas.microsoft.com/office/powerpoint/2010/main" val="21248725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2.9 Focus on Languages: Python </a:t>
            </a:r>
            <a:r>
              <a:rPr lang="en-US" altLang="en-US" sz="2000" b="0" dirty="0">
                <a:latin typeface="Times New Roman" panose="02020603050405020304" pitchFamily="18" charset="0"/>
                <a:cs typeface="Times New Roman" panose="02020603050405020304" pitchFamily="18" charset="0"/>
              </a:rPr>
              <a:t>(2 of 8)</a:t>
            </a:r>
            <a:endParaRPr lang="en-US" sz="2000" b="0" dirty="0">
              <a:latin typeface="Times New Roman" panose="02020603050405020304" pitchFamily="18" charset="0"/>
              <a:cs typeface="Times New Roman" panose="02020603050405020304" pitchFamily="18" charset="0"/>
            </a:endParaRPr>
          </a:p>
        </p:txBody>
      </p:sp>
      <p:sp>
        <p:nvSpPr>
          <p:cNvPr id="6" name="Text Placeholder 5">
            <a:extLst>
              <a:ext uri="{FF2B5EF4-FFF2-40B4-BE49-F238E27FC236}">
                <a16:creationId xmlns:a16="http://schemas.microsoft.com/office/drawing/2014/main" id="{8C40EF33-2753-4628-9B3B-B1148D3CAE7D}"/>
              </a:ext>
            </a:extLst>
          </p:cNvPr>
          <p:cNvSpPr>
            <a:spLocks noGrp="1"/>
          </p:cNvSpPr>
          <p:nvPr>
            <p:ph type="body" idx="1"/>
          </p:nvPr>
        </p:nvSpPr>
        <p:spPr/>
        <p:txBody>
          <a:bodyPr/>
          <a:lstStyle/>
          <a:p>
            <a:r>
              <a:rPr lang="en-US" dirty="0"/>
              <a:t>You do not declare variables in Python. </a:t>
            </a:r>
          </a:p>
          <a:p>
            <a:r>
              <a:rPr lang="en-US" dirty="0"/>
              <a:t>Instead, you use an assignment statement to create a variable. </a:t>
            </a:r>
            <a:br>
              <a:rPr lang="en-US" dirty="0"/>
            </a:br>
            <a:br>
              <a:rPr lang="en-US" dirty="0"/>
            </a:br>
            <a:br>
              <a:rPr lang="en-US" dirty="0"/>
            </a:br>
            <a:br>
              <a:rPr lang="en-US" dirty="0"/>
            </a:br>
            <a:br>
              <a:rPr lang="en-US" dirty="0"/>
            </a:br>
            <a:br>
              <a:rPr lang="en-US" dirty="0"/>
            </a:br>
            <a:br>
              <a:rPr lang="en-US" dirty="0"/>
            </a:br>
            <a:endParaRPr lang="en-US" dirty="0"/>
          </a:p>
          <a:p>
            <a:r>
              <a:rPr lang="en-US" dirty="0"/>
              <a:t>See the rules for variable names on page 81 of your book.</a:t>
            </a:r>
          </a:p>
        </p:txBody>
      </p:sp>
      <p:sp>
        <p:nvSpPr>
          <p:cNvPr id="4" name="TextBox 3">
            <a:extLst>
              <a:ext uri="{FF2B5EF4-FFF2-40B4-BE49-F238E27FC236}">
                <a16:creationId xmlns:a16="http://schemas.microsoft.com/office/drawing/2014/main" id="{4A489007-31C9-49DF-ADA6-7ED30EB1B5D8}"/>
              </a:ext>
            </a:extLst>
          </p:cNvPr>
          <p:cNvSpPr txBox="1"/>
          <p:nvPr/>
        </p:nvSpPr>
        <p:spPr>
          <a:xfrm>
            <a:off x="984068" y="2662852"/>
            <a:ext cx="7437120" cy="1200329"/>
          </a:xfrm>
          <a:prstGeom prst="rect">
            <a:avLst/>
          </a:prstGeom>
          <a:noFill/>
        </p:spPr>
        <p:txBody>
          <a:bodyPr wrap="square" rtlCol="0">
            <a:spAutoFit/>
          </a:bodyPr>
          <a:lstStyle/>
          <a:p>
            <a:r>
              <a:rPr lang="en-US" sz="2400" dirty="0">
                <a:latin typeface="Consolas" panose="020B0609020204030204" pitchFamily="49" charset="0"/>
              </a:rPr>
              <a:t>age = 25</a:t>
            </a:r>
            <a:br>
              <a:rPr lang="en-US" sz="2400" dirty="0">
                <a:latin typeface="Consolas" panose="020B0609020204030204" pitchFamily="49" charset="0"/>
              </a:rPr>
            </a:br>
            <a:br>
              <a:rPr lang="en-US" sz="2400" dirty="0">
                <a:latin typeface="Consolas" panose="020B0609020204030204" pitchFamily="49" charset="0"/>
              </a:rPr>
            </a:br>
            <a:r>
              <a:rPr lang="en-US" sz="2400" dirty="0">
                <a:latin typeface="Consolas" panose="020B0609020204030204" pitchFamily="49" charset="0"/>
              </a:rPr>
              <a:t>title = 'Vice President'</a:t>
            </a:r>
          </a:p>
        </p:txBody>
      </p:sp>
    </p:spTree>
    <p:extLst>
      <p:ext uri="{BB962C8B-B14F-4D97-AF65-F5344CB8AC3E}">
        <p14:creationId xmlns:p14="http://schemas.microsoft.com/office/powerpoint/2010/main" val="37557694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2.9 Focus on Languages: Python </a:t>
            </a:r>
            <a:r>
              <a:rPr lang="en-US" altLang="en-US" sz="2000" b="0" dirty="0">
                <a:latin typeface="Times New Roman" panose="02020603050405020304" pitchFamily="18" charset="0"/>
                <a:cs typeface="Times New Roman" panose="02020603050405020304" pitchFamily="18" charset="0"/>
              </a:rPr>
              <a:t>(3 of 8)</a:t>
            </a:r>
            <a:endParaRPr lang="en-US" sz="2000" b="0" dirty="0">
              <a:latin typeface="Times New Roman" panose="02020603050405020304" pitchFamily="18" charset="0"/>
              <a:cs typeface="Times New Roman" panose="02020603050405020304" pitchFamily="18" charset="0"/>
            </a:endParaRPr>
          </a:p>
        </p:txBody>
      </p:sp>
      <p:sp>
        <p:nvSpPr>
          <p:cNvPr id="6" name="Text Placeholder 5">
            <a:extLst>
              <a:ext uri="{FF2B5EF4-FFF2-40B4-BE49-F238E27FC236}">
                <a16:creationId xmlns:a16="http://schemas.microsoft.com/office/drawing/2014/main" id="{8C40EF33-2753-4628-9B3B-B1148D3CAE7D}"/>
              </a:ext>
            </a:extLst>
          </p:cNvPr>
          <p:cNvSpPr>
            <a:spLocks noGrp="1"/>
          </p:cNvSpPr>
          <p:nvPr>
            <p:ph type="body" idx="1"/>
          </p:nvPr>
        </p:nvSpPr>
        <p:spPr>
          <a:xfrm>
            <a:off x="457200" y="1399801"/>
            <a:ext cx="8229600" cy="4525963"/>
          </a:xfrm>
        </p:spPr>
        <p:txBody>
          <a:bodyPr/>
          <a:lstStyle/>
          <a:p>
            <a:r>
              <a:rPr lang="en-US" dirty="0"/>
              <a:t>Pass multiple arguments to the </a:t>
            </a:r>
            <a:r>
              <a:rPr lang="en-US" dirty="0">
                <a:latin typeface="Consolas" panose="020B0609020204030204" pitchFamily="49" charset="0"/>
              </a:rPr>
              <a:t>print</a:t>
            </a:r>
            <a:r>
              <a:rPr lang="en-US" dirty="0"/>
              <a:t> function, and Python will print each argument's value on the screen, separated by a space. </a:t>
            </a:r>
          </a:p>
        </p:txBody>
      </p:sp>
      <p:sp>
        <p:nvSpPr>
          <p:cNvPr id="7" name="TextBox 6">
            <a:extLst>
              <a:ext uri="{FF2B5EF4-FFF2-40B4-BE49-F238E27FC236}">
                <a16:creationId xmlns:a16="http://schemas.microsoft.com/office/drawing/2014/main" id="{390A0BFD-49D8-449A-8263-6746C9C18D04}"/>
              </a:ext>
            </a:extLst>
          </p:cNvPr>
          <p:cNvSpPr txBox="1"/>
          <p:nvPr/>
        </p:nvSpPr>
        <p:spPr>
          <a:xfrm>
            <a:off x="722809" y="2789279"/>
            <a:ext cx="7506791" cy="584775"/>
          </a:xfrm>
          <a:prstGeom prst="rect">
            <a:avLst/>
          </a:prstGeom>
          <a:noFill/>
        </p:spPr>
        <p:txBody>
          <a:bodyPr wrap="square" rtlCol="0">
            <a:spAutoFit/>
          </a:bodyPr>
          <a:lstStyle/>
          <a:p>
            <a:r>
              <a:rPr lang="en-US" sz="1600" dirty="0">
                <a:latin typeface="Consolas" panose="020B0609020204030204" pitchFamily="49" charset="0"/>
              </a:rPr>
              <a:t>age = 25</a:t>
            </a:r>
          </a:p>
          <a:p>
            <a:r>
              <a:rPr lang="en-US" sz="1600" dirty="0">
                <a:latin typeface="Consolas" panose="020B0609020204030204" pitchFamily="49" charset="0"/>
              </a:rPr>
              <a:t>print('I am', age, 'years old.');</a:t>
            </a:r>
          </a:p>
        </p:txBody>
      </p:sp>
      <p:sp>
        <p:nvSpPr>
          <p:cNvPr id="8" name="TextBox 7">
            <a:extLst>
              <a:ext uri="{FF2B5EF4-FFF2-40B4-BE49-F238E27FC236}">
                <a16:creationId xmlns:a16="http://schemas.microsoft.com/office/drawing/2014/main" id="{04F3F909-0639-485B-BF9E-C07E5C983550}"/>
              </a:ext>
            </a:extLst>
          </p:cNvPr>
          <p:cNvSpPr txBox="1"/>
          <p:nvPr/>
        </p:nvSpPr>
        <p:spPr>
          <a:xfrm>
            <a:off x="731518" y="3461205"/>
            <a:ext cx="7114903" cy="523220"/>
          </a:xfrm>
          <a:prstGeom prst="rect">
            <a:avLst/>
          </a:prstGeom>
          <a:solidFill>
            <a:schemeClr val="bg1">
              <a:lumMod val="85000"/>
            </a:schemeClr>
          </a:solidFill>
        </p:spPr>
        <p:txBody>
          <a:bodyPr wrap="square" rtlCol="0">
            <a:spAutoFit/>
          </a:bodyPr>
          <a:lstStyle/>
          <a:p>
            <a:r>
              <a:rPr lang="en-US" b="1" i="1" dirty="0"/>
              <a:t>Program Output</a:t>
            </a:r>
          </a:p>
          <a:p>
            <a:r>
              <a:rPr lang="en-US" dirty="0"/>
              <a:t>I am 25 years old.</a:t>
            </a:r>
          </a:p>
        </p:txBody>
      </p:sp>
    </p:spTree>
    <p:extLst>
      <p:ext uri="{BB962C8B-B14F-4D97-AF65-F5344CB8AC3E}">
        <p14:creationId xmlns:p14="http://schemas.microsoft.com/office/powerpoint/2010/main" val="28794344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2.9 Focus on Languages: Python </a:t>
            </a:r>
            <a:r>
              <a:rPr lang="en-US" altLang="en-US" sz="2000" b="0" dirty="0">
                <a:latin typeface="Times New Roman" panose="02020603050405020304" pitchFamily="18" charset="0"/>
                <a:cs typeface="Times New Roman" panose="02020603050405020304" pitchFamily="18" charset="0"/>
              </a:rPr>
              <a:t>(4 of 8)</a:t>
            </a:r>
            <a:endParaRPr lang="en-US" sz="2000" b="0" dirty="0">
              <a:latin typeface="Times New Roman" panose="02020603050405020304" pitchFamily="18" charset="0"/>
              <a:cs typeface="Times New Roman" panose="02020603050405020304" pitchFamily="18" charset="0"/>
            </a:endParaRPr>
          </a:p>
        </p:txBody>
      </p:sp>
      <p:sp>
        <p:nvSpPr>
          <p:cNvPr id="6" name="Text Placeholder 5">
            <a:extLst>
              <a:ext uri="{FF2B5EF4-FFF2-40B4-BE49-F238E27FC236}">
                <a16:creationId xmlns:a16="http://schemas.microsoft.com/office/drawing/2014/main" id="{8C40EF33-2753-4628-9B3B-B1148D3CAE7D}"/>
              </a:ext>
            </a:extLst>
          </p:cNvPr>
          <p:cNvSpPr>
            <a:spLocks noGrp="1"/>
          </p:cNvSpPr>
          <p:nvPr>
            <p:ph type="body" idx="1"/>
          </p:nvPr>
        </p:nvSpPr>
        <p:spPr>
          <a:xfrm>
            <a:off x="457200" y="1399801"/>
            <a:ext cx="8229600" cy="4525963"/>
          </a:xfrm>
        </p:spPr>
        <p:txBody>
          <a:bodyPr/>
          <a:lstStyle/>
          <a:p>
            <a:r>
              <a:rPr lang="en-US" dirty="0"/>
              <a:t>Reading Keyboard Input (reading a string)</a:t>
            </a:r>
          </a:p>
        </p:txBody>
      </p:sp>
      <p:sp>
        <p:nvSpPr>
          <p:cNvPr id="4" name="TextBox 3">
            <a:extLst>
              <a:ext uri="{FF2B5EF4-FFF2-40B4-BE49-F238E27FC236}">
                <a16:creationId xmlns:a16="http://schemas.microsoft.com/office/drawing/2014/main" id="{4A489007-31C9-49DF-ADA6-7ED30EB1B5D8}"/>
              </a:ext>
            </a:extLst>
          </p:cNvPr>
          <p:cNvSpPr txBox="1"/>
          <p:nvPr/>
        </p:nvSpPr>
        <p:spPr>
          <a:xfrm>
            <a:off x="986245" y="2002851"/>
            <a:ext cx="6032864" cy="830997"/>
          </a:xfrm>
          <a:prstGeom prst="rect">
            <a:avLst/>
          </a:prstGeom>
          <a:noFill/>
        </p:spPr>
        <p:txBody>
          <a:bodyPr wrap="square" rtlCol="0">
            <a:spAutoFit/>
          </a:bodyPr>
          <a:lstStyle/>
          <a:p>
            <a:r>
              <a:rPr lang="en-US" sz="1600" dirty="0" err="1">
                <a:latin typeface="Consolas" panose="020B0609020204030204" pitchFamily="49" charset="0"/>
              </a:rPr>
              <a:t>first_name</a:t>
            </a:r>
            <a:r>
              <a:rPr lang="en-US" sz="1600" dirty="0">
                <a:latin typeface="Consolas" panose="020B0609020204030204" pitchFamily="49" charset="0"/>
              </a:rPr>
              <a:t> = input('Enter your first name: ')</a:t>
            </a:r>
          </a:p>
          <a:p>
            <a:r>
              <a:rPr lang="en-US" sz="1600" dirty="0" err="1">
                <a:latin typeface="Consolas" panose="020B0609020204030204" pitchFamily="49" charset="0"/>
              </a:rPr>
              <a:t>last_name</a:t>
            </a:r>
            <a:r>
              <a:rPr lang="en-US" sz="1600" dirty="0">
                <a:latin typeface="Consolas" panose="020B0609020204030204" pitchFamily="49" charset="0"/>
              </a:rPr>
              <a:t> = input('Enter your last name: ')</a:t>
            </a:r>
          </a:p>
          <a:p>
            <a:r>
              <a:rPr lang="en-US" sz="1600" dirty="0">
                <a:latin typeface="Consolas" panose="020B0609020204030204" pitchFamily="49" charset="0"/>
              </a:rPr>
              <a:t>print('Hello', </a:t>
            </a:r>
            <a:r>
              <a:rPr lang="en-US" sz="1600" dirty="0" err="1">
                <a:latin typeface="Consolas" panose="020B0609020204030204" pitchFamily="49" charset="0"/>
              </a:rPr>
              <a:t>first_name</a:t>
            </a:r>
            <a:r>
              <a:rPr lang="en-US" sz="1600" dirty="0">
                <a:latin typeface="Consolas" panose="020B0609020204030204" pitchFamily="49" charset="0"/>
              </a:rPr>
              <a:t>, </a:t>
            </a:r>
            <a:r>
              <a:rPr lang="en-US" sz="1600" dirty="0" err="1">
                <a:latin typeface="Consolas" panose="020B0609020204030204" pitchFamily="49" charset="0"/>
              </a:rPr>
              <a:t>last_name</a:t>
            </a:r>
            <a:r>
              <a:rPr lang="en-US" sz="1600" dirty="0">
                <a:latin typeface="Consolas" panose="020B0609020204030204" pitchFamily="49" charset="0"/>
              </a:rPr>
              <a:t>)</a:t>
            </a:r>
          </a:p>
        </p:txBody>
      </p:sp>
      <p:sp>
        <p:nvSpPr>
          <p:cNvPr id="7" name="TextBox 6">
            <a:extLst>
              <a:ext uri="{FF2B5EF4-FFF2-40B4-BE49-F238E27FC236}">
                <a16:creationId xmlns:a16="http://schemas.microsoft.com/office/drawing/2014/main" id="{046E7602-8F59-4F48-8F40-D605BA362388}"/>
              </a:ext>
            </a:extLst>
          </p:cNvPr>
          <p:cNvSpPr txBox="1"/>
          <p:nvPr/>
        </p:nvSpPr>
        <p:spPr>
          <a:xfrm>
            <a:off x="986245" y="2935609"/>
            <a:ext cx="7114903" cy="923330"/>
          </a:xfrm>
          <a:prstGeom prst="rect">
            <a:avLst/>
          </a:prstGeom>
          <a:solidFill>
            <a:schemeClr val="bg1">
              <a:lumMod val="85000"/>
            </a:schemeClr>
          </a:solidFill>
        </p:spPr>
        <p:txBody>
          <a:bodyPr wrap="square" rtlCol="0">
            <a:spAutoFit/>
          </a:bodyPr>
          <a:lstStyle/>
          <a:p>
            <a:r>
              <a:rPr lang="en-US" sz="1200" b="1" i="1" dirty="0"/>
              <a:t>Program Output</a:t>
            </a:r>
          </a:p>
          <a:p>
            <a:r>
              <a:rPr lang="en-US" dirty="0">
                <a:latin typeface="Consolas" panose="020B0609020204030204" pitchFamily="49" charset="0"/>
              </a:rPr>
              <a:t>Enter your first name: </a:t>
            </a:r>
            <a:r>
              <a:rPr lang="en-US" b="1" dirty="0"/>
              <a:t>Vinny</a:t>
            </a:r>
            <a:r>
              <a:rPr lang="en-US" dirty="0"/>
              <a:t> </a:t>
            </a:r>
            <a:r>
              <a:rPr lang="en-US" b="1" dirty="0"/>
              <a:t>[</a:t>
            </a:r>
            <a:r>
              <a:rPr lang="en-US" b="1" i="1" dirty="0"/>
              <a:t>Enter</a:t>
            </a:r>
            <a:r>
              <a:rPr lang="en-US" b="1" dirty="0"/>
              <a:t>]</a:t>
            </a:r>
            <a:endParaRPr lang="en-US" dirty="0"/>
          </a:p>
          <a:p>
            <a:r>
              <a:rPr lang="en-US" dirty="0">
                <a:latin typeface="Consolas" panose="020B0609020204030204" pitchFamily="49" charset="0"/>
              </a:rPr>
              <a:t>Enter your last name: </a:t>
            </a:r>
            <a:r>
              <a:rPr lang="en-US" b="1" dirty="0"/>
              <a:t>Brown</a:t>
            </a:r>
            <a:r>
              <a:rPr lang="en-US" dirty="0"/>
              <a:t> </a:t>
            </a:r>
            <a:r>
              <a:rPr lang="en-US" b="1" dirty="0"/>
              <a:t>[</a:t>
            </a:r>
            <a:r>
              <a:rPr lang="en-US" b="1" i="1" dirty="0"/>
              <a:t>Enter</a:t>
            </a:r>
            <a:r>
              <a:rPr lang="en-US" b="1" dirty="0"/>
              <a:t>]</a:t>
            </a:r>
            <a:endParaRPr lang="en-US" dirty="0"/>
          </a:p>
          <a:p>
            <a:r>
              <a:rPr lang="en-US" dirty="0">
                <a:latin typeface="Consolas" panose="020B0609020204030204" pitchFamily="49" charset="0"/>
              </a:rPr>
              <a:t>Hello Vinny Brown</a:t>
            </a:r>
            <a:endParaRPr lang="en-US" dirty="0">
              <a:effectLst/>
              <a:latin typeface="Consolas" panose="020B0609020204030204" pitchFamily="49" charset="0"/>
            </a:endParaRPr>
          </a:p>
        </p:txBody>
      </p:sp>
    </p:spTree>
    <p:extLst>
      <p:ext uri="{BB962C8B-B14F-4D97-AF65-F5344CB8AC3E}">
        <p14:creationId xmlns:p14="http://schemas.microsoft.com/office/powerpoint/2010/main" val="24918129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2.9 Focus on Languages: Python </a:t>
            </a:r>
            <a:r>
              <a:rPr lang="en-US" altLang="en-US" sz="2000" b="0" dirty="0">
                <a:latin typeface="Times New Roman" panose="02020603050405020304" pitchFamily="18" charset="0"/>
                <a:cs typeface="Times New Roman" panose="02020603050405020304" pitchFamily="18" charset="0"/>
              </a:rPr>
              <a:t>(5 of 8)</a:t>
            </a:r>
            <a:endParaRPr lang="en-US" sz="2000" b="0" dirty="0">
              <a:latin typeface="Times New Roman" panose="02020603050405020304" pitchFamily="18" charset="0"/>
              <a:cs typeface="Times New Roman" panose="02020603050405020304" pitchFamily="18" charset="0"/>
            </a:endParaRPr>
          </a:p>
        </p:txBody>
      </p:sp>
      <p:sp>
        <p:nvSpPr>
          <p:cNvPr id="6" name="Text Placeholder 5">
            <a:extLst>
              <a:ext uri="{FF2B5EF4-FFF2-40B4-BE49-F238E27FC236}">
                <a16:creationId xmlns:a16="http://schemas.microsoft.com/office/drawing/2014/main" id="{8C40EF33-2753-4628-9B3B-B1148D3CAE7D}"/>
              </a:ext>
            </a:extLst>
          </p:cNvPr>
          <p:cNvSpPr>
            <a:spLocks noGrp="1"/>
          </p:cNvSpPr>
          <p:nvPr>
            <p:ph type="body" idx="1"/>
          </p:nvPr>
        </p:nvSpPr>
        <p:spPr>
          <a:xfrm>
            <a:off x="457200" y="1399801"/>
            <a:ext cx="8229600" cy="4525963"/>
          </a:xfrm>
        </p:spPr>
        <p:txBody>
          <a:bodyPr/>
          <a:lstStyle/>
          <a:p>
            <a:r>
              <a:rPr lang="en-US" dirty="0"/>
              <a:t>Reading Keyboard Input (reading an integer)</a:t>
            </a:r>
          </a:p>
        </p:txBody>
      </p:sp>
      <p:sp>
        <p:nvSpPr>
          <p:cNvPr id="4" name="TextBox 3">
            <a:extLst>
              <a:ext uri="{FF2B5EF4-FFF2-40B4-BE49-F238E27FC236}">
                <a16:creationId xmlns:a16="http://schemas.microsoft.com/office/drawing/2014/main" id="{4A489007-31C9-49DF-ADA6-7ED30EB1B5D8}"/>
              </a:ext>
            </a:extLst>
          </p:cNvPr>
          <p:cNvSpPr txBox="1"/>
          <p:nvPr/>
        </p:nvSpPr>
        <p:spPr>
          <a:xfrm>
            <a:off x="1000397" y="1785137"/>
            <a:ext cx="7143206" cy="646331"/>
          </a:xfrm>
          <a:prstGeom prst="rect">
            <a:avLst/>
          </a:prstGeom>
          <a:noFill/>
        </p:spPr>
        <p:txBody>
          <a:bodyPr wrap="square" rtlCol="0">
            <a:spAutoFit/>
          </a:bodyPr>
          <a:lstStyle/>
          <a:p>
            <a:r>
              <a:rPr lang="en-US" sz="1800" dirty="0">
                <a:latin typeface="Consolas" panose="020B0609020204030204" pitchFamily="49" charset="0"/>
              </a:rPr>
              <a:t>hours = </a:t>
            </a:r>
            <a:r>
              <a:rPr lang="en-US" sz="1800" dirty="0" err="1">
                <a:latin typeface="Consolas" panose="020B0609020204030204" pitchFamily="49" charset="0"/>
              </a:rPr>
              <a:t>int</a:t>
            </a:r>
            <a:r>
              <a:rPr lang="en-US" sz="1800" dirty="0">
                <a:latin typeface="Consolas" panose="020B0609020204030204" pitchFamily="49" charset="0"/>
              </a:rPr>
              <a:t>(input('How many hours did you work? '))</a:t>
            </a:r>
          </a:p>
          <a:p>
            <a:r>
              <a:rPr lang="en-US" sz="1800" dirty="0">
                <a:latin typeface="Consolas" panose="020B0609020204030204" pitchFamily="49" charset="0"/>
              </a:rPr>
              <a:t>print('Here is the value that you entered:', hours)</a:t>
            </a:r>
            <a:endParaRPr lang="en-US" sz="1800" dirty="0">
              <a:effectLst/>
              <a:latin typeface="Consolas" panose="020B0609020204030204" pitchFamily="49" charset="0"/>
            </a:endParaRPr>
          </a:p>
        </p:txBody>
      </p:sp>
      <p:sp>
        <p:nvSpPr>
          <p:cNvPr id="7" name="TextBox 6">
            <a:extLst>
              <a:ext uri="{FF2B5EF4-FFF2-40B4-BE49-F238E27FC236}">
                <a16:creationId xmlns:a16="http://schemas.microsoft.com/office/drawing/2014/main" id="{046E7602-8F59-4F48-8F40-D605BA362388}"/>
              </a:ext>
            </a:extLst>
          </p:cNvPr>
          <p:cNvSpPr txBox="1"/>
          <p:nvPr/>
        </p:nvSpPr>
        <p:spPr>
          <a:xfrm>
            <a:off x="1000397" y="2601056"/>
            <a:ext cx="7114903" cy="707886"/>
          </a:xfrm>
          <a:prstGeom prst="rect">
            <a:avLst/>
          </a:prstGeom>
          <a:solidFill>
            <a:schemeClr val="bg1">
              <a:lumMod val="85000"/>
            </a:schemeClr>
          </a:solidFill>
        </p:spPr>
        <p:txBody>
          <a:bodyPr wrap="square" rtlCol="0">
            <a:spAutoFit/>
          </a:bodyPr>
          <a:lstStyle/>
          <a:p>
            <a:r>
              <a:rPr lang="en-US" sz="1200" b="1" i="1" dirty="0"/>
              <a:t>Program Output</a:t>
            </a:r>
          </a:p>
          <a:p>
            <a:r>
              <a:rPr lang="en-US" dirty="0">
                <a:latin typeface="Consolas" panose="020B0609020204030204" pitchFamily="49" charset="0"/>
              </a:rPr>
              <a:t>How many hours did you work? </a:t>
            </a:r>
            <a:r>
              <a:rPr lang="en-US" b="1" dirty="0">
                <a:latin typeface="Consolas" panose="020B0609020204030204" pitchFamily="49" charset="0"/>
              </a:rPr>
              <a:t>40</a:t>
            </a:r>
            <a:r>
              <a:rPr lang="en-US" dirty="0">
                <a:latin typeface="Consolas" panose="020B0609020204030204" pitchFamily="49" charset="0"/>
              </a:rPr>
              <a:t> </a:t>
            </a:r>
            <a:r>
              <a:rPr lang="en-US" b="1" dirty="0"/>
              <a:t>[</a:t>
            </a:r>
            <a:r>
              <a:rPr lang="en-US" b="1" i="1" dirty="0"/>
              <a:t>Enter</a:t>
            </a:r>
            <a:r>
              <a:rPr lang="en-US" b="1" dirty="0"/>
              <a:t>]</a:t>
            </a:r>
            <a:br>
              <a:rPr lang="en-US" dirty="0"/>
            </a:br>
            <a:r>
              <a:rPr lang="en-US" dirty="0">
                <a:latin typeface="Consolas" panose="020B0609020204030204" pitchFamily="49" charset="0"/>
              </a:rPr>
              <a:t>Here is the value that you entered:</a:t>
            </a:r>
            <a:r>
              <a:rPr lang="en-US" sz="1200" dirty="0">
                <a:latin typeface="Consolas" panose="020B0609020204030204" pitchFamily="49" charset="0"/>
              </a:rPr>
              <a:t> </a:t>
            </a:r>
            <a:r>
              <a:rPr lang="en-US" dirty="0">
                <a:latin typeface="Consolas" panose="020B0609020204030204" pitchFamily="49" charset="0"/>
              </a:rPr>
              <a:t>40</a:t>
            </a:r>
            <a:endParaRPr lang="en-US" sz="1200" dirty="0">
              <a:latin typeface="Consolas" panose="020B0609020204030204" pitchFamily="49" charset="0"/>
            </a:endParaRPr>
          </a:p>
        </p:txBody>
      </p:sp>
    </p:spTree>
    <p:extLst>
      <p:ext uri="{BB962C8B-B14F-4D97-AF65-F5344CB8AC3E}">
        <p14:creationId xmlns:p14="http://schemas.microsoft.com/office/powerpoint/2010/main" val="5978116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2.9 Focus on Languages: Python </a:t>
            </a:r>
            <a:r>
              <a:rPr lang="en-US" altLang="en-US" sz="2000" b="0" dirty="0">
                <a:latin typeface="Times New Roman" panose="02020603050405020304" pitchFamily="18" charset="0"/>
                <a:cs typeface="Times New Roman" panose="02020603050405020304" pitchFamily="18" charset="0"/>
              </a:rPr>
              <a:t>(6 of 8)</a:t>
            </a:r>
            <a:endParaRPr lang="en-US" sz="2000" b="0" dirty="0">
              <a:latin typeface="Times New Roman" panose="02020603050405020304" pitchFamily="18" charset="0"/>
              <a:cs typeface="Times New Roman" panose="02020603050405020304" pitchFamily="18" charset="0"/>
            </a:endParaRPr>
          </a:p>
        </p:txBody>
      </p:sp>
      <p:sp>
        <p:nvSpPr>
          <p:cNvPr id="6" name="Text Placeholder 5">
            <a:extLst>
              <a:ext uri="{FF2B5EF4-FFF2-40B4-BE49-F238E27FC236}">
                <a16:creationId xmlns:a16="http://schemas.microsoft.com/office/drawing/2014/main" id="{8C40EF33-2753-4628-9B3B-B1148D3CAE7D}"/>
              </a:ext>
            </a:extLst>
          </p:cNvPr>
          <p:cNvSpPr>
            <a:spLocks noGrp="1"/>
          </p:cNvSpPr>
          <p:nvPr>
            <p:ph type="body" idx="1"/>
          </p:nvPr>
        </p:nvSpPr>
        <p:spPr>
          <a:xfrm>
            <a:off x="457200" y="1399801"/>
            <a:ext cx="8229600" cy="4525963"/>
          </a:xfrm>
        </p:spPr>
        <p:txBody>
          <a:bodyPr/>
          <a:lstStyle/>
          <a:p>
            <a:r>
              <a:rPr lang="en-US" dirty="0"/>
              <a:t>Reading Keyboard Input (reading a real number)</a:t>
            </a:r>
          </a:p>
        </p:txBody>
      </p:sp>
      <p:sp>
        <p:nvSpPr>
          <p:cNvPr id="4" name="TextBox 3">
            <a:extLst>
              <a:ext uri="{FF2B5EF4-FFF2-40B4-BE49-F238E27FC236}">
                <a16:creationId xmlns:a16="http://schemas.microsoft.com/office/drawing/2014/main" id="{4A489007-31C9-49DF-ADA6-7ED30EB1B5D8}"/>
              </a:ext>
            </a:extLst>
          </p:cNvPr>
          <p:cNvSpPr txBox="1"/>
          <p:nvPr/>
        </p:nvSpPr>
        <p:spPr>
          <a:xfrm>
            <a:off x="1000397" y="1929130"/>
            <a:ext cx="7143206" cy="584775"/>
          </a:xfrm>
          <a:prstGeom prst="rect">
            <a:avLst/>
          </a:prstGeom>
          <a:noFill/>
        </p:spPr>
        <p:txBody>
          <a:bodyPr wrap="square" rtlCol="0">
            <a:spAutoFit/>
          </a:bodyPr>
          <a:lstStyle/>
          <a:p>
            <a:r>
              <a:rPr lang="en-US" sz="1600" dirty="0" err="1">
                <a:latin typeface="Consolas" panose="020B0609020204030204" pitchFamily="49" charset="0"/>
              </a:rPr>
              <a:t>pay_rate</a:t>
            </a:r>
            <a:r>
              <a:rPr lang="en-US" sz="1600" dirty="0">
                <a:latin typeface="Consolas" panose="020B0609020204030204" pitchFamily="49" charset="0"/>
              </a:rPr>
              <a:t> = float(input('What is your hourly pay rate? '))</a:t>
            </a:r>
          </a:p>
          <a:p>
            <a:r>
              <a:rPr lang="en-US" sz="1600" dirty="0">
                <a:latin typeface="Consolas" panose="020B0609020204030204" pitchFamily="49" charset="0"/>
              </a:rPr>
              <a:t>print('Here is the value that you entered:', </a:t>
            </a:r>
            <a:r>
              <a:rPr lang="en-US" sz="1600" dirty="0" err="1">
                <a:latin typeface="Consolas" panose="020B0609020204030204" pitchFamily="49" charset="0"/>
              </a:rPr>
              <a:t>pay_rate</a:t>
            </a:r>
            <a:r>
              <a:rPr lang="en-US" sz="1600" dirty="0">
                <a:latin typeface="Consolas" panose="020B0609020204030204" pitchFamily="49" charset="0"/>
              </a:rPr>
              <a:t>)</a:t>
            </a:r>
            <a:endParaRPr lang="en-US" sz="1600" dirty="0">
              <a:effectLst/>
              <a:latin typeface="Consolas" panose="020B0609020204030204" pitchFamily="49" charset="0"/>
            </a:endParaRPr>
          </a:p>
        </p:txBody>
      </p:sp>
      <p:sp>
        <p:nvSpPr>
          <p:cNvPr id="7" name="TextBox 6">
            <a:extLst>
              <a:ext uri="{FF2B5EF4-FFF2-40B4-BE49-F238E27FC236}">
                <a16:creationId xmlns:a16="http://schemas.microsoft.com/office/drawing/2014/main" id="{046E7602-8F59-4F48-8F40-D605BA362388}"/>
              </a:ext>
            </a:extLst>
          </p:cNvPr>
          <p:cNvSpPr txBox="1"/>
          <p:nvPr/>
        </p:nvSpPr>
        <p:spPr>
          <a:xfrm>
            <a:off x="1000397" y="2601056"/>
            <a:ext cx="7114903" cy="707886"/>
          </a:xfrm>
          <a:prstGeom prst="rect">
            <a:avLst/>
          </a:prstGeom>
          <a:solidFill>
            <a:schemeClr val="bg1">
              <a:lumMod val="85000"/>
            </a:schemeClr>
          </a:solidFill>
        </p:spPr>
        <p:txBody>
          <a:bodyPr wrap="square" rtlCol="0">
            <a:spAutoFit/>
          </a:bodyPr>
          <a:lstStyle/>
          <a:p>
            <a:r>
              <a:rPr lang="en-US" sz="1200" b="1" i="1" dirty="0"/>
              <a:t>Program Output</a:t>
            </a:r>
          </a:p>
          <a:p>
            <a:r>
              <a:rPr lang="en-US" dirty="0">
                <a:latin typeface="Consolas" panose="020B0609020204030204" pitchFamily="49" charset="0"/>
              </a:rPr>
              <a:t>What is your hourly pay rate? </a:t>
            </a:r>
            <a:r>
              <a:rPr lang="en-US" b="1" dirty="0">
                <a:latin typeface="Consolas" panose="020B0609020204030204" pitchFamily="49" charset="0"/>
              </a:rPr>
              <a:t>20</a:t>
            </a:r>
            <a:r>
              <a:rPr lang="en-US" dirty="0">
                <a:latin typeface="Consolas" panose="020B0609020204030204" pitchFamily="49" charset="0"/>
              </a:rPr>
              <a:t> </a:t>
            </a:r>
            <a:r>
              <a:rPr lang="en-US" b="1" dirty="0"/>
              <a:t>[</a:t>
            </a:r>
            <a:r>
              <a:rPr lang="en-US" b="1" i="1" dirty="0"/>
              <a:t>Enter</a:t>
            </a:r>
            <a:r>
              <a:rPr lang="en-US" b="1" dirty="0"/>
              <a:t>]</a:t>
            </a:r>
            <a:br>
              <a:rPr lang="en-US" dirty="0"/>
            </a:br>
            <a:r>
              <a:rPr lang="en-US" dirty="0">
                <a:latin typeface="Consolas" panose="020B0609020204030204" pitchFamily="49" charset="0"/>
              </a:rPr>
              <a:t>Here is the value that you entered:</a:t>
            </a:r>
            <a:r>
              <a:rPr lang="en-US" sz="1200" dirty="0">
                <a:latin typeface="Consolas" panose="020B0609020204030204" pitchFamily="49" charset="0"/>
              </a:rPr>
              <a:t> </a:t>
            </a:r>
            <a:r>
              <a:rPr lang="en-US" dirty="0">
                <a:latin typeface="Consolas" panose="020B0609020204030204" pitchFamily="49" charset="0"/>
              </a:rPr>
              <a:t>20</a:t>
            </a:r>
            <a:endParaRPr lang="en-US" sz="1200" dirty="0">
              <a:latin typeface="Consolas" panose="020B0609020204030204" pitchFamily="49" charset="0"/>
            </a:endParaRPr>
          </a:p>
        </p:txBody>
      </p:sp>
    </p:spTree>
    <p:extLst>
      <p:ext uri="{BB962C8B-B14F-4D97-AF65-F5344CB8AC3E}">
        <p14:creationId xmlns:p14="http://schemas.microsoft.com/office/powerpoint/2010/main" val="39426669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2.9 Focus on Languages: Python </a:t>
            </a:r>
            <a:r>
              <a:rPr lang="en-US" altLang="en-US" sz="2000" b="0" dirty="0">
                <a:latin typeface="Times New Roman" panose="02020603050405020304" pitchFamily="18" charset="0"/>
                <a:cs typeface="Times New Roman" panose="02020603050405020304" pitchFamily="18" charset="0"/>
              </a:rPr>
              <a:t>(7 of 8)</a:t>
            </a:r>
            <a:endParaRPr lang="en-US" sz="2000" b="0" dirty="0">
              <a:latin typeface="Times New Roman" panose="02020603050405020304" pitchFamily="18" charset="0"/>
              <a:cs typeface="Times New Roman" panose="02020603050405020304" pitchFamily="18" charset="0"/>
            </a:endParaRPr>
          </a:p>
        </p:txBody>
      </p:sp>
      <p:sp>
        <p:nvSpPr>
          <p:cNvPr id="6" name="Text Placeholder 5">
            <a:extLst>
              <a:ext uri="{FF2B5EF4-FFF2-40B4-BE49-F238E27FC236}">
                <a16:creationId xmlns:a16="http://schemas.microsoft.com/office/drawing/2014/main" id="{8C40EF33-2753-4628-9B3B-B1148D3CAE7D}"/>
              </a:ext>
            </a:extLst>
          </p:cNvPr>
          <p:cNvSpPr>
            <a:spLocks noGrp="1"/>
          </p:cNvSpPr>
          <p:nvPr>
            <p:ph type="body" idx="1"/>
          </p:nvPr>
        </p:nvSpPr>
        <p:spPr>
          <a:xfrm>
            <a:off x="457200" y="1399801"/>
            <a:ext cx="8229600" cy="4525963"/>
          </a:xfrm>
        </p:spPr>
        <p:txBody>
          <a:bodyPr/>
          <a:lstStyle/>
          <a:p>
            <a:r>
              <a:rPr lang="en-US" dirty="0"/>
              <a:t>Performing Calculations – Operators</a:t>
            </a:r>
            <a:br>
              <a:rPr lang="en-US" dirty="0"/>
            </a:br>
            <a:br>
              <a:rPr lang="en-US" dirty="0"/>
            </a:br>
            <a:r>
              <a:rPr lang="en-US" dirty="0">
                <a:latin typeface="Consolas" panose="020B0609020204030204" pitchFamily="49" charset="0"/>
              </a:rPr>
              <a:t>+</a:t>
            </a:r>
            <a:r>
              <a:rPr lang="en-US" dirty="0"/>
              <a:t>	Addition</a:t>
            </a:r>
            <a:br>
              <a:rPr lang="en-US" dirty="0"/>
            </a:br>
            <a:r>
              <a:rPr lang="en-US" dirty="0">
                <a:latin typeface="Consolas" panose="020B0609020204030204" pitchFamily="49" charset="0"/>
              </a:rPr>
              <a:t>-</a:t>
            </a:r>
            <a:r>
              <a:rPr lang="en-US" dirty="0"/>
              <a:t>	Subtraction</a:t>
            </a:r>
            <a:br>
              <a:rPr lang="en-US" dirty="0"/>
            </a:br>
            <a:r>
              <a:rPr lang="en-US" dirty="0">
                <a:latin typeface="Consolas" panose="020B0609020204030204" pitchFamily="49" charset="0"/>
              </a:rPr>
              <a:t>*</a:t>
            </a:r>
            <a:r>
              <a:rPr lang="en-US" dirty="0"/>
              <a:t> 	Multiplication</a:t>
            </a:r>
            <a:br>
              <a:rPr lang="en-US" dirty="0"/>
            </a:br>
            <a:r>
              <a:rPr lang="en-US" dirty="0">
                <a:latin typeface="Consolas" panose="020B0609020204030204" pitchFamily="49" charset="0"/>
              </a:rPr>
              <a:t>/</a:t>
            </a:r>
            <a:r>
              <a:rPr lang="en-US" dirty="0"/>
              <a:t>	Division</a:t>
            </a:r>
            <a:br>
              <a:rPr lang="en-US" dirty="0"/>
            </a:br>
            <a:r>
              <a:rPr lang="en-US" dirty="0">
                <a:latin typeface="Consolas" panose="020B0609020204030204" pitchFamily="49" charset="0"/>
              </a:rPr>
              <a:t>%</a:t>
            </a:r>
            <a:r>
              <a:rPr lang="en-US" dirty="0"/>
              <a:t>	Modulus</a:t>
            </a:r>
            <a:br>
              <a:rPr lang="en-US" dirty="0"/>
            </a:br>
            <a:r>
              <a:rPr lang="en-US" dirty="0"/>
              <a:t>**	Exponent</a:t>
            </a:r>
          </a:p>
        </p:txBody>
      </p:sp>
      <p:sp>
        <p:nvSpPr>
          <p:cNvPr id="12" name="TextBox 11">
            <a:extLst>
              <a:ext uri="{FF2B5EF4-FFF2-40B4-BE49-F238E27FC236}">
                <a16:creationId xmlns:a16="http://schemas.microsoft.com/office/drawing/2014/main" id="{1BF18088-6AAF-4B6F-9CFF-FA42465971E0}"/>
              </a:ext>
            </a:extLst>
          </p:cNvPr>
          <p:cNvSpPr txBox="1"/>
          <p:nvPr/>
        </p:nvSpPr>
        <p:spPr>
          <a:xfrm>
            <a:off x="1000397" y="3872030"/>
            <a:ext cx="7143206" cy="1815882"/>
          </a:xfrm>
          <a:prstGeom prst="rect">
            <a:avLst/>
          </a:prstGeom>
          <a:solidFill>
            <a:schemeClr val="bg1">
              <a:lumMod val="95000"/>
            </a:schemeClr>
          </a:solidFill>
          <a:ln>
            <a:solidFill>
              <a:schemeClr val="tx1">
                <a:lumMod val="65000"/>
                <a:lumOff val="35000"/>
              </a:schemeClr>
            </a:solidFill>
          </a:ln>
          <a:effectLst>
            <a:outerShdw blurRad="50800" dist="38100" dir="2700000" algn="tl" rotWithShape="0">
              <a:prstClr val="black">
                <a:alpha val="40000"/>
              </a:prstClr>
            </a:outerShdw>
          </a:effectLst>
        </p:spPr>
        <p:txBody>
          <a:bodyPr wrap="square" rtlCol="0">
            <a:spAutoFit/>
          </a:bodyPr>
          <a:lstStyle/>
          <a:p>
            <a:r>
              <a:rPr lang="en-US" sz="1600" dirty="0">
                <a:latin typeface="+mn-lt"/>
              </a:rPr>
              <a:t>Examples:</a:t>
            </a:r>
          </a:p>
          <a:p>
            <a:r>
              <a:rPr lang="en-US" sz="1600" dirty="0">
                <a:latin typeface="Consolas" panose="020B0609020204030204" pitchFamily="49" charset="0"/>
              </a:rPr>
              <a:t>total = price + tax</a:t>
            </a:r>
          </a:p>
          <a:p>
            <a:r>
              <a:rPr lang="en-US" sz="1600" dirty="0">
                <a:latin typeface="Consolas" panose="020B0609020204030204" pitchFamily="49" charset="0"/>
              </a:rPr>
              <a:t>sale = price - discount</a:t>
            </a:r>
          </a:p>
          <a:p>
            <a:r>
              <a:rPr lang="en-US" sz="1600" dirty="0">
                <a:latin typeface="Consolas" panose="020B0609020204030204" pitchFamily="49" charset="0"/>
              </a:rPr>
              <a:t>population = population * 2</a:t>
            </a:r>
          </a:p>
          <a:p>
            <a:r>
              <a:rPr lang="en-US" sz="1600" dirty="0">
                <a:latin typeface="Consolas" panose="020B0609020204030204" pitchFamily="49" charset="0"/>
              </a:rPr>
              <a:t>half = number / 2</a:t>
            </a:r>
          </a:p>
          <a:p>
            <a:r>
              <a:rPr lang="en-US" sz="1600" dirty="0" err="1">
                <a:latin typeface="Consolas" panose="020B0609020204030204" pitchFamily="49" charset="0"/>
              </a:rPr>
              <a:t>leftOver</a:t>
            </a:r>
            <a:r>
              <a:rPr lang="en-US" sz="1600" dirty="0">
                <a:latin typeface="Consolas" panose="020B0609020204030204" pitchFamily="49" charset="0"/>
              </a:rPr>
              <a:t> = 17 % 3</a:t>
            </a:r>
          </a:p>
          <a:p>
            <a:r>
              <a:rPr lang="en-US" sz="1600" dirty="0">
                <a:latin typeface="Consolas" panose="020B0609020204030204" pitchFamily="49" charset="0"/>
              </a:rPr>
              <a:t>result = 4**2</a:t>
            </a:r>
          </a:p>
        </p:txBody>
      </p:sp>
    </p:spTree>
    <p:extLst>
      <p:ext uri="{BB962C8B-B14F-4D97-AF65-F5344CB8AC3E}">
        <p14:creationId xmlns:p14="http://schemas.microsoft.com/office/powerpoint/2010/main" val="37332998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2.9 Focus on Languages: Python </a:t>
            </a:r>
            <a:r>
              <a:rPr lang="en-US" altLang="en-US" sz="2000" b="0" dirty="0">
                <a:latin typeface="Times New Roman" panose="02020603050405020304" pitchFamily="18" charset="0"/>
                <a:cs typeface="Times New Roman" panose="02020603050405020304" pitchFamily="18" charset="0"/>
              </a:rPr>
              <a:t>(8 of 8)</a:t>
            </a:r>
            <a:endParaRPr lang="en-US" sz="2000" b="0" dirty="0">
              <a:latin typeface="Times New Roman" panose="02020603050405020304" pitchFamily="18" charset="0"/>
              <a:cs typeface="Times New Roman" panose="02020603050405020304" pitchFamily="18" charset="0"/>
            </a:endParaRPr>
          </a:p>
        </p:txBody>
      </p:sp>
      <p:sp>
        <p:nvSpPr>
          <p:cNvPr id="6" name="Text Placeholder 5">
            <a:extLst>
              <a:ext uri="{FF2B5EF4-FFF2-40B4-BE49-F238E27FC236}">
                <a16:creationId xmlns:a16="http://schemas.microsoft.com/office/drawing/2014/main" id="{8C40EF33-2753-4628-9B3B-B1148D3CAE7D}"/>
              </a:ext>
            </a:extLst>
          </p:cNvPr>
          <p:cNvSpPr>
            <a:spLocks noGrp="1"/>
          </p:cNvSpPr>
          <p:nvPr>
            <p:ph type="body" idx="1"/>
          </p:nvPr>
        </p:nvSpPr>
        <p:spPr>
          <a:xfrm>
            <a:off x="457200" y="1399801"/>
            <a:ext cx="8229600" cy="4525963"/>
          </a:xfrm>
        </p:spPr>
        <p:txBody>
          <a:bodyPr/>
          <a:lstStyle/>
          <a:p>
            <a:r>
              <a:rPr lang="en-US" dirty="0"/>
              <a:t>Documenting a program with comments</a:t>
            </a:r>
            <a:br>
              <a:rPr lang="en-US" dirty="0"/>
            </a:br>
            <a:br>
              <a:rPr lang="en-US" dirty="0"/>
            </a:br>
            <a:br>
              <a:rPr lang="en-US" dirty="0"/>
            </a:br>
            <a:r>
              <a:rPr lang="en-US" sz="2000" dirty="0">
                <a:latin typeface="Consolas" panose="020B0609020204030204" pitchFamily="49" charset="0"/>
              </a:rPr>
              <a:t># This is a comment</a:t>
            </a:r>
            <a:br>
              <a:rPr lang="en-US" sz="2000" dirty="0"/>
            </a:br>
            <a:br>
              <a:rPr lang="en-US" dirty="0"/>
            </a:br>
            <a:endParaRPr lang="en-US" dirty="0">
              <a:latin typeface="Consolas" panose="020B0609020204030204" pitchFamily="49" charset="0"/>
            </a:endParaRPr>
          </a:p>
        </p:txBody>
      </p:sp>
    </p:spTree>
    <p:extLst>
      <p:ext uri="{BB962C8B-B14F-4D97-AF65-F5344CB8AC3E}">
        <p14:creationId xmlns:p14="http://schemas.microsoft.com/office/powerpoint/2010/main" val="35899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2.1 Designing a Program </a:t>
            </a:r>
            <a:r>
              <a:rPr lang="en-US" altLang="en-US" sz="2000" b="0" dirty="0"/>
              <a:t>(3 of 7)</a:t>
            </a:r>
            <a:endParaRPr lang="en-US" dirty="0"/>
          </a:p>
        </p:txBody>
      </p:sp>
      <p:sp>
        <p:nvSpPr>
          <p:cNvPr id="4" name="Text Placeholder 3"/>
          <p:cNvSpPr>
            <a:spLocks noGrp="1"/>
          </p:cNvSpPr>
          <p:nvPr>
            <p:ph type="body" idx="1"/>
          </p:nvPr>
        </p:nvSpPr>
        <p:spPr>
          <a:xfrm>
            <a:off x="457200" y="1627292"/>
            <a:ext cx="8229600" cy="1013559"/>
          </a:xfrm>
        </p:spPr>
        <p:txBody>
          <a:bodyPr/>
          <a:lstStyle/>
          <a:p>
            <a:pPr marL="609600" indent="-609600" eaLnBrk="1" hangingPunct="1">
              <a:lnSpc>
                <a:spcPct val="90000"/>
              </a:lnSpc>
              <a:buFontTx/>
              <a:buNone/>
            </a:pPr>
            <a:r>
              <a:rPr lang="en-US" altLang="en-US" sz="2400" dirty="0">
                <a:latin typeface="+mn-lt"/>
              </a:rPr>
              <a:t>Two steps in designing a program</a:t>
            </a:r>
          </a:p>
          <a:p>
            <a:pPr marL="432000" lvl="1" indent="-432000">
              <a:spcBef>
                <a:spcPts val="1500"/>
              </a:spcBef>
              <a:buFontTx/>
              <a:buAutoNum type="arabicPeriod"/>
            </a:pPr>
            <a:r>
              <a:rPr lang="en-US" altLang="en-US" sz="2400" dirty="0">
                <a:latin typeface="+mn-lt"/>
              </a:rPr>
              <a:t>Understand the tasks that the program is to perform.</a:t>
            </a:r>
          </a:p>
        </p:txBody>
      </p:sp>
      <p:sp>
        <p:nvSpPr>
          <p:cNvPr id="5" name="Content Placeholder 4"/>
          <p:cNvSpPr>
            <a:spLocks noGrp="1"/>
          </p:cNvSpPr>
          <p:nvPr>
            <p:ph sz="quarter" idx="13"/>
          </p:nvPr>
        </p:nvSpPr>
        <p:spPr>
          <a:xfrm>
            <a:off x="457200" y="2705387"/>
            <a:ext cx="8229600" cy="475758"/>
          </a:xfrm>
        </p:spPr>
        <p:txBody>
          <a:bodyPr/>
          <a:lstStyle/>
          <a:p>
            <a:pPr marL="741600" lvl="2" indent="-284400">
              <a:buFont typeface="Arial" panose="020B0604020202020204" pitchFamily="34" charset="0"/>
              <a:buChar char="–"/>
            </a:pPr>
            <a:r>
              <a:rPr lang="en-US" altLang="en-US" sz="2400" dirty="0">
                <a:latin typeface="+mn-lt"/>
              </a:rPr>
              <a:t>Learning what the customer wants.</a:t>
            </a:r>
          </a:p>
        </p:txBody>
      </p:sp>
      <p:sp>
        <p:nvSpPr>
          <p:cNvPr id="6" name="Content Placeholder 5"/>
          <p:cNvSpPr>
            <a:spLocks noGrp="1"/>
          </p:cNvSpPr>
          <p:nvPr>
            <p:ph sz="quarter" idx="14"/>
          </p:nvPr>
        </p:nvSpPr>
        <p:spPr>
          <a:xfrm>
            <a:off x="454025" y="3308435"/>
            <a:ext cx="8232775" cy="779472"/>
          </a:xfrm>
        </p:spPr>
        <p:txBody>
          <a:bodyPr/>
          <a:lstStyle/>
          <a:p>
            <a:pPr marL="432000" lvl="1" indent="-432000">
              <a:spcBef>
                <a:spcPts val="1500"/>
              </a:spcBef>
              <a:buFont typeface="+mj-lt"/>
              <a:buAutoNum type="arabicPeriod" startAt="2"/>
            </a:pPr>
            <a:r>
              <a:rPr lang="en-US" altLang="en-US" sz="2400" dirty="0">
                <a:latin typeface="+mn-lt"/>
              </a:rPr>
              <a:t>Determine the steps that must be taken to perform the task.</a:t>
            </a:r>
          </a:p>
        </p:txBody>
      </p:sp>
      <p:sp>
        <p:nvSpPr>
          <p:cNvPr id="7" name="Content Placeholder 6"/>
          <p:cNvSpPr>
            <a:spLocks noGrp="1"/>
          </p:cNvSpPr>
          <p:nvPr>
            <p:ph sz="quarter" idx="15"/>
          </p:nvPr>
        </p:nvSpPr>
        <p:spPr>
          <a:xfrm>
            <a:off x="457200" y="4152442"/>
            <a:ext cx="8229600" cy="1324993"/>
          </a:xfrm>
        </p:spPr>
        <p:txBody>
          <a:bodyPr/>
          <a:lstStyle/>
          <a:p>
            <a:pPr marL="741600" lvl="2" indent="-284400">
              <a:buFont typeface="Arial" panose="020B0604020202020204" pitchFamily="34" charset="0"/>
              <a:buChar char="–"/>
            </a:pPr>
            <a:r>
              <a:rPr lang="en-US" altLang="en-US" sz="2400" dirty="0">
                <a:latin typeface="+mn-lt"/>
              </a:rPr>
              <a:t>Create an algorithm, or step-by-step directions to solve the problem.</a:t>
            </a:r>
          </a:p>
          <a:p>
            <a:pPr marL="741600" lvl="2" indent="-284400">
              <a:buFont typeface="Arial" panose="020B0604020202020204" pitchFamily="34" charset="0"/>
              <a:buChar char="–"/>
            </a:pPr>
            <a:r>
              <a:rPr lang="en-US" altLang="en-US" sz="2400" dirty="0">
                <a:latin typeface="+mn-lt"/>
              </a:rPr>
              <a:t>Use flow</a:t>
            </a:r>
            <a:r>
              <a:rPr lang="en-US" altLang="en-US" sz="100" dirty="0">
                <a:latin typeface="+mn-lt"/>
              </a:rPr>
              <a:t> </a:t>
            </a:r>
            <a:r>
              <a:rPr lang="en-US" altLang="en-US" sz="2400" dirty="0">
                <a:latin typeface="+mn-lt"/>
              </a:rPr>
              <a:t>charts and/or pseudocode to solve.</a:t>
            </a:r>
          </a:p>
        </p:txBody>
      </p:sp>
    </p:spTree>
    <p:extLst>
      <p:ext uri="{BB962C8B-B14F-4D97-AF65-F5344CB8AC3E}">
        <p14:creationId xmlns:p14="http://schemas.microsoft.com/office/powerpoint/2010/main" val="1832998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E6AF24-A149-421C-9806-0036E4052440}"/>
              </a:ext>
            </a:extLst>
          </p:cNvPr>
          <p:cNvSpPr>
            <a:spLocks noGrp="1"/>
          </p:cNvSpPr>
          <p:nvPr>
            <p:ph type="title"/>
          </p:nvPr>
        </p:nvSpPr>
        <p:spPr/>
        <p:txBody>
          <a:bodyPr/>
          <a:lstStyle/>
          <a:p>
            <a:r>
              <a:rPr lang="en-US" altLang="en-US" dirty="0"/>
              <a:t>2.9 Focus on Languages: C++</a:t>
            </a:r>
            <a:endParaRPr lang="en-US" dirty="0"/>
          </a:p>
        </p:txBody>
      </p:sp>
      <p:sp>
        <p:nvSpPr>
          <p:cNvPr id="5" name="Text Placeholder 4">
            <a:extLst>
              <a:ext uri="{FF2B5EF4-FFF2-40B4-BE49-F238E27FC236}">
                <a16:creationId xmlns:a16="http://schemas.microsoft.com/office/drawing/2014/main" id="{50E4F4B2-2007-479F-9F9F-7A7CE621296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049839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2.9 Focus on Languages: C++ </a:t>
            </a:r>
            <a:r>
              <a:rPr lang="en-US" altLang="en-US" sz="2000" b="0" dirty="0">
                <a:latin typeface="Times New Roman" panose="02020603050405020304" pitchFamily="18" charset="0"/>
                <a:cs typeface="Times New Roman" panose="02020603050405020304" pitchFamily="18" charset="0"/>
              </a:rPr>
              <a:t>(1 of 11)</a:t>
            </a:r>
            <a:endParaRPr lang="en-US" sz="2000" b="0" dirty="0">
              <a:latin typeface="Times New Roman" panose="02020603050405020304" pitchFamily="18" charset="0"/>
              <a:cs typeface="Times New Roman" panose="02020603050405020304" pitchFamily="18" charset="0"/>
            </a:endParaRPr>
          </a:p>
        </p:txBody>
      </p:sp>
      <p:sp>
        <p:nvSpPr>
          <p:cNvPr id="6" name="Text Placeholder 5">
            <a:extLst>
              <a:ext uri="{FF2B5EF4-FFF2-40B4-BE49-F238E27FC236}">
                <a16:creationId xmlns:a16="http://schemas.microsoft.com/office/drawing/2014/main" id="{8C40EF33-2753-4628-9B3B-B1148D3CAE7D}"/>
              </a:ext>
            </a:extLst>
          </p:cNvPr>
          <p:cNvSpPr>
            <a:spLocks noGrp="1"/>
          </p:cNvSpPr>
          <p:nvPr>
            <p:ph type="body" idx="1"/>
          </p:nvPr>
        </p:nvSpPr>
        <p:spPr/>
        <p:txBody>
          <a:bodyPr/>
          <a:lstStyle/>
          <a:p>
            <a:r>
              <a:rPr lang="en-US" dirty="0"/>
              <a:t>The typical C++ program contains the following code:</a:t>
            </a:r>
            <a:endParaRPr lang="en-US" dirty="0">
              <a:effectLst/>
            </a:endParaRPr>
          </a:p>
        </p:txBody>
      </p:sp>
      <p:sp>
        <p:nvSpPr>
          <p:cNvPr id="7" name="TextBox 6">
            <a:extLst>
              <a:ext uri="{FF2B5EF4-FFF2-40B4-BE49-F238E27FC236}">
                <a16:creationId xmlns:a16="http://schemas.microsoft.com/office/drawing/2014/main" id="{CA87D01B-7A00-4565-A71A-E2EB31390A99}"/>
              </a:ext>
            </a:extLst>
          </p:cNvPr>
          <p:cNvSpPr txBox="1"/>
          <p:nvPr/>
        </p:nvSpPr>
        <p:spPr>
          <a:xfrm>
            <a:off x="949233" y="2360678"/>
            <a:ext cx="6287589" cy="2554545"/>
          </a:xfrm>
          <a:prstGeom prst="rect">
            <a:avLst/>
          </a:prstGeom>
          <a:noFill/>
        </p:spPr>
        <p:txBody>
          <a:bodyPr wrap="square" rtlCol="0">
            <a:spAutoFit/>
          </a:bodyPr>
          <a:lstStyle/>
          <a:p>
            <a:r>
              <a:rPr lang="en-US" sz="2000" dirty="0">
                <a:latin typeface="Consolas" panose="020B0609020204030204" pitchFamily="49" charset="0"/>
              </a:rPr>
              <a:t>#include &lt;iostream&gt;</a:t>
            </a:r>
          </a:p>
          <a:p>
            <a:r>
              <a:rPr lang="en-US" sz="2000" dirty="0">
                <a:latin typeface="Consolas" panose="020B0609020204030204" pitchFamily="49" charset="0"/>
              </a:rPr>
              <a:t>using namespace </a:t>
            </a:r>
            <a:r>
              <a:rPr lang="en-US" sz="2000" dirty="0" err="1">
                <a:latin typeface="Consolas" panose="020B0609020204030204" pitchFamily="49" charset="0"/>
              </a:rPr>
              <a:t>std</a:t>
            </a:r>
            <a:r>
              <a:rPr lang="en-US" sz="2000" dirty="0">
                <a:latin typeface="Consolas" panose="020B0609020204030204" pitchFamily="49" charset="0"/>
              </a:rPr>
              <a:t>;</a:t>
            </a:r>
          </a:p>
          <a:p>
            <a:endParaRPr lang="en-US" sz="2000" dirty="0">
              <a:latin typeface="Consolas" panose="020B0609020204030204" pitchFamily="49" charset="0"/>
            </a:endParaRPr>
          </a:p>
          <a:p>
            <a:r>
              <a:rPr lang="en-US" sz="2000" dirty="0" err="1">
                <a:latin typeface="Consolas" panose="020B0609020204030204" pitchFamily="49" charset="0"/>
              </a:rPr>
              <a:t>int</a:t>
            </a:r>
            <a:r>
              <a:rPr lang="en-US" sz="2000" dirty="0">
                <a:latin typeface="Consolas" panose="020B0609020204030204" pitchFamily="49" charset="0"/>
              </a:rPr>
              <a:t> main()</a:t>
            </a:r>
          </a:p>
          <a:p>
            <a:r>
              <a:rPr lang="en-US" sz="2000" dirty="0">
                <a:latin typeface="Consolas" panose="020B0609020204030204" pitchFamily="49" charset="0"/>
              </a:rPr>
              <a:t>{</a:t>
            </a:r>
          </a:p>
          <a:p>
            <a:endParaRPr lang="en-US" sz="2000" dirty="0">
              <a:latin typeface="Consolas" panose="020B0609020204030204" pitchFamily="49" charset="0"/>
            </a:endParaRPr>
          </a:p>
          <a:p>
            <a:r>
              <a:rPr lang="en-US" sz="2000" dirty="0">
                <a:latin typeface="Consolas" panose="020B0609020204030204" pitchFamily="49" charset="0"/>
              </a:rPr>
              <a:t>    return 0;</a:t>
            </a:r>
          </a:p>
          <a:p>
            <a:r>
              <a:rPr lang="en-US" sz="2000" dirty="0">
                <a:latin typeface="Consolas" panose="020B0609020204030204" pitchFamily="49" charset="0"/>
              </a:rPr>
              <a:t>}</a:t>
            </a:r>
          </a:p>
        </p:txBody>
      </p:sp>
      <p:sp>
        <p:nvSpPr>
          <p:cNvPr id="11" name="TextBox 10">
            <a:extLst>
              <a:ext uri="{FF2B5EF4-FFF2-40B4-BE49-F238E27FC236}">
                <a16:creationId xmlns:a16="http://schemas.microsoft.com/office/drawing/2014/main" id="{638BE936-B5F6-49D1-A8E3-7803308DABD6}"/>
              </a:ext>
            </a:extLst>
          </p:cNvPr>
          <p:cNvSpPr txBox="1"/>
          <p:nvPr/>
        </p:nvSpPr>
        <p:spPr>
          <a:xfrm>
            <a:off x="3705499" y="3821146"/>
            <a:ext cx="4254135" cy="307777"/>
          </a:xfrm>
          <a:prstGeom prst="rect">
            <a:avLst/>
          </a:prstGeom>
          <a:noFill/>
        </p:spPr>
        <p:txBody>
          <a:bodyPr wrap="square" rtlCol="0">
            <a:spAutoFit/>
          </a:bodyPr>
          <a:lstStyle/>
          <a:p>
            <a:r>
              <a:rPr lang="en-US" dirty="0">
                <a:solidFill>
                  <a:srgbClr val="FF0000"/>
                </a:solidFill>
              </a:rPr>
              <a:t>You will write statements that appear in this area.</a:t>
            </a:r>
          </a:p>
        </p:txBody>
      </p:sp>
      <p:cxnSp>
        <p:nvCxnSpPr>
          <p:cNvPr id="16" name="Straight Arrow Connector 15">
            <a:extLst>
              <a:ext uri="{FF2B5EF4-FFF2-40B4-BE49-F238E27FC236}">
                <a16:creationId xmlns:a16="http://schemas.microsoft.com/office/drawing/2014/main" id="{64B75D0B-FC04-479A-A19E-ADEF42980F4F}"/>
              </a:ext>
            </a:extLst>
          </p:cNvPr>
          <p:cNvCxnSpPr>
            <a:cxnSpLocks/>
          </p:cNvCxnSpPr>
          <p:nvPr/>
        </p:nvCxnSpPr>
        <p:spPr>
          <a:xfrm flipH="1">
            <a:off x="2290355" y="4014651"/>
            <a:ext cx="141514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14122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2.9 Focus on Languages: C++ </a:t>
            </a:r>
            <a:r>
              <a:rPr lang="en-US" altLang="en-US" sz="2000" b="0" dirty="0">
                <a:latin typeface="Times New Roman" panose="02020603050405020304" pitchFamily="18" charset="0"/>
                <a:cs typeface="Times New Roman" panose="02020603050405020304" pitchFamily="18" charset="0"/>
              </a:rPr>
              <a:t>(2 of 11)</a:t>
            </a:r>
            <a:endParaRPr lang="en-US" sz="2000" b="0" dirty="0">
              <a:latin typeface="Times New Roman" panose="02020603050405020304" pitchFamily="18" charset="0"/>
              <a:cs typeface="Times New Roman" panose="02020603050405020304" pitchFamily="18" charset="0"/>
            </a:endParaRPr>
          </a:p>
        </p:txBody>
      </p:sp>
      <p:sp>
        <p:nvSpPr>
          <p:cNvPr id="6" name="Text Placeholder 5">
            <a:extLst>
              <a:ext uri="{FF2B5EF4-FFF2-40B4-BE49-F238E27FC236}">
                <a16:creationId xmlns:a16="http://schemas.microsoft.com/office/drawing/2014/main" id="{8C40EF33-2753-4628-9B3B-B1148D3CAE7D}"/>
              </a:ext>
            </a:extLst>
          </p:cNvPr>
          <p:cNvSpPr>
            <a:spLocks noGrp="1"/>
          </p:cNvSpPr>
          <p:nvPr>
            <p:ph type="body" idx="1"/>
          </p:nvPr>
        </p:nvSpPr>
        <p:spPr/>
        <p:txBody>
          <a:bodyPr/>
          <a:lstStyle/>
          <a:p>
            <a:r>
              <a:rPr lang="en-US" dirty="0"/>
              <a:t>Displaying Screen Output with the </a:t>
            </a:r>
            <a:r>
              <a:rPr lang="en-US" dirty="0" err="1">
                <a:latin typeface="Consolas" panose="020B0609020204030204" pitchFamily="49" charset="0"/>
              </a:rPr>
              <a:t>cout</a:t>
            </a:r>
            <a:r>
              <a:rPr lang="en-US" dirty="0"/>
              <a:t> Statement</a:t>
            </a:r>
          </a:p>
          <a:p>
            <a:pPr lvl="1"/>
            <a:r>
              <a:rPr lang="en-US" dirty="0"/>
              <a:t>Begins with the word </a:t>
            </a:r>
            <a:r>
              <a:rPr lang="en-US" dirty="0" err="1">
                <a:latin typeface="Consolas" panose="020B0609020204030204" pitchFamily="49" charset="0"/>
              </a:rPr>
              <a:t>cout</a:t>
            </a:r>
            <a:endParaRPr lang="en-US" dirty="0">
              <a:latin typeface="Consolas" panose="020B0609020204030204" pitchFamily="49" charset="0"/>
            </a:endParaRPr>
          </a:p>
          <a:p>
            <a:pPr lvl="1"/>
            <a:r>
              <a:rPr lang="en-US" dirty="0"/>
              <a:t>followed by the </a:t>
            </a:r>
            <a:r>
              <a:rPr lang="en-US" dirty="0">
                <a:latin typeface="Consolas" panose="020B0609020204030204" pitchFamily="49" charset="0"/>
              </a:rPr>
              <a:t>&lt;&lt;</a:t>
            </a:r>
            <a:r>
              <a:rPr lang="en-US" dirty="0"/>
              <a:t> operator</a:t>
            </a:r>
          </a:p>
          <a:p>
            <a:pPr lvl="1"/>
            <a:r>
              <a:rPr lang="en-US" dirty="0"/>
              <a:t>followed by an item of data that is to be displayed. </a:t>
            </a:r>
          </a:p>
          <a:p>
            <a:pPr lvl="1"/>
            <a:r>
              <a:rPr lang="en-US" dirty="0"/>
              <a:t>The statement ends with a semicolon. </a:t>
            </a:r>
          </a:p>
        </p:txBody>
      </p:sp>
      <p:sp>
        <p:nvSpPr>
          <p:cNvPr id="7" name="TextBox 6">
            <a:extLst>
              <a:ext uri="{FF2B5EF4-FFF2-40B4-BE49-F238E27FC236}">
                <a16:creationId xmlns:a16="http://schemas.microsoft.com/office/drawing/2014/main" id="{CA87D01B-7A00-4565-A71A-E2EB31390A99}"/>
              </a:ext>
            </a:extLst>
          </p:cNvPr>
          <p:cNvSpPr txBox="1"/>
          <p:nvPr/>
        </p:nvSpPr>
        <p:spPr>
          <a:xfrm>
            <a:off x="722809" y="3550167"/>
            <a:ext cx="7506791" cy="1846659"/>
          </a:xfrm>
          <a:prstGeom prst="rect">
            <a:avLst/>
          </a:prstGeom>
          <a:noFill/>
        </p:spPr>
        <p:txBody>
          <a:bodyPr wrap="square" rtlCol="0">
            <a:spAutoFit/>
          </a:bodyPr>
          <a:lstStyle/>
          <a:p>
            <a:r>
              <a:rPr lang="en-US" dirty="0">
                <a:latin typeface="Consolas" panose="020B0609020204030204" pitchFamily="49" charset="0"/>
              </a:rPr>
              <a:t>#include &lt;iostream&gt;</a:t>
            </a:r>
          </a:p>
          <a:p>
            <a:r>
              <a:rPr lang="en-US" dirty="0">
                <a:latin typeface="Consolas" panose="020B0609020204030204" pitchFamily="49" charset="0"/>
              </a:rPr>
              <a:t>using namespace </a:t>
            </a:r>
            <a:r>
              <a:rPr lang="en-US" dirty="0" err="1">
                <a:latin typeface="Consolas" panose="020B0609020204030204" pitchFamily="49" charset="0"/>
              </a:rPr>
              <a:t>std</a:t>
            </a:r>
            <a:r>
              <a:rPr lang="en-US" dirty="0">
                <a:latin typeface="Consolas" panose="020B0609020204030204" pitchFamily="49" charset="0"/>
              </a:rPr>
              <a:t>;</a:t>
            </a:r>
          </a:p>
          <a:p>
            <a:r>
              <a:rPr lang="en-US" dirty="0">
                <a:latin typeface="Consolas" panose="020B0609020204030204" pitchFamily="49" charset="0"/>
              </a:rPr>
              <a:t> </a:t>
            </a:r>
          </a:p>
          <a:p>
            <a:r>
              <a:rPr lang="en-US" dirty="0" err="1">
                <a:latin typeface="Consolas" panose="020B0609020204030204" pitchFamily="49" charset="0"/>
              </a:rPr>
              <a:t>int</a:t>
            </a:r>
            <a:r>
              <a:rPr lang="en-US" dirty="0">
                <a:latin typeface="Consolas" panose="020B0609020204030204" pitchFamily="49" charset="0"/>
              </a:rPr>
              <a:t> main()</a:t>
            </a:r>
          </a:p>
          <a:p>
            <a:r>
              <a:rPr lang="en-US" dirty="0">
                <a:latin typeface="Consolas" panose="020B0609020204030204" pitchFamily="49" charset="0"/>
              </a:rPr>
              <a:t>{</a:t>
            </a:r>
          </a:p>
          <a:p>
            <a:r>
              <a:rPr lang="en-US" dirty="0">
                <a:latin typeface="Consolas" panose="020B0609020204030204" pitchFamily="49" charset="0"/>
              </a:rPr>
              <a:t>   </a:t>
            </a:r>
            <a:r>
              <a:rPr lang="en-US" dirty="0" err="1">
                <a:latin typeface="Consolas" panose="020B0609020204030204" pitchFamily="49" charset="0"/>
              </a:rPr>
              <a:t>cout</a:t>
            </a:r>
            <a:r>
              <a:rPr lang="en-US" dirty="0">
                <a:latin typeface="Consolas" panose="020B0609020204030204" pitchFamily="49" charset="0"/>
              </a:rPr>
              <a:t> &lt;&lt; "Hello world";</a:t>
            </a:r>
          </a:p>
          <a:p>
            <a:r>
              <a:rPr lang="en-US" dirty="0">
                <a:latin typeface="Consolas" panose="020B0609020204030204" pitchFamily="49" charset="0"/>
              </a:rPr>
              <a:t>   return 0;</a:t>
            </a:r>
          </a:p>
          <a:p>
            <a:r>
              <a:rPr lang="en-US" sz="1600" dirty="0">
                <a:latin typeface="Consolas" panose="020B0609020204030204" pitchFamily="49" charset="0"/>
              </a:rPr>
              <a:t>}</a:t>
            </a:r>
          </a:p>
        </p:txBody>
      </p:sp>
      <p:sp>
        <p:nvSpPr>
          <p:cNvPr id="3" name="TextBox 2">
            <a:extLst>
              <a:ext uri="{FF2B5EF4-FFF2-40B4-BE49-F238E27FC236}">
                <a16:creationId xmlns:a16="http://schemas.microsoft.com/office/drawing/2014/main" id="{236659BE-09F2-47B0-AC3F-0E17D646CD99}"/>
              </a:ext>
            </a:extLst>
          </p:cNvPr>
          <p:cNvSpPr txBox="1"/>
          <p:nvPr/>
        </p:nvSpPr>
        <p:spPr>
          <a:xfrm>
            <a:off x="722809" y="5422766"/>
            <a:ext cx="7114903" cy="523220"/>
          </a:xfrm>
          <a:prstGeom prst="rect">
            <a:avLst/>
          </a:prstGeom>
          <a:solidFill>
            <a:schemeClr val="bg1">
              <a:lumMod val="85000"/>
            </a:schemeClr>
          </a:solidFill>
        </p:spPr>
        <p:txBody>
          <a:bodyPr wrap="square" rtlCol="0">
            <a:spAutoFit/>
          </a:bodyPr>
          <a:lstStyle/>
          <a:p>
            <a:r>
              <a:rPr lang="en-US" b="1" i="1" dirty="0"/>
              <a:t>Program Output</a:t>
            </a:r>
          </a:p>
          <a:p>
            <a:r>
              <a:rPr lang="en-US" dirty="0"/>
              <a:t>Hello world</a:t>
            </a:r>
          </a:p>
        </p:txBody>
      </p:sp>
    </p:spTree>
    <p:extLst>
      <p:ext uri="{BB962C8B-B14F-4D97-AF65-F5344CB8AC3E}">
        <p14:creationId xmlns:p14="http://schemas.microsoft.com/office/powerpoint/2010/main" val="25929620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2.9 Focus on Languages: C++ </a:t>
            </a:r>
            <a:r>
              <a:rPr lang="en-US" altLang="en-US" sz="2000" b="0" dirty="0">
                <a:latin typeface="Times New Roman" panose="02020603050405020304" pitchFamily="18" charset="0"/>
                <a:cs typeface="Times New Roman" panose="02020603050405020304" pitchFamily="18" charset="0"/>
              </a:rPr>
              <a:t>(3 of 11)</a:t>
            </a:r>
            <a:endParaRPr lang="en-US" sz="2000" b="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A87D01B-7A00-4565-A71A-E2EB31390A99}"/>
              </a:ext>
            </a:extLst>
          </p:cNvPr>
          <p:cNvSpPr txBox="1"/>
          <p:nvPr/>
        </p:nvSpPr>
        <p:spPr>
          <a:xfrm>
            <a:off x="557346" y="1399149"/>
            <a:ext cx="3056711" cy="1692771"/>
          </a:xfrm>
          <a:prstGeom prst="rect">
            <a:avLst/>
          </a:prstGeom>
          <a:noFill/>
          <a:ln>
            <a:solidFill>
              <a:schemeClr val="tx1">
                <a:lumMod val="50000"/>
                <a:lumOff val="50000"/>
              </a:schemeClr>
            </a:solidFill>
          </a:ln>
        </p:spPr>
        <p:txBody>
          <a:bodyPr wrap="square" rtlCol="0">
            <a:spAutoFit/>
          </a:bodyPr>
          <a:lstStyle/>
          <a:p>
            <a:r>
              <a:rPr lang="en-US" sz="1300" dirty="0">
                <a:latin typeface="Consolas" panose="020B0609020204030204" pitchFamily="49" charset="0"/>
              </a:rPr>
              <a:t>#include &lt;iostream&gt;</a:t>
            </a:r>
          </a:p>
          <a:p>
            <a:r>
              <a:rPr lang="en-US" sz="1300" dirty="0">
                <a:latin typeface="Consolas" panose="020B0609020204030204" pitchFamily="49" charset="0"/>
              </a:rPr>
              <a:t>using namespace </a:t>
            </a:r>
            <a:r>
              <a:rPr lang="en-US" sz="1300" dirty="0" err="1">
                <a:latin typeface="Consolas" panose="020B0609020204030204" pitchFamily="49" charset="0"/>
              </a:rPr>
              <a:t>std</a:t>
            </a:r>
            <a:r>
              <a:rPr lang="en-US" sz="1300" dirty="0">
                <a:latin typeface="Consolas" panose="020B0609020204030204" pitchFamily="49" charset="0"/>
              </a:rPr>
              <a:t>;</a:t>
            </a:r>
          </a:p>
          <a:p>
            <a:r>
              <a:rPr lang="en-US" sz="1300" dirty="0">
                <a:latin typeface="Consolas" panose="020B0609020204030204" pitchFamily="49" charset="0"/>
              </a:rPr>
              <a:t> </a:t>
            </a:r>
          </a:p>
          <a:p>
            <a:r>
              <a:rPr lang="en-US" sz="1300" dirty="0" err="1">
                <a:latin typeface="Consolas" panose="020B0609020204030204" pitchFamily="49" charset="0"/>
              </a:rPr>
              <a:t>int</a:t>
            </a:r>
            <a:r>
              <a:rPr lang="en-US" sz="1300" dirty="0">
                <a:latin typeface="Consolas" panose="020B0609020204030204" pitchFamily="49" charset="0"/>
              </a:rPr>
              <a:t> main()</a:t>
            </a:r>
          </a:p>
          <a:p>
            <a:r>
              <a:rPr lang="en-US" sz="1300" dirty="0">
                <a:latin typeface="Consolas" panose="020B0609020204030204" pitchFamily="49" charset="0"/>
              </a:rPr>
              <a:t>{</a:t>
            </a:r>
          </a:p>
          <a:p>
            <a:r>
              <a:rPr lang="en-US" sz="1300" dirty="0">
                <a:latin typeface="Consolas" panose="020B0609020204030204" pitchFamily="49" charset="0"/>
              </a:rPr>
              <a:t>   </a:t>
            </a:r>
            <a:r>
              <a:rPr lang="en-US" sz="1300" dirty="0" err="1">
                <a:latin typeface="Consolas" panose="020B0609020204030204" pitchFamily="49" charset="0"/>
              </a:rPr>
              <a:t>cout</a:t>
            </a:r>
            <a:r>
              <a:rPr lang="en-US" sz="1300" dirty="0">
                <a:latin typeface="Consolas" panose="020B0609020204030204" pitchFamily="49" charset="0"/>
              </a:rPr>
              <a:t> &lt;&lt; "Hello world";</a:t>
            </a:r>
          </a:p>
          <a:p>
            <a:r>
              <a:rPr lang="en-US" sz="1300" dirty="0">
                <a:latin typeface="Consolas" panose="020B0609020204030204" pitchFamily="49" charset="0"/>
              </a:rPr>
              <a:t>   return 0;</a:t>
            </a:r>
          </a:p>
          <a:p>
            <a:r>
              <a:rPr lang="en-US" sz="1300" dirty="0">
                <a:latin typeface="Consolas" panose="020B0609020204030204" pitchFamily="49" charset="0"/>
              </a:rPr>
              <a:t>}</a:t>
            </a:r>
          </a:p>
        </p:txBody>
      </p:sp>
      <p:sp>
        <p:nvSpPr>
          <p:cNvPr id="3" name="TextBox 2">
            <a:extLst>
              <a:ext uri="{FF2B5EF4-FFF2-40B4-BE49-F238E27FC236}">
                <a16:creationId xmlns:a16="http://schemas.microsoft.com/office/drawing/2014/main" id="{236659BE-09F2-47B0-AC3F-0E17D646CD99}"/>
              </a:ext>
            </a:extLst>
          </p:cNvPr>
          <p:cNvSpPr txBox="1"/>
          <p:nvPr/>
        </p:nvSpPr>
        <p:spPr>
          <a:xfrm>
            <a:off x="557346" y="3110761"/>
            <a:ext cx="3056711" cy="523220"/>
          </a:xfrm>
          <a:prstGeom prst="rect">
            <a:avLst/>
          </a:prstGeom>
          <a:solidFill>
            <a:schemeClr val="bg1">
              <a:lumMod val="85000"/>
            </a:schemeClr>
          </a:solidFill>
        </p:spPr>
        <p:txBody>
          <a:bodyPr wrap="square" rtlCol="0">
            <a:spAutoFit/>
          </a:bodyPr>
          <a:lstStyle/>
          <a:p>
            <a:r>
              <a:rPr lang="en-US" b="1" i="1" dirty="0"/>
              <a:t>Program Output</a:t>
            </a:r>
          </a:p>
          <a:p>
            <a:r>
              <a:rPr lang="en-US" dirty="0"/>
              <a:t>Hello world</a:t>
            </a:r>
          </a:p>
        </p:txBody>
      </p:sp>
      <p:sp>
        <p:nvSpPr>
          <p:cNvPr id="8" name="TextBox 7">
            <a:extLst>
              <a:ext uri="{FF2B5EF4-FFF2-40B4-BE49-F238E27FC236}">
                <a16:creationId xmlns:a16="http://schemas.microsoft.com/office/drawing/2014/main" id="{BBDB9352-001C-40BE-A66B-E98D6DFFF15E}"/>
              </a:ext>
            </a:extLst>
          </p:cNvPr>
          <p:cNvSpPr txBox="1"/>
          <p:nvPr/>
        </p:nvSpPr>
        <p:spPr>
          <a:xfrm>
            <a:off x="4572000" y="1417990"/>
            <a:ext cx="3727269" cy="1692771"/>
          </a:xfrm>
          <a:prstGeom prst="rect">
            <a:avLst/>
          </a:prstGeom>
          <a:noFill/>
          <a:ln>
            <a:solidFill>
              <a:schemeClr val="tx1">
                <a:lumMod val="50000"/>
                <a:lumOff val="50000"/>
              </a:schemeClr>
            </a:solidFill>
          </a:ln>
        </p:spPr>
        <p:txBody>
          <a:bodyPr wrap="square" rtlCol="0">
            <a:spAutoFit/>
          </a:bodyPr>
          <a:lstStyle/>
          <a:p>
            <a:r>
              <a:rPr lang="en-US" sz="1300" dirty="0">
                <a:latin typeface="Consolas" panose="020B0609020204030204" pitchFamily="49" charset="0"/>
              </a:rPr>
              <a:t>#include &lt;iostream&gt;</a:t>
            </a:r>
          </a:p>
          <a:p>
            <a:r>
              <a:rPr lang="en-US" sz="1300" dirty="0">
                <a:latin typeface="Consolas" panose="020B0609020204030204" pitchFamily="49" charset="0"/>
              </a:rPr>
              <a:t>using namespace </a:t>
            </a:r>
            <a:r>
              <a:rPr lang="en-US" sz="1300" dirty="0" err="1">
                <a:latin typeface="Consolas" panose="020B0609020204030204" pitchFamily="49" charset="0"/>
              </a:rPr>
              <a:t>std</a:t>
            </a:r>
            <a:r>
              <a:rPr lang="en-US" sz="1300" dirty="0">
                <a:latin typeface="Consolas" panose="020B0609020204030204" pitchFamily="49" charset="0"/>
              </a:rPr>
              <a:t>;</a:t>
            </a:r>
          </a:p>
          <a:p>
            <a:r>
              <a:rPr lang="en-US" sz="1300" dirty="0">
                <a:latin typeface="Consolas" panose="020B0609020204030204" pitchFamily="49" charset="0"/>
              </a:rPr>
              <a:t> </a:t>
            </a:r>
          </a:p>
          <a:p>
            <a:r>
              <a:rPr lang="en-US" sz="1300" dirty="0" err="1">
                <a:latin typeface="Consolas" panose="020B0609020204030204" pitchFamily="49" charset="0"/>
              </a:rPr>
              <a:t>int</a:t>
            </a:r>
            <a:r>
              <a:rPr lang="en-US" sz="1300" dirty="0">
                <a:latin typeface="Consolas" panose="020B0609020204030204" pitchFamily="49" charset="0"/>
              </a:rPr>
              <a:t> main()</a:t>
            </a:r>
          </a:p>
          <a:p>
            <a:r>
              <a:rPr lang="en-US" sz="1300" dirty="0">
                <a:latin typeface="Consolas" panose="020B0609020204030204" pitchFamily="49" charset="0"/>
              </a:rPr>
              <a:t>{</a:t>
            </a:r>
          </a:p>
          <a:p>
            <a:r>
              <a:rPr lang="en-US" sz="1300" dirty="0">
                <a:latin typeface="Consolas" panose="020B0609020204030204" pitchFamily="49" charset="0"/>
              </a:rPr>
              <a:t>   </a:t>
            </a:r>
            <a:r>
              <a:rPr lang="en-US" sz="1300" dirty="0" err="1">
                <a:latin typeface="Consolas" panose="020B0609020204030204" pitchFamily="49" charset="0"/>
              </a:rPr>
              <a:t>cout</a:t>
            </a:r>
            <a:r>
              <a:rPr lang="en-US" sz="1300" dirty="0">
                <a:latin typeface="Consolas" panose="020B0609020204030204" pitchFamily="49" charset="0"/>
              </a:rPr>
              <a:t> &lt;&lt; "Hello " &lt;&lt; "world";</a:t>
            </a:r>
          </a:p>
          <a:p>
            <a:r>
              <a:rPr lang="en-US" sz="1300" dirty="0">
                <a:latin typeface="Consolas" panose="020B0609020204030204" pitchFamily="49" charset="0"/>
              </a:rPr>
              <a:t>   return 0;</a:t>
            </a:r>
          </a:p>
          <a:p>
            <a:r>
              <a:rPr lang="en-US" sz="1300" dirty="0">
                <a:latin typeface="Consolas" panose="020B0609020204030204" pitchFamily="49" charset="0"/>
              </a:rPr>
              <a:t>}</a:t>
            </a:r>
          </a:p>
        </p:txBody>
      </p:sp>
      <p:sp>
        <p:nvSpPr>
          <p:cNvPr id="9" name="TextBox 8">
            <a:extLst>
              <a:ext uri="{FF2B5EF4-FFF2-40B4-BE49-F238E27FC236}">
                <a16:creationId xmlns:a16="http://schemas.microsoft.com/office/drawing/2014/main" id="{EE5E7AF7-30CC-43D5-AE87-97C8A084CA1E}"/>
              </a:ext>
            </a:extLst>
          </p:cNvPr>
          <p:cNvSpPr txBox="1"/>
          <p:nvPr/>
        </p:nvSpPr>
        <p:spPr>
          <a:xfrm>
            <a:off x="4571999" y="3117327"/>
            <a:ext cx="3727269" cy="523220"/>
          </a:xfrm>
          <a:prstGeom prst="rect">
            <a:avLst/>
          </a:prstGeom>
          <a:solidFill>
            <a:schemeClr val="bg1">
              <a:lumMod val="85000"/>
            </a:schemeClr>
          </a:solidFill>
        </p:spPr>
        <p:txBody>
          <a:bodyPr wrap="square" rtlCol="0">
            <a:spAutoFit/>
          </a:bodyPr>
          <a:lstStyle/>
          <a:p>
            <a:r>
              <a:rPr lang="en-US" b="1" i="1" dirty="0"/>
              <a:t>Program Output</a:t>
            </a:r>
          </a:p>
          <a:p>
            <a:r>
              <a:rPr lang="en-US" dirty="0"/>
              <a:t>Hello world</a:t>
            </a:r>
          </a:p>
        </p:txBody>
      </p:sp>
      <p:sp>
        <p:nvSpPr>
          <p:cNvPr id="10" name="TextBox 9">
            <a:extLst>
              <a:ext uri="{FF2B5EF4-FFF2-40B4-BE49-F238E27FC236}">
                <a16:creationId xmlns:a16="http://schemas.microsoft.com/office/drawing/2014/main" id="{455BAA3F-EBB3-4827-B2A2-5EAB4D2CA2F7}"/>
              </a:ext>
            </a:extLst>
          </p:cNvPr>
          <p:cNvSpPr txBox="1"/>
          <p:nvPr/>
        </p:nvSpPr>
        <p:spPr>
          <a:xfrm>
            <a:off x="557346" y="3766081"/>
            <a:ext cx="3056711" cy="1892826"/>
          </a:xfrm>
          <a:prstGeom prst="rect">
            <a:avLst/>
          </a:prstGeom>
          <a:noFill/>
          <a:ln>
            <a:solidFill>
              <a:schemeClr val="tx1">
                <a:lumMod val="50000"/>
                <a:lumOff val="50000"/>
              </a:schemeClr>
            </a:solidFill>
          </a:ln>
        </p:spPr>
        <p:txBody>
          <a:bodyPr wrap="square" rtlCol="0">
            <a:spAutoFit/>
          </a:bodyPr>
          <a:lstStyle/>
          <a:p>
            <a:r>
              <a:rPr lang="en-US" sz="1300" dirty="0">
                <a:latin typeface="Consolas" panose="020B0609020204030204" pitchFamily="49" charset="0"/>
              </a:rPr>
              <a:t>#include &lt;iostream&gt;</a:t>
            </a:r>
          </a:p>
          <a:p>
            <a:r>
              <a:rPr lang="en-US" sz="1300" dirty="0">
                <a:latin typeface="Consolas" panose="020B0609020204030204" pitchFamily="49" charset="0"/>
              </a:rPr>
              <a:t>using namespace </a:t>
            </a:r>
            <a:r>
              <a:rPr lang="en-US" sz="1300" dirty="0" err="1">
                <a:latin typeface="Consolas" panose="020B0609020204030204" pitchFamily="49" charset="0"/>
              </a:rPr>
              <a:t>std</a:t>
            </a:r>
            <a:r>
              <a:rPr lang="en-US" sz="1300" dirty="0">
                <a:latin typeface="Consolas" panose="020B0609020204030204" pitchFamily="49" charset="0"/>
              </a:rPr>
              <a:t>;</a:t>
            </a:r>
          </a:p>
          <a:p>
            <a:r>
              <a:rPr lang="en-US" sz="1300" dirty="0">
                <a:latin typeface="Consolas" panose="020B0609020204030204" pitchFamily="49" charset="0"/>
              </a:rPr>
              <a:t> </a:t>
            </a:r>
          </a:p>
          <a:p>
            <a:r>
              <a:rPr lang="en-US" sz="1300" dirty="0" err="1">
                <a:latin typeface="Consolas" panose="020B0609020204030204" pitchFamily="49" charset="0"/>
              </a:rPr>
              <a:t>int</a:t>
            </a:r>
            <a:r>
              <a:rPr lang="en-US" sz="1300" dirty="0">
                <a:latin typeface="Consolas" panose="020B0609020204030204" pitchFamily="49" charset="0"/>
              </a:rPr>
              <a:t> main()</a:t>
            </a:r>
          </a:p>
          <a:p>
            <a:r>
              <a:rPr lang="en-US" sz="1300" dirty="0">
                <a:latin typeface="Consolas" panose="020B0609020204030204" pitchFamily="49" charset="0"/>
              </a:rPr>
              <a:t>{</a:t>
            </a:r>
          </a:p>
          <a:p>
            <a:r>
              <a:rPr lang="en-US" sz="1300" dirty="0">
                <a:latin typeface="Consolas" panose="020B0609020204030204" pitchFamily="49" charset="0"/>
              </a:rPr>
              <a:t>   </a:t>
            </a:r>
            <a:r>
              <a:rPr lang="en-US" sz="1300" dirty="0" err="1">
                <a:latin typeface="Consolas" panose="020B0609020204030204" pitchFamily="49" charset="0"/>
              </a:rPr>
              <a:t>cout</a:t>
            </a:r>
            <a:r>
              <a:rPr lang="en-US" sz="1300" dirty="0">
                <a:latin typeface="Consolas" panose="020B0609020204030204" pitchFamily="49" charset="0"/>
              </a:rPr>
              <a:t> &lt;&lt; "Hello ";</a:t>
            </a:r>
          </a:p>
          <a:p>
            <a:r>
              <a:rPr lang="en-US" sz="1300" dirty="0">
                <a:latin typeface="Consolas" panose="020B0609020204030204" pitchFamily="49" charset="0"/>
              </a:rPr>
              <a:t>   </a:t>
            </a:r>
            <a:r>
              <a:rPr lang="en-US" sz="1300" dirty="0" err="1">
                <a:latin typeface="Consolas" panose="020B0609020204030204" pitchFamily="49" charset="0"/>
              </a:rPr>
              <a:t>cout</a:t>
            </a:r>
            <a:r>
              <a:rPr lang="en-US" sz="1300" dirty="0">
                <a:latin typeface="Consolas" panose="020B0609020204030204" pitchFamily="49" charset="0"/>
              </a:rPr>
              <a:t> &lt;&lt; "world";</a:t>
            </a:r>
          </a:p>
          <a:p>
            <a:r>
              <a:rPr lang="en-US" sz="1300" dirty="0">
                <a:latin typeface="Consolas" panose="020B0609020204030204" pitchFamily="49" charset="0"/>
              </a:rPr>
              <a:t>   return 0;</a:t>
            </a:r>
          </a:p>
          <a:p>
            <a:r>
              <a:rPr lang="en-US" sz="1300" dirty="0">
                <a:latin typeface="Consolas" panose="020B0609020204030204" pitchFamily="49" charset="0"/>
              </a:rPr>
              <a:t>}</a:t>
            </a:r>
          </a:p>
        </p:txBody>
      </p:sp>
      <p:sp>
        <p:nvSpPr>
          <p:cNvPr id="11" name="TextBox 10">
            <a:extLst>
              <a:ext uri="{FF2B5EF4-FFF2-40B4-BE49-F238E27FC236}">
                <a16:creationId xmlns:a16="http://schemas.microsoft.com/office/drawing/2014/main" id="{75608C6C-2042-4249-A9E4-9E7D839F51AC}"/>
              </a:ext>
            </a:extLst>
          </p:cNvPr>
          <p:cNvSpPr txBox="1"/>
          <p:nvPr/>
        </p:nvSpPr>
        <p:spPr>
          <a:xfrm>
            <a:off x="557346" y="5685034"/>
            <a:ext cx="3056711" cy="523220"/>
          </a:xfrm>
          <a:prstGeom prst="rect">
            <a:avLst/>
          </a:prstGeom>
          <a:solidFill>
            <a:schemeClr val="bg1">
              <a:lumMod val="85000"/>
            </a:schemeClr>
          </a:solidFill>
        </p:spPr>
        <p:txBody>
          <a:bodyPr wrap="square" rtlCol="0">
            <a:spAutoFit/>
          </a:bodyPr>
          <a:lstStyle/>
          <a:p>
            <a:r>
              <a:rPr lang="en-US" b="1" i="1" dirty="0"/>
              <a:t>Program Output</a:t>
            </a:r>
          </a:p>
          <a:p>
            <a:r>
              <a:rPr lang="en-US" dirty="0"/>
              <a:t>Hello world</a:t>
            </a:r>
          </a:p>
        </p:txBody>
      </p:sp>
      <p:sp>
        <p:nvSpPr>
          <p:cNvPr id="12" name="TextBox 11">
            <a:extLst>
              <a:ext uri="{FF2B5EF4-FFF2-40B4-BE49-F238E27FC236}">
                <a16:creationId xmlns:a16="http://schemas.microsoft.com/office/drawing/2014/main" id="{66869F9C-A3BE-458A-A609-8E67CBD12BF2}"/>
              </a:ext>
            </a:extLst>
          </p:cNvPr>
          <p:cNvSpPr txBox="1"/>
          <p:nvPr/>
        </p:nvSpPr>
        <p:spPr>
          <a:xfrm>
            <a:off x="4572000" y="3747240"/>
            <a:ext cx="3727269" cy="1892826"/>
          </a:xfrm>
          <a:prstGeom prst="rect">
            <a:avLst/>
          </a:prstGeom>
          <a:noFill/>
          <a:ln>
            <a:solidFill>
              <a:schemeClr val="tx1">
                <a:lumMod val="50000"/>
                <a:lumOff val="50000"/>
              </a:schemeClr>
            </a:solidFill>
          </a:ln>
        </p:spPr>
        <p:txBody>
          <a:bodyPr wrap="square" rtlCol="0">
            <a:spAutoFit/>
          </a:bodyPr>
          <a:lstStyle/>
          <a:p>
            <a:r>
              <a:rPr lang="en-US" sz="1300" dirty="0">
                <a:latin typeface="Consolas" panose="020B0609020204030204" pitchFamily="49" charset="0"/>
              </a:rPr>
              <a:t>#include &lt;iostream&gt;</a:t>
            </a:r>
          </a:p>
          <a:p>
            <a:r>
              <a:rPr lang="en-US" sz="1300" dirty="0">
                <a:latin typeface="Consolas" panose="020B0609020204030204" pitchFamily="49" charset="0"/>
              </a:rPr>
              <a:t>using namespace </a:t>
            </a:r>
            <a:r>
              <a:rPr lang="en-US" sz="1300" dirty="0" err="1">
                <a:latin typeface="Consolas" panose="020B0609020204030204" pitchFamily="49" charset="0"/>
              </a:rPr>
              <a:t>std</a:t>
            </a:r>
            <a:r>
              <a:rPr lang="en-US" sz="1300" dirty="0">
                <a:latin typeface="Consolas" panose="020B0609020204030204" pitchFamily="49" charset="0"/>
              </a:rPr>
              <a:t>;</a:t>
            </a:r>
          </a:p>
          <a:p>
            <a:r>
              <a:rPr lang="en-US" sz="1300" dirty="0">
                <a:latin typeface="Consolas" panose="020B0609020204030204" pitchFamily="49" charset="0"/>
              </a:rPr>
              <a:t> </a:t>
            </a:r>
          </a:p>
          <a:p>
            <a:r>
              <a:rPr lang="en-US" sz="1300" dirty="0" err="1">
                <a:latin typeface="Consolas" panose="020B0609020204030204" pitchFamily="49" charset="0"/>
              </a:rPr>
              <a:t>int</a:t>
            </a:r>
            <a:r>
              <a:rPr lang="en-US" sz="1300" dirty="0">
                <a:latin typeface="Consolas" panose="020B0609020204030204" pitchFamily="49" charset="0"/>
              </a:rPr>
              <a:t> main()</a:t>
            </a:r>
          </a:p>
          <a:p>
            <a:r>
              <a:rPr lang="en-US" sz="1300" dirty="0">
                <a:latin typeface="Consolas" panose="020B0609020204030204" pitchFamily="49" charset="0"/>
              </a:rPr>
              <a:t>{</a:t>
            </a:r>
          </a:p>
          <a:p>
            <a:r>
              <a:rPr lang="en-US" sz="1300" dirty="0">
                <a:latin typeface="Consolas" panose="020B0609020204030204" pitchFamily="49" charset="0"/>
              </a:rPr>
              <a:t>   </a:t>
            </a:r>
            <a:r>
              <a:rPr lang="en-US" sz="1300" dirty="0" err="1">
                <a:latin typeface="Consolas" panose="020B0609020204030204" pitchFamily="49" charset="0"/>
              </a:rPr>
              <a:t>cout</a:t>
            </a:r>
            <a:r>
              <a:rPr lang="en-US" sz="1300" dirty="0">
                <a:latin typeface="Consolas" panose="020B0609020204030204" pitchFamily="49" charset="0"/>
              </a:rPr>
              <a:t> &lt;&lt; "Hello" &lt;&lt; </a:t>
            </a:r>
            <a:r>
              <a:rPr lang="en-US" sz="1300" dirty="0" err="1">
                <a:latin typeface="Consolas" panose="020B0609020204030204" pitchFamily="49" charset="0"/>
              </a:rPr>
              <a:t>endl</a:t>
            </a:r>
            <a:r>
              <a:rPr lang="en-US" sz="1300" dirty="0">
                <a:latin typeface="Consolas" panose="020B0609020204030204" pitchFamily="49" charset="0"/>
              </a:rPr>
              <a:t>;</a:t>
            </a:r>
          </a:p>
          <a:p>
            <a:r>
              <a:rPr lang="en-US" sz="1300" dirty="0">
                <a:latin typeface="Consolas" panose="020B0609020204030204" pitchFamily="49" charset="0"/>
              </a:rPr>
              <a:t>   </a:t>
            </a:r>
            <a:r>
              <a:rPr lang="en-US" sz="1300" dirty="0" err="1">
                <a:latin typeface="Consolas" panose="020B0609020204030204" pitchFamily="49" charset="0"/>
              </a:rPr>
              <a:t>cout</a:t>
            </a:r>
            <a:r>
              <a:rPr lang="en-US" sz="1300" dirty="0">
                <a:latin typeface="Consolas" panose="020B0609020204030204" pitchFamily="49" charset="0"/>
              </a:rPr>
              <a:t> &lt;&lt; "world" &lt;&lt; </a:t>
            </a:r>
            <a:r>
              <a:rPr lang="en-US" sz="1300" dirty="0" err="1">
                <a:latin typeface="Consolas" panose="020B0609020204030204" pitchFamily="49" charset="0"/>
              </a:rPr>
              <a:t>endl</a:t>
            </a:r>
            <a:r>
              <a:rPr lang="en-US" sz="1300" dirty="0">
                <a:latin typeface="Consolas" panose="020B0609020204030204" pitchFamily="49" charset="0"/>
              </a:rPr>
              <a:t>;</a:t>
            </a:r>
          </a:p>
          <a:p>
            <a:r>
              <a:rPr lang="en-US" sz="1300" dirty="0">
                <a:latin typeface="Consolas" panose="020B0609020204030204" pitchFamily="49" charset="0"/>
              </a:rPr>
              <a:t>   return 0;</a:t>
            </a:r>
          </a:p>
          <a:p>
            <a:r>
              <a:rPr lang="en-US" sz="1300" dirty="0">
                <a:latin typeface="Consolas" panose="020B0609020204030204" pitchFamily="49" charset="0"/>
              </a:rPr>
              <a:t>}</a:t>
            </a:r>
          </a:p>
        </p:txBody>
      </p:sp>
      <p:sp>
        <p:nvSpPr>
          <p:cNvPr id="13" name="TextBox 12">
            <a:extLst>
              <a:ext uri="{FF2B5EF4-FFF2-40B4-BE49-F238E27FC236}">
                <a16:creationId xmlns:a16="http://schemas.microsoft.com/office/drawing/2014/main" id="{90B1761A-2251-4F37-AE09-1FF11F3E6704}"/>
              </a:ext>
            </a:extLst>
          </p:cNvPr>
          <p:cNvSpPr txBox="1"/>
          <p:nvPr/>
        </p:nvSpPr>
        <p:spPr>
          <a:xfrm>
            <a:off x="4572000" y="5666193"/>
            <a:ext cx="3727269" cy="738664"/>
          </a:xfrm>
          <a:prstGeom prst="rect">
            <a:avLst/>
          </a:prstGeom>
          <a:solidFill>
            <a:schemeClr val="bg1">
              <a:lumMod val="85000"/>
            </a:schemeClr>
          </a:solidFill>
        </p:spPr>
        <p:txBody>
          <a:bodyPr wrap="square" rtlCol="0">
            <a:spAutoFit/>
          </a:bodyPr>
          <a:lstStyle/>
          <a:p>
            <a:r>
              <a:rPr lang="en-US" b="1" i="1" dirty="0"/>
              <a:t>Program Output</a:t>
            </a:r>
          </a:p>
          <a:p>
            <a:r>
              <a:rPr lang="en-US" dirty="0"/>
              <a:t>Hello</a:t>
            </a:r>
          </a:p>
          <a:p>
            <a:r>
              <a:rPr lang="en-US" dirty="0"/>
              <a:t>world</a:t>
            </a:r>
          </a:p>
        </p:txBody>
      </p:sp>
    </p:spTree>
    <p:extLst>
      <p:ext uri="{BB962C8B-B14F-4D97-AF65-F5344CB8AC3E}">
        <p14:creationId xmlns:p14="http://schemas.microsoft.com/office/powerpoint/2010/main" val="8968861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2.9 Focus on Languages: C++ </a:t>
            </a:r>
            <a:r>
              <a:rPr lang="en-US" altLang="en-US" sz="2000" b="0" dirty="0">
                <a:latin typeface="Times New Roman" panose="02020603050405020304" pitchFamily="18" charset="0"/>
                <a:cs typeface="Times New Roman" panose="02020603050405020304" pitchFamily="18" charset="0"/>
              </a:rPr>
              <a:t>(4 of 11)</a:t>
            </a:r>
            <a:endParaRPr lang="en-US" sz="2000" b="0" dirty="0">
              <a:latin typeface="Times New Roman" panose="02020603050405020304" pitchFamily="18" charset="0"/>
              <a:cs typeface="Times New Roman" panose="02020603050405020304" pitchFamily="18" charset="0"/>
            </a:endParaRPr>
          </a:p>
        </p:txBody>
      </p:sp>
      <p:sp>
        <p:nvSpPr>
          <p:cNvPr id="6" name="Text Placeholder 5">
            <a:extLst>
              <a:ext uri="{FF2B5EF4-FFF2-40B4-BE49-F238E27FC236}">
                <a16:creationId xmlns:a16="http://schemas.microsoft.com/office/drawing/2014/main" id="{8C40EF33-2753-4628-9B3B-B1148D3CAE7D}"/>
              </a:ext>
            </a:extLst>
          </p:cNvPr>
          <p:cNvSpPr>
            <a:spLocks noGrp="1"/>
          </p:cNvSpPr>
          <p:nvPr>
            <p:ph type="body" idx="1"/>
          </p:nvPr>
        </p:nvSpPr>
        <p:spPr/>
        <p:txBody>
          <a:bodyPr/>
          <a:lstStyle/>
          <a:p>
            <a:r>
              <a:rPr lang="en-US" dirty="0"/>
              <a:t>Variable Declarations (see the rules for variable names on page 87 of your book)</a:t>
            </a:r>
          </a:p>
        </p:txBody>
      </p:sp>
      <p:sp>
        <p:nvSpPr>
          <p:cNvPr id="4" name="TextBox 3">
            <a:extLst>
              <a:ext uri="{FF2B5EF4-FFF2-40B4-BE49-F238E27FC236}">
                <a16:creationId xmlns:a16="http://schemas.microsoft.com/office/drawing/2014/main" id="{4A489007-31C9-49DF-ADA6-7ED30EB1B5D8}"/>
              </a:ext>
            </a:extLst>
          </p:cNvPr>
          <p:cNvSpPr txBox="1"/>
          <p:nvPr/>
        </p:nvSpPr>
        <p:spPr>
          <a:xfrm>
            <a:off x="3037114" y="2099977"/>
            <a:ext cx="3069772" cy="1200329"/>
          </a:xfrm>
          <a:prstGeom prst="rect">
            <a:avLst/>
          </a:prstGeom>
          <a:noFill/>
        </p:spPr>
        <p:txBody>
          <a:bodyPr wrap="square" rtlCol="0">
            <a:spAutoFit/>
          </a:bodyPr>
          <a:lstStyle/>
          <a:p>
            <a:r>
              <a:rPr lang="en-US" sz="2400" dirty="0" err="1">
                <a:latin typeface="Consolas" panose="020B0609020204030204" pitchFamily="49" charset="0"/>
              </a:rPr>
              <a:t>int</a:t>
            </a:r>
            <a:r>
              <a:rPr lang="en-US" sz="2400" dirty="0">
                <a:latin typeface="Consolas" panose="020B0609020204030204" pitchFamily="49" charset="0"/>
              </a:rPr>
              <a:t> speed;</a:t>
            </a:r>
          </a:p>
          <a:p>
            <a:r>
              <a:rPr lang="en-US" sz="2400" dirty="0">
                <a:latin typeface="Consolas" panose="020B0609020204030204" pitchFamily="49" charset="0"/>
              </a:rPr>
              <a:t>double distance;</a:t>
            </a:r>
          </a:p>
          <a:p>
            <a:r>
              <a:rPr lang="en-US" sz="2400" dirty="0">
                <a:latin typeface="Consolas" panose="020B0609020204030204" pitchFamily="49" charset="0"/>
              </a:rPr>
              <a:t>string name;</a:t>
            </a:r>
          </a:p>
        </p:txBody>
      </p:sp>
      <p:graphicFrame>
        <p:nvGraphicFramePr>
          <p:cNvPr id="7" name="Table 6">
            <a:extLst>
              <a:ext uri="{FF2B5EF4-FFF2-40B4-BE49-F238E27FC236}">
                <a16:creationId xmlns:a16="http://schemas.microsoft.com/office/drawing/2014/main" id="{E17BED6A-1E52-43E7-B5FB-3ABE034ED050}"/>
              </a:ext>
            </a:extLst>
          </p:cNvPr>
          <p:cNvGraphicFramePr>
            <a:graphicFrameLocks noGrp="1"/>
          </p:cNvGraphicFramePr>
          <p:nvPr>
            <p:extLst>
              <p:ext uri="{D42A27DB-BD31-4B8C-83A1-F6EECF244321}">
                <p14:modId xmlns:p14="http://schemas.microsoft.com/office/powerpoint/2010/main" val="3351743980"/>
              </p:ext>
            </p:extLst>
          </p:nvPr>
        </p:nvGraphicFramePr>
        <p:xfrm>
          <a:off x="722811" y="3444081"/>
          <a:ext cx="7889966" cy="2346960"/>
        </p:xfrm>
        <a:graphic>
          <a:graphicData uri="http://schemas.openxmlformats.org/drawingml/2006/table">
            <a:tbl>
              <a:tblPr firstRow="1" firstCol="1" bandRow="1">
                <a:tableStyleId>{9DCAF9ED-07DC-4A11-8D7F-57B35C25682E}</a:tableStyleId>
              </a:tblPr>
              <a:tblGrid>
                <a:gridCol w="1134973">
                  <a:extLst>
                    <a:ext uri="{9D8B030D-6E8A-4147-A177-3AD203B41FA5}">
                      <a16:colId xmlns:a16="http://schemas.microsoft.com/office/drawing/2014/main" val="3910744462"/>
                    </a:ext>
                  </a:extLst>
                </a:gridCol>
                <a:gridCol w="6754993">
                  <a:extLst>
                    <a:ext uri="{9D8B030D-6E8A-4147-A177-3AD203B41FA5}">
                      <a16:colId xmlns:a16="http://schemas.microsoft.com/office/drawing/2014/main" val="3551459061"/>
                    </a:ext>
                  </a:extLst>
                </a:gridCol>
              </a:tblGrid>
              <a:tr h="0">
                <a:tc>
                  <a:txBody>
                    <a:bodyPr/>
                    <a:lstStyle/>
                    <a:p>
                      <a:pPr marL="0" marR="0">
                        <a:spcBef>
                          <a:spcPts val="0"/>
                        </a:spcBef>
                        <a:spcAft>
                          <a:spcPts val="0"/>
                        </a:spcAft>
                      </a:pPr>
                      <a:r>
                        <a:rPr lang="en-US" sz="1400">
                          <a:effectLst/>
                        </a:rPr>
                        <a:t>Data Type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What It Can Hold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70713016"/>
                  </a:ext>
                </a:extLst>
              </a:tr>
              <a:tr h="0">
                <a:tc>
                  <a:txBody>
                    <a:bodyPr/>
                    <a:lstStyle/>
                    <a:p>
                      <a:pPr marL="0" marR="0">
                        <a:spcBef>
                          <a:spcPts val="0"/>
                        </a:spcBef>
                        <a:spcAft>
                          <a:spcPts val="0"/>
                        </a:spcAft>
                      </a:pPr>
                      <a:r>
                        <a:rPr lang="en-US" sz="1400">
                          <a:effectLst/>
                        </a:rPr>
                        <a:t>short</a:t>
                      </a:r>
                      <a:endParaRPr lang="en-US" sz="14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Integers in the range of -32,768 to +32,767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03776945"/>
                  </a:ext>
                </a:extLst>
              </a:tr>
              <a:tr h="0">
                <a:tc>
                  <a:txBody>
                    <a:bodyPr/>
                    <a:lstStyle/>
                    <a:p>
                      <a:pPr marL="0" marR="0">
                        <a:spcBef>
                          <a:spcPts val="0"/>
                        </a:spcBef>
                        <a:spcAft>
                          <a:spcPts val="0"/>
                        </a:spcAft>
                      </a:pPr>
                      <a:r>
                        <a:rPr lang="en-US" sz="1400">
                          <a:effectLst/>
                        </a:rPr>
                        <a:t>int</a:t>
                      </a:r>
                      <a:endParaRPr lang="en-US" sz="14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Integers in the range of -2,147,483,648 to +2,147,483,647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09043635"/>
                  </a:ext>
                </a:extLst>
              </a:tr>
              <a:tr h="0">
                <a:tc>
                  <a:txBody>
                    <a:bodyPr/>
                    <a:lstStyle/>
                    <a:p>
                      <a:pPr marL="0" marR="0">
                        <a:spcBef>
                          <a:spcPts val="0"/>
                        </a:spcBef>
                        <a:spcAft>
                          <a:spcPts val="0"/>
                        </a:spcAft>
                      </a:pPr>
                      <a:r>
                        <a:rPr lang="en-US" sz="1400">
                          <a:effectLst/>
                        </a:rPr>
                        <a:t>long</a:t>
                      </a:r>
                      <a:endParaRPr lang="en-US" sz="14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Integers in the range of -2,147,483,648 to +2,147,483,647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6357404"/>
                  </a:ext>
                </a:extLst>
              </a:tr>
              <a:tr h="0">
                <a:tc>
                  <a:txBody>
                    <a:bodyPr/>
                    <a:lstStyle/>
                    <a:p>
                      <a:pPr marL="0" marR="0">
                        <a:spcBef>
                          <a:spcPts val="0"/>
                        </a:spcBef>
                        <a:spcAft>
                          <a:spcPts val="0"/>
                        </a:spcAft>
                      </a:pPr>
                      <a:r>
                        <a:rPr lang="en-US" sz="1400">
                          <a:effectLst/>
                        </a:rPr>
                        <a:t>float</a:t>
                      </a:r>
                      <a:endParaRPr lang="en-US" sz="14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Floating-point numbers in the range of ±3.4 * 10</a:t>
                      </a:r>
                      <a:r>
                        <a:rPr lang="en-US" sz="1400" baseline="30000" dirty="0">
                          <a:effectLst/>
                        </a:rPr>
                        <a:t>-38</a:t>
                      </a:r>
                      <a:r>
                        <a:rPr lang="en-US" sz="1400" dirty="0">
                          <a:effectLst/>
                        </a:rPr>
                        <a:t> to ±3.4 * 10</a:t>
                      </a:r>
                      <a:r>
                        <a:rPr lang="en-US" sz="1400" baseline="30000" dirty="0">
                          <a:effectLst/>
                        </a:rPr>
                        <a:t>38</a:t>
                      </a:r>
                      <a:r>
                        <a:rPr lang="en-US" sz="1400" dirty="0">
                          <a:effectLst/>
                        </a:rPr>
                        <a:t>, with 7 digits of accuracy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69190334"/>
                  </a:ext>
                </a:extLst>
              </a:tr>
              <a:tr h="0">
                <a:tc>
                  <a:txBody>
                    <a:bodyPr/>
                    <a:lstStyle/>
                    <a:p>
                      <a:pPr marL="0" marR="0">
                        <a:spcBef>
                          <a:spcPts val="0"/>
                        </a:spcBef>
                        <a:spcAft>
                          <a:spcPts val="0"/>
                        </a:spcAft>
                      </a:pPr>
                      <a:r>
                        <a:rPr lang="en-US" sz="1400">
                          <a:effectLst/>
                        </a:rPr>
                        <a:t>double</a:t>
                      </a:r>
                      <a:endParaRPr lang="en-US" sz="14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Floating-point numbers in the range of ±1.7 * 10</a:t>
                      </a:r>
                      <a:r>
                        <a:rPr lang="en-US" sz="1400" baseline="30000" dirty="0">
                          <a:effectLst/>
                        </a:rPr>
                        <a:t>-308</a:t>
                      </a:r>
                      <a:r>
                        <a:rPr lang="en-US" sz="1400" dirty="0">
                          <a:effectLst/>
                        </a:rPr>
                        <a:t> to ±1.7 * 10</a:t>
                      </a:r>
                      <a:r>
                        <a:rPr lang="en-US" sz="1400" baseline="30000" dirty="0">
                          <a:effectLst/>
                        </a:rPr>
                        <a:t>308</a:t>
                      </a:r>
                      <a:r>
                        <a:rPr lang="en-US" sz="1400" dirty="0">
                          <a:effectLst/>
                        </a:rPr>
                        <a:t>, with 15 digits of accuracy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48741635"/>
                  </a:ext>
                </a:extLst>
              </a:tr>
              <a:tr h="0">
                <a:tc>
                  <a:txBody>
                    <a:bodyPr/>
                    <a:lstStyle/>
                    <a:p>
                      <a:pPr marL="0" marR="0">
                        <a:spcBef>
                          <a:spcPts val="0"/>
                        </a:spcBef>
                        <a:spcAft>
                          <a:spcPts val="0"/>
                        </a:spcAft>
                      </a:pPr>
                      <a:r>
                        <a:rPr lang="en-US" sz="1400">
                          <a:effectLst/>
                        </a:rPr>
                        <a:t>char</a:t>
                      </a:r>
                      <a:endParaRPr lang="en-US" sz="14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Can store integers in the range of -128 to +127. Typically used to store characters.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37710283"/>
                  </a:ext>
                </a:extLst>
              </a:tr>
              <a:tr h="0">
                <a:tc>
                  <a:txBody>
                    <a:bodyPr/>
                    <a:lstStyle/>
                    <a:p>
                      <a:pPr marL="0" marR="0">
                        <a:spcBef>
                          <a:spcPts val="0"/>
                        </a:spcBef>
                        <a:spcAft>
                          <a:spcPts val="0"/>
                        </a:spcAft>
                      </a:pPr>
                      <a:r>
                        <a:rPr lang="en-US" sz="1400">
                          <a:effectLst/>
                        </a:rPr>
                        <a:t>string</a:t>
                      </a:r>
                      <a:endParaRPr lang="en-US" sz="14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Strings of text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9797328"/>
                  </a:ext>
                </a:extLst>
              </a:tr>
              <a:tr h="0">
                <a:tc>
                  <a:txBody>
                    <a:bodyPr/>
                    <a:lstStyle/>
                    <a:p>
                      <a:pPr marL="0" marR="0">
                        <a:spcBef>
                          <a:spcPts val="0"/>
                        </a:spcBef>
                        <a:spcAft>
                          <a:spcPts val="0"/>
                        </a:spcAft>
                      </a:pPr>
                      <a:r>
                        <a:rPr lang="en-US" sz="1400" dirty="0">
                          <a:effectLst/>
                        </a:rPr>
                        <a:t>bool</a:t>
                      </a:r>
                      <a:endParaRPr lang="en-US" sz="14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Stores the values true or false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84455526"/>
                  </a:ext>
                </a:extLst>
              </a:tr>
            </a:tbl>
          </a:graphicData>
        </a:graphic>
      </p:graphicFrame>
    </p:spTree>
    <p:extLst>
      <p:ext uri="{BB962C8B-B14F-4D97-AF65-F5344CB8AC3E}">
        <p14:creationId xmlns:p14="http://schemas.microsoft.com/office/powerpoint/2010/main" val="544327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2.9 Focus on Languages: C++ </a:t>
            </a:r>
            <a:r>
              <a:rPr lang="en-US" altLang="en-US" sz="2000" b="0" dirty="0">
                <a:latin typeface="Times New Roman" panose="02020603050405020304" pitchFamily="18" charset="0"/>
                <a:cs typeface="Times New Roman" panose="02020603050405020304" pitchFamily="18" charset="0"/>
              </a:rPr>
              <a:t>(5 of 11)</a:t>
            </a:r>
            <a:endParaRPr lang="en-US" sz="2000" b="0" dirty="0">
              <a:latin typeface="Times New Roman" panose="02020603050405020304" pitchFamily="18" charset="0"/>
              <a:cs typeface="Times New Roman" panose="02020603050405020304" pitchFamily="18" charset="0"/>
            </a:endParaRPr>
          </a:p>
        </p:txBody>
      </p:sp>
      <p:sp>
        <p:nvSpPr>
          <p:cNvPr id="6" name="Text Placeholder 5">
            <a:extLst>
              <a:ext uri="{FF2B5EF4-FFF2-40B4-BE49-F238E27FC236}">
                <a16:creationId xmlns:a16="http://schemas.microsoft.com/office/drawing/2014/main" id="{8C40EF33-2753-4628-9B3B-B1148D3CAE7D}"/>
              </a:ext>
            </a:extLst>
          </p:cNvPr>
          <p:cNvSpPr>
            <a:spLocks noGrp="1"/>
          </p:cNvSpPr>
          <p:nvPr>
            <p:ph type="body" idx="1"/>
          </p:nvPr>
        </p:nvSpPr>
        <p:spPr>
          <a:xfrm>
            <a:off x="457200" y="1399801"/>
            <a:ext cx="8229600" cy="4525963"/>
          </a:xfrm>
        </p:spPr>
        <p:txBody>
          <a:bodyPr/>
          <a:lstStyle/>
          <a:p>
            <a:r>
              <a:rPr lang="en-US" dirty="0"/>
              <a:t>Reading Keyboard Input (reading an integer)</a:t>
            </a:r>
          </a:p>
        </p:txBody>
      </p:sp>
      <p:sp>
        <p:nvSpPr>
          <p:cNvPr id="4" name="TextBox 3">
            <a:extLst>
              <a:ext uri="{FF2B5EF4-FFF2-40B4-BE49-F238E27FC236}">
                <a16:creationId xmlns:a16="http://schemas.microsoft.com/office/drawing/2014/main" id="{4A489007-31C9-49DF-ADA6-7ED30EB1B5D8}"/>
              </a:ext>
            </a:extLst>
          </p:cNvPr>
          <p:cNvSpPr txBox="1"/>
          <p:nvPr/>
        </p:nvSpPr>
        <p:spPr>
          <a:xfrm>
            <a:off x="1000397" y="1785137"/>
            <a:ext cx="7143206" cy="3108543"/>
          </a:xfrm>
          <a:prstGeom prst="rect">
            <a:avLst/>
          </a:prstGeom>
          <a:noFill/>
        </p:spPr>
        <p:txBody>
          <a:bodyPr wrap="square" rtlCol="0">
            <a:spAutoFit/>
          </a:bodyPr>
          <a:lstStyle/>
          <a:p>
            <a:r>
              <a:rPr lang="en-US" dirty="0">
                <a:latin typeface="Consolas" panose="020B0609020204030204" pitchFamily="49" charset="0"/>
              </a:rPr>
              <a:t>#include &lt;iostream&gt;</a:t>
            </a:r>
          </a:p>
          <a:p>
            <a:r>
              <a:rPr lang="en-US" dirty="0">
                <a:latin typeface="Consolas" panose="020B0609020204030204" pitchFamily="49" charset="0"/>
              </a:rPr>
              <a:t>using namespace </a:t>
            </a:r>
            <a:r>
              <a:rPr lang="en-US" dirty="0" err="1">
                <a:latin typeface="Consolas" panose="020B0609020204030204" pitchFamily="49" charset="0"/>
              </a:rPr>
              <a:t>std</a:t>
            </a:r>
            <a:r>
              <a:rPr lang="en-US" dirty="0">
                <a:latin typeface="Consolas" panose="020B0609020204030204" pitchFamily="49" charset="0"/>
              </a:rPr>
              <a:t>;</a:t>
            </a:r>
          </a:p>
          <a:p>
            <a:endParaRPr lang="en-US" dirty="0">
              <a:latin typeface="Consolas" panose="020B0609020204030204" pitchFamily="49" charset="0"/>
            </a:endParaRPr>
          </a:p>
          <a:p>
            <a:r>
              <a:rPr lang="en-US" dirty="0" err="1">
                <a:latin typeface="Consolas" panose="020B0609020204030204" pitchFamily="49" charset="0"/>
              </a:rPr>
              <a:t>int</a:t>
            </a:r>
            <a:r>
              <a:rPr lang="en-US" dirty="0">
                <a:latin typeface="Consolas" panose="020B0609020204030204" pitchFamily="49" charset="0"/>
              </a:rPr>
              <a:t> main()</a:t>
            </a:r>
          </a:p>
          <a:p>
            <a:r>
              <a:rPr lang="en-US" dirty="0">
                <a:latin typeface="Consolas" panose="020B0609020204030204" pitchFamily="49" charset="0"/>
              </a:rPr>
              <a:t>{</a:t>
            </a:r>
          </a:p>
          <a:p>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age;</a:t>
            </a:r>
          </a:p>
          <a:p>
            <a:endParaRPr lang="en-US" dirty="0">
              <a:latin typeface="Consolas" panose="020B0609020204030204" pitchFamily="49" charset="0"/>
            </a:endParaRPr>
          </a:p>
          <a:p>
            <a:r>
              <a:rPr lang="en-US" dirty="0">
                <a:latin typeface="Consolas" panose="020B0609020204030204" pitchFamily="49" charset="0"/>
              </a:rPr>
              <a:t>   </a:t>
            </a:r>
            <a:r>
              <a:rPr lang="en-US" dirty="0" err="1">
                <a:latin typeface="Consolas" panose="020B0609020204030204" pitchFamily="49" charset="0"/>
              </a:rPr>
              <a:t>cout</a:t>
            </a:r>
            <a:r>
              <a:rPr lang="en-US" dirty="0">
                <a:latin typeface="Consolas" panose="020B0609020204030204" pitchFamily="49" charset="0"/>
              </a:rPr>
              <a:t> &lt;&lt; "What is your age?" &lt;&lt; </a:t>
            </a:r>
            <a:r>
              <a:rPr lang="en-US" dirty="0" err="1">
                <a:latin typeface="Consolas" panose="020B0609020204030204" pitchFamily="49" charset="0"/>
              </a:rPr>
              <a:t>endl</a:t>
            </a:r>
            <a:r>
              <a:rPr lang="en-US" dirty="0">
                <a:latin typeface="Consolas" panose="020B0609020204030204" pitchFamily="49" charset="0"/>
              </a:rPr>
              <a:t>;</a:t>
            </a:r>
          </a:p>
          <a:p>
            <a:r>
              <a:rPr lang="en-US" dirty="0">
                <a:latin typeface="Consolas" panose="020B0609020204030204" pitchFamily="49" charset="0"/>
              </a:rPr>
              <a:t>   </a:t>
            </a:r>
            <a:r>
              <a:rPr lang="en-US" dirty="0" err="1">
                <a:latin typeface="Consolas" panose="020B0609020204030204" pitchFamily="49" charset="0"/>
              </a:rPr>
              <a:t>cin</a:t>
            </a:r>
            <a:r>
              <a:rPr lang="en-US" dirty="0">
                <a:latin typeface="Consolas" panose="020B0609020204030204" pitchFamily="49" charset="0"/>
              </a:rPr>
              <a:t> &gt;&gt; age;</a:t>
            </a:r>
          </a:p>
          <a:p>
            <a:r>
              <a:rPr lang="en-US" dirty="0">
                <a:latin typeface="Consolas" panose="020B0609020204030204" pitchFamily="49" charset="0"/>
              </a:rPr>
              <a:t>   </a:t>
            </a:r>
            <a:r>
              <a:rPr lang="en-US" dirty="0" err="1">
                <a:latin typeface="Consolas" panose="020B0609020204030204" pitchFamily="49" charset="0"/>
              </a:rPr>
              <a:t>cout</a:t>
            </a:r>
            <a:r>
              <a:rPr lang="en-US" dirty="0">
                <a:latin typeface="Consolas" panose="020B0609020204030204" pitchFamily="49" charset="0"/>
              </a:rPr>
              <a:t> &lt;&lt; "Here is the value that you entered:" &lt;&lt; </a:t>
            </a:r>
            <a:r>
              <a:rPr lang="en-US" dirty="0" err="1">
                <a:latin typeface="Consolas" panose="020B0609020204030204" pitchFamily="49" charset="0"/>
              </a:rPr>
              <a:t>endl</a:t>
            </a:r>
            <a:r>
              <a:rPr lang="en-US" dirty="0">
                <a:latin typeface="Consolas" panose="020B0609020204030204" pitchFamily="49" charset="0"/>
              </a:rPr>
              <a:t>;</a:t>
            </a:r>
          </a:p>
          <a:p>
            <a:r>
              <a:rPr lang="en-US" dirty="0">
                <a:latin typeface="Consolas" panose="020B0609020204030204" pitchFamily="49" charset="0"/>
              </a:rPr>
              <a:t>   </a:t>
            </a:r>
            <a:r>
              <a:rPr lang="en-US" dirty="0" err="1">
                <a:latin typeface="Consolas" panose="020B0609020204030204" pitchFamily="49" charset="0"/>
              </a:rPr>
              <a:t>cout</a:t>
            </a:r>
            <a:r>
              <a:rPr lang="en-US" dirty="0">
                <a:latin typeface="Consolas" panose="020B0609020204030204" pitchFamily="49" charset="0"/>
              </a:rPr>
              <a:t> &lt;&lt; age;</a:t>
            </a:r>
          </a:p>
          <a:p>
            <a:r>
              <a:rPr lang="en-US" dirty="0">
                <a:latin typeface="Consolas" panose="020B0609020204030204" pitchFamily="49" charset="0"/>
              </a:rPr>
              <a:t>   return 0;</a:t>
            </a:r>
          </a:p>
          <a:p>
            <a:r>
              <a:rPr lang="en-US" dirty="0">
                <a:latin typeface="Consolas" panose="020B0609020204030204" pitchFamily="49" charset="0"/>
              </a:rPr>
              <a:t>}</a:t>
            </a:r>
          </a:p>
          <a:p>
            <a:endParaRPr lang="en-US" dirty="0">
              <a:latin typeface="Consolas" panose="020B0609020204030204" pitchFamily="49" charset="0"/>
            </a:endParaRPr>
          </a:p>
        </p:txBody>
      </p:sp>
      <p:sp>
        <p:nvSpPr>
          <p:cNvPr id="7" name="TextBox 6">
            <a:extLst>
              <a:ext uri="{FF2B5EF4-FFF2-40B4-BE49-F238E27FC236}">
                <a16:creationId xmlns:a16="http://schemas.microsoft.com/office/drawing/2014/main" id="{046E7602-8F59-4F48-8F40-D605BA362388}"/>
              </a:ext>
            </a:extLst>
          </p:cNvPr>
          <p:cNvSpPr txBox="1"/>
          <p:nvPr/>
        </p:nvSpPr>
        <p:spPr>
          <a:xfrm>
            <a:off x="1000397" y="4709629"/>
            <a:ext cx="7114903" cy="1138773"/>
          </a:xfrm>
          <a:prstGeom prst="rect">
            <a:avLst/>
          </a:prstGeom>
          <a:solidFill>
            <a:schemeClr val="bg1">
              <a:lumMod val="85000"/>
            </a:schemeClr>
          </a:solidFill>
        </p:spPr>
        <p:txBody>
          <a:bodyPr wrap="square" rtlCol="0">
            <a:spAutoFit/>
          </a:bodyPr>
          <a:lstStyle/>
          <a:p>
            <a:r>
              <a:rPr lang="en-US" sz="1200" b="1" i="1" dirty="0"/>
              <a:t>Program Output</a:t>
            </a:r>
          </a:p>
          <a:p>
            <a:r>
              <a:rPr lang="en-US" dirty="0">
                <a:latin typeface="Consolas" panose="020B0609020204030204" pitchFamily="49" charset="0"/>
              </a:rPr>
              <a:t>What is your age?</a:t>
            </a:r>
            <a:br>
              <a:rPr lang="en-US" dirty="0">
                <a:latin typeface="Consolas" panose="020B0609020204030204" pitchFamily="49" charset="0"/>
              </a:rPr>
            </a:br>
            <a:r>
              <a:rPr lang="en-US" b="1" dirty="0">
                <a:latin typeface="Consolas" panose="020B0609020204030204" pitchFamily="49" charset="0"/>
              </a:rPr>
              <a:t>24</a:t>
            </a:r>
            <a:r>
              <a:rPr lang="en-US" dirty="0">
                <a:latin typeface="Consolas" panose="020B0609020204030204" pitchFamily="49" charset="0"/>
              </a:rPr>
              <a:t> </a:t>
            </a:r>
            <a:r>
              <a:rPr lang="en-US" b="1" dirty="0"/>
              <a:t>[</a:t>
            </a:r>
            <a:r>
              <a:rPr lang="en-US" b="1" i="1" dirty="0"/>
              <a:t>Enter</a:t>
            </a:r>
            <a:r>
              <a:rPr lang="en-US" b="1" dirty="0"/>
              <a:t>]</a:t>
            </a:r>
            <a:br>
              <a:rPr lang="en-US" dirty="0"/>
            </a:br>
            <a:r>
              <a:rPr lang="en-US" dirty="0">
                <a:latin typeface="Consolas" panose="020B0609020204030204" pitchFamily="49" charset="0"/>
              </a:rPr>
              <a:t>Here is the value that you entered:</a:t>
            </a:r>
            <a:endParaRPr lang="en-US" sz="1200" dirty="0">
              <a:latin typeface="Consolas" panose="020B0609020204030204" pitchFamily="49" charset="0"/>
            </a:endParaRPr>
          </a:p>
          <a:p>
            <a:r>
              <a:rPr lang="en-US" dirty="0">
                <a:latin typeface="Consolas" panose="020B0609020204030204" pitchFamily="49" charset="0"/>
              </a:rPr>
              <a:t>24</a:t>
            </a:r>
            <a:endParaRPr lang="en-US" sz="1200" dirty="0">
              <a:latin typeface="Consolas" panose="020B0609020204030204" pitchFamily="49" charset="0"/>
            </a:endParaRPr>
          </a:p>
        </p:txBody>
      </p:sp>
      <p:sp>
        <p:nvSpPr>
          <p:cNvPr id="10" name="TextBox 9">
            <a:extLst>
              <a:ext uri="{FF2B5EF4-FFF2-40B4-BE49-F238E27FC236}">
                <a16:creationId xmlns:a16="http://schemas.microsoft.com/office/drawing/2014/main" id="{112F9116-ABA7-4EE8-AE1C-0BC698E6B43F}"/>
              </a:ext>
            </a:extLst>
          </p:cNvPr>
          <p:cNvSpPr txBox="1"/>
          <p:nvPr/>
        </p:nvSpPr>
        <p:spPr>
          <a:xfrm>
            <a:off x="4127862" y="3494633"/>
            <a:ext cx="2900153" cy="307777"/>
          </a:xfrm>
          <a:prstGeom prst="rect">
            <a:avLst/>
          </a:prstGeom>
          <a:noFill/>
        </p:spPr>
        <p:txBody>
          <a:bodyPr wrap="none" rtlCol="0">
            <a:spAutoFit/>
          </a:bodyPr>
          <a:lstStyle/>
          <a:p>
            <a:r>
              <a:rPr lang="en-US" dirty="0">
                <a:solidFill>
                  <a:srgbClr val="FF0000"/>
                </a:solidFill>
              </a:rPr>
              <a:t>Read a value into the </a:t>
            </a:r>
            <a:r>
              <a:rPr lang="en-US" dirty="0">
                <a:solidFill>
                  <a:srgbClr val="FF0000"/>
                </a:solidFill>
                <a:latin typeface="Consolas" panose="020B0609020204030204" pitchFamily="49" charset="0"/>
              </a:rPr>
              <a:t>age</a:t>
            </a:r>
            <a:r>
              <a:rPr lang="en-US" dirty="0">
                <a:solidFill>
                  <a:srgbClr val="FF0000"/>
                </a:solidFill>
              </a:rPr>
              <a:t> variable</a:t>
            </a:r>
          </a:p>
        </p:txBody>
      </p:sp>
      <p:cxnSp>
        <p:nvCxnSpPr>
          <p:cNvPr id="11" name="Straight Arrow Connector 10">
            <a:extLst>
              <a:ext uri="{FF2B5EF4-FFF2-40B4-BE49-F238E27FC236}">
                <a16:creationId xmlns:a16="http://schemas.microsoft.com/office/drawing/2014/main" id="{09C4128E-CC27-4FBE-91F6-8E6CEEEC9581}"/>
              </a:ext>
            </a:extLst>
          </p:cNvPr>
          <p:cNvCxnSpPr>
            <a:cxnSpLocks/>
          </p:cNvCxnSpPr>
          <p:nvPr/>
        </p:nvCxnSpPr>
        <p:spPr>
          <a:xfrm flipH="1">
            <a:off x="2525486" y="3648522"/>
            <a:ext cx="166333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81237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489007-31C9-49DF-ADA6-7ED30EB1B5D8}"/>
              </a:ext>
            </a:extLst>
          </p:cNvPr>
          <p:cNvSpPr txBox="1"/>
          <p:nvPr/>
        </p:nvSpPr>
        <p:spPr>
          <a:xfrm>
            <a:off x="1000397" y="62044"/>
            <a:ext cx="7143206" cy="4524315"/>
          </a:xfrm>
          <a:prstGeom prst="rect">
            <a:avLst/>
          </a:prstGeom>
          <a:noFill/>
        </p:spPr>
        <p:txBody>
          <a:bodyPr wrap="square" rtlCol="0">
            <a:spAutoFit/>
          </a:bodyPr>
          <a:lstStyle/>
          <a:p>
            <a:r>
              <a:rPr lang="en-US" sz="1200" dirty="0">
                <a:latin typeface="Consolas" panose="020B0609020204030204" pitchFamily="49" charset="0"/>
              </a:rPr>
              <a:t>#include &lt;iostream&gt;</a:t>
            </a:r>
          </a:p>
          <a:p>
            <a:r>
              <a:rPr lang="en-US" sz="1200" dirty="0">
                <a:latin typeface="Consolas" panose="020B0609020204030204" pitchFamily="49" charset="0"/>
              </a:rPr>
              <a:t>#include &lt;string&gt;</a:t>
            </a:r>
          </a:p>
          <a:p>
            <a:r>
              <a:rPr lang="en-US" sz="1200" dirty="0">
                <a:latin typeface="Consolas" panose="020B0609020204030204" pitchFamily="49" charset="0"/>
              </a:rPr>
              <a:t>using namespace </a:t>
            </a:r>
            <a:r>
              <a:rPr lang="en-US" sz="1200" dirty="0" err="1">
                <a:latin typeface="Consolas" panose="020B0609020204030204" pitchFamily="49" charset="0"/>
              </a:rPr>
              <a:t>std</a:t>
            </a:r>
            <a:r>
              <a:rPr lang="en-US" sz="1200" dirty="0">
                <a:latin typeface="Consolas" panose="020B0609020204030204" pitchFamily="49" charset="0"/>
              </a:rPr>
              <a:t>;</a:t>
            </a:r>
          </a:p>
          <a:p>
            <a:endParaRPr lang="en-US" sz="1200" dirty="0">
              <a:latin typeface="Consolas" panose="020B0609020204030204" pitchFamily="49" charset="0"/>
            </a:endParaRPr>
          </a:p>
          <a:p>
            <a:r>
              <a:rPr lang="en-US" sz="1200" dirty="0" err="1">
                <a:latin typeface="Consolas" panose="020B0609020204030204" pitchFamily="49" charset="0"/>
              </a:rPr>
              <a:t>int</a:t>
            </a:r>
            <a:r>
              <a:rPr lang="en-US" sz="1200" dirty="0">
                <a:latin typeface="Consolas" panose="020B0609020204030204" pitchFamily="49" charset="0"/>
              </a:rPr>
              <a:t> main()</a:t>
            </a:r>
          </a:p>
          <a:p>
            <a:r>
              <a:rPr lang="en-US" sz="1200" dirty="0">
                <a:latin typeface="Consolas" panose="020B0609020204030204" pitchFamily="49" charset="0"/>
              </a:rPr>
              <a:t>{</a:t>
            </a:r>
          </a:p>
          <a:p>
            <a:r>
              <a:rPr lang="en-US" sz="1200" dirty="0">
                <a:latin typeface="Consolas" panose="020B0609020204030204" pitchFamily="49" charset="0"/>
              </a:rPr>
              <a:t>   string name;</a:t>
            </a:r>
          </a:p>
          <a:p>
            <a:r>
              <a:rPr lang="en-US" sz="1200" dirty="0">
                <a:latin typeface="Consolas" panose="020B0609020204030204" pitchFamily="49" charset="0"/>
              </a:rPr>
              <a:t>   double </a:t>
            </a:r>
            <a:r>
              <a:rPr lang="en-US" sz="1200" dirty="0" err="1">
                <a:latin typeface="Consolas" panose="020B0609020204030204" pitchFamily="49" charset="0"/>
              </a:rPr>
              <a:t>payRate</a:t>
            </a:r>
            <a:r>
              <a:rPr lang="en-US" sz="1200" dirty="0">
                <a:latin typeface="Consolas" panose="020B0609020204030204" pitchFamily="49" charset="0"/>
              </a:rPr>
              <a:t>;</a:t>
            </a:r>
          </a:p>
          <a:p>
            <a:r>
              <a:rPr lang="en-US" sz="1200" dirty="0">
                <a:latin typeface="Consolas" panose="020B0609020204030204" pitchFamily="49" charset="0"/>
              </a:rPr>
              <a:t>   </a:t>
            </a:r>
            <a:r>
              <a:rPr lang="en-US" sz="1200" dirty="0" err="1">
                <a:latin typeface="Consolas" panose="020B0609020204030204" pitchFamily="49" charset="0"/>
              </a:rPr>
              <a:t>int</a:t>
            </a:r>
            <a:r>
              <a:rPr lang="en-US" sz="1200" dirty="0">
                <a:latin typeface="Consolas" panose="020B0609020204030204" pitchFamily="49" charset="0"/>
              </a:rPr>
              <a:t> hours;</a:t>
            </a:r>
          </a:p>
          <a:p>
            <a:endParaRPr lang="en-US" sz="1200" dirty="0">
              <a:latin typeface="Consolas" panose="020B0609020204030204" pitchFamily="49" charset="0"/>
            </a:endParaRPr>
          </a:p>
          <a:p>
            <a:endParaRPr lang="en-US" sz="1200" dirty="0">
              <a:latin typeface="Consolas" panose="020B0609020204030204" pitchFamily="49" charset="0"/>
            </a:endParaRPr>
          </a:p>
          <a:p>
            <a:r>
              <a:rPr lang="en-US" sz="1200" dirty="0">
                <a:latin typeface="Consolas" panose="020B0609020204030204" pitchFamily="49" charset="0"/>
              </a:rPr>
              <a:t>   </a:t>
            </a:r>
            <a:r>
              <a:rPr lang="en-US" sz="1200" dirty="0" err="1">
                <a:latin typeface="Consolas" panose="020B0609020204030204" pitchFamily="49" charset="0"/>
              </a:rPr>
              <a:t>cout</a:t>
            </a:r>
            <a:r>
              <a:rPr lang="en-US" sz="1200" dirty="0">
                <a:latin typeface="Consolas" panose="020B0609020204030204" pitchFamily="49" charset="0"/>
              </a:rPr>
              <a:t> &lt;&lt; "Enter your first name." &lt;&lt; </a:t>
            </a:r>
            <a:r>
              <a:rPr lang="en-US" sz="1200" dirty="0" err="1">
                <a:latin typeface="Consolas" panose="020B0609020204030204" pitchFamily="49" charset="0"/>
              </a:rPr>
              <a:t>endl</a:t>
            </a:r>
            <a:r>
              <a:rPr lang="en-US" sz="1200" dirty="0">
                <a:latin typeface="Consolas" panose="020B0609020204030204" pitchFamily="49" charset="0"/>
              </a:rPr>
              <a:t>;</a:t>
            </a:r>
          </a:p>
          <a:p>
            <a:r>
              <a:rPr lang="en-US" sz="1200" dirty="0">
                <a:latin typeface="Consolas" panose="020B0609020204030204" pitchFamily="49" charset="0"/>
              </a:rPr>
              <a:t>   </a:t>
            </a:r>
            <a:r>
              <a:rPr lang="en-US" sz="1200" dirty="0" err="1">
                <a:latin typeface="Consolas" panose="020B0609020204030204" pitchFamily="49" charset="0"/>
              </a:rPr>
              <a:t>cin</a:t>
            </a:r>
            <a:r>
              <a:rPr lang="en-US" sz="1200" dirty="0">
                <a:latin typeface="Consolas" panose="020B0609020204030204" pitchFamily="49" charset="0"/>
              </a:rPr>
              <a:t> &gt;&gt; name;</a:t>
            </a:r>
          </a:p>
          <a:p>
            <a:r>
              <a:rPr lang="en-US" sz="1200" dirty="0">
                <a:latin typeface="Consolas" panose="020B0609020204030204" pitchFamily="49" charset="0"/>
              </a:rPr>
              <a:t>   </a:t>
            </a:r>
            <a:r>
              <a:rPr lang="en-US" sz="1200" dirty="0" err="1">
                <a:latin typeface="Consolas" panose="020B0609020204030204" pitchFamily="49" charset="0"/>
              </a:rPr>
              <a:t>cout</a:t>
            </a:r>
            <a:r>
              <a:rPr lang="en-US" sz="1200" dirty="0">
                <a:latin typeface="Consolas" panose="020B0609020204030204" pitchFamily="49" charset="0"/>
              </a:rPr>
              <a:t> &lt;&lt; "Enter your hourly pay rate." &lt;&lt; </a:t>
            </a:r>
            <a:r>
              <a:rPr lang="en-US" sz="1200" dirty="0" err="1">
                <a:latin typeface="Consolas" panose="020B0609020204030204" pitchFamily="49" charset="0"/>
              </a:rPr>
              <a:t>endl</a:t>
            </a:r>
            <a:r>
              <a:rPr lang="en-US" sz="1200" dirty="0">
                <a:latin typeface="Consolas" panose="020B0609020204030204" pitchFamily="49" charset="0"/>
              </a:rPr>
              <a:t>;</a:t>
            </a:r>
          </a:p>
          <a:p>
            <a:r>
              <a:rPr lang="en-US" sz="1200" dirty="0">
                <a:latin typeface="Consolas" panose="020B0609020204030204" pitchFamily="49" charset="0"/>
              </a:rPr>
              <a:t>   </a:t>
            </a:r>
            <a:r>
              <a:rPr lang="en-US" sz="1200" dirty="0" err="1">
                <a:latin typeface="Consolas" panose="020B0609020204030204" pitchFamily="49" charset="0"/>
              </a:rPr>
              <a:t>cin</a:t>
            </a:r>
            <a:r>
              <a:rPr lang="en-US" sz="1200" dirty="0">
                <a:latin typeface="Consolas" panose="020B0609020204030204" pitchFamily="49" charset="0"/>
              </a:rPr>
              <a:t> &gt;&gt; </a:t>
            </a:r>
            <a:r>
              <a:rPr lang="en-US" sz="1200" dirty="0" err="1">
                <a:latin typeface="Consolas" panose="020B0609020204030204" pitchFamily="49" charset="0"/>
              </a:rPr>
              <a:t>payRate</a:t>
            </a:r>
            <a:r>
              <a:rPr lang="en-US" sz="1200" dirty="0">
                <a:latin typeface="Consolas" panose="020B0609020204030204" pitchFamily="49" charset="0"/>
              </a:rPr>
              <a:t>;</a:t>
            </a:r>
          </a:p>
          <a:p>
            <a:r>
              <a:rPr lang="en-US" sz="1200" dirty="0">
                <a:latin typeface="Consolas" panose="020B0609020204030204" pitchFamily="49" charset="0"/>
              </a:rPr>
              <a:t>   </a:t>
            </a:r>
            <a:r>
              <a:rPr lang="en-US" sz="1200" dirty="0" err="1">
                <a:latin typeface="Consolas" panose="020B0609020204030204" pitchFamily="49" charset="0"/>
              </a:rPr>
              <a:t>cout</a:t>
            </a:r>
            <a:r>
              <a:rPr lang="en-US" sz="1200" dirty="0">
                <a:latin typeface="Consolas" panose="020B0609020204030204" pitchFamily="49" charset="0"/>
              </a:rPr>
              <a:t> &lt;&lt; "Enter the number of hours worked." &lt;&lt; </a:t>
            </a:r>
            <a:r>
              <a:rPr lang="en-US" sz="1200" dirty="0" err="1">
                <a:latin typeface="Consolas" panose="020B0609020204030204" pitchFamily="49" charset="0"/>
              </a:rPr>
              <a:t>endl</a:t>
            </a:r>
            <a:r>
              <a:rPr lang="en-US" sz="1200" dirty="0">
                <a:latin typeface="Consolas" panose="020B0609020204030204" pitchFamily="49" charset="0"/>
              </a:rPr>
              <a:t>;</a:t>
            </a:r>
          </a:p>
          <a:p>
            <a:r>
              <a:rPr lang="en-US" sz="1200" dirty="0">
                <a:latin typeface="Consolas" panose="020B0609020204030204" pitchFamily="49" charset="0"/>
              </a:rPr>
              <a:t>   </a:t>
            </a:r>
            <a:r>
              <a:rPr lang="en-US" sz="1200" dirty="0" err="1">
                <a:latin typeface="Consolas" panose="020B0609020204030204" pitchFamily="49" charset="0"/>
              </a:rPr>
              <a:t>cin</a:t>
            </a:r>
            <a:r>
              <a:rPr lang="en-US" sz="1200" dirty="0">
                <a:latin typeface="Consolas" panose="020B0609020204030204" pitchFamily="49" charset="0"/>
              </a:rPr>
              <a:t> &gt;&gt; hours;</a:t>
            </a:r>
          </a:p>
          <a:p>
            <a:endParaRPr lang="en-US" sz="1200" dirty="0">
              <a:latin typeface="Consolas" panose="020B0609020204030204" pitchFamily="49" charset="0"/>
            </a:endParaRPr>
          </a:p>
          <a:p>
            <a:r>
              <a:rPr lang="en-US" sz="1200" dirty="0">
                <a:latin typeface="Consolas" panose="020B0609020204030204" pitchFamily="49" charset="0"/>
              </a:rPr>
              <a:t>   </a:t>
            </a:r>
            <a:r>
              <a:rPr lang="en-US" sz="1200" dirty="0" err="1">
                <a:latin typeface="Consolas" panose="020B0609020204030204" pitchFamily="49" charset="0"/>
              </a:rPr>
              <a:t>cout</a:t>
            </a:r>
            <a:r>
              <a:rPr lang="en-US" sz="1200" dirty="0">
                <a:latin typeface="Consolas" panose="020B0609020204030204" pitchFamily="49" charset="0"/>
              </a:rPr>
              <a:t> &lt;&lt; "Here are the values that you entered:" &lt;&lt; </a:t>
            </a:r>
            <a:r>
              <a:rPr lang="en-US" sz="1200" dirty="0" err="1">
                <a:latin typeface="Consolas" panose="020B0609020204030204" pitchFamily="49" charset="0"/>
              </a:rPr>
              <a:t>endl</a:t>
            </a:r>
            <a:r>
              <a:rPr lang="en-US" sz="1200" dirty="0">
                <a:latin typeface="Consolas" panose="020B0609020204030204" pitchFamily="49" charset="0"/>
              </a:rPr>
              <a:t>;</a:t>
            </a:r>
          </a:p>
          <a:p>
            <a:r>
              <a:rPr lang="en-US" sz="1200" dirty="0">
                <a:latin typeface="Consolas" panose="020B0609020204030204" pitchFamily="49" charset="0"/>
              </a:rPr>
              <a:t>   </a:t>
            </a:r>
            <a:r>
              <a:rPr lang="en-US" sz="1200" dirty="0" err="1">
                <a:latin typeface="Consolas" panose="020B0609020204030204" pitchFamily="49" charset="0"/>
              </a:rPr>
              <a:t>cout</a:t>
            </a:r>
            <a:r>
              <a:rPr lang="en-US" sz="1200" dirty="0">
                <a:latin typeface="Consolas" panose="020B0609020204030204" pitchFamily="49" charset="0"/>
              </a:rPr>
              <a:t> &lt;&lt; name &lt;&lt; </a:t>
            </a:r>
            <a:r>
              <a:rPr lang="en-US" sz="1200" dirty="0" err="1">
                <a:latin typeface="Consolas" panose="020B0609020204030204" pitchFamily="49" charset="0"/>
              </a:rPr>
              <a:t>endl</a:t>
            </a:r>
            <a:r>
              <a:rPr lang="en-US" sz="1200" dirty="0">
                <a:latin typeface="Consolas" panose="020B0609020204030204" pitchFamily="49" charset="0"/>
              </a:rPr>
              <a:t>;</a:t>
            </a:r>
          </a:p>
          <a:p>
            <a:r>
              <a:rPr lang="en-US" sz="1200" dirty="0">
                <a:latin typeface="Consolas" panose="020B0609020204030204" pitchFamily="49" charset="0"/>
              </a:rPr>
              <a:t>   </a:t>
            </a:r>
            <a:r>
              <a:rPr lang="en-US" sz="1200" dirty="0" err="1">
                <a:latin typeface="Consolas" panose="020B0609020204030204" pitchFamily="49" charset="0"/>
              </a:rPr>
              <a:t>cout</a:t>
            </a:r>
            <a:r>
              <a:rPr lang="en-US" sz="1200" dirty="0">
                <a:latin typeface="Consolas" panose="020B0609020204030204" pitchFamily="49" charset="0"/>
              </a:rPr>
              <a:t> &lt;&lt; </a:t>
            </a:r>
            <a:r>
              <a:rPr lang="en-US" sz="1200" dirty="0" err="1">
                <a:latin typeface="Consolas" panose="020B0609020204030204" pitchFamily="49" charset="0"/>
              </a:rPr>
              <a:t>payRate</a:t>
            </a:r>
            <a:r>
              <a:rPr lang="en-US" sz="1200" dirty="0">
                <a:latin typeface="Consolas" panose="020B0609020204030204" pitchFamily="49" charset="0"/>
              </a:rPr>
              <a:t> &lt;&lt; </a:t>
            </a:r>
            <a:r>
              <a:rPr lang="en-US" sz="1200" dirty="0" err="1">
                <a:latin typeface="Consolas" panose="020B0609020204030204" pitchFamily="49" charset="0"/>
              </a:rPr>
              <a:t>endl</a:t>
            </a:r>
            <a:r>
              <a:rPr lang="en-US" sz="1200" dirty="0">
                <a:latin typeface="Consolas" panose="020B0609020204030204" pitchFamily="49" charset="0"/>
              </a:rPr>
              <a:t>;</a:t>
            </a:r>
          </a:p>
          <a:p>
            <a:r>
              <a:rPr lang="en-US" sz="1200" dirty="0">
                <a:latin typeface="Consolas" panose="020B0609020204030204" pitchFamily="49" charset="0"/>
              </a:rPr>
              <a:t>   </a:t>
            </a:r>
            <a:r>
              <a:rPr lang="en-US" sz="1200" dirty="0" err="1">
                <a:latin typeface="Consolas" panose="020B0609020204030204" pitchFamily="49" charset="0"/>
              </a:rPr>
              <a:t>cout</a:t>
            </a:r>
            <a:r>
              <a:rPr lang="en-US" sz="1200" dirty="0">
                <a:latin typeface="Consolas" panose="020B0609020204030204" pitchFamily="49" charset="0"/>
              </a:rPr>
              <a:t> &lt;&lt; hours &lt;&lt; </a:t>
            </a:r>
            <a:r>
              <a:rPr lang="en-US" sz="1200" dirty="0" err="1">
                <a:latin typeface="Consolas" panose="020B0609020204030204" pitchFamily="49" charset="0"/>
              </a:rPr>
              <a:t>endl</a:t>
            </a:r>
            <a:r>
              <a:rPr lang="en-US" sz="1200" dirty="0">
                <a:latin typeface="Consolas" panose="020B0609020204030204" pitchFamily="49" charset="0"/>
              </a:rPr>
              <a:t>;</a:t>
            </a:r>
          </a:p>
          <a:p>
            <a:r>
              <a:rPr lang="en-US" sz="1200" dirty="0">
                <a:latin typeface="Consolas" panose="020B0609020204030204" pitchFamily="49" charset="0"/>
              </a:rPr>
              <a:t>   return 0;</a:t>
            </a:r>
          </a:p>
          <a:p>
            <a:r>
              <a:rPr lang="en-US" sz="1200" dirty="0">
                <a:latin typeface="Consolas" panose="020B0609020204030204" pitchFamily="49" charset="0"/>
              </a:rPr>
              <a:t>}</a:t>
            </a:r>
          </a:p>
        </p:txBody>
      </p:sp>
      <p:sp>
        <p:nvSpPr>
          <p:cNvPr id="7" name="TextBox 6">
            <a:extLst>
              <a:ext uri="{FF2B5EF4-FFF2-40B4-BE49-F238E27FC236}">
                <a16:creationId xmlns:a16="http://schemas.microsoft.com/office/drawing/2014/main" id="{046E7602-8F59-4F48-8F40-D605BA362388}"/>
              </a:ext>
            </a:extLst>
          </p:cNvPr>
          <p:cNvSpPr txBox="1"/>
          <p:nvPr/>
        </p:nvSpPr>
        <p:spPr>
          <a:xfrm>
            <a:off x="1028700" y="4504827"/>
            <a:ext cx="7114903" cy="1969770"/>
          </a:xfrm>
          <a:prstGeom prst="rect">
            <a:avLst/>
          </a:prstGeom>
          <a:solidFill>
            <a:schemeClr val="bg1">
              <a:lumMod val="85000"/>
            </a:schemeClr>
          </a:solidFill>
        </p:spPr>
        <p:txBody>
          <a:bodyPr wrap="square" rtlCol="0">
            <a:spAutoFit/>
          </a:bodyPr>
          <a:lstStyle/>
          <a:p>
            <a:r>
              <a:rPr lang="en-US" sz="1200" b="1" i="1" dirty="0"/>
              <a:t>Program Output</a:t>
            </a:r>
          </a:p>
          <a:p>
            <a:r>
              <a:rPr lang="en-US" sz="1100" dirty="0"/>
              <a:t>Enter your first name.</a:t>
            </a:r>
          </a:p>
          <a:p>
            <a:r>
              <a:rPr lang="en-US" sz="1100" b="1" dirty="0"/>
              <a:t>Connie [</a:t>
            </a:r>
            <a:r>
              <a:rPr lang="en-US" sz="1100" b="1" i="1" dirty="0"/>
              <a:t>Enter</a:t>
            </a:r>
            <a:r>
              <a:rPr lang="en-US" sz="1100" b="1" dirty="0"/>
              <a:t>]</a:t>
            </a:r>
            <a:br>
              <a:rPr lang="en-US" sz="1100" dirty="0"/>
            </a:br>
            <a:r>
              <a:rPr lang="en-US" sz="1100" dirty="0"/>
              <a:t>Enter your hourly pay rate.</a:t>
            </a:r>
          </a:p>
          <a:p>
            <a:r>
              <a:rPr lang="en-US" sz="1100" b="1" dirty="0"/>
              <a:t>55.25 [</a:t>
            </a:r>
            <a:r>
              <a:rPr lang="en-US" sz="1100" b="1" i="1" dirty="0"/>
              <a:t>Enter</a:t>
            </a:r>
            <a:r>
              <a:rPr lang="en-US" sz="1100" b="1" dirty="0"/>
              <a:t>]</a:t>
            </a:r>
            <a:endParaRPr lang="en-US" sz="1100" dirty="0"/>
          </a:p>
          <a:p>
            <a:r>
              <a:rPr lang="en-US" sz="1100" dirty="0"/>
              <a:t>Enter the number of hours worked. </a:t>
            </a:r>
          </a:p>
          <a:p>
            <a:r>
              <a:rPr lang="en-US" sz="1100" b="1" dirty="0"/>
              <a:t>40 [</a:t>
            </a:r>
            <a:r>
              <a:rPr lang="en-US" sz="1100" b="1" i="1" dirty="0"/>
              <a:t>Enter</a:t>
            </a:r>
            <a:r>
              <a:rPr lang="en-US" sz="1100" b="1" dirty="0"/>
              <a:t>]</a:t>
            </a:r>
            <a:endParaRPr lang="en-US" sz="1100" dirty="0"/>
          </a:p>
          <a:p>
            <a:r>
              <a:rPr lang="en-US" sz="1100" dirty="0"/>
              <a:t>Here are the values that you entered:</a:t>
            </a:r>
          </a:p>
          <a:p>
            <a:r>
              <a:rPr lang="en-US" sz="1100" dirty="0"/>
              <a:t>Connie</a:t>
            </a:r>
          </a:p>
          <a:p>
            <a:r>
              <a:rPr lang="en-US" sz="1100" dirty="0"/>
              <a:t>55.25</a:t>
            </a:r>
          </a:p>
          <a:p>
            <a:r>
              <a:rPr lang="en-US" sz="1100" dirty="0"/>
              <a:t>40</a:t>
            </a:r>
            <a:endParaRPr lang="en-US" dirty="0">
              <a:effectLst/>
            </a:endParaRPr>
          </a:p>
        </p:txBody>
      </p:sp>
    </p:spTree>
    <p:extLst>
      <p:ext uri="{BB962C8B-B14F-4D97-AF65-F5344CB8AC3E}">
        <p14:creationId xmlns:p14="http://schemas.microsoft.com/office/powerpoint/2010/main" val="3148402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2.9 Focus on Languages: C++ </a:t>
            </a:r>
            <a:r>
              <a:rPr lang="en-US" altLang="en-US" sz="2000" b="0" dirty="0">
                <a:latin typeface="Times New Roman" panose="02020603050405020304" pitchFamily="18" charset="0"/>
                <a:cs typeface="Times New Roman" panose="02020603050405020304" pitchFamily="18" charset="0"/>
              </a:rPr>
              <a:t>(7 of 11)</a:t>
            </a:r>
            <a:endParaRPr lang="en-US" sz="2000" b="0" dirty="0">
              <a:latin typeface="Times New Roman" panose="02020603050405020304" pitchFamily="18" charset="0"/>
              <a:cs typeface="Times New Roman" panose="02020603050405020304" pitchFamily="18" charset="0"/>
            </a:endParaRPr>
          </a:p>
        </p:txBody>
      </p:sp>
      <p:sp>
        <p:nvSpPr>
          <p:cNvPr id="6" name="Text Placeholder 5">
            <a:extLst>
              <a:ext uri="{FF2B5EF4-FFF2-40B4-BE49-F238E27FC236}">
                <a16:creationId xmlns:a16="http://schemas.microsoft.com/office/drawing/2014/main" id="{8C40EF33-2753-4628-9B3B-B1148D3CAE7D}"/>
              </a:ext>
            </a:extLst>
          </p:cNvPr>
          <p:cNvSpPr>
            <a:spLocks noGrp="1"/>
          </p:cNvSpPr>
          <p:nvPr>
            <p:ph type="body" idx="1"/>
          </p:nvPr>
        </p:nvSpPr>
        <p:spPr>
          <a:xfrm>
            <a:off x="457200" y="1399801"/>
            <a:ext cx="8229600" cy="4525963"/>
          </a:xfrm>
        </p:spPr>
        <p:txBody>
          <a:bodyPr/>
          <a:lstStyle/>
          <a:p>
            <a:r>
              <a:rPr lang="en-US" dirty="0"/>
              <a:t>Using </a:t>
            </a:r>
            <a:r>
              <a:rPr lang="en-US" dirty="0" err="1">
                <a:latin typeface="Consolas" panose="020B0609020204030204" pitchFamily="49" charset="0"/>
              </a:rPr>
              <a:t>getline</a:t>
            </a:r>
            <a:r>
              <a:rPr lang="en-US" dirty="0"/>
              <a:t> To Read String Input Containing Spaces</a:t>
            </a:r>
          </a:p>
        </p:txBody>
      </p:sp>
      <p:sp>
        <p:nvSpPr>
          <p:cNvPr id="4" name="TextBox 3">
            <a:extLst>
              <a:ext uri="{FF2B5EF4-FFF2-40B4-BE49-F238E27FC236}">
                <a16:creationId xmlns:a16="http://schemas.microsoft.com/office/drawing/2014/main" id="{4A489007-31C9-49DF-ADA6-7ED30EB1B5D8}"/>
              </a:ext>
            </a:extLst>
          </p:cNvPr>
          <p:cNvSpPr txBox="1"/>
          <p:nvPr/>
        </p:nvSpPr>
        <p:spPr>
          <a:xfrm>
            <a:off x="1000397" y="1785137"/>
            <a:ext cx="7143206" cy="2893100"/>
          </a:xfrm>
          <a:prstGeom prst="rect">
            <a:avLst/>
          </a:prstGeom>
          <a:noFill/>
        </p:spPr>
        <p:txBody>
          <a:bodyPr wrap="square" rtlCol="0">
            <a:spAutoFit/>
          </a:bodyPr>
          <a:lstStyle/>
          <a:p>
            <a:r>
              <a:rPr lang="en-US" dirty="0">
                <a:latin typeface="Consolas" panose="020B0609020204030204" pitchFamily="49" charset="0"/>
              </a:rPr>
              <a:t>#include &lt;iostream&gt;</a:t>
            </a:r>
          </a:p>
          <a:p>
            <a:r>
              <a:rPr lang="en-US" dirty="0">
                <a:latin typeface="Consolas" panose="020B0609020204030204" pitchFamily="49" charset="0"/>
              </a:rPr>
              <a:t>#include &lt;string&gt;</a:t>
            </a:r>
          </a:p>
          <a:p>
            <a:r>
              <a:rPr lang="en-US" dirty="0">
                <a:latin typeface="Consolas" panose="020B0609020204030204" pitchFamily="49" charset="0"/>
              </a:rPr>
              <a:t>using namespace </a:t>
            </a:r>
            <a:r>
              <a:rPr lang="en-US" dirty="0" err="1">
                <a:latin typeface="Consolas" panose="020B0609020204030204" pitchFamily="49" charset="0"/>
              </a:rPr>
              <a:t>std</a:t>
            </a:r>
            <a:r>
              <a:rPr lang="en-US" dirty="0">
                <a:latin typeface="Consolas" panose="020B0609020204030204" pitchFamily="49" charset="0"/>
              </a:rPr>
              <a:t>;</a:t>
            </a:r>
          </a:p>
          <a:p>
            <a:endParaRPr lang="en-US" dirty="0">
              <a:latin typeface="Consolas" panose="020B0609020204030204" pitchFamily="49" charset="0"/>
            </a:endParaRPr>
          </a:p>
          <a:p>
            <a:r>
              <a:rPr lang="en-US" dirty="0" err="1">
                <a:latin typeface="Consolas" panose="020B0609020204030204" pitchFamily="49" charset="0"/>
              </a:rPr>
              <a:t>int</a:t>
            </a:r>
            <a:r>
              <a:rPr lang="en-US" dirty="0">
                <a:latin typeface="Consolas" panose="020B0609020204030204" pitchFamily="49" charset="0"/>
              </a:rPr>
              <a:t> main()</a:t>
            </a:r>
          </a:p>
          <a:p>
            <a:r>
              <a:rPr lang="en-US" dirty="0">
                <a:latin typeface="Consolas" panose="020B0609020204030204" pitchFamily="49" charset="0"/>
              </a:rPr>
              <a:t>{</a:t>
            </a:r>
          </a:p>
          <a:p>
            <a:r>
              <a:rPr lang="en-US" dirty="0">
                <a:latin typeface="Consolas" panose="020B0609020204030204" pitchFamily="49" charset="0"/>
              </a:rPr>
              <a:t>   string name;</a:t>
            </a:r>
          </a:p>
          <a:p>
            <a:endParaRPr lang="en-US" dirty="0">
              <a:latin typeface="Consolas" panose="020B0609020204030204" pitchFamily="49" charset="0"/>
            </a:endParaRPr>
          </a:p>
          <a:p>
            <a:r>
              <a:rPr lang="en-US" dirty="0">
                <a:latin typeface="Consolas" panose="020B0609020204030204" pitchFamily="49" charset="0"/>
              </a:rPr>
              <a:t>   </a:t>
            </a:r>
            <a:r>
              <a:rPr lang="en-US" dirty="0" err="1">
                <a:latin typeface="Consolas" panose="020B0609020204030204" pitchFamily="49" charset="0"/>
              </a:rPr>
              <a:t>cout</a:t>
            </a:r>
            <a:r>
              <a:rPr lang="en-US" dirty="0">
                <a:latin typeface="Consolas" panose="020B0609020204030204" pitchFamily="49" charset="0"/>
              </a:rPr>
              <a:t> &lt;&lt; "Please enter your name." &lt;&lt; </a:t>
            </a:r>
            <a:r>
              <a:rPr lang="en-US" dirty="0" err="1">
                <a:latin typeface="Consolas" panose="020B0609020204030204" pitchFamily="49" charset="0"/>
              </a:rPr>
              <a:t>endl</a:t>
            </a:r>
            <a:r>
              <a:rPr lang="en-US" dirty="0">
                <a:latin typeface="Consolas" panose="020B0609020204030204" pitchFamily="49" charset="0"/>
              </a:rPr>
              <a:t>;</a:t>
            </a:r>
          </a:p>
          <a:p>
            <a:r>
              <a:rPr lang="en-US" dirty="0">
                <a:latin typeface="Consolas" panose="020B0609020204030204" pitchFamily="49" charset="0"/>
              </a:rPr>
              <a:t>   </a:t>
            </a:r>
            <a:r>
              <a:rPr lang="en-US" dirty="0" err="1">
                <a:latin typeface="Consolas" panose="020B0609020204030204" pitchFamily="49" charset="0"/>
              </a:rPr>
              <a:t>getline</a:t>
            </a:r>
            <a:r>
              <a:rPr lang="en-US" dirty="0">
                <a:latin typeface="Consolas" panose="020B0609020204030204" pitchFamily="49" charset="0"/>
              </a:rPr>
              <a:t>(</a:t>
            </a:r>
            <a:r>
              <a:rPr lang="en-US" dirty="0" err="1">
                <a:latin typeface="Consolas" panose="020B0609020204030204" pitchFamily="49" charset="0"/>
              </a:rPr>
              <a:t>cin</a:t>
            </a:r>
            <a:r>
              <a:rPr lang="en-US" dirty="0">
                <a:latin typeface="Consolas" panose="020B0609020204030204" pitchFamily="49" charset="0"/>
              </a:rPr>
              <a:t>, name);</a:t>
            </a:r>
          </a:p>
          <a:p>
            <a:r>
              <a:rPr lang="en-US" dirty="0">
                <a:latin typeface="Consolas" panose="020B0609020204030204" pitchFamily="49" charset="0"/>
              </a:rPr>
              <a:t>   </a:t>
            </a:r>
            <a:r>
              <a:rPr lang="en-US" dirty="0" err="1">
                <a:latin typeface="Consolas" panose="020B0609020204030204" pitchFamily="49" charset="0"/>
              </a:rPr>
              <a:t>cout</a:t>
            </a:r>
            <a:r>
              <a:rPr lang="en-US" dirty="0">
                <a:latin typeface="Consolas" panose="020B0609020204030204" pitchFamily="49" charset="0"/>
              </a:rPr>
              <a:t> &lt;&lt; "Hello, " &lt;&lt; name &lt;&lt; </a:t>
            </a:r>
            <a:r>
              <a:rPr lang="en-US" dirty="0" err="1">
                <a:latin typeface="Consolas" panose="020B0609020204030204" pitchFamily="49" charset="0"/>
              </a:rPr>
              <a:t>endl</a:t>
            </a:r>
            <a:r>
              <a:rPr lang="en-US" dirty="0">
                <a:latin typeface="Consolas" panose="020B0609020204030204" pitchFamily="49" charset="0"/>
              </a:rPr>
              <a:t>;</a:t>
            </a:r>
          </a:p>
          <a:p>
            <a:r>
              <a:rPr lang="en-US" dirty="0">
                <a:latin typeface="Consolas" panose="020B0609020204030204" pitchFamily="49" charset="0"/>
              </a:rPr>
              <a:t>   return 0;</a:t>
            </a:r>
          </a:p>
          <a:p>
            <a:r>
              <a:rPr lang="en-US" dirty="0">
                <a:latin typeface="Consolas" panose="020B0609020204030204" pitchFamily="49" charset="0"/>
              </a:rPr>
              <a:t>}</a:t>
            </a:r>
          </a:p>
        </p:txBody>
      </p:sp>
      <p:sp>
        <p:nvSpPr>
          <p:cNvPr id="7" name="TextBox 6">
            <a:extLst>
              <a:ext uri="{FF2B5EF4-FFF2-40B4-BE49-F238E27FC236}">
                <a16:creationId xmlns:a16="http://schemas.microsoft.com/office/drawing/2014/main" id="{046E7602-8F59-4F48-8F40-D605BA362388}"/>
              </a:ext>
            </a:extLst>
          </p:cNvPr>
          <p:cNvSpPr txBox="1"/>
          <p:nvPr/>
        </p:nvSpPr>
        <p:spPr>
          <a:xfrm>
            <a:off x="1014548" y="4814705"/>
            <a:ext cx="7114903" cy="954107"/>
          </a:xfrm>
          <a:prstGeom prst="rect">
            <a:avLst/>
          </a:prstGeom>
          <a:solidFill>
            <a:schemeClr val="bg1">
              <a:lumMod val="85000"/>
            </a:schemeClr>
          </a:solidFill>
        </p:spPr>
        <p:txBody>
          <a:bodyPr wrap="square" rtlCol="0">
            <a:spAutoFit/>
          </a:bodyPr>
          <a:lstStyle/>
          <a:p>
            <a:r>
              <a:rPr lang="en-US" b="1" i="1" dirty="0"/>
              <a:t>Program Output</a:t>
            </a:r>
          </a:p>
          <a:p>
            <a:r>
              <a:rPr lang="en-US" dirty="0">
                <a:latin typeface="Consolas" panose="020B0609020204030204" pitchFamily="49" charset="0"/>
              </a:rPr>
              <a:t>Please enter your name.</a:t>
            </a:r>
          </a:p>
          <a:p>
            <a:r>
              <a:rPr lang="en-US" b="1" dirty="0"/>
              <a:t>Kate Smith  [</a:t>
            </a:r>
            <a:r>
              <a:rPr lang="en-US" b="1" i="1" dirty="0"/>
              <a:t>Enter</a:t>
            </a:r>
            <a:r>
              <a:rPr lang="en-US" b="1" dirty="0"/>
              <a:t>]</a:t>
            </a:r>
            <a:endParaRPr lang="en-US" dirty="0"/>
          </a:p>
          <a:p>
            <a:r>
              <a:rPr lang="en-US" dirty="0">
                <a:latin typeface="Consolas" panose="020B0609020204030204" pitchFamily="49" charset="0"/>
              </a:rPr>
              <a:t>Hello, Kate Smith</a:t>
            </a:r>
            <a:endParaRPr lang="en-US" dirty="0">
              <a:effectLst/>
              <a:latin typeface="Consolas" panose="020B0609020204030204" pitchFamily="49" charset="0"/>
            </a:endParaRPr>
          </a:p>
        </p:txBody>
      </p:sp>
    </p:spTree>
    <p:extLst>
      <p:ext uri="{BB962C8B-B14F-4D97-AF65-F5344CB8AC3E}">
        <p14:creationId xmlns:p14="http://schemas.microsoft.com/office/powerpoint/2010/main" val="27477693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2.9 Focus on Languages: C++ </a:t>
            </a:r>
            <a:r>
              <a:rPr lang="en-US" altLang="en-US" sz="2000" b="0" dirty="0">
                <a:latin typeface="Times New Roman" panose="02020603050405020304" pitchFamily="18" charset="0"/>
                <a:cs typeface="Times New Roman" panose="02020603050405020304" pitchFamily="18" charset="0"/>
              </a:rPr>
              <a:t>(8 of 11)</a:t>
            </a:r>
            <a:endParaRPr lang="en-US" sz="2000" b="0" dirty="0">
              <a:latin typeface="Times New Roman" panose="02020603050405020304" pitchFamily="18" charset="0"/>
              <a:cs typeface="Times New Roman" panose="02020603050405020304" pitchFamily="18" charset="0"/>
            </a:endParaRPr>
          </a:p>
        </p:txBody>
      </p:sp>
      <p:sp>
        <p:nvSpPr>
          <p:cNvPr id="6" name="Text Placeholder 5">
            <a:extLst>
              <a:ext uri="{FF2B5EF4-FFF2-40B4-BE49-F238E27FC236}">
                <a16:creationId xmlns:a16="http://schemas.microsoft.com/office/drawing/2014/main" id="{8C40EF33-2753-4628-9B3B-B1148D3CAE7D}"/>
              </a:ext>
            </a:extLst>
          </p:cNvPr>
          <p:cNvSpPr>
            <a:spLocks noGrp="1"/>
          </p:cNvSpPr>
          <p:nvPr>
            <p:ph type="body" idx="1"/>
          </p:nvPr>
        </p:nvSpPr>
        <p:spPr>
          <a:xfrm>
            <a:off x="457200" y="1399801"/>
            <a:ext cx="8229600" cy="4525963"/>
          </a:xfrm>
        </p:spPr>
        <p:txBody>
          <a:bodyPr/>
          <a:lstStyle/>
          <a:p>
            <a:r>
              <a:rPr lang="en-US" dirty="0"/>
              <a:t>Performing Calculations – Operators</a:t>
            </a:r>
            <a:br>
              <a:rPr lang="en-US" dirty="0"/>
            </a:br>
            <a:br>
              <a:rPr lang="en-US" dirty="0"/>
            </a:br>
            <a:r>
              <a:rPr lang="en-US" dirty="0">
                <a:latin typeface="Consolas" panose="020B0609020204030204" pitchFamily="49" charset="0"/>
              </a:rPr>
              <a:t>+</a:t>
            </a:r>
            <a:r>
              <a:rPr lang="en-US" dirty="0"/>
              <a:t>	Addition</a:t>
            </a:r>
            <a:br>
              <a:rPr lang="en-US" dirty="0"/>
            </a:br>
            <a:r>
              <a:rPr lang="en-US" dirty="0">
                <a:latin typeface="Consolas" panose="020B0609020204030204" pitchFamily="49" charset="0"/>
              </a:rPr>
              <a:t>-</a:t>
            </a:r>
            <a:r>
              <a:rPr lang="en-US" dirty="0"/>
              <a:t>	Subtraction</a:t>
            </a:r>
            <a:br>
              <a:rPr lang="en-US" dirty="0"/>
            </a:br>
            <a:r>
              <a:rPr lang="en-US" dirty="0">
                <a:latin typeface="Consolas" panose="020B0609020204030204" pitchFamily="49" charset="0"/>
              </a:rPr>
              <a:t>*</a:t>
            </a:r>
            <a:r>
              <a:rPr lang="en-US" dirty="0"/>
              <a:t> 	Multiplication</a:t>
            </a:r>
            <a:br>
              <a:rPr lang="en-US" dirty="0"/>
            </a:br>
            <a:r>
              <a:rPr lang="en-US" dirty="0">
                <a:latin typeface="Consolas" panose="020B0609020204030204" pitchFamily="49" charset="0"/>
              </a:rPr>
              <a:t>/</a:t>
            </a:r>
            <a:r>
              <a:rPr lang="en-US" dirty="0"/>
              <a:t>	Division</a:t>
            </a:r>
            <a:br>
              <a:rPr lang="en-US" dirty="0"/>
            </a:br>
            <a:r>
              <a:rPr lang="en-US" dirty="0">
                <a:latin typeface="Consolas" panose="020B0609020204030204" pitchFamily="49" charset="0"/>
              </a:rPr>
              <a:t>%</a:t>
            </a:r>
            <a:r>
              <a:rPr lang="en-US" dirty="0"/>
              <a:t>	Modulus</a:t>
            </a:r>
          </a:p>
        </p:txBody>
      </p:sp>
      <p:sp>
        <p:nvSpPr>
          <p:cNvPr id="12" name="TextBox 11">
            <a:extLst>
              <a:ext uri="{FF2B5EF4-FFF2-40B4-BE49-F238E27FC236}">
                <a16:creationId xmlns:a16="http://schemas.microsoft.com/office/drawing/2014/main" id="{1BF18088-6AAF-4B6F-9CFF-FA42465971E0}"/>
              </a:ext>
            </a:extLst>
          </p:cNvPr>
          <p:cNvSpPr txBox="1"/>
          <p:nvPr/>
        </p:nvSpPr>
        <p:spPr>
          <a:xfrm>
            <a:off x="1000397" y="3588840"/>
            <a:ext cx="7143206" cy="1815882"/>
          </a:xfrm>
          <a:prstGeom prst="rect">
            <a:avLst/>
          </a:prstGeom>
          <a:solidFill>
            <a:schemeClr val="bg1">
              <a:lumMod val="95000"/>
            </a:schemeClr>
          </a:solidFill>
          <a:ln>
            <a:solidFill>
              <a:schemeClr val="tx1">
                <a:lumMod val="65000"/>
                <a:lumOff val="35000"/>
              </a:schemeClr>
            </a:solidFill>
          </a:ln>
          <a:effectLst>
            <a:outerShdw blurRad="50800" dist="38100" dir="2700000" algn="tl" rotWithShape="0">
              <a:prstClr val="black">
                <a:alpha val="40000"/>
              </a:prstClr>
            </a:outerShdw>
          </a:effectLst>
        </p:spPr>
        <p:txBody>
          <a:bodyPr wrap="square" rtlCol="0">
            <a:spAutoFit/>
          </a:bodyPr>
          <a:lstStyle/>
          <a:p>
            <a:r>
              <a:rPr lang="en-US" sz="1600" dirty="0">
                <a:latin typeface="+mn-lt"/>
              </a:rPr>
              <a:t>Examples:</a:t>
            </a:r>
          </a:p>
          <a:p>
            <a:endParaRPr lang="en-US" sz="1600" dirty="0">
              <a:latin typeface="+mn-lt"/>
            </a:endParaRPr>
          </a:p>
          <a:p>
            <a:r>
              <a:rPr lang="en-US" sz="1600" dirty="0">
                <a:latin typeface="Consolas" panose="020B0609020204030204" pitchFamily="49" charset="0"/>
              </a:rPr>
              <a:t>total = price + tax;</a:t>
            </a:r>
          </a:p>
          <a:p>
            <a:r>
              <a:rPr lang="en-US" sz="1600" dirty="0">
                <a:latin typeface="Consolas" panose="020B0609020204030204" pitchFamily="49" charset="0"/>
              </a:rPr>
              <a:t>sale = price - discount;</a:t>
            </a:r>
          </a:p>
          <a:p>
            <a:r>
              <a:rPr lang="en-US" sz="1600" dirty="0">
                <a:latin typeface="Consolas" panose="020B0609020204030204" pitchFamily="49" charset="0"/>
              </a:rPr>
              <a:t>population = population * 2;</a:t>
            </a:r>
          </a:p>
          <a:p>
            <a:r>
              <a:rPr lang="en-US" sz="1600" dirty="0">
                <a:latin typeface="Consolas" panose="020B0609020204030204" pitchFamily="49" charset="0"/>
              </a:rPr>
              <a:t>half = number / 2;</a:t>
            </a:r>
          </a:p>
          <a:p>
            <a:r>
              <a:rPr lang="en-US" sz="1600" dirty="0" err="1">
                <a:latin typeface="Consolas" panose="020B0609020204030204" pitchFamily="49" charset="0"/>
              </a:rPr>
              <a:t>leftOver</a:t>
            </a:r>
            <a:r>
              <a:rPr lang="en-US" sz="1600" dirty="0">
                <a:latin typeface="Consolas" panose="020B0609020204030204" pitchFamily="49" charset="0"/>
              </a:rPr>
              <a:t> = 17 % 3;</a:t>
            </a:r>
          </a:p>
        </p:txBody>
      </p:sp>
    </p:spTree>
    <p:extLst>
      <p:ext uri="{BB962C8B-B14F-4D97-AF65-F5344CB8AC3E}">
        <p14:creationId xmlns:p14="http://schemas.microsoft.com/office/powerpoint/2010/main" val="3614978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2.9 Focus on Languages: C++ </a:t>
            </a:r>
            <a:r>
              <a:rPr lang="en-US" altLang="en-US" sz="2000" b="0" dirty="0">
                <a:latin typeface="Times New Roman" panose="02020603050405020304" pitchFamily="18" charset="0"/>
                <a:cs typeface="Times New Roman" panose="02020603050405020304" pitchFamily="18" charset="0"/>
              </a:rPr>
              <a:t>(9 of 11)</a:t>
            </a:r>
            <a:endParaRPr lang="en-US" sz="2000" b="0" dirty="0">
              <a:latin typeface="Times New Roman" panose="02020603050405020304" pitchFamily="18" charset="0"/>
              <a:cs typeface="Times New Roman" panose="02020603050405020304" pitchFamily="18" charset="0"/>
            </a:endParaRPr>
          </a:p>
        </p:txBody>
      </p:sp>
      <p:sp>
        <p:nvSpPr>
          <p:cNvPr id="6" name="Text Placeholder 5">
            <a:extLst>
              <a:ext uri="{FF2B5EF4-FFF2-40B4-BE49-F238E27FC236}">
                <a16:creationId xmlns:a16="http://schemas.microsoft.com/office/drawing/2014/main" id="{8C40EF33-2753-4628-9B3B-B1148D3CAE7D}"/>
              </a:ext>
            </a:extLst>
          </p:cNvPr>
          <p:cNvSpPr>
            <a:spLocks noGrp="1"/>
          </p:cNvSpPr>
          <p:nvPr>
            <p:ph type="body" idx="1"/>
          </p:nvPr>
        </p:nvSpPr>
        <p:spPr>
          <a:xfrm>
            <a:off x="457200" y="1399801"/>
            <a:ext cx="8229600" cy="4525963"/>
          </a:xfrm>
        </p:spPr>
        <p:txBody>
          <a:bodyPr/>
          <a:lstStyle/>
          <a:p>
            <a:r>
              <a:rPr lang="en-US" dirty="0"/>
              <a:t>Named constants – use the </a:t>
            </a:r>
            <a:r>
              <a:rPr lang="en-US" dirty="0" err="1">
                <a:latin typeface="Consolas" panose="020B0609020204030204" pitchFamily="49" charset="0"/>
              </a:rPr>
              <a:t>const</a:t>
            </a:r>
            <a:r>
              <a:rPr lang="en-US" dirty="0"/>
              <a:t> key word in declarations:</a:t>
            </a:r>
            <a:br>
              <a:rPr lang="en-US" dirty="0"/>
            </a:br>
            <a:br>
              <a:rPr lang="en-US" dirty="0"/>
            </a:br>
            <a:r>
              <a:rPr lang="en-US" dirty="0" err="1">
                <a:latin typeface="Consolas" panose="020B0609020204030204" pitchFamily="49" charset="0"/>
              </a:rPr>
              <a:t>const</a:t>
            </a:r>
            <a:r>
              <a:rPr lang="en-US" dirty="0">
                <a:latin typeface="Consolas" panose="020B0609020204030204" pitchFamily="49" charset="0"/>
              </a:rPr>
              <a:t> double INTEREST_RATE = 0.069;</a:t>
            </a:r>
            <a:br>
              <a:rPr lang="en-US" dirty="0"/>
            </a:br>
            <a:br>
              <a:rPr lang="en-US" dirty="0"/>
            </a:br>
            <a:r>
              <a:rPr lang="en-US" dirty="0"/>
              <a:t>This declares a </a:t>
            </a:r>
            <a:r>
              <a:rPr lang="en-US" dirty="0">
                <a:latin typeface="Consolas" panose="020B0609020204030204" pitchFamily="49" charset="0"/>
              </a:rPr>
              <a:t>double</a:t>
            </a:r>
            <a:r>
              <a:rPr lang="en-US" dirty="0"/>
              <a:t> constant named </a:t>
            </a:r>
            <a:r>
              <a:rPr lang="en-US" dirty="0">
                <a:latin typeface="Consolas" panose="020B0609020204030204" pitchFamily="49" charset="0"/>
              </a:rPr>
              <a:t>INTEREST_RATE</a:t>
            </a:r>
            <a:r>
              <a:rPr lang="en-US" dirty="0"/>
              <a:t>, set to the value 0.069.</a:t>
            </a:r>
          </a:p>
        </p:txBody>
      </p:sp>
    </p:spTree>
    <p:extLst>
      <p:ext uri="{BB962C8B-B14F-4D97-AF65-F5344CB8AC3E}">
        <p14:creationId xmlns:p14="http://schemas.microsoft.com/office/powerpoint/2010/main" val="1549650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2.1 Designing a Program </a:t>
            </a:r>
            <a:r>
              <a:rPr lang="en-US" altLang="en-US" sz="2000" b="0" dirty="0"/>
              <a:t>(4 of 7)</a:t>
            </a:r>
            <a:endParaRPr lang="en-US" dirty="0"/>
          </a:p>
        </p:txBody>
      </p:sp>
      <p:sp>
        <p:nvSpPr>
          <p:cNvPr id="3" name="Text Placeholder 2"/>
          <p:cNvSpPr>
            <a:spLocks noGrp="1"/>
          </p:cNvSpPr>
          <p:nvPr>
            <p:ph type="body" idx="1"/>
          </p:nvPr>
        </p:nvSpPr>
        <p:spPr>
          <a:xfrm>
            <a:off x="457200" y="1600201"/>
            <a:ext cx="8229600" cy="2499360"/>
          </a:xfrm>
        </p:spPr>
        <p:txBody>
          <a:bodyPr/>
          <a:lstStyle/>
          <a:p>
            <a:pPr marL="609600" indent="-609600" eaLnBrk="1" hangingPunct="1">
              <a:buFontTx/>
              <a:buNone/>
            </a:pPr>
            <a:r>
              <a:rPr lang="en-US" altLang="en-US" sz="2400" dirty="0">
                <a:latin typeface="+mn-lt"/>
              </a:rPr>
              <a:t>Pseudocode</a:t>
            </a:r>
          </a:p>
          <a:p>
            <a:pPr marL="255600" lvl="1" indent="-255600">
              <a:spcBef>
                <a:spcPts val="1500"/>
              </a:spcBef>
              <a:buFont typeface="Arial" panose="020B0604020202020204" pitchFamily="34" charset="0"/>
              <a:buChar char="•"/>
            </a:pPr>
            <a:r>
              <a:rPr lang="en-US" altLang="en-US" sz="2400" dirty="0">
                <a:latin typeface="+mn-lt"/>
              </a:rPr>
              <a:t>Fake code used as a model for programs</a:t>
            </a:r>
          </a:p>
          <a:p>
            <a:pPr marL="255600" lvl="1" indent="-255600">
              <a:spcBef>
                <a:spcPts val="1500"/>
              </a:spcBef>
              <a:buFont typeface="Arial" panose="020B0604020202020204" pitchFamily="34" charset="0"/>
              <a:buChar char="•"/>
            </a:pPr>
            <a:r>
              <a:rPr lang="en-US" altLang="en-US" sz="2400" dirty="0">
                <a:latin typeface="+mn-lt"/>
              </a:rPr>
              <a:t>No syntax rules</a:t>
            </a:r>
          </a:p>
          <a:p>
            <a:pPr marL="255600" lvl="1" indent="-255600">
              <a:spcBef>
                <a:spcPts val="1500"/>
              </a:spcBef>
              <a:buFont typeface="Arial" panose="020B0604020202020204" pitchFamily="34" charset="0"/>
              <a:buChar char="•"/>
            </a:pPr>
            <a:r>
              <a:rPr lang="en-US" altLang="en-US" sz="2400" dirty="0">
                <a:latin typeface="+mn-lt"/>
              </a:rPr>
              <a:t>Well written pseudocode can be easily translated to actual code</a:t>
            </a:r>
          </a:p>
        </p:txBody>
      </p:sp>
      <p:pic>
        <p:nvPicPr>
          <p:cNvPr id="6" name="Picture 5" descr="Computer code has 6 lines. The lines read as follows. Line 1. Display double quote Enter the number of hours the employee worked period double quote. Line 2. Input hours. Line 3. Display double quote Enter the employee single quote s hourly pay rate period double quote. Line 4. Input pay Rate. Line 5. Set gross Pay equals hours asterisk pay Rate. Line 6. Display double quote The employee single quote s gross pay is dollar sign double quote comma gross Pay. For the purposes of this description, the keywords and function names have been divided into recognizable words and characters. In the actual code, no spaces exist in those items."/>
          <p:cNvPicPr>
            <a:picLocks noChangeAspect="1"/>
          </p:cNvPicPr>
          <p:nvPr/>
        </p:nvPicPr>
        <p:blipFill rotWithShape="1">
          <a:blip r:embed="rId2"/>
          <a:srcRect l="19864" r="10739"/>
          <a:stretch/>
        </p:blipFill>
        <p:spPr>
          <a:xfrm>
            <a:off x="2254623" y="4206509"/>
            <a:ext cx="4634754" cy="2066723"/>
          </a:xfrm>
          <a:prstGeom prst="rect">
            <a:avLst/>
          </a:prstGeom>
        </p:spPr>
      </p:pic>
    </p:spTree>
    <p:extLst>
      <p:ext uri="{BB962C8B-B14F-4D97-AF65-F5344CB8AC3E}">
        <p14:creationId xmlns:p14="http://schemas.microsoft.com/office/powerpoint/2010/main" val="25744238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2.9 Focus on Languages: C++ </a:t>
            </a:r>
            <a:r>
              <a:rPr lang="en-US" altLang="en-US" sz="2000" b="0" dirty="0">
                <a:latin typeface="Times New Roman" panose="02020603050405020304" pitchFamily="18" charset="0"/>
                <a:cs typeface="Times New Roman" panose="02020603050405020304" pitchFamily="18" charset="0"/>
              </a:rPr>
              <a:t>(10 of 11)</a:t>
            </a:r>
            <a:endParaRPr lang="en-US" sz="2000" b="0" dirty="0">
              <a:latin typeface="Times New Roman" panose="02020603050405020304" pitchFamily="18" charset="0"/>
              <a:cs typeface="Times New Roman" panose="02020603050405020304" pitchFamily="18" charset="0"/>
            </a:endParaRPr>
          </a:p>
        </p:txBody>
      </p:sp>
      <p:sp>
        <p:nvSpPr>
          <p:cNvPr id="6" name="Text Placeholder 5">
            <a:extLst>
              <a:ext uri="{FF2B5EF4-FFF2-40B4-BE49-F238E27FC236}">
                <a16:creationId xmlns:a16="http://schemas.microsoft.com/office/drawing/2014/main" id="{8C40EF33-2753-4628-9B3B-B1148D3CAE7D}"/>
              </a:ext>
            </a:extLst>
          </p:cNvPr>
          <p:cNvSpPr>
            <a:spLocks noGrp="1"/>
          </p:cNvSpPr>
          <p:nvPr>
            <p:ph type="body" idx="1"/>
          </p:nvPr>
        </p:nvSpPr>
        <p:spPr>
          <a:xfrm>
            <a:off x="457200" y="1399801"/>
            <a:ext cx="8229600" cy="4525963"/>
          </a:xfrm>
        </p:spPr>
        <p:txBody>
          <a:bodyPr/>
          <a:lstStyle/>
          <a:p>
            <a:r>
              <a:rPr lang="en-US" dirty="0"/>
              <a:t>Documenting a program with comments</a:t>
            </a:r>
            <a:br>
              <a:rPr lang="en-US" dirty="0"/>
            </a:br>
            <a:br>
              <a:rPr lang="en-US" dirty="0"/>
            </a:br>
            <a:br>
              <a:rPr lang="en-US" dirty="0"/>
            </a:br>
            <a:r>
              <a:rPr lang="en-US" dirty="0">
                <a:latin typeface="Consolas" panose="020B0609020204030204" pitchFamily="49" charset="0"/>
              </a:rPr>
              <a:t>// This is a line comment</a:t>
            </a:r>
            <a:br>
              <a:rPr lang="en-US" dirty="0"/>
            </a:br>
            <a:br>
              <a:rPr lang="en-US" dirty="0"/>
            </a:br>
            <a:br>
              <a:rPr lang="en-US" dirty="0"/>
            </a:br>
            <a:br>
              <a:rPr lang="en-US" dirty="0"/>
            </a:b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This is a multiline comment.</a:t>
            </a:r>
            <a:br>
              <a:rPr lang="en-US" dirty="0">
                <a:latin typeface="Consolas" panose="020B0609020204030204" pitchFamily="49" charset="0"/>
              </a:rPr>
            </a:br>
            <a:r>
              <a:rPr lang="en-US" dirty="0">
                <a:latin typeface="Consolas" panose="020B0609020204030204" pitchFamily="49" charset="0"/>
              </a:rPr>
              <a:t>*/</a:t>
            </a:r>
          </a:p>
        </p:txBody>
      </p:sp>
    </p:spTree>
    <p:extLst>
      <p:ext uri="{BB962C8B-B14F-4D97-AF65-F5344CB8AC3E}">
        <p14:creationId xmlns:p14="http://schemas.microsoft.com/office/powerpoint/2010/main" val="32489926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lt2"/>
                </a:solidFill>
              </a:rPr>
              <a:t>Copyright</a:t>
            </a:r>
            <a:endParaRPr lang="en-US"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964361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2.1 Designing a Program </a:t>
            </a:r>
            <a:r>
              <a:rPr lang="en-US" altLang="en-US" sz="2000" b="0" dirty="0"/>
              <a:t>(5 of 7)</a:t>
            </a:r>
            <a:endParaRPr lang="en-US" dirty="0"/>
          </a:p>
        </p:txBody>
      </p:sp>
      <p:sp>
        <p:nvSpPr>
          <p:cNvPr id="15" name="Text Placeholder 14"/>
          <p:cNvSpPr>
            <a:spLocks noGrp="1"/>
          </p:cNvSpPr>
          <p:nvPr>
            <p:ph type="body" idx="1"/>
          </p:nvPr>
        </p:nvSpPr>
        <p:spPr>
          <a:xfrm>
            <a:off x="457200" y="1600200"/>
            <a:ext cx="4184139" cy="1821045"/>
          </a:xfrm>
        </p:spPr>
        <p:txBody>
          <a:bodyPr/>
          <a:lstStyle/>
          <a:p>
            <a:pPr marL="609600" indent="-609600" eaLnBrk="1" hangingPunct="1">
              <a:buFontTx/>
              <a:buNone/>
            </a:pPr>
            <a:r>
              <a:rPr lang="en-US" altLang="en-US" sz="2400" dirty="0">
                <a:latin typeface="+mn-lt"/>
              </a:rPr>
              <a:t>Flow</a:t>
            </a:r>
            <a:r>
              <a:rPr lang="en-US" altLang="en-US" sz="100" dirty="0">
                <a:latin typeface="+mn-lt"/>
              </a:rPr>
              <a:t> </a:t>
            </a:r>
            <a:r>
              <a:rPr lang="en-US" altLang="en-US" sz="2400" dirty="0">
                <a:latin typeface="+mn-lt"/>
              </a:rPr>
              <a:t>charts</a:t>
            </a:r>
          </a:p>
          <a:p>
            <a:pPr marL="255600" lvl="1" indent="-255600">
              <a:spcBef>
                <a:spcPts val="1500"/>
              </a:spcBef>
              <a:buFont typeface="Arial" panose="020B0604020202020204" pitchFamily="34" charset="0"/>
              <a:buChar char="•"/>
            </a:pPr>
            <a:r>
              <a:rPr lang="en-US" altLang="en-US" sz="2400" dirty="0">
                <a:latin typeface="+mn-lt"/>
              </a:rPr>
              <a:t>A diagram that graphically depicts the steps that take place in a program</a:t>
            </a:r>
          </a:p>
        </p:txBody>
      </p:sp>
      <p:pic>
        <p:nvPicPr>
          <p:cNvPr id="9" name="Picture 8" descr="Terminator used for starrt and stop, Pareallelogram used for input and output, Rectangle used for Process"/>
          <p:cNvPicPr>
            <a:picLocks noChangeAspect="1"/>
          </p:cNvPicPr>
          <p:nvPr/>
        </p:nvPicPr>
        <p:blipFill>
          <a:blip r:embed="rId2"/>
          <a:stretch>
            <a:fillRect/>
          </a:stretch>
        </p:blipFill>
        <p:spPr>
          <a:xfrm>
            <a:off x="862993" y="3547458"/>
            <a:ext cx="3778346" cy="2452492"/>
          </a:xfrm>
          <a:prstGeom prst="rect">
            <a:avLst/>
          </a:prstGeom>
        </p:spPr>
      </p:pic>
      <p:sp>
        <p:nvSpPr>
          <p:cNvPr id="10" name="Text Placeholder 9"/>
          <p:cNvSpPr>
            <a:spLocks noGrp="1"/>
          </p:cNvSpPr>
          <p:nvPr>
            <p:ph type="body" idx="2"/>
          </p:nvPr>
        </p:nvSpPr>
        <p:spPr>
          <a:xfrm>
            <a:off x="4903694" y="1600200"/>
            <a:ext cx="3926541" cy="802341"/>
          </a:xfrm>
        </p:spPr>
        <p:txBody>
          <a:bodyPr/>
          <a:lstStyle/>
          <a:p>
            <a:pPr marL="0" indent="0">
              <a:buNone/>
            </a:pPr>
            <a:r>
              <a:rPr lang="en-US" altLang="en-US" sz="2000" b="1" dirty="0">
                <a:latin typeface="+mn-lt"/>
              </a:rPr>
              <a:t>Figure 2.2</a:t>
            </a:r>
            <a:r>
              <a:rPr lang="en-US" altLang="en-US" sz="2000" dirty="0">
                <a:latin typeface="+mn-lt"/>
              </a:rPr>
              <a:t>  Flow</a:t>
            </a:r>
            <a:r>
              <a:rPr lang="en-US" altLang="en-US" sz="100" dirty="0">
                <a:latin typeface="+mn-lt"/>
              </a:rPr>
              <a:t> </a:t>
            </a:r>
            <a:r>
              <a:rPr lang="en-US" altLang="en-US" sz="2000" dirty="0">
                <a:latin typeface="+mn-lt"/>
              </a:rPr>
              <a:t>chart for the pay calculating program</a:t>
            </a:r>
          </a:p>
        </p:txBody>
      </p:sp>
      <p:pic>
        <p:nvPicPr>
          <p:cNvPr id="22" name="Picture 21" descr="A flow chart explains the pay calculating program. The process flow is as follows. The process starts and displays a message, Enter the number of hours the employee worked. Number of hours is entered as input and displays a message, Enter the employee’s hourly pay rate. Pay rate is obtained as input. A command that reads, Gross pay equals hours times pay rate is displayed. The employee’s gross pay is then displayed as output in dollars and the process end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4150" y="2528853"/>
            <a:ext cx="1345676" cy="3700603"/>
          </a:xfrm>
          <a:prstGeom prst="rect">
            <a:avLst/>
          </a:prstGeom>
        </p:spPr>
      </p:pic>
    </p:spTree>
    <p:extLst>
      <p:ext uri="{BB962C8B-B14F-4D97-AF65-F5344CB8AC3E}">
        <p14:creationId xmlns:p14="http://schemas.microsoft.com/office/powerpoint/2010/main" val="3036811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2.1 Designing a Program </a:t>
            </a:r>
            <a:r>
              <a:rPr lang="en-US" altLang="en-US" sz="2000" b="0" dirty="0"/>
              <a:t>(6 of 7)</a:t>
            </a:r>
            <a:endParaRPr lang="en-US" dirty="0"/>
          </a:p>
        </p:txBody>
      </p:sp>
      <p:sp>
        <p:nvSpPr>
          <p:cNvPr id="3" name="Text Placeholder 2"/>
          <p:cNvSpPr>
            <a:spLocks noGrp="1"/>
          </p:cNvSpPr>
          <p:nvPr>
            <p:ph type="body" idx="1"/>
          </p:nvPr>
        </p:nvSpPr>
        <p:spPr>
          <a:xfrm>
            <a:off x="457199" y="1600200"/>
            <a:ext cx="4392707" cy="2559424"/>
          </a:xfrm>
        </p:spPr>
        <p:txBody>
          <a:bodyPr/>
          <a:lstStyle/>
          <a:p>
            <a:r>
              <a:rPr lang="en-US" altLang="en-US" sz="2400" dirty="0">
                <a:latin typeface="+mn-lt"/>
              </a:rPr>
              <a:t>Flow</a:t>
            </a:r>
            <a:r>
              <a:rPr lang="en-US" altLang="en-US" sz="100" dirty="0">
                <a:latin typeface="+mn-lt"/>
              </a:rPr>
              <a:t> </a:t>
            </a:r>
            <a:r>
              <a:rPr lang="en-US" altLang="en-US" sz="2400" dirty="0">
                <a:latin typeface="+mn-lt"/>
              </a:rPr>
              <a:t>chart Connector Symbol</a:t>
            </a:r>
          </a:p>
          <a:p>
            <a:pPr lvl="1"/>
            <a:r>
              <a:rPr lang="en-US" altLang="en-US" sz="2400" dirty="0">
                <a:latin typeface="+mn-lt"/>
              </a:rPr>
              <a:t>Use connectors to break a flow</a:t>
            </a:r>
            <a:r>
              <a:rPr lang="en-US" altLang="en-US" sz="100" dirty="0">
                <a:latin typeface="+mn-lt"/>
              </a:rPr>
              <a:t> </a:t>
            </a:r>
            <a:r>
              <a:rPr lang="en-US" altLang="en-US" sz="2400" dirty="0">
                <a:latin typeface="+mn-lt"/>
              </a:rPr>
              <a:t>chart into two or more smaller flow</a:t>
            </a:r>
            <a:r>
              <a:rPr lang="en-US" altLang="en-US" sz="100" dirty="0">
                <a:latin typeface="+mn-lt"/>
              </a:rPr>
              <a:t> </a:t>
            </a:r>
            <a:r>
              <a:rPr lang="en-US" altLang="en-US" sz="2400" dirty="0">
                <a:latin typeface="+mn-lt"/>
              </a:rPr>
              <a:t>charts, and placing them side-by-side on the page.</a:t>
            </a:r>
          </a:p>
        </p:txBody>
      </p:sp>
      <p:pic>
        <p:nvPicPr>
          <p:cNvPr id="5" name="Picture 4" descr="Two segments of a flowchart illustrate the purpose of, A, connector symbol. The process flow in the first segment of the flowchart is as follows. The process starts and displays a message, Enter the number of hours the employee worked. The number of hours is obtained as input and displays a message, Enter the employee’s hourly pay rate, which is connected to a connector symbol, A. The process flow in the second segment of the flowchart is as follows. The process starts with connector symbol, A and the pay rate is obtained as input. A command that reads, Gross pay equals hours times pay rate is displayed. The employee’s gross pay is then displayed as output in dollars and the process ends."/>
          <p:cNvPicPr>
            <a:picLocks noChangeAspect="1"/>
          </p:cNvPicPr>
          <p:nvPr/>
        </p:nvPicPr>
        <p:blipFill>
          <a:blip r:embed="rId2"/>
          <a:stretch>
            <a:fillRect/>
          </a:stretch>
        </p:blipFill>
        <p:spPr>
          <a:xfrm>
            <a:off x="4934837" y="1709360"/>
            <a:ext cx="3653505" cy="3223184"/>
          </a:xfrm>
          <a:prstGeom prst="rect">
            <a:avLst/>
          </a:prstGeom>
        </p:spPr>
      </p:pic>
    </p:spTree>
    <p:extLst>
      <p:ext uri="{BB962C8B-B14F-4D97-AF65-F5344CB8AC3E}">
        <p14:creationId xmlns:p14="http://schemas.microsoft.com/office/powerpoint/2010/main" val="3617038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2.1 Designing a Program </a:t>
            </a:r>
            <a:r>
              <a:rPr lang="en-US" altLang="en-US" sz="2000" b="0" dirty="0"/>
              <a:t>(7 of 7)</a:t>
            </a:r>
            <a:endParaRPr lang="en-US" dirty="0"/>
          </a:p>
        </p:txBody>
      </p:sp>
      <p:sp>
        <p:nvSpPr>
          <p:cNvPr id="3" name="Text Placeholder 2"/>
          <p:cNvSpPr>
            <a:spLocks noGrp="1"/>
          </p:cNvSpPr>
          <p:nvPr>
            <p:ph type="body" idx="1"/>
          </p:nvPr>
        </p:nvSpPr>
        <p:spPr>
          <a:xfrm>
            <a:off x="457200" y="1600201"/>
            <a:ext cx="8229600" cy="883919"/>
          </a:xfrm>
        </p:spPr>
        <p:txBody>
          <a:bodyPr/>
          <a:lstStyle/>
          <a:p>
            <a:r>
              <a:rPr lang="en-US" altLang="en-US" sz="2400" dirty="0">
                <a:latin typeface="+mn-lt"/>
              </a:rPr>
              <a:t>Off-Page Connector Symbol</a:t>
            </a:r>
          </a:p>
          <a:p>
            <a:pPr lvl="1"/>
            <a:r>
              <a:rPr lang="en-US" altLang="en-US" sz="2400" dirty="0">
                <a:latin typeface="+mn-lt"/>
              </a:rPr>
              <a:t>To connect flow</a:t>
            </a:r>
            <a:r>
              <a:rPr lang="en-US" altLang="en-US" sz="100" dirty="0">
                <a:latin typeface="+mn-lt"/>
              </a:rPr>
              <a:t> </a:t>
            </a:r>
            <a:r>
              <a:rPr lang="en-US" altLang="en-US" sz="2400" dirty="0">
                <a:latin typeface="+mn-lt"/>
              </a:rPr>
              <a:t>charts on different pages</a:t>
            </a:r>
          </a:p>
        </p:txBody>
      </p:sp>
      <p:pic>
        <p:nvPicPr>
          <p:cNvPr id="6" name="Picture 5" descr="Two segments of a flowchart illustrate the purpose of an off page connector symbol. The process flow in the first segment of the flowchart are displayed in page 1 and are as follows. The process starts and displays a message, Enter the number of hours the employee worked. The number of hours is obtained as input and displays a message, Enter the employee’s hourly pay rate, which is connected to an Off page connector symbol numbered 2. The process flow in the second segment of the flowchart are displayed in the second page and are as follows. The process starts with an Off page connector symbol numbered 1 and the pay rate is obtained as input. A command that reads, Gross pay equals hours times pay rate is displayed. The employee’s gross pay is then displayed as output in dollars and the process ends."/>
          <p:cNvPicPr>
            <a:picLocks noChangeAspect="1"/>
          </p:cNvPicPr>
          <p:nvPr/>
        </p:nvPicPr>
        <p:blipFill>
          <a:blip r:embed="rId2"/>
          <a:stretch>
            <a:fillRect/>
          </a:stretch>
        </p:blipFill>
        <p:spPr>
          <a:xfrm>
            <a:off x="955487" y="2746658"/>
            <a:ext cx="7233027" cy="3457294"/>
          </a:xfrm>
          <a:prstGeom prst="rect">
            <a:avLst/>
          </a:prstGeom>
        </p:spPr>
      </p:pic>
    </p:spTree>
    <p:extLst>
      <p:ext uri="{BB962C8B-B14F-4D97-AF65-F5344CB8AC3E}">
        <p14:creationId xmlns:p14="http://schemas.microsoft.com/office/powerpoint/2010/main" val="2098453371"/>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15824</TotalTime>
  <Words>3374</Words>
  <Application>Microsoft Office PowerPoint</Application>
  <PresentationFormat>On-screen Show (4:3)</PresentationFormat>
  <Paragraphs>582</Paragraphs>
  <Slides>61</Slides>
  <Notes>2</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61</vt:i4>
      </vt:variant>
    </vt:vector>
  </HeadingPairs>
  <TitlesOfParts>
    <vt:vector size="70" baseType="lpstr">
      <vt:lpstr>Arial</vt:lpstr>
      <vt:lpstr>Calibri</vt:lpstr>
      <vt:lpstr>Consolas</vt:lpstr>
      <vt:lpstr>Noto Sans Symbols</vt:lpstr>
      <vt:lpstr>Times New Roman</vt:lpstr>
      <vt:lpstr>Verdana</vt:lpstr>
      <vt:lpstr>508 Lecture</vt:lpstr>
      <vt:lpstr>1_508 Lecture</vt:lpstr>
      <vt:lpstr>Equation</vt:lpstr>
      <vt:lpstr>Starting out with Programming Logic and Design</vt:lpstr>
      <vt:lpstr>Learning Objectives</vt:lpstr>
      <vt:lpstr>2.1 Designing a Program (1 of 7)</vt:lpstr>
      <vt:lpstr>2.1 Designing a Program (2 of 7)</vt:lpstr>
      <vt:lpstr>2.1 Designing a Program (3 of 7)</vt:lpstr>
      <vt:lpstr>2.1 Designing a Program (4 of 7)</vt:lpstr>
      <vt:lpstr>2.1 Designing a Program (5 of 7)</vt:lpstr>
      <vt:lpstr>2.1 Designing a Program (6 of 7)</vt:lpstr>
      <vt:lpstr>2.1 Designing a Program (7 of 7)</vt:lpstr>
      <vt:lpstr>2.2 Output, Input, and Variables (1 of 6)</vt:lpstr>
      <vt:lpstr>2.2 Output, Input, and Variables (2 of 6)</vt:lpstr>
      <vt:lpstr>2.2 Output, Input, and Variables (3 of 6)</vt:lpstr>
      <vt:lpstr>2.2 Output, Input, and Variables (4 of 6)</vt:lpstr>
      <vt:lpstr>2.2 Output, Input, and Variables (5 of 6)</vt:lpstr>
      <vt:lpstr>2.2 Output, Input, and Variables (6 of 6)</vt:lpstr>
      <vt:lpstr>2.3 Variable Assignment &amp; Calculations (1 of 2)</vt:lpstr>
      <vt:lpstr>2.3 Variable Assignment &amp; Calculations (2 of 2)</vt:lpstr>
      <vt:lpstr>2.4 Variable Declarations &amp; Data Types (1 of 2)</vt:lpstr>
      <vt:lpstr>2.4 Variable Declarations &amp; Data Types (2 of 2)</vt:lpstr>
      <vt:lpstr>2.5 Named Constants</vt:lpstr>
      <vt:lpstr>2.6 Hand Tracing a Program</vt:lpstr>
      <vt:lpstr>2.7 Documenting a Program</vt:lpstr>
      <vt:lpstr>2.8 Designing Your First Program (1 of 5)</vt:lpstr>
      <vt:lpstr>2.8 Designing Your First Program (2 of 5)</vt:lpstr>
      <vt:lpstr>2.8 Designing Your First Program (3 of 5)</vt:lpstr>
      <vt:lpstr>2.8 Designing Your First Program (4 of 5)</vt:lpstr>
      <vt:lpstr>2.8 Designing Your First Program (5 of 5)</vt:lpstr>
      <vt:lpstr>2.9 Focus on Languages: Java</vt:lpstr>
      <vt:lpstr>2.9 Focus on Languages: Java (1 of 11)</vt:lpstr>
      <vt:lpstr>2.9 Focus on Languages: Java (2 of 11)</vt:lpstr>
      <vt:lpstr>2.9 Focus on Languages: Java (3 of 11)</vt:lpstr>
      <vt:lpstr>2.9 Focus on Languages: Java (4 of 11)</vt:lpstr>
      <vt:lpstr>2.9 Focus on Languages: Java (4 of 11)</vt:lpstr>
      <vt:lpstr>2.9 Focus on Languages: Java (5 of 11)</vt:lpstr>
      <vt:lpstr>2.9 Focus on Languages: Java (6 of 11)</vt:lpstr>
      <vt:lpstr>2.9 Focus on Languages: Java (7 of 11)</vt:lpstr>
      <vt:lpstr>2.9 Focus on Languages: Java (8 of 11)</vt:lpstr>
      <vt:lpstr>2.9 Focus on Languages: Java (9 of 11)</vt:lpstr>
      <vt:lpstr>2.9 Focus on Languages: Java (10 of 11)</vt:lpstr>
      <vt:lpstr>2.9 Focus on Languages: Java (11 of 11)</vt:lpstr>
      <vt:lpstr>2.9 Focus on Languages: Python</vt:lpstr>
      <vt:lpstr>2.9 Focus on Languages: Python (1 of 8)</vt:lpstr>
      <vt:lpstr>2.9 Focus on Languages: Python (2 of 8)</vt:lpstr>
      <vt:lpstr>2.9 Focus on Languages: Python (3 of 8)</vt:lpstr>
      <vt:lpstr>2.9 Focus on Languages: Python (4 of 8)</vt:lpstr>
      <vt:lpstr>2.9 Focus on Languages: Python (5 of 8)</vt:lpstr>
      <vt:lpstr>2.9 Focus on Languages: Python (6 of 8)</vt:lpstr>
      <vt:lpstr>2.9 Focus on Languages: Python (7 of 8)</vt:lpstr>
      <vt:lpstr>2.9 Focus on Languages: Python (8 of 8)</vt:lpstr>
      <vt:lpstr>2.9 Focus on Languages: C++</vt:lpstr>
      <vt:lpstr>2.9 Focus on Languages: C++ (1 of 11)</vt:lpstr>
      <vt:lpstr>2.9 Focus on Languages: C++ (2 of 11)</vt:lpstr>
      <vt:lpstr>2.9 Focus on Languages: C++ (3 of 11)</vt:lpstr>
      <vt:lpstr>2.9 Focus on Languages: C++ (4 of 11)</vt:lpstr>
      <vt:lpstr>2.9 Focus on Languages: C++ (5 of 11)</vt:lpstr>
      <vt:lpstr>PowerPoint Presentation</vt:lpstr>
      <vt:lpstr>2.9 Focus on Languages: C++ (7 of 11)</vt:lpstr>
      <vt:lpstr>2.9 Focus on Languages: C++ (8 of 11)</vt:lpstr>
      <vt:lpstr>2.9 Focus on Languages: C++ (9 of 11)</vt:lpstr>
      <vt:lpstr>2.9 Focus on Languages: C++ (10 of 11)</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Starting out with Programming Logic and Design, 4e</dc:title>
  <dc:subject>Computer Science</dc:subject>
  <dc:creator>Gaddis</dc:creator>
  <cp:keywords>Programming Logic and Design</cp:keywords>
  <cp:lastModifiedBy>Tony</cp:lastModifiedBy>
  <cp:revision>894</cp:revision>
  <dcterms:modified xsi:type="dcterms:W3CDTF">2018-05-01T15:43:10Z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