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27.png" ContentType="image/png"/>
  <Override PartName="/ppt/media/image24.png" ContentType="image/png"/>
  <Override PartName="/ppt/media/image11.jpeg" ContentType="image/jpeg"/>
  <Override PartName="/ppt/media/image23.png" ContentType="image/png"/>
  <Override PartName="/ppt/media/image4.jpeg" ContentType="image/jpeg"/>
  <Override PartName="/ppt/media/image25.png" ContentType="image/png"/>
  <Override PartName="/ppt/media/image29.png" ContentType="image/png"/>
  <Override PartName="/ppt/media/image6.png" ContentType="image/png"/>
  <Override PartName="/ppt/media/image31.png" ContentType="image/png"/>
  <Override PartName="/ppt/media/image7.png" ContentType="image/png"/>
  <Override PartName="/ppt/media/image1.jpeg" ContentType="image/jpeg"/>
  <Override PartName="/ppt/media/image2.png" ContentType="image/png"/>
  <Override PartName="/ppt/media/image32.png" ContentType="image/png"/>
  <Override PartName="/ppt/media/image12.png" ContentType="image/png"/>
  <Override PartName="/ppt/media/image28.png" ContentType="image/png"/>
  <Override PartName="/ppt/media/image5.png" ContentType="image/png"/>
  <Override PartName="/ppt/media/image8.jpeg" ContentType="image/jpeg"/>
  <Override PartName="/ppt/media/image13.png" ContentType="image/png"/>
  <Override PartName="/ppt/media/image9.jpeg" ContentType="image/jpeg"/>
  <Override PartName="/ppt/media/image33.png" ContentType="image/png"/>
  <Override PartName="/ppt/media/image30.png" ContentType="image/png"/>
  <Override PartName="/ppt/media/image3.jpeg" ContentType="image/jpeg"/>
  <Override PartName="/ppt/media/image15.png" ContentType="image/png"/>
  <Override PartName="/ppt/media/image10.jpeg" ContentType="image/jpeg"/>
  <Override PartName="/ppt/media/image14.png" ContentType="image/png"/>
  <Override PartName="/ppt/media/image16.png" ContentType="image/png"/>
  <Override PartName="/ppt/media/image17.jpeg" ContentType="image/jpeg"/>
  <Override PartName="/ppt/media/image26.png" ContentType="image/png"/>
  <Override PartName="/ppt/media/image18.png" ContentType="image/png"/>
  <Override PartName="/ppt/media/image20.png" ContentType="image/png"/>
  <Override PartName="/ppt/media/image19.png" ContentType="image/png"/>
  <Override PartName="/ppt/media/image21.png" ContentType="image/png"/>
  <Override PartName="/ppt/media/image22.png" ContentType="image/png"/>
  <Override PartName="/ppt/embeddings/oleObject1.bin" ContentType="application/vnd.openxmlformats-officedocument.oleObject"/>
  <Override PartName="/ppt/embeddings/oleObject2.bin" ContentType="application/vnd.openxmlformats-officedocument.oleObject"/>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76.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7.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66.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65.xml.rels" ContentType="application/vnd.openxmlformats-package.relationships+xml"/>
  <Override PartName="/ppt/slides/_rels/slide58.xml.rels" ContentType="application/vnd.openxmlformats-package.relationships+xml"/>
  <Override PartName="/ppt/slides/_rels/slide74.xml.rels" ContentType="application/vnd.openxmlformats-package.relationships+xml"/>
  <Override PartName="/ppt/slides/_rels/slide23.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27" name="PlaceHolder 2"/>
          <p:cNvSpPr>
            <a:spLocks noGrp="1"/>
          </p:cNvSpPr>
          <p:nvPr>
            <p:ph type="body"/>
          </p:nvPr>
        </p:nvSpPr>
        <p:spPr>
          <a:xfrm>
            <a:off x="504000" y="1326240"/>
            <a:ext cx="9071640" cy="1568160"/>
          </a:xfrm>
          <a:prstGeom prst="rect">
            <a:avLst/>
          </a:prstGeom>
        </p:spPr>
        <p:txBody>
          <a:bodyPr lIns="0" rIns="0" tIns="0" bIns="0">
            <a:normAutofit/>
          </a:bodyPr>
          <a:p>
            <a:endParaRPr b="0" lang="en-US" sz="2640" spc="-1" strike="noStrike">
              <a:latin typeface="Arial"/>
            </a:endParaRPr>
          </a:p>
        </p:txBody>
      </p:sp>
      <p:sp>
        <p:nvSpPr>
          <p:cNvPr id="28" name="PlaceHolder 3"/>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30"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31"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32"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
        <p:nvSpPr>
          <p:cNvPr id="33" name="PlaceHolder 5"/>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35" name="PlaceHolder 2"/>
          <p:cNvSpPr>
            <a:spLocks noGrp="1"/>
          </p:cNvSpPr>
          <p:nvPr>
            <p:ph type="body"/>
          </p:nvPr>
        </p:nvSpPr>
        <p:spPr>
          <a:xfrm>
            <a:off x="504000" y="1326240"/>
            <a:ext cx="2920680" cy="1568160"/>
          </a:xfrm>
          <a:prstGeom prst="rect">
            <a:avLst/>
          </a:prstGeom>
        </p:spPr>
        <p:txBody>
          <a:bodyPr lIns="0" rIns="0" tIns="0" bIns="0">
            <a:normAutofit/>
          </a:bodyPr>
          <a:p>
            <a:endParaRPr b="0" lang="en-US" sz="2640" spc="-1" strike="noStrike">
              <a:latin typeface="Arial"/>
            </a:endParaRPr>
          </a:p>
        </p:txBody>
      </p:sp>
      <p:sp>
        <p:nvSpPr>
          <p:cNvPr id="36" name="PlaceHolder 3"/>
          <p:cNvSpPr>
            <a:spLocks noGrp="1"/>
          </p:cNvSpPr>
          <p:nvPr>
            <p:ph type="body"/>
          </p:nvPr>
        </p:nvSpPr>
        <p:spPr>
          <a:xfrm>
            <a:off x="3571200" y="1326240"/>
            <a:ext cx="2920680" cy="1568160"/>
          </a:xfrm>
          <a:prstGeom prst="rect">
            <a:avLst/>
          </a:prstGeom>
        </p:spPr>
        <p:txBody>
          <a:bodyPr lIns="0" rIns="0" tIns="0" bIns="0">
            <a:normAutofit/>
          </a:bodyPr>
          <a:p>
            <a:endParaRPr b="0" lang="en-US" sz="2640" spc="-1" strike="noStrike">
              <a:latin typeface="Arial"/>
            </a:endParaRPr>
          </a:p>
        </p:txBody>
      </p:sp>
      <p:sp>
        <p:nvSpPr>
          <p:cNvPr id="37" name="PlaceHolder 4"/>
          <p:cNvSpPr>
            <a:spLocks noGrp="1"/>
          </p:cNvSpPr>
          <p:nvPr>
            <p:ph type="body"/>
          </p:nvPr>
        </p:nvSpPr>
        <p:spPr>
          <a:xfrm>
            <a:off x="6638040" y="1326240"/>
            <a:ext cx="2920680" cy="1568160"/>
          </a:xfrm>
          <a:prstGeom prst="rect">
            <a:avLst/>
          </a:prstGeom>
        </p:spPr>
        <p:txBody>
          <a:bodyPr lIns="0" rIns="0" tIns="0" bIns="0">
            <a:normAutofit/>
          </a:bodyPr>
          <a:p>
            <a:endParaRPr b="0" lang="en-US" sz="2640" spc="-1" strike="noStrike">
              <a:latin typeface="Arial"/>
            </a:endParaRPr>
          </a:p>
        </p:txBody>
      </p:sp>
      <p:sp>
        <p:nvSpPr>
          <p:cNvPr id="38" name="PlaceHolder 5"/>
          <p:cNvSpPr>
            <a:spLocks noGrp="1"/>
          </p:cNvSpPr>
          <p:nvPr>
            <p:ph type="body"/>
          </p:nvPr>
        </p:nvSpPr>
        <p:spPr>
          <a:xfrm>
            <a:off x="504000" y="3043800"/>
            <a:ext cx="2920680" cy="1568160"/>
          </a:xfrm>
          <a:prstGeom prst="rect">
            <a:avLst/>
          </a:prstGeom>
        </p:spPr>
        <p:txBody>
          <a:bodyPr lIns="0" rIns="0" tIns="0" bIns="0">
            <a:normAutofit/>
          </a:bodyPr>
          <a:p>
            <a:endParaRPr b="0" lang="en-US" sz="2640" spc="-1" strike="noStrike">
              <a:latin typeface="Arial"/>
            </a:endParaRPr>
          </a:p>
        </p:txBody>
      </p:sp>
      <p:sp>
        <p:nvSpPr>
          <p:cNvPr id="39" name="PlaceHolder 6"/>
          <p:cNvSpPr>
            <a:spLocks noGrp="1"/>
          </p:cNvSpPr>
          <p:nvPr>
            <p:ph type="body"/>
          </p:nvPr>
        </p:nvSpPr>
        <p:spPr>
          <a:xfrm>
            <a:off x="3571200" y="3043800"/>
            <a:ext cx="2920680" cy="1568160"/>
          </a:xfrm>
          <a:prstGeom prst="rect">
            <a:avLst/>
          </a:prstGeom>
        </p:spPr>
        <p:txBody>
          <a:bodyPr lIns="0" rIns="0" tIns="0" bIns="0">
            <a:normAutofit/>
          </a:bodyPr>
          <a:p>
            <a:endParaRPr b="0" lang="en-US" sz="2640" spc="-1" strike="noStrike">
              <a:latin typeface="Arial"/>
            </a:endParaRPr>
          </a:p>
        </p:txBody>
      </p:sp>
      <p:sp>
        <p:nvSpPr>
          <p:cNvPr id="40" name="PlaceHolder 7"/>
          <p:cNvSpPr>
            <a:spLocks noGrp="1"/>
          </p:cNvSpPr>
          <p:nvPr>
            <p:ph type="body"/>
          </p:nvPr>
        </p:nvSpPr>
        <p:spPr>
          <a:xfrm>
            <a:off x="6638040" y="304380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4" name="PlaceHolder 2"/>
          <p:cNvSpPr>
            <a:spLocks noGrp="1"/>
          </p:cNvSpPr>
          <p:nvPr>
            <p:ph type="subTitle"/>
          </p:nvPr>
        </p:nvSpPr>
        <p:spPr>
          <a:xfrm>
            <a:off x="504000" y="132624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6" name="PlaceHolder 2"/>
          <p:cNvSpPr>
            <a:spLocks noGrp="1"/>
          </p:cNvSpPr>
          <p:nvPr>
            <p:ph type="body"/>
          </p:nvPr>
        </p:nvSpPr>
        <p:spPr>
          <a:xfrm>
            <a:off x="504000" y="132624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8"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49"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53"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54"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
        <p:nvSpPr>
          <p:cNvPr id="55"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57"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58"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59" name="PlaceHolder 4"/>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1"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62"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63" name="PlaceHolder 4"/>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5" name="PlaceHolder 2"/>
          <p:cNvSpPr>
            <a:spLocks noGrp="1"/>
          </p:cNvSpPr>
          <p:nvPr>
            <p:ph type="body"/>
          </p:nvPr>
        </p:nvSpPr>
        <p:spPr>
          <a:xfrm>
            <a:off x="504000" y="1326240"/>
            <a:ext cx="9071640" cy="1568160"/>
          </a:xfrm>
          <a:prstGeom prst="rect">
            <a:avLst/>
          </a:prstGeom>
        </p:spPr>
        <p:txBody>
          <a:bodyPr lIns="0" rIns="0" tIns="0" bIns="0">
            <a:normAutofit/>
          </a:bodyPr>
          <a:p>
            <a:endParaRPr b="0" lang="en-US" sz="2640" spc="-1" strike="noStrike">
              <a:latin typeface="Arial"/>
            </a:endParaRPr>
          </a:p>
        </p:txBody>
      </p:sp>
      <p:sp>
        <p:nvSpPr>
          <p:cNvPr id="66" name="PlaceHolder 3"/>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8"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69"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70"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
        <p:nvSpPr>
          <p:cNvPr id="71" name="PlaceHolder 5"/>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73" name="PlaceHolder 2"/>
          <p:cNvSpPr>
            <a:spLocks noGrp="1"/>
          </p:cNvSpPr>
          <p:nvPr>
            <p:ph type="body"/>
          </p:nvPr>
        </p:nvSpPr>
        <p:spPr>
          <a:xfrm>
            <a:off x="504000" y="1326240"/>
            <a:ext cx="2920680" cy="1568160"/>
          </a:xfrm>
          <a:prstGeom prst="rect">
            <a:avLst/>
          </a:prstGeom>
        </p:spPr>
        <p:txBody>
          <a:bodyPr lIns="0" rIns="0" tIns="0" bIns="0">
            <a:normAutofit/>
          </a:bodyPr>
          <a:p>
            <a:endParaRPr b="0" lang="en-US" sz="2640" spc="-1" strike="noStrike">
              <a:latin typeface="Arial"/>
            </a:endParaRPr>
          </a:p>
        </p:txBody>
      </p:sp>
      <p:sp>
        <p:nvSpPr>
          <p:cNvPr id="74" name="PlaceHolder 3"/>
          <p:cNvSpPr>
            <a:spLocks noGrp="1"/>
          </p:cNvSpPr>
          <p:nvPr>
            <p:ph type="body"/>
          </p:nvPr>
        </p:nvSpPr>
        <p:spPr>
          <a:xfrm>
            <a:off x="3571200" y="1326240"/>
            <a:ext cx="2920680" cy="1568160"/>
          </a:xfrm>
          <a:prstGeom prst="rect">
            <a:avLst/>
          </a:prstGeom>
        </p:spPr>
        <p:txBody>
          <a:bodyPr lIns="0" rIns="0" tIns="0" bIns="0">
            <a:normAutofit/>
          </a:bodyPr>
          <a:p>
            <a:endParaRPr b="0" lang="en-US" sz="2640" spc="-1" strike="noStrike">
              <a:latin typeface="Arial"/>
            </a:endParaRPr>
          </a:p>
        </p:txBody>
      </p:sp>
      <p:sp>
        <p:nvSpPr>
          <p:cNvPr id="75" name="PlaceHolder 4"/>
          <p:cNvSpPr>
            <a:spLocks noGrp="1"/>
          </p:cNvSpPr>
          <p:nvPr>
            <p:ph type="body"/>
          </p:nvPr>
        </p:nvSpPr>
        <p:spPr>
          <a:xfrm>
            <a:off x="6638040" y="1326240"/>
            <a:ext cx="2920680" cy="1568160"/>
          </a:xfrm>
          <a:prstGeom prst="rect">
            <a:avLst/>
          </a:prstGeom>
        </p:spPr>
        <p:txBody>
          <a:bodyPr lIns="0" rIns="0" tIns="0" bIns="0">
            <a:normAutofit/>
          </a:bodyPr>
          <a:p>
            <a:endParaRPr b="0" lang="en-US" sz="2640" spc="-1" strike="noStrike">
              <a:latin typeface="Arial"/>
            </a:endParaRPr>
          </a:p>
        </p:txBody>
      </p:sp>
      <p:sp>
        <p:nvSpPr>
          <p:cNvPr id="76" name="PlaceHolder 5"/>
          <p:cNvSpPr>
            <a:spLocks noGrp="1"/>
          </p:cNvSpPr>
          <p:nvPr>
            <p:ph type="body"/>
          </p:nvPr>
        </p:nvSpPr>
        <p:spPr>
          <a:xfrm>
            <a:off x="504000" y="3043800"/>
            <a:ext cx="2920680" cy="1568160"/>
          </a:xfrm>
          <a:prstGeom prst="rect">
            <a:avLst/>
          </a:prstGeom>
        </p:spPr>
        <p:txBody>
          <a:bodyPr lIns="0" rIns="0" tIns="0" bIns="0">
            <a:normAutofit/>
          </a:bodyPr>
          <a:p>
            <a:endParaRPr b="0" lang="en-US" sz="2640" spc="-1" strike="noStrike">
              <a:latin typeface="Arial"/>
            </a:endParaRPr>
          </a:p>
        </p:txBody>
      </p:sp>
      <p:sp>
        <p:nvSpPr>
          <p:cNvPr id="77" name="PlaceHolder 6"/>
          <p:cNvSpPr>
            <a:spLocks noGrp="1"/>
          </p:cNvSpPr>
          <p:nvPr>
            <p:ph type="body"/>
          </p:nvPr>
        </p:nvSpPr>
        <p:spPr>
          <a:xfrm>
            <a:off x="3571200" y="3043800"/>
            <a:ext cx="2920680" cy="1568160"/>
          </a:xfrm>
          <a:prstGeom prst="rect">
            <a:avLst/>
          </a:prstGeom>
        </p:spPr>
        <p:txBody>
          <a:bodyPr lIns="0" rIns="0" tIns="0" bIns="0">
            <a:normAutofit/>
          </a:bodyPr>
          <a:p>
            <a:endParaRPr b="0" lang="en-US" sz="2640" spc="-1" strike="noStrike">
              <a:latin typeface="Arial"/>
            </a:endParaRPr>
          </a:p>
        </p:txBody>
      </p:sp>
      <p:sp>
        <p:nvSpPr>
          <p:cNvPr id="78" name="PlaceHolder 7"/>
          <p:cNvSpPr>
            <a:spLocks noGrp="1"/>
          </p:cNvSpPr>
          <p:nvPr>
            <p:ph type="body"/>
          </p:nvPr>
        </p:nvSpPr>
        <p:spPr>
          <a:xfrm>
            <a:off x="6638040" y="304380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8" name="PlaceHolder 2"/>
          <p:cNvSpPr>
            <a:spLocks noGrp="1"/>
          </p:cNvSpPr>
          <p:nvPr>
            <p:ph type="body"/>
          </p:nvPr>
        </p:nvSpPr>
        <p:spPr>
          <a:xfrm>
            <a:off x="504000" y="132624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0"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11"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5"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16"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
        <p:nvSpPr>
          <p:cNvPr id="17"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9"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20"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21" name="PlaceHolder 4"/>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23"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24"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25" name="PlaceHolder 4"/>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B85FAE97-AC4D-4C31-A9DC-1A841A154F8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3640" spc="-1" strike="noStrike">
                <a:latin typeface="Arial"/>
              </a:rPr>
              <a:t>Click to edit the title text format</a:t>
            </a:r>
            <a:endParaRPr b="0" lang="en-US" sz="3640" spc="-1" strike="noStrike">
              <a:latin typeface="Arial"/>
            </a:endParaRPr>
          </a:p>
        </p:txBody>
      </p:sp>
      <p:sp>
        <p:nvSpPr>
          <p:cNvPr id="42" name="PlaceHolder 2"/>
          <p:cNvSpPr>
            <a:spLocks noGrp="1"/>
          </p:cNvSpPr>
          <p:nvPr>
            <p:ph type="body"/>
          </p:nvPr>
        </p:nvSpPr>
        <p:spPr>
          <a:xfrm>
            <a:off x="504000" y="1326240"/>
            <a:ext cx="9071640" cy="3288240"/>
          </a:xfrm>
          <a:prstGeom prst="rect">
            <a:avLst/>
          </a:prstGeom>
        </p:spPr>
        <p:txBody>
          <a:bodyPr lIns="0" rIns="0" tIns="0" bIns="0">
            <a:normAutofit/>
          </a:bodyPr>
          <a:p>
            <a:pPr marL="432000" indent="-324000">
              <a:spcBef>
                <a:spcPts val="1171"/>
              </a:spcBef>
              <a:buClr>
                <a:srgbClr val="ffffff"/>
              </a:buClr>
              <a:buSzPct val="45000"/>
              <a:buFont typeface="Wingdings" charset="2"/>
              <a:buChar char=""/>
            </a:pPr>
            <a:r>
              <a:rPr b="0" lang="en-US" sz="2640" spc="-1" strike="noStrike">
                <a:latin typeface="Arial"/>
              </a:rPr>
              <a:t>Click to edit the outline text format</a:t>
            </a:r>
            <a:endParaRPr b="0" lang="en-US" sz="2640" spc="-1" strike="noStrike">
              <a:latin typeface="Arial"/>
            </a:endParaRPr>
          </a:p>
          <a:p>
            <a:pPr lvl="1" marL="864000" indent="-324000">
              <a:spcBef>
                <a:spcPts val="935"/>
              </a:spcBef>
              <a:buClr>
                <a:srgbClr val="ffffff"/>
              </a:buClr>
              <a:buSzPct val="75000"/>
              <a:buFont typeface="Symbol" charset="2"/>
              <a:buChar char=""/>
            </a:pPr>
            <a:r>
              <a:rPr b="0" lang="en-US" sz="2320" spc="-1" strike="noStrike">
                <a:latin typeface="Arial"/>
              </a:rPr>
              <a:t>Second Outline Level</a:t>
            </a:r>
            <a:endParaRPr b="0" lang="en-US" sz="2320" spc="-1" strike="noStrike">
              <a:latin typeface="Arial"/>
            </a:endParaRPr>
          </a:p>
          <a:p>
            <a:pPr lvl="2" marL="1296000" indent="-288000">
              <a:spcBef>
                <a:spcPts val="700"/>
              </a:spcBef>
              <a:buClr>
                <a:srgbClr val="ffffff"/>
              </a:buClr>
              <a:buSzPct val="45000"/>
              <a:buFont typeface="Wingdings" charset="2"/>
              <a:buChar char=""/>
            </a:pPr>
            <a:r>
              <a:rPr b="0" lang="en-US" sz="1979" spc="-1" strike="noStrike">
                <a:latin typeface="Arial"/>
              </a:rPr>
              <a:t>Third Outline Level</a:t>
            </a:r>
            <a:endParaRPr b="0" lang="en-US" sz="1979" spc="-1" strike="noStrike">
              <a:latin typeface="Arial"/>
            </a:endParaRPr>
          </a:p>
          <a:p>
            <a:pPr lvl="3" marL="1728000" indent="-216000">
              <a:spcBef>
                <a:spcPts val="468"/>
              </a:spcBef>
              <a:buClr>
                <a:srgbClr val="ffffff"/>
              </a:buClr>
              <a:buSzPct val="75000"/>
              <a:buFont typeface="Symbol" charset="2"/>
              <a:buChar char=""/>
            </a:pPr>
            <a:r>
              <a:rPr b="0" lang="en-US" sz="1650" spc="-1" strike="noStrike">
                <a:latin typeface="Arial"/>
              </a:rPr>
              <a:t>Fourth Outline Level</a:t>
            </a:r>
            <a:endParaRPr b="0" lang="en-US" sz="1650" spc="-1" strike="noStrike">
              <a:latin typeface="Arial"/>
            </a:endParaRPr>
          </a:p>
          <a:p>
            <a:pPr lvl="4" marL="2160000" indent="-216000">
              <a:spcBef>
                <a:spcPts val="232"/>
              </a:spcBef>
              <a:buClr>
                <a:srgbClr val="ffffff"/>
              </a:buClr>
              <a:buSzPct val="45000"/>
              <a:buFont typeface="Wingdings" charset="2"/>
              <a:buChar char=""/>
            </a:pPr>
            <a:r>
              <a:rPr b="0" lang="en-US" sz="1650" spc="-1" strike="noStrike">
                <a:latin typeface="Arial"/>
              </a:rPr>
              <a:t>Fifth Outline Level</a:t>
            </a:r>
            <a:endParaRPr b="0" lang="en-US" sz="1650" spc="-1" strike="noStrike">
              <a:latin typeface="Arial"/>
            </a:endParaRPr>
          </a:p>
          <a:p>
            <a:pPr lvl="5" marL="2592000" indent="-216000">
              <a:spcBef>
                <a:spcPts val="232"/>
              </a:spcBef>
              <a:buClr>
                <a:srgbClr val="ffffff"/>
              </a:buClr>
              <a:buSzPct val="45000"/>
              <a:buFont typeface="Wingdings" charset="2"/>
              <a:buChar char=""/>
            </a:pPr>
            <a:r>
              <a:rPr b="0" lang="en-US" sz="1650" spc="-1" strike="noStrike">
                <a:latin typeface="Arial"/>
              </a:rPr>
              <a:t>Sixth Outline Level</a:t>
            </a:r>
            <a:endParaRPr b="0" lang="en-US" sz="1650" spc="-1" strike="noStrike">
              <a:latin typeface="Arial"/>
            </a:endParaRPr>
          </a:p>
          <a:p>
            <a:pPr lvl="6" marL="3024000" indent="-216000">
              <a:spcBef>
                <a:spcPts val="232"/>
              </a:spcBef>
              <a:buClr>
                <a:srgbClr val="ffffff"/>
              </a:buClr>
              <a:buSzPct val="45000"/>
              <a:buFont typeface="Wingdings" charset="2"/>
              <a:buChar char=""/>
            </a:pPr>
            <a:r>
              <a:rPr b="0" lang="en-US" sz="1650" spc="-1" strike="noStrike">
                <a:latin typeface="Arial"/>
              </a:rPr>
              <a:t>Seventh Outline Level</a:t>
            </a:r>
            <a:endParaRPr b="0" lang="en-US"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hyperlink" Target="http://www.arin.net/"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8.pn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2.png"/><Relationship Id="rId3" Type="http://schemas.openxmlformats.org/officeDocument/2006/relationships/oleObject" Target="../embeddings/oleObject2.bin"/><Relationship Id="rId4" Type="http://schemas.openxmlformats.org/officeDocument/2006/relationships/image" Target="../media/image23.png"/><Relationship Id="rId5"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755640" y="567000"/>
            <a:ext cx="8567640" cy="1511640"/>
          </a:xfrm>
          <a:prstGeom prst="rect">
            <a:avLst/>
          </a:prstGeom>
          <a:noFill/>
          <a:ln>
            <a:noFill/>
          </a:ln>
        </p:spPr>
        <p:style>
          <a:lnRef idx="0"/>
          <a:fillRef idx="0"/>
          <a:effectRef idx="0"/>
          <a:fontRef idx="minor"/>
        </p:style>
      </p:sp>
      <p:sp>
        <p:nvSpPr>
          <p:cNvPr id="80" name="CustomShape 2"/>
          <p:cNvSpPr/>
          <p:nvPr/>
        </p:nvSpPr>
        <p:spPr>
          <a:xfrm>
            <a:off x="1511640" y="2204280"/>
            <a:ext cx="7055640" cy="144900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8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ffff"/>
                </a:solidFill>
                <a:latin typeface="Tahoma"/>
              </a:rPr>
              <a:t>IPv4 Addressing</a:t>
            </a:r>
            <a:endParaRPr b="0" lang="en-US" sz="3600" spc="-1" strike="noStrike">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ARIN</a:t>
            </a:r>
            <a:endParaRPr b="0" lang="en-US" sz="4400" spc="-1" strike="noStrike">
              <a:latin typeface="Arial"/>
            </a:endParaRPr>
          </a:p>
        </p:txBody>
      </p:sp>
      <p:sp>
        <p:nvSpPr>
          <p:cNvPr id="100" name="CustomShape 2"/>
          <p:cNvSpPr/>
          <p:nvPr/>
        </p:nvSpPr>
        <p:spPr>
          <a:xfrm>
            <a:off x="503640" y="1637640"/>
            <a:ext cx="9071640" cy="428400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IP addresses are assigned by </a:t>
            </a:r>
            <a:r>
              <a:rPr b="1" lang="en-US" sz="2000" spc="-1" strike="noStrike">
                <a:solidFill>
                  <a:srgbClr val="ffcc00"/>
                </a:solidFill>
                <a:latin typeface="Times New Roman"/>
              </a:rPr>
              <a:t>ARIN</a:t>
            </a:r>
            <a:r>
              <a:rPr b="0" lang="en-US" sz="2000" spc="-1" strike="noStrike">
                <a:solidFill>
                  <a:srgbClr val="ffffff"/>
                </a:solidFill>
                <a:latin typeface="Times New Roman"/>
              </a:rPr>
              <a:t>, the American Registry for Internet Numbers.    </a:t>
            </a:r>
            <a:r>
              <a:rPr b="0" lang="en-US" sz="2000" spc="-1" strike="noStrike" u="sng">
                <a:solidFill>
                  <a:srgbClr val="0000ff"/>
                </a:solidFill>
                <a:uFillTx/>
                <a:latin typeface="Times New Roman"/>
                <a:hlinkClick r:id="rId1"/>
              </a:rPr>
              <a:t>www.arin.net</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ARIN assigns IP address space to Internet Service Provides (ISP) and end users.  ARIN only assigns IP address space to ISPs and end users if they qualify.  </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This requires that the ISP or end user be large enough to merit  a block of addresses.  In the case where blocks of addresses are allocated by ARIN  to the ISPs, the ISPs issue addresses to their customers.  </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For example, a Telco could be the ISP that has a large block of IP addresses and issues an IP address to a user.  A local ISP could also be assigned a block of IP addresses from ARIN, but the local ISP must have a large number of users. </a:t>
            </a:r>
            <a:endParaRPr b="0" lang="en-US" sz="2000" spc="-1" strike="noStrike">
              <a:latin typeface="Arial"/>
            </a:endParaRPr>
          </a:p>
        </p:txBody>
      </p:sp>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ARIN</a:t>
            </a:r>
            <a:endParaRPr b="0" lang="en-US" sz="4400" spc="-1" strike="noStrike">
              <a:latin typeface="Arial"/>
            </a:endParaRPr>
          </a:p>
        </p:txBody>
      </p:sp>
      <p:sp>
        <p:nvSpPr>
          <p:cNvPr id="102"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ARIN also assigns end users IP addresses.  Once again, the end user must qualify to receive a block of addresses from ARIN.  This usually means that the end user must be large.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example, many universities and large businesses can receive a block of  IP addresses from ARIN.  However, most end users will get their IP addresses from an ISP (e.g. Telco) or have IP addresses assigned dynamically when they connect to the ISP.</a:t>
            </a:r>
            <a:endParaRPr b="0" lang="en-US" sz="2400" spc="-1" strike="noStrike">
              <a:latin typeface="Arial"/>
            </a:endParaRPr>
          </a:p>
        </p:txBody>
      </p:sp>
    </p:spTree>
  </p:cSld>
  <p:transition>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Subnetting</a:t>
            </a:r>
            <a:endParaRPr b="0" lang="en-US" sz="4400" spc="-1" strike="noStrike">
              <a:latin typeface="Arial"/>
            </a:endParaRPr>
          </a:p>
        </p:txBody>
      </p:sp>
      <p:sp>
        <p:nvSpPr>
          <p:cNvPr id="10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Subnetting is a technique used to break down (or partition) networks into subnets.   The subnets are created through the use of subnet masks.  </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The </a:t>
            </a:r>
            <a:r>
              <a:rPr b="0" lang="en-US" sz="2800" spc="-1" strike="noStrike">
                <a:solidFill>
                  <a:srgbClr val="ffcc00"/>
                </a:solidFill>
                <a:latin typeface="Times New Roman"/>
              </a:rPr>
              <a:t>subnet mask</a:t>
            </a:r>
            <a:r>
              <a:rPr b="0" lang="en-US" sz="2800" spc="-1" strike="noStrike">
                <a:solidFill>
                  <a:srgbClr val="ffffff"/>
                </a:solidFill>
                <a:latin typeface="Times New Roman"/>
              </a:rPr>
              <a:t> identifies what bits in the IP address are to be used to represent the network/subnet portion of an IP address. </a:t>
            </a:r>
            <a:endParaRPr b="0" lang="en-US" sz="2800" spc="-1" strike="noStrike">
              <a:latin typeface="Arial"/>
            </a:endParaRPr>
          </a:p>
        </p:txBody>
      </p:sp>
    </p:spTree>
  </p:cSld>
  <p:transition>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Picture 5_47" descr="fg05_01300"/>
          <p:cNvPicPr/>
          <p:nvPr/>
        </p:nvPicPr>
        <p:blipFill>
          <a:blip r:embed="rId1"/>
          <a:stretch/>
        </p:blipFill>
        <p:spPr>
          <a:xfrm>
            <a:off x="839880" y="1389960"/>
            <a:ext cx="8483400" cy="2578680"/>
          </a:xfrm>
          <a:prstGeom prst="rect">
            <a:avLst/>
          </a:prstGeom>
          <a:ln>
            <a:noFill/>
          </a:ln>
        </p:spPr>
      </p:pic>
    </p:spTree>
  </p:cSld>
  <p:transition>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Picture 5_48" descr="fg05_01400"/>
          <p:cNvPicPr/>
          <p:nvPr/>
        </p:nvPicPr>
        <p:blipFill>
          <a:blip r:embed="rId1"/>
          <a:stretch/>
        </p:blipFill>
        <p:spPr>
          <a:xfrm>
            <a:off x="2016000" y="233640"/>
            <a:ext cx="5543640" cy="3105000"/>
          </a:xfrm>
          <a:prstGeom prst="rect">
            <a:avLst/>
          </a:prstGeom>
          <a:ln>
            <a:noFill/>
          </a:ln>
        </p:spPr>
      </p:pic>
      <p:sp>
        <p:nvSpPr>
          <p:cNvPr id="107" name="CustomShape 1"/>
          <p:cNvSpPr/>
          <p:nvPr/>
        </p:nvSpPr>
        <p:spPr>
          <a:xfrm>
            <a:off x="923760" y="3551760"/>
            <a:ext cx="8483760" cy="2329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The subnets are created by borrowing bits from the host portion of the IP address as shown.   </a:t>
            </a:r>
            <a:endParaRPr b="0" lang="en-US" sz="2000" spc="-1" strike="noStrike">
              <a:latin typeface="Arial"/>
            </a:endParaRPr>
          </a:p>
          <a:p>
            <a:pPr marL="216000" indent="-21564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The network portion of the IP address and the new subnet bits are used to define the new subnet.  Routers use this information to properly forward data packets to the proper subnet.</a:t>
            </a:r>
            <a:r>
              <a:rPr b="0" lang="en-US" sz="2400" spc="-1" strike="noStrike">
                <a:solidFill>
                  <a:srgbClr val="ffffff"/>
                </a:solidFill>
                <a:latin typeface="Times New Roman"/>
                <a:ea typeface="DejaVu Sans"/>
              </a:rPr>
              <a:t>  </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Picture 5_49" descr="fg05_01500"/>
          <p:cNvPicPr/>
          <p:nvPr/>
        </p:nvPicPr>
        <p:blipFill>
          <a:blip r:embed="rId1"/>
          <a:stretch/>
        </p:blipFill>
        <p:spPr>
          <a:xfrm>
            <a:off x="1008000" y="1008000"/>
            <a:ext cx="8147880" cy="2099520"/>
          </a:xfrm>
          <a:prstGeom prst="rect">
            <a:avLst/>
          </a:prstGeom>
          <a:ln>
            <a:noFill/>
          </a:ln>
        </p:spPr>
      </p:pic>
      <p:sp>
        <p:nvSpPr>
          <p:cNvPr id="109" name="CustomShape 1"/>
          <p:cNvSpPr/>
          <p:nvPr/>
        </p:nvSpPr>
        <p:spPr>
          <a:xfrm>
            <a:off x="1343880" y="3339000"/>
            <a:ext cx="7895160" cy="2239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The Class C network, shown is partitioned into four subnets.   It takes 2 bits to provide four possible subnets therefore 2-bits are borrowed from the host bits.  </a:t>
            </a:r>
            <a:endParaRPr b="0" lang="en-US" sz="2000" spc="-1" strike="noStrike">
              <a:latin typeface="Arial"/>
            </a:endParaRPr>
          </a:p>
          <a:p>
            <a:pPr marL="216000" indent="-21564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This means the process of creating the four subnets reduces the number of bits available for host IP addresses. </a:t>
            </a:r>
            <a:endParaRPr b="0" lang="en-US" sz="2000" spc="-1" strike="noStrike">
              <a:latin typeface="Arial"/>
            </a:endParaRPr>
          </a:p>
          <a:p>
            <a:pPr>
              <a:lnSpc>
                <a:spcPct val="100000"/>
              </a:lnSpc>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Picture 5_50" descr="fg05_01600"/>
          <p:cNvPicPr/>
          <p:nvPr/>
        </p:nvPicPr>
        <p:blipFill>
          <a:blip r:embed="rId1"/>
          <a:stretch/>
        </p:blipFill>
        <p:spPr>
          <a:xfrm>
            <a:off x="756000" y="1637640"/>
            <a:ext cx="8651880" cy="1710000"/>
          </a:xfrm>
          <a:prstGeom prst="rect">
            <a:avLst/>
          </a:prstGeom>
          <a:ln>
            <a:noFill/>
          </a:ln>
        </p:spPr>
      </p:pic>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1427760" y="3843000"/>
            <a:ext cx="7643520" cy="703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Verdana"/>
                <a:ea typeface="DejaVu Sans"/>
              </a:rPr>
              <a:t>The equations for calculating the number of subnets created and the number of hosts/subnet.</a:t>
            </a:r>
            <a:endParaRPr b="0" lang="en-US" sz="2000" spc="-1" strike="noStrike">
              <a:latin typeface="Arial"/>
            </a:endParaRPr>
          </a:p>
        </p:txBody>
      </p:sp>
      <p:sp>
        <p:nvSpPr>
          <p:cNvPr id="112" name="Line 2"/>
          <p:cNvSpPr/>
          <p:nvPr/>
        </p:nvSpPr>
        <p:spPr>
          <a:xfrm>
            <a:off x="419760" y="3716640"/>
            <a:ext cx="9156240" cy="0"/>
          </a:xfrm>
          <a:prstGeom prst="line">
            <a:avLst/>
          </a:prstGeom>
          <a:ln w="19080">
            <a:solidFill>
              <a:srgbClr val="ff5050"/>
            </a:solidFill>
            <a:miter/>
          </a:ln>
        </p:spPr>
        <p:style>
          <a:lnRef idx="0"/>
          <a:fillRef idx="0"/>
          <a:effectRef idx="0"/>
          <a:fontRef idx="minor"/>
        </p:style>
      </p:sp>
      <p:sp>
        <p:nvSpPr>
          <p:cNvPr id="113" name="Line 3"/>
          <p:cNvSpPr/>
          <p:nvPr/>
        </p:nvSpPr>
        <p:spPr>
          <a:xfrm>
            <a:off x="419760" y="4535640"/>
            <a:ext cx="9156240" cy="0"/>
          </a:xfrm>
          <a:prstGeom prst="line">
            <a:avLst/>
          </a:prstGeom>
          <a:ln w="19080">
            <a:solidFill>
              <a:srgbClr val="ff5050"/>
            </a:solidFill>
            <a:miter/>
          </a:ln>
        </p:spPr>
        <p:style>
          <a:lnRef idx="0"/>
          <a:fillRef idx="0"/>
          <a:effectRef idx="0"/>
          <a:fontRef idx="minor"/>
        </p:style>
      </p:sp>
      <p:sp>
        <p:nvSpPr>
          <p:cNvPr id="114" name="CustomShape 4"/>
          <p:cNvSpPr/>
          <p:nvPr/>
        </p:nvSpPr>
        <p:spPr>
          <a:xfrm>
            <a:off x="335880" y="756000"/>
            <a:ext cx="9407160" cy="2519640"/>
          </a:xfrm>
          <a:prstGeom prst="rect">
            <a:avLst/>
          </a:prstGeom>
          <a:noFill/>
          <a:ln w="76320">
            <a:solidFill>
              <a:srgbClr val="00ccff"/>
            </a:solidFill>
            <a:miter/>
          </a:ln>
        </p:spPr>
        <p:style>
          <a:lnRef idx="0"/>
          <a:fillRef idx="0"/>
          <a:effectRef idx="0"/>
          <a:fontRef idx="minor"/>
        </p:style>
      </p:sp>
      <p:pic>
        <p:nvPicPr>
          <p:cNvPr id="115" name="Picture 9_0" descr=""/>
          <p:cNvPicPr/>
          <p:nvPr/>
        </p:nvPicPr>
        <p:blipFill>
          <a:blip r:embed="rId1"/>
          <a:stretch/>
        </p:blipFill>
        <p:spPr>
          <a:xfrm>
            <a:off x="458280" y="819000"/>
            <a:ext cx="9117360" cy="2330640"/>
          </a:xfrm>
          <a:prstGeom prst="rect">
            <a:avLst/>
          </a:prstGeom>
          <a:ln>
            <a:noFill/>
          </a:ln>
        </p:spPr>
      </p:pic>
    </p:spTree>
  </p:cSld>
  <p:transition>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587880" y="566640"/>
            <a:ext cx="8819640" cy="2709000"/>
          </a:xfrm>
          <a:prstGeom prst="rect">
            <a:avLst/>
          </a:prstGeom>
          <a:noFill/>
          <a:ln w="76320">
            <a:solidFill>
              <a:srgbClr val="00ccff"/>
            </a:solidFill>
            <a:miter/>
          </a:ln>
        </p:spPr>
        <p:style>
          <a:lnRef idx="0"/>
          <a:fillRef idx="0"/>
          <a:effectRef idx="0"/>
          <a:fontRef idx="minor"/>
        </p:style>
      </p:sp>
      <p:pic>
        <p:nvPicPr>
          <p:cNvPr id="117" name="Picture 6_1" descr=""/>
          <p:cNvPicPr/>
          <p:nvPr/>
        </p:nvPicPr>
        <p:blipFill>
          <a:blip r:embed="rId1"/>
          <a:stretch/>
        </p:blipFill>
        <p:spPr>
          <a:xfrm>
            <a:off x="734760" y="630000"/>
            <a:ext cx="8609760" cy="2590200"/>
          </a:xfrm>
          <a:prstGeom prst="rect">
            <a:avLst/>
          </a:prstGeom>
          <a:ln>
            <a:noFill/>
          </a:ln>
        </p:spPr>
      </p:pic>
    </p:spTree>
  </p:cSld>
  <p:transition>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091880" y="1007640"/>
            <a:ext cx="8651520" cy="4017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Verdana"/>
                <a:ea typeface="DejaVu Sans"/>
              </a:rPr>
              <a:t>     </a:t>
            </a:r>
            <a:r>
              <a:rPr b="0" lang="en-US" sz="2400" spc="-1" strike="noStrike">
                <a:solidFill>
                  <a:srgbClr val="ffffff"/>
                </a:solidFill>
                <a:latin typeface="Verdana"/>
                <a:ea typeface="DejaVu Sans"/>
              </a:rPr>
              <a:t>	</a:t>
            </a:r>
            <a:r>
              <a:rPr b="0" lang="en-US" sz="2400" spc="-1" strike="noStrike">
                <a:solidFill>
                  <a:srgbClr val="ffffff"/>
                </a:solidFill>
                <a:latin typeface="Verdana"/>
                <a:ea typeface="DejaVu Sans"/>
              </a:rPr>
              <a:t>	</a:t>
            </a:r>
            <a:r>
              <a:rPr b="0" lang="en-US" sz="2400" spc="-1" strike="noStrike">
                <a:solidFill>
                  <a:srgbClr val="ffffff"/>
                </a:solidFill>
                <a:latin typeface="Verdana"/>
                <a:ea typeface="DejaVu Sans"/>
              </a:rPr>
              <a:t>       </a:t>
            </a:r>
            <a:r>
              <a:rPr b="1" lang="en-US" sz="2400" spc="-1" strike="noStrike">
                <a:solidFill>
                  <a:srgbClr val="ffffff"/>
                </a:solidFill>
                <a:latin typeface="Verdana"/>
                <a:ea typeface="DejaVu Sans"/>
              </a:rPr>
              <a:t>192.168.12.0</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Verdana"/>
                <a:ea typeface="DejaVu Sans"/>
              </a:rPr>
              <a:t>         </a:t>
            </a:r>
            <a:r>
              <a:rPr b="0" lang="en-US" sz="2400" spc="-1" strike="noStrike">
                <a:solidFill>
                  <a:srgbClr val="ffffff"/>
                </a:solidFill>
                <a:latin typeface="Verdana"/>
                <a:ea typeface="DejaVu Sans"/>
              </a:rPr>
              <a:t>	</a:t>
            </a:r>
            <a:r>
              <a:rPr b="0" lang="en-US" sz="2400" spc="-1" strike="noStrike">
                <a:solidFill>
                  <a:srgbClr val="ffffff"/>
                </a:solidFill>
                <a:latin typeface="Verdana"/>
                <a:ea typeface="DejaVu Sans"/>
              </a:rPr>
              <a:t>	</a:t>
            </a:r>
            <a:r>
              <a:rPr b="0" lang="en-US" sz="2400" spc="-1" strike="noStrike">
                <a:solidFill>
                  <a:srgbClr val="ffffff"/>
                </a:solidFill>
                <a:latin typeface="Verdana"/>
                <a:ea typeface="DejaVu Sans"/>
              </a:rPr>
              <a:t>           </a:t>
            </a:r>
            <a:r>
              <a:rPr b="0" lang="en-US" sz="2400" spc="-1" strike="noStrike">
                <a:solidFill>
                  <a:srgbClr val="00ccff"/>
                </a:solidFill>
                <a:latin typeface="Verdana"/>
                <a:ea typeface="DejaVu Sans"/>
              </a:rPr>
              <a:t>Network</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Verdana"/>
                <a:ea typeface="DejaVu Sans"/>
              </a:rPr>
              <a:t>Subnet A</a:t>
            </a:r>
            <a:r>
              <a:rPr b="1" lang="en-US" sz="2400" spc="-1" strike="noStrike">
                <a:solidFill>
                  <a:srgbClr val="ffffff"/>
                </a:solidFill>
                <a:latin typeface="Verdana"/>
                <a:ea typeface="DejaVu Sans"/>
              </a:rPr>
              <a:t>	</a:t>
            </a:r>
            <a:r>
              <a:rPr b="1" lang="en-US" sz="2400" spc="-1" strike="noStrike">
                <a:solidFill>
                  <a:srgbClr val="ffffff"/>
                </a:solidFill>
                <a:latin typeface="Verdana"/>
                <a:ea typeface="DejaVu Sans"/>
              </a:rPr>
              <a:t>Subnet B</a:t>
            </a:r>
            <a:r>
              <a:rPr b="1" lang="en-US" sz="2400" spc="-1" strike="noStrike">
                <a:solidFill>
                  <a:srgbClr val="ffffff"/>
                </a:solidFill>
                <a:latin typeface="Verdana"/>
                <a:ea typeface="DejaVu Sans"/>
              </a:rPr>
              <a:t>	</a:t>
            </a:r>
            <a:r>
              <a:rPr b="1" lang="en-US" sz="2400" spc="-1" strike="noStrike">
                <a:solidFill>
                  <a:srgbClr val="ffffff"/>
                </a:solidFill>
                <a:latin typeface="Verdana"/>
                <a:ea typeface="DejaVu Sans"/>
              </a:rPr>
              <a:t>Subnet C</a:t>
            </a:r>
            <a:r>
              <a:rPr b="1" lang="en-US" sz="2400" spc="-1" strike="noStrike">
                <a:solidFill>
                  <a:srgbClr val="ffffff"/>
                </a:solidFill>
                <a:latin typeface="Verdana"/>
                <a:ea typeface="DejaVu Sans"/>
              </a:rPr>
              <a:t>	</a:t>
            </a:r>
            <a:r>
              <a:rPr b="1" lang="en-US" sz="2400" spc="-1" strike="noStrike">
                <a:solidFill>
                  <a:srgbClr val="ffffff"/>
                </a:solidFill>
                <a:latin typeface="Verdana"/>
                <a:ea typeface="DejaVu Sans"/>
              </a:rPr>
              <a:t>Subnet D </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Verdana"/>
                <a:ea typeface="DejaVu Sans"/>
              </a:rPr>
              <a:t>                             </a:t>
            </a:r>
            <a:r>
              <a:rPr b="1" lang="en-US" sz="2400" spc="-1" strike="noStrike">
                <a:solidFill>
                  <a:srgbClr val="ffffff"/>
                </a:solidFill>
                <a:latin typeface="Verdana"/>
                <a:ea typeface="DejaVu Sans"/>
              </a:rPr>
              <a:t>subnet mask = ?</a:t>
            </a:r>
            <a:endParaRPr b="0" lang="en-US" sz="2400" spc="-1" strike="noStrike">
              <a:latin typeface="Arial"/>
            </a:endParaRPr>
          </a:p>
        </p:txBody>
      </p:sp>
      <p:sp>
        <p:nvSpPr>
          <p:cNvPr id="119" name="CustomShape 2"/>
          <p:cNvSpPr/>
          <p:nvPr/>
        </p:nvSpPr>
        <p:spPr>
          <a:xfrm>
            <a:off x="4073760" y="1323000"/>
            <a:ext cx="1259640" cy="377640"/>
          </a:xfrm>
          <a:prstGeom prst="rect">
            <a:avLst/>
          </a:prstGeom>
          <a:noFill/>
          <a:ln w="9360">
            <a:solidFill>
              <a:srgbClr val="ffffff"/>
            </a:solidFill>
            <a:miter/>
          </a:ln>
        </p:spPr>
        <p:style>
          <a:lnRef idx="0"/>
          <a:fillRef idx="0"/>
          <a:effectRef idx="0"/>
          <a:fontRef idx="minor"/>
        </p:style>
      </p:sp>
      <p:sp>
        <p:nvSpPr>
          <p:cNvPr id="120" name="CustomShape 3"/>
          <p:cNvSpPr/>
          <p:nvPr/>
        </p:nvSpPr>
        <p:spPr>
          <a:xfrm>
            <a:off x="1135440" y="2677680"/>
            <a:ext cx="1427760" cy="377640"/>
          </a:xfrm>
          <a:prstGeom prst="rect">
            <a:avLst/>
          </a:prstGeom>
          <a:noFill/>
          <a:ln w="9360">
            <a:solidFill>
              <a:srgbClr val="ffffff"/>
            </a:solidFill>
            <a:miter/>
          </a:ln>
        </p:spPr>
        <p:style>
          <a:lnRef idx="0"/>
          <a:fillRef idx="0"/>
          <a:effectRef idx="0"/>
          <a:fontRef idx="minor"/>
        </p:style>
      </p:sp>
      <p:sp>
        <p:nvSpPr>
          <p:cNvPr id="121" name="CustomShape 4"/>
          <p:cNvSpPr/>
          <p:nvPr/>
        </p:nvSpPr>
        <p:spPr>
          <a:xfrm>
            <a:off x="3088440" y="2677680"/>
            <a:ext cx="1427760" cy="377640"/>
          </a:xfrm>
          <a:prstGeom prst="rect">
            <a:avLst/>
          </a:prstGeom>
          <a:noFill/>
          <a:ln w="9360">
            <a:solidFill>
              <a:srgbClr val="ffffff"/>
            </a:solidFill>
            <a:miter/>
          </a:ln>
        </p:spPr>
        <p:style>
          <a:lnRef idx="0"/>
          <a:fillRef idx="0"/>
          <a:effectRef idx="0"/>
          <a:fontRef idx="minor"/>
        </p:style>
      </p:sp>
      <p:sp>
        <p:nvSpPr>
          <p:cNvPr id="122" name="CustomShape 5"/>
          <p:cNvSpPr/>
          <p:nvPr/>
        </p:nvSpPr>
        <p:spPr>
          <a:xfrm>
            <a:off x="5146560" y="2677680"/>
            <a:ext cx="1427760" cy="377640"/>
          </a:xfrm>
          <a:prstGeom prst="rect">
            <a:avLst/>
          </a:prstGeom>
          <a:noFill/>
          <a:ln w="9360">
            <a:solidFill>
              <a:srgbClr val="ffffff"/>
            </a:solidFill>
            <a:miter/>
          </a:ln>
        </p:spPr>
        <p:style>
          <a:lnRef idx="0"/>
          <a:fillRef idx="0"/>
          <a:effectRef idx="0"/>
          <a:fontRef idx="minor"/>
        </p:style>
      </p:sp>
      <p:sp>
        <p:nvSpPr>
          <p:cNvPr id="123" name="CustomShape 6"/>
          <p:cNvSpPr/>
          <p:nvPr/>
        </p:nvSpPr>
        <p:spPr>
          <a:xfrm>
            <a:off x="7162560" y="2677680"/>
            <a:ext cx="1427760" cy="377640"/>
          </a:xfrm>
          <a:prstGeom prst="rect">
            <a:avLst/>
          </a:prstGeom>
          <a:noFill/>
          <a:ln w="9360">
            <a:solidFill>
              <a:srgbClr val="ffffff"/>
            </a:solidFill>
            <a:miter/>
          </a:ln>
        </p:spPr>
        <p:style>
          <a:lnRef idx="0"/>
          <a:fillRef idx="0"/>
          <a:effectRef idx="0"/>
          <a:fontRef idx="minor"/>
        </p:style>
      </p:sp>
      <p:sp>
        <p:nvSpPr>
          <p:cNvPr id="124" name="CustomShape 7"/>
          <p:cNvSpPr/>
          <p:nvPr/>
        </p:nvSpPr>
        <p:spPr>
          <a:xfrm>
            <a:off x="2267640" y="3854520"/>
            <a:ext cx="730764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Verdana"/>
                <a:ea typeface="DejaVu Sans"/>
              </a:rPr>
              <a:t>   </a:t>
            </a:r>
            <a:r>
              <a:rPr b="1" lang="en-US" sz="2400" spc="-1" strike="noStrike">
                <a:solidFill>
                  <a:srgbClr val="ffffff"/>
                </a:solidFill>
                <a:latin typeface="Verdana"/>
                <a:ea typeface="DejaVu Sans"/>
              </a:rPr>
              <a:t>Partitioning a network into subnets.</a:t>
            </a:r>
            <a:endParaRPr b="0" lang="en-US" sz="2400" spc="-1" strike="noStrike">
              <a:latin typeface="Arial"/>
            </a:endParaRPr>
          </a:p>
        </p:txBody>
      </p:sp>
      <p:sp>
        <p:nvSpPr>
          <p:cNvPr id="125" name="Line 8"/>
          <p:cNvSpPr/>
          <p:nvPr/>
        </p:nvSpPr>
        <p:spPr>
          <a:xfrm flipV="1">
            <a:off x="1596240" y="1763640"/>
            <a:ext cx="3107520" cy="818640"/>
          </a:xfrm>
          <a:prstGeom prst="line">
            <a:avLst/>
          </a:prstGeom>
          <a:ln w="9360">
            <a:solidFill>
              <a:srgbClr val="ffffff"/>
            </a:solidFill>
            <a:miter/>
          </a:ln>
        </p:spPr>
        <p:style>
          <a:lnRef idx="0"/>
          <a:fillRef idx="0"/>
          <a:effectRef idx="0"/>
          <a:fontRef idx="minor"/>
        </p:style>
      </p:sp>
      <p:sp>
        <p:nvSpPr>
          <p:cNvPr id="126" name="Line 9"/>
          <p:cNvSpPr/>
          <p:nvPr/>
        </p:nvSpPr>
        <p:spPr>
          <a:xfrm flipV="1">
            <a:off x="3779640" y="1763640"/>
            <a:ext cx="923760" cy="819000"/>
          </a:xfrm>
          <a:prstGeom prst="line">
            <a:avLst/>
          </a:prstGeom>
          <a:ln w="9360">
            <a:solidFill>
              <a:srgbClr val="ffffff"/>
            </a:solidFill>
            <a:miter/>
          </a:ln>
        </p:spPr>
        <p:style>
          <a:lnRef idx="0"/>
          <a:fillRef idx="0"/>
          <a:effectRef idx="0"/>
          <a:fontRef idx="minor"/>
        </p:style>
      </p:sp>
      <p:sp>
        <p:nvSpPr>
          <p:cNvPr id="127" name="Line 10"/>
          <p:cNvSpPr/>
          <p:nvPr/>
        </p:nvSpPr>
        <p:spPr>
          <a:xfrm flipH="1" flipV="1">
            <a:off x="4703760" y="1763640"/>
            <a:ext cx="1176120" cy="819000"/>
          </a:xfrm>
          <a:prstGeom prst="line">
            <a:avLst/>
          </a:prstGeom>
          <a:ln w="9360">
            <a:solidFill>
              <a:srgbClr val="ffffff"/>
            </a:solidFill>
            <a:miter/>
          </a:ln>
        </p:spPr>
        <p:style>
          <a:lnRef idx="0"/>
          <a:fillRef idx="0"/>
          <a:effectRef idx="0"/>
          <a:fontRef idx="minor"/>
        </p:style>
      </p:sp>
      <p:sp>
        <p:nvSpPr>
          <p:cNvPr id="128" name="Line 11"/>
          <p:cNvSpPr/>
          <p:nvPr/>
        </p:nvSpPr>
        <p:spPr>
          <a:xfrm flipH="1" flipV="1">
            <a:off x="4703760" y="1763640"/>
            <a:ext cx="3107880" cy="818640"/>
          </a:xfrm>
          <a:prstGeom prst="line">
            <a:avLst/>
          </a:prstGeom>
          <a:ln w="9360">
            <a:solidFill>
              <a:srgbClr val="ffffff"/>
            </a:solidFill>
            <a:miter/>
          </a:ln>
        </p:spPr>
        <p:style>
          <a:lnRef idx="0"/>
          <a:fillRef idx="0"/>
          <a:effectRef idx="0"/>
          <a:fontRef idx="minor"/>
        </p:style>
      </p:sp>
      <p:sp>
        <p:nvSpPr>
          <p:cNvPr id="129" name="CustomShape 12"/>
          <p:cNvSpPr/>
          <p:nvPr/>
        </p:nvSpPr>
        <p:spPr>
          <a:xfrm>
            <a:off x="671760" y="566640"/>
            <a:ext cx="8819640" cy="3212640"/>
          </a:xfrm>
          <a:prstGeom prst="rect">
            <a:avLst/>
          </a:prstGeom>
          <a:noFill/>
          <a:ln w="19080">
            <a:solidFill>
              <a:srgbClr val="ffffff"/>
            </a:solidFill>
            <a:miter/>
          </a:ln>
        </p:spPr>
        <p:style>
          <a:lnRef idx="0"/>
          <a:fillRef idx="0"/>
          <a:effectRef idx="0"/>
          <a:fontRef idx="minor"/>
        </p:style>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2435400" y="4914000"/>
            <a:ext cx="63838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The IPv4 classes and address range</a:t>
            </a:r>
            <a:endParaRPr b="0" lang="en-US" sz="2400" spc="-1" strike="noStrike">
              <a:latin typeface="Arial"/>
            </a:endParaRPr>
          </a:p>
        </p:txBody>
      </p:sp>
      <p:pic>
        <p:nvPicPr>
          <p:cNvPr id="82" name="Picture 4_1" descr=""/>
          <p:cNvPicPr/>
          <p:nvPr/>
        </p:nvPicPr>
        <p:blipFill>
          <a:blip r:embed="rId1"/>
          <a:stretch/>
        </p:blipFill>
        <p:spPr>
          <a:xfrm>
            <a:off x="579240" y="365760"/>
            <a:ext cx="8324280" cy="4232880"/>
          </a:xfrm>
          <a:prstGeom prst="rect">
            <a:avLst/>
          </a:prstGeom>
          <a:ln>
            <a:noFill/>
          </a:ln>
        </p:spPr>
      </p:pic>
    </p:spTree>
  </p:cSld>
  <p:transition>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015640" y="1008000"/>
            <a:ext cx="6887880" cy="1984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Verdana"/>
                <a:ea typeface="DejaVu Sans"/>
              </a:rPr>
              <a:t>        </a:t>
            </a:r>
            <a:r>
              <a:rPr b="1" lang="en-US" sz="2400" spc="-1" strike="noStrike">
                <a:solidFill>
                  <a:srgbClr val="ff5050"/>
                </a:solidFill>
                <a:latin typeface="Verdana"/>
                <a:ea typeface="DejaVu Sans"/>
              </a:rPr>
              <a:t>Network                             Host</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Verdana"/>
                <a:ea typeface="DejaVu Sans"/>
              </a:rPr>
              <a:t>    </a:t>
            </a:r>
            <a:r>
              <a:rPr b="1" lang="en-US" sz="2400" spc="-1" strike="noStrike">
                <a:solidFill>
                  <a:srgbClr val="ffffff"/>
                </a:solidFill>
                <a:latin typeface="Verdana"/>
                <a:ea typeface="DejaVu Sans"/>
              </a:rPr>
              <a:t>24 + 2 = 26 bits                     6 bits</a:t>
            </a:r>
            <a:endParaRPr b="0" lang="en-US" sz="2400" spc="-1" strike="noStrike">
              <a:latin typeface="Arial"/>
            </a:endParaRPr>
          </a:p>
        </p:txBody>
      </p:sp>
      <p:sp>
        <p:nvSpPr>
          <p:cNvPr id="131" name="CustomShape 2"/>
          <p:cNvSpPr/>
          <p:nvPr/>
        </p:nvSpPr>
        <p:spPr>
          <a:xfrm>
            <a:off x="1427400" y="1512000"/>
            <a:ext cx="1259640" cy="377640"/>
          </a:xfrm>
          <a:prstGeom prst="rect">
            <a:avLst/>
          </a:prstGeom>
          <a:noFill/>
          <a:ln w="9360">
            <a:solidFill>
              <a:srgbClr val="ffffff"/>
            </a:solidFill>
            <a:miter/>
          </a:ln>
        </p:spPr>
        <p:style>
          <a:lnRef idx="0"/>
          <a:fillRef idx="0"/>
          <a:effectRef idx="0"/>
          <a:fontRef idx="minor"/>
        </p:style>
      </p:sp>
      <p:sp>
        <p:nvSpPr>
          <p:cNvPr id="132" name="CustomShape 3"/>
          <p:cNvSpPr/>
          <p:nvPr/>
        </p:nvSpPr>
        <p:spPr>
          <a:xfrm>
            <a:off x="2771640" y="1512000"/>
            <a:ext cx="1259640" cy="377640"/>
          </a:xfrm>
          <a:prstGeom prst="rect">
            <a:avLst/>
          </a:prstGeom>
          <a:noFill/>
          <a:ln w="9360">
            <a:solidFill>
              <a:srgbClr val="ffffff"/>
            </a:solidFill>
            <a:miter/>
          </a:ln>
        </p:spPr>
        <p:style>
          <a:lnRef idx="0"/>
          <a:fillRef idx="0"/>
          <a:effectRef idx="0"/>
          <a:fontRef idx="minor"/>
        </p:style>
      </p:sp>
      <p:sp>
        <p:nvSpPr>
          <p:cNvPr id="133" name="CustomShape 4"/>
          <p:cNvSpPr/>
          <p:nvPr/>
        </p:nvSpPr>
        <p:spPr>
          <a:xfrm>
            <a:off x="4115880" y="1512000"/>
            <a:ext cx="1259640" cy="377640"/>
          </a:xfrm>
          <a:prstGeom prst="rect">
            <a:avLst/>
          </a:prstGeom>
          <a:noFill/>
          <a:ln w="9360">
            <a:solidFill>
              <a:srgbClr val="ffffff"/>
            </a:solidFill>
            <a:miter/>
          </a:ln>
        </p:spPr>
        <p:style>
          <a:lnRef idx="0"/>
          <a:fillRef idx="0"/>
          <a:effectRef idx="0"/>
          <a:fontRef idx="minor"/>
        </p:style>
      </p:sp>
      <p:sp>
        <p:nvSpPr>
          <p:cNvPr id="134" name="CustomShape 5"/>
          <p:cNvSpPr/>
          <p:nvPr/>
        </p:nvSpPr>
        <p:spPr>
          <a:xfrm>
            <a:off x="5459400" y="1512000"/>
            <a:ext cx="335880" cy="377640"/>
          </a:xfrm>
          <a:prstGeom prst="rect">
            <a:avLst/>
          </a:prstGeom>
          <a:noFill/>
          <a:ln w="9360">
            <a:solidFill>
              <a:srgbClr val="ffffff"/>
            </a:solidFill>
            <a:miter/>
          </a:ln>
        </p:spPr>
        <p:style>
          <a:lnRef idx="0"/>
          <a:fillRef idx="0"/>
          <a:effectRef idx="0"/>
          <a:fontRef idx="minor"/>
        </p:style>
      </p:sp>
      <p:sp>
        <p:nvSpPr>
          <p:cNvPr id="135" name="CustomShape 6"/>
          <p:cNvSpPr/>
          <p:nvPr/>
        </p:nvSpPr>
        <p:spPr>
          <a:xfrm>
            <a:off x="6383880" y="1512000"/>
            <a:ext cx="923760" cy="377640"/>
          </a:xfrm>
          <a:prstGeom prst="rect">
            <a:avLst/>
          </a:prstGeom>
          <a:noFill/>
          <a:ln w="9360">
            <a:solidFill>
              <a:srgbClr val="ffffff"/>
            </a:solidFill>
            <a:miter/>
          </a:ln>
        </p:spPr>
        <p:style>
          <a:lnRef idx="0"/>
          <a:fillRef idx="0"/>
          <a:effectRef idx="0"/>
          <a:fontRef idx="minor"/>
        </p:style>
      </p:sp>
      <p:sp>
        <p:nvSpPr>
          <p:cNvPr id="136" name="CustomShape 7"/>
          <p:cNvSpPr/>
          <p:nvPr/>
        </p:nvSpPr>
        <p:spPr>
          <a:xfrm>
            <a:off x="756000" y="629640"/>
            <a:ext cx="8399520" cy="2268000"/>
          </a:xfrm>
          <a:prstGeom prst="rect">
            <a:avLst/>
          </a:prstGeom>
          <a:noFill/>
          <a:ln w="76320">
            <a:solidFill>
              <a:srgbClr val="00ccff"/>
            </a:solidFill>
            <a:miter/>
          </a:ln>
        </p:spPr>
        <p:style>
          <a:lnRef idx="0"/>
          <a:fillRef idx="0"/>
          <a:effectRef idx="0"/>
          <a:fontRef idx="minor"/>
        </p:style>
      </p:sp>
      <p:sp>
        <p:nvSpPr>
          <p:cNvPr id="137" name="CustomShape 8"/>
          <p:cNvSpPr/>
          <p:nvPr/>
        </p:nvSpPr>
        <p:spPr>
          <a:xfrm>
            <a:off x="756000" y="3024000"/>
            <a:ext cx="9155520" cy="2995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The next step is to determine the subnet mask required for creating the four subnets.  Recall that creating the four subnets required borrowing 2 host bits.  </a:t>
            </a:r>
            <a:endParaRPr b="0" lang="en-US" sz="20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The two MSB (most significant bit) positions, borrowed from the host and network portion of the IP address must be included in the subnet mask selection.  </a:t>
            </a:r>
            <a:endParaRPr b="0" lang="en-US" sz="20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The purpose of the subnet mask is to specify the bit positions used to identify the network and subnet bits.</a:t>
            </a:r>
            <a:endParaRPr b="0" lang="en-US" sz="2000" spc="-1" strike="noStrike">
              <a:latin typeface="Arial"/>
            </a:endParaRPr>
          </a:p>
          <a:p>
            <a:pPr>
              <a:lnSpc>
                <a:spcPct val="100000"/>
              </a:lnSpc>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8" name="Object 1"/>
          <p:cNvGraphicFramePr/>
          <p:nvPr/>
        </p:nvGraphicFramePr>
        <p:xfrm>
          <a:off x="587880" y="342360"/>
          <a:ext cx="8903160" cy="4760280"/>
        </p:xfrm>
        <a:graphic>
          <a:graphicData uri="http://schemas.openxmlformats.org/presentationml/2006/ole">
            <p:oleObj r:id="rId1" spid="">
              <p:embed/>
              <p:pic>
                <p:nvPicPr>
                  <p:cNvPr id="139" name="Object 2" descr=""/>
                  <p:cNvPicPr/>
                  <p:nvPr/>
                </p:nvPicPr>
                <p:blipFill>
                  <a:blip r:embed="rId2"/>
                  <a:stretch/>
                </p:blipFill>
                <p:spPr>
                  <a:xfrm>
                    <a:off x="587880" y="342360"/>
                    <a:ext cx="8903160" cy="4760280"/>
                  </a:xfrm>
                  <a:prstGeom prst="rect">
                    <a:avLst/>
                  </a:prstGeom>
                  <a:ln>
                    <a:noFill/>
                  </a:ln>
                </p:spPr>
              </p:pic>
            </p:oleObj>
          </a:graphicData>
        </a:graphic>
      </p:graphicFrame>
    </p:spTree>
  </p:cSld>
  <p:transition>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343880" y="4221000"/>
            <a:ext cx="7811640" cy="703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Verdana"/>
                <a:ea typeface="DejaVu Sans"/>
              </a:rPr>
              <a:t>Applying equations 6-1 and 6-2 to calculate the number of subnets and hosts/subnet.</a:t>
            </a:r>
            <a:endParaRPr b="0" lang="en-US" sz="2000" spc="-1" strike="noStrike">
              <a:latin typeface="Arial"/>
            </a:endParaRPr>
          </a:p>
        </p:txBody>
      </p:sp>
      <p:pic>
        <p:nvPicPr>
          <p:cNvPr id="141" name="Picture 4_2" descr=""/>
          <p:cNvPicPr/>
          <p:nvPr/>
        </p:nvPicPr>
        <p:blipFill>
          <a:blip r:embed="rId1"/>
          <a:stretch/>
        </p:blipFill>
        <p:spPr>
          <a:xfrm>
            <a:off x="167760" y="756000"/>
            <a:ext cx="9684360" cy="3039480"/>
          </a:xfrm>
          <a:prstGeom prst="rect">
            <a:avLst/>
          </a:prstGeom>
          <a:ln>
            <a:noFill/>
          </a:ln>
        </p:spPr>
      </p:pic>
    </p:spTree>
  </p:cSld>
  <p:transition>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42" name="Object 1"/>
          <p:cNvGraphicFramePr/>
          <p:nvPr/>
        </p:nvGraphicFramePr>
        <p:xfrm>
          <a:off x="504000" y="568080"/>
          <a:ext cx="9155880" cy="2455560"/>
        </p:xfrm>
        <a:graphic>
          <a:graphicData uri="http://schemas.openxmlformats.org/presentationml/2006/ole">
            <p:oleObj r:id="rId1" spid="">
              <p:embed/>
              <p:pic>
                <p:nvPicPr>
                  <p:cNvPr id="143" name="Object 2_0" descr=""/>
                  <p:cNvPicPr/>
                  <p:nvPr/>
                </p:nvPicPr>
                <p:blipFill>
                  <a:blip r:embed="rId2"/>
                  <a:stretch/>
                </p:blipFill>
                <p:spPr>
                  <a:xfrm>
                    <a:off x="504000" y="568080"/>
                    <a:ext cx="9155880" cy="2455560"/>
                  </a:xfrm>
                  <a:prstGeom prst="rect">
                    <a:avLst/>
                  </a:prstGeom>
                  <a:ln>
                    <a:noFill/>
                  </a:ln>
                </p:spPr>
              </p:pic>
            </p:oleObj>
          </a:graphicData>
        </a:graphic>
      </p:graphicFrame>
      <p:sp>
        <p:nvSpPr>
          <p:cNvPr id="144" name="CustomShape 2"/>
          <p:cNvSpPr/>
          <p:nvPr/>
        </p:nvSpPr>
        <p:spPr>
          <a:xfrm>
            <a:off x="1596240" y="3591000"/>
            <a:ext cx="688716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Verdana"/>
                <a:ea typeface="DejaVu Sans"/>
              </a:rPr>
              <a:t>Creating the subnet mask to select the 192.168.12.0 subnet.</a:t>
            </a:r>
            <a:endParaRPr b="0" lang="en-US" sz="2400" spc="-1" strike="noStrike">
              <a:latin typeface="Arial"/>
            </a:endParaRPr>
          </a:p>
        </p:txBody>
      </p:sp>
      <p:sp>
        <p:nvSpPr>
          <p:cNvPr id="145" name="CustomShape 3"/>
          <p:cNvSpPr/>
          <p:nvPr/>
        </p:nvSpPr>
        <p:spPr>
          <a:xfrm>
            <a:off x="1595880" y="1953000"/>
            <a:ext cx="7811640" cy="367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5050"/>
                </a:solidFill>
                <a:latin typeface="Verdana"/>
                <a:ea typeface="DejaVu Sans"/>
              </a:rPr>
              <a:t>     </a:t>
            </a:r>
            <a:r>
              <a:rPr b="1" lang="en-US" sz="1800" spc="-1" strike="noStrike">
                <a:solidFill>
                  <a:srgbClr val="ff5050"/>
                </a:solidFill>
                <a:latin typeface="Verdana"/>
                <a:ea typeface="DejaVu Sans"/>
              </a:rPr>
              <a:t> </a:t>
            </a:r>
            <a:r>
              <a:rPr b="1" lang="en-US" sz="1800" spc="-1" strike="noStrike">
                <a:solidFill>
                  <a:srgbClr val="ff5050"/>
                </a:solidFill>
                <a:latin typeface="Verdana"/>
                <a:ea typeface="DejaVu Sans"/>
              </a:rPr>
              <a:t>192              168                    12              - - - -</a:t>
            </a:r>
            <a:endParaRPr b="0" lang="en-US" sz="1800" spc="-1" strike="noStrike">
              <a:latin typeface="Arial"/>
            </a:endParaRPr>
          </a:p>
        </p:txBody>
      </p:sp>
    </p:spTree>
  </p:cSld>
  <p:transition>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Picture 5_51" descr="fg05_01700"/>
          <p:cNvPicPr/>
          <p:nvPr/>
        </p:nvPicPr>
        <p:blipFill>
          <a:blip r:embed="rId1"/>
          <a:stretch/>
        </p:blipFill>
        <p:spPr>
          <a:xfrm>
            <a:off x="923760" y="1512000"/>
            <a:ext cx="8315640" cy="2053800"/>
          </a:xfrm>
          <a:prstGeom prst="rect">
            <a:avLst/>
          </a:prstGeom>
          <a:ln>
            <a:noFill/>
          </a:ln>
        </p:spPr>
      </p:pic>
    </p:spTree>
  </p:cSld>
  <p:transition>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764000" y="1134000"/>
            <a:ext cx="7643520" cy="2492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Verdana"/>
                <a:ea typeface="DejaVu Sans"/>
              </a:rPr>
              <a:t>	</a:t>
            </a:r>
            <a:r>
              <a:rPr b="0" lang="en-US" sz="2400" spc="-1" strike="noStrike">
                <a:solidFill>
                  <a:srgbClr val="ffffff"/>
                </a:solidFill>
                <a:latin typeface="Verdana"/>
                <a:ea typeface="DejaVu Sans"/>
              </a:rPr>
              <a:t>                   </a:t>
            </a:r>
            <a:r>
              <a:rPr b="0" lang="en-US" sz="2400" spc="-1" strike="noStrike">
                <a:solidFill>
                  <a:srgbClr val="ffffff"/>
                </a:solidFill>
                <a:latin typeface="Verdana"/>
                <a:ea typeface="DejaVu Sans"/>
              </a:rPr>
              <a:t>subnet</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Verdana"/>
                <a:ea typeface="DejaVu Sans"/>
              </a:rPr>
              <a:t>     </a:t>
            </a:r>
            <a:r>
              <a:rPr b="0" lang="en-US" sz="2400" spc="-1" strike="noStrike">
                <a:solidFill>
                  <a:srgbClr val="ff5050"/>
                </a:solidFill>
                <a:latin typeface="Verdana"/>
                <a:ea typeface="DejaVu Sans"/>
              </a:rPr>
              <a:t>Network</a:t>
            </a:r>
            <a:r>
              <a:rPr b="0" lang="en-US" sz="2400" spc="-1" strike="noStrike">
                <a:solidFill>
                  <a:srgbClr val="ffffff"/>
                </a:solidFill>
                <a:latin typeface="Verdana"/>
                <a:ea typeface="DejaVu Sans"/>
              </a:rPr>
              <a:t>                           Host</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5050"/>
                </a:solidFill>
                <a:latin typeface="Verdana"/>
                <a:ea typeface="DejaVu Sans"/>
              </a:rPr>
              <a:t>Network</a:t>
            </a:r>
            <a:r>
              <a:rPr b="0" lang="en-US" sz="2400" spc="-1" strike="noStrike">
                <a:solidFill>
                  <a:srgbClr val="ffffff"/>
                </a:solidFill>
                <a:latin typeface="Verdana"/>
                <a:ea typeface="DejaVu Sans"/>
              </a:rPr>
              <a:t>   </a:t>
            </a:r>
            <a:r>
              <a:rPr b="0" lang="en-US" sz="2400" spc="-1" strike="noStrike">
                <a:solidFill>
                  <a:srgbClr val="ffffff"/>
                </a:solidFill>
                <a:latin typeface="Verdana"/>
                <a:ea typeface="DejaVu Sans"/>
              </a:rPr>
              <a:t>	</a:t>
            </a:r>
            <a:r>
              <a:rPr b="0" lang="en-US" sz="2400" spc="-1" strike="noStrike">
                <a:solidFill>
                  <a:srgbClr val="ffffff"/>
                </a:solidFill>
                <a:latin typeface="Verdana"/>
                <a:ea typeface="DejaVu Sans"/>
              </a:rPr>
              <a:t>Subnet bits   </a:t>
            </a:r>
            <a:r>
              <a:rPr b="0" lang="en-US" sz="2400" spc="-1" strike="noStrike">
                <a:solidFill>
                  <a:srgbClr val="ffffff"/>
                </a:solidFill>
                <a:latin typeface="Verdana"/>
                <a:ea typeface="DejaVu Sans"/>
              </a:rPr>
              <a:t>	</a:t>
            </a:r>
            <a:r>
              <a:rPr b="0" lang="en-US" sz="2400" spc="-1" strike="noStrike">
                <a:solidFill>
                  <a:srgbClr val="ffffff"/>
                </a:solidFill>
                <a:latin typeface="Verdana"/>
                <a:ea typeface="DejaVu Sans"/>
              </a:rPr>
              <a:t> Host bits</a:t>
            </a:r>
            <a:endParaRPr b="0" lang="en-US" sz="2400" spc="-1" strike="noStrike">
              <a:latin typeface="Arial"/>
            </a:endParaRPr>
          </a:p>
        </p:txBody>
      </p:sp>
      <p:sp>
        <p:nvSpPr>
          <p:cNvPr id="148" name="CustomShape 2"/>
          <p:cNvSpPr/>
          <p:nvPr/>
        </p:nvSpPr>
        <p:spPr>
          <a:xfrm>
            <a:off x="1595880" y="1449000"/>
            <a:ext cx="2771640" cy="440640"/>
          </a:xfrm>
          <a:prstGeom prst="rect">
            <a:avLst/>
          </a:prstGeom>
          <a:noFill/>
          <a:ln w="9360">
            <a:solidFill>
              <a:srgbClr val="ffffff"/>
            </a:solidFill>
            <a:miter/>
          </a:ln>
          <a:effectLst>
            <a:outerShdw dir="2700000" dist="107932">
              <a:srgbClr val="808080">
                <a:alpha val="50000"/>
              </a:srgbClr>
            </a:outerShdw>
          </a:effectLst>
        </p:spPr>
        <p:style>
          <a:lnRef idx="0"/>
          <a:fillRef idx="0"/>
          <a:effectRef idx="0"/>
          <a:fontRef idx="minor"/>
        </p:style>
      </p:sp>
      <p:sp>
        <p:nvSpPr>
          <p:cNvPr id="149" name="CustomShape 3"/>
          <p:cNvSpPr/>
          <p:nvPr/>
        </p:nvSpPr>
        <p:spPr>
          <a:xfrm>
            <a:off x="1679400" y="2457000"/>
            <a:ext cx="1428120" cy="377640"/>
          </a:xfrm>
          <a:prstGeom prst="rect">
            <a:avLst/>
          </a:prstGeom>
          <a:noFill/>
          <a:ln w="9360">
            <a:solidFill>
              <a:srgbClr val="ffffff"/>
            </a:solidFill>
            <a:miter/>
          </a:ln>
        </p:spPr>
        <p:style>
          <a:lnRef idx="0"/>
          <a:fillRef idx="0"/>
          <a:effectRef idx="0"/>
          <a:fontRef idx="minor"/>
        </p:style>
      </p:sp>
      <p:sp>
        <p:nvSpPr>
          <p:cNvPr id="150" name="CustomShape 4"/>
          <p:cNvSpPr/>
          <p:nvPr/>
        </p:nvSpPr>
        <p:spPr>
          <a:xfrm>
            <a:off x="3695400" y="2457000"/>
            <a:ext cx="1763640" cy="377640"/>
          </a:xfrm>
          <a:prstGeom prst="rect">
            <a:avLst/>
          </a:prstGeom>
          <a:noFill/>
          <a:ln w="9360">
            <a:solidFill>
              <a:srgbClr val="ffffff"/>
            </a:solidFill>
            <a:miter/>
          </a:ln>
        </p:spPr>
        <p:style>
          <a:lnRef idx="0"/>
          <a:fillRef idx="0"/>
          <a:effectRef idx="0"/>
          <a:fontRef idx="minor"/>
        </p:style>
      </p:sp>
      <p:sp>
        <p:nvSpPr>
          <p:cNvPr id="151" name="CustomShape 5"/>
          <p:cNvSpPr/>
          <p:nvPr/>
        </p:nvSpPr>
        <p:spPr>
          <a:xfrm>
            <a:off x="5711400" y="2457000"/>
            <a:ext cx="1763640" cy="377640"/>
          </a:xfrm>
          <a:prstGeom prst="rect">
            <a:avLst/>
          </a:prstGeom>
          <a:noFill/>
          <a:ln w="9360">
            <a:solidFill>
              <a:srgbClr val="ffffff"/>
            </a:solidFill>
            <a:miter/>
          </a:ln>
        </p:spPr>
        <p:style>
          <a:lnRef idx="0"/>
          <a:fillRef idx="0"/>
          <a:effectRef idx="0"/>
          <a:fontRef idx="minor"/>
        </p:style>
      </p:sp>
      <p:sp>
        <p:nvSpPr>
          <p:cNvPr id="152" name="CustomShape 6"/>
          <p:cNvSpPr/>
          <p:nvPr/>
        </p:nvSpPr>
        <p:spPr>
          <a:xfrm>
            <a:off x="1931400" y="3780000"/>
            <a:ext cx="7476120" cy="398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Verdana"/>
                <a:ea typeface="DejaVu Sans"/>
              </a:rPr>
              <a:t>Borrowing bits from the host to create subnets.</a:t>
            </a:r>
            <a:endParaRPr b="0" lang="en-US" sz="2000" spc="-1" strike="noStrike">
              <a:latin typeface="Arial"/>
            </a:endParaRPr>
          </a:p>
        </p:txBody>
      </p:sp>
      <p:sp>
        <p:nvSpPr>
          <p:cNvPr id="153" name="CustomShape 7"/>
          <p:cNvSpPr/>
          <p:nvPr/>
        </p:nvSpPr>
        <p:spPr>
          <a:xfrm>
            <a:off x="4703400" y="1449000"/>
            <a:ext cx="2099880" cy="440640"/>
          </a:xfrm>
          <a:prstGeom prst="rect">
            <a:avLst/>
          </a:prstGeom>
          <a:noFill/>
          <a:ln w="9360">
            <a:solidFill>
              <a:srgbClr val="ffffff"/>
            </a:solidFill>
            <a:miter/>
          </a:ln>
        </p:spPr>
        <p:style>
          <a:lnRef idx="0"/>
          <a:fillRef idx="0"/>
          <a:effectRef idx="0"/>
          <a:fontRef idx="minor"/>
        </p:style>
      </p:sp>
      <p:sp>
        <p:nvSpPr>
          <p:cNvPr id="154" name="Line 8"/>
          <p:cNvSpPr/>
          <p:nvPr/>
        </p:nvSpPr>
        <p:spPr>
          <a:xfrm>
            <a:off x="5459400" y="1448640"/>
            <a:ext cx="0" cy="441000"/>
          </a:xfrm>
          <a:prstGeom prst="line">
            <a:avLst/>
          </a:prstGeom>
          <a:ln w="9360">
            <a:solidFill>
              <a:srgbClr val="ffffff"/>
            </a:solidFill>
            <a:miter/>
          </a:ln>
        </p:spPr>
        <p:style>
          <a:lnRef idx="0"/>
          <a:fillRef idx="0"/>
          <a:effectRef idx="0"/>
          <a:fontRef idx="minor"/>
        </p:style>
      </p:sp>
      <p:sp>
        <p:nvSpPr>
          <p:cNvPr id="155" name="CustomShape 9"/>
          <p:cNvSpPr/>
          <p:nvPr/>
        </p:nvSpPr>
        <p:spPr>
          <a:xfrm>
            <a:off x="3695760" y="3024000"/>
            <a:ext cx="30236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Verdana"/>
                <a:ea typeface="DejaVu Sans"/>
              </a:rPr>
              <a:t>Borrowed bits</a:t>
            </a:r>
            <a:endParaRPr b="0" lang="en-US" sz="2400" spc="-1" strike="noStrike">
              <a:latin typeface="Arial"/>
            </a:endParaRPr>
          </a:p>
        </p:txBody>
      </p:sp>
      <p:sp>
        <p:nvSpPr>
          <p:cNvPr id="156" name="CustomShape 10"/>
          <p:cNvSpPr/>
          <p:nvPr/>
        </p:nvSpPr>
        <p:spPr>
          <a:xfrm>
            <a:off x="2771640" y="2142000"/>
            <a:ext cx="26038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Verdana"/>
                <a:ea typeface="DejaVu Sans"/>
              </a:rPr>
              <a:t>Network</a:t>
            </a:r>
            <a:endParaRPr b="0" lang="en-US" sz="2400" spc="-1" strike="noStrike">
              <a:latin typeface="Arial"/>
            </a:endParaRPr>
          </a:p>
        </p:txBody>
      </p:sp>
      <p:sp>
        <p:nvSpPr>
          <p:cNvPr id="157" name="CustomShape 11"/>
          <p:cNvSpPr/>
          <p:nvPr/>
        </p:nvSpPr>
        <p:spPr>
          <a:xfrm>
            <a:off x="2099880" y="441000"/>
            <a:ext cx="310752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Verdana"/>
                <a:ea typeface="DejaVu Sans"/>
              </a:rPr>
              <a:t>Network + Subnet</a:t>
            </a:r>
            <a:endParaRPr b="0" lang="en-US" sz="2400" spc="-1" strike="noStrike">
              <a:latin typeface="Arial"/>
            </a:endParaRPr>
          </a:p>
        </p:txBody>
      </p:sp>
      <p:sp>
        <p:nvSpPr>
          <p:cNvPr id="158" name="Line 12"/>
          <p:cNvSpPr/>
          <p:nvPr/>
        </p:nvSpPr>
        <p:spPr>
          <a:xfrm flipV="1">
            <a:off x="1595880" y="818640"/>
            <a:ext cx="1847880" cy="189000"/>
          </a:xfrm>
          <a:prstGeom prst="line">
            <a:avLst/>
          </a:prstGeom>
          <a:ln w="9360">
            <a:solidFill>
              <a:srgbClr val="ffffff"/>
            </a:solidFill>
            <a:miter/>
          </a:ln>
        </p:spPr>
        <p:style>
          <a:lnRef idx="0"/>
          <a:fillRef idx="0"/>
          <a:effectRef idx="0"/>
          <a:fontRef idx="minor"/>
        </p:style>
      </p:sp>
      <p:sp>
        <p:nvSpPr>
          <p:cNvPr id="159" name="Line 13"/>
          <p:cNvSpPr/>
          <p:nvPr/>
        </p:nvSpPr>
        <p:spPr>
          <a:xfrm>
            <a:off x="3527640" y="819000"/>
            <a:ext cx="1932120" cy="251640"/>
          </a:xfrm>
          <a:prstGeom prst="line">
            <a:avLst/>
          </a:prstGeom>
          <a:ln w="9360">
            <a:solidFill>
              <a:srgbClr val="ffffff"/>
            </a:solidFill>
            <a:miter/>
          </a:ln>
        </p:spPr>
        <p:style>
          <a:lnRef idx="0"/>
          <a:fillRef idx="0"/>
          <a:effectRef idx="0"/>
          <a:fontRef idx="minor"/>
        </p:style>
      </p:sp>
      <p:sp>
        <p:nvSpPr>
          <p:cNvPr id="160" name="CustomShape 14"/>
          <p:cNvSpPr/>
          <p:nvPr/>
        </p:nvSpPr>
        <p:spPr>
          <a:xfrm>
            <a:off x="1175400" y="378000"/>
            <a:ext cx="7728120" cy="3023640"/>
          </a:xfrm>
          <a:prstGeom prst="rect">
            <a:avLst/>
          </a:prstGeom>
          <a:noFill/>
          <a:ln w="9360">
            <a:solidFill>
              <a:srgbClr val="ffffff"/>
            </a:solidFill>
            <a:miter/>
          </a:ln>
        </p:spPr>
        <p:style>
          <a:lnRef idx="0"/>
          <a:fillRef idx="0"/>
          <a:effectRef idx="0"/>
          <a:fontRef idx="minor"/>
        </p:style>
      </p:sp>
      <p:sp>
        <p:nvSpPr>
          <p:cNvPr id="161" name="Line 15"/>
          <p:cNvSpPr/>
          <p:nvPr/>
        </p:nvSpPr>
        <p:spPr>
          <a:xfrm>
            <a:off x="3695400" y="2898000"/>
            <a:ext cx="1008000" cy="189000"/>
          </a:xfrm>
          <a:prstGeom prst="line">
            <a:avLst/>
          </a:prstGeom>
          <a:ln w="9360">
            <a:solidFill>
              <a:srgbClr val="ffffff"/>
            </a:solidFill>
            <a:miter/>
          </a:ln>
        </p:spPr>
        <p:style>
          <a:lnRef idx="0"/>
          <a:fillRef idx="0"/>
          <a:effectRef idx="0"/>
          <a:fontRef idx="minor"/>
        </p:style>
      </p:sp>
      <p:sp>
        <p:nvSpPr>
          <p:cNvPr id="162" name="Line 16"/>
          <p:cNvSpPr/>
          <p:nvPr/>
        </p:nvSpPr>
        <p:spPr>
          <a:xfrm flipH="1">
            <a:off x="4703760" y="2898000"/>
            <a:ext cx="672120" cy="189000"/>
          </a:xfrm>
          <a:prstGeom prst="line">
            <a:avLst/>
          </a:prstGeom>
          <a:ln w="9360">
            <a:solidFill>
              <a:srgbClr val="ffffff"/>
            </a:solidFill>
            <a:miter/>
          </a:ln>
        </p:spPr>
        <p:style>
          <a:lnRef idx="0"/>
          <a:fillRef idx="0"/>
          <a:effectRef idx="0"/>
          <a:fontRef idx="minor"/>
        </p:style>
      </p:sp>
    </p:spTree>
  </p:cSld>
  <p:transition>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63" name="Object 1"/>
          <p:cNvGraphicFramePr/>
          <p:nvPr/>
        </p:nvGraphicFramePr>
        <p:xfrm>
          <a:off x="252000" y="630000"/>
          <a:ext cx="9722520" cy="1792440"/>
        </p:xfrm>
        <a:graphic>
          <a:graphicData uri="http://schemas.openxmlformats.org/presentationml/2006/ole">
            <p:oleObj r:id="rId1" spid="">
              <p:embed/>
              <p:pic>
                <p:nvPicPr>
                  <p:cNvPr id="164" name="Object 2_1" descr=""/>
                  <p:cNvPicPr/>
                  <p:nvPr/>
                </p:nvPicPr>
                <p:blipFill>
                  <a:blip r:embed="rId2"/>
                  <a:stretch/>
                </p:blipFill>
                <p:spPr>
                  <a:xfrm>
                    <a:off x="252000" y="630000"/>
                    <a:ext cx="9722520" cy="1792440"/>
                  </a:xfrm>
                  <a:prstGeom prst="rect">
                    <a:avLst/>
                  </a:prstGeom>
                  <a:ln>
                    <a:noFill/>
                  </a:ln>
                </p:spPr>
              </p:pic>
            </p:oleObj>
          </a:graphicData>
        </a:graphic>
      </p:graphicFrame>
    </p:spTree>
  </p:cSld>
  <p:transition>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Line 1"/>
          <p:cNvSpPr/>
          <p:nvPr/>
        </p:nvSpPr>
        <p:spPr>
          <a:xfrm>
            <a:off x="839880" y="1259640"/>
            <a:ext cx="8820000" cy="0"/>
          </a:xfrm>
          <a:prstGeom prst="line">
            <a:avLst/>
          </a:prstGeom>
          <a:ln w="38160">
            <a:solidFill>
              <a:srgbClr val="ff5050"/>
            </a:solidFill>
            <a:miter/>
          </a:ln>
        </p:spPr>
        <p:style>
          <a:lnRef idx="0"/>
          <a:fillRef idx="0"/>
          <a:effectRef idx="0"/>
          <a:fontRef idx="minor"/>
        </p:style>
      </p:sp>
      <p:pic>
        <p:nvPicPr>
          <p:cNvPr id="166" name="Picture 4_5" descr=""/>
          <p:cNvPicPr/>
          <p:nvPr/>
        </p:nvPicPr>
        <p:blipFill>
          <a:blip r:embed="rId1"/>
          <a:stretch/>
        </p:blipFill>
        <p:spPr>
          <a:xfrm>
            <a:off x="272880" y="704520"/>
            <a:ext cx="9533520" cy="4260240"/>
          </a:xfrm>
          <a:prstGeom prst="rect">
            <a:avLst/>
          </a:prstGeom>
          <a:ln>
            <a:noFill/>
          </a:ln>
        </p:spPr>
      </p:pic>
    </p:spTree>
  </p:cSld>
  <p:transition>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3640" y="945000"/>
            <a:ext cx="9071640" cy="944640"/>
          </a:xfrm>
          <a:prstGeom prst="rect">
            <a:avLst/>
          </a:prstGeom>
          <a:noFill/>
          <a:ln w="9360">
            <a:solidFill>
              <a:srgbClr val="2b5481"/>
            </a:solidFill>
            <a:miter/>
          </a:ln>
        </p:spPr>
        <p:style>
          <a:lnRef idx="0"/>
          <a:fillRef idx="0"/>
          <a:effectRef idx="0"/>
          <a:fontRef idx="minor"/>
        </p:style>
      </p:sp>
      <p:sp>
        <p:nvSpPr>
          <p:cNvPr id="168" name="CustomShape 2"/>
          <p:cNvSpPr/>
          <p:nvPr/>
        </p:nvSpPr>
        <p:spPr>
          <a:xfrm>
            <a:off x="503640" y="1918800"/>
            <a:ext cx="9071640" cy="1608480"/>
          </a:xfrm>
          <a:prstGeom prst="rect">
            <a:avLst/>
          </a:prstGeom>
          <a:noFill/>
          <a:ln w="9360">
            <a:solidFill>
              <a:srgbClr val="2b5481"/>
            </a:solidFill>
            <a:miter/>
          </a:ln>
        </p:spPr>
        <p:style>
          <a:lnRef idx="0"/>
          <a:fillRef idx="0"/>
          <a:effectRef idx="0"/>
          <a:fontRef idx="minor"/>
        </p:style>
      </p:sp>
      <p:pic>
        <p:nvPicPr>
          <p:cNvPr id="169" name="Picture 5_1" descr=""/>
          <p:cNvPicPr/>
          <p:nvPr/>
        </p:nvPicPr>
        <p:blipFill>
          <a:blip r:embed="rId1"/>
          <a:stretch/>
        </p:blipFill>
        <p:spPr>
          <a:xfrm>
            <a:off x="45360" y="567000"/>
            <a:ext cx="10013040" cy="3283560"/>
          </a:xfrm>
          <a:prstGeom prst="rect">
            <a:avLst/>
          </a:prstGeom>
          <a:ln>
            <a:noFill/>
          </a:ln>
        </p:spPr>
      </p:pic>
    </p:spTree>
  </p:cSld>
  <p:transition>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0" name="Picture 3_1" descr=""/>
          <p:cNvPicPr/>
          <p:nvPr/>
        </p:nvPicPr>
        <p:blipFill>
          <a:blip r:embed="rId1"/>
          <a:stretch/>
        </p:blipFill>
        <p:spPr>
          <a:xfrm>
            <a:off x="173160" y="881640"/>
            <a:ext cx="9803160" cy="2791440"/>
          </a:xfrm>
          <a:prstGeom prst="rect">
            <a:avLst/>
          </a:prstGeom>
          <a:ln>
            <a:noFill/>
          </a:ln>
        </p:spPr>
      </p:pic>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3" name="Picture 5_45" descr="fg05_01200"/>
          <p:cNvPicPr/>
          <p:nvPr/>
        </p:nvPicPr>
        <p:blipFill>
          <a:blip r:embed="rId1"/>
          <a:stretch/>
        </p:blipFill>
        <p:spPr>
          <a:xfrm>
            <a:off x="839880" y="1575000"/>
            <a:ext cx="8399160" cy="2140200"/>
          </a:xfrm>
          <a:prstGeom prst="rect">
            <a:avLst/>
          </a:prstGeom>
          <a:ln>
            <a:noFill/>
          </a:ln>
        </p:spPr>
      </p:pic>
      <p:sp>
        <p:nvSpPr>
          <p:cNvPr id="84" name="CustomShape 1"/>
          <p:cNvSpPr/>
          <p:nvPr/>
        </p:nvSpPr>
        <p:spPr>
          <a:xfrm>
            <a:off x="1847880" y="4094640"/>
            <a:ext cx="655164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structure of the 32-bit IPv4 address</a:t>
            </a:r>
            <a:endParaRPr b="0" lang="en-US" sz="2400" spc="-1" strike="noStrike">
              <a:latin typeface="Arial"/>
            </a:endParaRPr>
          </a:p>
        </p:txBody>
      </p:sp>
    </p:spTree>
  </p:cSld>
  <p:transition>
    <p:fade/>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756000" y="1008000"/>
            <a:ext cx="8567640" cy="3415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Arial"/>
                <a:ea typeface="DejaVu Sans"/>
              </a:rPr>
              <a:t>Example 6-8</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Given a network address of 10.0.0.0, divide the network into 8 subnets.  Specify the subnet mask, the broadcast addresses, and the number of usable hosts/subnet.</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172" name="Line 2"/>
          <p:cNvSpPr/>
          <p:nvPr/>
        </p:nvSpPr>
        <p:spPr>
          <a:xfrm>
            <a:off x="839880" y="1512000"/>
            <a:ext cx="8316000" cy="0"/>
          </a:xfrm>
          <a:prstGeom prst="line">
            <a:avLst/>
          </a:prstGeom>
          <a:ln w="9360">
            <a:solidFill>
              <a:srgbClr val="ff0000"/>
            </a:solidFill>
            <a:miter/>
          </a:ln>
        </p:spPr>
        <p:style>
          <a:lnRef idx="0"/>
          <a:fillRef idx="0"/>
          <a:effectRef idx="0"/>
          <a:fontRef idx="minor"/>
        </p:style>
      </p:sp>
    </p:spTree>
  </p:cSld>
  <p:transition>
    <p:fade/>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73" name="Object 1"/>
          <p:cNvGraphicFramePr/>
          <p:nvPr/>
        </p:nvGraphicFramePr>
        <p:xfrm>
          <a:off x="504000" y="314640"/>
          <a:ext cx="8987400" cy="3855960"/>
        </p:xfrm>
        <a:graphic>
          <a:graphicData uri="http://schemas.openxmlformats.org/presentationml/2006/ole">
            <p:oleObj r:id="rId1" spid="">
              <p:embed/>
              <p:pic>
                <p:nvPicPr>
                  <p:cNvPr id="174" name="Object 2_2" descr=""/>
                  <p:cNvPicPr/>
                  <p:nvPr/>
                </p:nvPicPr>
                <p:blipFill>
                  <a:blip r:embed="rId2"/>
                  <a:stretch/>
                </p:blipFill>
                <p:spPr>
                  <a:xfrm>
                    <a:off x="504000" y="314640"/>
                    <a:ext cx="8987400" cy="3855960"/>
                  </a:xfrm>
                  <a:prstGeom prst="rect">
                    <a:avLst/>
                  </a:prstGeom>
                  <a:ln>
                    <a:noFill/>
                  </a:ln>
                </p:spPr>
              </p:pic>
            </p:oleObj>
          </a:graphicData>
        </a:graphic>
      </p:graphicFrame>
      <p:graphicFrame>
        <p:nvGraphicFramePr>
          <p:cNvPr id="175" name="Object 2"/>
          <p:cNvGraphicFramePr/>
          <p:nvPr/>
        </p:nvGraphicFramePr>
        <p:xfrm>
          <a:off x="419760" y="4432320"/>
          <a:ext cx="9239760" cy="733320"/>
        </p:xfrm>
        <a:graphic>
          <a:graphicData uri="http://schemas.openxmlformats.org/presentationml/2006/ole">
            <p:oleObj r:id="rId3" spid="">
              <p:embed/>
              <p:pic>
                <p:nvPicPr>
                  <p:cNvPr id="176" name="Object 3_0" descr=""/>
                  <p:cNvPicPr/>
                  <p:nvPr/>
                </p:nvPicPr>
                <p:blipFill>
                  <a:blip r:embed="rId4"/>
                  <a:stretch/>
                </p:blipFill>
                <p:spPr>
                  <a:xfrm>
                    <a:off x="419760" y="4432320"/>
                    <a:ext cx="9239760" cy="733320"/>
                  </a:xfrm>
                  <a:prstGeom prst="rect">
                    <a:avLst/>
                  </a:prstGeom>
                  <a:ln>
                    <a:noFill/>
                  </a:ln>
                </p:spPr>
              </p:pic>
            </p:oleObj>
          </a:graphicData>
        </a:graphic>
      </p:graphicFrame>
    </p:spTree>
  </p:cSld>
  <p:transition>
    <p:fade/>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2939400" y="2571120"/>
            <a:ext cx="1932120" cy="629280"/>
          </a:xfrm>
          <a:prstGeom prst="rect">
            <a:avLst/>
          </a:prstGeom>
          <a:solidFill>
            <a:srgbClr val="009999"/>
          </a:solidFill>
          <a:ln w="9360">
            <a:solidFill>
              <a:srgbClr val="ffffff"/>
            </a:solidFill>
            <a:miter/>
          </a:ln>
        </p:spPr>
        <p:style>
          <a:lnRef idx="0"/>
          <a:fillRef idx="0"/>
          <a:effectRef idx="0"/>
          <a:fontRef idx="minor"/>
        </p:style>
      </p:sp>
      <p:sp>
        <p:nvSpPr>
          <p:cNvPr id="178" name="CustomShape 2"/>
          <p:cNvSpPr/>
          <p:nvPr/>
        </p:nvSpPr>
        <p:spPr>
          <a:xfrm>
            <a:off x="587880" y="2571120"/>
            <a:ext cx="1931760" cy="629280"/>
          </a:xfrm>
          <a:prstGeom prst="rect">
            <a:avLst/>
          </a:prstGeom>
          <a:solidFill>
            <a:srgbClr val="009999"/>
          </a:solidFill>
          <a:ln w="9360">
            <a:solidFill>
              <a:srgbClr val="ffffff"/>
            </a:solidFill>
            <a:miter/>
          </a:ln>
        </p:spPr>
        <p:style>
          <a:lnRef idx="0"/>
          <a:fillRef idx="0"/>
          <a:effectRef idx="0"/>
          <a:fontRef idx="minor"/>
        </p:style>
      </p:sp>
      <p:sp>
        <p:nvSpPr>
          <p:cNvPr id="179" name="CustomShape 3"/>
          <p:cNvSpPr/>
          <p:nvPr/>
        </p:nvSpPr>
        <p:spPr>
          <a:xfrm>
            <a:off x="5291640" y="2571120"/>
            <a:ext cx="1931760" cy="629280"/>
          </a:xfrm>
          <a:prstGeom prst="rect">
            <a:avLst/>
          </a:prstGeom>
          <a:solidFill>
            <a:srgbClr val="009999"/>
          </a:solidFill>
          <a:ln w="9360">
            <a:solidFill>
              <a:srgbClr val="ffffff"/>
            </a:solidFill>
            <a:miter/>
          </a:ln>
        </p:spPr>
        <p:style>
          <a:lnRef idx="0"/>
          <a:fillRef idx="0"/>
          <a:effectRef idx="0"/>
          <a:fontRef idx="minor"/>
        </p:style>
      </p:sp>
      <p:sp>
        <p:nvSpPr>
          <p:cNvPr id="180" name="CustomShape 4"/>
          <p:cNvSpPr/>
          <p:nvPr/>
        </p:nvSpPr>
        <p:spPr>
          <a:xfrm>
            <a:off x="7727400" y="2571120"/>
            <a:ext cx="1932120" cy="629280"/>
          </a:xfrm>
          <a:prstGeom prst="rect">
            <a:avLst/>
          </a:prstGeom>
          <a:solidFill>
            <a:srgbClr val="009999"/>
          </a:solidFill>
          <a:ln w="9360">
            <a:solidFill>
              <a:srgbClr val="ffffff"/>
            </a:solidFill>
            <a:miter/>
          </a:ln>
        </p:spPr>
        <p:style>
          <a:lnRef idx="0"/>
          <a:fillRef idx="0"/>
          <a:effectRef idx="0"/>
          <a:fontRef idx="minor"/>
        </p:style>
      </p:sp>
      <p:sp>
        <p:nvSpPr>
          <p:cNvPr id="181" name="CustomShape 5"/>
          <p:cNvSpPr/>
          <p:nvPr/>
        </p:nvSpPr>
        <p:spPr>
          <a:xfrm>
            <a:off x="251640" y="3579120"/>
            <a:ext cx="9827640" cy="1380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 </a:t>
            </a:r>
            <a:r>
              <a:rPr b="1" lang="en-US" sz="2400" spc="-1" strike="noStrike">
                <a:solidFill>
                  <a:srgbClr val="ffffff"/>
                </a:solidFill>
                <a:latin typeface="Arial"/>
                <a:ea typeface="DejaVu Sans"/>
              </a:rPr>
              <a:t>          </a:t>
            </a:r>
            <a:r>
              <a:rPr b="1" lang="en-US" sz="2400" spc="-1" strike="noStrike">
                <a:solidFill>
                  <a:srgbClr val="ffffff"/>
                </a:solidFill>
                <a:latin typeface="Arial"/>
                <a:ea typeface="DejaVu Sans"/>
              </a:rPr>
              <a:t>8        +      3</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Arial"/>
                <a:ea typeface="DejaVu Sans"/>
              </a:rPr>
              <a:t>                                        </a:t>
            </a:r>
            <a:r>
              <a:rPr b="1" lang="en-US" sz="2400" spc="-1" strike="noStrike">
                <a:solidFill>
                  <a:srgbClr val="ffffff"/>
                </a:solidFill>
                <a:latin typeface="Arial"/>
                <a:ea typeface="DejaVu Sans"/>
              </a:rPr>
              <a:t>5         +           8          +           8                                                          </a:t>
            </a:r>
            <a:endParaRPr b="0" lang="en-US" sz="2400" spc="-1" strike="noStrike">
              <a:latin typeface="Arial"/>
            </a:endParaRPr>
          </a:p>
        </p:txBody>
      </p:sp>
      <p:sp>
        <p:nvSpPr>
          <p:cNvPr id="182" name="CustomShape 6"/>
          <p:cNvSpPr/>
          <p:nvPr/>
        </p:nvSpPr>
        <p:spPr>
          <a:xfrm>
            <a:off x="251640" y="744120"/>
            <a:ext cx="9827640" cy="1015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 </a:t>
            </a:r>
            <a:r>
              <a:rPr b="1" lang="en-US" sz="2400" spc="-1" strike="noStrike">
                <a:solidFill>
                  <a:srgbClr val="ffffff"/>
                </a:solidFill>
                <a:latin typeface="Arial"/>
                <a:ea typeface="DejaVu Sans"/>
              </a:rPr>
              <a:t>   </a:t>
            </a:r>
            <a:r>
              <a:rPr b="1" lang="en-US" sz="2400" spc="-1" strike="noStrike">
                <a:solidFill>
                  <a:srgbClr val="ffffff"/>
                </a:solidFill>
                <a:latin typeface="Arial"/>
                <a:ea typeface="DejaVu Sans"/>
              </a:rPr>
              <a:t>Network + Subnet</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Arial"/>
                <a:ea typeface="DejaVu Sans"/>
              </a:rPr>
              <a:t>              </a:t>
            </a:r>
            <a:r>
              <a:rPr b="1" lang="en-US" sz="2400" spc="-1" strike="noStrike">
                <a:solidFill>
                  <a:srgbClr val="ffffff"/>
                </a:solidFill>
                <a:latin typeface="Arial"/>
                <a:ea typeface="DejaVu Sans"/>
              </a:rPr>
              <a:t>bits                                 host bits</a:t>
            </a:r>
            <a:endParaRPr b="0" lang="en-US" sz="2400" spc="-1" strike="noStrike">
              <a:latin typeface="Arial"/>
            </a:endParaRPr>
          </a:p>
        </p:txBody>
      </p:sp>
      <p:sp>
        <p:nvSpPr>
          <p:cNvPr id="183" name="Line 7"/>
          <p:cNvSpPr/>
          <p:nvPr/>
        </p:nvSpPr>
        <p:spPr>
          <a:xfrm flipV="1">
            <a:off x="587880" y="1626120"/>
            <a:ext cx="1343520" cy="693000"/>
          </a:xfrm>
          <a:prstGeom prst="line">
            <a:avLst/>
          </a:prstGeom>
          <a:ln w="9360">
            <a:solidFill>
              <a:srgbClr val="ffffff"/>
            </a:solidFill>
            <a:miter/>
          </a:ln>
        </p:spPr>
        <p:style>
          <a:lnRef idx="0"/>
          <a:fillRef idx="0"/>
          <a:effectRef idx="0"/>
          <a:fontRef idx="minor"/>
        </p:style>
      </p:sp>
      <p:sp>
        <p:nvSpPr>
          <p:cNvPr id="184" name="Line 8"/>
          <p:cNvSpPr/>
          <p:nvPr/>
        </p:nvSpPr>
        <p:spPr>
          <a:xfrm>
            <a:off x="1931760" y="1626120"/>
            <a:ext cx="1512000" cy="756000"/>
          </a:xfrm>
          <a:prstGeom prst="line">
            <a:avLst/>
          </a:prstGeom>
          <a:ln w="9360">
            <a:solidFill>
              <a:srgbClr val="ffffff"/>
            </a:solidFill>
            <a:miter/>
          </a:ln>
        </p:spPr>
        <p:style>
          <a:lnRef idx="0"/>
          <a:fillRef idx="0"/>
          <a:effectRef idx="0"/>
          <a:fontRef idx="minor"/>
        </p:style>
      </p:sp>
      <p:sp>
        <p:nvSpPr>
          <p:cNvPr id="185" name="Line 9"/>
          <p:cNvSpPr/>
          <p:nvPr/>
        </p:nvSpPr>
        <p:spPr>
          <a:xfrm>
            <a:off x="3062160" y="2571120"/>
            <a:ext cx="0" cy="629640"/>
          </a:xfrm>
          <a:prstGeom prst="line">
            <a:avLst/>
          </a:prstGeom>
          <a:ln w="9360">
            <a:solidFill>
              <a:srgbClr val="ffffff"/>
            </a:solidFill>
            <a:miter/>
          </a:ln>
        </p:spPr>
        <p:style>
          <a:lnRef idx="0"/>
          <a:fillRef idx="0"/>
          <a:effectRef idx="0"/>
          <a:fontRef idx="minor"/>
        </p:style>
      </p:sp>
      <p:sp>
        <p:nvSpPr>
          <p:cNvPr id="186" name="Line 10"/>
          <p:cNvSpPr/>
          <p:nvPr/>
        </p:nvSpPr>
        <p:spPr>
          <a:xfrm>
            <a:off x="3214440" y="2571120"/>
            <a:ext cx="0" cy="629640"/>
          </a:xfrm>
          <a:prstGeom prst="line">
            <a:avLst/>
          </a:prstGeom>
          <a:ln w="9360">
            <a:solidFill>
              <a:srgbClr val="ffffff"/>
            </a:solidFill>
            <a:miter/>
          </a:ln>
        </p:spPr>
        <p:style>
          <a:lnRef idx="0"/>
          <a:fillRef idx="0"/>
          <a:effectRef idx="0"/>
          <a:fontRef idx="minor"/>
        </p:style>
      </p:sp>
      <p:sp>
        <p:nvSpPr>
          <p:cNvPr id="187" name="Line 11"/>
          <p:cNvSpPr/>
          <p:nvPr/>
        </p:nvSpPr>
        <p:spPr>
          <a:xfrm>
            <a:off x="3359880" y="2571120"/>
            <a:ext cx="0" cy="629640"/>
          </a:xfrm>
          <a:prstGeom prst="line">
            <a:avLst/>
          </a:prstGeom>
          <a:ln w="9360">
            <a:solidFill>
              <a:srgbClr val="ffffff"/>
            </a:solidFill>
            <a:miter/>
          </a:ln>
        </p:spPr>
        <p:style>
          <a:lnRef idx="0"/>
          <a:fillRef idx="0"/>
          <a:effectRef idx="0"/>
          <a:fontRef idx="minor"/>
        </p:style>
      </p:sp>
      <p:sp>
        <p:nvSpPr>
          <p:cNvPr id="188" name="Line 12"/>
          <p:cNvSpPr/>
          <p:nvPr/>
        </p:nvSpPr>
        <p:spPr>
          <a:xfrm flipV="1">
            <a:off x="3612240" y="1688760"/>
            <a:ext cx="2520000" cy="630000"/>
          </a:xfrm>
          <a:prstGeom prst="line">
            <a:avLst/>
          </a:prstGeom>
          <a:ln w="9360">
            <a:solidFill>
              <a:srgbClr val="ffffff"/>
            </a:solidFill>
            <a:miter/>
          </a:ln>
        </p:spPr>
        <p:style>
          <a:lnRef idx="0"/>
          <a:fillRef idx="0"/>
          <a:effectRef idx="0"/>
          <a:fontRef idx="minor"/>
        </p:style>
      </p:sp>
      <p:sp>
        <p:nvSpPr>
          <p:cNvPr id="189" name="Line 13"/>
          <p:cNvSpPr/>
          <p:nvPr/>
        </p:nvSpPr>
        <p:spPr>
          <a:xfrm>
            <a:off x="6131880" y="1689120"/>
            <a:ext cx="3444120" cy="756000"/>
          </a:xfrm>
          <a:prstGeom prst="line">
            <a:avLst/>
          </a:prstGeom>
          <a:ln w="9360">
            <a:solidFill>
              <a:srgbClr val="ffffff"/>
            </a:solidFill>
            <a:miter/>
          </a:ln>
        </p:spPr>
        <p:style>
          <a:lnRef idx="0"/>
          <a:fillRef idx="0"/>
          <a:effectRef idx="0"/>
          <a:fontRef idx="minor"/>
        </p:style>
      </p:sp>
    </p:spTree>
  </p:cSld>
  <p:transition>
    <p:fade/>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0" name="Picture 4_14" descr=""/>
          <p:cNvPicPr/>
          <p:nvPr/>
        </p:nvPicPr>
        <p:blipFill>
          <a:blip r:embed="rId1"/>
          <a:stretch/>
        </p:blipFill>
        <p:spPr>
          <a:xfrm>
            <a:off x="252000" y="514440"/>
            <a:ext cx="9575640" cy="4640400"/>
          </a:xfrm>
          <a:prstGeom prst="rect">
            <a:avLst/>
          </a:prstGeom>
          <a:ln>
            <a:noFill/>
          </a:ln>
        </p:spPr>
      </p:pic>
    </p:spTree>
  </p:cSld>
  <p:transition>
    <p:fade/>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755640" y="314640"/>
            <a:ext cx="8567640" cy="2302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Arial"/>
                <a:ea typeface="DejaVu Sans"/>
              </a:rPr>
              <a:t>Example 6-9</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Determine the subnet mask needed for the router link shown.  Only two host addresses are required for this router-to-router link.</a:t>
            </a:r>
            <a:endParaRPr b="0" lang="en-US" sz="2400" spc="-1" strike="noStrike">
              <a:latin typeface="Arial"/>
            </a:endParaRPr>
          </a:p>
        </p:txBody>
      </p:sp>
      <p:graphicFrame>
        <p:nvGraphicFramePr>
          <p:cNvPr id="192" name="Object 2"/>
          <p:cNvGraphicFramePr/>
          <p:nvPr/>
        </p:nvGraphicFramePr>
        <p:xfrm>
          <a:off x="2121120" y="3626280"/>
          <a:ext cx="6194520" cy="1791360"/>
        </p:xfrm>
        <a:graphic>
          <a:graphicData uri="http://schemas.openxmlformats.org/presentationml/2006/ole">
            <p:oleObj r:id="rId1" spid="">
              <p:embed/>
              <p:pic>
                <p:nvPicPr>
                  <p:cNvPr id="193" name="Object 3_1" descr=""/>
                  <p:cNvPicPr/>
                  <p:nvPr/>
                </p:nvPicPr>
                <p:blipFill>
                  <a:blip r:embed="rId2"/>
                  <a:stretch/>
                </p:blipFill>
                <p:spPr>
                  <a:xfrm>
                    <a:off x="2121120" y="3626280"/>
                    <a:ext cx="6194520" cy="1791360"/>
                  </a:xfrm>
                  <a:prstGeom prst="rect">
                    <a:avLst/>
                  </a:prstGeom>
                  <a:ln>
                    <a:noFill/>
                  </a:ln>
                </p:spPr>
              </p:pic>
            </p:oleObj>
          </a:graphicData>
        </a:graphic>
      </p:graphicFrame>
    </p:spTree>
  </p:cSld>
  <p:transition>
    <p:fade/>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755640" y="314640"/>
            <a:ext cx="8567640" cy="34153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Arial"/>
                <a:ea typeface="DejaVu Sans"/>
              </a:rPr>
              <a:t>Example 6-9</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Determine the subnet mask needed for the router link shown.  Only two host addresses are required for this router-to-router link.</a:t>
            </a:r>
            <a:endParaRPr b="0" lang="en-US" sz="2400" spc="-1" strike="noStrike">
              <a:latin typeface="Arial"/>
            </a:endParaRPr>
          </a:p>
          <a:p>
            <a:pPr algn="ct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gn="ct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Arial"/>
                <a:ea typeface="DejaVu Sans"/>
              </a:rPr>
              <a:t>Answer:    255.255.255.252</a:t>
            </a:r>
            <a:endParaRPr b="0" lang="en-US" sz="2400" spc="-1" strike="noStrike">
              <a:latin typeface="Arial"/>
            </a:endParaRPr>
          </a:p>
        </p:txBody>
      </p:sp>
      <p:graphicFrame>
        <p:nvGraphicFramePr>
          <p:cNvPr id="195" name="Object 2"/>
          <p:cNvGraphicFramePr/>
          <p:nvPr/>
        </p:nvGraphicFramePr>
        <p:xfrm>
          <a:off x="2121120" y="3626280"/>
          <a:ext cx="6194520" cy="1791360"/>
        </p:xfrm>
        <a:graphic>
          <a:graphicData uri="http://schemas.openxmlformats.org/presentationml/2006/ole">
            <p:oleObj r:id="rId1" spid="">
              <p:embed/>
              <p:pic>
                <p:nvPicPr>
                  <p:cNvPr id="196" name="Object 5_0" descr=""/>
                  <p:cNvPicPr/>
                  <p:nvPr/>
                </p:nvPicPr>
                <p:blipFill>
                  <a:blip r:embed="rId2"/>
                  <a:stretch/>
                </p:blipFill>
                <p:spPr>
                  <a:xfrm>
                    <a:off x="2121120" y="3626280"/>
                    <a:ext cx="6194520" cy="1791360"/>
                  </a:xfrm>
                  <a:prstGeom prst="rect">
                    <a:avLst/>
                  </a:prstGeom>
                  <a:ln>
                    <a:noFill/>
                  </a:ln>
                </p:spPr>
              </p:pic>
            </p:oleObj>
          </a:graphicData>
        </a:graphic>
      </p:graphicFrame>
    </p:spTree>
  </p:cSld>
  <p:transition>
    <p:fade/>
  </p:transition>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Subnet Mask</a:t>
            </a:r>
            <a:endParaRPr b="0" lang="en-US" sz="4400" spc="-1" strike="noStrike">
              <a:latin typeface="Arial"/>
            </a:endParaRPr>
          </a:p>
        </p:txBody>
      </p:sp>
      <p:sp>
        <p:nvSpPr>
          <p:cNvPr id="198" name="CustomShape 2"/>
          <p:cNvSpPr/>
          <p:nvPr/>
        </p:nvSpPr>
        <p:spPr>
          <a:xfrm>
            <a:off x="503640" y="1637280"/>
            <a:ext cx="9071640" cy="40316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Computer’s use the subnet mask to control data flow within network’s. </a:t>
            </a:r>
            <a:endParaRPr b="0" lang="en-US" sz="2800" spc="-1" strike="noStrike">
              <a:latin typeface="Arial"/>
            </a:endParaRPr>
          </a:p>
          <a:p>
            <a:pPr>
              <a:lnSpc>
                <a:spcPct val="9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64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The subnet mask  is used to determine if the destination IP address is intended for a host in the same LAN or if the data packet should be sent to the gateway IP address of the LAN.  </a:t>
            </a:r>
            <a:endParaRPr b="0" lang="en-US" sz="2800" spc="-1" strike="noStrike">
              <a:latin typeface="Arial"/>
            </a:endParaRPr>
          </a:p>
          <a:p>
            <a:pPr>
              <a:lnSpc>
                <a:spcPct val="9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64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The gateway IP address is typically the physical network interface on a layer 3 switch or a router.</a:t>
            </a:r>
            <a:endParaRPr b="0" lang="en-US" sz="2800" spc="-1" strike="noStrike">
              <a:latin typeface="Arial"/>
            </a:endParaRPr>
          </a:p>
        </p:txBody>
      </p:sp>
    </p:spTree>
  </p:cSld>
  <p:transition>
    <p:fade/>
  </p:transition>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Subnet Mask</a:t>
            </a:r>
            <a:endParaRPr b="0" lang="en-US" sz="4400" spc="-1" strike="noStrike">
              <a:latin typeface="Arial"/>
            </a:endParaRPr>
          </a:p>
        </p:txBody>
      </p:sp>
      <p:sp>
        <p:nvSpPr>
          <p:cNvPr id="200" name="CustomShape 2"/>
          <p:cNvSpPr/>
          <p:nvPr/>
        </p:nvSpPr>
        <p:spPr>
          <a:xfrm>
            <a:off x="503640" y="1637280"/>
            <a:ext cx="9071640" cy="40316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example, assume that the IP address of the computer in the LAN is 172.16.35.3.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subnet mask of 255.255.255.0 is being used.  This means that that all data packets with an IP address between 172.16.35.0 and 172.16.35.255 stay in the LAN.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data packet with a destination IP address of 172.16.34.15 is sent to the LAN gateway.  The 255.255.255.0 subnet mask indicates that all bits in the first three octets must match each other to stay in this LAN.</a:t>
            </a:r>
            <a:r>
              <a:rPr b="0" lang="en-US" sz="2800" spc="-1" strike="noStrike">
                <a:solidFill>
                  <a:srgbClr val="ffffff"/>
                </a:solidFill>
                <a:latin typeface="Times New Roman"/>
              </a:rPr>
              <a:t> </a:t>
            </a:r>
            <a:endParaRPr b="0" lang="en-US" sz="2800" spc="-1" strike="noStrike">
              <a:latin typeface="Arial"/>
            </a:endParaRPr>
          </a:p>
        </p:txBody>
      </p:sp>
    </p:spTree>
  </p:cSld>
  <p:transition>
    <p:fade/>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Destination Network ?</a:t>
            </a:r>
            <a:endParaRPr b="0" lang="en-US" sz="4400" spc="-1" strike="noStrike">
              <a:latin typeface="Arial"/>
            </a:endParaRPr>
          </a:p>
        </p:txBody>
      </p:sp>
      <p:sp>
        <p:nvSpPr>
          <p:cNvPr id="202" name="CustomShape 2"/>
          <p:cNvSpPr/>
          <p:nvPr/>
        </p:nvSpPr>
        <p:spPr>
          <a:xfrm>
            <a:off x="671760" y="1890000"/>
            <a:ext cx="9071640" cy="3401640"/>
          </a:xfrm>
          <a:prstGeom prst="rect">
            <a:avLst/>
          </a:prstGeom>
          <a:noFill/>
          <a:ln>
            <a:noFill/>
          </a:ln>
        </p:spPr>
        <p:style>
          <a:lnRef idx="0"/>
          <a:fillRef idx="0"/>
          <a:effectRef idx="0"/>
          <a:fontRef idx="minor"/>
        </p:style>
        <p:txBody>
          <a:bodyPr lIns="90000" rIns="90000" tIns="45000" bIns="45000">
            <a:normAutofit fontScale="85000"/>
          </a:bodyPr>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This can be verified by “ANDing” the subnet mask with the destination address as shown.</a:t>
            </a:r>
            <a:endParaRPr b="0" lang="en-US" sz="2400" spc="-1" strike="noStrike">
              <a:latin typeface="Arial"/>
            </a:endParaRPr>
          </a:p>
          <a:p>
            <a:pPr marL="342720" indent="-342360">
              <a:lnSpc>
                <a:spcPct val="90000"/>
              </a:lnSpc>
              <a:spcBef>
                <a:spcPts val="598"/>
              </a:spcBef>
              <a:tabLst>
                <a:tab algn="l" pos="0"/>
              </a:tabLst>
            </a:pP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172.  16. 35.3</a:t>
            </a: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u="sng">
                <a:solidFill>
                  <a:srgbClr val="ffffff"/>
                </a:solidFill>
                <a:uFillTx/>
                <a:latin typeface="Times New Roman"/>
              </a:rPr>
              <a:t>255.255.255.0</a:t>
            </a: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172. 16.  35.0  in the same subnet as the LAN</a:t>
            </a:r>
            <a:endParaRPr b="0" lang="en-US" sz="2400" spc="-1" strike="noStrike">
              <a:latin typeface="Arial"/>
            </a:endParaRPr>
          </a:p>
          <a:p>
            <a:pPr marL="342720" indent="-342360">
              <a:lnSpc>
                <a:spcPct val="90000"/>
              </a:lnSpc>
              <a:spcBef>
                <a:spcPts val="598"/>
              </a:spcBef>
              <a:tabLst>
                <a:tab algn="l" pos="0"/>
              </a:tabLst>
            </a:pP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172. 16.  34.15</a:t>
            </a: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u="sng">
                <a:solidFill>
                  <a:srgbClr val="ffffff"/>
                </a:solidFill>
                <a:uFillTx/>
                <a:latin typeface="Times New Roman"/>
              </a:rPr>
              <a:t>255.255.255 .0</a:t>
            </a: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172. 16.  34. 0    not in the same subnet as the LAN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Summary</a:t>
            </a:r>
            <a:endParaRPr b="0" lang="en-US" sz="4400" spc="-1" strike="noStrike">
              <a:latin typeface="Arial"/>
            </a:endParaRPr>
          </a:p>
        </p:txBody>
      </p:sp>
      <p:sp>
        <p:nvSpPr>
          <p:cNvPr id="20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This section has demonstrated techniques for establishing subnets and subnet masks in computer networks.  </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Examples have been presented that guide the reader through the process of borrowing bits to determining the number of available hosts in the subnet.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3640" y="2380680"/>
            <a:ext cx="1024776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Verdana"/>
                <a:ea typeface="DejaVu Sans"/>
              </a:rPr>
              <a:t>Binary</a:t>
            </a:r>
            <a:r>
              <a:rPr b="1" lang="en-US" sz="2400" spc="-1" strike="noStrike">
                <a:solidFill>
                  <a:srgbClr val="ffffff"/>
                </a:solidFill>
                <a:latin typeface="Verdana"/>
                <a:ea typeface="DejaVu Sans"/>
              </a:rPr>
              <a:t>	</a:t>
            </a:r>
            <a:r>
              <a:rPr b="1" lang="en-US" sz="2400" spc="-1" strike="noStrike">
                <a:solidFill>
                  <a:srgbClr val="ffffff"/>
                </a:solidFill>
                <a:latin typeface="Verdana"/>
                <a:ea typeface="DejaVu Sans"/>
              </a:rPr>
              <a:t>	</a:t>
            </a:r>
            <a:r>
              <a:rPr b="1" lang="en-US" sz="2400" spc="-1" strike="noStrike">
                <a:solidFill>
                  <a:srgbClr val="ffffff"/>
                </a:solidFill>
                <a:latin typeface="Verdana"/>
                <a:ea typeface="DejaVu Sans"/>
              </a:rPr>
              <a:t>00001010</a:t>
            </a:r>
            <a:r>
              <a:rPr b="1" lang="en-US" sz="2400" spc="-1" strike="noStrike">
                <a:solidFill>
                  <a:srgbClr val="ffffff"/>
                </a:solidFill>
                <a:latin typeface="Verdana"/>
                <a:ea typeface="DejaVu Sans"/>
              </a:rPr>
              <a:t>	</a:t>
            </a:r>
            <a:r>
              <a:rPr b="1" lang="en-US" sz="2400" spc="-1" strike="noStrike">
                <a:solidFill>
                  <a:srgbClr val="ffffff"/>
                </a:solidFill>
                <a:latin typeface="Verdana"/>
                <a:ea typeface="DejaVu Sans"/>
              </a:rPr>
              <a:t>  00001010   00010100   00000001</a:t>
            </a:r>
            <a:endParaRPr b="0" lang="en-US" sz="2400" spc="-1" strike="noStrike">
              <a:latin typeface="Arial"/>
            </a:endParaRPr>
          </a:p>
        </p:txBody>
      </p:sp>
      <p:sp>
        <p:nvSpPr>
          <p:cNvPr id="86" name="CustomShape 2"/>
          <p:cNvSpPr/>
          <p:nvPr/>
        </p:nvSpPr>
        <p:spPr>
          <a:xfrm>
            <a:off x="336240" y="1876680"/>
            <a:ext cx="1007964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Verdana"/>
                <a:ea typeface="DejaVu Sans"/>
              </a:rPr>
              <a:t>Decimal</a:t>
            </a:r>
            <a:r>
              <a:rPr b="1" lang="en-US" sz="2400" spc="-1" strike="noStrike">
                <a:solidFill>
                  <a:srgbClr val="ffffff"/>
                </a:solidFill>
                <a:latin typeface="Verdana"/>
                <a:ea typeface="DejaVu Sans"/>
              </a:rPr>
              <a:t>	</a:t>
            </a:r>
            <a:r>
              <a:rPr b="1" lang="en-US" sz="2400" spc="-1" strike="noStrike">
                <a:solidFill>
                  <a:srgbClr val="ffffff"/>
                </a:solidFill>
                <a:latin typeface="Verdana"/>
                <a:ea typeface="DejaVu Sans"/>
              </a:rPr>
              <a:t>       </a:t>
            </a:r>
            <a:r>
              <a:rPr b="1" lang="en-US" sz="2400" spc="-1" strike="noStrike">
                <a:solidFill>
                  <a:srgbClr val="ff5050"/>
                </a:solidFill>
                <a:latin typeface="Verdana"/>
                <a:ea typeface="DejaVu Sans"/>
              </a:rPr>
              <a:t>10</a:t>
            </a:r>
            <a:r>
              <a:rPr b="1" lang="en-US" sz="2400" spc="-1" strike="noStrike">
                <a:solidFill>
                  <a:srgbClr val="ff5050"/>
                </a:solidFill>
                <a:latin typeface="Verdana"/>
                <a:ea typeface="DejaVu Sans"/>
              </a:rPr>
              <a:t>	</a:t>
            </a:r>
            <a:r>
              <a:rPr b="1" lang="en-US" sz="2400" spc="-1" strike="noStrike">
                <a:solidFill>
                  <a:srgbClr val="ff5050"/>
                </a:solidFill>
                <a:latin typeface="Verdana"/>
                <a:ea typeface="DejaVu Sans"/>
              </a:rPr>
              <a:t>	</a:t>
            </a:r>
            <a:r>
              <a:rPr b="1" lang="en-US" sz="2400" spc="-1" strike="noStrike">
                <a:solidFill>
                  <a:srgbClr val="ff5050"/>
                </a:solidFill>
                <a:latin typeface="Verdana"/>
                <a:ea typeface="DejaVu Sans"/>
              </a:rPr>
              <a:t>	</a:t>
            </a:r>
            <a:r>
              <a:rPr b="1" lang="en-US" sz="2400" spc="-1" strike="noStrike">
                <a:solidFill>
                  <a:srgbClr val="ff5050"/>
                </a:solidFill>
                <a:latin typeface="Verdana"/>
                <a:ea typeface="DejaVu Sans"/>
              </a:rPr>
              <a:t>10</a:t>
            </a:r>
            <a:r>
              <a:rPr b="1" lang="en-US" sz="2400" spc="-1" strike="noStrike">
                <a:solidFill>
                  <a:srgbClr val="ff5050"/>
                </a:solidFill>
                <a:latin typeface="Verdana"/>
                <a:ea typeface="DejaVu Sans"/>
              </a:rPr>
              <a:t>	</a:t>
            </a:r>
            <a:r>
              <a:rPr b="1" lang="en-US" sz="2400" spc="-1" strike="noStrike">
                <a:solidFill>
                  <a:srgbClr val="ff5050"/>
                </a:solidFill>
                <a:latin typeface="Verdana"/>
                <a:ea typeface="DejaVu Sans"/>
              </a:rPr>
              <a:t>      20</a:t>
            </a:r>
            <a:r>
              <a:rPr b="1" lang="en-US" sz="2400" spc="-1" strike="noStrike">
                <a:solidFill>
                  <a:srgbClr val="ff5050"/>
                </a:solidFill>
                <a:latin typeface="Verdana"/>
                <a:ea typeface="DejaVu Sans"/>
              </a:rPr>
              <a:t>	</a:t>
            </a:r>
            <a:r>
              <a:rPr b="1" lang="en-US" sz="2400" spc="-1" strike="noStrike">
                <a:solidFill>
                  <a:srgbClr val="ff5050"/>
                </a:solidFill>
                <a:latin typeface="Verdana"/>
                <a:ea typeface="DejaVu Sans"/>
              </a:rPr>
              <a:t>	</a:t>
            </a:r>
            <a:r>
              <a:rPr b="1" lang="en-US" sz="2400" spc="-1" strike="noStrike">
                <a:solidFill>
                  <a:srgbClr val="ff5050"/>
                </a:solidFill>
                <a:latin typeface="Verdana"/>
                <a:ea typeface="DejaVu Sans"/>
              </a:rPr>
              <a:t>   1</a:t>
            </a:r>
            <a:endParaRPr b="0" lang="en-US" sz="2400" spc="-1" strike="noStrike">
              <a:latin typeface="Arial"/>
            </a:endParaRPr>
          </a:p>
        </p:txBody>
      </p:sp>
      <p:sp>
        <p:nvSpPr>
          <p:cNvPr id="87" name="CustomShape 3"/>
          <p:cNvSpPr/>
          <p:nvPr/>
        </p:nvSpPr>
        <p:spPr>
          <a:xfrm>
            <a:off x="1175760" y="3591000"/>
            <a:ext cx="739188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Verdana"/>
                <a:ea typeface="DejaVu Sans"/>
              </a:rPr>
              <a:t>Fig. 6-12  The structure of the 32-bit IP address.</a:t>
            </a:r>
            <a:endParaRPr b="0" lang="en-US" sz="2400" spc="-1" strike="noStrike">
              <a:latin typeface="Arial"/>
            </a:endParaRPr>
          </a:p>
        </p:txBody>
      </p:sp>
      <p:sp>
        <p:nvSpPr>
          <p:cNvPr id="88" name="CustomShape 4"/>
          <p:cNvSpPr/>
          <p:nvPr/>
        </p:nvSpPr>
        <p:spPr>
          <a:xfrm>
            <a:off x="335880" y="1764000"/>
            <a:ext cx="9575640" cy="1070640"/>
          </a:xfrm>
          <a:prstGeom prst="rect">
            <a:avLst/>
          </a:prstGeom>
          <a:noFill/>
          <a:ln w="28440">
            <a:solidFill>
              <a:srgbClr val="ffffff"/>
            </a:solidFill>
            <a:miter/>
          </a:ln>
        </p:spPr>
        <p:style>
          <a:lnRef idx="0"/>
          <a:fillRef idx="0"/>
          <a:effectRef idx="0"/>
          <a:fontRef idx="minor"/>
        </p:style>
      </p:sp>
    </p:spTree>
  </p:cSld>
  <p:transition>
    <p:fade/>
  </p:transition>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CIDR Blocks</a:t>
            </a:r>
            <a:endParaRPr b="0" lang="en-US" sz="4400" spc="-1" strike="noStrike">
              <a:latin typeface="Arial"/>
            </a:endParaRPr>
          </a:p>
        </p:txBody>
      </p:sp>
      <p:sp>
        <p:nvSpPr>
          <p:cNvPr id="206" name="CustomShape 2"/>
          <p:cNvSpPr/>
          <p:nvPr/>
        </p:nvSpPr>
        <p:spPr>
          <a:xfrm>
            <a:off x="503640" y="1448280"/>
            <a:ext cx="9071640" cy="40316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Up to this point, this chapter has focused on the issues of “</a:t>
            </a:r>
            <a:r>
              <a:rPr b="0" lang="en-US" sz="2400" spc="-1" strike="noStrike">
                <a:solidFill>
                  <a:srgbClr val="ffcc00"/>
                </a:solidFill>
                <a:latin typeface="Times New Roman"/>
              </a:rPr>
              <a:t>classful</a:t>
            </a:r>
            <a:r>
              <a:rPr b="0" lang="en-US" sz="2400" spc="-1" strike="noStrike">
                <a:solidFill>
                  <a:srgbClr val="ffffff"/>
                </a:solidFill>
                <a:latin typeface="Times New Roman"/>
              </a:rPr>
              <a:t>” networks.  </a:t>
            </a:r>
            <a:r>
              <a:rPr b="0" lang="en-US" sz="2400" spc="-1" strike="noStrike">
                <a:solidFill>
                  <a:srgbClr val="ffcc00"/>
                </a:solidFill>
                <a:latin typeface="Times New Roman"/>
              </a:rPr>
              <a:t>Classful</a:t>
            </a:r>
            <a:r>
              <a:rPr b="0" lang="en-US" sz="2400" spc="-1" strike="noStrike">
                <a:solidFill>
                  <a:srgbClr val="ffffff"/>
                </a:solidFill>
                <a:latin typeface="Times New Roman"/>
              </a:rPr>
              <a:t> means that the IP addresses and subnets are within the same network.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problem with classful addressing is there is a lot of unused IP address space.  For example, a class A IP network has over 16 million possible host addresses.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class B network has over 65,000 host addresses.  The fact is only a limited number of class A and B address space has been allocated for Internet use. </a:t>
            </a:r>
            <a:endParaRPr b="0" lang="en-US" sz="2400" spc="-1" strike="noStrike">
              <a:latin typeface="Arial"/>
            </a:endParaRPr>
          </a:p>
        </p:txBody>
      </p:sp>
    </p:spTree>
  </p:cSld>
  <p:transition>
    <p:fade/>
  </p:transition>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Supernetting</a:t>
            </a:r>
            <a:endParaRPr b="0" lang="en-US" sz="4400" spc="-1" strike="noStrike">
              <a:latin typeface="Arial"/>
            </a:endParaRPr>
          </a:p>
        </p:txBody>
      </p:sp>
      <p:sp>
        <p:nvSpPr>
          <p:cNvPr id="208"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A technique called </a:t>
            </a:r>
            <a:r>
              <a:rPr b="0" lang="en-US" sz="2800" spc="-1" strike="noStrike">
                <a:solidFill>
                  <a:srgbClr val="ffcc00"/>
                </a:solidFill>
                <a:latin typeface="Times New Roman"/>
              </a:rPr>
              <a:t>supernetting</a:t>
            </a:r>
            <a:r>
              <a:rPr b="0" lang="en-US" sz="2800" spc="-1" strike="noStrike">
                <a:solidFill>
                  <a:srgbClr val="ffffff"/>
                </a:solidFill>
                <a:latin typeface="Times New Roman"/>
              </a:rPr>
              <a:t> was proposed in 1992 to eliminate the class boundaries and to make available the unused IP address space.  </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cc00"/>
                </a:solidFill>
                <a:latin typeface="Times New Roman"/>
              </a:rPr>
              <a:t>Supernetting</a:t>
            </a:r>
            <a:r>
              <a:rPr b="0" lang="en-US" sz="2800" spc="-1" strike="noStrike">
                <a:solidFill>
                  <a:srgbClr val="ffffff"/>
                </a:solidFill>
                <a:latin typeface="Times New Roman"/>
              </a:rPr>
              <a:t> allows multiple networks to be specified by one subnet mask.  In other words, the class boundary could be overcome. </a:t>
            </a:r>
            <a:endParaRPr b="0" lang="en-US" sz="2800" spc="-1" strike="noStrike">
              <a:latin typeface="Arial"/>
            </a:endParaRPr>
          </a:p>
        </p:txBody>
      </p:sp>
    </p:spTree>
  </p:cSld>
  <p:transition>
    <p:fade/>
  </p:transition>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CIDR Notation</a:t>
            </a:r>
            <a:endParaRPr b="0" lang="en-US" sz="4400" spc="-1" strike="noStrike">
              <a:latin typeface="Arial"/>
            </a:endParaRPr>
          </a:p>
        </p:txBody>
      </p:sp>
      <p:sp>
        <p:nvSpPr>
          <p:cNvPr id="210" name="CustomShape 2"/>
          <p:cNvSpPr/>
          <p:nvPr/>
        </p:nvSpPr>
        <p:spPr>
          <a:xfrm>
            <a:off x="503640" y="1637280"/>
            <a:ext cx="9071640" cy="40316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Supernetting required a simpler way to indicate the subnet mask.  The technique developed is called </a:t>
            </a:r>
            <a:r>
              <a:rPr b="1" lang="en-US" sz="2400" spc="-1" strike="noStrike">
                <a:solidFill>
                  <a:srgbClr val="ffcc00"/>
                </a:solidFill>
                <a:latin typeface="Times New Roman"/>
              </a:rPr>
              <a:t>CIDR</a:t>
            </a:r>
            <a:r>
              <a:rPr b="0" lang="en-US" sz="2400" spc="-1" strike="noStrike">
                <a:solidFill>
                  <a:srgbClr val="ffcc00"/>
                </a:solidFill>
                <a:latin typeface="Times New Roman"/>
              </a:rPr>
              <a:t> – Classless InterDomain Routing</a:t>
            </a:r>
            <a:r>
              <a:rPr b="0" lang="en-US" sz="2400" spc="-1" strike="noStrike">
                <a:solidFill>
                  <a:srgbClr val="ffffff"/>
                </a:solidFill>
                <a:latin typeface="Times New Roman"/>
              </a:rPr>
              <a:t>.  CIDR (pronounced cider) notation specifies the number of bits set to a 1 that make up the subnet mask.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example, the class C size subnet mask 255.255.255.0 is listed in CIDR notation as /24.  This indicates the 24 bits are set to a “1”.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class B size subnet is written as /16 and a class A subnet is written as /8.  </a:t>
            </a:r>
            <a:endParaRPr b="0" lang="en-US" sz="2400" spc="-1" strike="noStrike">
              <a:latin typeface="Arial"/>
            </a:endParaRPr>
          </a:p>
        </p:txBody>
      </p:sp>
    </p:spTree>
  </p:cSld>
  <p:transition>
    <p:fade/>
  </p:transition>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CIDR Notation</a:t>
            </a:r>
            <a:endParaRPr b="0" lang="en-US" sz="4400" spc="-1" strike="noStrike">
              <a:latin typeface="Arial"/>
            </a:endParaRPr>
          </a:p>
        </p:txBody>
      </p:sp>
      <p:sp>
        <p:nvSpPr>
          <p:cNvPr id="212"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90000"/>
              </a:lnSpc>
              <a:spcBef>
                <a:spcPts val="598"/>
              </a:spcBef>
              <a:tabLst>
                <a:tab algn="l" pos="0"/>
              </a:tabLst>
            </a:pPr>
            <a:r>
              <a:rPr b="0" lang="en-US" sz="2400" spc="-1" strike="noStrike">
                <a:solidFill>
                  <a:srgbClr val="ffffff"/>
                </a:solidFill>
                <a:latin typeface="Times New Roman"/>
              </a:rPr>
              <a:t>The CIDR can also be used to represent subnets that only identify part of the octet bits in an IP address.  </a:t>
            </a:r>
            <a:endParaRPr b="0" lang="en-US" sz="2400" spc="-1" strike="noStrike">
              <a:latin typeface="Arial"/>
            </a:endParaRPr>
          </a:p>
          <a:p>
            <a:pPr marL="342720" indent="-342360">
              <a:lnSpc>
                <a:spcPct val="90000"/>
              </a:lnSpc>
              <a:spcBef>
                <a:spcPts val="598"/>
              </a:spcBef>
              <a:tabLst>
                <a:tab algn="l" pos="0"/>
              </a:tabLst>
            </a:pP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For example, a subnet mask of 255.255.192.0 is written in CIDR as /18.  The /18 comes from the 18 bits that are set to a 1 as shown.</a:t>
            </a:r>
            <a:endParaRPr b="0" lang="en-US" sz="2400" spc="-1" strike="noStrike">
              <a:latin typeface="Arial"/>
            </a:endParaRPr>
          </a:p>
          <a:p>
            <a:pPr marL="342720" indent="-342360">
              <a:lnSpc>
                <a:spcPct val="90000"/>
              </a:lnSpc>
              <a:spcBef>
                <a:spcPts val="598"/>
              </a:spcBef>
              <a:tabLst>
                <a:tab algn="l" pos="0"/>
              </a:tabLst>
            </a:pPr>
            <a:endParaRPr b="0" lang="en-US" sz="2400" spc="-1" strike="noStrike">
              <a:latin typeface="Arial"/>
            </a:endParaRPr>
          </a:p>
          <a:p>
            <a:pPr marL="342720" indent="-342360">
              <a:lnSpc>
                <a:spcPct val="90000"/>
              </a:lnSpc>
              <a:spcBef>
                <a:spcPts val="448"/>
              </a:spcBef>
              <a:tabLst>
                <a:tab algn="l" pos="0"/>
              </a:tabLst>
            </a:pPr>
            <a:r>
              <a:rPr b="1" lang="en-US" sz="1800" spc="-1" strike="noStrike">
                <a:solidFill>
                  <a:srgbClr val="00ccff"/>
                </a:solidFill>
                <a:latin typeface="Times New Roman"/>
              </a:rPr>
              <a:t>         </a:t>
            </a:r>
            <a:r>
              <a:rPr b="1" lang="en-US" sz="1800" spc="-1" strike="noStrike">
                <a:solidFill>
                  <a:srgbClr val="00ccff"/>
                </a:solidFill>
                <a:latin typeface="Times New Roman"/>
              </a:rPr>
              <a:t>255</a:t>
            </a:r>
            <a:r>
              <a:rPr b="1" lang="en-US" sz="1800" spc="-1" strike="noStrike">
                <a:solidFill>
                  <a:srgbClr val="00ccff"/>
                </a:solidFill>
                <a:latin typeface="Times New Roman"/>
              </a:rPr>
              <a:t>	</a:t>
            </a:r>
            <a:r>
              <a:rPr b="1" lang="en-US" sz="1800" spc="-1" strike="noStrike">
                <a:solidFill>
                  <a:srgbClr val="00ccff"/>
                </a:solidFill>
                <a:latin typeface="Times New Roman"/>
              </a:rPr>
              <a:t>	</a:t>
            </a:r>
            <a:r>
              <a:rPr b="1" lang="en-US" sz="1800" spc="-1" strike="noStrike">
                <a:solidFill>
                  <a:srgbClr val="00ccff"/>
                </a:solidFill>
                <a:latin typeface="Times New Roman"/>
              </a:rPr>
              <a:t>255</a:t>
            </a:r>
            <a:r>
              <a:rPr b="1" lang="en-US" sz="1800" spc="-1" strike="noStrike">
                <a:solidFill>
                  <a:srgbClr val="00ccff"/>
                </a:solidFill>
                <a:latin typeface="Times New Roman"/>
              </a:rPr>
              <a:t>	</a:t>
            </a:r>
            <a:r>
              <a:rPr b="1" lang="en-US" sz="1800" spc="-1" strike="noStrike">
                <a:solidFill>
                  <a:srgbClr val="00ccff"/>
                </a:solidFill>
                <a:latin typeface="Times New Roman"/>
              </a:rPr>
              <a:t>	</a:t>
            </a:r>
            <a:r>
              <a:rPr b="1" lang="en-US" sz="1800" spc="-1" strike="noStrike">
                <a:solidFill>
                  <a:srgbClr val="00ccff"/>
                </a:solidFill>
                <a:latin typeface="Times New Roman"/>
              </a:rPr>
              <a:t>    192</a:t>
            </a:r>
            <a:r>
              <a:rPr b="1" lang="en-US" sz="1800" spc="-1" strike="noStrike">
                <a:solidFill>
                  <a:srgbClr val="00ccff"/>
                </a:solidFill>
                <a:latin typeface="Times New Roman"/>
              </a:rPr>
              <a:t>	</a:t>
            </a:r>
            <a:r>
              <a:rPr b="1" lang="en-US" sz="1800" spc="-1" strike="noStrike">
                <a:solidFill>
                  <a:srgbClr val="00ccff"/>
                </a:solidFill>
                <a:latin typeface="Times New Roman"/>
              </a:rPr>
              <a:t>                        0</a:t>
            </a:r>
            <a:endParaRPr b="0" lang="en-US" sz="1800" spc="-1" strike="noStrike">
              <a:latin typeface="Arial"/>
            </a:endParaRPr>
          </a:p>
          <a:p>
            <a:pPr marL="342720" indent="-342360">
              <a:lnSpc>
                <a:spcPct val="90000"/>
              </a:lnSpc>
              <a:spcBef>
                <a:spcPts val="448"/>
              </a:spcBef>
              <a:tabLst>
                <a:tab algn="l" pos="0"/>
              </a:tabLst>
            </a:pPr>
            <a:r>
              <a:rPr b="1" lang="en-US" sz="1800" spc="-1" strike="noStrike">
                <a:solidFill>
                  <a:srgbClr val="ffffff"/>
                </a:solidFill>
                <a:latin typeface="Times New Roman"/>
              </a:rPr>
              <a:t>1 1 1 1 1 1 1 1      1 1 1 1 1 1 1 1 1       1 1 0 0 0 0 0 </a:t>
            </a:r>
            <a:r>
              <a:rPr b="1" lang="en-US" sz="1800" spc="-1" strike="noStrike">
                <a:solidFill>
                  <a:srgbClr val="ffffff"/>
                </a:solidFill>
                <a:latin typeface="Times New Roman"/>
              </a:rPr>
              <a:t>	</a:t>
            </a:r>
            <a:r>
              <a:rPr b="1" lang="en-US" sz="1800" spc="-1" strike="noStrike">
                <a:solidFill>
                  <a:srgbClr val="ffffff"/>
                </a:solidFill>
                <a:latin typeface="Times New Roman"/>
              </a:rPr>
              <a:t>0 0 0 0 0 0 0 0</a:t>
            </a:r>
            <a:endParaRPr b="0" lang="en-US" sz="1800" spc="-1" strike="noStrike">
              <a:latin typeface="Arial"/>
            </a:endParaRPr>
          </a:p>
          <a:p>
            <a:pPr>
              <a:lnSpc>
                <a:spcPct val="90000"/>
              </a:lnSpc>
              <a:spcBef>
                <a:spcPts val="44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Tree>
  </p:cSld>
  <p:transition>
    <p:fade/>
  </p:transition>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CIDR Question</a:t>
            </a:r>
            <a:endParaRPr b="0" lang="en-US" sz="4400" spc="-1" strike="noStrike">
              <a:latin typeface="Arial"/>
            </a:endParaRPr>
          </a:p>
        </p:txBody>
      </p:sp>
      <p:sp>
        <p:nvSpPr>
          <p:cNvPr id="21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799"/>
              </a:spcBef>
              <a:tabLst>
                <a:tab algn="l" pos="0"/>
              </a:tabLst>
            </a:pPr>
            <a:r>
              <a:rPr b="0" lang="en-US" sz="2400" spc="-1" strike="noStrike">
                <a:solidFill>
                  <a:srgbClr val="ffffff"/>
                </a:solidFill>
                <a:latin typeface="Times New Roman"/>
              </a:rPr>
              <a:t>How will the network address and the subnet mask of  </a:t>
            </a:r>
            <a:endParaRPr b="0" lang="en-US" sz="2400" spc="-1" strike="noStrike">
              <a:latin typeface="Arial"/>
            </a:endParaRPr>
          </a:p>
          <a:p>
            <a:pPr marL="342720" indent="-342360">
              <a:lnSpc>
                <a:spcPct val="100000"/>
              </a:lnSpc>
              <a:spcBef>
                <a:spcPts val="799"/>
              </a:spcBef>
              <a:tabLst>
                <a:tab algn="l" pos="0"/>
              </a:tabLst>
            </a:pPr>
            <a:endParaRPr b="0" lang="en-US" sz="2400" spc="-1" strike="noStrike">
              <a:latin typeface="Arial"/>
            </a:endParaRPr>
          </a:p>
          <a:p>
            <a:pPr marL="342720" indent="-342360">
              <a:lnSpc>
                <a:spcPct val="100000"/>
              </a:lnSpc>
              <a:spcBef>
                <a:spcPts val="799"/>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192.168.12.0  255.255.252.0 </a:t>
            </a:r>
            <a:endParaRPr b="0" lang="en-US" sz="2400" spc="-1" strike="noStrike">
              <a:latin typeface="Arial"/>
            </a:endParaRPr>
          </a:p>
          <a:p>
            <a:pPr marL="342720" indent="-342360">
              <a:lnSpc>
                <a:spcPct val="100000"/>
              </a:lnSpc>
              <a:spcBef>
                <a:spcPts val="799"/>
              </a:spcBef>
              <a:tabLst>
                <a:tab algn="l" pos="0"/>
              </a:tabLst>
            </a:pPr>
            <a:endParaRPr b="0" lang="en-US" sz="2400" spc="-1" strike="noStrike">
              <a:latin typeface="Arial"/>
            </a:endParaRPr>
          </a:p>
          <a:p>
            <a:pPr marL="342720" indent="-342360">
              <a:lnSpc>
                <a:spcPct val="100000"/>
              </a:lnSpc>
              <a:spcBef>
                <a:spcPts val="799"/>
              </a:spcBef>
              <a:tabLst>
                <a:tab algn="l" pos="0"/>
              </a:tabLst>
            </a:pPr>
            <a:r>
              <a:rPr b="0" lang="en-US" sz="2400" spc="-1" strike="noStrike">
                <a:solidFill>
                  <a:srgbClr val="ffffff"/>
                </a:solidFill>
                <a:latin typeface="Times New Roman"/>
              </a:rPr>
              <a:t>appear in CIDR notation?</a:t>
            </a:r>
            <a:endParaRPr b="0" lang="en-US" sz="2400" spc="-1" strike="noStrike">
              <a:latin typeface="Arial"/>
            </a:endParaRPr>
          </a:p>
          <a:p>
            <a:pPr marL="342720" indent="-342360">
              <a:lnSpc>
                <a:spcPct val="100000"/>
              </a:lnSpc>
              <a:spcBef>
                <a:spcPts val="799"/>
              </a:spcBef>
              <a:tabLst>
                <a:tab algn="l" pos="0"/>
              </a:tabLst>
            </a:pPr>
            <a:endParaRPr b="0" lang="en-US" sz="2400" spc="-1" strike="noStrike">
              <a:latin typeface="Arial"/>
            </a:endParaRPr>
          </a:p>
          <a:p>
            <a:pPr marL="342720" indent="-342360">
              <a:lnSpc>
                <a:spcPct val="100000"/>
              </a:lnSpc>
              <a:spcBef>
                <a:spcPts val="799"/>
              </a:spcBef>
              <a:tabLst>
                <a:tab algn="l" pos="0"/>
              </a:tabLst>
            </a:pPr>
            <a:endParaRPr b="0" lang="en-US" sz="2400" spc="-1" strike="noStrike">
              <a:latin typeface="Arial"/>
            </a:endParaRPr>
          </a:p>
        </p:txBody>
      </p:sp>
      <p:sp>
        <p:nvSpPr>
          <p:cNvPr id="215" name="Line 3"/>
          <p:cNvSpPr/>
          <p:nvPr/>
        </p:nvSpPr>
        <p:spPr>
          <a:xfrm>
            <a:off x="756000" y="1259640"/>
            <a:ext cx="8652240" cy="0"/>
          </a:xfrm>
          <a:prstGeom prst="line">
            <a:avLst/>
          </a:prstGeom>
          <a:ln w="9360">
            <a:solidFill>
              <a:srgbClr val="ff0000"/>
            </a:solidFill>
            <a:miter/>
          </a:ln>
        </p:spPr>
        <p:style>
          <a:lnRef idx="0"/>
          <a:fillRef idx="0"/>
          <a:effectRef idx="0"/>
          <a:fontRef idx="minor"/>
        </p:style>
      </p:sp>
    </p:spTree>
  </p:cSld>
  <p:transition>
    <p:fade/>
  </p:transition>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CIDR Question</a:t>
            </a:r>
            <a:endParaRPr b="0" lang="en-US" sz="4400" spc="-1" strike="noStrike">
              <a:latin typeface="Arial"/>
            </a:endParaRPr>
          </a:p>
        </p:txBody>
      </p:sp>
      <p:sp>
        <p:nvSpPr>
          <p:cNvPr id="217" name="CustomShape 2"/>
          <p:cNvSpPr/>
          <p:nvPr/>
        </p:nvSpPr>
        <p:spPr>
          <a:xfrm>
            <a:off x="503640" y="1953000"/>
            <a:ext cx="9071640" cy="1889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799"/>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128 + 64 +32 + 16 + 8 + 4 = 252</a:t>
            </a:r>
            <a:endParaRPr b="0" lang="en-US" sz="2400" spc="-1" strike="noStrike">
              <a:latin typeface="Arial"/>
            </a:endParaRPr>
          </a:p>
          <a:p>
            <a:pPr marL="342720" indent="-342360">
              <a:lnSpc>
                <a:spcPct val="100000"/>
              </a:lnSpc>
              <a:spcBef>
                <a:spcPts val="799"/>
              </a:spcBef>
              <a:tabLst>
                <a:tab algn="l" pos="0"/>
              </a:tabLst>
            </a:pPr>
            <a:r>
              <a:rPr b="0" lang="en-US" sz="2400" spc="-1" strike="noStrike">
                <a:solidFill>
                  <a:srgbClr val="ffffff"/>
                </a:solidFill>
                <a:latin typeface="Times New Roman"/>
              </a:rPr>
              <a:t> </a:t>
            </a:r>
            <a:endParaRPr b="0" lang="en-US" sz="2400" spc="-1" strike="noStrike">
              <a:latin typeface="Arial"/>
            </a:endParaRPr>
          </a:p>
          <a:p>
            <a:pPr marL="342720" indent="-342360">
              <a:lnSpc>
                <a:spcPct val="100000"/>
              </a:lnSpc>
              <a:spcBef>
                <a:spcPts val="799"/>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1     1     1      1     1     1     0      0</a:t>
            </a:r>
            <a:endParaRPr b="0" lang="en-US" sz="2400" spc="-1" strike="noStrike">
              <a:latin typeface="Arial"/>
            </a:endParaRPr>
          </a:p>
        </p:txBody>
      </p:sp>
      <p:sp>
        <p:nvSpPr>
          <p:cNvPr id="218" name="Line 3"/>
          <p:cNvSpPr/>
          <p:nvPr/>
        </p:nvSpPr>
        <p:spPr>
          <a:xfrm>
            <a:off x="756000" y="1259640"/>
            <a:ext cx="8652240" cy="0"/>
          </a:xfrm>
          <a:prstGeom prst="line">
            <a:avLst/>
          </a:prstGeom>
          <a:ln w="9360">
            <a:solidFill>
              <a:srgbClr val="ff0000"/>
            </a:solidFill>
            <a:miter/>
          </a:ln>
        </p:spPr>
        <p:style>
          <a:lnRef idx="0"/>
          <a:fillRef idx="0"/>
          <a:effectRef idx="0"/>
          <a:fontRef idx="minor"/>
        </p:style>
      </p:sp>
    </p:spTree>
  </p:cSld>
  <p:transition>
    <p:fade/>
  </p:transition>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CIDR Question</a:t>
            </a:r>
            <a:endParaRPr b="0" lang="en-US" sz="4400" spc="-1" strike="noStrike">
              <a:latin typeface="Arial"/>
            </a:endParaRPr>
          </a:p>
        </p:txBody>
      </p:sp>
      <p:sp>
        <p:nvSpPr>
          <p:cNvPr id="220" name="CustomShape 2"/>
          <p:cNvSpPr/>
          <p:nvPr/>
        </p:nvSpPr>
        <p:spPr>
          <a:xfrm>
            <a:off x="503640" y="1953000"/>
            <a:ext cx="9071640" cy="1889640"/>
          </a:xfrm>
          <a:prstGeom prst="rect">
            <a:avLst/>
          </a:prstGeom>
          <a:noFill/>
          <a:ln>
            <a:noFill/>
          </a:ln>
        </p:spPr>
        <p:style>
          <a:lnRef idx="0"/>
          <a:fillRef idx="0"/>
          <a:effectRef idx="0"/>
          <a:fontRef idx="minor"/>
        </p:style>
        <p:txBody>
          <a:bodyPr lIns="90000" rIns="90000" tIns="46800" bIns="46800">
            <a:noAutofit/>
          </a:bodyPr>
          <a:p>
            <a:pPr marL="342720" indent="-342360">
              <a:lnSpc>
                <a:spcPct val="100000"/>
              </a:lnSpc>
              <a:spcBef>
                <a:spcPts val="799"/>
              </a:spcBef>
              <a:tabLst>
                <a:tab algn="l" pos="0"/>
              </a:tabLst>
            </a:pP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128 + 64 +32 + 16 + 8 + 4 = 252</a:t>
            </a:r>
            <a:endParaRPr b="0" lang="en-US" sz="3200" spc="-1" strike="noStrike">
              <a:latin typeface="Arial"/>
            </a:endParaRPr>
          </a:p>
          <a:p>
            <a:pPr marL="342720" indent="-342360">
              <a:lnSpc>
                <a:spcPct val="100000"/>
              </a:lnSpc>
              <a:spcBef>
                <a:spcPts val="799"/>
              </a:spcBef>
              <a:tabLst>
                <a:tab algn="l" pos="0"/>
              </a:tabLst>
            </a:pPr>
            <a:r>
              <a:rPr b="0" lang="en-US" sz="3200" spc="-1" strike="noStrike">
                <a:solidFill>
                  <a:srgbClr val="ffffff"/>
                </a:solidFill>
                <a:latin typeface="Times New Roman"/>
                <a:ea typeface="DejaVu Sans"/>
              </a:rPr>
              <a:t> </a:t>
            </a:r>
            <a:endParaRPr b="0" lang="en-US" sz="3200" spc="-1" strike="noStrike">
              <a:latin typeface="Arial"/>
            </a:endParaRPr>
          </a:p>
          <a:p>
            <a:pPr marL="342720" indent="-342360">
              <a:lnSpc>
                <a:spcPct val="100000"/>
              </a:lnSpc>
              <a:spcBef>
                <a:spcPts val="799"/>
              </a:spcBef>
              <a:tabLst>
                <a:tab algn="l" pos="0"/>
              </a:tabLst>
            </a:pP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1     1     1      1     1     1     0      0</a:t>
            </a:r>
            <a:endParaRPr b="0" lang="en-US" sz="3200" spc="-1" strike="noStrike">
              <a:latin typeface="Arial"/>
            </a:endParaRPr>
          </a:p>
          <a:p>
            <a:pPr marL="342720" indent="-342360">
              <a:lnSpc>
                <a:spcPct val="100000"/>
              </a:lnSpc>
              <a:spcBef>
                <a:spcPts val="799"/>
              </a:spcBef>
              <a:tabLst>
                <a:tab algn="l" pos="0"/>
              </a:tabLst>
            </a:pPr>
            <a:endParaRPr b="0" lang="en-US" sz="3200" spc="-1" strike="noStrike">
              <a:latin typeface="Arial"/>
            </a:endParaRPr>
          </a:p>
          <a:p>
            <a:pPr marL="342720" indent="-342360">
              <a:lnSpc>
                <a:spcPct val="100000"/>
              </a:lnSpc>
              <a:spcBef>
                <a:spcPts val="799"/>
              </a:spcBef>
              <a:tabLst>
                <a:tab algn="l" pos="0"/>
              </a:tabLst>
            </a:pP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255 + 255 + 252                  </a:t>
            </a:r>
            <a:endParaRPr b="0" lang="en-US" sz="3200" spc="-1" strike="noStrike">
              <a:latin typeface="Arial"/>
            </a:endParaRPr>
          </a:p>
          <a:p>
            <a:pPr marL="342720" indent="-342360">
              <a:lnSpc>
                <a:spcPct val="100000"/>
              </a:lnSpc>
              <a:spcBef>
                <a:spcPts val="799"/>
              </a:spcBef>
              <a:tabLst>
                <a:tab algn="l" pos="0"/>
              </a:tabLst>
            </a:pP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8  +   8  +   6  </a:t>
            </a:r>
            <a:endParaRPr b="0" lang="en-US" sz="3200" spc="-1" strike="noStrike">
              <a:latin typeface="Arial"/>
            </a:endParaRPr>
          </a:p>
          <a:p>
            <a:pPr marL="342720" indent="-342360">
              <a:lnSpc>
                <a:spcPct val="100000"/>
              </a:lnSpc>
              <a:spcBef>
                <a:spcPts val="799"/>
              </a:spcBef>
              <a:tabLst>
                <a:tab algn="l" pos="0"/>
              </a:tabLst>
            </a:pP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/22</a:t>
            </a:r>
            <a:endParaRPr b="0" lang="en-US" sz="3200" spc="-1" strike="noStrike">
              <a:latin typeface="Arial"/>
            </a:endParaRPr>
          </a:p>
        </p:txBody>
      </p:sp>
      <p:sp>
        <p:nvSpPr>
          <p:cNvPr id="221" name="Line 3"/>
          <p:cNvSpPr/>
          <p:nvPr/>
        </p:nvSpPr>
        <p:spPr>
          <a:xfrm>
            <a:off x="756000" y="1259640"/>
            <a:ext cx="8652240" cy="0"/>
          </a:xfrm>
          <a:prstGeom prst="line">
            <a:avLst/>
          </a:prstGeom>
          <a:ln w="9360">
            <a:solidFill>
              <a:srgbClr val="ff0000"/>
            </a:solidFill>
            <a:miter/>
          </a:ln>
        </p:spPr>
        <p:style>
          <a:lnRef idx="0"/>
          <a:fillRef idx="0"/>
          <a:effectRef idx="0"/>
          <a:fontRef idx="minor"/>
        </p:style>
      </p:sp>
    </p:spTree>
  </p:cSld>
  <p:transition>
    <p:fade/>
  </p:transition>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Answer</a:t>
            </a:r>
            <a:endParaRPr b="0" lang="en-US" sz="4400" spc="-1" strike="noStrike">
              <a:latin typeface="Arial"/>
            </a:endParaRPr>
          </a:p>
        </p:txBody>
      </p:sp>
      <p:sp>
        <p:nvSpPr>
          <p:cNvPr id="223"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697"/>
              </a:spcBef>
              <a:tabLst>
                <a:tab algn="l" pos="0"/>
              </a:tabLst>
            </a:pPr>
            <a:r>
              <a:rPr b="0" lang="en-US" sz="2800" spc="-1" strike="noStrike">
                <a:solidFill>
                  <a:srgbClr val="ffffff"/>
                </a:solidFill>
                <a:latin typeface="Times New Roman"/>
              </a:rPr>
              <a:t>	</a:t>
            </a:r>
            <a:r>
              <a:rPr b="0" lang="en-US" sz="2800" spc="-1" strike="noStrike">
                <a:solidFill>
                  <a:srgbClr val="ffffff"/>
                </a:solidFill>
                <a:latin typeface="Times New Roman"/>
              </a:rPr>
              <a:t>A network address and the subnet mask of  </a:t>
            </a:r>
            <a:endParaRPr b="0" lang="en-US" sz="2800" spc="-1" strike="noStrike">
              <a:latin typeface="Arial"/>
            </a:endParaRPr>
          </a:p>
          <a:p>
            <a:pPr marL="342720" indent="-342360">
              <a:lnSpc>
                <a:spcPct val="100000"/>
              </a:lnSpc>
              <a:spcBef>
                <a:spcPts val="697"/>
              </a:spcBef>
              <a:tabLst>
                <a:tab algn="l" pos="0"/>
              </a:tabLst>
            </a:pPr>
            <a:endParaRPr b="0" lang="en-US" sz="2800" spc="-1" strike="noStrike">
              <a:latin typeface="Arial"/>
            </a:endParaRPr>
          </a:p>
          <a:p>
            <a:pPr marL="342720" indent="-342360" algn="ctr">
              <a:lnSpc>
                <a:spcPct val="100000"/>
              </a:lnSpc>
              <a:spcBef>
                <a:spcPts val="697"/>
              </a:spcBef>
              <a:tabLst>
                <a:tab algn="l" pos="0"/>
              </a:tabLst>
            </a:pPr>
            <a:r>
              <a:rPr b="1" lang="en-US" sz="2800" spc="-1" strike="noStrike">
                <a:solidFill>
                  <a:srgbClr val="ffffff"/>
                </a:solidFill>
                <a:latin typeface="Times New Roman"/>
              </a:rPr>
              <a:t>192.168.12.0 </a:t>
            </a:r>
            <a:r>
              <a:rPr b="0" lang="en-US" sz="2800" spc="-1" strike="noStrike">
                <a:solidFill>
                  <a:srgbClr val="ffffff"/>
                </a:solidFill>
                <a:latin typeface="Times New Roman"/>
              </a:rPr>
              <a:t> </a:t>
            </a:r>
            <a:r>
              <a:rPr b="1" lang="en-US" sz="2800" spc="-1" strike="noStrike">
                <a:solidFill>
                  <a:srgbClr val="ffffff"/>
                </a:solidFill>
                <a:latin typeface="Times New Roman"/>
              </a:rPr>
              <a:t>255.255.252.0</a:t>
            </a:r>
            <a:endParaRPr b="0" lang="en-US" sz="2800" spc="-1" strike="noStrike">
              <a:latin typeface="Arial"/>
            </a:endParaRPr>
          </a:p>
          <a:p>
            <a:pPr marL="342720" indent="-342360">
              <a:lnSpc>
                <a:spcPct val="100000"/>
              </a:lnSpc>
              <a:spcBef>
                <a:spcPts val="697"/>
              </a:spcBef>
              <a:tabLst>
                <a:tab algn="l" pos="0"/>
              </a:tabLst>
            </a:pP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ffff"/>
                </a:solidFill>
                <a:latin typeface="Times New Roman"/>
              </a:rPr>
              <a:t>can be written in CIDR notation as  </a:t>
            </a:r>
            <a:endParaRPr b="0" lang="en-US" sz="2800" spc="-1" strike="noStrike">
              <a:latin typeface="Arial"/>
            </a:endParaRPr>
          </a:p>
          <a:p>
            <a:pPr marL="342720" indent="-342360">
              <a:lnSpc>
                <a:spcPct val="100000"/>
              </a:lnSpc>
              <a:spcBef>
                <a:spcPts val="697"/>
              </a:spcBef>
              <a:tabLst>
                <a:tab algn="l" pos="0"/>
              </a:tabLst>
            </a:pPr>
            <a:endParaRPr b="0" lang="en-US" sz="2800" spc="-1" strike="noStrike">
              <a:latin typeface="Arial"/>
            </a:endParaRPr>
          </a:p>
          <a:p>
            <a:pPr marL="342720" indent="-342360" algn="ctr">
              <a:lnSpc>
                <a:spcPct val="100000"/>
              </a:lnSpc>
              <a:spcBef>
                <a:spcPts val="697"/>
              </a:spcBef>
              <a:tabLst>
                <a:tab algn="l" pos="0"/>
              </a:tabLst>
            </a:pPr>
            <a:r>
              <a:rPr b="1" lang="en-US" sz="2800" spc="-1" strike="noStrike">
                <a:solidFill>
                  <a:srgbClr val="ffffff"/>
                </a:solidFill>
                <a:latin typeface="Times New Roman"/>
              </a:rPr>
              <a:t>192.168.12.0 / 22.   </a:t>
            </a:r>
            <a:endParaRPr b="0" lang="en-US" sz="2800" spc="-1" strike="noStrike">
              <a:latin typeface="Arial"/>
            </a:endParaRPr>
          </a:p>
        </p:txBody>
      </p:sp>
      <p:sp>
        <p:nvSpPr>
          <p:cNvPr id="224" name="Line 3"/>
          <p:cNvSpPr/>
          <p:nvPr/>
        </p:nvSpPr>
        <p:spPr>
          <a:xfrm>
            <a:off x="756000" y="1259640"/>
            <a:ext cx="8652240" cy="0"/>
          </a:xfrm>
          <a:prstGeom prst="line">
            <a:avLst/>
          </a:prstGeom>
          <a:ln w="9360">
            <a:solidFill>
              <a:srgbClr val="ff0000"/>
            </a:solidFill>
            <a:miter/>
          </a:ln>
        </p:spPr>
        <p:style>
          <a:lnRef idx="0"/>
          <a:fillRef idx="0"/>
          <a:effectRef idx="0"/>
          <a:fontRef idx="minor"/>
        </p:style>
      </p:sp>
    </p:spTree>
  </p:cSld>
  <p:transition>
    <p:fade/>
  </p:transition>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2592360" y="-296640"/>
            <a:ext cx="3338640" cy="275400"/>
          </a:xfrm>
          <a:prstGeom prst="rect">
            <a:avLst/>
          </a:prstGeom>
          <a:noFill/>
          <a:ln>
            <a:noFill/>
          </a:ln>
        </p:spPr>
        <p:style>
          <a:lnRef idx="0"/>
          <a:fillRef idx="0"/>
          <a:effectRef idx="0"/>
          <a:fontRef idx="minor"/>
        </p:style>
        <p:txBody>
          <a:bodyPr wrap="none"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200" spc="-1" strike="noStrike">
                <a:solidFill>
                  <a:srgbClr val="ffffff"/>
                </a:solidFill>
                <a:latin typeface="Arial"/>
                <a:ea typeface="Times New Roman"/>
              </a:rPr>
              <a:t>Table 5-15  CIDR – subnet mask conversion</a:t>
            </a:r>
            <a:endParaRPr b="0" lang="en-US" sz="1200" spc="-1" strike="noStrike">
              <a:latin typeface="Arial"/>
            </a:endParaRPr>
          </a:p>
        </p:txBody>
      </p:sp>
      <p:sp>
        <p:nvSpPr>
          <p:cNvPr id="226" name="CustomShape 2"/>
          <p:cNvSpPr/>
          <p:nvPr/>
        </p:nvSpPr>
        <p:spPr>
          <a:xfrm>
            <a:off x="1595880" y="504000"/>
            <a:ext cx="7475400" cy="4724640"/>
          </a:xfrm>
          <a:prstGeom prst="rect">
            <a:avLst/>
          </a:prstGeom>
          <a:noFill/>
          <a:ln w="76320">
            <a:solidFill>
              <a:srgbClr val="00ccff"/>
            </a:solidFill>
            <a:miter/>
          </a:ln>
        </p:spPr>
        <p:style>
          <a:lnRef idx="0"/>
          <a:fillRef idx="0"/>
          <a:effectRef idx="0"/>
          <a:fontRef idx="minor"/>
        </p:style>
      </p:sp>
      <p:pic>
        <p:nvPicPr>
          <p:cNvPr id="227" name="Picture 466_0" descr=""/>
          <p:cNvPicPr/>
          <p:nvPr/>
        </p:nvPicPr>
        <p:blipFill>
          <a:blip r:embed="rId1"/>
          <a:stretch/>
        </p:blipFill>
        <p:spPr>
          <a:xfrm>
            <a:off x="1753560" y="630000"/>
            <a:ext cx="7118280" cy="4409640"/>
          </a:xfrm>
          <a:prstGeom prst="rect">
            <a:avLst/>
          </a:prstGeom>
          <a:ln>
            <a:noFill/>
          </a:ln>
        </p:spPr>
      </p:pic>
    </p:spTree>
  </p:cSld>
  <p:transition>
    <p:fade/>
  </p:transition>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Supernets</a:t>
            </a:r>
            <a:endParaRPr b="0" lang="en-US" sz="4400" spc="-1" strike="noStrike">
              <a:latin typeface="Arial"/>
            </a:endParaRPr>
          </a:p>
        </p:txBody>
      </p:sp>
      <p:sp>
        <p:nvSpPr>
          <p:cNvPr id="229" name="CustomShape 2"/>
          <p:cNvSpPr/>
          <p:nvPr/>
        </p:nvSpPr>
        <p:spPr>
          <a:xfrm>
            <a:off x="503640" y="1511640"/>
            <a:ext cx="9071640" cy="4031640"/>
          </a:xfrm>
          <a:prstGeom prst="rect">
            <a:avLst/>
          </a:prstGeom>
          <a:noFill/>
          <a:ln>
            <a:noFill/>
          </a:ln>
        </p:spPr>
        <p:style>
          <a:lnRef idx="0"/>
          <a:fillRef idx="0"/>
          <a:effectRef idx="0"/>
          <a:fontRef idx="minor"/>
        </p:style>
        <p:txBody>
          <a:bodyPr lIns="90000" rIns="90000" tIns="45000" bIns="45000">
            <a:normAutofit/>
          </a:bodyPr>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CIDR Blocks are used to break down the class barriers in IP addressing.  For example, two class C networks </a:t>
            </a:r>
            <a:endParaRPr b="0" lang="en-US" sz="2400" spc="-1" strike="noStrike">
              <a:latin typeface="Arial"/>
            </a:endParaRPr>
          </a:p>
          <a:p>
            <a:pPr marL="342720" indent="-342360" algn="ctr">
              <a:lnSpc>
                <a:spcPct val="90000"/>
              </a:lnSpc>
              <a:spcBef>
                <a:spcPts val="598"/>
              </a:spcBef>
              <a:tabLst>
                <a:tab algn="l" pos="0"/>
              </a:tabLst>
            </a:pPr>
            <a:endParaRPr b="0" lang="en-US" sz="2400" spc="-1" strike="noStrike">
              <a:latin typeface="Arial"/>
            </a:endParaRPr>
          </a:p>
          <a:p>
            <a:pPr marL="342720" indent="-342360" algn="ctr">
              <a:lnSpc>
                <a:spcPct val="90000"/>
              </a:lnSpc>
              <a:spcBef>
                <a:spcPts val="598"/>
              </a:spcBef>
              <a:tabLst>
                <a:tab algn="l" pos="0"/>
              </a:tabLst>
            </a:pPr>
            <a:r>
              <a:rPr b="0" lang="en-US" sz="2400" spc="-1" strike="noStrike">
                <a:solidFill>
                  <a:srgbClr val="ffffff"/>
                </a:solidFill>
                <a:latin typeface="Times New Roman"/>
              </a:rPr>
              <a:t>[192.168.78.0/24 and 192.168.79.0/24] </a:t>
            </a:r>
            <a:endParaRPr b="0" lang="en-US" sz="2400" spc="-1" strike="noStrike">
              <a:latin typeface="Arial"/>
            </a:endParaRPr>
          </a:p>
          <a:p>
            <a:pPr marL="342720" indent="-342360" algn="ctr">
              <a:lnSpc>
                <a:spcPct val="90000"/>
              </a:lnSpc>
              <a:spcBef>
                <a:spcPts val="598"/>
              </a:spcBef>
              <a:tabLst>
                <a:tab algn="l" pos="0"/>
              </a:tabLst>
            </a:pP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can be grouped together as one big subnet.  These two     class C networks can be grouped together by modifying the /24 CIDR number to /23.  </a:t>
            </a:r>
            <a:endParaRPr b="0" lang="en-US" sz="2400" spc="-1" strike="noStrike">
              <a:latin typeface="Arial"/>
            </a:endParaRPr>
          </a:p>
          <a:p>
            <a:pPr marL="342720" indent="-342360">
              <a:lnSpc>
                <a:spcPct val="90000"/>
              </a:lnSpc>
              <a:spcBef>
                <a:spcPts val="598"/>
              </a:spcBef>
              <a:tabLst>
                <a:tab algn="l" pos="0"/>
              </a:tabLst>
            </a:pPr>
            <a:endParaRPr b="0" lang="en-US" sz="2400" spc="-1" strike="noStrike">
              <a:latin typeface="Arial"/>
            </a:endParaRPr>
          </a:p>
          <a:p>
            <a:pPr marL="342720" indent="-342360">
              <a:lnSpc>
                <a:spcPct val="9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This means that one bit has been borrowed from the network address bits to combine the two networks into one </a:t>
            </a:r>
            <a:r>
              <a:rPr b="0" lang="en-US" sz="2400" spc="-1" strike="noStrike">
                <a:solidFill>
                  <a:srgbClr val="ffcc00"/>
                </a:solidFill>
                <a:latin typeface="Times New Roman"/>
              </a:rPr>
              <a:t>supernet</a:t>
            </a:r>
            <a:r>
              <a:rPr b="0" lang="en-US" sz="2400" spc="-1" strike="noStrike">
                <a:solidFill>
                  <a:srgbClr val="ffffff"/>
                </a:solidFill>
                <a:latin typeface="Times New Roman"/>
              </a:rPr>
              <a:t>. </a:t>
            </a:r>
            <a:endParaRPr b="0" lang="en-US" sz="2400" spc="-1" strike="noStrike">
              <a:latin typeface="Arial"/>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Picture 5_46" descr="fg05_01300"/>
          <p:cNvPicPr/>
          <p:nvPr/>
        </p:nvPicPr>
        <p:blipFill>
          <a:blip r:embed="rId1"/>
          <a:stretch/>
        </p:blipFill>
        <p:spPr>
          <a:xfrm>
            <a:off x="839880" y="1389960"/>
            <a:ext cx="8483400" cy="2578680"/>
          </a:xfrm>
          <a:prstGeom prst="rect">
            <a:avLst/>
          </a:prstGeom>
          <a:ln>
            <a:noFill/>
          </a:ln>
        </p:spPr>
      </p:pic>
      <p:sp>
        <p:nvSpPr>
          <p:cNvPr id="90" name="CustomShape 1"/>
          <p:cNvSpPr/>
          <p:nvPr/>
        </p:nvSpPr>
        <p:spPr>
          <a:xfrm>
            <a:off x="1007640" y="4410000"/>
            <a:ext cx="865188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octets making up the network and host portions of the IPv4 address for classes A, B, and C.</a:t>
            </a:r>
            <a:endParaRPr b="0" lang="en-US" sz="2400" spc="-1" strike="noStrike">
              <a:latin typeface="Arial"/>
            </a:endParaRPr>
          </a:p>
        </p:txBody>
      </p:sp>
    </p:spTree>
  </p:cSld>
  <p:transition>
    <p:fade/>
  </p:transition>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Supernets</a:t>
            </a:r>
            <a:endParaRPr b="0" lang="en-US" sz="4400" spc="-1" strike="noStrike">
              <a:latin typeface="Arial"/>
            </a:endParaRPr>
          </a:p>
        </p:txBody>
      </p:sp>
      <p:sp>
        <p:nvSpPr>
          <p:cNvPr id="23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Writing these two networks in CIDR notation provides  192.168.78.0 / 23    </a:t>
            </a:r>
            <a:endParaRPr b="0" lang="en-US" sz="2800" spc="-1" strike="noStrike">
              <a:latin typeface="Arial"/>
            </a:endParaRPr>
          </a:p>
          <a:p>
            <a:pPr>
              <a:lnSpc>
                <a:spcPct val="9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64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This reduces the two class C subnets to one larger network.  The group of networks defined by CIDR notation is called a </a:t>
            </a:r>
            <a:r>
              <a:rPr b="0" lang="en-US" sz="2800" spc="-1" strike="noStrike">
                <a:solidFill>
                  <a:srgbClr val="ffcc00"/>
                </a:solidFill>
                <a:latin typeface="Times New Roman"/>
              </a:rPr>
              <a:t>CIDR Block</a:t>
            </a:r>
            <a:r>
              <a:rPr b="1" lang="en-US" sz="2800" spc="-1" strike="noStrike">
                <a:solidFill>
                  <a:srgbClr val="ffffff"/>
                </a:solidFill>
                <a:latin typeface="Times New Roman"/>
              </a:rPr>
              <a:t>.  </a:t>
            </a:r>
            <a:endParaRPr b="0" lang="en-US" sz="2800" spc="-1" strike="noStrike">
              <a:latin typeface="Arial"/>
            </a:endParaRPr>
          </a:p>
          <a:p>
            <a:pPr>
              <a:lnSpc>
                <a:spcPct val="9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64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When you group two or more classful networks together they are called </a:t>
            </a:r>
            <a:r>
              <a:rPr b="0" lang="en-US" sz="2800" spc="-1" strike="noStrike">
                <a:solidFill>
                  <a:srgbClr val="ffcc00"/>
                </a:solidFill>
                <a:latin typeface="Times New Roman"/>
              </a:rPr>
              <a:t>supernets</a:t>
            </a:r>
            <a:r>
              <a:rPr b="1" lang="en-US" sz="2800" spc="-1" strike="noStrike">
                <a:solidFill>
                  <a:srgbClr val="ffffff"/>
                </a:solidFill>
                <a:latin typeface="Times New Roman"/>
              </a:rPr>
              <a:t>.</a:t>
            </a:r>
            <a:r>
              <a:rPr b="0" lang="en-US" sz="2800" spc="-1" strike="noStrike">
                <a:solidFill>
                  <a:srgbClr val="ffffff"/>
                </a:solidFill>
                <a:latin typeface="Times New Roman"/>
              </a:rPr>
              <a:t> </a:t>
            </a:r>
            <a:endParaRPr b="0" lang="en-US" sz="2800" spc="-1" strike="noStrike">
              <a:latin typeface="Arial"/>
            </a:endParaRPr>
          </a:p>
        </p:txBody>
      </p:sp>
    </p:spTree>
  </p:cSld>
  <p:transition>
    <p:fade/>
  </p:transition>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6-10</a:t>
            </a:r>
            <a:endParaRPr b="0" lang="en-US" sz="4400" spc="-1" strike="noStrike">
              <a:latin typeface="Arial"/>
            </a:endParaRPr>
          </a:p>
        </p:txBody>
      </p:sp>
      <p:sp>
        <p:nvSpPr>
          <p:cNvPr id="233"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81000"/>
          </a:bodyPr>
          <a:p>
            <a:pPr marL="342720" indent="-342360">
              <a:lnSpc>
                <a:spcPct val="100000"/>
              </a:lnSpc>
              <a:spcBef>
                <a:spcPts val="697"/>
              </a:spcBef>
              <a:tabLst>
                <a:tab algn="l" pos="0"/>
              </a:tabLst>
            </a:pPr>
            <a:r>
              <a:rPr b="0" lang="en-US" sz="2800" spc="-1" strike="noStrike">
                <a:solidFill>
                  <a:srgbClr val="ffffff"/>
                </a:solidFill>
                <a:latin typeface="Times New Roman"/>
              </a:rPr>
              <a:t>Explore what happens if the boundary in IP</a:t>
            </a: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ffff"/>
                </a:solidFill>
                <a:latin typeface="Times New Roman"/>
              </a:rPr>
              <a:t>addresses for class C subnets is crossed.  For this</a:t>
            </a: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ffff"/>
                </a:solidFill>
                <a:latin typeface="Times New Roman"/>
              </a:rPr>
              <a:t>example, the subnets have IP addresses of:</a:t>
            </a:r>
            <a:endParaRPr b="0" lang="en-US" sz="2800" spc="-1" strike="noStrike">
              <a:latin typeface="Arial"/>
            </a:endParaRPr>
          </a:p>
          <a:p>
            <a:pPr marL="342720" indent="-342360">
              <a:lnSpc>
                <a:spcPct val="100000"/>
              </a:lnSpc>
              <a:spcBef>
                <a:spcPts val="697"/>
              </a:spcBef>
              <a:tabLst>
                <a:tab algn="l" pos="0"/>
              </a:tabLst>
            </a:pP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ffff"/>
                </a:solidFill>
                <a:latin typeface="Times New Roman"/>
              </a:rPr>
              <a:t>	</a:t>
            </a:r>
            <a:r>
              <a:rPr b="0" lang="en-US" sz="2800" spc="-1" strike="noStrike">
                <a:solidFill>
                  <a:srgbClr val="ffffff"/>
                </a:solidFill>
                <a:latin typeface="Times New Roman"/>
              </a:rPr>
              <a:t>	</a:t>
            </a:r>
            <a:r>
              <a:rPr b="0" lang="en-US" sz="2800" spc="-1" strike="noStrike">
                <a:solidFill>
                  <a:srgbClr val="ffffff"/>
                </a:solidFill>
                <a:latin typeface="Times New Roman"/>
              </a:rPr>
              <a:t>	</a:t>
            </a:r>
            <a:r>
              <a:rPr b="0" lang="en-US" sz="2800" spc="-1" strike="noStrike">
                <a:solidFill>
                  <a:srgbClr val="ffffff"/>
                </a:solidFill>
                <a:latin typeface="Times New Roman"/>
              </a:rPr>
              <a:t>192.168.78.0 / 22</a:t>
            </a: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ffff"/>
                </a:solidFill>
                <a:latin typeface="Times New Roman"/>
              </a:rPr>
              <a:t>	</a:t>
            </a:r>
            <a:r>
              <a:rPr b="0" lang="en-US" sz="2800" spc="-1" strike="noStrike">
                <a:solidFill>
                  <a:srgbClr val="ffffff"/>
                </a:solidFill>
                <a:latin typeface="Times New Roman"/>
              </a:rPr>
              <a:t>	</a:t>
            </a:r>
            <a:r>
              <a:rPr b="0" lang="en-US" sz="2800" spc="-1" strike="noStrike">
                <a:solidFill>
                  <a:srgbClr val="ffffff"/>
                </a:solidFill>
                <a:latin typeface="Times New Roman"/>
              </a:rPr>
              <a:t>	</a:t>
            </a:r>
            <a:r>
              <a:rPr b="0" lang="en-US" sz="2800" spc="-1" strike="noStrike">
                <a:solidFill>
                  <a:srgbClr val="ffffff"/>
                </a:solidFill>
                <a:latin typeface="Times New Roman"/>
              </a:rPr>
              <a:t>192.168.79.0 / 22</a:t>
            </a: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ffff"/>
                </a:solidFill>
                <a:latin typeface="Times New Roman"/>
              </a:rPr>
              <a:t>	</a:t>
            </a:r>
            <a:r>
              <a:rPr b="0" lang="en-US" sz="2800" spc="-1" strike="noStrike">
                <a:solidFill>
                  <a:srgbClr val="ffffff"/>
                </a:solidFill>
                <a:latin typeface="Times New Roman"/>
              </a:rPr>
              <a:t>	</a:t>
            </a:r>
            <a:r>
              <a:rPr b="0" lang="en-US" sz="2800" spc="-1" strike="noStrike">
                <a:solidFill>
                  <a:srgbClr val="ffffff"/>
                </a:solidFill>
                <a:latin typeface="Times New Roman"/>
              </a:rPr>
              <a:t>	</a:t>
            </a:r>
            <a:r>
              <a:rPr b="0" lang="en-US" sz="2800" spc="-1" strike="noStrike">
                <a:solidFill>
                  <a:srgbClr val="ffffff"/>
                </a:solidFill>
                <a:latin typeface="Times New Roman"/>
              </a:rPr>
              <a:t>192.168.80.0 / 22</a:t>
            </a:r>
            <a:endParaRPr b="0" lang="en-US" sz="2800" spc="-1" strike="noStrike">
              <a:latin typeface="Arial"/>
            </a:endParaRPr>
          </a:p>
          <a:p>
            <a:pPr marL="342720" indent="-342360">
              <a:lnSpc>
                <a:spcPct val="100000"/>
              </a:lnSpc>
              <a:spcBef>
                <a:spcPts val="697"/>
              </a:spcBef>
              <a:tabLst>
                <a:tab algn="l" pos="0"/>
              </a:tabLst>
            </a:pPr>
            <a:r>
              <a:rPr b="0" lang="en-US" sz="2800" spc="-1" strike="noStrike">
                <a:solidFill>
                  <a:srgbClr val="ffffff"/>
                </a:solidFill>
                <a:latin typeface="Times New Roman"/>
              </a:rPr>
              <a:t>	</a:t>
            </a:r>
            <a:r>
              <a:rPr b="0" lang="en-US" sz="2800" spc="-1" strike="noStrike">
                <a:solidFill>
                  <a:srgbClr val="ffffff"/>
                </a:solidFill>
                <a:latin typeface="Times New Roman"/>
              </a:rPr>
              <a:t>	</a:t>
            </a:r>
            <a:r>
              <a:rPr b="0" lang="en-US" sz="2800" spc="-1" strike="noStrike">
                <a:solidFill>
                  <a:srgbClr val="ffffff"/>
                </a:solidFill>
                <a:latin typeface="Times New Roman"/>
              </a:rPr>
              <a:t>	</a:t>
            </a:r>
            <a:r>
              <a:rPr b="0" lang="en-US" sz="2800" spc="-1" strike="noStrike">
                <a:solidFill>
                  <a:srgbClr val="ffffff"/>
                </a:solidFill>
                <a:latin typeface="Times New Roman"/>
              </a:rPr>
              <a:t>192.168.81.0 / 22</a:t>
            </a:r>
            <a:endParaRPr b="0" lang="en-US" sz="2800" spc="-1" strike="noStrike">
              <a:latin typeface="Arial"/>
            </a:endParaRPr>
          </a:p>
        </p:txBody>
      </p:sp>
      <p:sp>
        <p:nvSpPr>
          <p:cNvPr id="234" name="Line 3"/>
          <p:cNvSpPr/>
          <p:nvPr/>
        </p:nvSpPr>
        <p:spPr>
          <a:xfrm>
            <a:off x="756000" y="1259640"/>
            <a:ext cx="8652240" cy="0"/>
          </a:xfrm>
          <a:prstGeom prst="line">
            <a:avLst/>
          </a:prstGeom>
          <a:ln w="9360">
            <a:solidFill>
              <a:srgbClr val="ff0000"/>
            </a:solidFill>
            <a:miter/>
          </a:ln>
        </p:spPr>
        <p:style>
          <a:lnRef idx="0"/>
          <a:fillRef idx="0"/>
          <a:effectRef idx="0"/>
          <a:fontRef idx="minor"/>
        </p:style>
      </p:sp>
    </p:spTree>
  </p:cSld>
  <p:transition>
    <p:fade/>
  </p:transition>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6-10   Solution</a:t>
            </a:r>
            <a:endParaRPr b="0" lang="en-US" sz="4400" spc="-1" strike="noStrike">
              <a:latin typeface="Arial"/>
            </a:endParaRPr>
          </a:p>
        </p:txBody>
      </p:sp>
      <p:sp>
        <p:nvSpPr>
          <p:cNvPr id="236"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80000"/>
          </a:bodyPr>
          <a:p>
            <a:pPr marL="342720" indent="-342360">
              <a:lnSpc>
                <a:spcPct val="80000"/>
              </a:lnSpc>
              <a:spcBef>
                <a:spcPts val="499"/>
              </a:spcBef>
              <a:tabLst>
                <a:tab algn="l" pos="0"/>
              </a:tabLst>
            </a:pPr>
            <a:endParaRPr b="0" lang="en-US" sz="149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Apply the /22 subnet mask to </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192.168.78.0 and 192.168.80.0 </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provides the following.  </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1" lang="en-US" sz="2000" spc="-1" strike="noStrike">
                <a:solidFill>
                  <a:srgbClr val="ffffff"/>
                </a:solidFill>
                <a:latin typeface="Times New Roman"/>
              </a:rPr>
              <a:t>	</a:t>
            </a:r>
            <a:r>
              <a:rPr b="1" lang="en-US" sz="2000" spc="-1" strike="noStrike">
                <a:solidFill>
                  <a:srgbClr val="ffffff"/>
                </a:solidFill>
                <a:latin typeface="Times New Roman"/>
              </a:rPr>
              <a:t>	</a:t>
            </a:r>
            <a:r>
              <a:rPr b="1" lang="en-US" sz="2000" spc="-1" strike="noStrike">
                <a:solidFill>
                  <a:srgbClr val="ffffff"/>
                </a:solidFill>
                <a:latin typeface="Times New Roman"/>
              </a:rPr>
              <a:t>	</a:t>
            </a:r>
            <a:r>
              <a:rPr b="1" lang="en-US" sz="2000" spc="-1" strike="noStrike">
                <a:solidFill>
                  <a:srgbClr val="ffffff"/>
                </a:solidFill>
                <a:latin typeface="Times New Roman"/>
              </a:rPr>
              <a:t> </a:t>
            </a:r>
            <a:r>
              <a:rPr b="1" lang="en-US" sz="2000" spc="-1" strike="noStrike">
                <a:solidFill>
                  <a:srgbClr val="ffffff"/>
                </a:solidFill>
                <a:latin typeface="Times New Roman"/>
              </a:rPr>
              <a:t>Place Value</a:t>
            </a:r>
            <a:r>
              <a:rPr b="1" lang="en-US" sz="2000" spc="-1" strike="noStrike">
                <a:solidFill>
                  <a:srgbClr val="ffffff"/>
                </a:solidFill>
                <a:latin typeface="Times New Roman"/>
              </a:rPr>
              <a:t>	</a:t>
            </a:r>
            <a:r>
              <a:rPr b="1" lang="en-US" sz="2000" spc="-1" strike="noStrike">
                <a:solidFill>
                  <a:srgbClr val="ffffff"/>
                </a:solidFill>
                <a:latin typeface="Times New Roman"/>
              </a:rPr>
              <a:t>128  64  32  16   8   4   2    1</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192. 168.  78. 0</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1" lang="en-US" sz="2000" spc="-1" strike="noStrike">
                <a:solidFill>
                  <a:srgbClr val="ffffff"/>
                </a:solidFill>
                <a:latin typeface="Times New Roman"/>
              </a:rPr>
              <a:t>IP</a:t>
            </a:r>
            <a:r>
              <a:rPr b="1" lang="en-US" sz="2000" spc="-1" strike="noStrike">
                <a:solidFill>
                  <a:srgbClr val="ffffff"/>
                </a:solidFill>
                <a:latin typeface="Times New Roman"/>
              </a:rPr>
              <a:t>	</a:t>
            </a:r>
            <a:r>
              <a:rPr b="0" lang="en-US" sz="2000" spc="-1" strike="noStrike">
                <a:solidFill>
                  <a:srgbClr val="ffffff"/>
                </a:solidFill>
                <a:latin typeface="Times New Roman"/>
              </a:rPr>
              <a:t>  0    1    0    0    1    1    1    0</a:t>
            </a:r>
            <a:endParaRPr b="0" lang="en-US" sz="2000" spc="-1" strike="noStrike">
              <a:latin typeface="Arial"/>
            </a:endParaRPr>
          </a:p>
          <a:p>
            <a:pPr marL="342720" indent="-342360">
              <a:lnSpc>
                <a:spcPct val="80000"/>
              </a:lnSpc>
              <a:spcBef>
                <a:spcPts val="499"/>
              </a:spcBef>
              <a:tabLst>
                <a:tab algn="l" pos="0"/>
              </a:tabLst>
            </a:pPr>
            <a:r>
              <a:rPr b="0" lang="en-US" sz="2000" spc="-1" strike="noStrike" u="sng">
                <a:solidFill>
                  <a:srgbClr val="ffffff"/>
                </a:solidFill>
                <a:uFillTx/>
                <a:latin typeface="Times New Roman"/>
              </a:rPr>
              <a:t>255. 255.252. 0</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1" lang="en-US" sz="2000" spc="-1" strike="noStrike">
                <a:solidFill>
                  <a:srgbClr val="ffffff"/>
                </a:solidFill>
                <a:latin typeface="Times New Roman"/>
              </a:rPr>
              <a:t>SM</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u="sng">
                <a:solidFill>
                  <a:srgbClr val="ffffff"/>
                </a:solidFill>
                <a:uFillTx/>
                <a:latin typeface="Times New Roman"/>
              </a:rPr>
              <a:t> 1    1    1    1    1    1    0    0</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192. 168.  76. 0</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0    1    0    0    1    1    0    0</a:t>
            </a:r>
            <a:r>
              <a:rPr b="0" lang="en-US" sz="2000" spc="-1" strike="noStrike">
                <a:solidFill>
                  <a:srgbClr val="ffffff"/>
                </a:solidFill>
                <a:latin typeface="Times New Roman"/>
              </a:rPr>
              <a:t>	</a:t>
            </a:r>
            <a:r>
              <a:rPr b="0" lang="en-US" sz="2000" spc="-1" strike="noStrike">
                <a:solidFill>
                  <a:srgbClr val="ffffff"/>
                </a:solidFill>
                <a:latin typeface="Times New Roman"/>
              </a:rPr>
              <a:t>(76)</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64     +      8 + 4  =  76</a:t>
            </a:r>
            <a:endParaRPr b="0" lang="en-US" sz="2000" spc="-1" strike="noStrike">
              <a:latin typeface="Arial"/>
            </a:endParaRPr>
          </a:p>
        </p:txBody>
      </p:sp>
      <p:sp>
        <p:nvSpPr>
          <p:cNvPr id="237" name="Line 3"/>
          <p:cNvSpPr/>
          <p:nvPr/>
        </p:nvSpPr>
        <p:spPr>
          <a:xfrm>
            <a:off x="756000" y="1259640"/>
            <a:ext cx="8652240" cy="0"/>
          </a:xfrm>
          <a:prstGeom prst="line">
            <a:avLst/>
          </a:prstGeom>
          <a:ln w="9360">
            <a:solidFill>
              <a:srgbClr val="ff0000"/>
            </a:solidFill>
            <a:miter/>
          </a:ln>
        </p:spPr>
        <p:style>
          <a:lnRef idx="0"/>
          <a:fillRef idx="0"/>
          <a:effectRef idx="0"/>
          <a:fontRef idx="minor"/>
        </p:style>
      </p:sp>
    </p:spTree>
  </p:cSld>
  <p:transition>
    <p:fade/>
  </p:transition>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Example 6-10   Solution</a:t>
            </a:r>
            <a:endParaRPr b="0" lang="en-US" sz="4400" spc="-1" strike="noStrike">
              <a:latin typeface="Arial"/>
            </a:endParaRPr>
          </a:p>
        </p:txBody>
      </p:sp>
      <p:sp>
        <p:nvSpPr>
          <p:cNvPr id="239" name="CustomShape 2"/>
          <p:cNvSpPr/>
          <p:nvPr/>
        </p:nvSpPr>
        <p:spPr>
          <a:xfrm>
            <a:off x="503640" y="1890000"/>
            <a:ext cx="9071640" cy="3401640"/>
          </a:xfrm>
          <a:prstGeom prst="rect">
            <a:avLst/>
          </a:prstGeom>
          <a:noFill/>
          <a:ln>
            <a:noFill/>
          </a:ln>
        </p:spPr>
        <p:style>
          <a:lnRef idx="0"/>
          <a:fillRef idx="0"/>
          <a:effectRef idx="0"/>
          <a:fontRef idx="minor"/>
        </p:style>
        <p:txBody>
          <a:bodyPr lIns="90000" rIns="90000" tIns="46800" bIns="46800">
            <a:noAutofit/>
          </a:bodyPr>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Now the same subnet mask is applied to the</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192.168.80.0 subnet.</a:t>
            </a:r>
            <a:endParaRPr b="0" lang="en-US" sz="2000" spc="-1" strike="noStrike">
              <a:latin typeface="Arial"/>
            </a:endParaRPr>
          </a:p>
          <a:p>
            <a:pPr marL="342720" indent="-342360">
              <a:lnSpc>
                <a:spcPct val="100000"/>
              </a:lnSpc>
              <a:spcBef>
                <a:spcPts val="499"/>
              </a:spcBef>
              <a:tabLst>
                <a:tab algn="l" pos="0"/>
              </a:tabLst>
            </a:pPr>
            <a:endParaRPr b="0" lang="en-US" sz="2000" spc="-1" strike="noStrike">
              <a:latin typeface="Arial"/>
            </a:endParaRPr>
          </a:p>
          <a:p>
            <a:pPr marL="342720" indent="-342360">
              <a:lnSpc>
                <a:spcPct val="100000"/>
              </a:lnSpc>
              <a:spcBef>
                <a:spcPts val="499"/>
              </a:spcBef>
              <a:tabLst>
                <a:tab algn="l" pos="0"/>
              </a:tabLst>
            </a:pPr>
            <a:r>
              <a:rPr b="1" lang="en-US" sz="2000" spc="-1" strike="noStrike">
                <a:solidFill>
                  <a:srgbClr val="ffffff"/>
                </a:solidFill>
                <a:latin typeface="Times New Roman"/>
                <a:ea typeface="DejaVu Sans"/>
              </a:rPr>
              <a:t>	</a:t>
            </a:r>
            <a:r>
              <a:rPr b="1" lang="en-US" sz="2000" spc="-1" strike="noStrike">
                <a:solidFill>
                  <a:srgbClr val="ffffff"/>
                </a:solidFill>
                <a:latin typeface="Times New Roman"/>
                <a:ea typeface="DejaVu Sans"/>
              </a:rPr>
              <a:t>	</a:t>
            </a:r>
            <a:r>
              <a:rPr b="1" lang="en-US" sz="2000" spc="-1" strike="noStrike">
                <a:solidFill>
                  <a:srgbClr val="ffffff"/>
                </a:solidFill>
                <a:latin typeface="Times New Roman"/>
                <a:ea typeface="DejaVu Sans"/>
              </a:rPr>
              <a:t>	</a:t>
            </a:r>
            <a:r>
              <a:rPr b="1" lang="en-US" sz="2000" spc="-1" strike="noStrike">
                <a:solidFill>
                  <a:srgbClr val="ffffff"/>
                </a:solidFill>
                <a:latin typeface="Times New Roman"/>
                <a:ea typeface="DejaVu Sans"/>
              </a:rPr>
              <a:t>Place Value</a:t>
            </a:r>
            <a:r>
              <a:rPr b="1" lang="en-US" sz="2000" spc="-1" strike="noStrike">
                <a:solidFill>
                  <a:srgbClr val="ffffff"/>
                </a:solidFill>
                <a:latin typeface="Times New Roman"/>
                <a:ea typeface="DejaVu Sans"/>
              </a:rPr>
              <a:t>	</a:t>
            </a:r>
            <a:r>
              <a:rPr b="1" lang="en-US" sz="2000" spc="-1" strike="noStrike">
                <a:solidFill>
                  <a:srgbClr val="ffffff"/>
                </a:solidFill>
                <a:latin typeface="Times New Roman"/>
                <a:ea typeface="DejaVu Sans"/>
              </a:rPr>
              <a:t>128  64  32  16   8   4   2    1</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192. 168.  80. 0</a:t>
            </a: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	</a:t>
            </a:r>
            <a:r>
              <a:rPr b="1" lang="en-US" sz="2000" spc="-1" strike="noStrike">
                <a:solidFill>
                  <a:srgbClr val="ffffff"/>
                </a:solidFill>
                <a:latin typeface="Times New Roman"/>
                <a:ea typeface="DejaVu Sans"/>
              </a:rPr>
              <a:t>IP</a:t>
            </a: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    0    1    0    1   0   0   0    0</a:t>
            </a:r>
            <a:r>
              <a:rPr b="0" lang="en-US" sz="2000" spc="-1" strike="noStrike">
                <a:solidFill>
                  <a:srgbClr val="ffffff"/>
                </a:solidFill>
                <a:latin typeface="Times New Roman"/>
                <a:ea typeface="DejaVu Sans"/>
              </a:rPr>
              <a:t>	</a:t>
            </a:r>
            <a:endParaRPr b="0" lang="en-US" sz="2000" spc="-1" strike="noStrike">
              <a:latin typeface="Arial"/>
            </a:endParaRPr>
          </a:p>
          <a:p>
            <a:pPr marL="342720" indent="-342360">
              <a:lnSpc>
                <a:spcPct val="100000"/>
              </a:lnSpc>
              <a:spcBef>
                <a:spcPts val="499"/>
              </a:spcBef>
              <a:tabLst>
                <a:tab algn="l" pos="0"/>
              </a:tabLst>
            </a:pPr>
            <a:r>
              <a:rPr b="0" lang="en-US" sz="2000" spc="-1" strike="noStrike" u="sng">
                <a:solidFill>
                  <a:srgbClr val="ffffff"/>
                </a:solidFill>
                <a:uFillTx/>
                <a:latin typeface="Times New Roman"/>
                <a:ea typeface="DejaVu Sans"/>
              </a:rPr>
              <a:t>255. 255.252. 0</a:t>
            </a: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	</a:t>
            </a:r>
            <a:r>
              <a:rPr b="1" lang="en-US" sz="2000" spc="-1" strike="noStrike">
                <a:solidFill>
                  <a:srgbClr val="ffffff"/>
                </a:solidFill>
                <a:latin typeface="Times New Roman"/>
                <a:ea typeface="DejaVu Sans"/>
              </a:rPr>
              <a:t>SM</a:t>
            </a: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   </a:t>
            </a:r>
            <a:r>
              <a:rPr b="0" lang="en-US" sz="2000" spc="-1" strike="noStrike" u="sng">
                <a:solidFill>
                  <a:srgbClr val="ffffff"/>
                </a:solidFill>
                <a:uFillTx/>
                <a:latin typeface="Times New Roman"/>
                <a:ea typeface="DejaVu Sans"/>
              </a:rPr>
              <a:t> 1    1    1    1    1   1   0   0</a:t>
            </a:r>
            <a:endParaRPr b="0" lang="en-US" sz="2000" spc="-1" strike="noStrike">
              <a:latin typeface="Arial"/>
            </a:endParaRPr>
          </a:p>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192. 168.  80. 0</a:t>
            </a: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    0    1    0    1    0   0   0   0</a:t>
            </a: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(80)</a:t>
            </a:r>
            <a:endParaRPr b="0" lang="en-US" sz="2000" spc="-1" strike="noStrike">
              <a:latin typeface="Arial"/>
            </a:endParaRPr>
          </a:p>
          <a:p>
            <a:pPr marL="342720" indent="-342360">
              <a:lnSpc>
                <a:spcPct val="100000"/>
              </a:lnSpc>
              <a:spcBef>
                <a:spcPts val="499"/>
              </a:spcBef>
              <a:tabLst>
                <a:tab algn="l" pos="0"/>
              </a:tabLst>
            </a:pP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64   +  16    =   80</a:t>
            </a:r>
            <a:endParaRPr b="0" lang="en-US" sz="2000" spc="-1" strike="noStrike">
              <a:latin typeface="Arial"/>
            </a:endParaRPr>
          </a:p>
        </p:txBody>
      </p:sp>
      <p:sp>
        <p:nvSpPr>
          <p:cNvPr id="240" name="Line 3"/>
          <p:cNvSpPr/>
          <p:nvPr/>
        </p:nvSpPr>
        <p:spPr>
          <a:xfrm>
            <a:off x="756000" y="1259640"/>
            <a:ext cx="8652240" cy="0"/>
          </a:xfrm>
          <a:prstGeom prst="line">
            <a:avLst/>
          </a:prstGeom>
          <a:ln w="9360">
            <a:solidFill>
              <a:srgbClr val="ff0000"/>
            </a:solidFill>
            <a:miter/>
          </a:ln>
        </p:spPr>
        <p:style>
          <a:lnRef idx="0"/>
          <a:fillRef idx="0"/>
          <a:effectRef idx="0"/>
          <a:fontRef idx="minor"/>
        </p:style>
      </p:sp>
    </p:spTree>
  </p:cSld>
  <p:transition>
    <p:fade/>
  </p:transition>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Boundary Lines</a:t>
            </a:r>
            <a:endParaRPr b="0" lang="en-US" sz="4400" spc="-1" strike="noStrike">
              <a:latin typeface="Arial"/>
            </a:endParaRPr>
          </a:p>
        </p:txBody>
      </p:sp>
      <p:sp>
        <p:nvSpPr>
          <p:cNvPr id="242" name="CustomShape 2"/>
          <p:cNvSpPr/>
          <p:nvPr/>
        </p:nvSpPr>
        <p:spPr>
          <a:xfrm>
            <a:off x="503640" y="1637280"/>
            <a:ext cx="9071640" cy="40316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Applying the /22 subnet mask places these two IP addresses in different subnets.  </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The first IP address is placed in the “76” subnet while the second IP address is placed in the “80” subnet”.  </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The boundary line has been crossed placing the IP addresses in different subnets when the /22 is applied. </a:t>
            </a:r>
            <a:endParaRPr b="0" lang="en-US" sz="2400" spc="-1" strike="noStrike">
              <a:latin typeface="Arial"/>
            </a:endParaRPr>
          </a:p>
        </p:txBody>
      </p:sp>
    </p:spTree>
  </p:cSld>
  <p:transition>
    <p:fade/>
  </p:transition>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Crossing Boundaries</a:t>
            </a:r>
            <a:endParaRPr b="0" lang="en-US" sz="4400" spc="-1" strike="noStrike">
              <a:latin typeface="Arial"/>
            </a:endParaRPr>
          </a:p>
        </p:txBody>
      </p:sp>
      <p:sp>
        <p:nvSpPr>
          <p:cNvPr id="244" name="CustomShape 2"/>
          <p:cNvSpPr/>
          <p:nvPr/>
        </p:nvSpPr>
        <p:spPr>
          <a:xfrm>
            <a:off x="503640" y="1637280"/>
            <a:ext cx="9071640" cy="3590640"/>
          </a:xfrm>
          <a:prstGeom prst="rect">
            <a:avLst/>
          </a:prstGeom>
          <a:noFill/>
          <a:ln>
            <a:noFill/>
          </a:ln>
        </p:spPr>
        <p:style>
          <a:lnRef idx="0"/>
          <a:fillRef idx="0"/>
          <a:effectRef idx="0"/>
          <a:fontRef idx="minor"/>
        </p:style>
        <p:txBody>
          <a:bodyPr lIns="90000" rIns="90000" tIns="45000" bIns="45000">
            <a:normAutofit fontScale="97000"/>
          </a:bodyPr>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This example shows what will happen if a boundary is crossed in IP addressing.  </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If four class C subnets need to be grouped into one CIDR block then IP addresses from the ranges shown could be used.</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cc00"/>
                </a:solidFill>
                <a:latin typeface="Times New Roman"/>
              </a:rPr>
              <a:t>192.168.76.0 to 192.168.79.0</a:t>
            </a:r>
            <a:r>
              <a:rPr b="0" lang="en-US" sz="2000" spc="-1" strike="noStrike">
                <a:solidFill>
                  <a:srgbClr val="ffffff"/>
                </a:solidFill>
                <a:latin typeface="Times New Roman"/>
              </a:rPr>
              <a:t>  </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(all will be in the “76” subnet)</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cc00"/>
                </a:solidFill>
                <a:latin typeface="Times New Roman"/>
              </a:rPr>
              <a:t>192.168.80.0 to 192.168.83.0</a:t>
            </a:r>
            <a:r>
              <a:rPr b="0" lang="en-US" sz="2000" spc="-1" strike="noStrike">
                <a:solidFill>
                  <a:srgbClr val="ffffff"/>
                </a:solidFill>
                <a:latin typeface="Times New Roman"/>
              </a:rPr>
              <a:t>  </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(all will be in the “80” subnet)</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Careful planning is required to make sure the IP addresses can all be specified by the same subnet mask. </a:t>
            </a:r>
            <a:endParaRPr b="0" lang="en-US" sz="2000" spc="-1" strike="noStrike">
              <a:latin typeface="Arial"/>
            </a:endParaRPr>
          </a:p>
        </p:txBody>
      </p:sp>
    </p:spTree>
  </p:cSld>
  <p:transition>
    <p:fade/>
  </p:transition>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IPv6</a:t>
            </a:r>
            <a:endParaRPr b="0" lang="en-US" sz="4400" spc="-1" strike="noStrike">
              <a:latin typeface="Arial"/>
            </a:endParaRPr>
          </a:p>
        </p:txBody>
      </p:sp>
      <p:sp>
        <p:nvSpPr>
          <p:cNvPr id="246" name="CustomShape 2"/>
          <p:cNvSpPr/>
          <p:nvPr/>
        </p:nvSpPr>
        <p:spPr>
          <a:xfrm>
            <a:off x="503640" y="1700640"/>
            <a:ext cx="9071640" cy="403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 version 6 (</a:t>
            </a:r>
            <a:r>
              <a:rPr b="1" lang="en-US" sz="2400" spc="-1" strike="noStrike">
                <a:solidFill>
                  <a:srgbClr val="ffcc00"/>
                </a:solidFill>
                <a:latin typeface="Times New Roman"/>
              </a:rPr>
              <a:t>IPv6</a:t>
            </a:r>
            <a:r>
              <a:rPr b="0" lang="en-US" sz="2400" spc="-1" strike="noStrike">
                <a:solidFill>
                  <a:srgbClr val="ffffff"/>
                </a:solidFill>
                <a:latin typeface="Times New Roman"/>
              </a:rPr>
              <a:t>) is the proposed solution for expanding the possible number of users on the Internet.  IPv6 is also called </a:t>
            </a:r>
            <a:r>
              <a:rPr b="1" lang="en-US" sz="2400" spc="-1" strike="noStrike">
                <a:solidFill>
                  <a:srgbClr val="ffcc00"/>
                </a:solidFill>
                <a:latin typeface="Times New Roman"/>
              </a:rPr>
              <a:t>IPng</a:t>
            </a:r>
            <a:r>
              <a:rPr b="1" lang="en-US" sz="2400" spc="-1" strike="noStrike">
                <a:solidFill>
                  <a:srgbClr val="ffffff"/>
                </a:solidFill>
                <a:latin typeface="Times New Roman"/>
              </a:rPr>
              <a:t>, </a:t>
            </a:r>
            <a:r>
              <a:rPr b="0" lang="en-US" sz="2400" spc="-1" strike="noStrike">
                <a:solidFill>
                  <a:srgbClr val="ffffff"/>
                </a:solidFill>
                <a:latin typeface="Times New Roman"/>
              </a:rPr>
              <a:t>the next generation IP.</a:t>
            </a:r>
            <a:r>
              <a:rPr b="1" lang="en-US" sz="2400" spc="-1" strike="noStrike">
                <a:solidFill>
                  <a:srgbClr val="ffffff"/>
                </a:solidFill>
                <a:latin typeface="Times New Roman"/>
              </a:rPr>
              <a:t> </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IPv6 uses a 128-bit address technique as compared to IPv4’s 32-bit address structure.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IPv6 provides for a large number of IP addresses (2</a:t>
            </a:r>
            <a:r>
              <a:rPr b="0" lang="en-US" sz="2400" spc="-1" strike="noStrike" baseline="30000">
                <a:solidFill>
                  <a:srgbClr val="ffffff"/>
                </a:solidFill>
                <a:latin typeface="Times New Roman"/>
              </a:rPr>
              <a:t>128</a:t>
            </a:r>
            <a:r>
              <a:rPr b="0" lang="en-US" sz="2400" spc="-1" strike="noStrike">
                <a:solidFill>
                  <a:srgbClr val="ffffff"/>
                </a:solidFill>
                <a:latin typeface="Times New Roman"/>
              </a:rPr>
              <a: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IPv6</a:t>
            </a:r>
            <a:endParaRPr b="0" lang="en-US" sz="4400" spc="-1" strike="noStrike">
              <a:latin typeface="Arial"/>
            </a:endParaRPr>
          </a:p>
        </p:txBody>
      </p:sp>
      <p:sp>
        <p:nvSpPr>
          <p:cNvPr id="248" name="CustomShape 2"/>
          <p:cNvSpPr/>
          <p:nvPr/>
        </p:nvSpPr>
        <p:spPr>
          <a:xfrm>
            <a:off x="503640" y="189000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IPv6 numbers are written in hexadecimal rather than dotted decimal.  For example, the following is a 32 hexadecimal digit IPv6 address.  (Note: 32 hex digits x 4 bits/hex digit = 128 bits)</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gn="ctr">
              <a:lnSpc>
                <a:spcPct val="80000"/>
              </a:lnSpc>
              <a:spcBef>
                <a:spcPts val="598"/>
              </a:spcBef>
              <a:tabLst>
                <a:tab algn="l" pos="0"/>
              </a:tabLst>
            </a:pPr>
            <a:r>
              <a:rPr b="0" lang="en-US" sz="2400" spc="-1" strike="noStrike">
                <a:solidFill>
                  <a:srgbClr val="ffffff"/>
                </a:solidFill>
                <a:latin typeface="Times New Roman"/>
              </a:rPr>
              <a:t>6789:ABCD:1234:EF98:7654:321F:EDCB:AF21</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is classified as a </a:t>
            </a:r>
            <a:r>
              <a:rPr b="1" lang="en-US" sz="2400" spc="-1" strike="noStrike">
                <a:solidFill>
                  <a:srgbClr val="ffcc00"/>
                </a:solidFill>
                <a:latin typeface="Times New Roman"/>
              </a:rPr>
              <a:t>full IPv6 address</a:t>
            </a:r>
            <a:r>
              <a:rPr b="0" lang="en-US" sz="2400" spc="-1" strike="noStrike">
                <a:solidFill>
                  <a:srgbClr val="ffffff"/>
                </a:solidFill>
                <a:latin typeface="Times New Roman"/>
              </a:rPr>
              <a:t>.  The “full” means that all 32 hexadecimal positions contain a value other than 0.</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IPv6</a:t>
            </a:r>
            <a:endParaRPr b="0" lang="en-US" sz="4400" spc="-1" strike="noStrike">
              <a:latin typeface="Arial"/>
            </a:endParaRPr>
          </a:p>
        </p:txBody>
      </p:sp>
      <p:sp>
        <p:nvSpPr>
          <p:cNvPr id="25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1000"/>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IPv6 uses 7 colons (:) as separators to group the 32 hex characters into 8 groups of four.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Some IPv6 numbers will have a 0 within the address.  In this case, IPv6 allows the number to be compressed to make it easier to write the number.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example, assume that an IPv6 number is as follows:</a:t>
            </a:r>
            <a:endParaRPr b="0" lang="en-US" sz="2400" spc="-1" strike="noStrike">
              <a:latin typeface="Arial"/>
            </a:endParaRPr>
          </a:p>
          <a:p>
            <a:pPr marL="342720" indent="-342360" algn="ctr">
              <a:lnSpc>
                <a:spcPct val="90000"/>
              </a:lnSpc>
              <a:spcBef>
                <a:spcPts val="598"/>
              </a:spcBef>
              <a:tabLst>
                <a:tab algn="l" pos="0"/>
              </a:tabLst>
            </a:pPr>
            <a:endParaRPr b="0" lang="en-US" sz="2400" spc="-1" strike="noStrike">
              <a:latin typeface="Arial"/>
            </a:endParaRPr>
          </a:p>
          <a:p>
            <a:pPr marL="342720" indent="-342360" algn="ctr">
              <a:lnSpc>
                <a:spcPct val="90000"/>
              </a:lnSpc>
              <a:spcBef>
                <a:spcPts val="598"/>
              </a:spcBef>
              <a:tabLst>
                <a:tab algn="l" pos="0"/>
              </a:tabLst>
            </a:pPr>
            <a:r>
              <a:rPr b="0" lang="en-US" sz="2400" spc="-1" strike="noStrike">
                <a:solidFill>
                  <a:srgbClr val="ffffff"/>
                </a:solidFill>
                <a:latin typeface="Times New Roman"/>
              </a:rPr>
              <a:t>6789:0000:0000:EF98:7654:321F:EDCB:AF21</a:t>
            </a:r>
            <a:endParaRPr b="0" lang="en-US" sz="2400" spc="-1" strike="noStrike">
              <a:latin typeface="Arial"/>
            </a:endParaRPr>
          </a:p>
        </p:txBody>
      </p:sp>
    </p:spTree>
  </p:cSld>
  <p:transition>
    <p:fade/>
  </p:transition>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IPv6  [double-colon]</a:t>
            </a:r>
            <a:endParaRPr b="0" lang="en-US" sz="4400" spc="-1" strike="noStrike">
              <a:latin typeface="Arial"/>
            </a:endParaRPr>
          </a:p>
        </p:txBody>
      </p:sp>
      <p:sp>
        <p:nvSpPr>
          <p:cNvPr id="252" name="CustomShape 2"/>
          <p:cNvSpPr/>
          <p:nvPr/>
        </p:nvSpPr>
        <p:spPr>
          <a:xfrm>
            <a:off x="503640" y="1952640"/>
            <a:ext cx="9071640" cy="27716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Consecutive 0’s can be dropped and a double-colon notation can be used as follows:</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gn="ctr">
              <a:lnSpc>
                <a:spcPct val="90000"/>
              </a:lnSpc>
              <a:spcBef>
                <a:spcPts val="598"/>
              </a:spcBef>
              <a:tabLst>
                <a:tab algn="l" pos="0"/>
              </a:tabLst>
            </a:pPr>
            <a:r>
              <a:rPr b="0" lang="en-US" sz="2400" spc="-1" strike="noStrike">
                <a:solidFill>
                  <a:srgbClr val="ffffff"/>
                </a:solidFill>
                <a:latin typeface="Times New Roman"/>
              </a:rPr>
              <a:t>6789:0000:0000:EF98:7654:321F:EDCB:AF21</a:t>
            </a:r>
            <a:endParaRPr b="0" lang="en-US" sz="2400" spc="-1" strike="noStrike">
              <a:latin typeface="Arial"/>
            </a:endParaRPr>
          </a:p>
          <a:p>
            <a:pPr>
              <a:lnSpc>
                <a:spcPct val="9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90000"/>
              </a:lnSpc>
              <a:spcBef>
                <a:spcPts val="598"/>
              </a:spcBef>
              <a:tabLst>
                <a:tab algn="l" pos="0"/>
              </a:tabLst>
            </a:pPr>
            <a:endParaRPr b="0" lang="en-US" sz="2400" spc="-1" strike="noStrike">
              <a:latin typeface="Arial"/>
            </a:endParaRPr>
          </a:p>
          <a:p>
            <a:pPr marL="342720" indent="-342360" algn="ctr">
              <a:lnSpc>
                <a:spcPct val="90000"/>
              </a:lnSpc>
              <a:spcBef>
                <a:spcPts val="598"/>
              </a:spcBef>
              <a:tabLst>
                <a:tab algn="l" pos="0"/>
              </a:tabLst>
            </a:pPr>
            <a:r>
              <a:rPr b="0" lang="en-US" sz="2400" spc="-1" strike="noStrike">
                <a:solidFill>
                  <a:srgbClr val="ffffff"/>
                </a:solidFill>
                <a:latin typeface="Times New Roman"/>
              </a:rPr>
              <a:t>6789::EF98:7654:321F:EDCB:AF21</a:t>
            </a:r>
            <a:endParaRPr b="0" lang="en-US" sz="2400" spc="-1" strike="noStrike">
              <a:latin typeface="Arial"/>
            </a:endParaRPr>
          </a:p>
        </p:txBody>
      </p:sp>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1679760" y="503640"/>
            <a:ext cx="6803640" cy="5274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Table 6-8  The breakdown of the network and host bits by class.</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ccff"/>
                </a:solidFill>
                <a:latin typeface="Times New Roman"/>
                <a:ea typeface="DejaVu Sans"/>
              </a:rPr>
              <a:t>Class</a:t>
            </a:r>
            <a:r>
              <a:rPr b="1" lang="en-US" sz="2400" spc="-1" strike="noStrike">
                <a:solidFill>
                  <a:srgbClr val="00ccff"/>
                </a:solidFill>
                <a:latin typeface="Times New Roman"/>
                <a:ea typeface="DejaVu Sans"/>
              </a:rPr>
              <a:t>	</a:t>
            </a:r>
            <a:r>
              <a:rPr b="1" lang="en-US" sz="2400" spc="-1" strike="noStrike">
                <a:solidFill>
                  <a:srgbClr val="00ccff"/>
                </a:solidFill>
                <a:latin typeface="Times New Roman"/>
                <a:ea typeface="DejaVu Sans"/>
              </a:rPr>
              <a:t>	</a:t>
            </a:r>
            <a:r>
              <a:rPr b="1" lang="en-US" sz="2400" spc="-1" strike="noStrike">
                <a:solidFill>
                  <a:srgbClr val="00ccff"/>
                </a:solidFill>
                <a:latin typeface="Times New Roman"/>
                <a:ea typeface="DejaVu Sans"/>
              </a:rPr>
              <a:t>Network Bits</a:t>
            </a:r>
            <a:r>
              <a:rPr b="1" lang="en-US" sz="2400" spc="-1" strike="noStrike">
                <a:solidFill>
                  <a:srgbClr val="00ccff"/>
                </a:solidFill>
                <a:latin typeface="Times New Roman"/>
                <a:ea typeface="DejaVu Sans"/>
              </a:rPr>
              <a:t>	</a:t>
            </a:r>
            <a:r>
              <a:rPr b="1" lang="en-US" sz="2400" spc="-1" strike="noStrike">
                <a:solidFill>
                  <a:srgbClr val="00ccff"/>
                </a:solidFill>
                <a:latin typeface="Times New Roman"/>
                <a:ea typeface="DejaVu Sans"/>
              </a:rPr>
              <a:t>Host Bits</a:t>
            </a:r>
            <a:endParaRPr b="0" lang="en-US" sz="2400" spc="-1" strike="noStrike">
              <a:latin typeface="Arial"/>
            </a:endParaRPr>
          </a:p>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A</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8</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24</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B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16</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16</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C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24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8</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92" name="CustomShape 2"/>
          <p:cNvSpPr/>
          <p:nvPr/>
        </p:nvSpPr>
        <p:spPr>
          <a:xfrm>
            <a:off x="1259640" y="1638000"/>
            <a:ext cx="7391880" cy="3086640"/>
          </a:xfrm>
          <a:prstGeom prst="rect">
            <a:avLst/>
          </a:prstGeom>
          <a:noFill/>
          <a:ln w="9360">
            <a:solidFill>
              <a:srgbClr val="ffffff"/>
            </a:solidFill>
            <a:miter/>
          </a:ln>
        </p:spPr>
        <p:style>
          <a:lnRef idx="0"/>
          <a:fillRef idx="0"/>
          <a:effectRef idx="0"/>
          <a:fontRef idx="minor"/>
        </p:style>
      </p:sp>
      <p:sp>
        <p:nvSpPr>
          <p:cNvPr id="93" name="Line 3"/>
          <p:cNvSpPr/>
          <p:nvPr/>
        </p:nvSpPr>
        <p:spPr>
          <a:xfrm>
            <a:off x="1679760" y="2142000"/>
            <a:ext cx="6720120" cy="0"/>
          </a:xfrm>
          <a:prstGeom prst="line">
            <a:avLst/>
          </a:prstGeom>
          <a:ln w="9360">
            <a:solidFill>
              <a:srgbClr val="ff0000"/>
            </a:solidFill>
            <a:miter/>
          </a:ln>
        </p:spPr>
        <p:style>
          <a:lnRef idx="0"/>
          <a:fillRef idx="0"/>
          <a:effectRef idx="0"/>
          <a:fontRef idx="minor"/>
        </p:style>
      </p:sp>
    </p:spTree>
  </p:cSld>
  <p:transition>
    <p:fade/>
  </p:transition>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IPv6 [double-colon]</a:t>
            </a:r>
            <a:endParaRPr b="0" lang="en-US" sz="4400" spc="-1" strike="noStrike">
              <a:latin typeface="Arial"/>
            </a:endParaRPr>
          </a:p>
        </p:txBody>
      </p:sp>
      <p:sp>
        <p:nvSpPr>
          <p:cNvPr id="254" name="CustomShape 2"/>
          <p:cNvSpPr/>
          <p:nvPr/>
        </p:nvSpPr>
        <p:spPr>
          <a:xfrm>
            <a:off x="503640" y="1385640"/>
            <a:ext cx="9071640" cy="38426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Recovering the compressed number in double-colon notation simply requires that all numbers left of the double notation be entered beginning with the left most slot of the IPv6 address.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Next, start with the numbers on right of the double-colon.  Begin with the right most slot of the IPv6 address slots and enter the numbers from right to left until the double-colon is reached.  Zeros are entered into any empty slots.</a:t>
            </a: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rPr>
              <a:t> </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gn="ctr">
              <a:lnSpc>
                <a:spcPct val="80000"/>
              </a:lnSpc>
              <a:spcBef>
                <a:spcPts val="598"/>
              </a:spcBef>
              <a:tabLst>
                <a:tab algn="l" pos="0"/>
              </a:tabLst>
            </a:pPr>
            <a:r>
              <a:rPr b="0" lang="en-US" sz="2400" spc="-1" strike="noStrike">
                <a:solidFill>
                  <a:srgbClr val="ffffff"/>
                </a:solidFill>
                <a:latin typeface="Times New Roman"/>
              </a:rPr>
              <a:t>6789::EF98:7654:321F:EDCB:AF21</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u="sng">
                <a:solidFill>
                  <a:srgbClr val="ffffff"/>
                </a:solidFill>
                <a:uFillTx/>
                <a:latin typeface="Times New Roman"/>
              </a:rPr>
              <a:t>6789</a:t>
            </a:r>
            <a:r>
              <a:rPr b="0" lang="en-US" sz="2400" spc="-1" strike="noStrike">
                <a:solidFill>
                  <a:srgbClr val="ffffff"/>
                </a:solidFill>
                <a:latin typeface="Times New Roman"/>
              </a:rPr>
              <a:t>	</a:t>
            </a:r>
            <a:r>
              <a:rPr b="0" lang="en-US" sz="2400" spc="-1" strike="noStrike">
                <a:solidFill>
                  <a:srgbClr val="ffffff"/>
                </a:solidFill>
                <a:latin typeface="Times New Roman"/>
              </a:rPr>
              <a:t>:</a:t>
            </a:r>
            <a:r>
              <a:rPr b="0" lang="en-US" sz="2400" spc="-1" strike="noStrike" u="sng">
                <a:solidFill>
                  <a:srgbClr val="ffffff"/>
                </a:solidFill>
                <a:uFillTx/>
                <a:latin typeface="Times New Roman"/>
              </a:rPr>
              <a:t>  0  </a:t>
            </a:r>
            <a:r>
              <a:rPr b="0" lang="en-US" sz="2400" spc="-1" strike="noStrike">
                <a:solidFill>
                  <a:srgbClr val="ffffff"/>
                </a:solidFill>
                <a:latin typeface="Times New Roman"/>
              </a:rPr>
              <a:t>  :</a:t>
            </a:r>
            <a:r>
              <a:rPr b="0" lang="en-US" sz="2400" spc="-1" strike="noStrike" u="sng">
                <a:solidFill>
                  <a:srgbClr val="ffffff"/>
                </a:solidFill>
                <a:uFillTx/>
                <a:latin typeface="Times New Roman"/>
              </a:rPr>
              <a:t>   0  </a:t>
            </a:r>
            <a:r>
              <a:rPr b="0" lang="en-US" sz="2400" spc="-1" strike="noStrike">
                <a:solidFill>
                  <a:srgbClr val="ffffff"/>
                </a:solidFill>
                <a:latin typeface="Times New Roman"/>
              </a:rPr>
              <a:t>    </a:t>
            </a:r>
            <a:r>
              <a:rPr b="0" lang="en-US" sz="2400" spc="-1" strike="noStrike" u="sng">
                <a:solidFill>
                  <a:srgbClr val="ffffff"/>
                </a:solidFill>
                <a:uFillTx/>
                <a:latin typeface="Times New Roman"/>
              </a:rPr>
              <a:t>:EF98</a:t>
            </a:r>
            <a:r>
              <a:rPr b="0" lang="en-US" sz="2400" spc="-1" strike="noStrike">
                <a:solidFill>
                  <a:srgbClr val="ffffff"/>
                </a:solidFill>
                <a:latin typeface="Times New Roman"/>
              </a:rPr>
              <a:t>   :</a:t>
            </a:r>
            <a:r>
              <a:rPr b="0" lang="en-US" sz="2400" spc="-1" strike="noStrike" u="sng">
                <a:solidFill>
                  <a:srgbClr val="ffffff"/>
                </a:solidFill>
                <a:uFillTx/>
                <a:latin typeface="Times New Roman"/>
              </a:rPr>
              <a:t>7654</a:t>
            </a:r>
            <a:r>
              <a:rPr b="0" lang="en-US" sz="2400" spc="-1" strike="noStrike">
                <a:solidFill>
                  <a:srgbClr val="ffffff"/>
                </a:solidFill>
                <a:latin typeface="Times New Roman"/>
              </a:rPr>
              <a:t>  :</a:t>
            </a:r>
            <a:r>
              <a:rPr b="0" lang="en-US" sz="2400" spc="-1" strike="noStrike" u="sng">
                <a:solidFill>
                  <a:srgbClr val="ffffff"/>
                </a:solidFill>
                <a:uFillTx/>
                <a:latin typeface="Times New Roman"/>
              </a:rPr>
              <a:t>321F</a:t>
            </a:r>
            <a:r>
              <a:rPr b="0" lang="en-US" sz="2400" spc="-1" strike="noStrike">
                <a:solidFill>
                  <a:srgbClr val="ffffff"/>
                </a:solidFill>
                <a:latin typeface="Times New Roman"/>
              </a:rPr>
              <a:t>   :</a:t>
            </a:r>
            <a:r>
              <a:rPr b="0" lang="en-US" sz="2400" spc="-1" strike="noStrike" u="sng">
                <a:solidFill>
                  <a:srgbClr val="ffffff"/>
                </a:solidFill>
                <a:uFillTx/>
                <a:latin typeface="Times New Roman"/>
              </a:rPr>
              <a:t>EDCB</a:t>
            </a:r>
            <a:r>
              <a:rPr b="0" lang="en-US" sz="2400" spc="-1" strike="noStrike">
                <a:solidFill>
                  <a:srgbClr val="ffffff"/>
                </a:solidFill>
                <a:latin typeface="Times New Roman"/>
              </a:rPr>
              <a:t>   :</a:t>
            </a:r>
            <a:r>
              <a:rPr b="0" lang="en-US" sz="2400" spc="-1" strike="noStrike" u="sng">
                <a:solidFill>
                  <a:srgbClr val="ffffff"/>
                </a:solidFill>
                <a:uFillTx/>
                <a:latin typeface="Times New Roman"/>
              </a:rPr>
              <a:t>AF21</a:t>
            </a:r>
            <a:endParaRPr b="0" lang="en-US" sz="2400" spc="-1" strike="noStrike">
              <a:latin typeface="Arial"/>
            </a:endParaRPr>
          </a:p>
        </p:txBody>
      </p:sp>
    </p:spTree>
  </p:cSld>
  <p:transition>
    <p:fade/>
  </p:transition>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IPv6</a:t>
            </a:r>
            <a:endParaRPr b="0" lang="en-US" sz="4400" spc="-1" strike="noStrike">
              <a:latin typeface="Arial"/>
            </a:endParaRPr>
          </a:p>
        </p:txBody>
      </p:sp>
      <p:sp>
        <p:nvSpPr>
          <p:cNvPr id="256"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IPv4 numbers can be written in the new IPv6 form by writing the IPv4 number in hexadecimal and placing the number to the right of a double-colon.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Example 6-11 demonstrates how a dotted-decimal IP number can be converted to IPv6 hexadecimal.</a:t>
            </a:r>
            <a:endParaRPr b="0" lang="en-US" sz="2400" spc="-1" strike="noStrike">
              <a:latin typeface="Arial"/>
            </a:endParaRPr>
          </a:p>
        </p:txBody>
      </p:sp>
    </p:spTree>
  </p:cSld>
  <p:transition>
    <p:fade/>
  </p:transition>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6-11</a:t>
            </a:r>
            <a:endParaRPr b="0" lang="en-US" sz="4400" spc="-1" strike="noStrike">
              <a:latin typeface="Arial"/>
            </a:endParaRPr>
          </a:p>
        </p:txBody>
      </p:sp>
      <p:sp>
        <p:nvSpPr>
          <p:cNvPr id="258"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73000"/>
          </a:bodyPr>
          <a:p>
            <a:pPr marL="342720" indent="-342360">
              <a:lnSpc>
                <a:spcPct val="80000"/>
              </a:lnSpc>
              <a:spcBef>
                <a:spcPts val="499"/>
              </a:spcBef>
              <a:tabLst>
                <a:tab algn="l" pos="0"/>
              </a:tabLst>
            </a:pPr>
            <a:endParaRPr b="0" lang="en-US" sz="1490" spc="-1" strike="noStrike">
              <a:latin typeface="Arial"/>
            </a:endParaRPr>
          </a:p>
          <a:p>
            <a:pPr marL="342720" indent="-342360">
              <a:lnSpc>
                <a:spcPct val="80000"/>
              </a:lnSpc>
              <a:spcBef>
                <a:spcPts val="499"/>
              </a:spcBef>
              <a:tabLst>
                <a:tab algn="l" pos="0"/>
              </a:tabLst>
            </a:pPr>
            <a:r>
              <a:rPr b="1" lang="en-US" sz="2000" spc="-1" strike="noStrike">
                <a:solidFill>
                  <a:srgbClr val="ffffff"/>
                </a:solidFill>
                <a:latin typeface="Times New Roman"/>
              </a:rPr>
              <a:t>Problem</a:t>
            </a:r>
            <a:r>
              <a:rPr b="0" lang="en-US" sz="2000" spc="-1" strike="noStrike">
                <a:solidFill>
                  <a:srgbClr val="ffffff"/>
                </a:solidFill>
                <a:latin typeface="Times New Roman"/>
              </a:rPr>
              <a:t>: Convert the IPv4 address of 192.168.5.20 to an IPv6</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hexadecimal address.</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1" lang="en-US" sz="2000" spc="-1" strike="noStrike">
                <a:solidFill>
                  <a:srgbClr val="ffffff"/>
                </a:solidFill>
                <a:latin typeface="Times New Roman"/>
              </a:rPr>
              <a:t>Solution</a:t>
            </a:r>
            <a:r>
              <a:rPr b="0" lang="en-US" sz="2000" spc="-1" strike="noStrike">
                <a:solidFill>
                  <a:srgbClr val="ffffff"/>
                </a:solidFill>
                <a:latin typeface="Times New Roman"/>
              </a:rPr>
              <a:t>:  First convert each dotted-decimal number to hexadecimal.</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Decimal</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Hex</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192</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C0</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168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A8</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5</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05</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20</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14</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(Hint: use a calculator or a lookup table to convert the decimal numbers to hexadecimal.)</a:t>
            </a:r>
            <a:endParaRPr b="0" lang="en-US" sz="2000" spc="-1" strike="noStrike">
              <a:latin typeface="Arial"/>
            </a:endParaRPr>
          </a:p>
        </p:txBody>
      </p:sp>
    </p:spTree>
  </p:cSld>
  <p:transition>
    <p:fade/>
  </p:transition>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6-11</a:t>
            </a:r>
            <a:endParaRPr b="0" lang="en-US" sz="4400" spc="-1" strike="noStrike">
              <a:latin typeface="Arial"/>
            </a:endParaRPr>
          </a:p>
        </p:txBody>
      </p:sp>
      <p:sp>
        <p:nvSpPr>
          <p:cNvPr id="260" name="CustomShape 2"/>
          <p:cNvSpPr/>
          <p:nvPr/>
        </p:nvSpPr>
        <p:spPr>
          <a:xfrm>
            <a:off x="503640" y="1826640"/>
            <a:ext cx="9071640" cy="239400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IPv6 address will have many leading 0’s, therefore the IPv6 hex address can be written in double-colon notation as:</a:t>
            </a:r>
            <a:endParaRPr b="0" lang="en-US" sz="2400" spc="-1" strike="noStrike">
              <a:latin typeface="Arial"/>
            </a:endParaRPr>
          </a:p>
          <a:p>
            <a:pPr marL="342720" indent="-342360" algn="ctr">
              <a:lnSpc>
                <a:spcPct val="100000"/>
              </a:lnSpc>
              <a:spcBef>
                <a:spcPts val="598"/>
              </a:spcBef>
              <a:tabLst>
                <a:tab algn="l" pos="0"/>
              </a:tabLst>
            </a:pPr>
            <a:endParaRPr b="0" lang="en-US" sz="2400" spc="-1" strike="noStrike">
              <a:latin typeface="Arial"/>
            </a:endParaRPr>
          </a:p>
          <a:p>
            <a:pPr marL="342720" indent="-342360" algn="ctr">
              <a:lnSpc>
                <a:spcPct val="100000"/>
              </a:lnSpc>
              <a:spcBef>
                <a:spcPts val="598"/>
              </a:spcBef>
              <a:tabLst>
                <a:tab algn="l" pos="0"/>
              </a:tabLst>
            </a:pPr>
            <a:r>
              <a:rPr b="0" lang="en-US" sz="2400" spc="-1" strike="noStrike">
                <a:solidFill>
                  <a:srgbClr val="ffffff"/>
                </a:solidFill>
                <a:latin typeface="Times New Roman"/>
              </a:rPr>
              <a:t>:: C0A8:0514</a:t>
            </a:r>
            <a:endParaRPr b="0" lang="en-US" sz="2400" spc="-1" strike="noStrike">
              <a:latin typeface="Arial"/>
            </a:endParaRPr>
          </a:p>
        </p:txBody>
      </p:sp>
    </p:spTree>
  </p:cSld>
  <p:transition>
    <p:fade/>
  </p:transition>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Example 6-11</a:t>
            </a:r>
            <a:endParaRPr b="0" lang="en-US" sz="4400" spc="-1" strike="noStrike">
              <a:latin typeface="Arial"/>
            </a:endParaRPr>
          </a:p>
        </p:txBody>
      </p:sp>
      <p:sp>
        <p:nvSpPr>
          <p:cNvPr id="262" name="CustomShape 2"/>
          <p:cNvSpPr/>
          <p:nvPr/>
        </p:nvSpPr>
        <p:spPr>
          <a:xfrm>
            <a:off x="503640" y="1637280"/>
            <a:ext cx="9071640" cy="403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IPv4 numbers can also be written in IPv6 form by writing the IPv4 number in dotted-decimal format as shown.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Note that the number is preceded by 24 hexadecimal 0’s.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0000: 0000: 0000: 0000: 0000: 0000:192.168.5.20</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number can be reduced as follows: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gn="ctr">
              <a:lnSpc>
                <a:spcPct val="100000"/>
              </a:lnSpc>
              <a:spcBef>
                <a:spcPts val="598"/>
              </a:spcBef>
              <a:tabLst>
                <a:tab algn="l" pos="0"/>
              </a:tabLst>
            </a:pPr>
            <a:r>
              <a:rPr b="0" lang="en-US" sz="2400" spc="-1" strike="noStrike">
                <a:solidFill>
                  <a:srgbClr val="ffffff"/>
                </a:solidFill>
                <a:latin typeface="Times New Roman"/>
              </a:rPr>
              <a:t>::192.168.5.20</a:t>
            </a:r>
            <a:endParaRPr b="0" lang="en-US" sz="2400" spc="-1" strike="noStrike">
              <a:latin typeface="Arial"/>
            </a:endParaRPr>
          </a:p>
        </p:txBody>
      </p:sp>
    </p:spTree>
  </p:cSld>
  <p:transition>
    <p:fade/>
  </p:transition>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03640" y="125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Types of IPv6 addresses</a:t>
            </a:r>
            <a:endParaRPr b="0" lang="en-US" sz="4400" spc="-1" strike="noStrike">
              <a:latin typeface="Arial"/>
            </a:endParaRPr>
          </a:p>
        </p:txBody>
      </p:sp>
      <p:sp>
        <p:nvSpPr>
          <p:cNvPr id="264" name="CustomShape 2"/>
          <p:cNvSpPr/>
          <p:nvPr/>
        </p:nvSpPr>
        <p:spPr>
          <a:xfrm>
            <a:off x="503640" y="1197000"/>
            <a:ext cx="9071640" cy="4031280"/>
          </a:xfrm>
          <a:prstGeom prst="rect">
            <a:avLst/>
          </a:prstGeom>
          <a:noFill/>
          <a:ln>
            <a:noFill/>
          </a:ln>
        </p:spPr>
        <p:style>
          <a:lnRef idx="0"/>
          <a:fillRef idx="0"/>
          <a:effectRef idx="0"/>
          <a:fontRef idx="minor"/>
        </p:style>
        <p:txBody>
          <a:bodyPr lIns="90000" rIns="90000" tIns="45000" bIns="45000">
            <a:normAutofit fontScale="86000"/>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are three types of IPv6 addresses.  These are </a:t>
            </a:r>
            <a:r>
              <a:rPr b="1" lang="en-US" sz="2400" spc="-1" strike="noStrike">
                <a:solidFill>
                  <a:srgbClr val="ffcc00"/>
                </a:solidFill>
                <a:latin typeface="Times New Roman"/>
              </a:rPr>
              <a:t>unicast</a:t>
            </a:r>
            <a:r>
              <a:rPr b="0" lang="en-US" sz="2400" spc="-1" strike="noStrike">
                <a:solidFill>
                  <a:srgbClr val="ffcc00"/>
                </a:solidFill>
                <a:latin typeface="Times New Roman"/>
              </a:rPr>
              <a:t>, </a:t>
            </a:r>
            <a:r>
              <a:rPr b="1" lang="en-US" sz="2400" spc="-1" strike="noStrike">
                <a:solidFill>
                  <a:srgbClr val="ffcc00"/>
                </a:solidFill>
                <a:latin typeface="Times New Roman"/>
              </a:rPr>
              <a:t>multicast,</a:t>
            </a:r>
            <a:r>
              <a:rPr b="1" lang="en-US" sz="2400" spc="-1" strike="noStrike">
                <a:solidFill>
                  <a:srgbClr val="ffffff"/>
                </a:solidFill>
                <a:latin typeface="Times New Roman"/>
              </a:rPr>
              <a:t> </a:t>
            </a:r>
            <a:r>
              <a:rPr b="0" lang="en-US" sz="2400" spc="-1" strike="noStrike">
                <a:solidFill>
                  <a:srgbClr val="ffffff"/>
                </a:solidFill>
                <a:latin typeface="Times New Roman"/>
              </a:rPr>
              <a:t>and </a:t>
            </a:r>
            <a:r>
              <a:rPr b="1" lang="en-US" sz="2400" spc="-1" strike="noStrike">
                <a:solidFill>
                  <a:srgbClr val="ffcc00"/>
                </a:solidFill>
                <a:latin typeface="Times New Roman"/>
              </a:rPr>
              <a:t>anycast</a:t>
            </a:r>
            <a:r>
              <a:rPr b="1" lang="en-US" sz="2400" spc="-1" strike="noStrike">
                <a:solidFill>
                  <a:srgbClr val="ffffff"/>
                </a:solidFill>
                <a:latin typeface="Times New Roman"/>
              </a:rPr>
              <a:t>.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a:t>
            </a:r>
            <a:r>
              <a:rPr b="1" lang="en-US" sz="2400" spc="-1" strike="noStrike">
                <a:solidFill>
                  <a:srgbClr val="ffcc00"/>
                </a:solidFill>
                <a:latin typeface="Times New Roman"/>
              </a:rPr>
              <a:t>unicast IPv6</a:t>
            </a:r>
            <a:r>
              <a:rPr b="0" lang="en-US" sz="2400" spc="-1" strike="noStrike">
                <a:solidFill>
                  <a:srgbClr val="ffffff"/>
                </a:solidFill>
                <a:latin typeface="Times New Roman"/>
              </a:rPr>
              <a:t> address is used to identify a single network interface address and data packets are sent directly to the computer with the specified IPv6 address.</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are several types of unicast addresses including </a:t>
            </a:r>
            <a:r>
              <a:rPr b="1" lang="en-US" sz="2400" spc="-1" strike="noStrike">
                <a:solidFill>
                  <a:srgbClr val="ffc000"/>
                </a:solidFill>
                <a:latin typeface="Times New Roman"/>
              </a:rPr>
              <a:t>link-local addresses</a:t>
            </a:r>
            <a:r>
              <a:rPr b="0" lang="en-US" sz="2400" spc="-1" strike="noStrike">
                <a:solidFill>
                  <a:srgbClr val="ffffff"/>
                </a:solidFill>
                <a:latin typeface="Times New Roman"/>
              </a:rPr>
              <a:t>, global unicast addresses, and unique local addresses.  Link-local addresses are designed to be used for and are limited to communications on the local link.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Every IPv6 interface will have one link-local address.</a:t>
            </a: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rPr>
              <a:t>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Types of IPv6 addresses</a:t>
            </a:r>
            <a:endParaRPr b="0" lang="en-US" sz="4400" spc="-1" strike="noStrike">
              <a:latin typeface="Arial"/>
            </a:endParaRPr>
          </a:p>
        </p:txBody>
      </p:sp>
      <p:sp>
        <p:nvSpPr>
          <p:cNvPr id="266" name="CustomShape 2"/>
          <p:cNvSpPr/>
          <p:nvPr/>
        </p:nvSpPr>
        <p:spPr>
          <a:xfrm>
            <a:off x="503640" y="1637640"/>
            <a:ext cx="9071640" cy="4031640"/>
          </a:xfrm>
          <a:prstGeom prst="rect">
            <a:avLst/>
          </a:prstGeom>
          <a:noFill/>
          <a:ln>
            <a:noFill/>
          </a:ln>
        </p:spPr>
        <p:style>
          <a:lnRef idx="0"/>
          <a:fillRef idx="0"/>
          <a:effectRef idx="0"/>
          <a:fontRef idx="minor"/>
        </p:style>
        <p:txBody>
          <a:bodyPr lIns="90000" rIns="90000" tIns="46800" bIns="46800">
            <a:noAutofit/>
          </a:bodyPr>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9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Multicast</a:t>
            </a:r>
            <a:r>
              <a:rPr b="0"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IPv6</a:t>
            </a:r>
            <a:r>
              <a:rPr b="0" lang="en-US" sz="2400" spc="-1" strike="noStrike">
                <a:solidFill>
                  <a:srgbClr val="ffffff"/>
                </a:solidFill>
                <a:latin typeface="Times New Roman"/>
                <a:ea typeface="DejaVu Sans"/>
              </a:rPr>
              <a:t> addresses are defined for a group of networking devices.  Data packets sent to a multicast address are sent to the entire group of networking devices such as a group of routers running the same routing protocol.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Multicast addresses all start with the prefix </a:t>
            </a:r>
            <a:r>
              <a:rPr b="1" lang="en-US" sz="2400" spc="-1" strike="noStrike">
                <a:solidFill>
                  <a:srgbClr val="ffffff"/>
                </a:solidFill>
                <a:latin typeface="Times New Roman"/>
                <a:ea typeface="DejaVu Sans"/>
              </a:rPr>
              <a:t>FF00::/8</a:t>
            </a:r>
            <a:r>
              <a:rPr b="0" lang="en-US" sz="2400" spc="-1" strike="noStrike">
                <a:solidFill>
                  <a:srgbClr val="ffffff"/>
                </a:solidFill>
                <a:latin typeface="Times New Roman"/>
                <a:ea typeface="DejaVu Sans"/>
              </a:rPr>
              <a:t>.  The next group of characters in the IPv6 multicast address (the second octet) are called the scope.  The scope bits are used to identify which ISP should carry the data traffic.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Types of IPv6 addresses</a:t>
            </a:r>
            <a:endParaRPr b="0" lang="en-US" sz="4400" spc="-1" strike="noStrike">
              <a:latin typeface="Arial"/>
            </a:endParaRPr>
          </a:p>
        </p:txBody>
      </p:sp>
      <p:sp>
        <p:nvSpPr>
          <p:cNvPr id="268" name="CustomShape 2"/>
          <p:cNvSpPr/>
          <p:nvPr/>
        </p:nvSpPr>
        <p:spPr>
          <a:xfrm>
            <a:off x="503640" y="1386000"/>
            <a:ext cx="9071640" cy="4031280"/>
          </a:xfrm>
          <a:prstGeom prst="rect">
            <a:avLst/>
          </a:prstGeom>
          <a:noFill/>
          <a:ln>
            <a:noFill/>
          </a:ln>
        </p:spPr>
        <p:style>
          <a:lnRef idx="0"/>
          <a:fillRef idx="0"/>
          <a:effectRef idx="0"/>
          <a:fontRef idx="minor"/>
        </p:style>
        <p:txBody>
          <a:bodyPr lIns="90000" rIns="90000" tIns="46800" bIns="46800">
            <a:noAutofit/>
          </a:bodyPr>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9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a:t>
            </a:r>
            <a:r>
              <a:rPr b="1" lang="en-US" sz="2400" spc="-1" strike="noStrike">
                <a:solidFill>
                  <a:srgbClr val="ffcc00"/>
                </a:solidFill>
                <a:latin typeface="Times New Roman"/>
                <a:ea typeface="DejaVu Sans"/>
              </a:rPr>
              <a:t>anycast</a:t>
            </a:r>
            <a:r>
              <a:rPr b="0"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IPv6</a:t>
            </a:r>
            <a:r>
              <a:rPr b="0" lang="en-US" sz="2400" spc="-1" strike="noStrike">
                <a:solidFill>
                  <a:srgbClr val="ffffff"/>
                </a:solidFill>
                <a:latin typeface="Times New Roman"/>
                <a:ea typeface="DejaVu Sans"/>
              </a:rPr>
              <a:t>  - unicast addresses says “send to this one address” and multicast addresses are used to send the data packets “to every member of this group”,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Anycast addresses says “send to any one member of this group”. In choosing which member to send to, we would for efficiency reasons normally send to the closest one—closest in routing terms.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So we can normally also consider anycast to mean </a:t>
            </a:r>
            <a:endParaRPr b="0" lang="en-US" sz="2400" spc="-1" strike="noStrike">
              <a:latin typeface="Arial"/>
            </a:endParaRPr>
          </a:p>
          <a:p>
            <a:pPr marL="342720" indent="-342360" algn="ctr">
              <a:lnSpc>
                <a:spcPct val="80000"/>
              </a:lnSpc>
              <a:spcBef>
                <a:spcPts val="799"/>
              </a:spcBef>
              <a:tabLst>
                <a:tab algn="l" pos="0"/>
              </a:tabLst>
            </a:pPr>
            <a:r>
              <a:rPr b="1" lang="en-US" sz="2400" spc="-1" strike="noStrike">
                <a:solidFill>
                  <a:srgbClr val="ffffff"/>
                </a:solidFill>
                <a:latin typeface="Times New Roman"/>
                <a:ea typeface="DejaVu Sans"/>
              </a:rPr>
              <a:t>“</a:t>
            </a:r>
            <a:r>
              <a:rPr b="1" lang="en-US" sz="2400" spc="-1" strike="noStrike">
                <a:solidFill>
                  <a:srgbClr val="ffffff"/>
                </a:solidFill>
                <a:latin typeface="Times New Roman"/>
                <a:ea typeface="DejaVu Sans"/>
              </a:rPr>
              <a:t>send to the closest member of this group”.</a:t>
            </a:r>
            <a:r>
              <a:rPr b="1" lang="en-US" sz="3200" spc="-1" strike="noStrike">
                <a:solidFill>
                  <a:srgbClr val="ffffff"/>
                </a:solidFill>
                <a:latin typeface="Times New Roman"/>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IPv6-over-IPv4 tunneling</a:t>
            </a:r>
            <a:endParaRPr b="0" lang="en-US" sz="4400" spc="-1" strike="noStrike">
              <a:latin typeface="Arial"/>
            </a:endParaRPr>
          </a:p>
        </p:txBody>
      </p:sp>
      <p:sp>
        <p:nvSpPr>
          <p:cNvPr id="270" name="CustomShape 2"/>
          <p:cNvSpPr/>
          <p:nvPr/>
        </p:nvSpPr>
        <p:spPr>
          <a:xfrm>
            <a:off x="755640" y="4598640"/>
            <a:ext cx="9491400" cy="8816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is a technique for encapsulating IPv6 packets within the IPv4 format so the packets can be carried over the IPv4 network.</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8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8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8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271" name="Picture 5_0" descr="Fig_I1"/>
          <p:cNvPicPr/>
          <p:nvPr/>
        </p:nvPicPr>
        <p:blipFill>
          <a:blip r:embed="rId1"/>
          <a:stretch/>
        </p:blipFill>
        <p:spPr>
          <a:xfrm>
            <a:off x="2099880" y="1330560"/>
            <a:ext cx="5879160" cy="3205080"/>
          </a:xfrm>
          <a:prstGeom prst="rect">
            <a:avLst/>
          </a:prstGeom>
          <a:ln>
            <a:noFill/>
          </a:ln>
        </p:spPr>
      </p:pic>
      <p:sp>
        <p:nvSpPr>
          <p:cNvPr id="272" name="CustomShape 3"/>
          <p:cNvSpPr/>
          <p:nvPr/>
        </p:nvSpPr>
        <p:spPr>
          <a:xfrm>
            <a:off x="2161080" y="1310760"/>
            <a:ext cx="319140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8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3366"/>
                </a:solidFill>
                <a:latin typeface="Times New Roman"/>
                <a:ea typeface="DejaVu Sans"/>
              </a:rPr>
              <a:t>Source: Cisco Systems</a:t>
            </a:r>
            <a:endParaRPr b="0" lang="en-US" sz="1400" spc="-1" strike="noStrike">
              <a:latin typeface="Arial"/>
            </a:endParaRPr>
          </a:p>
        </p:txBody>
      </p:sp>
    </p:spTree>
  </p:cSld>
  <p:transition>
    <p:fade/>
  </p:transition>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671760" y="3716640"/>
            <a:ext cx="9071640" cy="19526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44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All tunneling mechanisms require that the endpoints of the tunnel run both IPv4 and IPv6 protocol stacks, that is, endpoints must run in dual-stack mode. The dual-stack routers run both IPv4 and IPv6 protocols simultaneously and thus can interoperate directly with both IPv4 and IPv6 end systems and routers. </a:t>
            </a:r>
            <a:endParaRPr b="0" lang="en-US" sz="1800" spc="-1" strike="noStrike">
              <a:latin typeface="Arial"/>
            </a:endParaRPr>
          </a:p>
          <a:p>
            <a:pPr>
              <a:lnSpc>
                <a:spcPct val="80000"/>
              </a:lnSpc>
              <a:spcBef>
                <a:spcPts val="44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marL="216000" indent="-215640">
              <a:lnSpc>
                <a:spcPct val="80000"/>
              </a:lnSpc>
              <a:spcBef>
                <a:spcPts val="44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For proper operation of the tunnel mechanisms, appropriate entries in a DNS that map between host names and IP addresses for both IPv4 and IPv6 allow the applications to choose the required address.</a:t>
            </a:r>
            <a:endParaRPr b="0" lang="en-US" sz="1800" spc="-1" strike="noStrike">
              <a:latin typeface="Arial"/>
            </a:endParaRPr>
          </a:p>
        </p:txBody>
      </p:sp>
      <p:pic>
        <p:nvPicPr>
          <p:cNvPr id="274" name="Picture 5_3" descr="Figure 20"/>
          <p:cNvPicPr/>
          <p:nvPr/>
        </p:nvPicPr>
        <p:blipFill>
          <a:blip r:embed="rId1"/>
          <a:stretch/>
        </p:blipFill>
        <p:spPr>
          <a:xfrm>
            <a:off x="1260000" y="1323000"/>
            <a:ext cx="7811640" cy="2270520"/>
          </a:xfrm>
          <a:prstGeom prst="rect">
            <a:avLst/>
          </a:prstGeom>
          <a:ln>
            <a:noFill/>
          </a:ln>
        </p:spPr>
      </p:pic>
      <p:sp>
        <p:nvSpPr>
          <p:cNvPr id="275" name="CustomShape 2"/>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IPv6-over-IPv4 tunneling</a:t>
            </a:r>
            <a:endParaRPr b="0" lang="en-US" sz="4400" spc="-1" strike="noStrike">
              <a:latin typeface="Arial"/>
            </a:endParaRPr>
          </a:p>
        </p:txBody>
      </p:sp>
      <p:sp>
        <p:nvSpPr>
          <p:cNvPr id="276" name="CustomShape 3"/>
          <p:cNvSpPr/>
          <p:nvPr/>
        </p:nvSpPr>
        <p:spPr>
          <a:xfrm>
            <a:off x="1343880" y="3355920"/>
            <a:ext cx="3191400" cy="306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87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3366"/>
                </a:solidFill>
                <a:latin typeface="Times New Roman"/>
                <a:ea typeface="DejaVu Sans"/>
              </a:rPr>
              <a:t>Source: Cisco Systems</a:t>
            </a:r>
            <a:endParaRPr b="0" lang="en-US" sz="1400" spc="-1" strike="noStrike">
              <a:latin typeface="Arial"/>
            </a:endParaRPr>
          </a:p>
        </p:txBody>
      </p:sp>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Picture 4_9" descr=""/>
          <p:cNvPicPr/>
          <p:nvPr/>
        </p:nvPicPr>
        <p:blipFill>
          <a:blip r:embed="rId1"/>
          <a:stretch/>
        </p:blipFill>
        <p:spPr>
          <a:xfrm>
            <a:off x="167760" y="1102320"/>
            <a:ext cx="9885600" cy="2362320"/>
          </a:xfrm>
          <a:prstGeom prst="rect">
            <a:avLst/>
          </a:prstGeom>
          <a:ln>
            <a:noFill/>
          </a:ln>
        </p:spPr>
      </p:pic>
    </p:spTree>
  </p:cSld>
  <p:transition>
    <p:fade/>
  </p:transition>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7" name="Picture 5_55" descr=""/>
          <p:cNvPicPr/>
          <p:nvPr/>
        </p:nvPicPr>
        <p:blipFill>
          <a:blip r:embed="rId1"/>
          <a:stretch/>
        </p:blipFill>
        <p:spPr>
          <a:xfrm>
            <a:off x="1285920" y="2079000"/>
            <a:ext cx="7508880" cy="881640"/>
          </a:xfrm>
          <a:prstGeom prst="rect">
            <a:avLst/>
          </a:prstGeom>
          <a:ln>
            <a:noFill/>
          </a:ln>
        </p:spPr>
      </p:pic>
      <p:sp>
        <p:nvSpPr>
          <p:cNvPr id="278" name="CustomShape 1"/>
          <p:cNvSpPr/>
          <p:nvPr/>
        </p:nvSpPr>
        <p:spPr>
          <a:xfrm>
            <a:off x="839880" y="189000"/>
            <a:ext cx="8567640" cy="1511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6to4 Prefix </a:t>
            </a:r>
            <a:br/>
            <a:r>
              <a:rPr b="0" lang="en-US" sz="4400" spc="-1" strike="noStrike">
                <a:solidFill>
                  <a:srgbClr val="e5ffff"/>
                </a:solidFill>
                <a:latin typeface="Tahoma"/>
              </a:rPr>
              <a:t>(IPv6 over IPv4 Tunneling</a:t>
            </a:r>
            <a:endParaRPr b="0" lang="en-US" sz="4400" spc="-1" strike="noStrike">
              <a:latin typeface="Arial"/>
            </a:endParaRPr>
          </a:p>
        </p:txBody>
      </p:sp>
      <p:sp>
        <p:nvSpPr>
          <p:cNvPr id="279" name="CustomShape 2"/>
          <p:cNvSpPr/>
          <p:nvPr/>
        </p:nvSpPr>
        <p:spPr>
          <a:xfrm>
            <a:off x="1175760" y="3338280"/>
            <a:ext cx="7055640" cy="14490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rPr>
              <a:t>The structure of the 6to4 prefix for hosts is provided.  The 32 bits of the IPv4 address fit into the first 48 bits of the IPv6 address.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0" name="Picture 4_15" descr=""/>
          <p:cNvPicPr/>
          <p:nvPr/>
        </p:nvPicPr>
        <p:blipFill>
          <a:blip r:embed="rId1"/>
          <a:stretch/>
        </p:blipFill>
        <p:spPr>
          <a:xfrm>
            <a:off x="1285920" y="1890000"/>
            <a:ext cx="7508880" cy="881640"/>
          </a:xfrm>
          <a:prstGeom prst="rect">
            <a:avLst/>
          </a:prstGeom>
          <a:ln>
            <a:noFill/>
          </a:ln>
        </p:spPr>
      </p:pic>
      <p:sp>
        <p:nvSpPr>
          <p:cNvPr id="281" name="CustomShape 1"/>
          <p:cNvSpPr/>
          <p:nvPr/>
        </p:nvSpPr>
        <p:spPr>
          <a:xfrm>
            <a:off x="839880" y="189000"/>
            <a:ext cx="8567640" cy="15116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6to4 Prefix </a:t>
            </a:r>
            <a:br/>
            <a:r>
              <a:rPr b="0" lang="en-US" sz="4400" spc="-1" strike="noStrike">
                <a:solidFill>
                  <a:srgbClr val="e5ffff"/>
                </a:solidFill>
                <a:latin typeface="Times New Roman"/>
                <a:ea typeface="DejaVu Sans"/>
              </a:rPr>
              <a:t>(IPv6 over IPv4 Tunneling</a:t>
            </a:r>
            <a:endParaRPr b="0" lang="en-US" sz="4400" spc="-1" strike="noStrike">
              <a:latin typeface="Arial"/>
            </a:endParaRPr>
          </a:p>
        </p:txBody>
      </p:sp>
      <p:sp>
        <p:nvSpPr>
          <p:cNvPr id="282" name="CustomShape 2"/>
          <p:cNvSpPr/>
          <p:nvPr/>
        </p:nvSpPr>
        <p:spPr>
          <a:xfrm>
            <a:off x="335880" y="3024000"/>
            <a:ext cx="9155160" cy="1448640"/>
          </a:xfrm>
          <a:prstGeom prst="rect">
            <a:avLst/>
          </a:prstGeom>
          <a:noFill/>
          <a:ln>
            <a:noFill/>
          </a:ln>
        </p:spPr>
        <p:style>
          <a:lnRef idx="0"/>
          <a:fillRef idx="0"/>
          <a:effectRef idx="0"/>
          <a:fontRef idx="minor"/>
        </p:style>
        <p:txBody>
          <a:bodyPr lIns="90000" rIns="90000" tIns="46800" bIns="46800">
            <a:noAutofit/>
          </a:bodyPr>
          <a:p>
            <a:pPr>
              <a:lnSpc>
                <a:spcPct val="100000"/>
              </a:lnSpc>
              <a:spcBef>
                <a:spcPts val="5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200" spc="-1" strike="noStrike">
                <a:solidFill>
                  <a:srgbClr val="ffffff"/>
                </a:solidFill>
                <a:latin typeface="Times New Roman"/>
                <a:ea typeface="DejaVu Sans"/>
              </a:rPr>
              <a:t>FP </a:t>
            </a:r>
            <a:r>
              <a:rPr b="0" lang="en-US" sz="2200" spc="-1" strike="noStrike">
                <a:solidFill>
                  <a:srgbClr val="ffffff"/>
                </a:solidFill>
                <a:latin typeface="Times New Roman"/>
                <a:ea typeface="DejaVu Sans"/>
              </a:rPr>
              <a:t>is the Format Prefix which is made up of the higher order bits.  The 001 indicates that this is a global unicast address. </a:t>
            </a:r>
            <a:endParaRPr b="0" lang="en-US" sz="2200" spc="-1" strike="noStrike">
              <a:latin typeface="Arial"/>
            </a:endParaRPr>
          </a:p>
          <a:p>
            <a:pPr>
              <a:lnSpc>
                <a:spcPct val="100000"/>
              </a:lnSpc>
              <a:spcBef>
                <a:spcPts val="2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a:lnSpc>
                <a:spcPct val="100000"/>
              </a:lnSpc>
              <a:spcBef>
                <a:spcPts val="5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ea typeface="DejaVu Sans"/>
              </a:rPr>
              <a:t>TLA ID (0x2002) is the Top Level Identifiers and is issued to local Internet registries. These IDs are administered by IANA </a:t>
            </a:r>
            <a:r>
              <a:rPr b="1" lang="en-US" sz="2200" spc="-1" strike="noStrike">
                <a:solidFill>
                  <a:srgbClr val="ffffff"/>
                </a:solidFill>
                <a:latin typeface="Times New Roman"/>
                <a:ea typeface="DejaVu Sans"/>
              </a:rPr>
              <a:t>(http://www.iana.org/).</a:t>
            </a:r>
            <a:r>
              <a:rPr b="0" lang="en-US" sz="2200" spc="-1" strike="noStrike">
                <a:solidFill>
                  <a:srgbClr val="ffffff"/>
                </a:solidFill>
                <a:latin typeface="Times New Roman"/>
                <a:ea typeface="DejaVu Sans"/>
              </a:rPr>
              <a:t> </a:t>
            </a:r>
            <a:endParaRPr b="0" lang="en-US" sz="2200" spc="-1" strike="noStrike">
              <a:latin typeface="Arial"/>
            </a:endParaRPr>
          </a:p>
          <a:p>
            <a:pPr>
              <a:lnSpc>
                <a:spcPct val="100000"/>
              </a:lnSpc>
              <a:spcBef>
                <a:spcPts val="2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a:lnSpc>
                <a:spcPct val="100000"/>
              </a:lnSpc>
              <a:spcBef>
                <a:spcPts val="5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ea typeface="DejaVu Sans"/>
              </a:rPr>
              <a:t>The TLA is used to identify the highest level in the routing hierarchy. The TLA ID is 13 bits long.</a:t>
            </a:r>
            <a:endParaRPr b="0" lang="en-US" sz="2200" spc="-1" strike="noStrike">
              <a:latin typeface="Arial"/>
            </a:endParaRPr>
          </a:p>
          <a:p>
            <a:pPr>
              <a:lnSpc>
                <a:spcPct val="100000"/>
              </a:lnSpc>
              <a:spcBef>
                <a:spcPts val="5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3" name="Picture 4_16" descr=""/>
          <p:cNvPicPr/>
          <p:nvPr/>
        </p:nvPicPr>
        <p:blipFill>
          <a:blip r:embed="rId1"/>
          <a:stretch/>
        </p:blipFill>
        <p:spPr>
          <a:xfrm>
            <a:off x="1285920" y="2079000"/>
            <a:ext cx="7508880" cy="881640"/>
          </a:xfrm>
          <a:prstGeom prst="rect">
            <a:avLst/>
          </a:prstGeom>
          <a:ln>
            <a:noFill/>
          </a:ln>
        </p:spPr>
      </p:pic>
      <p:sp>
        <p:nvSpPr>
          <p:cNvPr id="284" name="CustomShape 1"/>
          <p:cNvSpPr/>
          <p:nvPr/>
        </p:nvSpPr>
        <p:spPr>
          <a:xfrm>
            <a:off x="839880" y="189000"/>
            <a:ext cx="8567640" cy="15116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6to4 Prefix </a:t>
            </a:r>
            <a:br/>
            <a:r>
              <a:rPr b="0" lang="en-US" sz="4400" spc="-1" strike="noStrike">
                <a:solidFill>
                  <a:srgbClr val="e5ffff"/>
                </a:solidFill>
                <a:latin typeface="Times New Roman"/>
                <a:ea typeface="DejaVu Sans"/>
              </a:rPr>
              <a:t>(IPv6 over IPv4 Tunneling</a:t>
            </a:r>
            <a:endParaRPr b="0" lang="en-US" sz="4400" spc="-1" strike="noStrike">
              <a:latin typeface="Arial"/>
            </a:endParaRPr>
          </a:p>
        </p:txBody>
      </p:sp>
      <p:sp>
        <p:nvSpPr>
          <p:cNvPr id="285" name="CustomShape 2"/>
          <p:cNvSpPr/>
          <p:nvPr/>
        </p:nvSpPr>
        <p:spPr>
          <a:xfrm>
            <a:off x="335880" y="3402000"/>
            <a:ext cx="9575640" cy="1448640"/>
          </a:xfrm>
          <a:prstGeom prst="rect">
            <a:avLst/>
          </a:prstGeom>
          <a:noFill/>
          <a:ln>
            <a:noFill/>
          </a:ln>
        </p:spPr>
        <p:style>
          <a:lnRef idx="0"/>
          <a:fillRef idx="0"/>
          <a:effectRef idx="0"/>
          <a:fontRef idx="minor"/>
        </p:style>
        <p:txBody>
          <a:bodyPr lIns="90000" rIns="90000" tIns="46800" bIns="46800">
            <a:noAutofit/>
          </a:bodyPr>
          <a:p>
            <a:pPr>
              <a:lnSpc>
                <a:spcPct val="10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V4ADDR</a:t>
            </a:r>
            <a:r>
              <a:rPr b="0" lang="en-US" sz="2400" spc="-1" strike="noStrike">
                <a:solidFill>
                  <a:srgbClr val="ffffff"/>
                </a:solidFill>
                <a:latin typeface="Times New Roman"/>
                <a:ea typeface="DejaVu Sans"/>
              </a:rPr>
              <a:t> is the IPv4 address of the 6to4 endpoint and is 32 bits long.</a:t>
            </a:r>
            <a:endParaRPr b="0" lang="en-US" sz="2400" spc="-1" strike="noStrike">
              <a:latin typeface="Arial"/>
            </a:endParaRPr>
          </a:p>
          <a:p>
            <a:pPr>
              <a:lnSpc>
                <a:spcPct val="10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SLA ID</a:t>
            </a:r>
            <a:r>
              <a:rPr b="0" lang="en-US" sz="2400" spc="-1" strike="noStrike">
                <a:solidFill>
                  <a:srgbClr val="ffffff"/>
                </a:solidFill>
                <a:latin typeface="Times New Roman"/>
                <a:ea typeface="DejaVu Sans"/>
              </a:rPr>
              <a:t> is the Site Level Aggregation Identifier that is used by individual organizations to identify subnets within their site.  The SLA ID is 16 bits long.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6" name="Picture 4_17" descr=""/>
          <p:cNvPicPr/>
          <p:nvPr/>
        </p:nvPicPr>
        <p:blipFill>
          <a:blip r:embed="rId1"/>
          <a:stretch/>
        </p:blipFill>
        <p:spPr>
          <a:xfrm>
            <a:off x="1285920" y="2079000"/>
            <a:ext cx="7508880" cy="881640"/>
          </a:xfrm>
          <a:prstGeom prst="rect">
            <a:avLst/>
          </a:prstGeom>
          <a:ln>
            <a:noFill/>
          </a:ln>
        </p:spPr>
      </p:pic>
      <p:sp>
        <p:nvSpPr>
          <p:cNvPr id="287" name="CustomShape 1"/>
          <p:cNvSpPr/>
          <p:nvPr/>
        </p:nvSpPr>
        <p:spPr>
          <a:xfrm>
            <a:off x="839880" y="189000"/>
            <a:ext cx="8567640" cy="15116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6to4 Prefix </a:t>
            </a:r>
            <a:br/>
            <a:r>
              <a:rPr b="0" lang="en-US" sz="4400" spc="-1" strike="noStrike">
                <a:solidFill>
                  <a:srgbClr val="e5ffff"/>
                </a:solidFill>
                <a:latin typeface="Times New Roman"/>
                <a:ea typeface="DejaVu Sans"/>
              </a:rPr>
              <a:t>(IPv6 over IPv4 Tunneling</a:t>
            </a:r>
            <a:endParaRPr b="0" lang="en-US" sz="4400" spc="-1" strike="noStrike">
              <a:latin typeface="Arial"/>
            </a:endParaRPr>
          </a:p>
        </p:txBody>
      </p:sp>
      <p:sp>
        <p:nvSpPr>
          <p:cNvPr id="288" name="CustomShape 2"/>
          <p:cNvSpPr/>
          <p:nvPr/>
        </p:nvSpPr>
        <p:spPr>
          <a:xfrm>
            <a:off x="251640" y="3338640"/>
            <a:ext cx="9491400" cy="1449000"/>
          </a:xfrm>
          <a:prstGeom prst="rect">
            <a:avLst/>
          </a:prstGeom>
          <a:noFill/>
          <a:ln>
            <a:noFill/>
          </a:ln>
        </p:spPr>
        <p:style>
          <a:lnRef idx="0"/>
          <a:fillRef idx="0"/>
          <a:effectRef idx="0"/>
          <a:fontRef idx="minor"/>
        </p:style>
        <p:txBody>
          <a:bodyPr lIns="90000" rIns="90000" tIns="46800" bIns="46800">
            <a:noAutofit/>
          </a:bodyPr>
          <a:p>
            <a:pPr>
              <a:lnSpc>
                <a:spcPct val="10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90" spc="-1" strike="noStrike">
              <a:latin typeface="Arial"/>
            </a:endParaRPr>
          </a:p>
          <a:p>
            <a:pPr>
              <a:lnSpc>
                <a:spcPct val="100000"/>
              </a:lnSpc>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Interface ID</a:t>
            </a:r>
            <a:r>
              <a:rPr b="0" lang="en-US" sz="2400" spc="-1" strike="noStrike">
                <a:solidFill>
                  <a:srgbClr val="ffffff"/>
                </a:solidFill>
                <a:latin typeface="Times New Roman"/>
                <a:ea typeface="DejaVu Sans"/>
              </a:rPr>
              <a:t> is the Link Level Host Identifier is used to indicate an interface on a  specific subnet.  The interface ID is equivalent to the host IP address in IPv4.</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SLACC</a:t>
            </a:r>
            <a:endParaRPr b="0" lang="en-US" sz="4400" spc="-1" strike="noStrike">
              <a:latin typeface="Arial"/>
            </a:endParaRPr>
          </a:p>
        </p:txBody>
      </p:sp>
      <p:sp>
        <p:nvSpPr>
          <p:cNvPr id="290" name="CustomShape 2"/>
          <p:cNvSpPr/>
          <p:nvPr/>
        </p:nvSpPr>
        <p:spPr>
          <a:xfrm>
            <a:off x="503640" y="1637280"/>
            <a:ext cx="9071640" cy="40316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000"/>
                </a:solidFill>
                <a:latin typeface="Times New Roman"/>
              </a:rPr>
              <a:t>Stateless address autoconfiguration (SLAAC)</a:t>
            </a:r>
            <a:r>
              <a:rPr b="0" lang="en-US" sz="2400" spc="-1" strike="noStrike">
                <a:solidFill>
                  <a:srgbClr val="ffffff"/>
                </a:solidFill>
                <a:latin typeface="Times New Roman"/>
              </a:rPr>
              <a:t> is another important feature of IPv6.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feature allows for a server-less basic network configuration of the IPv6 computers.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With IPv4, a computer generally obtains its network settings from a DHCP server.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With IPv6, a computer can automatically configure its network settings without a DHCP server by sending a solicitation message to its IPv6 router. </a:t>
            </a:r>
            <a:endParaRPr b="0" lang="en-US" sz="2400" spc="-1" strike="noStrike">
              <a:latin typeface="Arial"/>
            </a:endParaRPr>
          </a:p>
        </p:txBody>
      </p:sp>
    </p:spTree>
  </p:cSld>
  <p:transition>
    <p:fade/>
  </p:transition>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IPv6 Transition</a:t>
            </a:r>
            <a:endParaRPr b="0" lang="en-US" sz="4400" spc="-1" strike="noStrike">
              <a:latin typeface="Arial"/>
            </a:endParaRPr>
          </a:p>
        </p:txBody>
      </p:sp>
      <p:sp>
        <p:nvSpPr>
          <p:cNvPr id="292" name="CustomShape 2"/>
          <p:cNvSpPr/>
          <p:nvPr/>
        </p:nvSpPr>
        <p:spPr>
          <a:xfrm>
            <a:off x="503640" y="1637280"/>
            <a:ext cx="9071640" cy="40316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will the Internet switch to IPv6?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answer is not clear but the networking community recognizes that something must be done to address the limited availability of IP current address space.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Many manufacturers have already incorporated IPv6 capabilities in their routers and operating systems.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What about IPv4?  The bottom-line is the switch to IPv6 will not come without providing some way for IPv4 networks to still function. </a:t>
            </a:r>
            <a:endParaRPr b="0" lang="en-US" sz="2400" spc="-1" strike="noStrike">
              <a:latin typeface="Arial"/>
            </a:endParaRPr>
          </a:p>
        </p:txBody>
      </p:sp>
    </p:spTree>
  </p:cSld>
  <p:transition>
    <p:fade/>
  </p:transition>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IPv6 Transition</a:t>
            </a:r>
            <a:endParaRPr b="0" lang="en-US" sz="4400" spc="-1" strike="noStrike">
              <a:latin typeface="Arial"/>
            </a:endParaRPr>
          </a:p>
        </p:txBody>
      </p:sp>
      <p:sp>
        <p:nvSpPr>
          <p:cNvPr id="294" name="CustomShape 2"/>
          <p:cNvSpPr/>
          <p:nvPr/>
        </p:nvSpPr>
        <p:spPr>
          <a:xfrm>
            <a:off x="503640" y="1637280"/>
            <a:ext cx="9071640" cy="40316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will the Internet switch to IPv6?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answer is not clear but the networking community recognizes that something must be done to address the limited availability of IP current address space.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Many manufacturers have already incorporated IPv6 capabilities in their routers and operating systems.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What about IPv4?  The bottom-line is the switch to IPv6 will not come without providing some way for IPv4 networks to still function. </a:t>
            </a:r>
            <a:endParaRPr b="0" lang="en-US" sz="2400" spc="-1" strike="noStrike">
              <a:latin typeface="Arial"/>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175760" y="3882240"/>
            <a:ext cx="8315640" cy="1312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Address ranges in class A,B, and C have been set aside for private use.  These addresses, called </a:t>
            </a:r>
            <a:r>
              <a:rPr b="1" lang="en-US" sz="2000" spc="-1" strike="noStrike">
                <a:solidFill>
                  <a:srgbClr val="ffcc00"/>
                </a:solidFill>
                <a:latin typeface="Times New Roman"/>
                <a:ea typeface="DejaVu Sans"/>
              </a:rPr>
              <a:t>private addresses</a:t>
            </a:r>
            <a:r>
              <a:rPr b="1"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are not used for Internet data traffic but are intended to be used specifically on internal networks called </a:t>
            </a:r>
            <a:r>
              <a:rPr b="1" lang="en-US" sz="2000" spc="-1" strike="noStrike">
                <a:solidFill>
                  <a:srgbClr val="ffcc00"/>
                </a:solidFill>
                <a:latin typeface="Times New Roman"/>
                <a:ea typeface="DejaVu Sans"/>
              </a:rPr>
              <a:t>Intranets</a:t>
            </a:r>
            <a:r>
              <a:rPr b="0" lang="en-US" sz="2000" spc="-1" strike="noStrike">
                <a:solidFill>
                  <a:srgbClr val="ffffff"/>
                </a:solidFill>
                <a:latin typeface="Times New Roman"/>
                <a:ea typeface="DejaVu Sans"/>
              </a:rPr>
              <a:t>. </a:t>
            </a:r>
            <a:endParaRPr b="0" lang="en-US" sz="2000" spc="-1" strike="noStrike">
              <a:latin typeface="Arial"/>
            </a:endParaRPr>
          </a:p>
        </p:txBody>
      </p:sp>
      <p:pic>
        <p:nvPicPr>
          <p:cNvPr id="96" name="Picture 4_0" descr=""/>
          <p:cNvPicPr/>
          <p:nvPr/>
        </p:nvPicPr>
        <p:blipFill>
          <a:blip r:embed="rId1"/>
          <a:stretch/>
        </p:blipFill>
        <p:spPr>
          <a:xfrm>
            <a:off x="572040" y="378000"/>
            <a:ext cx="8583480" cy="3082680"/>
          </a:xfrm>
          <a:prstGeom prst="rect">
            <a:avLst/>
          </a:prstGeom>
          <a:ln>
            <a:noFill/>
          </a:ln>
        </p:spPr>
      </p:pic>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1175760" y="3882240"/>
            <a:ext cx="8315640" cy="1008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Functionally, private addresses work the same as public addresses except private addresses are not routed on the Internet.  These are called </a:t>
            </a:r>
            <a:r>
              <a:rPr b="1" lang="en-US" sz="2000" spc="-1" strike="noStrike">
                <a:solidFill>
                  <a:srgbClr val="ffcc00"/>
                </a:solidFill>
                <a:latin typeface="Times New Roman"/>
                <a:ea typeface="DejaVu Sans"/>
              </a:rPr>
              <a:t>non-routable IP address</a:t>
            </a:r>
            <a:r>
              <a:rPr b="1"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and are block by the Internet Service Providers.</a:t>
            </a:r>
            <a:endParaRPr b="0" lang="en-US" sz="2000" spc="-1" strike="noStrike">
              <a:latin typeface="Arial"/>
            </a:endParaRPr>
          </a:p>
        </p:txBody>
      </p:sp>
      <p:pic>
        <p:nvPicPr>
          <p:cNvPr id="98" name="Picture 4_3" descr=""/>
          <p:cNvPicPr/>
          <p:nvPr/>
        </p:nvPicPr>
        <p:blipFill>
          <a:blip r:embed="rId1"/>
          <a:stretch/>
        </p:blipFill>
        <p:spPr>
          <a:xfrm>
            <a:off x="572040" y="378000"/>
            <a:ext cx="8583480" cy="3082680"/>
          </a:xfrm>
          <a:prstGeom prst="rect">
            <a:avLst/>
          </a:prstGeom>
          <a:ln>
            <a:noFill/>
          </a:ln>
        </p:spPr>
      </p:pic>
    </p:spTree>
  </p:cSld>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2023-11-09T10:17:06Z</dcterms:created>
  <dc:creator/>
  <dc:description/>
  <dc:language>en-US</dc:language>
  <cp:lastModifiedBy/>
  <dcterms:modified xsi:type="dcterms:W3CDTF">2023-11-09T10:18:07Z</dcterms:modified>
  <cp:revision>2</cp:revision>
  <dc:subject/>
  <dc:title/>
</cp:coreProperties>
</file>