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4"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6"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8"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49"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5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54"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55"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57"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58"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59"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1"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2"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63"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5"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66"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8"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9"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70"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71"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73"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74"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75"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76"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77"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78"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E7FDE590-9BA2-4360-90F0-C53E93D9551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3640" spc="-1" strike="noStrike">
                <a:latin typeface="Arial"/>
              </a:rPr>
              <a:t>Click to edit the title text format</a:t>
            </a:r>
            <a:endParaRPr b="0" lang="en-US" sz="3640" spc="-1" strike="noStrike">
              <a:latin typeface="Arial"/>
            </a:endParaRPr>
          </a:p>
        </p:txBody>
      </p:sp>
      <p:sp>
        <p:nvSpPr>
          <p:cNvPr id="42"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ffffff"/>
              </a:buClr>
              <a:buSzPct val="45000"/>
              <a:buFont typeface="Wingdings" charset="2"/>
              <a:buChar char=""/>
            </a:pPr>
            <a:r>
              <a:rPr b="0" lang="en-US" sz="2640" spc="-1" strike="noStrike">
                <a:latin typeface="Arial"/>
              </a:rPr>
              <a:t>Click to edit the outline text format</a:t>
            </a:r>
            <a:endParaRPr b="0" lang="en-US" sz="2640" spc="-1" strike="noStrike">
              <a:latin typeface="Arial"/>
            </a:endParaRPr>
          </a:p>
          <a:p>
            <a:pPr lvl="1" marL="864000" indent="-324000">
              <a:spcBef>
                <a:spcPts val="935"/>
              </a:spcBef>
              <a:buClr>
                <a:srgbClr val="ffffff"/>
              </a:buClr>
              <a:buSzPct val="75000"/>
              <a:buFont typeface="Symbol" charset="2"/>
              <a:buChar char=""/>
            </a:pPr>
            <a:r>
              <a:rPr b="0" lang="en-US" sz="2320" spc="-1" strike="noStrike">
                <a:latin typeface="Arial"/>
              </a:rPr>
              <a:t>Second Outline Level</a:t>
            </a:r>
            <a:endParaRPr b="0" lang="en-US" sz="2320" spc="-1" strike="noStrike">
              <a:latin typeface="Arial"/>
            </a:endParaRPr>
          </a:p>
          <a:p>
            <a:pPr lvl="2" marL="1296000" indent="-288000">
              <a:spcBef>
                <a:spcPts val="700"/>
              </a:spcBef>
              <a:buClr>
                <a:srgbClr val="ffffff"/>
              </a:buClr>
              <a:buSzPct val="45000"/>
              <a:buFont typeface="Wingdings" charset="2"/>
              <a:buChar char=""/>
            </a:pPr>
            <a:r>
              <a:rPr b="0" lang="en-US" sz="1979" spc="-1" strike="noStrike">
                <a:latin typeface="Arial"/>
              </a:rPr>
              <a:t>Third Outline Level</a:t>
            </a:r>
            <a:endParaRPr b="0" lang="en-US" sz="1979" spc="-1" strike="noStrike">
              <a:latin typeface="Arial"/>
            </a:endParaRPr>
          </a:p>
          <a:p>
            <a:pPr lvl="3" marL="1728000" indent="-216000">
              <a:spcBef>
                <a:spcPts val="468"/>
              </a:spcBef>
              <a:buClr>
                <a:srgbClr val="ffffff"/>
              </a:buClr>
              <a:buSzPct val="75000"/>
              <a:buFont typeface="Symbol" charset="2"/>
              <a:buChar char=""/>
            </a:pPr>
            <a:r>
              <a:rPr b="0" lang="en-US" sz="1650" spc="-1" strike="noStrike">
                <a:latin typeface="Arial"/>
              </a:rPr>
              <a:t>Fourth Outline Level</a:t>
            </a:r>
            <a:endParaRPr b="0" lang="en-US" sz="1650" spc="-1" strike="noStrike">
              <a:latin typeface="Arial"/>
            </a:endParaRPr>
          </a:p>
          <a:p>
            <a:pPr lvl="4" marL="2160000" indent="-216000">
              <a:spcBef>
                <a:spcPts val="232"/>
              </a:spcBef>
              <a:buClr>
                <a:srgbClr val="ffffff"/>
              </a:buClr>
              <a:buSzPct val="45000"/>
              <a:buFont typeface="Wingdings" charset="2"/>
              <a:buChar char=""/>
            </a:pPr>
            <a:r>
              <a:rPr b="0" lang="en-US" sz="1650" spc="-1" strike="noStrike">
                <a:latin typeface="Arial"/>
              </a:rPr>
              <a:t>Fifth Outline Level</a:t>
            </a:r>
            <a:endParaRPr b="0" lang="en-US" sz="1650" spc="-1" strike="noStrike">
              <a:latin typeface="Arial"/>
            </a:endParaRPr>
          </a:p>
          <a:p>
            <a:pPr lvl="5" marL="2592000" indent="-216000">
              <a:spcBef>
                <a:spcPts val="232"/>
              </a:spcBef>
              <a:buClr>
                <a:srgbClr val="ffffff"/>
              </a:buClr>
              <a:buSzPct val="45000"/>
              <a:buFont typeface="Wingdings" charset="2"/>
              <a:buChar char=""/>
            </a:pPr>
            <a:r>
              <a:rPr b="0" lang="en-US" sz="1650" spc="-1" strike="noStrike">
                <a:latin typeface="Arial"/>
              </a:rPr>
              <a:t>Sixth Outline Level</a:t>
            </a:r>
            <a:endParaRPr b="0" lang="en-US" sz="1650" spc="-1" strike="noStrike">
              <a:latin typeface="Arial"/>
            </a:endParaRPr>
          </a:p>
          <a:p>
            <a:pPr lvl="6" marL="3024000" indent="-216000">
              <a:spcBef>
                <a:spcPts val="232"/>
              </a:spcBef>
              <a:buClr>
                <a:srgbClr val="ffffff"/>
              </a:buClr>
              <a:buSzPct val="45000"/>
              <a:buFont typeface="Wingdings" charset="2"/>
              <a:buChar char=""/>
            </a:pPr>
            <a:r>
              <a:rPr b="0" lang="en-US" sz="1650" spc="-1" strike="noStrike">
                <a:latin typeface="Arial"/>
              </a:rPr>
              <a:t>Seventh Outline Level</a:t>
            </a:r>
            <a:endParaRPr b="0" lang="en-US"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Troubleshooting IP Networks  </a:t>
            </a:r>
            <a:endParaRPr b="0" lang="en-US" sz="4400" spc="-1" strike="noStrike">
              <a:latin typeface="Arial"/>
            </a:endParaRPr>
          </a:p>
        </p:txBody>
      </p:sp>
      <p:sp>
        <p:nvSpPr>
          <p:cNvPr id="8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section introduces techniques and issues for troubleshooting modern computer networks.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network environment today is much different than the environment a decade ago.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We now have mobile computing devices like laptops, tablets, or phones that constantly move in and out of networks.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Verification</a:t>
            </a:r>
            <a:endParaRPr b="0" lang="en-US" sz="4400" spc="-1" strike="noStrike">
              <a:latin typeface="Arial"/>
            </a:endParaRPr>
          </a:p>
        </p:txBody>
      </p:sp>
      <p:sp>
        <p:nvSpPr>
          <p:cNvPr id="98"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4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After the implementation of the solution, there must be a verification of full system functionality; what was operational before must still be operational.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Also, you must verify whether a proposed solution solves the problem. If so, you should look for any preventive measures and implement them.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the problem still exists, you have to go back to the list of probable causes and come up with another solution.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Documentation</a:t>
            </a:r>
            <a:endParaRPr b="0" lang="en-US" sz="4400" spc="-1" strike="noStrike">
              <a:latin typeface="Arial"/>
            </a:endParaRPr>
          </a:p>
        </p:txBody>
      </p:sp>
      <p:sp>
        <p:nvSpPr>
          <p:cNvPr id="10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most important step is to document everything: findings, actions, and results.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the world of networking, history does repeat itself. Documentation can save network administrators time and effort when the same problem occurs in the future.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addition, it is a way to share knowledge with fellow network administrators, who may have to deal with the very same problem.</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Verifying Network Settings</a:t>
            </a:r>
            <a:endParaRPr b="0" lang="en-US" sz="4400" spc="-1" strike="noStrike">
              <a:latin typeface="Arial"/>
            </a:endParaRPr>
          </a:p>
        </p:txBody>
      </p:sp>
      <p:sp>
        <p:nvSpPr>
          <p:cNvPr id="102" name="CustomShape 2"/>
          <p:cNvSpPr/>
          <p:nvPr/>
        </p:nvSpPr>
        <p:spPr>
          <a:xfrm>
            <a:off x="503640" y="1448640"/>
            <a:ext cx="9071640" cy="3401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means simply verifying the network identity of the device and that its network configuration settings are correct for the network that it is connected to.</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Windows the command </a:t>
            </a:r>
            <a:r>
              <a:rPr b="1" lang="en-US" sz="2400" spc="-1" strike="noStrike">
                <a:solidFill>
                  <a:srgbClr val="ffffff"/>
                </a:solidFill>
                <a:latin typeface="Times New Roman"/>
              </a:rPr>
              <a:t>ipconfig /all</a:t>
            </a:r>
            <a:r>
              <a:rPr b="0" lang="en-US" sz="2400" spc="-1" strike="noStrike">
                <a:solidFill>
                  <a:srgbClr val="ffffff"/>
                </a:solidFill>
                <a:latin typeface="Times New Roman"/>
              </a:rPr>
              <a:t> yields the network settings: IP address, subnet mask, gateway, DNS, and so on. On Mac OS and Linux, the </a:t>
            </a:r>
            <a:r>
              <a:rPr b="1" lang="en-US" sz="2400" spc="-1" strike="noStrike">
                <a:solidFill>
                  <a:srgbClr val="ffffff"/>
                </a:solidFill>
                <a:latin typeface="Times New Roman"/>
              </a:rPr>
              <a:t>ifconfig</a:t>
            </a:r>
            <a:r>
              <a:rPr b="0" lang="en-US" sz="2400" spc="-1" strike="noStrike">
                <a:solidFill>
                  <a:srgbClr val="ffffff"/>
                </a:solidFill>
                <a:latin typeface="Times New Roman"/>
              </a:rPr>
              <a:t> command yields the basic IP address and subnet mask information for each interface name, like en0, en1, and so on.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newer Linux versions use the command </a:t>
            </a:r>
            <a:r>
              <a:rPr b="1" lang="en-US" sz="2400" spc="-1" strike="noStrike">
                <a:solidFill>
                  <a:srgbClr val="ffffff"/>
                </a:solidFill>
                <a:latin typeface="Times New Roman"/>
              </a:rPr>
              <a:t>ip address</a:t>
            </a:r>
            <a:r>
              <a:rPr b="0" lang="en-US" sz="2400" spc="-1" strike="noStrike">
                <a:solidFill>
                  <a:srgbClr val="ffffff"/>
                </a:solidFill>
                <a:latin typeface="Times New Roman"/>
              </a:rPr>
              <a:t> </a:t>
            </a:r>
            <a:r>
              <a:rPr b="1" lang="en-US" sz="2400" spc="-1" strike="noStrike">
                <a:solidFill>
                  <a:srgbClr val="ffffff"/>
                </a:solidFill>
                <a:latin typeface="Times New Roman"/>
              </a:rPr>
              <a:t>show</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Investigating IP Address Issues</a:t>
            </a:r>
            <a:endParaRPr b="0" lang="en-US" sz="4400" spc="-1" strike="noStrike">
              <a:latin typeface="Arial"/>
            </a:endParaRPr>
          </a:p>
        </p:txBody>
      </p:sp>
      <p:sp>
        <p:nvSpPr>
          <p:cNvPr id="10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Sometimes, the IP address of a device is correct and the device is on the right network, but there is a duplicate IP address.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that case, the device will cease to work on the network or will work sporadically, depending on the operating system.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 IP address conflict typically happens when the IP settings are manually configured, therefore resulting in a misconfigured device.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Investigating IP Address Issues</a:t>
            </a:r>
            <a:endParaRPr b="0" lang="en-US" sz="4400" spc="-1" strike="noStrike">
              <a:latin typeface="Arial"/>
            </a:endParaRPr>
          </a:p>
        </p:txBody>
      </p:sp>
      <p:sp>
        <p:nvSpPr>
          <p:cNvPr id="10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Most operating systems do a good job of detecting an IP conflict and issue an error message.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most cases, the OS software prevents the devices from using the conflicted IP address and reports the offending device information, including the MAC address.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This information can be used to tracked down the culprit.</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Duplicate MAC address</a:t>
            </a:r>
            <a:endParaRPr b="0" lang="en-US" sz="4400" spc="-1" strike="noStrike">
              <a:latin typeface="Arial"/>
            </a:endParaRPr>
          </a:p>
        </p:txBody>
      </p:sp>
      <p:sp>
        <p:nvSpPr>
          <p:cNvPr id="108"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7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can also be a duplicate MAC address on a network.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occurs rarely because the MAC address value is not configurable in most operating systems. Therefore, it has to be intentionally manipulated.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duplicate MAC address causes intermittent connectivity issues on the two devices with the same MAC address that are on the same network segment or the same VLAN. Some switches, like Cisco switches, report a MAC flapping event when they detect duplicate MAC addresses on different ports.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Subnet Mask Issues</a:t>
            </a:r>
            <a:endParaRPr b="0" lang="en-US" sz="4400" spc="-1" strike="noStrike">
              <a:latin typeface="Arial"/>
            </a:endParaRPr>
          </a:p>
        </p:txBody>
      </p:sp>
      <p:sp>
        <p:nvSpPr>
          <p:cNvPr id="11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subnet mask (or netmask) defines the size of the network, when a device has an incorrect subnet mask or an incorrect netmask, not only does it create a mismatch in the network size, it could potentially result in different network addresses and broadcast addresses from the intended network configuration.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may result in no connectivity between devices. It may also result in no connectivity beyond its network if the subnet mask caused its default gateway to be on a different network.</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Gateway Issues</a:t>
            </a:r>
            <a:endParaRPr b="0" lang="en-US" sz="4400" spc="-1" strike="noStrike">
              <a:latin typeface="Arial"/>
            </a:endParaRPr>
          </a:p>
        </p:txBody>
      </p:sp>
      <p:sp>
        <p:nvSpPr>
          <p:cNvPr id="112"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a device needs to communicate to other devices that are not on the same network or on the Internet, it needs a gateway.</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the gateway is wrong or there is an incorrect gateway, the device has no connectivity beyond its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basic ping test can be used to verify a gateway issue; you can ping another device on the same network and then try to ping other IP addresses outside the network.</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Gateway Issues</a:t>
            </a:r>
            <a:endParaRPr b="0" lang="en-US" sz="4400" spc="-1" strike="noStrike">
              <a:latin typeface="Arial"/>
            </a:endParaRPr>
          </a:p>
        </p:txBody>
      </p:sp>
      <p:sp>
        <p:nvSpPr>
          <p:cNvPr id="11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When the gateway is down or is not reachable, you see symptoms similar to those you see when you have a wrong gateway.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simple ping test to the gateway IP address can verify the gateway’s existence.</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Name Resolution Issues</a:t>
            </a:r>
            <a:endParaRPr b="0" lang="en-US" sz="4400" spc="-1" strike="noStrike">
              <a:latin typeface="Arial"/>
            </a:endParaRPr>
          </a:p>
        </p:txBody>
      </p:sp>
      <p:sp>
        <p:nvSpPr>
          <p:cNvPr id="11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name resolution is not working properly, users tend to mistake the problem for the network being down because they cannot do their typical activities, like browsing the web, checking email, using network services, and so on.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Most of these activities are designed to work with hostnames, not IP addresses.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Therefore, name resolution is needed in order to translate the human-readable hostnames to IP addresses.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Internet of things (IoT)</a:t>
            </a:r>
            <a:endParaRPr b="0" lang="en-US" sz="4400" spc="-1" strike="noStrike">
              <a:latin typeface="Arial"/>
            </a:endParaRPr>
          </a:p>
        </p:txBody>
      </p:sp>
      <p:sp>
        <p:nvSpPr>
          <p:cNvPr id="82" name="CustomShape 2"/>
          <p:cNvSpPr/>
          <p:nvPr/>
        </p:nvSpPr>
        <p:spPr>
          <a:xfrm>
            <a:off x="503640" y="1448640"/>
            <a:ext cx="9071640" cy="3401640"/>
          </a:xfrm>
          <a:prstGeom prst="rect">
            <a:avLst/>
          </a:prstGeom>
          <a:noFill/>
          <a:ln>
            <a:noFill/>
          </a:ln>
        </p:spPr>
        <p:style>
          <a:lnRef idx="0"/>
          <a:fillRef idx="0"/>
          <a:effectRef idx="0"/>
          <a:fontRef idx="minor"/>
        </p:style>
        <p:txBody>
          <a:bodyPr lIns="90000" rIns="90000" tIns="45000" bIns="45000">
            <a:normAutofit fontScale="73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popular concept in recent years is the Internet of Things (</a:t>
            </a:r>
            <a:r>
              <a:rPr b="1" lang="en-US" sz="2400" spc="-1" strike="noStrike">
                <a:solidFill>
                  <a:srgbClr val="ffffff"/>
                </a:solidFill>
                <a:latin typeface="Times New Roman"/>
              </a:rPr>
              <a:t>IoT</a:t>
            </a:r>
            <a:r>
              <a:rPr b="0" lang="en-US" sz="2400" spc="-1" strike="noStrike">
                <a:solidFill>
                  <a:srgbClr val="ffffff"/>
                </a:solidFill>
                <a:latin typeface="Times New Roman"/>
              </a:rPr>
              <a:t>). The idea is to make typical devices networkable and connect them to the Internet. These devices are sometimes referred to as </a:t>
            </a:r>
            <a:r>
              <a:rPr b="1" lang="en-US" sz="2400" spc="-1" strike="noStrike">
                <a:solidFill>
                  <a:srgbClr val="ffffff"/>
                </a:solidFill>
                <a:latin typeface="Times New Roman"/>
              </a:rPr>
              <a:t>smart devices</a:t>
            </a: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Smart devices are appearing everywhere. They can communicate over the Internet, and people can communicate with them over the Internet as well.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idea alone introduces many different types of device hardware with different operating systems using different protocols to access a network.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Troubleshooting DNS</a:t>
            </a:r>
            <a:endParaRPr b="0" lang="en-US" sz="4400" spc="-1" strike="noStrike">
              <a:latin typeface="Arial"/>
            </a:endParaRPr>
          </a:p>
        </p:txBody>
      </p:sp>
      <p:sp>
        <p:nvSpPr>
          <p:cNvPr id="118"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3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step in troubleshooting DNS issues is to verify whether the configured DNS servers are reachable and operational.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verify if a DNS server is reachable and operational, use the command </a:t>
            </a:r>
            <a:r>
              <a:rPr b="1" lang="en-US" sz="2400" spc="-1" strike="noStrike">
                <a:solidFill>
                  <a:srgbClr val="ffffff"/>
                </a:solidFill>
                <a:latin typeface="Times New Roman"/>
              </a:rPr>
              <a:t>nslookup</a:t>
            </a:r>
            <a:r>
              <a:rPr b="0" lang="en-US" sz="2400" spc="-1" strike="noStrike">
                <a:solidFill>
                  <a:srgbClr val="ffffff"/>
                </a:solidFill>
                <a:latin typeface="Times New Roman"/>
              </a:rPr>
              <a:t>. If it yields an error, as shown here, then the DNS servers are having issues:</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C:\ nslookup www.google.com</a:t>
            </a:r>
            <a:endParaRPr b="0" lang="en-US" sz="2000" spc="-1" strike="noStrike">
              <a:latin typeface="Arial"/>
            </a:endParaRPr>
          </a:p>
          <a:p>
            <a:pPr marL="342720" indent="-342360">
              <a:lnSpc>
                <a:spcPct val="100000"/>
              </a:lnSpc>
              <a:spcBef>
                <a:spcPts val="249"/>
              </a:spcBef>
              <a:tabLst>
                <a:tab algn="l" pos="0"/>
              </a:tabLst>
            </a:pPr>
            <a:r>
              <a:rPr b="0" lang="en-US" sz="1000" spc="-1" strike="noStrike">
                <a:solidFill>
                  <a:srgbClr val="ffffff"/>
                </a:solidFill>
                <a:latin typeface="Times New Roman"/>
              </a:rPr>
              <a:t>       </a:t>
            </a:r>
            <a:endParaRPr b="0" lang="en-US" sz="1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connection timed out; no servers could be reached</a:t>
            </a:r>
            <a:endParaRPr b="0" lang="en-US" sz="2000" spc="-1" strike="noStrike">
              <a:latin typeface="Arial"/>
            </a:endParaRPr>
          </a:p>
          <a:p>
            <a:pPr marL="342720" indent="-342360">
              <a:lnSpc>
                <a:spcPct val="100000"/>
              </a:lnSpc>
              <a:spcBef>
                <a:spcPts val="499"/>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Investigating DHCP Issues</a:t>
            </a:r>
            <a:endParaRPr b="0" lang="en-US" sz="4400" spc="-1" strike="noStrike">
              <a:latin typeface="Arial"/>
            </a:endParaRPr>
          </a:p>
        </p:txBody>
      </p:sp>
      <p:sp>
        <p:nvSpPr>
          <p:cNvPr id="12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a computer is configured to use DHCP and cannot contact its DHCP server or the DHCP server is not available, then most operating systems automatically self-assign an IP address. </a:t>
            </a:r>
            <a:endParaRPr b="0" lang="en-US" sz="2400" spc="-1" strike="noStrike">
              <a:latin typeface="Arial"/>
            </a:endParaRPr>
          </a:p>
          <a:p>
            <a:pPr marL="342720" indent="-342360">
              <a:lnSpc>
                <a:spcPct val="100000"/>
              </a:lnSpc>
              <a:spcBef>
                <a:spcPts val="198"/>
              </a:spcBef>
              <a:tabLst>
                <a:tab algn="l" pos="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self-assignment of IP address is known as </a:t>
            </a:r>
            <a:r>
              <a:rPr b="0" i="1" lang="en-US" sz="2400" spc="-1" strike="noStrike">
                <a:solidFill>
                  <a:srgbClr val="ffffff"/>
                </a:solidFill>
                <a:latin typeface="Times New Roman"/>
              </a:rPr>
              <a:t>Automatic Private IP Addressing </a:t>
            </a:r>
            <a:r>
              <a:rPr b="0" lang="en-US" sz="2400" spc="-1" strike="noStrike">
                <a:solidFill>
                  <a:srgbClr val="ffffff"/>
                </a:solidFill>
                <a:latin typeface="Times New Roman"/>
              </a:rPr>
              <a:t>(</a:t>
            </a:r>
            <a:r>
              <a:rPr b="0" i="1" lang="en-US" sz="2400" spc="-1" strike="noStrike">
                <a:solidFill>
                  <a:srgbClr val="ffffff"/>
                </a:solidFill>
                <a:latin typeface="Times New Roman"/>
              </a:rPr>
              <a:t>APIPA</a:t>
            </a:r>
            <a:r>
              <a:rPr b="0" lang="en-US" sz="2400" spc="-1" strike="noStrike">
                <a:solidFill>
                  <a:srgbClr val="ffffff"/>
                </a:solidFill>
                <a:latin typeface="Times New Roman"/>
              </a:rPr>
              <a:t>), and it uses the reserved IP range 169.254.0.0[nd]169.254.254.255.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a great indication when a computer cannot obtain its DHCP configuration settings.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Rogue DHCP server</a:t>
            </a:r>
            <a:endParaRPr b="0" lang="en-US" sz="4400" spc="-1" strike="noStrike">
              <a:latin typeface="Arial"/>
            </a:endParaRPr>
          </a:p>
        </p:txBody>
      </p:sp>
      <p:sp>
        <p:nvSpPr>
          <p:cNvPr id="122"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Every network has a legitimate DHCP server, from which it should get its authentic network configuration settings.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When there is an illegitimate DHCP server or a rogue DHCP server on the same local network and it is serving out a different set of network configuration settings, will lead to no connectivity to those DHCP devices.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Rogue DHCP Server</a:t>
            </a:r>
            <a:endParaRPr b="0" lang="en-US" sz="4400" spc="-1" strike="noStrike">
              <a:latin typeface="Arial"/>
            </a:endParaRPr>
          </a:p>
        </p:txBody>
      </p:sp>
      <p:sp>
        <p:nvSpPr>
          <p:cNvPr id="12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rogue DHCP server sometimes occurs unintentionally as a result of misconfiguration of a network device.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happens more frequently than you might think as many devices bought from stores come preconfigured with many network services enabled, from web services to file sharing services to DHCP.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such a device is connected to a local network, it may inadvertently become a rogue DHCP server and start responding to DHCP requests.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Rogue DHCP Server</a:t>
            </a:r>
            <a:endParaRPr b="0" lang="en-US" sz="4400" spc="-1" strike="noStrike">
              <a:latin typeface="Arial"/>
            </a:endParaRPr>
          </a:p>
        </p:txBody>
      </p:sp>
      <p:sp>
        <p:nvSpPr>
          <p:cNvPr id="12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To remedy a rogue DHCP server issue, you need to track it and shut it down.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From a client’s perspective, this is a difficult issue to resolve, as the client may not have access to track or the ability to shut down the server.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The best the client could possibly do is to manually change the network configuration, but this is only a temporary solution.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Rogue DHCP Server</a:t>
            </a:r>
            <a:endParaRPr b="0" lang="en-US" sz="4400" spc="-1" strike="noStrike">
              <a:latin typeface="Arial"/>
            </a:endParaRPr>
          </a:p>
        </p:txBody>
      </p:sp>
      <p:sp>
        <p:nvSpPr>
          <p:cNvPr id="128"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73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Fortunately, network switches today have a feature to safeguard against non-legitimite DHCP servers.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Called DHCP snooping, this feature can be enabled to specify the trusted DHCP source; the switch then blocks DHCP messages from the untrusted sources.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order to configure DHCP snooping properly, you must enable it globally with the command </a:t>
            </a:r>
            <a:r>
              <a:rPr b="1" lang="en-US" sz="2400" spc="-1" strike="noStrike">
                <a:solidFill>
                  <a:srgbClr val="ffffff"/>
                </a:solidFill>
                <a:latin typeface="Times New Roman"/>
              </a:rPr>
              <a:t>ip dhcp snooping</a:t>
            </a:r>
            <a:r>
              <a:rPr b="0" lang="en-US" sz="2400" spc="-1" strike="noStrike">
                <a:solidFill>
                  <a:srgbClr val="ffffff"/>
                </a:solidFill>
                <a:latin typeface="Times New Roman"/>
              </a:rPr>
              <a:t>. Then you need to specify the trusted DHCP interface with the command </a:t>
            </a:r>
            <a:r>
              <a:rPr b="1" lang="en-US" sz="2400" spc="-1" strike="noStrike">
                <a:solidFill>
                  <a:srgbClr val="ffffff"/>
                </a:solidFill>
                <a:latin typeface="Times New Roman"/>
              </a:rPr>
              <a:t>ip dhcp snooping trust</a:t>
            </a:r>
            <a:r>
              <a:rPr b="0" lang="en-US" sz="2400" spc="-1" strike="noStrike">
                <a:solidFill>
                  <a:srgbClr val="ffffff"/>
                </a:solidFill>
                <a:latin typeface="Times New Roman"/>
              </a:rPr>
              <a:t>.</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Blocked TCP/UDP Ports</a:t>
            </a:r>
            <a:endParaRPr b="0" lang="en-US" sz="4400" spc="-1" strike="noStrike">
              <a:latin typeface="Arial"/>
            </a:endParaRPr>
          </a:p>
        </p:txBody>
      </p:sp>
      <p:sp>
        <p:nvSpPr>
          <p:cNvPr id="13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Blocked TCP/UDP ports is one of the most difficult ones to diagnose and could be very time-consuming to troubleshoot.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typical users, this type of problem appears like a sporadic connectivity issue as they can connect to certain services but not others.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Even network administrators who do not have good knowledge of TCP/UDP ports and what services they represent can be stumped .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Blocked TCP/UDP Ports</a:t>
            </a:r>
            <a:endParaRPr b="0" lang="en-US" sz="4400" spc="-1" strike="noStrike">
              <a:latin typeface="Arial"/>
            </a:endParaRPr>
          </a:p>
        </p:txBody>
      </p:sp>
      <p:sp>
        <p:nvSpPr>
          <p:cNvPr id="132" name="CustomShape 2"/>
          <p:cNvSpPr/>
          <p:nvPr/>
        </p:nvSpPr>
        <p:spPr>
          <a:xfrm>
            <a:off x="503640" y="1448640"/>
            <a:ext cx="9071640" cy="3401640"/>
          </a:xfrm>
          <a:prstGeom prst="rect">
            <a:avLst/>
          </a:prstGeom>
          <a:noFill/>
          <a:ln>
            <a:noFill/>
          </a:ln>
        </p:spPr>
        <p:style>
          <a:lnRef idx="0"/>
          <a:fillRef idx="0"/>
          <a:effectRef idx="0"/>
          <a:fontRef idx="minor"/>
        </p:style>
        <p:txBody>
          <a:bodyPr lIns="90000" rIns="90000" tIns="45000" bIns="45000">
            <a:normAutofit fontScale="56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if TCP port 25 is blocked, users can receive emails but cannot send emails.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make issue more complicated, if UDP port 53 is blocked, DNS communications are not permissible.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might appear to be a DNS server issue, but it is actually not.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TCP and UDP ports are usually blocked at the routers or firewalls as part of the access list or filter list.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Therefore, troubleshooting this issue may require collaboration with a router or firewall administrator.</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Trouble tracking system</a:t>
            </a:r>
            <a:endParaRPr b="0" lang="en-US" sz="4400" spc="-1" strike="noStrike">
              <a:latin typeface="Arial"/>
            </a:endParaRPr>
          </a:p>
        </p:txBody>
      </p:sp>
      <p:sp>
        <p:nvSpPr>
          <p:cNvPr id="8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73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first line of support is typically the help desk, sometimes referred to as </a:t>
            </a:r>
            <a:r>
              <a:rPr b="0" i="1" lang="en-US" sz="2400" spc="-1" strike="noStrike">
                <a:solidFill>
                  <a:srgbClr val="ffffff"/>
                </a:solidFill>
                <a:latin typeface="Times New Roman"/>
              </a:rPr>
              <a:t>tier 1 support</a:t>
            </a:r>
            <a:r>
              <a:rPr b="0" lang="en-US" sz="2400" spc="-1" strike="noStrike">
                <a:solidFill>
                  <a:srgbClr val="ffffff"/>
                </a:solidFill>
                <a:latin typeface="Times New Roman"/>
              </a:rPr>
              <a:t>.</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All the problems are filtered through tier 1; information is gathered, and problem symptoms are identified.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help desk consults documentation for known problems and checks for recent changes on the network. Sometimes, help desk staff try to duplicate a problem that users have to better understand the symptom. Most basic problems can be solved at this level; those that can't are escalated to the more advanced tiers.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Next level support</a:t>
            </a:r>
            <a:endParaRPr b="0" lang="en-US" sz="4400" spc="-1" strike="noStrike">
              <a:latin typeface="Arial"/>
            </a:endParaRPr>
          </a:p>
        </p:txBody>
      </p:sp>
      <p:sp>
        <p:nvSpPr>
          <p:cNvPr id="8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network problem should be well documented by the time it reaches the next level of support.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Again, it is always good to determine if anything has changed that could have caused the problem.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Typically, you base a theory on what is obvious or stands out the most regarding the issue. Then you can start troubleshooting to test the theory to confirm or deny the actual cause of the problem.</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Multiple network problems</a:t>
            </a:r>
            <a:endParaRPr b="0" lang="en-US" sz="4400" spc="-1" strike="noStrike">
              <a:latin typeface="Arial"/>
            </a:endParaRPr>
          </a:p>
        </p:txBody>
      </p:sp>
      <p:sp>
        <p:nvSpPr>
          <p:cNvPr id="88"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multiple network problems are reported at the same time, each of them should be worked on individually.</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are some of the recommended structured troubleshooting approaches based on the OSI seven-layer model:</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Bottom-to-top or bottom-up approach:</a:t>
            </a:r>
            <a:r>
              <a:rPr b="0" lang="en-US" sz="2400" spc="-1" strike="noStrike">
                <a:solidFill>
                  <a:srgbClr val="ffffff"/>
                </a:solidFill>
                <a:latin typeface="Times New Roman"/>
              </a:rPr>
              <a:t> This approach involves starting at the physical layer of the OSI model and working up to the application layer.</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Multiple network problems</a:t>
            </a:r>
            <a:endParaRPr b="0" lang="en-US" sz="4400" spc="-1" strike="noStrike">
              <a:latin typeface="Arial"/>
            </a:endParaRPr>
          </a:p>
        </p:txBody>
      </p:sp>
      <p:sp>
        <p:nvSpPr>
          <p:cNvPr id="9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Top-to-bottom</a:t>
            </a:r>
            <a:r>
              <a:rPr b="0" lang="en-US" sz="2400" spc="-1" strike="noStrike">
                <a:solidFill>
                  <a:srgbClr val="ffffff"/>
                </a:solidFill>
                <a:latin typeface="Times New Roman"/>
              </a:rPr>
              <a:t> or </a:t>
            </a:r>
            <a:r>
              <a:rPr b="1" lang="en-US" sz="2400" spc="-1" strike="noStrike">
                <a:solidFill>
                  <a:srgbClr val="ffffff"/>
                </a:solidFill>
                <a:latin typeface="Times New Roman"/>
              </a:rPr>
              <a:t>top-down approach:</a:t>
            </a:r>
            <a:r>
              <a:rPr b="0" lang="en-US" sz="2400" spc="-1" strike="noStrike">
                <a:solidFill>
                  <a:srgbClr val="ffffff"/>
                </a:solidFill>
                <a:latin typeface="Times New Roman"/>
              </a:rPr>
              <a:t> This is the opposite of the top-to-bottom approach: The network troubleshooting starts from the application layer and works down to the physical layer.</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Divide-and-conquer approach:</a:t>
            </a:r>
            <a:r>
              <a:rPr b="0" lang="en-US" sz="2400" spc="-1" strike="noStrike">
                <a:solidFill>
                  <a:srgbClr val="ffffff"/>
                </a:solidFill>
                <a:latin typeface="Times New Roman"/>
              </a:rPr>
              <a:t> This approach divides the OSI layers in half and starts at the middle of the stack, which is the network layer. The network layer is examined first and then the troubleshooting steps can move up or down, depending on the finding at the network layer.</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Multiple network problems</a:t>
            </a:r>
            <a:endParaRPr b="0" lang="en-US" sz="4400" spc="-1" strike="noStrike">
              <a:latin typeface="Arial"/>
            </a:endParaRPr>
          </a:p>
        </p:txBody>
      </p:sp>
      <p:sp>
        <p:nvSpPr>
          <p:cNvPr id="92"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Spot-the-difference approach:</a:t>
            </a:r>
            <a:r>
              <a:rPr b="0" lang="en-US" sz="2400" spc="-1" strike="noStrike">
                <a:solidFill>
                  <a:srgbClr val="ffffff"/>
                </a:solidFill>
                <a:latin typeface="Times New Roman"/>
              </a:rPr>
              <a:t> In this common troubleshooting approach, a comparison between the working and non-working network environment or configurations is made. This approach uses the differences as guides in troubleshooting.</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Theory</a:t>
            </a:r>
            <a:endParaRPr b="0" lang="en-US" sz="4400" spc="-1" strike="noStrike">
              <a:latin typeface="Arial"/>
            </a:endParaRPr>
          </a:p>
        </p:txBody>
      </p:sp>
      <p:sp>
        <p:nvSpPr>
          <p:cNvPr id="9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troubleshooting, if your theory is not confirmed, you have to establish a new theory.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the theory is confirmed, then you have to establish a plan of action to resolve the problem and implement the solution.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very important to analyze and identify the potential impacts of a solution.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Change-control policy</a:t>
            </a:r>
            <a:endParaRPr b="0" lang="en-US" sz="4400" spc="-1" strike="noStrike">
              <a:latin typeface="Arial"/>
            </a:endParaRPr>
          </a:p>
        </p:txBody>
      </p:sp>
      <p:sp>
        <p:nvSpPr>
          <p:cNvPr id="9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proposed solution must be reviewed and approved before it is implemented.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a best practice to communicate to all the affected parties regarding the changes that will be made due to a solution.</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implementations that may cause network disruptions are typically scheduled after hours or during the low usage time.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2023-11-09T10:05:25Z</dcterms:created>
  <dc:creator/>
  <dc:description/>
  <dc:language>en-US</dc:language>
  <cp:lastModifiedBy/>
  <dcterms:modified xsi:type="dcterms:W3CDTF">2023-11-09T10:06:05Z</dcterms:modified>
  <cp:revision>1</cp:revision>
  <dc:subject/>
  <dc:title/>
</cp:coreProperties>
</file>