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04CD17F-4DEF-4BC3-8394-0B03313DC05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40" spc="-1" strike="noStrike">
                <a:latin typeface="Arial"/>
              </a:rPr>
              <a:t>Click to edit the title text format</a:t>
            </a:r>
            <a:endParaRPr b="0" lang="en-US" sz="364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320" spc="-1" strike="noStrike">
                <a:latin typeface="Arial"/>
              </a:rPr>
              <a:t>Second Outline Level</a:t>
            </a:r>
            <a:endParaRPr b="0" lang="en-US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05840" y="640080"/>
            <a:ext cx="8569440" cy="22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Wireshark: Protocol Analyzer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3640" y="1575000"/>
            <a:ext cx="907164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139880" y="1638000"/>
            <a:ext cx="2435760" cy="11966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503640" y="6300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all “f” condition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0" y="-15084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7223760" y="1637640"/>
            <a:ext cx="2351880" cy="228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640">
              <a:lnSpc>
                <a:spcPct val="100000"/>
              </a:lnSpc>
              <a:spcBef>
                <a:spcPts val="112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captured packets showing the ping from computer 1 to computer 2.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755640" y="4081320"/>
            <a:ext cx="6215400" cy="119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640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destination address is </a:t>
            </a:r>
            <a:r>
              <a:rPr b="0" lang="en-US" sz="24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BROADCAST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as indicated by “</a:t>
            </a:r>
            <a:r>
              <a:rPr b="0" lang="en-US" sz="24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ff ff ff ff ff ff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” – the all </a:t>
            </a:r>
            <a:r>
              <a:rPr b="0" lang="en-US" sz="24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“f“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condition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7560000" y="4254840"/>
            <a:ext cx="2099520" cy="504000"/>
          </a:xfrm>
          <a:custGeom>
            <a:avLst/>
            <a:gdLst/>
            <a:ahLst/>
            <a:rect l="l" t="t" r="r" b="b"/>
            <a:pathLst>
              <a:path w="5294" h="1696">
                <a:moveTo>
                  <a:pt x="282" y="0"/>
                </a:moveTo>
                <a:lnTo>
                  <a:pt x="283" y="0"/>
                </a:lnTo>
                <a:cubicBezTo>
                  <a:pt x="233" y="0"/>
                  <a:pt x="184" y="13"/>
                  <a:pt x="141" y="38"/>
                </a:cubicBezTo>
                <a:cubicBezTo>
                  <a:pt x="98" y="63"/>
                  <a:pt x="63" y="98"/>
                  <a:pt x="38" y="141"/>
                </a:cubicBezTo>
                <a:cubicBezTo>
                  <a:pt x="13" y="184"/>
                  <a:pt x="0" y="233"/>
                  <a:pt x="0" y="283"/>
                </a:cubicBezTo>
                <a:lnTo>
                  <a:pt x="0" y="1412"/>
                </a:lnTo>
                <a:lnTo>
                  <a:pt x="0" y="1413"/>
                </a:lnTo>
                <a:cubicBezTo>
                  <a:pt x="0" y="1462"/>
                  <a:pt x="13" y="1511"/>
                  <a:pt x="38" y="1554"/>
                </a:cubicBezTo>
                <a:cubicBezTo>
                  <a:pt x="63" y="1597"/>
                  <a:pt x="98" y="1632"/>
                  <a:pt x="141" y="1657"/>
                </a:cubicBezTo>
                <a:cubicBezTo>
                  <a:pt x="184" y="1682"/>
                  <a:pt x="233" y="1695"/>
                  <a:pt x="283" y="1695"/>
                </a:cubicBezTo>
                <a:lnTo>
                  <a:pt x="5010" y="1695"/>
                </a:lnTo>
                <a:lnTo>
                  <a:pt x="5011" y="1695"/>
                </a:lnTo>
                <a:cubicBezTo>
                  <a:pt x="5060" y="1695"/>
                  <a:pt x="5109" y="1682"/>
                  <a:pt x="5152" y="1657"/>
                </a:cubicBezTo>
                <a:cubicBezTo>
                  <a:pt x="5195" y="1632"/>
                  <a:pt x="5230" y="1597"/>
                  <a:pt x="5255" y="1554"/>
                </a:cubicBezTo>
                <a:cubicBezTo>
                  <a:pt x="5280" y="1511"/>
                  <a:pt x="5293" y="1462"/>
                  <a:pt x="5293" y="1413"/>
                </a:cubicBezTo>
                <a:lnTo>
                  <a:pt x="5293" y="282"/>
                </a:lnTo>
                <a:lnTo>
                  <a:pt x="5293" y="283"/>
                </a:lnTo>
                <a:lnTo>
                  <a:pt x="5293" y="283"/>
                </a:lnTo>
                <a:cubicBezTo>
                  <a:pt x="5293" y="233"/>
                  <a:pt x="5280" y="184"/>
                  <a:pt x="5255" y="141"/>
                </a:cubicBezTo>
                <a:cubicBezTo>
                  <a:pt x="5230" y="98"/>
                  <a:pt x="5195" y="63"/>
                  <a:pt x="5152" y="38"/>
                </a:cubicBezTo>
                <a:cubicBezTo>
                  <a:pt x="5109" y="13"/>
                  <a:pt x="5060" y="0"/>
                  <a:pt x="5011" y="0"/>
                </a:cubicBezTo>
                <a:lnTo>
                  <a:pt x="282" y="0"/>
                </a:lnTo>
              </a:path>
            </a:pathLst>
          </a:cu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7727760" y="4283640"/>
            <a:ext cx="176364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Broadcast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9" name="Picture 12_0" descr=""/>
          <p:cNvPicPr/>
          <p:nvPr/>
        </p:nvPicPr>
        <p:blipFill>
          <a:blip r:embed="rId1"/>
          <a:stretch/>
        </p:blipFill>
        <p:spPr>
          <a:xfrm>
            <a:off x="671760" y="1323000"/>
            <a:ext cx="6047640" cy="2652120"/>
          </a:xfrm>
          <a:prstGeom prst="rect">
            <a:avLst/>
          </a:prstGeom>
          <a:ln>
            <a:noFill/>
          </a:ln>
        </p:spPr>
      </p:pic>
      <p:sp>
        <p:nvSpPr>
          <p:cNvPr id="120" name="CustomShape 8"/>
          <p:cNvSpPr/>
          <p:nvPr/>
        </p:nvSpPr>
        <p:spPr>
          <a:xfrm>
            <a:off x="587880" y="3590640"/>
            <a:ext cx="2015640" cy="314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9"/>
          <p:cNvSpPr/>
          <p:nvPr/>
        </p:nvSpPr>
        <p:spPr>
          <a:xfrm flipH="1" flipV="1">
            <a:off x="2603880" y="3779640"/>
            <a:ext cx="5459760" cy="37800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0"/>
          <p:cNvSpPr/>
          <p:nvPr/>
        </p:nvSpPr>
        <p:spPr>
          <a:xfrm>
            <a:off x="1679760" y="1827000"/>
            <a:ext cx="2015640" cy="314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26640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ARP Reply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0" y="-15084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335880" y="3402000"/>
            <a:ext cx="7223760" cy="21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highlighted blue area shows computer 2 replying with its MAC address back to computer 1.  This is called an </a:t>
            </a:r>
            <a:r>
              <a:rPr b="1" lang="en-US" sz="22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ARP reply</a:t>
            </a:r>
            <a:r>
              <a:rPr b="1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,</a:t>
            </a: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which is a protocol where the MAC address is returned</a:t>
            </a:r>
            <a:r>
              <a:rPr b="1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.  </a:t>
            </a: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source of the ARP reply is from 00-10-A4-13-6C-6E (Computer 2) which is replying that the MAC address for 10.10.10.2 is 00-10-A4-13-6C-6E.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560000" y="4254840"/>
            <a:ext cx="2099520" cy="504000"/>
          </a:xfrm>
          <a:custGeom>
            <a:avLst/>
            <a:gdLst/>
            <a:ahLst/>
            <a:rect l="l" t="t" r="r" b="b"/>
            <a:pathLst>
              <a:path w="5294" h="1696">
                <a:moveTo>
                  <a:pt x="282" y="0"/>
                </a:moveTo>
                <a:lnTo>
                  <a:pt x="283" y="0"/>
                </a:lnTo>
                <a:cubicBezTo>
                  <a:pt x="233" y="0"/>
                  <a:pt x="184" y="13"/>
                  <a:pt x="141" y="38"/>
                </a:cubicBezTo>
                <a:cubicBezTo>
                  <a:pt x="98" y="63"/>
                  <a:pt x="63" y="98"/>
                  <a:pt x="38" y="141"/>
                </a:cubicBezTo>
                <a:cubicBezTo>
                  <a:pt x="13" y="184"/>
                  <a:pt x="0" y="233"/>
                  <a:pt x="0" y="283"/>
                </a:cubicBezTo>
                <a:lnTo>
                  <a:pt x="0" y="1412"/>
                </a:lnTo>
                <a:lnTo>
                  <a:pt x="0" y="1413"/>
                </a:lnTo>
                <a:cubicBezTo>
                  <a:pt x="0" y="1462"/>
                  <a:pt x="13" y="1511"/>
                  <a:pt x="38" y="1554"/>
                </a:cubicBezTo>
                <a:cubicBezTo>
                  <a:pt x="63" y="1597"/>
                  <a:pt x="98" y="1632"/>
                  <a:pt x="141" y="1657"/>
                </a:cubicBezTo>
                <a:cubicBezTo>
                  <a:pt x="184" y="1682"/>
                  <a:pt x="233" y="1695"/>
                  <a:pt x="283" y="1695"/>
                </a:cubicBezTo>
                <a:lnTo>
                  <a:pt x="5010" y="1695"/>
                </a:lnTo>
                <a:lnTo>
                  <a:pt x="5011" y="1695"/>
                </a:lnTo>
                <a:cubicBezTo>
                  <a:pt x="5060" y="1695"/>
                  <a:pt x="5109" y="1682"/>
                  <a:pt x="5152" y="1657"/>
                </a:cubicBezTo>
                <a:cubicBezTo>
                  <a:pt x="5195" y="1632"/>
                  <a:pt x="5230" y="1597"/>
                  <a:pt x="5255" y="1554"/>
                </a:cubicBezTo>
                <a:cubicBezTo>
                  <a:pt x="5280" y="1511"/>
                  <a:pt x="5293" y="1462"/>
                  <a:pt x="5293" y="1413"/>
                </a:cubicBezTo>
                <a:lnTo>
                  <a:pt x="5293" y="282"/>
                </a:lnTo>
                <a:lnTo>
                  <a:pt x="5293" y="283"/>
                </a:lnTo>
                <a:lnTo>
                  <a:pt x="5293" y="283"/>
                </a:lnTo>
                <a:cubicBezTo>
                  <a:pt x="5293" y="233"/>
                  <a:pt x="5280" y="184"/>
                  <a:pt x="5255" y="141"/>
                </a:cubicBezTo>
                <a:cubicBezTo>
                  <a:pt x="5230" y="98"/>
                  <a:pt x="5195" y="63"/>
                  <a:pt x="5152" y="38"/>
                </a:cubicBezTo>
                <a:cubicBezTo>
                  <a:pt x="5109" y="13"/>
                  <a:pt x="5060" y="0"/>
                  <a:pt x="5011" y="0"/>
                </a:cubicBezTo>
                <a:lnTo>
                  <a:pt x="282" y="0"/>
                </a:lnTo>
              </a:path>
            </a:pathLst>
          </a:cu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7727760" y="4283640"/>
            <a:ext cx="235188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ARP Reply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0" y="190008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Picture 14_0" descr=""/>
          <p:cNvPicPr/>
          <p:nvPr/>
        </p:nvPicPr>
        <p:blipFill>
          <a:blip r:embed="rId1"/>
          <a:stretch/>
        </p:blipFill>
        <p:spPr>
          <a:xfrm>
            <a:off x="419760" y="1386000"/>
            <a:ext cx="8404920" cy="1889640"/>
          </a:xfrm>
          <a:prstGeom prst="rect">
            <a:avLst/>
          </a:prstGeom>
          <a:ln>
            <a:noFill/>
          </a:ln>
        </p:spPr>
      </p:pic>
      <p:sp>
        <p:nvSpPr>
          <p:cNvPr id="130" name="CustomShape 7"/>
          <p:cNvSpPr/>
          <p:nvPr/>
        </p:nvSpPr>
        <p:spPr>
          <a:xfrm>
            <a:off x="3863880" y="2268000"/>
            <a:ext cx="1007640" cy="188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>
            <a:off x="4788000" y="2205000"/>
            <a:ext cx="3191400" cy="314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9"/>
          <p:cNvSpPr/>
          <p:nvPr/>
        </p:nvSpPr>
        <p:spPr>
          <a:xfrm flipH="1" flipV="1">
            <a:off x="7307280" y="2519640"/>
            <a:ext cx="756000" cy="163800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04000"/>
            <a:ext cx="9071640" cy="11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ARP Reply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0" y="-15084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335880" y="3402000"/>
            <a:ext cx="7223760" cy="21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highlighted blue area shows computer 2 replying with its MAC address back to computer 1.  This is called an </a:t>
            </a:r>
            <a:r>
              <a:rPr b="1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ARP reply,</a:t>
            </a: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which is a protocol where the MAC address is returned</a:t>
            </a:r>
            <a:r>
              <a:rPr b="1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.  </a:t>
            </a: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source of the ARP reply is from </a:t>
            </a:r>
            <a:r>
              <a:rPr b="0" lang="en-US" sz="22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00-10-A4-13-6C-6E</a:t>
            </a: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(Computer 2) which is replying that the MAC address for 10.10.10.2 is 00-10-A4-13-6C-6E.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190008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Picture 14_1" descr=""/>
          <p:cNvPicPr/>
          <p:nvPr/>
        </p:nvPicPr>
        <p:blipFill>
          <a:blip r:embed="rId1"/>
          <a:stretch/>
        </p:blipFill>
        <p:spPr>
          <a:xfrm>
            <a:off x="419760" y="1386000"/>
            <a:ext cx="8404920" cy="1889640"/>
          </a:xfrm>
          <a:prstGeom prst="rect">
            <a:avLst/>
          </a:prstGeom>
          <a:ln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1595880" y="2268000"/>
            <a:ext cx="1427400" cy="188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504000"/>
            <a:ext cx="9071640" cy="11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ARP Reply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-15084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335880" y="3402000"/>
            <a:ext cx="7223760" cy="21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highlighted blue area shows computer 2 replying with its MAC address back to computer 1.  This is called an </a:t>
            </a:r>
            <a:r>
              <a:rPr b="1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ARP reply,</a:t>
            </a: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which is a protocol where the MAC address is returned</a:t>
            </a:r>
            <a:r>
              <a:rPr b="1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.  </a:t>
            </a: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source of the ARP reply is from 00-10-A4-13-6C-6E (Computer 2) which is replying that the MAC address for </a:t>
            </a:r>
            <a:r>
              <a:rPr b="0" lang="en-US" sz="22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10.10.10.2 is at 00-10-A4-13-6C-6E</a:t>
            </a: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.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560000" y="4254840"/>
            <a:ext cx="2099520" cy="504000"/>
          </a:xfrm>
          <a:custGeom>
            <a:avLst/>
            <a:gdLst/>
            <a:ahLst/>
            <a:rect l="l" t="t" r="r" b="b"/>
            <a:pathLst>
              <a:path w="5294" h="1696">
                <a:moveTo>
                  <a:pt x="282" y="0"/>
                </a:moveTo>
                <a:lnTo>
                  <a:pt x="283" y="0"/>
                </a:lnTo>
                <a:cubicBezTo>
                  <a:pt x="233" y="0"/>
                  <a:pt x="184" y="13"/>
                  <a:pt x="141" y="38"/>
                </a:cubicBezTo>
                <a:cubicBezTo>
                  <a:pt x="98" y="63"/>
                  <a:pt x="63" y="98"/>
                  <a:pt x="38" y="141"/>
                </a:cubicBezTo>
                <a:cubicBezTo>
                  <a:pt x="13" y="184"/>
                  <a:pt x="0" y="233"/>
                  <a:pt x="0" y="283"/>
                </a:cubicBezTo>
                <a:lnTo>
                  <a:pt x="0" y="1412"/>
                </a:lnTo>
                <a:lnTo>
                  <a:pt x="0" y="1413"/>
                </a:lnTo>
                <a:cubicBezTo>
                  <a:pt x="0" y="1462"/>
                  <a:pt x="13" y="1511"/>
                  <a:pt x="38" y="1554"/>
                </a:cubicBezTo>
                <a:cubicBezTo>
                  <a:pt x="63" y="1597"/>
                  <a:pt x="98" y="1632"/>
                  <a:pt x="141" y="1657"/>
                </a:cubicBezTo>
                <a:cubicBezTo>
                  <a:pt x="184" y="1682"/>
                  <a:pt x="233" y="1695"/>
                  <a:pt x="283" y="1695"/>
                </a:cubicBezTo>
                <a:lnTo>
                  <a:pt x="5010" y="1695"/>
                </a:lnTo>
                <a:lnTo>
                  <a:pt x="5011" y="1695"/>
                </a:lnTo>
                <a:cubicBezTo>
                  <a:pt x="5060" y="1695"/>
                  <a:pt x="5109" y="1682"/>
                  <a:pt x="5152" y="1657"/>
                </a:cubicBezTo>
                <a:cubicBezTo>
                  <a:pt x="5195" y="1632"/>
                  <a:pt x="5230" y="1597"/>
                  <a:pt x="5255" y="1554"/>
                </a:cubicBezTo>
                <a:cubicBezTo>
                  <a:pt x="5280" y="1511"/>
                  <a:pt x="5293" y="1462"/>
                  <a:pt x="5293" y="1413"/>
                </a:cubicBezTo>
                <a:lnTo>
                  <a:pt x="5293" y="282"/>
                </a:lnTo>
                <a:lnTo>
                  <a:pt x="5293" y="283"/>
                </a:lnTo>
                <a:lnTo>
                  <a:pt x="5293" y="283"/>
                </a:lnTo>
                <a:cubicBezTo>
                  <a:pt x="5293" y="233"/>
                  <a:pt x="5280" y="184"/>
                  <a:pt x="5255" y="141"/>
                </a:cubicBezTo>
                <a:cubicBezTo>
                  <a:pt x="5230" y="98"/>
                  <a:pt x="5195" y="63"/>
                  <a:pt x="5152" y="38"/>
                </a:cubicBezTo>
                <a:cubicBezTo>
                  <a:pt x="5109" y="13"/>
                  <a:pt x="5060" y="0"/>
                  <a:pt x="5011" y="0"/>
                </a:cubicBezTo>
                <a:lnTo>
                  <a:pt x="282" y="0"/>
                </a:lnTo>
              </a:path>
            </a:pathLst>
          </a:cu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7727760" y="4283640"/>
            <a:ext cx="235188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ARP Reply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0" y="190008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Picture 14_2" descr=""/>
          <p:cNvPicPr/>
          <p:nvPr/>
        </p:nvPicPr>
        <p:blipFill>
          <a:blip r:embed="rId1"/>
          <a:stretch/>
        </p:blipFill>
        <p:spPr>
          <a:xfrm>
            <a:off x="419760" y="1386000"/>
            <a:ext cx="8404920" cy="1889640"/>
          </a:xfrm>
          <a:prstGeom prst="rect">
            <a:avLst/>
          </a:prstGeom>
          <a:ln>
            <a:noFill/>
          </a:ln>
        </p:spPr>
      </p:pic>
      <p:sp>
        <p:nvSpPr>
          <p:cNvPr id="146" name="CustomShape 7"/>
          <p:cNvSpPr/>
          <p:nvPr/>
        </p:nvSpPr>
        <p:spPr>
          <a:xfrm>
            <a:off x="4788000" y="2205000"/>
            <a:ext cx="3191400" cy="314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8"/>
          <p:cNvSpPr/>
          <p:nvPr/>
        </p:nvSpPr>
        <p:spPr>
          <a:xfrm flipH="1" flipV="1">
            <a:off x="7307280" y="2519640"/>
            <a:ext cx="756000" cy="163800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3" descr=""/>
          <p:cNvPicPr/>
          <p:nvPr/>
        </p:nvPicPr>
        <p:blipFill>
          <a:blip r:embed="rId1"/>
          <a:stretch/>
        </p:blipFill>
        <p:spPr>
          <a:xfrm>
            <a:off x="419760" y="1254600"/>
            <a:ext cx="8578440" cy="304704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503640" y="12564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Echo Request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0" y="-15084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336240" y="2988360"/>
            <a:ext cx="7223400" cy="320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This image shows computer 1 sending an </a:t>
            </a:r>
            <a:r>
              <a:rPr b="1" lang="en-US" sz="20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echo request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directly to computer 2.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7559640" y="4237920"/>
            <a:ext cx="2267640" cy="503640"/>
          </a:xfrm>
          <a:custGeom>
            <a:avLst/>
            <a:gdLst/>
            <a:ahLst/>
            <a:rect l="l" t="t" r="r" b="b"/>
            <a:pathLst>
              <a:path w="5717" h="1695">
                <a:moveTo>
                  <a:pt x="282" y="0"/>
                </a:moveTo>
                <a:lnTo>
                  <a:pt x="282" y="0"/>
                </a:lnTo>
                <a:cubicBezTo>
                  <a:pt x="233" y="0"/>
                  <a:pt x="184" y="13"/>
                  <a:pt x="141" y="38"/>
                </a:cubicBezTo>
                <a:cubicBezTo>
                  <a:pt x="98" y="63"/>
                  <a:pt x="63" y="98"/>
                  <a:pt x="38" y="141"/>
                </a:cubicBezTo>
                <a:cubicBezTo>
                  <a:pt x="13" y="184"/>
                  <a:pt x="0" y="233"/>
                  <a:pt x="0" y="282"/>
                </a:cubicBezTo>
                <a:lnTo>
                  <a:pt x="0" y="1411"/>
                </a:lnTo>
                <a:lnTo>
                  <a:pt x="0" y="1412"/>
                </a:lnTo>
                <a:cubicBezTo>
                  <a:pt x="0" y="1461"/>
                  <a:pt x="13" y="1510"/>
                  <a:pt x="38" y="1553"/>
                </a:cubicBezTo>
                <a:cubicBezTo>
                  <a:pt x="63" y="1596"/>
                  <a:pt x="98" y="1631"/>
                  <a:pt x="141" y="1656"/>
                </a:cubicBezTo>
                <a:cubicBezTo>
                  <a:pt x="184" y="1681"/>
                  <a:pt x="233" y="1694"/>
                  <a:pt x="282" y="1694"/>
                </a:cubicBezTo>
                <a:lnTo>
                  <a:pt x="5433" y="1694"/>
                </a:lnTo>
                <a:lnTo>
                  <a:pt x="5434" y="1694"/>
                </a:lnTo>
                <a:cubicBezTo>
                  <a:pt x="5483" y="1694"/>
                  <a:pt x="5532" y="1681"/>
                  <a:pt x="5575" y="1656"/>
                </a:cubicBezTo>
                <a:cubicBezTo>
                  <a:pt x="5618" y="1631"/>
                  <a:pt x="5653" y="1596"/>
                  <a:pt x="5678" y="1553"/>
                </a:cubicBezTo>
                <a:cubicBezTo>
                  <a:pt x="5703" y="1510"/>
                  <a:pt x="5716" y="1461"/>
                  <a:pt x="5716" y="1412"/>
                </a:cubicBezTo>
                <a:lnTo>
                  <a:pt x="5715" y="282"/>
                </a:lnTo>
                <a:lnTo>
                  <a:pt x="5716" y="282"/>
                </a:lnTo>
                <a:lnTo>
                  <a:pt x="5716" y="282"/>
                </a:lnTo>
                <a:cubicBezTo>
                  <a:pt x="5716" y="233"/>
                  <a:pt x="5703" y="184"/>
                  <a:pt x="5678" y="141"/>
                </a:cubicBezTo>
                <a:cubicBezTo>
                  <a:pt x="5653" y="98"/>
                  <a:pt x="5618" y="63"/>
                  <a:pt x="5575" y="38"/>
                </a:cubicBezTo>
                <a:cubicBezTo>
                  <a:pt x="5532" y="13"/>
                  <a:pt x="5483" y="0"/>
                  <a:pt x="5434" y="0"/>
                </a:cubicBezTo>
                <a:lnTo>
                  <a:pt x="282" y="0"/>
                </a:lnTo>
              </a:path>
            </a:pathLst>
          </a:cu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7605360" y="4283640"/>
            <a:ext cx="235152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Echo Request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0" y="190008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7"/>
          <p:cNvSpPr/>
          <p:nvPr/>
        </p:nvSpPr>
        <p:spPr>
          <a:xfrm>
            <a:off x="0" y="1908360"/>
            <a:ext cx="2026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8"/>
          <p:cNvSpPr/>
          <p:nvPr/>
        </p:nvSpPr>
        <p:spPr>
          <a:xfrm flipH="1" flipV="1">
            <a:off x="5681520" y="2142000"/>
            <a:ext cx="1848240" cy="214164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"/>
          <p:cNvSpPr/>
          <p:nvPr/>
        </p:nvSpPr>
        <p:spPr>
          <a:xfrm>
            <a:off x="4073760" y="1889640"/>
            <a:ext cx="1931400" cy="314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3_1" descr=""/>
          <p:cNvPicPr/>
          <p:nvPr/>
        </p:nvPicPr>
        <p:blipFill>
          <a:blip r:embed="rId1"/>
          <a:stretch/>
        </p:blipFill>
        <p:spPr>
          <a:xfrm>
            <a:off x="419760" y="1254600"/>
            <a:ext cx="8578440" cy="304704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-15084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7559640" y="4237920"/>
            <a:ext cx="2267640" cy="503640"/>
          </a:xfrm>
          <a:custGeom>
            <a:avLst/>
            <a:gdLst/>
            <a:ahLst/>
            <a:rect l="l" t="t" r="r" b="b"/>
            <a:pathLst>
              <a:path w="5717" h="1695">
                <a:moveTo>
                  <a:pt x="282" y="0"/>
                </a:moveTo>
                <a:lnTo>
                  <a:pt x="282" y="0"/>
                </a:lnTo>
                <a:cubicBezTo>
                  <a:pt x="233" y="0"/>
                  <a:pt x="184" y="13"/>
                  <a:pt x="141" y="38"/>
                </a:cubicBezTo>
                <a:cubicBezTo>
                  <a:pt x="98" y="63"/>
                  <a:pt x="63" y="98"/>
                  <a:pt x="38" y="141"/>
                </a:cubicBezTo>
                <a:cubicBezTo>
                  <a:pt x="13" y="184"/>
                  <a:pt x="0" y="233"/>
                  <a:pt x="0" y="282"/>
                </a:cubicBezTo>
                <a:lnTo>
                  <a:pt x="0" y="1411"/>
                </a:lnTo>
                <a:lnTo>
                  <a:pt x="0" y="1412"/>
                </a:lnTo>
                <a:cubicBezTo>
                  <a:pt x="0" y="1461"/>
                  <a:pt x="13" y="1510"/>
                  <a:pt x="38" y="1553"/>
                </a:cubicBezTo>
                <a:cubicBezTo>
                  <a:pt x="63" y="1596"/>
                  <a:pt x="98" y="1631"/>
                  <a:pt x="141" y="1656"/>
                </a:cubicBezTo>
                <a:cubicBezTo>
                  <a:pt x="184" y="1681"/>
                  <a:pt x="233" y="1694"/>
                  <a:pt x="282" y="1694"/>
                </a:cubicBezTo>
                <a:lnTo>
                  <a:pt x="5433" y="1694"/>
                </a:lnTo>
                <a:lnTo>
                  <a:pt x="5434" y="1694"/>
                </a:lnTo>
                <a:cubicBezTo>
                  <a:pt x="5483" y="1694"/>
                  <a:pt x="5532" y="1681"/>
                  <a:pt x="5575" y="1656"/>
                </a:cubicBezTo>
                <a:cubicBezTo>
                  <a:pt x="5618" y="1631"/>
                  <a:pt x="5653" y="1596"/>
                  <a:pt x="5678" y="1553"/>
                </a:cubicBezTo>
                <a:cubicBezTo>
                  <a:pt x="5703" y="1510"/>
                  <a:pt x="5716" y="1461"/>
                  <a:pt x="5716" y="1412"/>
                </a:cubicBezTo>
                <a:lnTo>
                  <a:pt x="5715" y="282"/>
                </a:lnTo>
                <a:lnTo>
                  <a:pt x="5716" y="282"/>
                </a:lnTo>
                <a:lnTo>
                  <a:pt x="5716" y="282"/>
                </a:lnTo>
                <a:cubicBezTo>
                  <a:pt x="5716" y="233"/>
                  <a:pt x="5703" y="184"/>
                  <a:pt x="5678" y="141"/>
                </a:cubicBezTo>
                <a:cubicBezTo>
                  <a:pt x="5653" y="98"/>
                  <a:pt x="5618" y="63"/>
                  <a:pt x="5575" y="38"/>
                </a:cubicBezTo>
                <a:cubicBezTo>
                  <a:pt x="5532" y="13"/>
                  <a:pt x="5483" y="0"/>
                  <a:pt x="5434" y="0"/>
                </a:cubicBezTo>
                <a:lnTo>
                  <a:pt x="282" y="0"/>
                </a:lnTo>
              </a:path>
            </a:pathLst>
          </a:cu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7605360" y="4283640"/>
            <a:ext cx="235152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Echo Request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0" y="190008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0" y="1908360"/>
            <a:ext cx="2026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6"/>
          <p:cNvSpPr/>
          <p:nvPr/>
        </p:nvSpPr>
        <p:spPr>
          <a:xfrm flipH="1" flipV="1">
            <a:off x="5459400" y="2988360"/>
            <a:ext cx="2145600" cy="129528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7"/>
          <p:cNvSpPr/>
          <p:nvPr/>
        </p:nvSpPr>
        <p:spPr>
          <a:xfrm>
            <a:off x="1091880" y="2708640"/>
            <a:ext cx="5291640" cy="314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"/>
          <p:cNvSpPr/>
          <p:nvPr/>
        </p:nvSpPr>
        <p:spPr>
          <a:xfrm>
            <a:off x="336240" y="2771640"/>
            <a:ext cx="7223400" cy="320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Notice in the echo request that the destination address is 00-10-A4-13-6C-6E (computer 2’s MAC address) and the source is 00-10-A4-13-99-2E  (computer 1’s MAC address).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503640" y="314640"/>
            <a:ext cx="9071640" cy="11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Echo Request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3_2" descr=""/>
          <p:cNvPicPr/>
          <p:nvPr/>
        </p:nvPicPr>
        <p:blipFill>
          <a:blip r:embed="rId1"/>
          <a:stretch/>
        </p:blipFill>
        <p:spPr>
          <a:xfrm>
            <a:off x="419760" y="1254600"/>
            <a:ext cx="8578440" cy="30470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503640" y="315000"/>
            <a:ext cx="9071640" cy="11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Echo Request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-15084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7559640" y="4237920"/>
            <a:ext cx="2267640" cy="503640"/>
          </a:xfrm>
          <a:custGeom>
            <a:avLst/>
            <a:gdLst/>
            <a:ahLst/>
            <a:rect l="l" t="t" r="r" b="b"/>
            <a:pathLst>
              <a:path w="5717" h="1695">
                <a:moveTo>
                  <a:pt x="282" y="0"/>
                </a:moveTo>
                <a:lnTo>
                  <a:pt x="282" y="0"/>
                </a:lnTo>
                <a:cubicBezTo>
                  <a:pt x="233" y="0"/>
                  <a:pt x="184" y="13"/>
                  <a:pt x="141" y="38"/>
                </a:cubicBezTo>
                <a:cubicBezTo>
                  <a:pt x="98" y="63"/>
                  <a:pt x="63" y="98"/>
                  <a:pt x="38" y="141"/>
                </a:cubicBezTo>
                <a:cubicBezTo>
                  <a:pt x="13" y="184"/>
                  <a:pt x="0" y="233"/>
                  <a:pt x="0" y="282"/>
                </a:cubicBezTo>
                <a:lnTo>
                  <a:pt x="0" y="1411"/>
                </a:lnTo>
                <a:lnTo>
                  <a:pt x="0" y="1412"/>
                </a:lnTo>
                <a:cubicBezTo>
                  <a:pt x="0" y="1461"/>
                  <a:pt x="13" y="1510"/>
                  <a:pt x="38" y="1553"/>
                </a:cubicBezTo>
                <a:cubicBezTo>
                  <a:pt x="63" y="1596"/>
                  <a:pt x="98" y="1631"/>
                  <a:pt x="141" y="1656"/>
                </a:cubicBezTo>
                <a:cubicBezTo>
                  <a:pt x="184" y="1681"/>
                  <a:pt x="233" y="1694"/>
                  <a:pt x="282" y="1694"/>
                </a:cubicBezTo>
                <a:lnTo>
                  <a:pt x="5433" y="1694"/>
                </a:lnTo>
                <a:lnTo>
                  <a:pt x="5434" y="1694"/>
                </a:lnTo>
                <a:cubicBezTo>
                  <a:pt x="5483" y="1694"/>
                  <a:pt x="5532" y="1681"/>
                  <a:pt x="5575" y="1656"/>
                </a:cubicBezTo>
                <a:cubicBezTo>
                  <a:pt x="5618" y="1631"/>
                  <a:pt x="5653" y="1596"/>
                  <a:pt x="5678" y="1553"/>
                </a:cubicBezTo>
                <a:cubicBezTo>
                  <a:pt x="5703" y="1510"/>
                  <a:pt x="5716" y="1461"/>
                  <a:pt x="5716" y="1412"/>
                </a:cubicBezTo>
                <a:lnTo>
                  <a:pt x="5715" y="282"/>
                </a:lnTo>
                <a:lnTo>
                  <a:pt x="5716" y="282"/>
                </a:lnTo>
                <a:lnTo>
                  <a:pt x="5716" y="282"/>
                </a:lnTo>
                <a:cubicBezTo>
                  <a:pt x="5716" y="233"/>
                  <a:pt x="5703" y="184"/>
                  <a:pt x="5678" y="141"/>
                </a:cubicBezTo>
                <a:cubicBezTo>
                  <a:pt x="5653" y="98"/>
                  <a:pt x="5618" y="63"/>
                  <a:pt x="5575" y="38"/>
                </a:cubicBezTo>
                <a:cubicBezTo>
                  <a:pt x="5532" y="13"/>
                  <a:pt x="5483" y="0"/>
                  <a:pt x="5434" y="0"/>
                </a:cubicBezTo>
                <a:lnTo>
                  <a:pt x="282" y="0"/>
                </a:lnTo>
              </a:path>
            </a:pathLst>
          </a:cu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7605360" y="4283640"/>
            <a:ext cx="235152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Echo Request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0" y="1900080"/>
            <a:ext cx="20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0" y="1908360"/>
            <a:ext cx="2026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 flipH="1" flipV="1">
            <a:off x="5459400" y="2988360"/>
            <a:ext cx="2145600" cy="129528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1091880" y="2708640"/>
            <a:ext cx="5291640" cy="314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9"/>
          <p:cNvSpPr/>
          <p:nvPr/>
        </p:nvSpPr>
        <p:spPr>
          <a:xfrm>
            <a:off x="336240" y="2925360"/>
            <a:ext cx="7223400" cy="289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Recall that Computer 1 now knows the MAC address for IP address 10.10.10.2 so the ping request can be sent directly.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3640" y="31464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Capturing Data Packets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3640" y="1701000"/>
            <a:ext cx="907164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16000" indent="-21564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The first exercise with the Wireshark protocol analyzer demonstrated how to use the protocol analyzer to inspect captured packets.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In most cases, the user will want to capture data packets from their own network.  The following demonstration describes how to use Wireshark  to capture network data packets.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3640" y="31464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Capturing Data Packets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35440" y="3213000"/>
            <a:ext cx="984348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59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To capture packets on an operating network, you first need to select the interfaces in which you would like to obtain the capture.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9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You can do this by going to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Capture &gt; Interfaces.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82" name="Picture 3_1" descr=""/>
          <p:cNvPicPr/>
          <p:nvPr/>
        </p:nvPicPr>
        <p:blipFill>
          <a:blip r:embed="rId1"/>
          <a:stretch/>
        </p:blipFill>
        <p:spPr>
          <a:xfrm>
            <a:off x="235800" y="1323000"/>
            <a:ext cx="9607320" cy="187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3640" y="315000"/>
            <a:ext cx="9071640" cy="11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Capturing Data Packets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36160" y="3212640"/>
            <a:ext cx="9843480" cy="340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9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After selecting your interfaces, click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Start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to start capturing data packets. You can also get to the interface list by clicking on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Interface List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from the Wireshark home screen.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85" name="Picture 3_0" descr=""/>
          <p:cNvPicPr/>
          <p:nvPr/>
        </p:nvPicPr>
        <p:blipFill>
          <a:blip r:embed="rId1"/>
          <a:stretch/>
        </p:blipFill>
        <p:spPr>
          <a:xfrm>
            <a:off x="426960" y="1764000"/>
            <a:ext cx="9148680" cy="144468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7392240" y="2343960"/>
            <a:ext cx="671400" cy="314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3640" y="31464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Protocol Analyzer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3640" y="1575000"/>
            <a:ext cx="907164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90000"/>
              </a:lnSpc>
              <a:spcBef>
                <a:spcPts val="59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The protocol analyzer has the capability to capture and decode data packets and allows the user to inspect the packet contents.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59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This enables the user to investigate how information is being transferred in the network.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59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Additionally, the information provided by the protocol analyzer enables the user to detect, identify, and correct network problems.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59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The reader is next guided through the steps of installing the Wireshark protocol analyzer.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3640" y="31464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Capturing Data Packets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3640" y="3527640"/>
            <a:ext cx="907164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59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Step 2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To examine the packets, stop the simulation by clicking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Capture &gt; Stop. 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Remember, there must be some activity on your network for packets to be transferred.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9" name="Picture 3_3" descr=""/>
          <p:cNvPicPr/>
          <p:nvPr/>
        </p:nvPicPr>
        <p:blipFill>
          <a:blip r:embed="rId1"/>
          <a:stretch/>
        </p:blipFill>
        <p:spPr>
          <a:xfrm>
            <a:off x="426960" y="1764000"/>
            <a:ext cx="9148680" cy="144468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7308000" y="2078640"/>
            <a:ext cx="2267280" cy="314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3640" y="315000"/>
            <a:ext cx="9071640" cy="11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Capturing Data Packets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3528000"/>
            <a:ext cx="9071640" cy="340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You may see little traffic activity if your network is in the lab and there is limited network activity.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You can always use the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ping</a:t>
            </a:r>
            <a:r>
              <a:rPr b="1" i="1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command to generate some network data activity if needed.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3" name="Picture 3_2" descr=""/>
          <p:cNvPicPr/>
          <p:nvPr/>
        </p:nvPicPr>
        <p:blipFill>
          <a:blip r:embed="rId1"/>
          <a:stretch/>
        </p:blipFill>
        <p:spPr>
          <a:xfrm>
            <a:off x="426960" y="1764000"/>
            <a:ext cx="9148680" cy="144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28880" y="283680"/>
            <a:ext cx="9071640" cy="11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Capturing Data Packets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2016000"/>
            <a:ext cx="9071640" cy="340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To open a saved capture file, click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File &gt; Open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or click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Open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from the Wireshark home screen.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To change capture options,  click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Capture &gt; Options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to change the options to your preferred settings.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3640" y="31464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Installing Wireshark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3640" y="1637640"/>
            <a:ext cx="907164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To download the latest version of the software, visit www.Wireshark.org.  At the Wireshark.org home page, select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Download Wireshark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, once completed, select your corresponding operating system. 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Click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Run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when the dialog box appears to initiate the download process.  Answer the prompts as needed and To complete setup, click </a:t>
            </a: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Install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to start the installation process. After installation you are ready to begin using the software.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2606760"/>
            <a:ext cx="10079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3640" y="31464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Starting Wireshark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3640" y="1448280"/>
            <a:ext cx="9071640" cy="40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Times New Roman"/>
              </a:rPr>
              <a:t>Step 1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Click </a:t>
            </a:r>
            <a:r>
              <a:rPr b="1" lang="en-US" sz="2800" spc="-1" strike="noStrike">
                <a:solidFill>
                  <a:srgbClr val="ffffff"/>
                </a:solidFill>
                <a:latin typeface="Times New Roman"/>
              </a:rPr>
              <a:t>Start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—</a:t>
            </a:r>
            <a:r>
              <a:rPr b="1" lang="en-US" sz="2800" spc="-1" strike="noStrike">
                <a:solidFill>
                  <a:srgbClr val="ffffff"/>
                </a:solidFill>
                <a:latin typeface="Times New Roman"/>
              </a:rPr>
              <a:t>Programs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—</a:t>
            </a:r>
            <a:r>
              <a:rPr b="1" lang="en-US" sz="2800" spc="-1" strike="noStrike">
                <a:solidFill>
                  <a:srgbClr val="ffffff"/>
                </a:solidFill>
                <a:latin typeface="Times New Roman"/>
              </a:rPr>
              <a:t>Wireshark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to start the analyzer program. The procedure for starting the Wireshark Network Analyzer is the same for a MAC OS X operating in the dualboot mode with XP.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Times New Roman"/>
              </a:rPr>
              <a:t>Step 2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Once Wireshark is open, click </a:t>
            </a:r>
            <a:r>
              <a:rPr b="1" lang="en-US" sz="2800" spc="-1" strike="noStrike">
                <a:solidFill>
                  <a:srgbClr val="ffffff"/>
                </a:solidFill>
                <a:latin typeface="Times New Roman"/>
              </a:rPr>
              <a:t>File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—</a:t>
            </a:r>
            <a:r>
              <a:rPr b="1" lang="en-US" sz="2800" spc="-1" strike="noStrike">
                <a:solidFill>
                  <a:srgbClr val="ffffff"/>
                </a:solidFill>
                <a:latin typeface="Times New Roman"/>
              </a:rPr>
              <a:t>Open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, select your CD-ROM drive, and select the </a:t>
            </a:r>
            <a:r>
              <a:rPr b="0" i="1" lang="en-US" sz="2800" spc="-1" strike="noStrike">
                <a:solidFill>
                  <a:srgbClr val="ffffff"/>
                </a:solidFill>
                <a:latin typeface="Times New Roman"/>
              </a:rPr>
              <a:t>Wireshark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file folder. Double-click the </a:t>
            </a:r>
            <a:r>
              <a:rPr b="0" i="1" lang="en-US" sz="2800" spc="-1" strike="noStrike">
                <a:solidFill>
                  <a:srgbClr val="ffc000"/>
                </a:solidFill>
                <a:latin typeface="Times New Roman"/>
              </a:rPr>
              <a:t>Ch6-1.cap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file to open the file.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3640" y="31464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Wireshark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3640" y="1637640"/>
            <a:ext cx="907164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59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Once you have opened the Ch10-1.cap capture in Wireshark, you should see the captured packets displayed on the detail view screen as shown.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9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In this example, the information on the screen is showing the transfer of packets that occurs when one computer pings another.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3640" y="31464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Wireshark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3640" y="1637640"/>
            <a:ext cx="907164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59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In this case, computer 1 pinged computer 2. The MAC and IP addresses are listed for your reference 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The MAC and Assigned IP addresses for computer 1 and computer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Name (Hostname)</a:t>
            </a: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MAC Address </a:t>
            </a: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IP Address</a:t>
            </a:r>
            <a:endParaRPr b="0" lang="en-US" sz="20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Computer 1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00-10-A4-13-99-2E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10.10.10.1</a:t>
            </a:r>
            <a:endParaRPr b="0" lang="en-US" sz="20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Computer 2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00-10-A4-13-6C-6E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10.10.10.2</a:t>
            </a:r>
            <a:endParaRPr b="0" lang="en-US" sz="20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307640" y="1658880"/>
            <a:ext cx="2435760" cy="11966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503640" y="314640"/>
            <a:ext cx="9071640" cy="11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600" spc="-1" strike="noStrike">
                <a:solidFill>
                  <a:srgbClr val="e5ffff"/>
                </a:solidFill>
                <a:latin typeface="Tahoma"/>
              </a:rPr>
              <a:t>The detail view screen (Ch10-1.cap)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0" y="360"/>
            <a:ext cx="10079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7336080" y="1637640"/>
            <a:ext cx="2351520" cy="228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640">
              <a:lnSpc>
                <a:spcPct val="100000"/>
              </a:lnSpc>
              <a:spcBef>
                <a:spcPts val="112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captured packets showing the ping from computer 1 to computer 2.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755640" y="3955680"/>
            <a:ext cx="6215400" cy="211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640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 this example Computer 1 is issuing an ARP request. A query is being asked “</a:t>
            </a:r>
            <a:r>
              <a:rPr b="0" lang="en-US" sz="24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Who has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[the IP address] </a:t>
            </a:r>
            <a:r>
              <a:rPr b="0" lang="en-US" sz="24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10.10.10.2?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The reply goes to 10.10.10.1 (</a:t>
            </a:r>
            <a:r>
              <a:rPr b="0" lang="en-US" sz="24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Tell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7560000" y="4254840"/>
            <a:ext cx="2099520" cy="504000"/>
          </a:xfrm>
          <a:custGeom>
            <a:avLst/>
            <a:gdLst/>
            <a:ahLst/>
            <a:rect l="l" t="t" r="r" b="b"/>
            <a:pathLst>
              <a:path w="5294" h="1696">
                <a:moveTo>
                  <a:pt x="282" y="0"/>
                </a:moveTo>
                <a:lnTo>
                  <a:pt x="283" y="0"/>
                </a:lnTo>
                <a:cubicBezTo>
                  <a:pt x="233" y="0"/>
                  <a:pt x="184" y="13"/>
                  <a:pt x="141" y="38"/>
                </a:cubicBezTo>
                <a:cubicBezTo>
                  <a:pt x="98" y="63"/>
                  <a:pt x="63" y="98"/>
                  <a:pt x="38" y="141"/>
                </a:cubicBezTo>
                <a:cubicBezTo>
                  <a:pt x="13" y="184"/>
                  <a:pt x="0" y="233"/>
                  <a:pt x="0" y="283"/>
                </a:cubicBezTo>
                <a:lnTo>
                  <a:pt x="0" y="1412"/>
                </a:lnTo>
                <a:lnTo>
                  <a:pt x="0" y="1413"/>
                </a:lnTo>
                <a:cubicBezTo>
                  <a:pt x="0" y="1462"/>
                  <a:pt x="13" y="1511"/>
                  <a:pt x="38" y="1554"/>
                </a:cubicBezTo>
                <a:cubicBezTo>
                  <a:pt x="63" y="1597"/>
                  <a:pt x="98" y="1632"/>
                  <a:pt x="141" y="1657"/>
                </a:cubicBezTo>
                <a:cubicBezTo>
                  <a:pt x="184" y="1682"/>
                  <a:pt x="233" y="1695"/>
                  <a:pt x="283" y="1695"/>
                </a:cubicBezTo>
                <a:lnTo>
                  <a:pt x="5010" y="1695"/>
                </a:lnTo>
                <a:lnTo>
                  <a:pt x="5011" y="1695"/>
                </a:lnTo>
                <a:cubicBezTo>
                  <a:pt x="5060" y="1695"/>
                  <a:pt x="5109" y="1682"/>
                  <a:pt x="5152" y="1657"/>
                </a:cubicBezTo>
                <a:cubicBezTo>
                  <a:pt x="5195" y="1632"/>
                  <a:pt x="5230" y="1597"/>
                  <a:pt x="5255" y="1554"/>
                </a:cubicBezTo>
                <a:cubicBezTo>
                  <a:pt x="5280" y="1511"/>
                  <a:pt x="5293" y="1462"/>
                  <a:pt x="5293" y="1413"/>
                </a:cubicBezTo>
                <a:lnTo>
                  <a:pt x="5293" y="282"/>
                </a:lnTo>
                <a:lnTo>
                  <a:pt x="5293" y="283"/>
                </a:lnTo>
                <a:lnTo>
                  <a:pt x="5293" y="283"/>
                </a:lnTo>
                <a:cubicBezTo>
                  <a:pt x="5293" y="233"/>
                  <a:pt x="5280" y="184"/>
                  <a:pt x="5255" y="141"/>
                </a:cubicBezTo>
                <a:cubicBezTo>
                  <a:pt x="5230" y="98"/>
                  <a:pt x="5195" y="63"/>
                  <a:pt x="5152" y="38"/>
                </a:cubicBezTo>
                <a:cubicBezTo>
                  <a:pt x="5109" y="13"/>
                  <a:pt x="5060" y="0"/>
                  <a:pt x="5011" y="0"/>
                </a:cubicBezTo>
                <a:lnTo>
                  <a:pt x="282" y="0"/>
                </a:lnTo>
              </a:path>
            </a:pathLst>
          </a:cu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7552800" y="4283640"/>
            <a:ext cx="235188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ARP Request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9" name="Picture 13_0" descr=""/>
          <p:cNvPicPr/>
          <p:nvPr/>
        </p:nvPicPr>
        <p:blipFill>
          <a:blip r:embed="rId1"/>
          <a:stretch/>
        </p:blipFill>
        <p:spPr>
          <a:xfrm>
            <a:off x="839880" y="1134000"/>
            <a:ext cx="5627160" cy="2905560"/>
          </a:xfrm>
          <a:prstGeom prst="rect">
            <a:avLst/>
          </a:prstGeom>
          <a:ln>
            <a:noFill/>
          </a:ln>
        </p:spPr>
      </p:pic>
      <p:sp>
        <p:nvSpPr>
          <p:cNvPr id="100" name="CustomShape 8"/>
          <p:cNvSpPr/>
          <p:nvPr/>
        </p:nvSpPr>
        <p:spPr>
          <a:xfrm>
            <a:off x="2856240" y="1574640"/>
            <a:ext cx="2687400" cy="2516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9"/>
          <p:cNvSpPr/>
          <p:nvPr/>
        </p:nvSpPr>
        <p:spPr>
          <a:xfrm flipH="1" flipV="1">
            <a:off x="5039280" y="1826640"/>
            <a:ext cx="2856240" cy="233100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3640" y="314640"/>
            <a:ext cx="9071640" cy="11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ARP Request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360"/>
            <a:ext cx="10079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755640" y="3527640"/>
            <a:ext cx="8903880" cy="192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640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source of the packet is </a:t>
            </a:r>
            <a:r>
              <a:rPr b="0" lang="en-US" sz="24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00-10-A4-13-99-2E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(Computer 1).  The destination address on the local area network shown is BROADCAST, which means that this message is being sent to all computers on the network.  A query (Q) being asked is who has the IP address 10.10.10.2.  Tell 10.10.10.1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5" name="Picture 9_1" descr=""/>
          <p:cNvPicPr/>
          <p:nvPr/>
        </p:nvPicPr>
        <p:blipFill>
          <a:blip r:embed="rId1"/>
          <a:stretch/>
        </p:blipFill>
        <p:spPr>
          <a:xfrm>
            <a:off x="252000" y="1134000"/>
            <a:ext cx="9465120" cy="2393640"/>
          </a:xfrm>
          <a:prstGeom prst="rect">
            <a:avLst/>
          </a:prstGeom>
          <a:ln>
            <a:noFill/>
          </a:ln>
        </p:spPr>
      </p:pic>
      <p:sp>
        <p:nvSpPr>
          <p:cNvPr id="106" name="CustomShape 4"/>
          <p:cNvSpPr/>
          <p:nvPr/>
        </p:nvSpPr>
        <p:spPr>
          <a:xfrm>
            <a:off x="4535640" y="3338640"/>
            <a:ext cx="419760" cy="251640"/>
          </a:xfrm>
          <a:custGeom>
            <a:avLst/>
            <a:gdLst/>
            <a:ahLst/>
            <a:rect l="l" t="t" r="r" b="b"/>
            <a:pathLst>
              <a:path w="1060" h="849">
                <a:moveTo>
                  <a:pt x="1059" y="212"/>
                </a:moveTo>
                <a:lnTo>
                  <a:pt x="424" y="212"/>
                </a:lnTo>
                <a:lnTo>
                  <a:pt x="424" y="0"/>
                </a:lnTo>
                <a:lnTo>
                  <a:pt x="0" y="424"/>
                </a:lnTo>
                <a:lnTo>
                  <a:pt x="424" y="848"/>
                </a:lnTo>
                <a:lnTo>
                  <a:pt x="424" y="636"/>
                </a:lnTo>
                <a:lnTo>
                  <a:pt x="1059" y="636"/>
                </a:lnTo>
                <a:lnTo>
                  <a:pt x="1059" y="212"/>
                </a:lnTo>
              </a:path>
            </a:pathLst>
          </a:custGeom>
          <a:solidFill>
            <a:srgbClr val="ff00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3640" y="314640"/>
            <a:ext cx="9071640" cy="11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Broadcast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0" y="360"/>
            <a:ext cx="10079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755640" y="3527640"/>
            <a:ext cx="8903880" cy="192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640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source of the packet is 00-10-A4-13-99-2E</a:t>
            </a:r>
            <a:r>
              <a:rPr b="0" lang="en-US" sz="24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(Computer 1).  The destination address on the local area network shown is </a:t>
            </a:r>
            <a:r>
              <a:rPr b="0" lang="en-US" sz="2400" spc="-1" strike="noStrike">
                <a:solidFill>
                  <a:srgbClr val="ffc000"/>
                </a:solidFill>
                <a:latin typeface="Times New Roman"/>
                <a:ea typeface="DejaVu Sans"/>
              </a:rPr>
              <a:t>BROADCAST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, which means that this message is being sent to all computers on the network.  A query (Q) being asked is who has the IP address 10.10.10.2.  Tell 10.10.10.1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0" name="Picture 9_0" descr=""/>
          <p:cNvPicPr/>
          <p:nvPr/>
        </p:nvPicPr>
        <p:blipFill>
          <a:blip r:embed="rId1"/>
          <a:stretch/>
        </p:blipFill>
        <p:spPr>
          <a:xfrm>
            <a:off x="252000" y="1134000"/>
            <a:ext cx="9465120" cy="239364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7307640" y="3338640"/>
            <a:ext cx="419760" cy="251640"/>
          </a:xfrm>
          <a:custGeom>
            <a:avLst/>
            <a:gdLst/>
            <a:ahLst/>
            <a:rect l="l" t="t" r="r" b="b"/>
            <a:pathLst>
              <a:path w="1060" h="849">
                <a:moveTo>
                  <a:pt x="1059" y="212"/>
                </a:moveTo>
                <a:lnTo>
                  <a:pt x="424" y="212"/>
                </a:lnTo>
                <a:lnTo>
                  <a:pt x="424" y="0"/>
                </a:lnTo>
                <a:lnTo>
                  <a:pt x="0" y="424"/>
                </a:lnTo>
                <a:lnTo>
                  <a:pt x="424" y="848"/>
                </a:lnTo>
                <a:lnTo>
                  <a:pt x="424" y="636"/>
                </a:lnTo>
                <a:lnTo>
                  <a:pt x="1059" y="636"/>
                </a:lnTo>
                <a:lnTo>
                  <a:pt x="1059" y="212"/>
                </a:lnTo>
              </a:path>
            </a:pathLst>
          </a:custGeom>
          <a:solidFill>
            <a:srgbClr val="ff00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2023-11-09T10:02:26Z</dcterms:created>
  <dc:creator/>
  <dc:description/>
  <dc:language>en-US</dc:language>
  <cp:lastModifiedBy/>
  <dcterms:modified xsi:type="dcterms:W3CDTF">2023-11-09T10:04:52Z</dcterms:modified>
  <cp:revision>2</cp:revision>
  <dc:subject/>
  <dc:title/>
</cp:coreProperties>
</file>