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13.wmf" ContentType="image/x-wmf"/>
  <Override PartName="/ppt/media/image5.png" ContentType="image/png"/>
  <Override PartName="/ppt/media/image9.png" ContentType="image/png"/>
  <Override PartName="/ppt/media/image17.wmf" ContentType="image/x-wmf"/>
  <Override PartName="/ppt/media/image8.png" ContentType="image/png"/>
  <Override PartName="/ppt/media/image16.wmf" ContentType="image/x-wmf"/>
  <Override PartName="/ppt/media/image12.png" ContentType="image/png"/>
  <Override PartName="/ppt/media/image20.jpeg" ContentType="image/jpeg"/>
  <Override PartName="/ppt/media/image7.png" ContentType="image/png"/>
  <Override PartName="/ppt/media/image1.jpeg" ContentType="image/jpeg"/>
  <Override PartName="/ppt/media/image15.wmf" ContentType="image/x-wmf"/>
  <Override PartName="/ppt/media/image22.jpeg" ContentType="image/jpeg"/>
  <Override PartName="/ppt/media/image11.png" ContentType="image/png"/>
  <Override PartName="/ppt/media/image24.jpeg" ContentType="image/jpeg"/>
  <Override PartName="/ppt/media/image10.png" ContentType="image/png"/>
  <Override PartName="/ppt/media/image23.jpeg" ContentType="image/jpeg"/>
  <Override PartName="/ppt/media/image21.jpeg" ContentType="image/jpeg"/>
  <Override PartName="/ppt/media/image19.wmf" ContentType="image/x-wmf"/>
  <Override PartName="/ppt/media/image26.jpeg" ContentType="image/jpeg"/>
  <Override PartName="/ppt/media/image18.wmf" ContentType="image/x-wmf"/>
  <Override PartName="/ppt/media/image2.png" ContentType="image/png"/>
  <Override PartName="/ppt/media/image25.jpeg" ContentType="image/jpeg"/>
  <Override PartName="/ppt/media/image3.png" ContentType="image/png"/>
  <Override PartName="/ppt/media/image4.png" ContentType="image/png"/>
  <Override PartName="/ppt/media/image14.wmf" ContentType="image/x-wmf"/>
  <Override PartName="/ppt/media/image6.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18.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88.xml.rels" ContentType="application/vnd.openxmlformats-package.relationships+xml"/>
  <Override PartName="/ppt/slides/_rels/slide73.xml.rels" ContentType="application/vnd.openxmlformats-package.relationships+xml"/>
  <Override PartName="/ppt/slides/_rels/slide69.xml.rels" ContentType="application/vnd.openxmlformats-package.relationships+xml"/>
  <Override PartName="/ppt/slides/_rels/slide95.xml.rels" ContentType="application/vnd.openxmlformats-package.relationships+xml"/>
  <Override PartName="/ppt/slides/_rels/slide79.xml.rels" ContentType="application/vnd.openxmlformats-package.relationships+xml"/>
  <Override PartName="/ppt/slides/_rels/slide83.xml.rels" ContentType="application/vnd.openxmlformats-package.relationships+xml"/>
  <Override PartName="/ppt/slides/_rels/slide30.xml.rels" ContentType="application/vnd.openxmlformats-package.relationships+xml"/>
  <Override PartName="/ppt/slides/_rels/slide96.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92.xml.rels" ContentType="application/vnd.openxmlformats-package.relationships+xml"/>
  <Override PartName="/ppt/slides/_rels/slide97.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104.xml.rels" ContentType="application/vnd.openxmlformats-package.relationships+xml"/>
  <Override PartName="/ppt/slides/_rels/slide74.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99.xml.rels" ContentType="application/vnd.openxmlformats-package.relationships+xml"/>
  <Override PartName="/ppt/slides/_rels/slide50.xml.rels" ContentType="application/vnd.openxmlformats-package.relationships+xml"/>
  <Override PartName="/ppt/slides/_rels/slide90.xml.rels" ContentType="application/vnd.openxmlformats-package.relationships+xml"/>
  <Override PartName="/ppt/slides/_rels/slide98.xml.rels" ContentType="application/vnd.openxmlformats-package.relationships+xml"/>
  <Override PartName="/ppt/slides/_rels/slide45.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63.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102.xml.rels" ContentType="application/vnd.openxmlformats-package.relationships+xml"/>
  <Override PartName="/ppt/slides/_rels/slide11.xml.rels" ContentType="application/vnd.openxmlformats-package.relationships+xml"/>
  <Override PartName="/ppt/slides/_rels/slide101.xml.rels" ContentType="application/vnd.openxmlformats-package.relationships+xml"/>
  <Override PartName="/ppt/slides/_rels/slide78.xml.rels" ContentType="application/vnd.openxmlformats-package.relationships+xml"/>
  <Override PartName="/ppt/slides/_rels/slide9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64.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103.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2.xml.rels" ContentType="application/vnd.openxmlformats-package.relationships+xml"/>
  <Override PartName="/ppt/slides/_rels/slide72.xml.rels" ContentType="application/vnd.openxmlformats-package.relationships+xml"/>
  <Override PartName="/ppt/slides/_rels/slide68.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3.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7.xml.rels" ContentType="application/vnd.openxmlformats-package.relationships+xml"/>
  <Override PartName="/ppt/slides/_rels/slide87.xml.rels" ContentType="application/vnd.openxmlformats-package.relationships+xml"/>
  <Override PartName="/ppt/slides/_rels/slide3.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70.xml.rels" ContentType="application/vnd.openxmlformats-package.relationships+xml"/>
  <Override PartName="/ppt/slides/_rels/slide100.xml.rels" ContentType="application/vnd.openxmlformats-package.relationships+xml"/>
  <Override PartName="/ppt/slides/_rels/slide77.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_rels/slide93.xml.rels" ContentType="application/vnd.openxmlformats-package.relationships+xml"/>
  <Override PartName="/ppt/slides/_rels/slide75.xml.rels" ContentType="application/vnd.openxmlformats-package.relationships+xml"/>
  <Override PartName="/ppt/slides/_rels/slide105.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02.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0.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2.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105.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8.xml" ContentType="application/vnd.openxmlformats-officedocument.presentationml.slide+xml"/>
  <Override PartName="/ppt/slides/slide79.xml" ContentType="application/vnd.openxmlformats-officedocument.presentationml.slide+xml"/>
  <Override PartName="/ppt/slides/slide104.xml" ContentType="application/vnd.openxmlformats-officedocument.presentationml.slide+xml"/>
  <Override PartName="/ppt/slides/slide96.xml" ContentType="application/vnd.openxmlformats-officedocument.presentationml.slide+xml"/>
  <Override PartName="/ppt/slides/slide64.xml" ContentType="application/vnd.openxmlformats-officedocument.presentationml.slide+xml"/>
  <Override PartName="/ppt/slides/slide99.xml" ContentType="application/vnd.openxmlformats-officedocument.presentationml.slide+xml"/>
  <Override PartName="/ppt/slides/slide62.xml" ContentType="application/vnd.openxmlformats-officedocument.presentationml.slide+xml"/>
  <Override PartName="/ppt/slides/slide87.xml" ContentType="application/vnd.openxmlformats-officedocument.presentationml.slide+xml"/>
  <Override PartName="/ppt/slides/slide78.xml" ContentType="application/vnd.openxmlformats-officedocument.presentationml.slide+xml"/>
  <Override PartName="/ppt/slides/slide103.xml" ContentType="application/vnd.openxmlformats-officedocument.presentationml.slide+xml"/>
  <Override PartName="/ppt/slides/slide95.xml" ContentType="application/vnd.openxmlformats-officedocument.presentationml.slide+xml"/>
  <Override PartName="/ppt/slides/slide98.xml" ContentType="application/vnd.openxmlformats-officedocument.presentationml.slide+xml"/>
  <Override PartName="/ppt/slides/slide61.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9.xml" ContentType="application/vnd.openxmlformats-officedocument.presentationml.slide+xml"/>
  <Override PartName="/ppt/slides/slide63.xml" ContentType="application/vnd.openxmlformats-officedocument.presentationml.slide+xml"/>
  <Override PartName="/ppt/slides/slide29.xml" ContentType="application/vnd.openxmlformats-officedocument.presentationml.slide+xml"/>
  <Override PartName="/ppt/slides/slide94.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2.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103.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104.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105.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3.wmf"/><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image" Target="../media/image14.wmf"/><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image" Target="../media/image15.wmf"/><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image" Target="../media/image16.wmf"/><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17.wmf"/><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image" Target="../media/image18.wmf"/><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hyperlink" Target="http://www.cisco.com/" TargetMode="External"/><Relationship Id="rId2"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hyperlink" Target="http://www.unm.edu/" TargetMode="External"/><Relationship Id="rId2" Type="http://schemas.openxmlformats.org/officeDocument/2006/relationships/hyperlink" Target="http://www.unm.edu/" TargetMode="External"/><Relationship Id="rId3"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hyperlink" Target="http://www.nmsu.edu/" TargetMode="External"/><Relationship Id="rId2" Type="http://schemas.openxmlformats.org/officeDocument/2006/relationships/hyperlink" Target="http://www.nmsu.edu/" TargetMode="External"/><Relationship Id="rId3"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hyperlink" Target="mailto:joe@source.com" TargetMode="External"/><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9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1444320"/>
            <a:ext cx="7772040" cy="1469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Chapter 10</a:t>
            </a:r>
            <a:endParaRPr b="0" lang="en-US" sz="4400" spc="-1" strike="noStrike">
              <a:latin typeface="Arial"/>
            </a:endParaRPr>
          </a:p>
        </p:txBody>
      </p:sp>
      <p:sp>
        <p:nvSpPr>
          <p:cNvPr id="39" name="CustomShape 2"/>
          <p:cNvSpPr/>
          <p:nvPr/>
        </p:nvSpPr>
        <p:spPr>
          <a:xfrm>
            <a:off x="1371600" y="3200400"/>
            <a:ext cx="6400440" cy="17521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ffc000"/>
                </a:solidFill>
                <a:latin typeface="Tahoma"/>
              </a:rPr>
              <a:t>Managing the Network</a:t>
            </a:r>
            <a:endParaRPr b="0" lang="en-US" sz="3200" spc="-1" strike="noStrike">
              <a:latin typeface="Arial"/>
            </a:endParaRPr>
          </a:p>
          <a:p>
            <a:pPr algn="ctr">
              <a:lnSpc>
                <a:spcPct val="100000"/>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pc="-1" strike="noStrike">
                <a:solidFill>
                  <a:srgbClr val="ffc000"/>
                </a:solidFill>
                <a:latin typeface="Tahoma"/>
              </a:rPr>
              <a:t>Infrastructure</a:t>
            </a:r>
            <a:endParaRPr b="0" lang="en-US" sz="32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Internet Registration</a:t>
            </a:r>
            <a:endParaRPr b="0" lang="en-US" sz="4400" spc="-1" strike="noStrike">
              <a:latin typeface="Arial"/>
            </a:endParaRPr>
          </a:p>
        </p:txBody>
      </p:sp>
      <p:sp>
        <p:nvSpPr>
          <p:cNvPr id="67" name="CustomShape 2"/>
          <p:cNvSpPr/>
          <p:nvPr/>
        </p:nvSpPr>
        <p:spPr>
          <a:xfrm>
            <a:off x="456840" y="1166400"/>
            <a:ext cx="8356320" cy="5436720"/>
          </a:xfrm>
          <a:prstGeom prst="rect">
            <a:avLst/>
          </a:prstGeom>
          <a:noFill/>
          <a:ln>
            <a:noFill/>
          </a:ln>
        </p:spPr>
        <p:style>
          <a:lnRef idx="0"/>
          <a:fillRef idx="0"/>
          <a:effectRef idx="0"/>
          <a:fontRef idx="minor"/>
        </p:style>
        <p:txBody>
          <a:bodyPr lIns="90000" rIns="90000" tIns="45000" bIns="45000">
            <a:normAutofit/>
          </a:bodyPr>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Today, IANA is working under the direct support from the </a:t>
            </a:r>
            <a:r>
              <a:rPr b="1" lang="en-US" sz="2400" spc="-1" strike="noStrike">
                <a:solidFill>
                  <a:srgbClr val="ffffff"/>
                </a:solidFill>
                <a:latin typeface="Times New Roman"/>
              </a:rPr>
              <a:t>Internet Corporation of Assigned Names and Numbers (ICANN)</a:t>
            </a: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However, these organizations do not directly allocate IP address space nor do they register domain names for the general public.</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Acquiring a Public IP address pool</a:t>
            </a:r>
            <a:endParaRPr b="0" lang="en-US" sz="2400" spc="-1" strike="noStrike">
              <a:latin typeface="Arial"/>
            </a:endParaRPr>
          </a:p>
          <a:p>
            <a:pPr lvl="1" marL="742680" indent="-285120">
              <a:lnSpc>
                <a:spcPct val="9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Apply for a classful address with </a:t>
            </a:r>
            <a:r>
              <a:rPr b="1" lang="en-US" sz="2400" spc="-1" strike="noStrike">
                <a:solidFill>
                  <a:srgbClr val="ffffff"/>
                </a:solidFill>
                <a:latin typeface="Times New Roman"/>
              </a:rPr>
              <a:t>ARIN </a:t>
            </a:r>
            <a:r>
              <a:rPr b="0" lang="en-US" sz="2400" spc="-1" strike="noStrike">
                <a:solidFill>
                  <a:srgbClr val="ffffff"/>
                </a:solidFill>
                <a:latin typeface="Times New Roman"/>
              </a:rPr>
              <a:t>in North America</a:t>
            </a:r>
            <a:endParaRPr b="0" lang="en-US" sz="2400" spc="-1" strike="noStrike">
              <a:latin typeface="Arial"/>
            </a:endParaRPr>
          </a:p>
          <a:p>
            <a:pPr lvl="2" marL="1143000" indent="-228240">
              <a:lnSpc>
                <a:spcPct val="90000"/>
              </a:lnSpc>
              <a:spcBef>
                <a:spcPts val="598"/>
              </a:spcBef>
              <a:buClr>
                <a:srgbClr val="00ccff"/>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Justification</a:t>
            </a:r>
            <a:endParaRPr b="0" lang="en-US" sz="2400" spc="-1" strike="noStrike">
              <a:latin typeface="Arial"/>
            </a:endParaRPr>
          </a:p>
          <a:p>
            <a:pPr lvl="2" marL="1143000" indent="-228240">
              <a:lnSpc>
                <a:spcPct val="90000"/>
              </a:lnSpc>
              <a:spcBef>
                <a:spcPts val="598"/>
              </a:spcBef>
              <a:buClr>
                <a:srgbClr val="00ccff"/>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IPv4 pool is almost depleted</a:t>
            </a:r>
            <a:endParaRPr b="0" lang="en-US" sz="2400" spc="-1" strike="noStrike">
              <a:latin typeface="Arial"/>
            </a:endParaRPr>
          </a:p>
          <a:p>
            <a:pPr lvl="1" marL="742680" indent="-285120">
              <a:lnSpc>
                <a:spcPct val="9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From your ISP</a:t>
            </a:r>
            <a:endParaRPr b="0" lang="en-US" sz="2400" spc="-1" strike="noStrike">
              <a:latin typeface="Arial"/>
            </a:endParaRPr>
          </a:p>
          <a:p>
            <a:pPr lvl="2" marL="1143000" indent="-228240">
              <a:lnSpc>
                <a:spcPct val="90000"/>
              </a:lnSpc>
              <a:spcBef>
                <a:spcPts val="598"/>
              </a:spcBef>
              <a:buClr>
                <a:srgbClr val="00ccff"/>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Business class service</a:t>
            </a:r>
            <a:endParaRPr b="0" lang="en-US" sz="2400" spc="-1" strike="noStrike">
              <a:latin typeface="Arial"/>
            </a:endParaRPr>
          </a:p>
          <a:p>
            <a:pPr marL="1600200" indent="-228240">
              <a:lnSpc>
                <a:spcPct val="90000"/>
              </a:lnSpc>
              <a:spcBef>
                <a:spcPts val="598"/>
              </a:spcBef>
              <a:tabLst>
                <a:tab algn="l" pos="0"/>
              </a:tabLst>
            </a:pP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68" name="CustomShape 3"/>
          <p:cNvSpPr/>
          <p:nvPr/>
        </p:nvSpPr>
        <p:spPr>
          <a:xfrm>
            <a:off x="2286000" y="1166760"/>
            <a:ext cx="4571640" cy="369720"/>
          </a:xfrm>
          <a:prstGeom prst="rect">
            <a:avLst/>
          </a:prstGeom>
          <a:noFill/>
          <a:ln>
            <a:noFill/>
          </a:ln>
        </p:spPr>
        <p:style>
          <a:lnRef idx="0"/>
          <a:fillRef idx="0"/>
          <a:effectRef idx="0"/>
          <a:fontRef idx="minor"/>
        </p:style>
      </p:sp>
      <p:sp>
        <p:nvSpPr>
          <p:cNvPr id="69"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timing>
    <p:tnLst>
      <p:par>
        <p:cTn id="41" dur="indefinite" restart="never" nodeType="tmRoot">
          <p:childTnLst>
            <p:seq>
              <p:cTn id="42" dur="indefinite" nodeType="mainSeq">
                <p:childTnLst>
                  <p:par>
                    <p:cTn id="43" nodeType="clickEffect" fill="hold">
                      <p:stCondLst>
                        <p:cond delay="indefinite"/>
                      </p:stCondLst>
                      <p:childTnLst>
                        <p:par>
                          <p:cTn id="44" nodeType="withEffect" fill="hold">
                            <p:stCondLst>
                              <p:cond delay="0"/>
                            </p:stCondLst>
                            <p:childTnLst>
                              <p:par>
                                <p:cTn id="45" nodeType="clickEffect" fill="hold" presetClass="entr" presetID="1">
                                  <p:stCondLst>
                                    <p:cond delay="0"/>
                                  </p:stCondLst>
                                  <p:childTnLst>
                                    <p:set>
                                      <p:cBhvr>
                                        <p:cTn id="46"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47" nodeType="clickEffect" fill="hold">
                      <p:stCondLst>
                        <p:cond delay="indefinite"/>
                      </p:stCondLst>
                      <p:childTnLst>
                        <p:par>
                          <p:cTn id="48" nodeType="withEffect" fill="hold">
                            <p:stCondLst>
                              <p:cond delay="0"/>
                            </p:stCondLst>
                            <p:childTnLst>
                              <p:par>
                                <p:cTn id="49" nodeType="clickEffect" fill="hold" presetClass="entr" presetID="1">
                                  <p:stCondLst>
                                    <p:cond delay="0"/>
                                  </p:stCondLst>
                                  <p:childTnLst>
                                    <p:set>
                                      <p:cBhvr>
                                        <p:cTn id="50"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51" nodeType="clickEffect" fill="hold">
                      <p:stCondLst>
                        <p:cond delay="indefinite"/>
                      </p:stCondLst>
                      <p:childTnLst>
                        <p:par>
                          <p:cTn id="52" nodeType="withEffect" fill="hold">
                            <p:stCondLst>
                              <p:cond delay="0"/>
                            </p:stCondLst>
                            <p:childTnLst>
                              <p:par>
                                <p:cTn id="53" nodeType="clickEffect" fill="hold" presetClass="entr" presetID="1">
                                  <p:stCondLst>
                                    <p:cond delay="0"/>
                                  </p:stCondLst>
                                  <p:childTnLst>
                                    <p:set>
                                      <p:cBhvr>
                                        <p:cTn id="54"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55" nodeType="clickEffect" fill="hold">
                      <p:stCondLst>
                        <p:cond delay="indefinite"/>
                      </p:stCondLst>
                      <p:childTnLst>
                        <p:par>
                          <p:cTn id="56" nodeType="withEffect" fill="hold">
                            <p:stCondLst>
                              <p:cond delay="0"/>
                            </p:stCondLst>
                            <p:childTnLst>
                              <p:par>
                                <p:cTn id="57" nodeType="clickEffect" fill="hold" presetClass="entr" presetID="1">
                                  <p:stCondLst>
                                    <p:cond delay="0"/>
                                  </p:stCondLst>
                                  <p:childTnLst>
                                    <p:set>
                                      <p:cBhvr>
                                        <p:cTn id="58" dur="1" fill="hold">
                                          <p:stCondLst>
                                            <p:cond delay="0"/>
                                          </p:stCondLst>
                                        </p:cTn>
                                        <p:tgtEl>
                                          <p:spTgt spid="67">
                                            <p:txEl>
                                              <p:pRg st="4" end="4"/>
                                            </p:txEl>
                                          </p:spTgt>
                                        </p:tgtEl>
                                        <p:attrNameLst>
                                          <p:attrName>style.visibility</p:attrName>
                                        </p:attrNameLst>
                                      </p:cBhvr>
                                      <p:to>
                                        <p:strVal val="visible"/>
                                      </p:to>
                                    </p:set>
                                  </p:childTnLst>
                                </p:cTn>
                              </p:par>
                              <p:par>
                                <p:cTn id="59" nodeType="withEffect" fill="hold" presetClass="entr" presetID="1">
                                  <p:stCondLst>
                                    <p:cond delay="0"/>
                                  </p:stCondLst>
                                  <p:childTnLst>
                                    <p:set>
                                      <p:cBhvr>
                                        <p:cTn id="60" dur="1" fill="hold">
                                          <p:stCondLst>
                                            <p:cond delay="0"/>
                                          </p:stCondLst>
                                        </p:cTn>
                                        <p:tgtEl>
                                          <p:spTgt spid="67">
                                            <p:txEl>
                                              <p:pRg st="5" end="5"/>
                                            </p:txEl>
                                          </p:spTgt>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67">
                                            <p:txEl>
                                              <p:pRg st="6" end="6"/>
                                            </p:txEl>
                                          </p:spTgt>
                                        </p:tgtEl>
                                        <p:attrNameLst>
                                          <p:attrName>style.visibility</p:attrName>
                                        </p:attrNameLst>
                                      </p:cBhvr>
                                      <p:to>
                                        <p:strVal val="visible"/>
                                      </p:to>
                                    </p:set>
                                  </p:childTnLst>
                                </p:cTn>
                              </p:par>
                            </p:childTnLst>
                          </p:cTn>
                        </p:par>
                      </p:childTnLst>
                    </p:cTn>
                  </p:par>
                  <p:par>
                    <p:cTn id="63" nodeType="clickEffect" fill="hold">
                      <p:stCondLst>
                        <p:cond delay="indefinite"/>
                      </p:stCondLst>
                      <p:childTnLst>
                        <p:par>
                          <p:cTn id="64" nodeType="withEffect" fill="hold">
                            <p:stCondLst>
                              <p:cond delay="0"/>
                            </p:stCondLst>
                            <p:childTnLst>
                              <p:par>
                                <p:cTn id="65" nodeType="clickEffect" fill="hold" presetClass="entr" presetID="1">
                                  <p:stCondLst>
                                    <p:cond delay="0"/>
                                  </p:stCondLst>
                                  <p:childTnLst>
                                    <p:set>
                                      <p:cBhvr>
                                        <p:cTn id="66" dur="1" fill="hold">
                                          <p:stCondLst>
                                            <p:cond delay="0"/>
                                          </p:stCondLst>
                                        </p:cTn>
                                        <p:tgtEl>
                                          <p:spTgt spid="67">
                                            <p:txEl>
                                              <p:pRg st="7" end="7"/>
                                            </p:txEl>
                                          </p:spTgt>
                                        </p:tgtEl>
                                        <p:attrNameLst>
                                          <p:attrName>style.visibility</p:attrName>
                                        </p:attrNameLst>
                                      </p:cBhvr>
                                      <p:to>
                                        <p:strVal val="visible"/>
                                      </p:to>
                                    </p:set>
                                  </p:childTnLst>
                                </p:cTn>
                              </p:par>
                              <p:par>
                                <p:cTn id="67" nodeType="withEffect" fill="hold" presetClass="entr" presetID="1">
                                  <p:stCondLst>
                                    <p:cond delay="0"/>
                                  </p:stCondLst>
                                  <p:childTnLst>
                                    <p:set>
                                      <p:cBhvr>
                                        <p:cTn id="68" dur="1" fill="hold">
                                          <p:stCondLst>
                                            <p:cond delay="0"/>
                                          </p:stCondLst>
                                        </p:cTn>
                                        <p:tgtEl>
                                          <p:spTgt spid="67">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304920" y="2057400"/>
            <a:ext cx="853380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In the next example, the community string password is set to makesecret and the permission  is set to read-write (rw).  Once again, the router’s (config)# mode is entered and the command snmp community makesecret rw is entered.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r>
              <a:rPr b="1" lang="en-US" sz="2400" spc="-1" strike="noStrike">
                <a:solidFill>
                  <a:srgbClr val="ffffff"/>
                </a:solidFill>
                <a:latin typeface="Times New Roman"/>
              </a:rPr>
              <a:t>Switch-B(config)#snmp community makesecret rw</a:t>
            </a:r>
            <a:endParaRPr b="0" lang="en-US" sz="2400" spc="-1" strike="noStrike">
              <a:latin typeface="Arial"/>
            </a:endParaRPr>
          </a:p>
        </p:txBody>
      </p:sp>
      <p:sp>
        <p:nvSpPr>
          <p:cNvPr id="439" name="CustomShape 2"/>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Configuring SNMP - Router</a:t>
            </a:r>
            <a:endParaRPr b="0" lang="en-US" sz="4400" spc="-1" strike="noStrike">
              <a:latin typeface="Arial"/>
            </a:endParaRPr>
          </a:p>
        </p:txBody>
      </p:sp>
    </p:spTree>
  </p:cSld>
  <p:transition>
    <p:fade/>
  </p:transition>
</p:sld>
</file>

<file path=ppt/slides/slide10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CustomShape 1"/>
          <p:cNvSpPr/>
          <p:nvPr/>
        </p:nvSpPr>
        <p:spPr>
          <a:xfrm>
            <a:off x="304920" y="2057400"/>
            <a:ext cx="8533800" cy="4114440"/>
          </a:xfrm>
          <a:prstGeom prst="rect">
            <a:avLst/>
          </a:prstGeom>
          <a:noFill/>
          <a:ln>
            <a:noFill/>
          </a:ln>
        </p:spPr>
        <p:style>
          <a:lnRef idx="0"/>
          <a:fillRef idx="0"/>
          <a:effectRef idx="0"/>
          <a:fontRef idx="minor"/>
        </p:style>
        <p:txBody>
          <a:bodyPr lIns="90000" rIns="90000" tIns="46800" bIns="46800">
            <a:normAutofit/>
          </a:bodyPr>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configuration for SNMP can be verified using the </a:t>
            </a:r>
            <a:r>
              <a:rPr b="0" i="1" lang="en-US" sz="2400" spc="-1" strike="noStrike">
                <a:solidFill>
                  <a:srgbClr val="ffffff"/>
                </a:solidFill>
                <a:latin typeface="Times New Roman"/>
                <a:ea typeface="DejaVu Sans"/>
              </a:rPr>
              <a:t>show run</a:t>
            </a:r>
            <a:r>
              <a:rPr b="0" lang="en-US" sz="2400" spc="-1" strike="noStrike">
                <a:solidFill>
                  <a:srgbClr val="ffffff"/>
                </a:solidFill>
                <a:latin typeface="Times New Roman"/>
                <a:ea typeface="DejaVu Sans"/>
              </a:rPr>
              <a:t> command from the switch or router’s privileged mode prompt.  A portion of the configuration file is shown that lists the SNMP configuration.</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1" lang="en-US" sz="2400" spc="-1" strike="noStrike">
                <a:solidFill>
                  <a:srgbClr val="ffffff"/>
                </a:solidFill>
                <a:latin typeface="Times New Roman"/>
                <a:ea typeface="DejaVu Sans"/>
              </a:rPr>
              <a:t>Switch-B#sh run</a:t>
            </a:r>
            <a:endParaRPr b="0" lang="en-US" sz="2400" spc="-1" strike="noStrike">
              <a:latin typeface="Arial"/>
            </a:endParaRPr>
          </a:p>
          <a:p>
            <a:pPr marL="342720" indent="-342360">
              <a:lnSpc>
                <a:spcPct val="80000"/>
              </a:lnSpc>
              <a:spcBef>
                <a:spcPts val="598"/>
              </a:spcBef>
              <a:tabLst>
                <a:tab algn="l" pos="0"/>
              </a:tabLst>
            </a:pP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a:t>
            </a:r>
            <a:endParaRPr b="0" lang="en-US" sz="2400" spc="-1" strike="noStrike">
              <a:latin typeface="Arial"/>
            </a:endParaRPr>
          </a:p>
          <a:p>
            <a:pPr marL="342720" indent="-342360">
              <a:lnSpc>
                <a:spcPct val="80000"/>
              </a:lnSpc>
              <a:spcBef>
                <a:spcPts val="598"/>
              </a:spcBef>
              <a:tabLst>
                <a:tab algn="l" pos="0"/>
              </a:tabLst>
            </a:pPr>
            <a:r>
              <a:rPr b="1"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a:t>
            </a:r>
            <a:endParaRPr b="0" lang="en-US" sz="2400" spc="-1" strike="noStrike">
              <a:latin typeface="Arial"/>
            </a:endParaRPr>
          </a:p>
          <a:p>
            <a:pPr marL="342720" indent="-342360">
              <a:lnSpc>
                <a:spcPct val="80000"/>
              </a:lnSpc>
              <a:spcBef>
                <a:spcPts val="598"/>
              </a:spcBef>
              <a:tabLst>
                <a:tab algn="l" pos="0"/>
              </a:tabLst>
            </a:pPr>
            <a:r>
              <a:rPr b="1" lang="en-US" sz="2400" spc="-1" strike="noStrike">
                <a:solidFill>
                  <a:srgbClr val="ffffff"/>
                </a:solidFill>
                <a:latin typeface="Times New Roman"/>
                <a:ea typeface="DejaVu Sans"/>
              </a:rPr>
              <a:t>snmp-server community makesecret RW</a:t>
            </a:r>
            <a:endParaRPr b="0" lang="en-US" sz="2400" spc="-1" strike="noStrike">
              <a:latin typeface="Arial"/>
            </a:endParaRPr>
          </a:p>
        </p:txBody>
      </p:sp>
      <p:sp>
        <p:nvSpPr>
          <p:cNvPr id="441" name="CustomShape 2"/>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Configuring SNMP - Router</a:t>
            </a:r>
            <a:endParaRPr b="0" lang="en-US" sz="4400" spc="-1" strike="noStrike">
              <a:latin typeface="Arial"/>
            </a:endParaRPr>
          </a:p>
        </p:txBody>
      </p:sp>
    </p:spTree>
  </p:cSld>
  <p:transition>
    <p:fade/>
  </p:transition>
</p:sld>
</file>

<file path=ppt/slides/slide10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2" name="Picture 4_0" descr="fg09_01000"/>
          <p:cNvPicPr/>
          <p:nvPr/>
        </p:nvPicPr>
        <p:blipFill>
          <a:blip r:embed="rId1"/>
          <a:stretch/>
        </p:blipFill>
        <p:spPr>
          <a:xfrm>
            <a:off x="533520" y="1484280"/>
            <a:ext cx="7848000" cy="1928520"/>
          </a:xfrm>
          <a:prstGeom prst="rect">
            <a:avLst/>
          </a:prstGeom>
          <a:ln>
            <a:noFill/>
          </a:ln>
        </p:spPr>
      </p:pic>
      <p:sp>
        <p:nvSpPr>
          <p:cNvPr id="443" name="CustomShape 1"/>
          <p:cNvSpPr/>
          <p:nvPr/>
        </p:nvSpPr>
        <p:spPr>
          <a:xfrm>
            <a:off x="533520" y="3794040"/>
            <a:ext cx="8229240" cy="1313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This figure shows the set-up of the configured router and the computer running the SNMP management software.  The SNMP management software issues the MIB to the router at port 161 and the router returns the response.   </a:t>
            </a:r>
            <a:endParaRPr b="0" lang="en-US" sz="2000" spc="-1" strike="noStrike">
              <a:latin typeface="Arial"/>
            </a:endParaRPr>
          </a:p>
        </p:txBody>
      </p:sp>
    </p:spTree>
  </p:cSld>
  <p:transition>
    <p:fade/>
  </p:transition>
</p:sld>
</file>

<file path=ppt/slides/slide10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44" name="Picture 4_1" descr="fg09_01100"/>
          <p:cNvPicPr/>
          <p:nvPr/>
        </p:nvPicPr>
        <p:blipFill>
          <a:blip r:embed="rId1"/>
          <a:stretch/>
        </p:blipFill>
        <p:spPr>
          <a:xfrm>
            <a:off x="1371600" y="533520"/>
            <a:ext cx="5790960" cy="3968280"/>
          </a:xfrm>
          <a:prstGeom prst="rect">
            <a:avLst/>
          </a:prstGeom>
          <a:ln>
            <a:noFill/>
          </a:ln>
        </p:spPr>
      </p:pic>
      <p:sp>
        <p:nvSpPr>
          <p:cNvPr id="445" name="CustomShape 1"/>
          <p:cNvSpPr/>
          <p:nvPr/>
        </p:nvSpPr>
        <p:spPr>
          <a:xfrm>
            <a:off x="609480" y="4648320"/>
            <a:ext cx="8229240" cy="3528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slide shows another example of using SNMP to obtain interface information about a router.  The SNMP manager was configured with the Host IP address of 10.10.10.1, a set value (port #) of 161 and the 10 character community string of makesecret shown as * * * * * * * * * *.  The MIB (ifspeed) was sent to the router and a status for each of the interfaces was provided.  The data displayed shows the speed settings for the router’s interfaces.</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10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CustomShape 1"/>
          <p:cNvSpPr/>
          <p:nvPr/>
        </p:nvSpPr>
        <p:spPr>
          <a:xfrm>
            <a:off x="533520" y="4191120"/>
            <a:ext cx="8229240" cy="266652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499"/>
              </a:spcBef>
              <a:tabLst>
                <a:tab algn="l" pos="0"/>
              </a:tabLst>
            </a:pPr>
            <a:r>
              <a:rPr b="0" lang="en-US" sz="2800" spc="-1" strike="noStrike">
                <a:solidFill>
                  <a:srgbClr val="ffffff"/>
                </a:solidFill>
                <a:latin typeface="Times New Roman"/>
              </a:rPr>
              <a:t>	</a:t>
            </a:r>
            <a:r>
              <a:rPr b="0" lang="en-US" sz="2000" spc="-1" strike="noStrike">
                <a:solidFill>
                  <a:srgbClr val="ffffff"/>
                </a:solidFill>
                <a:latin typeface="Times New Roman"/>
              </a:rPr>
              <a:t>Another important application of  SNMP is for obtaining traffic data statistics.  An example of this is shown.  The SNMP management program issued the MIB (ifOutOctets) which returns the number of octets of data that have left the router.  The router has a counter that keeps track of the number of octets that have left the router.  The first result shows ifoctets = 7002270.  The next result display shows that the ifoctets returns a value of 7002361.</a:t>
            </a:r>
            <a:endParaRPr b="0" lang="en-US" sz="2000" spc="-1" strike="noStrike">
              <a:latin typeface="Arial"/>
            </a:endParaRPr>
          </a:p>
        </p:txBody>
      </p:sp>
      <p:pic>
        <p:nvPicPr>
          <p:cNvPr id="447" name="Picture 4_2" descr="fg09_01200"/>
          <p:cNvPicPr/>
          <p:nvPr/>
        </p:nvPicPr>
        <p:blipFill>
          <a:blip r:embed="rId1"/>
          <a:stretch/>
        </p:blipFill>
        <p:spPr>
          <a:xfrm>
            <a:off x="1828800" y="152280"/>
            <a:ext cx="5486040" cy="3984480"/>
          </a:xfrm>
          <a:prstGeom prst="rect">
            <a:avLst/>
          </a:prstGeom>
          <a:ln>
            <a:noFill/>
          </a:ln>
        </p:spPr>
      </p:pic>
    </p:spTree>
  </p:cSld>
  <p:transition>
    <p:fade/>
  </p:transition>
</p:sld>
</file>

<file path=ppt/slides/slide10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1"/>
          <p:cNvSpPr/>
          <p:nvPr/>
        </p:nvSpPr>
        <p:spPr>
          <a:xfrm>
            <a:off x="533520" y="4191120"/>
            <a:ext cx="8229240" cy="2666520"/>
          </a:xfrm>
          <a:prstGeom prst="rect">
            <a:avLst/>
          </a:prstGeom>
          <a:noFill/>
          <a:ln>
            <a:noFill/>
          </a:ln>
        </p:spPr>
        <p:style>
          <a:lnRef idx="0"/>
          <a:fillRef idx="0"/>
          <a:effectRef idx="0"/>
          <a:fontRef idx="minor"/>
        </p:style>
        <p:txBody>
          <a:bodyPr lIns="90000" rIns="90000" tIns="46800" bIns="46800">
            <a:normAutofit/>
          </a:bodyPr>
          <a:p>
            <a:pPr marL="342720" indent="-342360">
              <a:lnSpc>
                <a:spcPct val="100000"/>
              </a:lnSpc>
              <a:spcBef>
                <a:spcPts val="499"/>
              </a:spcBef>
              <a:tabLst>
                <a:tab algn="l" pos="0"/>
              </a:tabLst>
            </a:pPr>
            <a:r>
              <a:rPr b="0" lang="en-US" sz="2000" spc="-1" strike="noStrike">
                <a:solidFill>
                  <a:srgbClr val="ffffff"/>
                </a:solidFill>
                <a:latin typeface="Times New Roman"/>
                <a:ea typeface="DejaVu Sans"/>
              </a:rPr>
              <a:t>	</a:t>
            </a:r>
            <a:r>
              <a:rPr b="0" lang="en-US" sz="2000" spc="-1" strike="noStrike">
                <a:solidFill>
                  <a:srgbClr val="ffffff"/>
                </a:solidFill>
                <a:latin typeface="Times New Roman"/>
                <a:ea typeface="DejaVu Sans"/>
              </a:rPr>
              <a:t>The SNMP management program collecting the statistics keeps track of the time interval between measurements and the number of octets that have passed.  This information can be used to calculate the average traffic flow by hour, day, week, or , month, depending on the information needed.  An example of collecting traffic route statistics is provided in section 9.6.  A final note about the router’s counter, the counter does not reset unless the router is rebooted. </a:t>
            </a:r>
            <a:endParaRPr b="0" lang="en-US" sz="2000" spc="-1" strike="noStrike">
              <a:latin typeface="Arial"/>
            </a:endParaRPr>
          </a:p>
        </p:txBody>
      </p:sp>
      <p:pic>
        <p:nvPicPr>
          <p:cNvPr id="449" name="Picture 5_3" descr="fg09_01200"/>
          <p:cNvPicPr/>
          <p:nvPr/>
        </p:nvPicPr>
        <p:blipFill>
          <a:blip r:embed="rId1"/>
          <a:stretch/>
        </p:blipFill>
        <p:spPr>
          <a:xfrm>
            <a:off x="1828800" y="152280"/>
            <a:ext cx="5486040" cy="3984480"/>
          </a:xfrm>
          <a:prstGeom prst="rect">
            <a:avLst/>
          </a:prstGeom>
          <a:ln>
            <a:noFill/>
          </a:ln>
        </p:spPr>
      </p:pic>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456840" y="1166400"/>
            <a:ext cx="8356320" cy="524160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24"/>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Acquiring an Internet Domain name</a:t>
            </a:r>
            <a:endParaRPr b="0" lang="en-US" sz="2100" spc="-1" strike="noStrike">
              <a:latin typeface="Arial"/>
            </a:endParaRPr>
          </a:p>
          <a:p>
            <a:pPr lvl="1" marL="742680" indent="-285120">
              <a:lnSpc>
                <a:spcPct val="80000"/>
              </a:lnSpc>
              <a:spcBef>
                <a:spcPts val="524"/>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IANA/ICANN delegates to TLD registrars</a:t>
            </a:r>
            <a:endParaRPr b="0" lang="en-US" sz="2100" spc="-1" strike="noStrike">
              <a:latin typeface="Arial"/>
            </a:endParaRPr>
          </a:p>
          <a:p>
            <a:pPr lvl="2" marL="1143000" indent="-228240">
              <a:lnSpc>
                <a:spcPct val="80000"/>
              </a:lnSpc>
              <a:spcBef>
                <a:spcPts val="524"/>
              </a:spcBef>
              <a:buClr>
                <a:srgbClr val="00ccff"/>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Educause</a:t>
            </a:r>
            <a:endParaRPr b="0" lang="en-US" sz="2100" spc="-1" strike="noStrike">
              <a:latin typeface="Arial"/>
            </a:endParaRPr>
          </a:p>
          <a:p>
            <a:pPr lvl="3" marL="1600200" indent="-228240">
              <a:lnSpc>
                <a:spcPct val="80000"/>
              </a:lnSpc>
              <a:spcBef>
                <a:spcPts val="524"/>
              </a:spcBef>
              <a:buClr>
                <a:srgbClr val="ffcc0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Authorized TLD operator for .edu domain</a:t>
            </a:r>
            <a:endParaRPr b="0" lang="en-US" sz="2100" spc="-1" strike="noStrike">
              <a:latin typeface="Arial"/>
            </a:endParaRPr>
          </a:p>
          <a:p>
            <a:pPr lvl="2" marL="1143000" indent="-228240">
              <a:lnSpc>
                <a:spcPct val="80000"/>
              </a:lnSpc>
              <a:spcBef>
                <a:spcPts val="524"/>
              </a:spcBef>
              <a:buClr>
                <a:srgbClr val="00ccff"/>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verisign.com</a:t>
            </a:r>
            <a:endParaRPr b="0" lang="en-US" sz="2100" spc="-1" strike="noStrike">
              <a:latin typeface="Arial"/>
            </a:endParaRPr>
          </a:p>
          <a:p>
            <a:pPr lvl="3" marL="1600200" indent="-228240">
              <a:lnSpc>
                <a:spcPct val="80000"/>
              </a:lnSpc>
              <a:spcBef>
                <a:spcPts val="524"/>
              </a:spcBef>
              <a:buClr>
                <a:srgbClr val="ffcc0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authoritative registry operator the two TLDs:  .com and .net</a:t>
            </a:r>
            <a:endParaRPr b="0" lang="en-US" sz="2100" spc="-1" strike="noStrike">
              <a:latin typeface="Arial"/>
            </a:endParaRPr>
          </a:p>
          <a:p>
            <a:pPr marL="1600200" indent="-228240">
              <a:lnSpc>
                <a:spcPct val="80000"/>
              </a:lnSpc>
              <a:spcBef>
                <a:spcPts val="524"/>
              </a:spcBef>
              <a:tabLst>
                <a:tab algn="l" pos="0"/>
              </a:tabLst>
            </a:pPr>
            <a:r>
              <a:rPr b="0" lang="en-US" sz="2100" spc="-1" strike="noStrike">
                <a:solidFill>
                  <a:srgbClr val="ffffff"/>
                </a:solidFill>
                <a:latin typeface="Times New Roman"/>
              </a:rPr>
              <a:t>.biz, (restricted to businesses), operated by NeuStar, Inc.</a:t>
            </a:r>
            <a:endParaRPr b="0" lang="en-US" sz="2100" spc="-1" strike="noStrike">
              <a:latin typeface="Arial"/>
            </a:endParaRPr>
          </a:p>
          <a:p>
            <a:pPr marL="1600200" indent="-228240">
              <a:lnSpc>
                <a:spcPct val="80000"/>
              </a:lnSpc>
              <a:spcBef>
                <a:spcPts val="524"/>
              </a:spcBef>
              <a:tabLst>
                <a:tab algn="l" pos="0"/>
              </a:tabLst>
            </a:pPr>
            <a:r>
              <a:rPr b="0" lang="en-US" sz="2100" spc="-1" strike="noStrike">
                <a:solidFill>
                  <a:srgbClr val="ffffff"/>
                </a:solidFill>
                <a:latin typeface="Times New Roman"/>
              </a:rPr>
              <a:t>.com, operated by VeriSign, Inc.</a:t>
            </a:r>
            <a:endParaRPr b="0" lang="en-US" sz="2100" spc="-1" strike="noStrike">
              <a:latin typeface="Arial"/>
            </a:endParaRPr>
          </a:p>
          <a:p>
            <a:pPr marL="1600200" indent="-228240">
              <a:lnSpc>
                <a:spcPct val="80000"/>
              </a:lnSpc>
              <a:spcBef>
                <a:spcPts val="524"/>
              </a:spcBef>
              <a:tabLst>
                <a:tab algn="l" pos="0"/>
              </a:tabLst>
            </a:pPr>
            <a:r>
              <a:rPr b="0" lang="en-US" sz="2100" spc="-1" strike="noStrike">
                <a:solidFill>
                  <a:srgbClr val="ffffff"/>
                </a:solidFill>
                <a:latin typeface="Times New Roman"/>
              </a:rPr>
              <a:t>.info, operated by Afilias Limited</a:t>
            </a:r>
            <a:endParaRPr b="0" lang="en-US" sz="2100" spc="-1" strike="noStrike">
              <a:latin typeface="Arial"/>
            </a:endParaRPr>
          </a:p>
          <a:p>
            <a:pPr marL="1600200" indent="-228240">
              <a:lnSpc>
                <a:spcPct val="80000"/>
              </a:lnSpc>
              <a:spcBef>
                <a:spcPts val="524"/>
              </a:spcBef>
              <a:tabLst>
                <a:tab algn="l" pos="0"/>
              </a:tabLst>
            </a:pPr>
            <a:r>
              <a:rPr b="0" lang="en-US" sz="2100" spc="-1" strike="noStrike">
                <a:solidFill>
                  <a:srgbClr val="ffffff"/>
                </a:solidFill>
                <a:latin typeface="Times New Roman"/>
              </a:rPr>
              <a:t>.net, operated by VeriSign, Inc.</a:t>
            </a:r>
            <a:endParaRPr b="0" lang="en-US" sz="2100" spc="-1" strike="noStrike">
              <a:latin typeface="Arial"/>
            </a:endParaRPr>
          </a:p>
          <a:p>
            <a:pPr marL="1600200" indent="-228240">
              <a:lnSpc>
                <a:spcPct val="80000"/>
              </a:lnSpc>
              <a:spcBef>
                <a:spcPts val="524"/>
              </a:spcBef>
              <a:tabLst>
                <a:tab algn="l" pos="0"/>
              </a:tabLst>
            </a:pPr>
            <a:r>
              <a:rPr b="0" lang="en-US" sz="2100" spc="-1" strike="noStrike">
                <a:solidFill>
                  <a:srgbClr val="ffffff"/>
                </a:solidFill>
                <a:latin typeface="Times New Roman"/>
              </a:rPr>
              <a:t>.org, operated by Public Interest Registry</a:t>
            </a:r>
            <a:endParaRPr b="0" lang="en-US" sz="2100" spc="-1" strike="noStrike">
              <a:latin typeface="Arial"/>
            </a:endParaRPr>
          </a:p>
          <a:p>
            <a:pPr>
              <a:lnSpc>
                <a:spcPct val="80000"/>
              </a:lnSpc>
              <a:spcBef>
                <a:spcPts val="524"/>
              </a:spcBef>
              <a:tabLst>
                <a:tab algn="l" pos="1828800"/>
                <a:tab algn="l" pos="2743200"/>
                <a:tab algn="l" pos="3657600"/>
                <a:tab algn="l" pos="4572000"/>
                <a:tab algn="l" pos="5486400"/>
                <a:tab algn="l" pos="6400800"/>
                <a:tab algn="l" pos="7315200"/>
                <a:tab algn="l" pos="8229600"/>
                <a:tab algn="l" pos="9144000"/>
                <a:tab algn="l" pos="10058400"/>
              </a:tabLst>
            </a:pPr>
            <a:endParaRPr b="0" lang="en-US" sz="2100" spc="-1" strike="noStrike">
              <a:latin typeface="Arial"/>
            </a:endParaRPr>
          </a:p>
          <a:p>
            <a:pPr lvl="3" marL="1600200" indent="-228240">
              <a:lnSpc>
                <a:spcPct val="80000"/>
              </a:lnSpc>
              <a:spcBef>
                <a:spcPts val="524"/>
              </a:spcBef>
              <a:buClr>
                <a:srgbClr val="ffcc00"/>
              </a:buClr>
              <a:buSzPct val="6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Domain Registrars</a:t>
            </a:r>
            <a:endParaRPr b="0" lang="en-US" sz="2100" spc="-1" strike="noStrike">
              <a:latin typeface="Arial"/>
            </a:endParaRPr>
          </a:p>
          <a:p>
            <a:pPr lvl="4" marL="2057400" indent="-228240">
              <a:lnSpc>
                <a:spcPct val="80000"/>
              </a:lnSpc>
              <a:spcBef>
                <a:spcPts val="524"/>
              </a:spcBef>
              <a:buClr>
                <a:srgbClr val="00ccff"/>
              </a:buClr>
              <a:buSzPct val="65000"/>
              <a:buFont typeface="Wingdings" charset="2"/>
              <a:buChar char=""/>
              <a:tabLst>
                <a:tab algn="l" pos="2743200"/>
                <a:tab algn="l" pos="3657600"/>
                <a:tab algn="l" pos="4572000"/>
                <a:tab algn="l" pos="5486400"/>
                <a:tab algn="l" pos="6400800"/>
                <a:tab algn="l" pos="7315200"/>
                <a:tab algn="l" pos="8229600"/>
                <a:tab algn="l" pos="9144000"/>
                <a:tab algn="l" pos="10058400"/>
              </a:tabLst>
            </a:pPr>
            <a:r>
              <a:rPr b="0" lang="en-US" sz="2100" spc="-1" strike="noStrike">
                <a:solidFill>
                  <a:srgbClr val="ffffff"/>
                </a:solidFill>
                <a:latin typeface="Times New Roman"/>
              </a:rPr>
              <a:t>networksolutions.com, godaddy.com, tucows.com</a:t>
            </a:r>
            <a:endParaRPr b="0" lang="en-US" sz="2100" spc="-1" strike="noStrike">
              <a:latin typeface="Arial"/>
            </a:endParaRPr>
          </a:p>
          <a:p>
            <a:pPr>
              <a:lnSpc>
                <a:spcPct val="80000"/>
              </a:lnSpc>
              <a:spcBef>
                <a:spcPts val="323"/>
              </a:spcBef>
              <a:tabLst>
                <a:tab algn="l" pos="1828800"/>
                <a:tab algn="l" pos="2743200"/>
                <a:tab algn="l" pos="3657600"/>
                <a:tab algn="l" pos="4572000"/>
                <a:tab algn="l" pos="5486400"/>
                <a:tab algn="l" pos="6400800"/>
                <a:tab algn="l" pos="7315200"/>
                <a:tab algn="l" pos="8229600"/>
                <a:tab algn="l" pos="9144000"/>
                <a:tab algn="l" pos="10058400"/>
              </a:tabLst>
            </a:pPr>
            <a:endParaRPr b="0" lang="en-US" sz="2100" spc="-1" strike="noStrike">
              <a:latin typeface="Arial"/>
            </a:endParaRPr>
          </a:p>
          <a:p>
            <a:pPr>
              <a:lnSpc>
                <a:spcPct val="80000"/>
              </a:lnSpc>
              <a:spcBef>
                <a:spcPts val="323"/>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100" spc="-1" strike="noStrike">
              <a:latin typeface="Arial"/>
            </a:endParaRPr>
          </a:p>
        </p:txBody>
      </p:sp>
      <p:sp>
        <p:nvSpPr>
          <p:cNvPr id="71" name="CustomShape 2"/>
          <p:cNvSpPr/>
          <p:nvPr/>
        </p:nvSpPr>
        <p:spPr>
          <a:xfrm>
            <a:off x="2286000" y="1166760"/>
            <a:ext cx="4571640" cy="369720"/>
          </a:xfrm>
          <a:prstGeom prst="rect">
            <a:avLst/>
          </a:prstGeom>
          <a:noFill/>
          <a:ln>
            <a:noFill/>
          </a:ln>
        </p:spPr>
        <p:style>
          <a:lnRef idx="0"/>
          <a:fillRef idx="0"/>
          <a:effectRef idx="0"/>
          <a:fontRef idx="minor"/>
        </p:style>
      </p:sp>
      <p:sp>
        <p:nvSpPr>
          <p:cNvPr id="72"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73" name="CustomShape 4"/>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Internet Registration</a:t>
            </a:r>
            <a:endParaRPr b="0" lang="en-US" sz="4400" spc="-1" strike="noStrike">
              <a:latin typeface="Arial"/>
            </a:endParaRPr>
          </a:p>
        </p:txBody>
      </p:sp>
    </p:spTree>
  </p:cSld>
  <p:transition>
    <p:fade/>
  </p:transition>
  <p:timing>
    <p:tnLst>
      <p:par>
        <p:cTn id="69" dur="indefinite" restart="never" nodeType="tmRoot">
          <p:childTnLst>
            <p:seq>
              <p:cTn id="70" dur="indefinite" nodeType="mainSeq">
                <p:childTnLst>
                  <p:par>
                    <p:cTn id="71" nodeType="clickEffect" fill="hold">
                      <p:stCondLst>
                        <p:cond delay="indefinite"/>
                      </p:stCondLst>
                      <p:childTnLst>
                        <p:par>
                          <p:cTn id="72" nodeType="withEffect" fill="hold">
                            <p:stCondLst>
                              <p:cond delay="0"/>
                            </p:stCondLst>
                            <p:childTnLst>
                              <p:par>
                                <p:cTn id="73" nodeType="clickEffect" fill="hold" presetClass="entr" presetID="1">
                                  <p:stCondLst>
                                    <p:cond delay="0"/>
                                  </p:stCondLst>
                                  <p:childTnLst>
                                    <p:set>
                                      <p:cBhvr>
                                        <p:cTn id="74" dur="1" fill="hold">
                                          <p:stCondLst>
                                            <p:cond delay="0"/>
                                          </p:stCondLst>
                                        </p:cTn>
                                        <p:tgtEl>
                                          <p:spTgt spid="70">
                                            <p:txEl>
                                              <p:pRg st="0" end="0"/>
                                            </p:txEl>
                                          </p:spTgt>
                                        </p:tgtEl>
                                        <p:attrNameLst>
                                          <p:attrName>style.visibility</p:attrName>
                                        </p:attrNameLst>
                                      </p:cBhvr>
                                      <p:to>
                                        <p:strVal val="visible"/>
                                      </p:to>
                                    </p:set>
                                  </p:childTnLst>
                                </p:cTn>
                              </p:par>
                              <p:par>
                                <p:cTn id="75" nodeType="withEffect" fill="hold" presetClass="entr" presetID="1">
                                  <p:stCondLst>
                                    <p:cond delay="0"/>
                                  </p:stCondLst>
                                  <p:childTnLst>
                                    <p:set>
                                      <p:cBhvr>
                                        <p:cTn id="76" dur="1" fill="hold">
                                          <p:stCondLst>
                                            <p:cond delay="0"/>
                                          </p:stCondLst>
                                        </p:cTn>
                                        <p:tgtEl>
                                          <p:spTgt spid="70">
                                            <p:txEl>
                                              <p:pRg st="1" end="1"/>
                                            </p:txEl>
                                          </p:spTgt>
                                        </p:tgtEl>
                                        <p:attrNameLst>
                                          <p:attrName>style.visibility</p:attrName>
                                        </p:attrNameLst>
                                      </p:cBhvr>
                                      <p:to>
                                        <p:strVal val="visible"/>
                                      </p:to>
                                    </p:set>
                                  </p:childTnLst>
                                </p:cTn>
                              </p:par>
                              <p:par>
                                <p:cTn id="77" nodeType="withEffect" fill="hold" presetClass="entr" presetID="1">
                                  <p:stCondLst>
                                    <p:cond delay="0"/>
                                  </p:stCondLst>
                                  <p:childTnLst>
                                    <p:set>
                                      <p:cBhvr>
                                        <p:cTn id="78" dur="1" fill="hold">
                                          <p:stCondLst>
                                            <p:cond delay="0"/>
                                          </p:stCondLst>
                                        </p:cTn>
                                        <p:tgtEl>
                                          <p:spTgt spid="70">
                                            <p:txEl>
                                              <p:pRg st="2" end="2"/>
                                            </p:txEl>
                                          </p:spTgt>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70">
                                            <p:txEl>
                                              <p:pRg st="3" end="3"/>
                                            </p:txEl>
                                          </p:spTgt>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70">
                                            <p:txEl>
                                              <p:pRg st="4" end="4"/>
                                            </p:txEl>
                                          </p:spTgt>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70">
                                            <p:txEl>
                                              <p:pRg st="5" end="5"/>
                                            </p:txEl>
                                          </p:spTgt>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70">
                                            <p:txEl>
                                              <p:pRg st="6" end="6"/>
                                            </p:txEl>
                                          </p:spTgt>
                                        </p:tgtEl>
                                        <p:attrNameLst>
                                          <p:attrName>style.visibility</p:attrName>
                                        </p:attrNameLst>
                                      </p:cBhvr>
                                      <p:to>
                                        <p:strVal val="visible"/>
                                      </p:to>
                                    </p:set>
                                  </p:childTnLst>
                                </p:cTn>
                              </p:par>
                              <p:par>
                                <p:cTn id="87" nodeType="withEffect" fill="hold" presetClass="entr" presetID="1">
                                  <p:stCondLst>
                                    <p:cond delay="0"/>
                                  </p:stCondLst>
                                  <p:childTnLst>
                                    <p:set>
                                      <p:cBhvr>
                                        <p:cTn id="88" dur="1" fill="hold">
                                          <p:stCondLst>
                                            <p:cond delay="0"/>
                                          </p:stCondLst>
                                        </p:cTn>
                                        <p:tgtEl>
                                          <p:spTgt spid="70">
                                            <p:txEl>
                                              <p:pRg st="7" end="7"/>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70">
                                            <p:txEl>
                                              <p:pRg st="8" end="8"/>
                                            </p:txEl>
                                          </p:spTgt>
                                        </p:tgtEl>
                                        <p:attrNameLst>
                                          <p:attrName>style.visibility</p:attrName>
                                        </p:attrNameLst>
                                      </p:cBhvr>
                                      <p:to>
                                        <p:strVal val="visible"/>
                                      </p:to>
                                    </p:set>
                                  </p:childTnLst>
                                </p:cTn>
                              </p:par>
                              <p:par>
                                <p:cTn id="91" nodeType="withEffect" fill="hold" presetClass="entr" presetID="1">
                                  <p:stCondLst>
                                    <p:cond delay="0"/>
                                  </p:stCondLst>
                                  <p:childTnLst>
                                    <p:set>
                                      <p:cBhvr>
                                        <p:cTn id="92" dur="1" fill="hold">
                                          <p:stCondLst>
                                            <p:cond delay="0"/>
                                          </p:stCondLst>
                                        </p:cTn>
                                        <p:tgtEl>
                                          <p:spTgt spid="70">
                                            <p:txEl>
                                              <p:pRg st="9" end="9"/>
                                            </p:txEl>
                                          </p:spTgt>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70">
                                            <p:txEl>
                                              <p:pRg st="10" end="10"/>
                                            </p:txEl>
                                          </p:spTgt>
                                        </p:tgtEl>
                                        <p:attrNameLst>
                                          <p:attrName>style.visibility</p:attrName>
                                        </p:attrNameLst>
                                      </p:cBhvr>
                                      <p:to>
                                        <p:strVal val="visible"/>
                                      </p:to>
                                    </p:set>
                                  </p:childTnLst>
                                </p:cTn>
                              </p:par>
                              <p:par>
                                <p:cTn id="95" nodeType="withEffect" fill="hold" presetClass="entr" presetID="1">
                                  <p:stCondLst>
                                    <p:cond delay="0"/>
                                  </p:stCondLst>
                                  <p:childTnLst>
                                    <p:set>
                                      <p:cBhvr>
                                        <p:cTn id="96" dur="1" fill="hold">
                                          <p:stCondLst>
                                            <p:cond delay="0"/>
                                          </p:stCondLst>
                                        </p:cTn>
                                        <p:tgtEl>
                                          <p:spTgt spid="70">
                                            <p:txEl>
                                              <p:pRg st="12" end="12"/>
                                            </p:txEl>
                                          </p:spTgt>
                                        </p:tgtEl>
                                        <p:attrNameLst>
                                          <p:attrName>style.visibility</p:attrName>
                                        </p:attrNameLst>
                                      </p:cBhvr>
                                      <p:to>
                                        <p:strVal val="visible"/>
                                      </p:to>
                                    </p:set>
                                  </p:childTnLst>
                                </p:cTn>
                              </p:par>
                              <p:par>
                                <p:cTn id="97" nodeType="withEffect" fill="hold" presetClass="entr" presetID="1">
                                  <p:stCondLst>
                                    <p:cond delay="0"/>
                                  </p:stCondLst>
                                  <p:childTnLst>
                                    <p:set>
                                      <p:cBhvr>
                                        <p:cTn id="98" dur="1" fill="hold">
                                          <p:stCondLst>
                                            <p:cond delay="0"/>
                                          </p:stCondLst>
                                        </p:cTn>
                                        <p:tgtEl>
                                          <p:spTgt spid="70">
                                            <p:txEl>
                                              <p:pRg st="13" end="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2286000" y="1166760"/>
            <a:ext cx="4571640" cy="369720"/>
          </a:xfrm>
          <a:prstGeom prst="rect">
            <a:avLst/>
          </a:prstGeom>
          <a:noFill/>
          <a:ln>
            <a:noFill/>
          </a:ln>
        </p:spPr>
        <p:style>
          <a:lnRef idx="0"/>
          <a:fillRef idx="0"/>
          <a:effectRef idx="0"/>
          <a:fontRef idx="minor"/>
        </p:style>
      </p:sp>
      <p:sp>
        <p:nvSpPr>
          <p:cNvPr id="75" name="CustomShape 2"/>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pic>
        <p:nvPicPr>
          <p:cNvPr id="76" name="Picture 10_0" descr=""/>
          <p:cNvPicPr/>
          <p:nvPr/>
        </p:nvPicPr>
        <p:blipFill>
          <a:blip r:embed="rId1"/>
          <a:stretch/>
        </p:blipFill>
        <p:spPr>
          <a:xfrm>
            <a:off x="147600" y="592200"/>
            <a:ext cx="5270040" cy="3211200"/>
          </a:xfrm>
          <a:prstGeom prst="rect">
            <a:avLst/>
          </a:prstGeom>
          <a:ln>
            <a:noFill/>
          </a:ln>
        </p:spPr>
      </p:pic>
      <p:pic>
        <p:nvPicPr>
          <p:cNvPr id="77" name="Picture 9_0" descr=""/>
          <p:cNvPicPr/>
          <p:nvPr/>
        </p:nvPicPr>
        <p:blipFill>
          <a:blip r:embed="rId2"/>
          <a:stretch/>
        </p:blipFill>
        <p:spPr>
          <a:xfrm>
            <a:off x="3549600" y="3454560"/>
            <a:ext cx="5484600" cy="3187080"/>
          </a:xfrm>
          <a:prstGeom prst="rect">
            <a:avLst/>
          </a:prstGeom>
          <a:ln>
            <a:noFill/>
          </a:ln>
        </p:spPr>
      </p:pic>
      <p:sp>
        <p:nvSpPr>
          <p:cNvPr id="78" name="CustomShape 3"/>
          <p:cNvSpPr/>
          <p:nvPr/>
        </p:nvSpPr>
        <p:spPr>
          <a:xfrm>
            <a:off x="1438200" y="0"/>
            <a:ext cx="6770520" cy="7441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Internet Registrars Ranking</a:t>
            </a:r>
            <a:endParaRPr b="0" lang="en-US" sz="4000" spc="-1" strike="noStrike">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1371240"/>
            <a:ext cx="8229240" cy="4792320"/>
          </a:xfrm>
          <a:prstGeom prst="rect">
            <a:avLst/>
          </a:prstGeom>
          <a:noFill/>
          <a:ln>
            <a:noFill/>
          </a:ln>
        </p:spPr>
        <p:style>
          <a:lnRef idx="0"/>
          <a:fillRef idx="0"/>
          <a:effectRef idx="0"/>
          <a:fontRef idx="minor"/>
        </p:style>
        <p:txBody>
          <a:bodyPr lIns="90000" rIns="90000" tIns="45000" bIns="45000">
            <a:normAutofit fontScale="97000"/>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registration for both the IP address and the Internet domain name can be verified using the whois protocol.</a:t>
            </a:r>
            <a:endParaRPr b="0" lang="en-US" sz="2400" spc="-1" strike="noStrike">
              <a:latin typeface="Arial"/>
            </a:endParaRPr>
          </a:p>
          <a:p>
            <a:pPr marL="342720" indent="-342360">
              <a:lnSpc>
                <a:spcPct val="100000"/>
              </a:lnSpc>
              <a:spcBef>
                <a:spcPts val="2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a:t>
            </a:r>
            <a:r>
              <a:rPr b="0" i="1" lang="en-US" sz="2400" spc="-1" strike="noStrike">
                <a:solidFill>
                  <a:srgbClr val="ffffff"/>
                </a:solidFill>
                <a:latin typeface="Times New Roman"/>
              </a:rPr>
              <a:t>whois </a:t>
            </a:r>
            <a:r>
              <a:rPr b="0" lang="en-US" sz="2400" spc="-1" strike="noStrike">
                <a:solidFill>
                  <a:srgbClr val="ffffff"/>
                </a:solidFill>
                <a:latin typeface="Times New Roman"/>
              </a:rPr>
              <a:t>protocol queries databases that store user registration information of an Internet domain name and IP space.  </a:t>
            </a:r>
            <a:endParaRPr b="0" lang="en-US" sz="2400" spc="-1" strike="noStrike">
              <a:latin typeface="Arial"/>
            </a:endParaRPr>
          </a:p>
          <a:p>
            <a:pPr marL="342720" indent="-342360">
              <a:lnSpc>
                <a:spcPct val="100000"/>
              </a:lnSpc>
              <a:spcBef>
                <a:spcPts val="2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 </a:t>
            </a:r>
            <a:r>
              <a:rPr b="0" i="1" lang="en-US" sz="2400" spc="-1" strike="noStrike">
                <a:solidFill>
                  <a:srgbClr val="ffffff"/>
                </a:solidFill>
                <a:latin typeface="Times New Roman"/>
              </a:rPr>
              <a:t>whois</a:t>
            </a:r>
            <a:r>
              <a:rPr b="0" lang="en-US" sz="2400" spc="-1" strike="noStrike">
                <a:solidFill>
                  <a:srgbClr val="ffffff"/>
                </a:solidFill>
                <a:latin typeface="Times New Roman"/>
              </a:rPr>
              <a:t> information gives the ownership information that includes the point of contact of a resource.   </a:t>
            </a:r>
            <a:endParaRPr b="0" lang="en-US" sz="2400" spc="-1" strike="noStrike">
              <a:latin typeface="Arial"/>
            </a:endParaRPr>
          </a:p>
          <a:p>
            <a:pPr marL="342720" indent="-342360">
              <a:lnSpc>
                <a:spcPct val="100000"/>
              </a:lnSpc>
              <a:spcBef>
                <a:spcPts val="298"/>
              </a:spcBef>
              <a:tabLst>
                <a:tab algn="l" pos="0"/>
              </a:tabLst>
            </a:pP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There are many </a:t>
            </a:r>
            <a:r>
              <a:rPr b="0" i="1" lang="en-US" sz="2400" spc="-1" strike="noStrike">
                <a:solidFill>
                  <a:srgbClr val="ffffff"/>
                </a:solidFill>
                <a:latin typeface="Times New Roman"/>
              </a:rPr>
              <a:t>whois </a:t>
            </a:r>
            <a:r>
              <a:rPr b="0" lang="en-US" sz="2400" spc="-1" strike="noStrike">
                <a:solidFill>
                  <a:srgbClr val="ffffff"/>
                </a:solidFill>
                <a:latin typeface="Times New Roman"/>
              </a:rPr>
              <a:t>servers that are accessible via the web interface.  All of these derive from the simple UNIX line command </a:t>
            </a:r>
            <a:r>
              <a:rPr b="1" lang="en-US" sz="2400" spc="-1" strike="noStrike">
                <a:solidFill>
                  <a:srgbClr val="ffffff"/>
                </a:solidFill>
                <a:latin typeface="Times New Roman"/>
              </a:rPr>
              <a:t>whois</a:t>
            </a:r>
            <a:r>
              <a:rPr b="0" lang="en-US" sz="2400" spc="-1" strike="noStrike">
                <a:solidFill>
                  <a:srgbClr val="ffffff"/>
                </a:solidFill>
                <a:latin typeface="Times New Roman"/>
              </a:rPr>
              <a:t> that is still available today.</a:t>
            </a:r>
            <a:endParaRPr b="0" lang="en-US" sz="2400" spc="-1" strike="noStrike">
              <a:latin typeface="Arial"/>
            </a:endParaRPr>
          </a:p>
        </p:txBody>
      </p:sp>
      <p:sp>
        <p:nvSpPr>
          <p:cNvPr id="80" name="CustomShape 2"/>
          <p:cNvSpPr/>
          <p:nvPr/>
        </p:nvSpPr>
        <p:spPr>
          <a:xfrm>
            <a:off x="2286000" y="1166760"/>
            <a:ext cx="4571640" cy="369720"/>
          </a:xfrm>
          <a:prstGeom prst="rect">
            <a:avLst/>
          </a:prstGeom>
          <a:noFill/>
          <a:ln>
            <a:noFill/>
          </a:ln>
        </p:spPr>
        <p:style>
          <a:lnRef idx="0"/>
          <a:fillRef idx="0"/>
          <a:effectRef idx="0"/>
          <a:fontRef idx="minor"/>
        </p:style>
      </p:sp>
      <p:sp>
        <p:nvSpPr>
          <p:cNvPr id="81" name="CustomShape 3"/>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WHOIS</a:t>
            </a:r>
            <a:endParaRPr b="0" lang="en-US" sz="4400" spc="-1" strike="noStrike">
              <a:latin typeface="Arial"/>
            </a:endParaRPr>
          </a:p>
        </p:txBody>
      </p:sp>
      <p:sp>
        <p:nvSpPr>
          <p:cNvPr id="82" name="CustomShape 4"/>
          <p:cNvSpPr/>
          <p:nvPr/>
        </p:nvSpPr>
        <p:spPr>
          <a:xfrm>
            <a:off x="5181480" y="247680"/>
            <a:ext cx="3504960" cy="1190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Unix line command</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#whoisnmsu.edu</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	</a:t>
            </a:r>
            <a:r>
              <a:rPr b="1" lang="en-US" sz="1800" spc="-1" strike="noStrike">
                <a:solidFill>
                  <a:srgbClr val="ffffff"/>
                </a:solidFill>
                <a:latin typeface="Times New Roman"/>
                <a:ea typeface="DejaVu Sans"/>
              </a:rPr>
              <a:t>#whois 128.123.0.0</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83" name="CustomShape 5"/>
          <p:cNvSpPr/>
          <p:nvPr/>
        </p:nvSpPr>
        <p:spPr>
          <a:xfrm>
            <a:off x="5943600" y="169920"/>
            <a:ext cx="2666520" cy="1218960"/>
          </a:xfrm>
          <a:custGeom>
            <a:avLst/>
            <a:gdLst/>
            <a:ahLst/>
            <a:rect l="l" t="t" r="r" b="b"/>
            <a:pathLst>
              <a:path w="7410" h="3389">
                <a:moveTo>
                  <a:pt x="564" y="0"/>
                </a:moveTo>
                <a:lnTo>
                  <a:pt x="565" y="0"/>
                </a:lnTo>
                <a:cubicBezTo>
                  <a:pt x="466" y="0"/>
                  <a:pt x="368" y="26"/>
                  <a:pt x="282" y="76"/>
                </a:cubicBezTo>
                <a:cubicBezTo>
                  <a:pt x="196" y="125"/>
                  <a:pt x="125" y="196"/>
                  <a:pt x="76" y="282"/>
                </a:cubicBezTo>
                <a:cubicBezTo>
                  <a:pt x="26" y="368"/>
                  <a:pt x="0" y="466"/>
                  <a:pt x="0" y="565"/>
                </a:cubicBezTo>
                <a:lnTo>
                  <a:pt x="0" y="2823"/>
                </a:lnTo>
                <a:lnTo>
                  <a:pt x="0" y="2823"/>
                </a:lnTo>
                <a:cubicBezTo>
                  <a:pt x="0" y="2922"/>
                  <a:pt x="26" y="3020"/>
                  <a:pt x="76" y="3106"/>
                </a:cubicBezTo>
                <a:cubicBezTo>
                  <a:pt x="125" y="3192"/>
                  <a:pt x="196" y="3263"/>
                  <a:pt x="282" y="3312"/>
                </a:cubicBezTo>
                <a:cubicBezTo>
                  <a:pt x="368" y="3362"/>
                  <a:pt x="466" y="3388"/>
                  <a:pt x="565" y="3388"/>
                </a:cubicBezTo>
                <a:lnTo>
                  <a:pt x="6844" y="3388"/>
                </a:lnTo>
                <a:lnTo>
                  <a:pt x="6844" y="3388"/>
                </a:lnTo>
                <a:cubicBezTo>
                  <a:pt x="6943" y="3388"/>
                  <a:pt x="7041" y="3362"/>
                  <a:pt x="7127" y="3312"/>
                </a:cubicBezTo>
                <a:cubicBezTo>
                  <a:pt x="7213" y="3263"/>
                  <a:pt x="7284" y="3192"/>
                  <a:pt x="7333" y="3106"/>
                </a:cubicBezTo>
                <a:cubicBezTo>
                  <a:pt x="7383" y="3020"/>
                  <a:pt x="7409" y="2922"/>
                  <a:pt x="7409" y="2823"/>
                </a:cubicBezTo>
                <a:lnTo>
                  <a:pt x="7409" y="564"/>
                </a:lnTo>
                <a:lnTo>
                  <a:pt x="7409" y="565"/>
                </a:lnTo>
                <a:lnTo>
                  <a:pt x="7409" y="565"/>
                </a:lnTo>
                <a:cubicBezTo>
                  <a:pt x="7409" y="466"/>
                  <a:pt x="7383" y="368"/>
                  <a:pt x="7333" y="282"/>
                </a:cubicBezTo>
                <a:cubicBezTo>
                  <a:pt x="7284" y="196"/>
                  <a:pt x="7213" y="125"/>
                  <a:pt x="7127" y="76"/>
                </a:cubicBezTo>
                <a:cubicBezTo>
                  <a:pt x="7041" y="26"/>
                  <a:pt x="6943" y="0"/>
                  <a:pt x="6844" y="0"/>
                </a:cubicBezTo>
                <a:lnTo>
                  <a:pt x="564" y="0"/>
                </a:lnTo>
              </a:path>
            </a:pathLst>
          </a:custGeom>
          <a:noFill/>
          <a:ln w="9360">
            <a:solidFill>
              <a:srgbClr val="ffffff"/>
            </a:solidFill>
            <a:miter/>
          </a:ln>
        </p:spPr>
        <p:style>
          <a:lnRef idx="0"/>
          <a:fillRef idx="0"/>
          <a:effectRef idx="0"/>
          <a:fontRef idx="minor"/>
        </p:style>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Host Configuration</a:t>
            </a:r>
            <a:endParaRPr b="0" lang="en-US" sz="4400" spc="-1" strike="noStrike">
              <a:latin typeface="Arial"/>
            </a:endParaRPr>
          </a:p>
        </p:txBody>
      </p:sp>
      <p:sp>
        <p:nvSpPr>
          <p:cNvPr id="85" name="CustomShape 2"/>
          <p:cNvSpPr/>
          <p:nvPr/>
        </p:nvSpPr>
        <p:spPr>
          <a:xfrm>
            <a:off x="456840" y="1166760"/>
            <a:ext cx="8356320" cy="4236840"/>
          </a:xfrm>
          <a:prstGeom prst="rect">
            <a:avLst/>
          </a:prstGeom>
          <a:noFill/>
          <a:ln>
            <a:noFill/>
          </a:ln>
        </p:spPr>
        <p:style>
          <a:lnRef idx="0"/>
          <a:fillRef idx="0"/>
          <a:effectRef idx="0"/>
          <a:fontRef idx="minor"/>
        </p:style>
        <p:txBody>
          <a:bodyPr lIns="90000" rIns="90000" tIns="45000" bIns="45000">
            <a:normAutofit fontScale="94000"/>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computers using TCP/IP need updated configuration information when they start up (boot).</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Examples of that type of information include:</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 address and subnet mask.</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Default gateway</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Domain name server</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Etc.</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Two protocols are commonly used to supply the client with this information:</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 (Bootstrap Protocol)</a:t>
            </a:r>
            <a:endParaRPr b="0" lang="en-US" sz="2400" spc="-1" strike="noStrike">
              <a:latin typeface="Arial"/>
            </a:endParaRPr>
          </a:p>
          <a:p>
            <a:pPr lvl="1" marL="742680" indent="-28512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DHCP (Dynamic Host Configuration Protocol)</a:t>
            </a:r>
            <a:endParaRPr b="0" lang="en-US" sz="2400" spc="-1" strike="noStrike">
              <a:latin typeface="Arial"/>
            </a:endParaRPr>
          </a:p>
        </p:txBody>
      </p:sp>
      <p:sp>
        <p:nvSpPr>
          <p:cNvPr id="86" name="CustomShape 3"/>
          <p:cNvSpPr/>
          <p:nvPr/>
        </p:nvSpPr>
        <p:spPr>
          <a:xfrm>
            <a:off x="2286000" y="1166760"/>
            <a:ext cx="4571640" cy="369720"/>
          </a:xfrm>
          <a:prstGeom prst="rect">
            <a:avLst/>
          </a:prstGeom>
          <a:noFill/>
          <a:ln>
            <a:noFill/>
          </a:ln>
        </p:spPr>
        <p:style>
          <a:lnRef idx="0"/>
          <a:fillRef idx="0"/>
          <a:effectRef idx="0"/>
          <a:fontRef idx="minor"/>
        </p:style>
      </p:sp>
      <p:sp>
        <p:nvSpPr>
          <p:cNvPr id="87"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BOOTP</a:t>
            </a:r>
            <a:endParaRPr b="0" lang="en-US" sz="4400" spc="-1" strike="noStrike">
              <a:latin typeface="Arial"/>
            </a:endParaRPr>
          </a:p>
        </p:txBody>
      </p:sp>
      <p:sp>
        <p:nvSpPr>
          <p:cNvPr id="89" name="CustomShape 2"/>
          <p:cNvSpPr/>
          <p:nvPr/>
        </p:nvSpPr>
        <p:spPr>
          <a:xfrm>
            <a:off x="456840" y="1166760"/>
            <a:ext cx="8356320" cy="42368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 – Bootstrap Protocol</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BOOTPS - UDP port 67 on the server</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BOOTPC – UDP port 68 used by the clients</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 server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 record:  MAC &lt;-&gt; IP database</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assigns an fixed IP based on a the client MAC address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IP and MAC addresses have a one-to-one relationship</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Drawbacks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MAC addresses must be pre-registered</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Inefficient IP space usage</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Not Robust enough for mobility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90" name="CustomShape 3"/>
          <p:cNvSpPr/>
          <p:nvPr/>
        </p:nvSpPr>
        <p:spPr>
          <a:xfrm>
            <a:off x="2286000" y="1166760"/>
            <a:ext cx="4571640" cy="369720"/>
          </a:xfrm>
          <a:prstGeom prst="rect">
            <a:avLst/>
          </a:prstGeom>
          <a:noFill/>
          <a:ln>
            <a:noFill/>
          </a:ln>
        </p:spPr>
        <p:style>
          <a:lnRef idx="0"/>
          <a:fillRef idx="0"/>
          <a:effectRef idx="0"/>
          <a:fontRef idx="minor"/>
        </p:style>
      </p:sp>
      <p:sp>
        <p:nvSpPr>
          <p:cNvPr id="91"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
        <p:nvSpPr>
          <p:cNvPr id="93" name="CustomShape 2"/>
          <p:cNvSpPr/>
          <p:nvPr/>
        </p:nvSpPr>
        <p:spPr>
          <a:xfrm>
            <a:off x="456840" y="1166760"/>
            <a:ext cx="8356320" cy="42368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DHCP – Dynamic Host Configuration Protocol</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BOOTPS - UDP port 67 on the server</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BOOTPC – UDP port 68 used by the clients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Enhancement of BOOTP by implementing OPTIONS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Interoperate with BOOTP</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Lease Time for an IP address</a:t>
            </a:r>
            <a:endParaRPr b="0" lang="en-US" sz="2400" spc="-1" strike="noStrike">
              <a:latin typeface="Arial"/>
            </a:endParaRPr>
          </a:p>
          <a:p>
            <a:pPr lvl="3" marL="864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 address can then be reassigned</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Acquire ALL other IP configuration parameters</a:t>
            </a:r>
            <a:endParaRPr b="0" lang="en-US" sz="2400" spc="-1" strike="noStrike">
              <a:latin typeface="Arial"/>
            </a:endParaRPr>
          </a:p>
          <a:p>
            <a:pPr lvl="3" marL="864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Windows Domain Controllers, Vendor Specific servers, and etc.</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94" name="CustomShape 3"/>
          <p:cNvSpPr/>
          <p:nvPr/>
        </p:nvSpPr>
        <p:spPr>
          <a:xfrm>
            <a:off x="2286000" y="1166760"/>
            <a:ext cx="4571640" cy="369720"/>
          </a:xfrm>
          <a:prstGeom prst="rect">
            <a:avLst/>
          </a:prstGeom>
          <a:noFill/>
          <a:ln>
            <a:noFill/>
          </a:ln>
        </p:spPr>
        <p:style>
          <a:lnRef idx="0"/>
          <a:fillRef idx="0"/>
          <a:effectRef idx="0"/>
          <a:fontRef idx="minor"/>
        </p:style>
      </p:sp>
      <p:sp>
        <p:nvSpPr>
          <p:cNvPr id="95"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456840" y="990720"/>
            <a:ext cx="8356320" cy="1255320"/>
          </a:xfrm>
          <a:prstGeom prst="rect">
            <a:avLst/>
          </a:prstGeom>
          <a:noFill/>
          <a:ln>
            <a:noFill/>
          </a:ln>
        </p:spPr>
        <p:style>
          <a:lnRef idx="0"/>
          <a:fillRef idx="0"/>
          <a:effectRef idx="0"/>
          <a:fontRef idx="minor"/>
        </p:style>
        <p:txBody>
          <a:bodyPr lIns="90000" rIns="90000" tIns="45000" bIns="45000">
            <a:normAutofit/>
          </a:bodyPr>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Widely implemented - servers, routers, switches, and etc.</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Pools, scopes, or ranges of IP addresses are set up and made available on each subnet for dynamic allocation by DHCP</a:t>
            </a:r>
            <a:endParaRPr b="0" lang="en-US" sz="2400" spc="-1" strike="noStrike">
              <a:latin typeface="Arial"/>
            </a:endParaRPr>
          </a:p>
        </p:txBody>
      </p:sp>
      <p:sp>
        <p:nvSpPr>
          <p:cNvPr id="97" name="CustomShape 2"/>
          <p:cNvSpPr/>
          <p:nvPr/>
        </p:nvSpPr>
        <p:spPr>
          <a:xfrm>
            <a:off x="2286000" y="1166760"/>
            <a:ext cx="4571640" cy="369720"/>
          </a:xfrm>
          <a:prstGeom prst="rect">
            <a:avLst/>
          </a:prstGeom>
          <a:noFill/>
          <a:ln>
            <a:noFill/>
          </a:ln>
        </p:spPr>
        <p:style>
          <a:lnRef idx="0"/>
          <a:fillRef idx="0"/>
          <a:effectRef idx="0"/>
          <a:fontRef idx="minor"/>
        </p:style>
      </p:sp>
      <p:sp>
        <p:nvSpPr>
          <p:cNvPr id="98"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99" name="CustomShape 4"/>
          <p:cNvSpPr/>
          <p:nvPr/>
        </p:nvSpPr>
        <p:spPr>
          <a:xfrm>
            <a:off x="1741320" y="3048120"/>
            <a:ext cx="5661000" cy="3744000"/>
          </a:xfrm>
          <a:prstGeom prst="rect">
            <a:avLst/>
          </a:pr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ipdhcp pool dhcp1pool</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network 172.20.224.0 255.255.255.0</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dns-server 128.123.2.18 </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domain-name et477.com</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default-router 172.20.224.1 </a:t>
            </a:r>
            <a:endParaRPr b="0" lang="en-US"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ipdhcp pool dhcp2pool</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network 172.20.240.0 255.255.255.0</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dns-server 128.123.3.6 </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domain-name et477.net</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default-router 172.20.240.1</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 </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ipdhcp excluded-address 172.20.224.0 172.20.224.10</a:t>
            </a:r>
            <a:endParaRPr b="0" lang="en-US" sz="16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600" spc="-1" strike="noStrike">
                <a:solidFill>
                  <a:srgbClr val="ffffff"/>
                </a:solidFill>
                <a:latin typeface="Times New Roman"/>
                <a:ea typeface="DejaVu Sans"/>
              </a:rPr>
              <a:t>ipdhcp excluded-address 172.20.240.0 172.20.240.10</a:t>
            </a:r>
            <a:endParaRPr b="0" lang="en-US" sz="16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p:txBody>
      </p:sp>
      <p:sp>
        <p:nvSpPr>
          <p:cNvPr id="100" name="CustomShape 5"/>
          <p:cNvSpPr/>
          <p:nvPr/>
        </p:nvSpPr>
        <p:spPr>
          <a:xfrm>
            <a:off x="6167520" y="2919240"/>
            <a:ext cx="428040" cy="2795400"/>
          </a:xfrm>
          <a:custGeom>
            <a:avLst/>
            <a:gdLst/>
            <a:ahLst/>
            <a:rect l="l" t="t" r="r" b="b"/>
            <a:pathLst>
              <a:path w="1192" h="7767">
                <a:moveTo>
                  <a:pt x="0" y="0"/>
                </a:moveTo>
                <a:cubicBezTo>
                  <a:pt x="297" y="0"/>
                  <a:pt x="595" y="49"/>
                  <a:pt x="595" y="99"/>
                </a:cubicBezTo>
                <a:lnTo>
                  <a:pt x="595" y="3784"/>
                </a:lnTo>
                <a:cubicBezTo>
                  <a:pt x="595" y="3833"/>
                  <a:pt x="893" y="3883"/>
                  <a:pt x="1191" y="3883"/>
                </a:cubicBezTo>
                <a:cubicBezTo>
                  <a:pt x="893" y="3883"/>
                  <a:pt x="595" y="3933"/>
                  <a:pt x="595" y="3982"/>
                </a:cubicBezTo>
                <a:lnTo>
                  <a:pt x="595" y="7667"/>
                </a:lnTo>
                <a:cubicBezTo>
                  <a:pt x="595" y="7717"/>
                  <a:pt x="297" y="7766"/>
                  <a:pt x="0" y="7766"/>
                </a:cubicBezTo>
              </a:path>
            </a:pathLst>
          </a:custGeom>
          <a:noFill/>
          <a:ln w="25560">
            <a:solidFill>
              <a:srgbClr val="ff9900"/>
            </a:solidFill>
            <a:miter/>
          </a:ln>
          <a:effectLst>
            <a:outerShdw dir="5400000" dist="20160">
              <a:srgbClr val="000000">
                <a:alpha val="38000"/>
              </a:srgbClr>
            </a:outerShdw>
          </a:effectLst>
        </p:spPr>
        <p:style>
          <a:lnRef idx="0"/>
          <a:fillRef idx="0"/>
          <a:effectRef idx="0"/>
          <a:fontRef idx="minor"/>
        </p:style>
      </p:sp>
      <p:sp>
        <p:nvSpPr>
          <p:cNvPr id="101" name="CustomShape 6"/>
          <p:cNvSpPr/>
          <p:nvPr/>
        </p:nvSpPr>
        <p:spPr>
          <a:xfrm>
            <a:off x="6426360" y="4056120"/>
            <a:ext cx="2387160" cy="7567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742680" indent="-285120">
              <a:lnSpc>
                <a:spcPct val="100000"/>
              </a:lnSpc>
              <a:spcBef>
                <a:spcPts val="499"/>
              </a:spcBef>
              <a:tabLst>
                <a:tab algn="l" pos="0"/>
              </a:tabLst>
            </a:pPr>
            <a:r>
              <a:rPr b="0" lang="en-US" sz="2000" spc="-1" strike="noStrike">
                <a:solidFill>
                  <a:srgbClr val="ffffff"/>
                </a:solidFill>
                <a:latin typeface="Tahoma"/>
                <a:ea typeface="DejaVu Sans"/>
              </a:rPr>
              <a:t>1 Day lease time by default</a:t>
            </a:r>
            <a:endParaRPr b="0" lang="en-US" sz="2000" spc="-1" strike="noStrike">
              <a:latin typeface="Arial"/>
            </a:endParaRPr>
          </a:p>
        </p:txBody>
      </p:sp>
      <p:sp>
        <p:nvSpPr>
          <p:cNvPr id="102" name="CustomShape 7"/>
          <p:cNvSpPr/>
          <p:nvPr/>
        </p:nvSpPr>
        <p:spPr>
          <a:xfrm>
            <a:off x="457200" y="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solidFill>
                  <a:srgbClr val="e5ffff"/>
                </a:solidFill>
                <a:latin typeface="Times New Roman"/>
                <a:ea typeface="DejaVu Sans"/>
              </a:rPr>
              <a:t>DHCP</a:t>
            </a:r>
            <a:endParaRPr b="0" lang="en-US" sz="44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
        <p:nvSpPr>
          <p:cNvPr id="104" name="CustomShape 2"/>
          <p:cNvSpPr/>
          <p:nvPr/>
        </p:nvSpPr>
        <p:spPr>
          <a:xfrm>
            <a:off x="456840" y="1166760"/>
            <a:ext cx="8356320" cy="3701880"/>
          </a:xfrm>
          <a:prstGeom prst="rect">
            <a:avLst/>
          </a:prstGeom>
          <a:noFill/>
          <a:ln>
            <a:noFill/>
          </a:ln>
        </p:spPr>
        <p:style>
          <a:lnRef idx="0"/>
          <a:fillRef idx="0"/>
          <a:effectRef idx="0"/>
          <a:fontRef idx="minor"/>
        </p:style>
        <p:txBody>
          <a:bodyPr lIns="90000" rIns="90000" tIns="45000" bIns="45000">
            <a:normAutofit fontScale="78000"/>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verify the DHCP pool status and information</a:t>
            </a:r>
            <a:endParaRPr b="0" lang="en-US" sz="2400" spc="-1" strike="noStrike">
              <a:latin typeface="Arial"/>
            </a:endParaRPr>
          </a:p>
          <a:p>
            <a:pPr marL="742680" indent="-285120">
              <a:lnSpc>
                <a:spcPct val="100000"/>
              </a:lnSpc>
              <a:spcBef>
                <a:spcPts val="499"/>
              </a:spcBef>
              <a:tabLst>
                <a:tab algn="l" pos="0"/>
              </a:tabLst>
            </a:pPr>
            <a:endParaRPr b="0" lang="en-US" sz="24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RouterA#</a:t>
            </a:r>
            <a:r>
              <a:rPr b="1" lang="en-US" sz="2000" spc="-1" strike="noStrike">
                <a:solidFill>
                  <a:srgbClr val="ffffff"/>
                </a:solidFill>
                <a:latin typeface="Times New Roman"/>
              </a:rPr>
              <a:t>showipdhcp pool </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Pool dhcp1pool :</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Utilization mark (high/low)    : 100 / 0</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Subnet size (first/next)       : 0 / 0 </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Total addresses                : 254</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Leased addresses               : 5</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Pending event                  : none</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1 subnet is currently in the pool :</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Current index        IP address range                    </a:t>
            </a:r>
            <a:r>
              <a:rPr b="0" lang="en-US" sz="2000" spc="-1" strike="noStrike">
                <a:solidFill>
                  <a:srgbClr val="ffffff"/>
                </a:solidFill>
                <a:latin typeface="Times New Roman"/>
              </a:rPr>
              <a:t>	</a:t>
            </a:r>
            <a:r>
              <a:rPr b="0" lang="en-US" sz="2000" spc="-1" strike="noStrike">
                <a:solidFill>
                  <a:srgbClr val="ffffff"/>
                </a:solidFill>
                <a:latin typeface="Times New Roman"/>
              </a:rPr>
              <a:t>Leased addresses</a:t>
            </a:r>
            <a:endParaRPr b="0" lang="en-US" sz="2000" spc="-1" strike="noStrike">
              <a:latin typeface="Arial"/>
            </a:endParaRPr>
          </a:p>
          <a:p>
            <a:pPr marL="742680" indent="-28512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172.20.224.132       172.20.224.1     - 172.20.224.254    5</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
        <p:nvSpPr>
          <p:cNvPr id="105" name="CustomShape 3"/>
          <p:cNvSpPr/>
          <p:nvPr/>
        </p:nvSpPr>
        <p:spPr>
          <a:xfrm>
            <a:off x="2286000" y="1166760"/>
            <a:ext cx="4571640" cy="369720"/>
          </a:xfrm>
          <a:prstGeom prst="rect">
            <a:avLst/>
          </a:prstGeom>
          <a:noFill/>
          <a:ln>
            <a:noFill/>
          </a:ln>
        </p:spPr>
        <p:style>
          <a:lnRef idx="0"/>
          <a:fillRef idx="0"/>
          <a:effectRef idx="0"/>
          <a:fontRef idx="minor"/>
        </p:style>
      </p:sp>
      <p:sp>
        <p:nvSpPr>
          <p:cNvPr id="106"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
        <p:nvSpPr>
          <p:cNvPr id="108" name="CustomShape 2"/>
          <p:cNvSpPr/>
          <p:nvPr/>
        </p:nvSpPr>
        <p:spPr>
          <a:xfrm>
            <a:off x="456840" y="1166760"/>
            <a:ext cx="8356320" cy="436212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view the IP address allocation by the server</a:t>
            </a:r>
            <a:endParaRPr b="0" lang="en-US" sz="2400" spc="-1" strike="noStrike">
              <a:latin typeface="Arial"/>
            </a:endParaRPr>
          </a:p>
          <a:p>
            <a:pPr marL="342720" indent="-342360">
              <a:lnSpc>
                <a:spcPct val="100000"/>
              </a:lnSpc>
              <a:spcBef>
                <a:spcPts val="1100"/>
              </a:spcBef>
              <a:tabLst>
                <a:tab algn="l" pos="0"/>
              </a:tabLst>
            </a:pPr>
            <a:endParaRPr b="0" lang="en-US" sz="24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RouterA#</a:t>
            </a:r>
            <a:r>
              <a:rPr b="1" lang="en-US" sz="1600" spc="-1" strike="noStrike">
                <a:solidFill>
                  <a:srgbClr val="ffffff"/>
                </a:solidFill>
                <a:latin typeface="Times New Roman"/>
              </a:rPr>
              <a:t>showipdhcp binding </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Bindings from all pools not associated with VRF:</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IP address          Client-ID/</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Lease expiration        Type</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Hardware address/</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	</a:t>
            </a:r>
            <a:r>
              <a:rPr b="0" lang="en-US" sz="1600" spc="-1" strike="noStrike">
                <a:solidFill>
                  <a:srgbClr val="ffffff"/>
                </a:solidFill>
                <a:latin typeface="Times New Roman"/>
              </a:rPr>
              <a:t>User name</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172.20.224.12       0013.2126.9f2d          Feb 12 2012 02:17 PM    Automatic</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172.20.224.47       0100.1143.bdda.03       Feb 12 2012 11:17 AM    Automatic</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172.20.224.53       0100.0f1f.e82f.45       Feb 12 2012 04:07 AM    Automatic</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172.20.224.62       0100.1143.11bb.ed       Feb 12 2012 12:04 PM    Automatic</a:t>
            </a:r>
            <a:endParaRPr b="0" lang="en-US" sz="16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172.20.224.114      0100.1143.11bc.5d       Feb 12 2012 11:33 AM    Automatic</a:t>
            </a:r>
            <a:endParaRPr b="0" lang="en-US" sz="1600" spc="-1" strike="noStrike">
              <a:latin typeface="Arial"/>
            </a:endParaRPr>
          </a:p>
          <a:p>
            <a:pPr marL="1143000" indent="-228240">
              <a:lnSpc>
                <a:spcPct val="100000"/>
              </a:lnSpc>
              <a:spcBef>
                <a:spcPts val="400"/>
              </a:spcBef>
              <a:tabLst>
                <a:tab algn="l" pos="0"/>
              </a:tabLst>
            </a:pPr>
            <a:endParaRPr b="0" lang="en-US" sz="1600" spc="-1" strike="noStrike">
              <a:latin typeface="Arial"/>
            </a:endParaRPr>
          </a:p>
        </p:txBody>
      </p:sp>
      <p:sp>
        <p:nvSpPr>
          <p:cNvPr id="109" name="CustomShape 3"/>
          <p:cNvSpPr/>
          <p:nvPr/>
        </p:nvSpPr>
        <p:spPr>
          <a:xfrm>
            <a:off x="2286000" y="1166760"/>
            <a:ext cx="4571640" cy="369720"/>
          </a:xfrm>
          <a:prstGeom prst="rect">
            <a:avLst/>
          </a:prstGeom>
          <a:noFill/>
          <a:ln>
            <a:noFill/>
          </a:ln>
        </p:spPr>
        <p:style>
          <a:lnRef idx="0"/>
          <a:fillRef idx="0"/>
          <a:effectRef idx="0"/>
          <a:fontRef idx="minor"/>
        </p:style>
      </p:sp>
      <p:sp>
        <p:nvSpPr>
          <p:cNvPr id="110"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Objectives</a:t>
            </a:r>
            <a:endParaRPr b="0" lang="en-US" sz="4400" spc="-1" strike="noStrike">
              <a:latin typeface="Arial"/>
            </a:endParaRPr>
          </a:p>
        </p:txBody>
      </p:sp>
      <p:sp>
        <p:nvSpPr>
          <p:cNvPr id="41" name="CustomShape 2"/>
          <p:cNvSpPr/>
          <p:nvPr/>
        </p:nvSpPr>
        <p:spPr>
          <a:xfrm>
            <a:off x="457200" y="1981080"/>
            <a:ext cx="8229240" cy="518148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Review the functions of IANA</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Examine the use of DHCP for assigning IP addresses in a network</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Overview of NAT and PAT</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Using SNMP for maintaining network equipment</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Examine network data traffic</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Introduction to Wireshark protocol analyzer</a:t>
            </a:r>
            <a:endParaRPr b="0" lang="en-US" sz="2800" spc="-1" strike="noStrike">
              <a:latin typeface="Arial"/>
            </a:endParaRPr>
          </a:p>
          <a:p>
            <a:pPr marL="342720" indent="-34236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rPr>
              <a:t>Troubleshooting IP networks</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
        <p:nvSpPr>
          <p:cNvPr id="112" name="CustomShape 2"/>
          <p:cNvSpPr/>
          <p:nvPr/>
        </p:nvSpPr>
        <p:spPr>
          <a:xfrm>
            <a:off x="2286000" y="1166760"/>
            <a:ext cx="4571640" cy="369720"/>
          </a:xfrm>
          <a:prstGeom prst="rect">
            <a:avLst/>
          </a:prstGeom>
          <a:noFill/>
          <a:ln>
            <a:noFill/>
          </a:ln>
        </p:spPr>
        <p:style>
          <a:lnRef idx="0"/>
          <a:fillRef idx="0"/>
          <a:effectRef idx="0"/>
          <a:fontRef idx="minor"/>
        </p:style>
      </p:sp>
      <p:sp>
        <p:nvSpPr>
          <p:cNvPr id="113"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114" name="CustomShape 4"/>
          <p:cNvSpPr/>
          <p:nvPr/>
        </p:nvSpPr>
        <p:spPr>
          <a:xfrm>
            <a:off x="507960" y="1371600"/>
            <a:ext cx="8178480" cy="5214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What happens when a DHCP server cannot be reached or there is a broken network path to the server?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6000">
              <a:lnSpc>
                <a:spcPct val="100000"/>
              </a:lnSpc>
              <a:buClr>
                <a:srgbClr val="ffffff"/>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DHCP client will use a self-assigned IP address known as </a:t>
            </a:r>
            <a:r>
              <a:rPr b="1" lang="en-US" sz="2400" spc="-1" strike="noStrike">
                <a:solidFill>
                  <a:srgbClr val="ffffff"/>
                </a:solidFill>
                <a:latin typeface="Times New Roman"/>
                <a:ea typeface="DejaVu Sans"/>
              </a:rPr>
              <a:t>Automatic Private IP addressing (APIPA)</a:t>
            </a:r>
            <a:r>
              <a:rPr b="0" lang="en-US" sz="2400" spc="-1" strike="noStrike">
                <a:solidFill>
                  <a:srgbClr val="ffffff"/>
                </a:solidFill>
                <a:latin typeface="Times New Roman"/>
                <a:ea typeface="DejaVu Sans"/>
              </a:rPr>
              <a:t>.  </a:t>
            </a:r>
            <a:endParaRPr b="0" lang="en-US" sz="2400" spc="-1" strike="noStrike">
              <a:latin typeface="Arial"/>
            </a:endParaRPr>
          </a:p>
          <a:p>
            <a:pPr marL="216000" indent="-216000">
              <a:lnSpc>
                <a:spcPct val="100000"/>
              </a:lnSpc>
              <a:buClr>
                <a:srgbClr val="ffffff"/>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APIPA uses a reserved IP range of 169.254.1.0 – 169.254.254.255.  </a:t>
            </a:r>
            <a:endParaRPr b="0" lang="en-US" sz="2400" spc="-1" strike="noStrike">
              <a:latin typeface="Arial"/>
            </a:endParaRPr>
          </a:p>
          <a:p>
            <a:pPr marL="216000" indent="-216000">
              <a:lnSpc>
                <a:spcPct val="100000"/>
              </a:lnSpc>
              <a:buClr>
                <a:srgbClr val="ffffff"/>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client will select a random IP address in that range with a netmask of 255.255.0.0.  </a:t>
            </a:r>
            <a:endParaRPr b="0" lang="en-US" sz="2400" spc="-1" strike="noStrike">
              <a:latin typeface="Arial"/>
            </a:endParaRPr>
          </a:p>
          <a:p>
            <a:pPr lvl="1" marL="457200" indent="-216000">
              <a:lnSpc>
                <a:spcPct val="100000"/>
              </a:lnSpc>
              <a:buClr>
                <a:srgbClr val="ffffff"/>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client will then send a ARP packet asking for that IP address to see if any other machine is using it.  </a:t>
            </a:r>
            <a:endParaRPr b="0" lang="en-US" sz="2400" spc="-1" strike="noStrike">
              <a:latin typeface="Arial"/>
            </a:endParaRPr>
          </a:p>
          <a:p>
            <a:pPr lvl="1" marL="457200" indent="-216000">
              <a:lnSpc>
                <a:spcPct val="100000"/>
              </a:lnSpc>
              <a:buClr>
                <a:srgbClr val="ffffff"/>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there is an ARP reply by another machine, the client will generate another random IP address and try again.  </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
        <p:nvSpPr>
          <p:cNvPr id="11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could be deceiving to a typical user because it looks as if the machine is getting an IP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However, the machine will not be able to access the Internet.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2286000" y="1166760"/>
            <a:ext cx="4571640" cy="369720"/>
          </a:xfrm>
          <a:prstGeom prst="rect">
            <a:avLst/>
          </a:prstGeom>
          <a:noFill/>
          <a:ln>
            <a:noFill/>
          </a:ln>
        </p:spPr>
        <p:style>
          <a:lnRef idx="0"/>
          <a:fillRef idx="0"/>
          <a:effectRef idx="0"/>
          <a:fontRef idx="minor"/>
        </p:style>
      </p:sp>
      <p:sp>
        <p:nvSpPr>
          <p:cNvPr id="118" name="CustomShape 2"/>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pic>
        <p:nvPicPr>
          <p:cNvPr id="119" name="Picture 8_0" descr=""/>
          <p:cNvPicPr/>
          <p:nvPr/>
        </p:nvPicPr>
        <p:blipFill>
          <a:blip r:embed="rId1"/>
          <a:stretch/>
        </p:blipFill>
        <p:spPr>
          <a:xfrm>
            <a:off x="1006560" y="304920"/>
            <a:ext cx="7070400" cy="6104880"/>
          </a:xfrm>
          <a:prstGeom prst="rect">
            <a:avLst/>
          </a:prstGeom>
          <a:ln>
            <a:noFill/>
          </a:ln>
        </p:spPr>
      </p:pic>
      <p:sp>
        <p:nvSpPr>
          <p:cNvPr id="120" name="CustomShape 3"/>
          <p:cNvSpPr/>
          <p:nvPr/>
        </p:nvSpPr>
        <p:spPr>
          <a:xfrm>
            <a:off x="2514600" y="380880"/>
            <a:ext cx="8229240" cy="6253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003366"/>
                </a:solidFill>
                <a:latin typeface="Tahoma"/>
              </a:rPr>
              <a:t>DHCP</a:t>
            </a:r>
            <a:endParaRPr b="0" lang="en-US" sz="4000" spc="-1" strike="noStrike">
              <a:latin typeface="Arial"/>
            </a:endParaRPr>
          </a:p>
        </p:txBody>
      </p:sp>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456840" y="1166760"/>
            <a:ext cx="8356320" cy="4236840"/>
          </a:xfrm>
          <a:prstGeom prst="rect">
            <a:avLst/>
          </a:prstGeom>
          <a:noFill/>
          <a:ln>
            <a:noFill/>
          </a:ln>
        </p:spPr>
        <p:style>
          <a:lnRef idx="0"/>
          <a:fillRef idx="0"/>
          <a:effectRef idx="0"/>
          <a:fontRef idx="minor"/>
        </p:style>
        <p:txBody>
          <a:bodyPr lIns="90000" rIns="90000" tIns="45000" bIns="45000">
            <a:normAutofit/>
          </a:bodyPr>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Designed to work on a local subnet</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DHCP server and clients are on the same local subnet (broadcast domain)</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 campus/enterprise with multiple networks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Routers don’t forward broadcast</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DHCP relay is used to forward the DHCP broadcast to the DHCP server</a:t>
            </a:r>
            <a:endParaRPr b="0" lang="en-US" sz="2400" spc="-1" strike="noStrike">
              <a:latin typeface="Arial"/>
            </a:endParaRPr>
          </a:p>
          <a:p>
            <a:pPr lvl="3" marL="864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Routers:  </a:t>
            </a:r>
            <a:r>
              <a:rPr b="1" lang="en-US" sz="2400" spc="-1" strike="noStrike">
                <a:solidFill>
                  <a:srgbClr val="ffffff"/>
                </a:solidFill>
                <a:latin typeface="Times New Roman"/>
              </a:rPr>
              <a:t>ip helper-address</a:t>
            </a:r>
            <a:endParaRPr b="0" lang="en-US" sz="2400" spc="-1" strike="noStrike">
              <a:latin typeface="Arial"/>
            </a:endParaRPr>
          </a:p>
          <a:p>
            <a:pPr>
              <a:lnSpc>
                <a:spcPct val="100000"/>
              </a:lnSpc>
              <a:spcBef>
                <a:spcPts val="598"/>
              </a:spcBef>
              <a:tabLst>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22" name="CustomShape 2"/>
          <p:cNvSpPr/>
          <p:nvPr/>
        </p:nvSpPr>
        <p:spPr>
          <a:xfrm>
            <a:off x="2286000" y="1166760"/>
            <a:ext cx="4571640" cy="369720"/>
          </a:xfrm>
          <a:prstGeom prst="rect">
            <a:avLst/>
          </a:prstGeom>
          <a:noFill/>
          <a:ln>
            <a:noFill/>
          </a:ln>
        </p:spPr>
        <p:style>
          <a:lnRef idx="0"/>
          <a:fillRef idx="0"/>
          <a:effectRef idx="0"/>
          <a:fontRef idx="minor"/>
        </p:style>
      </p:sp>
      <p:sp>
        <p:nvSpPr>
          <p:cNvPr id="123"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124" name="CustomShape 4"/>
          <p:cNvSpPr/>
          <p:nvPr/>
        </p:nvSpPr>
        <p:spPr>
          <a:xfrm>
            <a:off x="1170000" y="4581360"/>
            <a:ext cx="6400440" cy="1922400"/>
          </a:xfrm>
          <a:prstGeom prst="rect">
            <a:avLst/>
          </a:pr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interface FastEthernet0/0</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description NMSU-Carlsbad</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ip address 128.123.116.1 255.255.252.0</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ip helper-address </a:t>
            </a:r>
            <a:r>
              <a:rPr b="0" lang="en-US" sz="2400" spc="-1" strike="noStrike">
                <a:solidFill>
                  <a:srgbClr val="ffffff"/>
                </a:solidFill>
                <a:latin typeface="Times New Roman"/>
                <a:ea typeface="DejaVu Sans"/>
              </a:rPr>
              <a:t>128.123.3.5</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ip helper-address </a:t>
            </a:r>
            <a:r>
              <a:rPr b="0" lang="en-US" sz="2400" spc="-1" strike="noStrike">
                <a:solidFill>
                  <a:srgbClr val="ffffff"/>
                </a:solidFill>
                <a:latin typeface="Times New Roman"/>
                <a:ea typeface="DejaVu Sans"/>
              </a:rPr>
              <a:t>128.123.2.19</a:t>
            </a:r>
            <a:endParaRPr b="0" lang="en-US" sz="2400" spc="-1" strike="noStrike">
              <a:latin typeface="Arial"/>
            </a:endParaRPr>
          </a:p>
        </p:txBody>
      </p:sp>
      <p:sp>
        <p:nvSpPr>
          <p:cNvPr id="125" name="CustomShape 5"/>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a:t>
            </a:r>
            <a:endParaRPr b="0" lang="en-US" sz="4400" spc="-1" strike="noStrike">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IP Helper-Address</a:t>
            </a:r>
            <a:endParaRPr b="0" lang="en-US" sz="4400" spc="-1" strike="noStrike">
              <a:latin typeface="Arial"/>
            </a:endParaRPr>
          </a:p>
        </p:txBody>
      </p:sp>
      <p:sp>
        <p:nvSpPr>
          <p:cNvPr id="127" name="CustomShape 2"/>
          <p:cNvSpPr/>
          <p:nvPr/>
        </p:nvSpPr>
        <p:spPr>
          <a:xfrm>
            <a:off x="2286000" y="1166760"/>
            <a:ext cx="4571640" cy="369720"/>
          </a:xfrm>
          <a:prstGeom prst="rect">
            <a:avLst/>
          </a:prstGeom>
          <a:noFill/>
          <a:ln>
            <a:noFill/>
          </a:ln>
        </p:spPr>
        <p:style>
          <a:lnRef idx="0"/>
          <a:fillRef idx="0"/>
          <a:effectRef idx="0"/>
          <a:fontRef idx="minor"/>
        </p:style>
      </p:sp>
      <p:sp>
        <p:nvSpPr>
          <p:cNvPr id="128"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129" name="CustomShape 4"/>
          <p:cNvSpPr/>
          <p:nvPr/>
        </p:nvSpPr>
        <p:spPr>
          <a:xfrm>
            <a:off x="779400" y="1263600"/>
            <a:ext cx="7584840" cy="82512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By default, the </a:t>
            </a:r>
            <a:r>
              <a:rPr b="1" lang="en-US" sz="2400" spc="-1" strike="noStrike">
                <a:solidFill>
                  <a:srgbClr val="ffffff"/>
                </a:solidFill>
                <a:latin typeface="Times New Roman"/>
                <a:ea typeface="DejaVu Sans"/>
              </a:rPr>
              <a:t>ip helper-address </a:t>
            </a:r>
            <a:r>
              <a:rPr b="0" lang="en-US" sz="2400" spc="-1" strike="noStrike">
                <a:solidFill>
                  <a:srgbClr val="ffffff"/>
                </a:solidFill>
                <a:latin typeface="Times New Roman"/>
                <a:ea typeface="DejaVu Sans"/>
              </a:rPr>
              <a:t>command will forward these 8 UDP ports:</a:t>
            </a:r>
            <a:endParaRPr b="0" lang="en-US" sz="2400" spc="-1" strike="noStrike">
              <a:latin typeface="Arial"/>
            </a:endParaRPr>
          </a:p>
        </p:txBody>
      </p:sp>
      <p:graphicFrame>
        <p:nvGraphicFramePr>
          <p:cNvPr id="130" name="Table 5"/>
          <p:cNvGraphicFramePr/>
          <p:nvPr/>
        </p:nvGraphicFramePr>
        <p:xfrm>
          <a:off x="1523880" y="2454120"/>
          <a:ext cx="6095880" cy="4117680"/>
        </p:xfrm>
        <a:graphic>
          <a:graphicData uri="http://schemas.openxmlformats.org/drawingml/2006/table">
            <a:tbl>
              <a:tblPr/>
              <a:tblGrid>
                <a:gridCol w="3048120"/>
                <a:gridCol w="3048120"/>
              </a:tblGrid>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UDP Port</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18720">
                      <a:solidFill>
                        <a:srgbClr val="ffffff"/>
                      </a:solidFill>
                    </a:lnB>
                    <a:solidFill>
                      <a:srgbClr val="009999"/>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Common Name</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18720">
                      <a:solidFill>
                        <a:srgbClr val="ffffff"/>
                      </a:solidFill>
                    </a:lnB>
                    <a:solidFill>
                      <a:srgbClr val="009999"/>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37</a:t>
                      </a:r>
                      <a:endParaRPr b="0" lang="en-US" sz="2400" spc="-1" strike="noStrike">
                        <a:latin typeface="Arial"/>
                      </a:endParaRPr>
                    </a:p>
                  </a:txBody>
                  <a:tcPr marL="90000" marR="90000">
                    <a:lnL w="5760">
                      <a:solidFill>
                        <a:srgbClr val="ffffff"/>
                      </a:solidFill>
                    </a:lnL>
                    <a:lnR w="5760">
                      <a:solidFill>
                        <a:srgbClr val="ffffff"/>
                      </a:solidFill>
                    </a:lnR>
                    <a:lnT w="18720">
                      <a:solidFill>
                        <a:srgbClr val="ffffff"/>
                      </a:solidFill>
                    </a:lnT>
                    <a:lnB w="5760">
                      <a:solidFill>
                        <a:srgbClr val="ffffff"/>
                      </a:solidFill>
                    </a:lnB>
                    <a:solidFill>
                      <a:srgbClr val="cbdede"/>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Time Protocol</a:t>
                      </a:r>
                      <a:endParaRPr b="0" lang="en-US" sz="2400" spc="-1" strike="noStrike">
                        <a:latin typeface="Arial"/>
                      </a:endParaRPr>
                    </a:p>
                  </a:txBody>
                  <a:tcPr marL="90000" marR="90000">
                    <a:lnL w="5760">
                      <a:solidFill>
                        <a:srgbClr val="ffffff"/>
                      </a:solidFill>
                    </a:lnL>
                    <a:lnR w="5760">
                      <a:solidFill>
                        <a:srgbClr val="ffffff"/>
                      </a:solidFill>
                    </a:lnR>
                    <a:lnT w="18720">
                      <a:solidFill>
                        <a:srgbClr val="ffffff"/>
                      </a:solidFill>
                    </a:lnT>
                    <a:lnB w="5760">
                      <a:solidFill>
                        <a:srgbClr val="ffffff"/>
                      </a:solidFill>
                    </a:lnB>
                    <a:solidFill>
                      <a:srgbClr val="cbdede"/>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49</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TACACS</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53</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DNS</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67</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BOOTP/DHCPClient</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68</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BOOTP/DHCPServer</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69</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TFTP</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137</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NetBios Name Service</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cbdede"/>
                    </a:solidFill>
                  </a:tcPr>
                </a:tc>
              </a:tr>
              <a:tr h="457560">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138</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c>
                  <a:txBody>
                    <a:bodyPr lIns="90000" rIns="900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003366"/>
                          </a:solidFill>
                          <a:latin typeface="Times New Roman"/>
                        </a:rPr>
                        <a:t>NetBios Datagram</a:t>
                      </a:r>
                      <a:endParaRPr b="0" lang="en-US" sz="2400" spc="-1" strike="noStrike">
                        <a:latin typeface="Arial"/>
                      </a:endParaRPr>
                    </a:p>
                  </a:txBody>
                  <a:tcPr marL="90000" marR="90000">
                    <a:lnL w="5760">
                      <a:solidFill>
                        <a:srgbClr val="ffffff"/>
                      </a:solidFill>
                    </a:lnL>
                    <a:lnR w="5760">
                      <a:solidFill>
                        <a:srgbClr val="ffffff"/>
                      </a:solidFill>
                    </a:lnR>
                    <a:lnT w="5760">
                      <a:solidFill>
                        <a:srgbClr val="ffffff"/>
                      </a:solidFill>
                    </a:lnT>
                    <a:lnB w="5760">
                      <a:solidFill>
                        <a:srgbClr val="ffffff"/>
                      </a:solidFill>
                    </a:lnB>
                    <a:solidFill>
                      <a:srgbClr val="e7efef"/>
                    </a:solidFill>
                  </a:tcPr>
                </a:tc>
              </a:tr>
            </a:tbl>
          </a:graphicData>
        </a:graphic>
      </p:graphicFrame>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609480"/>
            <a:ext cx="8229240" cy="601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DHCP Operation</a:t>
            </a:r>
            <a:endParaRPr b="0" lang="en-US" sz="4000" spc="-1" strike="noStrike">
              <a:latin typeface="Arial"/>
            </a:endParaRPr>
          </a:p>
        </p:txBody>
      </p:sp>
      <p:sp>
        <p:nvSpPr>
          <p:cNvPr id="132" name="CustomShape 2"/>
          <p:cNvSpPr/>
          <p:nvPr/>
        </p:nvSpPr>
        <p:spPr>
          <a:xfrm>
            <a:off x="304920" y="1752480"/>
            <a:ext cx="8381520" cy="5214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DHCP Discover</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This is a broadcast, meaning that the message is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sent to all computers in the LAN. </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DHCP Offer</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DHCP server listening on the LAN will take the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packet, retrieve an available IP address from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address pool, and send the address to the client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DHCP Request </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formally request and confirm the offered IP with the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server</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DHCP ACK</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a unicast packet sent back to the client with the same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IP information.</a:t>
            </a:r>
            <a:endParaRPr b="0" lang="en-US" sz="2400" spc="-1" strike="noStrike">
              <a:latin typeface="Arial"/>
            </a:endParaRPr>
          </a:p>
          <a:p>
            <a:pPr marL="914400">
              <a:lnSpc>
                <a:spcPct val="100000"/>
              </a:lnSpc>
              <a:tabLst>
                <a:tab algn="l" pos="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Picture 3" descr="dhcp1.png"/>
          <p:cNvPicPr/>
          <p:nvPr/>
        </p:nvPicPr>
        <p:blipFill>
          <a:blip r:embed="rId1"/>
          <a:stretch/>
        </p:blipFill>
        <p:spPr>
          <a:xfrm>
            <a:off x="380880" y="985680"/>
            <a:ext cx="8375400" cy="5033880"/>
          </a:xfrm>
          <a:prstGeom prst="rect">
            <a:avLst/>
          </a:prstGeom>
          <a:ln>
            <a:noFill/>
          </a:ln>
        </p:spPr>
      </p:pic>
      <p:sp>
        <p:nvSpPr>
          <p:cNvPr id="134" name="CustomShape 1"/>
          <p:cNvSpPr/>
          <p:nvPr/>
        </p:nvSpPr>
        <p:spPr>
          <a:xfrm>
            <a:off x="-223920" y="822240"/>
            <a:ext cx="523440" cy="33948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35" name="CustomShape 2"/>
          <p:cNvSpPr/>
          <p:nvPr/>
        </p:nvSpPr>
        <p:spPr>
          <a:xfrm>
            <a:off x="5902200" y="2943360"/>
            <a:ext cx="572760" cy="329760"/>
          </a:xfrm>
          <a:custGeom>
            <a:avLst/>
            <a:gdLst/>
            <a:ahLst/>
            <a:rect l="l" t="t" r="r" b="b"/>
            <a:pathLst>
              <a:path w="1594" h="919">
                <a:moveTo>
                  <a:pt x="1593" y="229"/>
                </a:moveTo>
                <a:lnTo>
                  <a:pt x="458" y="229"/>
                </a:lnTo>
                <a:lnTo>
                  <a:pt x="458" y="0"/>
                </a:lnTo>
                <a:lnTo>
                  <a:pt x="0" y="459"/>
                </a:lnTo>
                <a:lnTo>
                  <a:pt x="458" y="918"/>
                </a:lnTo>
                <a:lnTo>
                  <a:pt x="458" y="688"/>
                </a:lnTo>
                <a:lnTo>
                  <a:pt x="1593" y="688"/>
                </a:lnTo>
                <a:lnTo>
                  <a:pt x="1593"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36" name="CustomShape 3"/>
          <p:cNvSpPr/>
          <p:nvPr/>
        </p:nvSpPr>
        <p:spPr>
          <a:xfrm>
            <a:off x="5483160" y="3578400"/>
            <a:ext cx="571320" cy="329760"/>
          </a:xfrm>
          <a:custGeom>
            <a:avLst/>
            <a:gdLst/>
            <a:ahLst/>
            <a:rect l="l" t="t" r="r" b="b"/>
            <a:pathLst>
              <a:path w="1590" h="919">
                <a:moveTo>
                  <a:pt x="1589" y="229"/>
                </a:moveTo>
                <a:lnTo>
                  <a:pt x="459" y="229"/>
                </a:lnTo>
                <a:lnTo>
                  <a:pt x="459" y="0"/>
                </a:lnTo>
                <a:lnTo>
                  <a:pt x="0" y="459"/>
                </a:lnTo>
                <a:lnTo>
                  <a:pt x="459" y="918"/>
                </a:lnTo>
                <a:lnTo>
                  <a:pt x="459" y="688"/>
                </a:lnTo>
                <a:lnTo>
                  <a:pt x="1589" y="688"/>
                </a:lnTo>
                <a:lnTo>
                  <a:pt x="1589"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37" name="CustomShape 4"/>
          <p:cNvSpPr/>
          <p:nvPr/>
        </p:nvSpPr>
        <p:spPr>
          <a:xfrm>
            <a:off x="4608360" y="5697360"/>
            <a:ext cx="571320" cy="331560"/>
          </a:xfrm>
          <a:custGeom>
            <a:avLst/>
            <a:gdLst/>
            <a:ahLst/>
            <a:rect l="l" t="t" r="r" b="b"/>
            <a:pathLst>
              <a:path w="1590" h="924">
                <a:moveTo>
                  <a:pt x="1589" y="230"/>
                </a:moveTo>
                <a:lnTo>
                  <a:pt x="461" y="230"/>
                </a:lnTo>
                <a:lnTo>
                  <a:pt x="461" y="0"/>
                </a:lnTo>
                <a:lnTo>
                  <a:pt x="0" y="461"/>
                </a:lnTo>
                <a:lnTo>
                  <a:pt x="461" y="923"/>
                </a:lnTo>
                <a:lnTo>
                  <a:pt x="461" y="692"/>
                </a:lnTo>
                <a:lnTo>
                  <a:pt x="1589" y="692"/>
                </a:lnTo>
                <a:lnTo>
                  <a:pt x="1589"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pic>
        <p:nvPicPr>
          <p:cNvPr id="138" name="Picture 26_0" descr="dhcp1a.png"/>
          <p:cNvPicPr/>
          <p:nvPr/>
        </p:nvPicPr>
        <p:blipFill>
          <a:blip r:embed="rId2"/>
          <a:stretch/>
        </p:blipFill>
        <p:spPr>
          <a:xfrm>
            <a:off x="4091040" y="2419200"/>
            <a:ext cx="4671720" cy="4438440"/>
          </a:xfrm>
          <a:prstGeom prst="rect">
            <a:avLst/>
          </a:prstGeom>
          <a:ln>
            <a:noFill/>
          </a:ln>
        </p:spPr>
      </p:pic>
      <p:sp>
        <p:nvSpPr>
          <p:cNvPr id="139" name="CustomShape 5"/>
          <p:cNvSpPr/>
          <p:nvPr/>
        </p:nvSpPr>
        <p:spPr>
          <a:xfrm>
            <a:off x="2590920" y="376200"/>
            <a:ext cx="464760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DHCP Discover packet</a:t>
            </a:r>
            <a:endParaRPr b="0" lang="en-US" sz="2400" spc="-1" strike="noStrike">
              <a:latin typeface="Arial"/>
            </a:endParaRPr>
          </a:p>
        </p:txBody>
      </p:sp>
    </p:spTree>
  </p:cSld>
  <p:transition>
    <p:fade/>
  </p:transition>
  <p:timing>
    <p:tnLst>
      <p:par>
        <p:cTn id="99" dur="indefinite" restart="never" nodeType="tmRoot">
          <p:childTnLst>
            <p:seq>
              <p:cTn id="100" dur="indefinite" nodeType="mainSeq">
                <p:childTnLst>
                  <p:par>
                    <p:cTn id="101" nodeType="clickEffect" fill="hold">
                      <p:stCondLst>
                        <p:cond delay="indefinite"/>
                      </p:stCondLst>
                      <p:childTnLst>
                        <p:par>
                          <p:cTn id="102" nodeType="withEffect" fill="hold">
                            <p:stCondLst>
                              <p:cond delay="0"/>
                            </p:stCondLst>
                            <p:childTnLst>
                              <p:par>
                                <p:cTn id="103" nodeType="clickEffect" fill="hold" presetClass="entr" presetID="1">
                                  <p:stCondLst>
                                    <p:cond delay="0"/>
                                  </p:stCondLst>
                                  <p:childTnLst>
                                    <p:set>
                                      <p:cBhvr>
                                        <p:cTn id="104"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Picture 3_0" descr="dhcp1.png"/>
          <p:cNvPicPr/>
          <p:nvPr/>
        </p:nvPicPr>
        <p:blipFill>
          <a:blip r:embed="rId1"/>
          <a:stretch/>
        </p:blipFill>
        <p:spPr>
          <a:xfrm>
            <a:off x="0" y="905040"/>
            <a:ext cx="9143640" cy="5495400"/>
          </a:xfrm>
          <a:prstGeom prst="rect">
            <a:avLst/>
          </a:prstGeom>
          <a:ln>
            <a:noFill/>
          </a:ln>
        </p:spPr>
      </p:pic>
      <p:sp>
        <p:nvSpPr>
          <p:cNvPr id="141" name="CustomShape 1"/>
          <p:cNvSpPr/>
          <p:nvPr/>
        </p:nvSpPr>
        <p:spPr>
          <a:xfrm>
            <a:off x="-223920" y="974880"/>
            <a:ext cx="523440" cy="33912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42" name="CustomShape 2"/>
          <p:cNvSpPr/>
          <p:nvPr/>
        </p:nvSpPr>
        <p:spPr>
          <a:xfrm>
            <a:off x="1935000" y="1052640"/>
            <a:ext cx="1341360" cy="198000"/>
          </a:xfrm>
          <a:prstGeom prst="flowChartConnector">
            <a:avLst/>
          </a:prstGeom>
          <a:noFill/>
          <a:ln w="19080">
            <a:solidFill>
              <a:srgbClr val="ff0000"/>
            </a:solidFill>
            <a:miter/>
          </a:ln>
          <a:effectLst>
            <a:outerShdw dir="5400000" dist="23040">
              <a:srgbClr val="000000">
                <a:alpha val="35000"/>
              </a:srgbClr>
            </a:outerShdw>
          </a:effectLst>
        </p:spPr>
        <p:style>
          <a:lnRef idx="0"/>
          <a:fillRef idx="0"/>
          <a:effectRef idx="0"/>
          <a:fontRef idx="minor"/>
        </p:style>
      </p:sp>
      <p:sp>
        <p:nvSpPr>
          <p:cNvPr id="143" name="CustomShape 3"/>
          <p:cNvSpPr/>
          <p:nvPr/>
        </p:nvSpPr>
        <p:spPr>
          <a:xfrm>
            <a:off x="2590920" y="376200"/>
            <a:ext cx="464760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DHCP Discover packet</a:t>
            </a:r>
            <a:endParaRPr b="0" lang="en-US" sz="2400" spc="-1" strike="noStrike">
              <a:latin typeface="Arial"/>
            </a:endParaRPr>
          </a:p>
        </p:txBody>
      </p:sp>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4" name="Picture 1" descr="dhcp2.png"/>
          <p:cNvPicPr/>
          <p:nvPr/>
        </p:nvPicPr>
        <p:blipFill>
          <a:blip r:embed="rId1"/>
          <a:stretch/>
        </p:blipFill>
        <p:spPr>
          <a:xfrm>
            <a:off x="0" y="733320"/>
            <a:ext cx="9143640" cy="6124320"/>
          </a:xfrm>
          <a:prstGeom prst="rect">
            <a:avLst/>
          </a:prstGeom>
          <a:ln>
            <a:noFill/>
          </a:ln>
        </p:spPr>
      </p:pic>
      <p:sp>
        <p:nvSpPr>
          <p:cNvPr id="145" name="CustomShape 1"/>
          <p:cNvSpPr/>
          <p:nvPr/>
        </p:nvSpPr>
        <p:spPr>
          <a:xfrm>
            <a:off x="-223920" y="822240"/>
            <a:ext cx="523440" cy="33948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46" name="CustomShape 2"/>
          <p:cNvSpPr/>
          <p:nvPr/>
        </p:nvSpPr>
        <p:spPr>
          <a:xfrm>
            <a:off x="2620800" y="2195640"/>
            <a:ext cx="571320" cy="329760"/>
          </a:xfrm>
          <a:custGeom>
            <a:avLst/>
            <a:gdLst/>
            <a:ahLst/>
            <a:rect l="l" t="t" r="r" b="b"/>
            <a:pathLst>
              <a:path w="1590" h="919">
                <a:moveTo>
                  <a:pt x="1589" y="229"/>
                </a:moveTo>
                <a:lnTo>
                  <a:pt x="459" y="229"/>
                </a:lnTo>
                <a:lnTo>
                  <a:pt x="459" y="0"/>
                </a:lnTo>
                <a:lnTo>
                  <a:pt x="0" y="459"/>
                </a:lnTo>
                <a:lnTo>
                  <a:pt x="459" y="918"/>
                </a:lnTo>
                <a:lnTo>
                  <a:pt x="459" y="688"/>
                </a:lnTo>
                <a:lnTo>
                  <a:pt x="1589" y="688"/>
                </a:lnTo>
                <a:lnTo>
                  <a:pt x="1589"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47" name="CustomShape 3"/>
          <p:cNvSpPr/>
          <p:nvPr/>
        </p:nvSpPr>
        <p:spPr>
          <a:xfrm>
            <a:off x="3767040" y="4300560"/>
            <a:ext cx="572760" cy="331560"/>
          </a:xfrm>
          <a:custGeom>
            <a:avLst/>
            <a:gdLst/>
            <a:ahLst/>
            <a:rect l="l" t="t" r="r" b="b"/>
            <a:pathLst>
              <a:path w="1594" h="924">
                <a:moveTo>
                  <a:pt x="1593" y="230"/>
                </a:moveTo>
                <a:lnTo>
                  <a:pt x="461" y="230"/>
                </a:lnTo>
                <a:lnTo>
                  <a:pt x="461" y="0"/>
                </a:lnTo>
                <a:lnTo>
                  <a:pt x="0" y="461"/>
                </a:lnTo>
                <a:lnTo>
                  <a:pt x="461" y="923"/>
                </a:lnTo>
                <a:lnTo>
                  <a:pt x="461" y="692"/>
                </a:lnTo>
                <a:lnTo>
                  <a:pt x="1593" y="692"/>
                </a:lnTo>
                <a:lnTo>
                  <a:pt x="1593"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48" name="CustomShape 4"/>
          <p:cNvSpPr/>
          <p:nvPr/>
        </p:nvSpPr>
        <p:spPr>
          <a:xfrm>
            <a:off x="3525840" y="5281560"/>
            <a:ext cx="570960" cy="329760"/>
          </a:xfrm>
          <a:custGeom>
            <a:avLst/>
            <a:gdLst/>
            <a:ahLst/>
            <a:rect l="l" t="t" r="r" b="b"/>
            <a:pathLst>
              <a:path w="1589" h="919">
                <a:moveTo>
                  <a:pt x="1588" y="229"/>
                </a:moveTo>
                <a:lnTo>
                  <a:pt x="458" y="229"/>
                </a:lnTo>
                <a:lnTo>
                  <a:pt x="458" y="0"/>
                </a:lnTo>
                <a:lnTo>
                  <a:pt x="0" y="459"/>
                </a:lnTo>
                <a:lnTo>
                  <a:pt x="458" y="918"/>
                </a:lnTo>
                <a:lnTo>
                  <a:pt x="458" y="688"/>
                </a:lnTo>
                <a:lnTo>
                  <a:pt x="1588" y="688"/>
                </a:lnTo>
                <a:lnTo>
                  <a:pt x="1588"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49" name="CustomShape 5"/>
          <p:cNvSpPr/>
          <p:nvPr/>
        </p:nvSpPr>
        <p:spPr>
          <a:xfrm>
            <a:off x="2590920" y="228600"/>
            <a:ext cx="464760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DHCP Offer packet</a:t>
            </a:r>
            <a:endParaRPr b="0" lang="en-US" sz="24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1_0" descr="dhcp3.png"/>
          <p:cNvPicPr/>
          <p:nvPr/>
        </p:nvPicPr>
        <p:blipFill>
          <a:blip r:embed="rId1"/>
          <a:stretch/>
        </p:blipFill>
        <p:spPr>
          <a:xfrm>
            <a:off x="0" y="895320"/>
            <a:ext cx="9143640" cy="5962320"/>
          </a:xfrm>
          <a:prstGeom prst="rect">
            <a:avLst/>
          </a:prstGeom>
          <a:ln>
            <a:noFill/>
          </a:ln>
        </p:spPr>
      </p:pic>
      <p:sp>
        <p:nvSpPr>
          <p:cNvPr id="151" name="CustomShape 1"/>
          <p:cNvSpPr/>
          <p:nvPr/>
        </p:nvSpPr>
        <p:spPr>
          <a:xfrm>
            <a:off x="-223920" y="1521000"/>
            <a:ext cx="523440" cy="33912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52" name="CustomShape 2"/>
          <p:cNvSpPr/>
          <p:nvPr/>
        </p:nvSpPr>
        <p:spPr>
          <a:xfrm>
            <a:off x="5483160" y="2374920"/>
            <a:ext cx="571320" cy="331560"/>
          </a:xfrm>
          <a:custGeom>
            <a:avLst/>
            <a:gdLst/>
            <a:ahLst/>
            <a:rect l="l" t="t" r="r" b="b"/>
            <a:pathLst>
              <a:path w="1590" h="924">
                <a:moveTo>
                  <a:pt x="1589" y="230"/>
                </a:moveTo>
                <a:lnTo>
                  <a:pt x="461" y="230"/>
                </a:lnTo>
                <a:lnTo>
                  <a:pt x="461" y="0"/>
                </a:lnTo>
                <a:lnTo>
                  <a:pt x="0" y="461"/>
                </a:lnTo>
                <a:lnTo>
                  <a:pt x="461" y="923"/>
                </a:lnTo>
                <a:lnTo>
                  <a:pt x="461" y="692"/>
                </a:lnTo>
                <a:lnTo>
                  <a:pt x="1589" y="692"/>
                </a:lnTo>
                <a:lnTo>
                  <a:pt x="1589"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53" name="CustomShape 3"/>
          <p:cNvSpPr/>
          <p:nvPr/>
        </p:nvSpPr>
        <p:spPr>
          <a:xfrm>
            <a:off x="3668760" y="5460840"/>
            <a:ext cx="572760" cy="331560"/>
          </a:xfrm>
          <a:custGeom>
            <a:avLst/>
            <a:gdLst/>
            <a:ahLst/>
            <a:rect l="l" t="t" r="r" b="b"/>
            <a:pathLst>
              <a:path w="1594" h="924">
                <a:moveTo>
                  <a:pt x="1593" y="230"/>
                </a:moveTo>
                <a:lnTo>
                  <a:pt x="461" y="230"/>
                </a:lnTo>
                <a:lnTo>
                  <a:pt x="461" y="0"/>
                </a:lnTo>
                <a:lnTo>
                  <a:pt x="0" y="461"/>
                </a:lnTo>
                <a:lnTo>
                  <a:pt x="461" y="923"/>
                </a:lnTo>
                <a:lnTo>
                  <a:pt x="461" y="692"/>
                </a:lnTo>
                <a:lnTo>
                  <a:pt x="1593" y="692"/>
                </a:lnTo>
                <a:lnTo>
                  <a:pt x="1593"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54" name="CustomShape 4"/>
          <p:cNvSpPr/>
          <p:nvPr/>
        </p:nvSpPr>
        <p:spPr>
          <a:xfrm>
            <a:off x="2590920" y="376200"/>
            <a:ext cx="464760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DHCP Request packet</a:t>
            </a:r>
            <a:endParaRPr b="0" lang="en-US" sz="24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685800" y="685800"/>
            <a:ext cx="7772040" cy="1828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rPr>
              <a:t>Chapter 10-2</a:t>
            </a:r>
            <a:endParaRPr b="0" lang="en-US" sz="6000" spc="-1" strike="noStrike">
              <a:latin typeface="Arial"/>
            </a:endParaRPr>
          </a:p>
        </p:txBody>
      </p:sp>
      <p:sp>
        <p:nvSpPr>
          <p:cNvPr id="43" name="CustomShape 2"/>
          <p:cNvSpPr/>
          <p:nvPr/>
        </p:nvSpPr>
        <p:spPr>
          <a:xfrm>
            <a:off x="1371600" y="2666520"/>
            <a:ext cx="6400440" cy="175248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rPr>
              <a:t>Domain Name and </a:t>
            </a:r>
            <a:endParaRPr b="0" lang="en-US" sz="3600" spc="-1" strike="noStrike">
              <a:latin typeface="Arial"/>
            </a:endParaRPr>
          </a:p>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rPr>
              <a:t>IP Assignment</a:t>
            </a:r>
            <a:endParaRPr b="0" lang="en-US" sz="36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1_1" descr="dhcp4.png"/>
          <p:cNvPicPr/>
          <p:nvPr/>
        </p:nvPicPr>
        <p:blipFill>
          <a:blip r:embed="rId1"/>
          <a:stretch/>
        </p:blipFill>
        <p:spPr>
          <a:xfrm>
            <a:off x="0" y="743040"/>
            <a:ext cx="9143640" cy="6114600"/>
          </a:xfrm>
          <a:prstGeom prst="rect">
            <a:avLst/>
          </a:prstGeom>
          <a:ln>
            <a:noFill/>
          </a:ln>
        </p:spPr>
      </p:pic>
      <p:sp>
        <p:nvSpPr>
          <p:cNvPr id="156" name="CustomShape 1"/>
          <p:cNvSpPr/>
          <p:nvPr/>
        </p:nvSpPr>
        <p:spPr>
          <a:xfrm>
            <a:off x="-223920" y="1533600"/>
            <a:ext cx="523440" cy="340920"/>
          </a:xfrm>
          <a:custGeom>
            <a:avLst/>
            <a:gdLst/>
            <a:ahLst/>
            <a:rect l="l" t="t" r="r" b="b"/>
            <a:pathLst>
              <a:path w="1456" h="950">
                <a:moveTo>
                  <a:pt x="0" y="237"/>
                </a:moveTo>
                <a:lnTo>
                  <a:pt x="981" y="237"/>
                </a:lnTo>
                <a:lnTo>
                  <a:pt x="981" y="0"/>
                </a:lnTo>
                <a:lnTo>
                  <a:pt x="1455" y="474"/>
                </a:lnTo>
                <a:lnTo>
                  <a:pt x="981" y="949"/>
                </a:lnTo>
                <a:lnTo>
                  <a:pt x="981" y="711"/>
                </a:lnTo>
                <a:lnTo>
                  <a:pt x="0" y="711"/>
                </a:lnTo>
                <a:lnTo>
                  <a:pt x="0" y="237"/>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57" name="CustomShape 2"/>
          <p:cNvSpPr/>
          <p:nvPr/>
        </p:nvSpPr>
        <p:spPr>
          <a:xfrm>
            <a:off x="3659040" y="2227320"/>
            <a:ext cx="572760" cy="331200"/>
          </a:xfrm>
          <a:custGeom>
            <a:avLst/>
            <a:gdLst/>
            <a:ahLst/>
            <a:rect l="l" t="t" r="r" b="b"/>
            <a:pathLst>
              <a:path w="1594" h="923">
                <a:moveTo>
                  <a:pt x="1593" y="230"/>
                </a:moveTo>
                <a:lnTo>
                  <a:pt x="461" y="230"/>
                </a:lnTo>
                <a:lnTo>
                  <a:pt x="461" y="0"/>
                </a:lnTo>
                <a:lnTo>
                  <a:pt x="0" y="461"/>
                </a:lnTo>
                <a:lnTo>
                  <a:pt x="461" y="922"/>
                </a:lnTo>
                <a:lnTo>
                  <a:pt x="461" y="691"/>
                </a:lnTo>
                <a:lnTo>
                  <a:pt x="1593" y="691"/>
                </a:lnTo>
                <a:lnTo>
                  <a:pt x="1593"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58" name="CustomShape 3"/>
          <p:cNvSpPr/>
          <p:nvPr/>
        </p:nvSpPr>
        <p:spPr>
          <a:xfrm>
            <a:off x="3792600" y="4332240"/>
            <a:ext cx="572760" cy="331560"/>
          </a:xfrm>
          <a:custGeom>
            <a:avLst/>
            <a:gdLst/>
            <a:ahLst/>
            <a:rect l="l" t="t" r="r" b="b"/>
            <a:pathLst>
              <a:path w="1594" h="924">
                <a:moveTo>
                  <a:pt x="1593" y="230"/>
                </a:moveTo>
                <a:lnTo>
                  <a:pt x="461" y="230"/>
                </a:lnTo>
                <a:lnTo>
                  <a:pt x="461" y="0"/>
                </a:lnTo>
                <a:lnTo>
                  <a:pt x="0" y="461"/>
                </a:lnTo>
                <a:lnTo>
                  <a:pt x="461" y="923"/>
                </a:lnTo>
                <a:lnTo>
                  <a:pt x="461" y="692"/>
                </a:lnTo>
                <a:lnTo>
                  <a:pt x="1593" y="692"/>
                </a:lnTo>
                <a:lnTo>
                  <a:pt x="1593"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59" name="CustomShape 4"/>
          <p:cNvSpPr/>
          <p:nvPr/>
        </p:nvSpPr>
        <p:spPr>
          <a:xfrm>
            <a:off x="3409920" y="5303880"/>
            <a:ext cx="571320" cy="331560"/>
          </a:xfrm>
          <a:custGeom>
            <a:avLst/>
            <a:gdLst/>
            <a:ahLst/>
            <a:rect l="l" t="t" r="r" b="b"/>
            <a:pathLst>
              <a:path w="1590" h="924">
                <a:moveTo>
                  <a:pt x="1589" y="230"/>
                </a:moveTo>
                <a:lnTo>
                  <a:pt x="461" y="230"/>
                </a:lnTo>
                <a:lnTo>
                  <a:pt x="461" y="0"/>
                </a:lnTo>
                <a:lnTo>
                  <a:pt x="0" y="461"/>
                </a:lnTo>
                <a:lnTo>
                  <a:pt x="461" y="923"/>
                </a:lnTo>
                <a:lnTo>
                  <a:pt x="461" y="692"/>
                </a:lnTo>
                <a:lnTo>
                  <a:pt x="1589" y="692"/>
                </a:lnTo>
                <a:lnTo>
                  <a:pt x="1589"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60" name="CustomShape 5"/>
          <p:cNvSpPr/>
          <p:nvPr/>
        </p:nvSpPr>
        <p:spPr>
          <a:xfrm>
            <a:off x="2590920" y="228600"/>
            <a:ext cx="4647600" cy="459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DHCP ACK packet</a:t>
            </a:r>
            <a:endParaRPr b="0" lang="en-US" sz="2400" spc="-1" strike="noStrike">
              <a:latin typeface="Arial"/>
            </a:endParaRPr>
          </a:p>
        </p:txBody>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1" name="Picture 1_2" descr="dhcp5.png"/>
          <p:cNvPicPr/>
          <p:nvPr/>
        </p:nvPicPr>
        <p:blipFill>
          <a:blip r:embed="rId1"/>
          <a:stretch/>
        </p:blipFill>
        <p:spPr>
          <a:xfrm>
            <a:off x="0" y="1284120"/>
            <a:ext cx="9143640" cy="4289400"/>
          </a:xfrm>
          <a:prstGeom prst="rect">
            <a:avLst/>
          </a:prstGeom>
          <a:ln>
            <a:noFill/>
          </a:ln>
        </p:spPr>
      </p:pic>
      <p:sp>
        <p:nvSpPr>
          <p:cNvPr id="162" name="CustomShape 1"/>
          <p:cNvSpPr/>
          <p:nvPr/>
        </p:nvSpPr>
        <p:spPr>
          <a:xfrm>
            <a:off x="-223920" y="2254320"/>
            <a:ext cx="523440" cy="33912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63" name="CustomShape 2"/>
          <p:cNvSpPr/>
          <p:nvPr/>
        </p:nvSpPr>
        <p:spPr>
          <a:xfrm>
            <a:off x="2576520" y="3556080"/>
            <a:ext cx="570960" cy="329760"/>
          </a:xfrm>
          <a:custGeom>
            <a:avLst/>
            <a:gdLst/>
            <a:ahLst/>
            <a:rect l="l" t="t" r="r" b="b"/>
            <a:pathLst>
              <a:path w="1589" h="919">
                <a:moveTo>
                  <a:pt x="1588" y="229"/>
                </a:moveTo>
                <a:lnTo>
                  <a:pt x="458" y="229"/>
                </a:lnTo>
                <a:lnTo>
                  <a:pt x="458" y="0"/>
                </a:lnTo>
                <a:lnTo>
                  <a:pt x="0" y="459"/>
                </a:lnTo>
                <a:lnTo>
                  <a:pt x="458" y="918"/>
                </a:lnTo>
                <a:lnTo>
                  <a:pt x="458" y="688"/>
                </a:lnTo>
                <a:lnTo>
                  <a:pt x="1588" y="688"/>
                </a:lnTo>
                <a:lnTo>
                  <a:pt x="1588"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64" name="CustomShape 3"/>
          <p:cNvSpPr/>
          <p:nvPr/>
        </p:nvSpPr>
        <p:spPr>
          <a:xfrm>
            <a:off x="3819600" y="4676760"/>
            <a:ext cx="570960" cy="329760"/>
          </a:xfrm>
          <a:custGeom>
            <a:avLst/>
            <a:gdLst/>
            <a:ahLst/>
            <a:rect l="l" t="t" r="r" b="b"/>
            <a:pathLst>
              <a:path w="1589" h="919">
                <a:moveTo>
                  <a:pt x="1588" y="229"/>
                </a:moveTo>
                <a:lnTo>
                  <a:pt x="458" y="229"/>
                </a:lnTo>
                <a:lnTo>
                  <a:pt x="458" y="0"/>
                </a:lnTo>
                <a:lnTo>
                  <a:pt x="0" y="459"/>
                </a:lnTo>
                <a:lnTo>
                  <a:pt x="458" y="918"/>
                </a:lnTo>
                <a:lnTo>
                  <a:pt x="458" y="688"/>
                </a:lnTo>
                <a:lnTo>
                  <a:pt x="1588" y="688"/>
                </a:lnTo>
                <a:lnTo>
                  <a:pt x="1588"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65" name="CustomShape 4"/>
          <p:cNvSpPr/>
          <p:nvPr/>
        </p:nvSpPr>
        <p:spPr>
          <a:xfrm>
            <a:off x="3560760" y="5165640"/>
            <a:ext cx="572760" cy="329760"/>
          </a:xfrm>
          <a:custGeom>
            <a:avLst/>
            <a:gdLst/>
            <a:ahLst/>
            <a:rect l="l" t="t" r="r" b="b"/>
            <a:pathLst>
              <a:path w="1594" h="919">
                <a:moveTo>
                  <a:pt x="1593" y="229"/>
                </a:moveTo>
                <a:lnTo>
                  <a:pt x="458" y="229"/>
                </a:lnTo>
                <a:lnTo>
                  <a:pt x="458" y="0"/>
                </a:lnTo>
                <a:lnTo>
                  <a:pt x="0" y="459"/>
                </a:lnTo>
                <a:lnTo>
                  <a:pt x="458" y="918"/>
                </a:lnTo>
                <a:lnTo>
                  <a:pt x="458" y="688"/>
                </a:lnTo>
                <a:lnTo>
                  <a:pt x="1593" y="688"/>
                </a:lnTo>
                <a:lnTo>
                  <a:pt x="1593"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Picture 1_3" descr="dhcp6.png"/>
          <p:cNvPicPr/>
          <p:nvPr/>
        </p:nvPicPr>
        <p:blipFill>
          <a:blip r:embed="rId1"/>
          <a:stretch/>
        </p:blipFill>
        <p:spPr>
          <a:xfrm>
            <a:off x="0" y="1312920"/>
            <a:ext cx="9143640" cy="4231800"/>
          </a:xfrm>
          <a:prstGeom prst="rect">
            <a:avLst/>
          </a:prstGeom>
          <a:ln>
            <a:noFill/>
          </a:ln>
        </p:spPr>
      </p:pic>
      <p:sp>
        <p:nvSpPr>
          <p:cNvPr id="167" name="CustomShape 1"/>
          <p:cNvSpPr/>
          <p:nvPr/>
        </p:nvSpPr>
        <p:spPr>
          <a:xfrm>
            <a:off x="-223920" y="2754360"/>
            <a:ext cx="523440" cy="339480"/>
          </a:xfrm>
          <a:custGeom>
            <a:avLst/>
            <a:gdLst/>
            <a:ahLst/>
            <a:rect l="l" t="t" r="r" b="b"/>
            <a:pathLst>
              <a:path w="1456" h="945">
                <a:moveTo>
                  <a:pt x="0" y="236"/>
                </a:moveTo>
                <a:lnTo>
                  <a:pt x="983" y="236"/>
                </a:lnTo>
                <a:lnTo>
                  <a:pt x="983" y="0"/>
                </a:lnTo>
                <a:lnTo>
                  <a:pt x="1455" y="472"/>
                </a:lnTo>
                <a:lnTo>
                  <a:pt x="983" y="944"/>
                </a:lnTo>
                <a:lnTo>
                  <a:pt x="983" y="708"/>
                </a:lnTo>
                <a:lnTo>
                  <a:pt x="0" y="708"/>
                </a:lnTo>
                <a:lnTo>
                  <a:pt x="0" y="236"/>
                </a:lnTo>
              </a:path>
            </a:pathLst>
          </a:custGeom>
          <a:solidFill>
            <a:srgbClr val="ff0000"/>
          </a:solidFill>
          <a:ln w="9360">
            <a:solidFill>
              <a:srgbClr val="ff0000"/>
            </a:solidFill>
            <a:miter/>
          </a:ln>
          <a:effectLst>
            <a:outerShdw dir="5400000" dist="23040">
              <a:srgbClr val="000000">
                <a:alpha val="35000"/>
              </a:srgbClr>
            </a:outerShdw>
          </a:effectLst>
        </p:spPr>
        <p:style>
          <a:lnRef idx="0"/>
          <a:fillRef idx="0"/>
          <a:effectRef idx="0"/>
          <a:fontRef idx="minor"/>
        </p:style>
      </p:sp>
      <p:sp>
        <p:nvSpPr>
          <p:cNvPr id="168" name="CustomShape 2"/>
          <p:cNvSpPr/>
          <p:nvPr/>
        </p:nvSpPr>
        <p:spPr>
          <a:xfrm>
            <a:off x="5875200" y="3419640"/>
            <a:ext cx="572760" cy="331200"/>
          </a:xfrm>
          <a:custGeom>
            <a:avLst/>
            <a:gdLst/>
            <a:ahLst/>
            <a:rect l="l" t="t" r="r" b="b"/>
            <a:pathLst>
              <a:path w="1594" h="923">
                <a:moveTo>
                  <a:pt x="1593" y="230"/>
                </a:moveTo>
                <a:lnTo>
                  <a:pt x="461" y="230"/>
                </a:lnTo>
                <a:lnTo>
                  <a:pt x="461" y="0"/>
                </a:lnTo>
                <a:lnTo>
                  <a:pt x="0" y="461"/>
                </a:lnTo>
                <a:lnTo>
                  <a:pt x="461" y="922"/>
                </a:lnTo>
                <a:lnTo>
                  <a:pt x="461" y="691"/>
                </a:lnTo>
                <a:lnTo>
                  <a:pt x="1593" y="691"/>
                </a:lnTo>
                <a:lnTo>
                  <a:pt x="1593"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69" name="CustomShape 3"/>
          <p:cNvSpPr/>
          <p:nvPr/>
        </p:nvSpPr>
        <p:spPr>
          <a:xfrm>
            <a:off x="3819600" y="4711680"/>
            <a:ext cx="570960" cy="331560"/>
          </a:xfrm>
          <a:custGeom>
            <a:avLst/>
            <a:gdLst/>
            <a:ahLst/>
            <a:rect l="l" t="t" r="r" b="b"/>
            <a:pathLst>
              <a:path w="1589" h="924">
                <a:moveTo>
                  <a:pt x="1588" y="230"/>
                </a:moveTo>
                <a:lnTo>
                  <a:pt x="460" y="230"/>
                </a:lnTo>
                <a:lnTo>
                  <a:pt x="460" y="0"/>
                </a:lnTo>
                <a:lnTo>
                  <a:pt x="0" y="461"/>
                </a:lnTo>
                <a:lnTo>
                  <a:pt x="460" y="923"/>
                </a:lnTo>
                <a:lnTo>
                  <a:pt x="460" y="692"/>
                </a:lnTo>
                <a:lnTo>
                  <a:pt x="1588" y="692"/>
                </a:lnTo>
                <a:lnTo>
                  <a:pt x="1588" y="230"/>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
        <p:nvSpPr>
          <p:cNvPr id="170" name="CustomShape 4"/>
          <p:cNvSpPr/>
          <p:nvPr/>
        </p:nvSpPr>
        <p:spPr>
          <a:xfrm>
            <a:off x="3533760" y="5205240"/>
            <a:ext cx="571320" cy="330120"/>
          </a:xfrm>
          <a:custGeom>
            <a:avLst/>
            <a:gdLst/>
            <a:ahLst/>
            <a:rect l="l" t="t" r="r" b="b"/>
            <a:pathLst>
              <a:path w="1590" h="920">
                <a:moveTo>
                  <a:pt x="1589" y="229"/>
                </a:moveTo>
                <a:lnTo>
                  <a:pt x="459" y="229"/>
                </a:lnTo>
                <a:lnTo>
                  <a:pt x="459" y="0"/>
                </a:lnTo>
                <a:lnTo>
                  <a:pt x="0" y="459"/>
                </a:lnTo>
                <a:lnTo>
                  <a:pt x="459" y="919"/>
                </a:lnTo>
                <a:lnTo>
                  <a:pt x="459" y="689"/>
                </a:lnTo>
                <a:lnTo>
                  <a:pt x="1589" y="689"/>
                </a:lnTo>
                <a:lnTo>
                  <a:pt x="1589" y="229"/>
                </a:lnTo>
              </a:path>
            </a:pathLst>
          </a:custGeom>
          <a:solidFill>
            <a:srgbClr val="ff0000"/>
          </a:solidFill>
          <a:ln w="9360">
            <a:solidFill>
              <a:srgbClr val="009999"/>
            </a:solidFill>
            <a:miter/>
          </a:ln>
          <a:effectLst>
            <a:outerShdw dir="5400000" dist="23040">
              <a:srgbClr val="000000">
                <a:alpha val="35000"/>
              </a:srgbClr>
            </a:outerShdw>
          </a:effectLst>
        </p:spPr>
        <p:style>
          <a:lnRef idx="0"/>
          <a:fillRef idx="0"/>
          <a:effectRef idx="0"/>
          <a:fontRef idx="minor"/>
        </p:style>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DHCP Security Drawback</a:t>
            </a:r>
            <a:endParaRPr b="0" lang="en-US" sz="4400" spc="-1" strike="noStrike">
              <a:latin typeface="Arial"/>
            </a:endParaRPr>
          </a:p>
        </p:txBody>
      </p:sp>
      <p:sp>
        <p:nvSpPr>
          <p:cNvPr id="172" name="CustomShape 2"/>
          <p:cNvSpPr/>
          <p:nvPr/>
        </p:nvSpPr>
        <p:spPr>
          <a:xfrm>
            <a:off x="456840" y="1374840"/>
            <a:ext cx="8356320" cy="4238280"/>
          </a:xfrm>
          <a:prstGeom prst="rect">
            <a:avLst/>
          </a:prstGeom>
          <a:noFill/>
          <a:ln>
            <a:noFill/>
          </a:ln>
        </p:spPr>
        <p:style>
          <a:lnRef idx="0"/>
          <a:fillRef idx="0"/>
          <a:effectRef idx="0"/>
          <a:fontRef idx="minor"/>
        </p:style>
        <p:txBody>
          <a:bodyPr lIns="90000" rIns="90000" tIns="45000" bIns="45000">
            <a:normAutofit/>
          </a:bodyPr>
          <a:p>
            <a:pPr lvl="1" marL="432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Who is your DHCP server?</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DHCP Client will accept the very first DHCP offer.</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Rogue DHCP server</a:t>
            </a:r>
            <a:endParaRPr b="0" lang="en-US" sz="2400" spc="-1" strike="noStrike">
              <a:latin typeface="Arial"/>
            </a:endParaRPr>
          </a:p>
          <a:p>
            <a:pPr lvl="3" marL="864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ipconfig /all</a:t>
            </a:r>
            <a:endParaRPr b="0" lang="en-US" sz="2400" spc="-1" strike="noStrike">
              <a:latin typeface="Arial"/>
            </a:endParaRPr>
          </a:p>
          <a:p>
            <a:pPr lvl="1" marL="432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Why do we use central DHCP server instead of routers?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Centralize the control</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One place to look for DHCP information</a:t>
            </a:r>
            <a:endParaRPr b="0" lang="en-US" sz="24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73" name="CustomShape 3"/>
          <p:cNvSpPr/>
          <p:nvPr/>
        </p:nvSpPr>
        <p:spPr>
          <a:xfrm>
            <a:off x="2286000" y="1166760"/>
            <a:ext cx="4571640" cy="369720"/>
          </a:xfrm>
          <a:prstGeom prst="rect">
            <a:avLst/>
          </a:prstGeom>
          <a:noFill/>
          <a:ln>
            <a:noFill/>
          </a:ln>
        </p:spPr>
        <p:style>
          <a:lnRef idx="0"/>
          <a:fillRef idx="0"/>
          <a:effectRef idx="0"/>
          <a:fontRef idx="minor"/>
        </p:style>
      </p:sp>
      <p:sp>
        <p:nvSpPr>
          <p:cNvPr id="174"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685800" y="685800"/>
            <a:ext cx="7772040" cy="18284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rPr>
              <a:t>Chapter 10-4</a:t>
            </a:r>
            <a:endParaRPr b="0" lang="en-US" sz="6000" spc="-1" strike="noStrike">
              <a:latin typeface="Arial"/>
            </a:endParaRPr>
          </a:p>
        </p:txBody>
      </p:sp>
      <p:sp>
        <p:nvSpPr>
          <p:cNvPr id="176" name="CustomShape 2"/>
          <p:cNvSpPr/>
          <p:nvPr/>
        </p:nvSpPr>
        <p:spPr>
          <a:xfrm>
            <a:off x="1371600" y="2666520"/>
            <a:ext cx="6400440" cy="175248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rPr>
              <a:t>Scaling the Network with</a:t>
            </a:r>
            <a:endParaRPr b="0" lang="en-US" sz="3600" spc="-1" strike="noStrike">
              <a:latin typeface="Arial"/>
            </a:endParaRPr>
          </a:p>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rPr>
              <a:t>NAT and PAT</a:t>
            </a:r>
            <a:endParaRPr b="0" lang="en-US" sz="3600" spc="-1" strike="noStrike">
              <a:latin typeface="Arial"/>
            </a:endParaRPr>
          </a:p>
        </p:txBody>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NAT and PAT</a:t>
            </a:r>
            <a:endParaRPr b="0" lang="en-US" sz="4400" spc="-1" strike="noStrike">
              <a:latin typeface="Arial"/>
            </a:endParaRPr>
          </a:p>
        </p:txBody>
      </p:sp>
      <p:sp>
        <p:nvSpPr>
          <p:cNvPr id="178" name="CustomShape 2"/>
          <p:cNvSpPr/>
          <p:nvPr/>
        </p:nvSpPr>
        <p:spPr>
          <a:xfrm>
            <a:off x="457200" y="1523880"/>
            <a:ext cx="8229240" cy="4114440"/>
          </a:xfrm>
          <a:prstGeom prst="rect">
            <a:avLst/>
          </a:prstGeom>
          <a:noFill/>
          <a:ln>
            <a:noFill/>
          </a:ln>
        </p:spPr>
        <p:style>
          <a:lnRef idx="0"/>
          <a:fillRef idx="0"/>
          <a:effectRef idx="0"/>
          <a:fontRef idx="minor"/>
        </p:style>
        <p:txBody>
          <a:bodyPr lIns="90000" rIns="90000" tIns="45000" bIns="45000">
            <a:normAutofit fontScale="70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most cases, the demand of IP network devices exceeds the number of public IP addresses assigned to them.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institutions have to use private IP addresses in their network.  These private IP addresses must be able to communicate with outside or Internet hosts.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cannot be done because the private IP addresses are not routable on the Internet.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These private IP addresses must be translated to public IP addresses using techniques like NAT (Network Address Translation) or PAT (Port Address Translation) for use on the Internet.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NAT</a:t>
            </a:r>
            <a:endParaRPr b="0" lang="en-US" sz="4400" spc="-1" strike="noStrike">
              <a:latin typeface="Arial"/>
            </a:endParaRPr>
          </a:p>
        </p:txBody>
      </p:sp>
      <p:sp>
        <p:nvSpPr>
          <p:cNvPr id="18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Network Address Translation is a technique used to translate an internal private IP address to a public IP address before the packets leave the local network to the public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NAT is typically implemented and deployed at the router facing the outside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NAT</a:t>
            </a:r>
            <a:endParaRPr b="0" lang="en-US" sz="4400" spc="-1" strike="noStrike">
              <a:latin typeface="Arial"/>
            </a:endParaRPr>
          </a:p>
        </p:txBody>
      </p:sp>
      <p:sp>
        <p:nvSpPr>
          <p:cNvPr id="182" name="CustomShape 2"/>
          <p:cNvSpPr/>
          <p:nvPr/>
        </p:nvSpPr>
        <p:spPr>
          <a:xfrm>
            <a:off x="457200" y="1676520"/>
            <a:ext cx="8229240" cy="4114440"/>
          </a:xfrm>
          <a:prstGeom prst="rect">
            <a:avLst/>
          </a:prstGeom>
          <a:noFill/>
          <a:ln>
            <a:noFill/>
          </a:ln>
        </p:spPr>
        <p:style>
          <a:lnRef idx="0"/>
          <a:fillRef idx="0"/>
          <a:effectRef idx="0"/>
          <a:fontRef idx="minor"/>
        </p:style>
        <p:txBody>
          <a:bodyPr lIns="90000" rIns="90000" tIns="45000" bIns="45000">
            <a:normAutofit fontScale="8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NAT is a one-to-one translation of a private IP address to a public IP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means for every connection made to the outside world, there must be a public IP address available.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public IP address is relinquished when it is no longer used or when the NAT timeout occurs.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NAT is used not only for a way to communicate to the outside world; it can be used to hide the internal IP infrastructure of the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PAT</a:t>
            </a:r>
            <a:endParaRPr b="0" lang="en-US" sz="4400" spc="-1" strike="noStrike">
              <a:latin typeface="Arial"/>
            </a:endParaRPr>
          </a:p>
        </p:txBody>
      </p:sp>
      <p:sp>
        <p:nvSpPr>
          <p:cNvPr id="18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PAT is sometimes referred to as many-to-one NAT  and NAT overload, because of its ability to translate many IP addresses with a single public IP address or a handful of public IP addresses.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PAT accomplishes this by utilizing the TCP/UDP ports.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PAT process tracks a port number for the connection. The router stores the IP address and port number in a NAT lookup table.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PAT</a:t>
            </a:r>
            <a:endParaRPr b="0" lang="en-US" sz="4400" spc="-1" strike="noStrike">
              <a:latin typeface="Arial"/>
            </a:endParaRPr>
          </a:p>
        </p:txBody>
      </p:sp>
      <p:sp>
        <p:nvSpPr>
          <p:cNvPr id="18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port number differentiates the computer that is establishing a connection to the Internet because the router uses the same public IP address for all computers.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This port number is used when a data packet is returned to the home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port number identifies the computer that established the Internet connection, and the router can deliver the data packet to the correct computer.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0"/>
            <a:ext cx="8229240" cy="1371240"/>
          </a:xfrm>
          <a:prstGeom prst="rect">
            <a:avLst/>
          </a:prstGeom>
          <a:noFill/>
          <a:ln>
            <a:noFill/>
          </a:ln>
          <a:effectLst>
            <a:outerShdw dir="2700000" dist="37674">
              <a:srgbClr val="000000">
                <a:alpha val="43000"/>
              </a:srgbClr>
            </a:outerShdw>
          </a:effectLst>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Internet Essentials</a:t>
            </a:r>
            <a:endParaRPr b="0" lang="en-US" sz="4400" spc="-1" strike="noStrike">
              <a:latin typeface="Arial"/>
            </a:endParaRPr>
          </a:p>
        </p:txBody>
      </p:sp>
      <p:sp>
        <p:nvSpPr>
          <p:cNvPr id="45" name="CustomShape 2"/>
          <p:cNvSpPr/>
          <p:nvPr/>
        </p:nvSpPr>
        <p:spPr>
          <a:xfrm>
            <a:off x="457200" y="1371600"/>
            <a:ext cx="8229240" cy="41144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two essential components to the Internet when it comes to general population utilizing Internet services.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Internet name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public IP address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These two go hand in hand.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People generally connect to Internet services via Internet hostnames, but behind the scene the Internet name is translated to a public IP address.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Both the IP address assignment and the Intenet domain name are governed at the highest level by the Internet Assigned Numbers Authority or IANA.</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46" name="CustomShape 3"/>
          <p:cNvSpPr/>
          <p:nvPr/>
        </p:nvSpPr>
        <p:spPr>
          <a:xfrm>
            <a:off x="2209680" y="1219320"/>
            <a:ext cx="4571640" cy="369360"/>
          </a:xfrm>
          <a:prstGeom prst="rect">
            <a:avLst/>
          </a:prstGeom>
          <a:noFill/>
          <a:ln>
            <a:noFill/>
          </a:ln>
        </p:spPr>
        <p:style>
          <a:lnRef idx="0"/>
          <a:fillRef idx="0"/>
          <a:effectRef idx="0"/>
          <a:fontRef idx="minor"/>
        </p:style>
      </p:sp>
      <p:sp>
        <p:nvSpPr>
          <p:cNvPr id="47"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PAT Example</a:t>
            </a:r>
            <a:endParaRPr b="0" lang="en-US" sz="4400" spc="-1" strike="noStrike">
              <a:latin typeface="Arial"/>
            </a:endParaRPr>
          </a:p>
        </p:txBody>
      </p:sp>
      <p:sp>
        <p:nvSpPr>
          <p:cNvPr id="188" name="CustomShape 2"/>
          <p:cNvSpPr/>
          <p:nvPr/>
        </p:nvSpPr>
        <p:spPr>
          <a:xfrm>
            <a:off x="457200" y="388620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if computer 1 (10.0.0.1) establishes a connection to a website on the Internet.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data packets from the website are sent back to computer 1 using the network’s routable public IP address (12.0.0.1).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p:txBody>
      </p:sp>
      <p:pic>
        <p:nvPicPr>
          <p:cNvPr id="189" name="Picture 6" descr=""/>
          <p:cNvPicPr/>
          <p:nvPr/>
        </p:nvPicPr>
        <p:blipFill>
          <a:blip r:embed="rId1"/>
          <a:stretch/>
        </p:blipFill>
        <p:spPr>
          <a:xfrm>
            <a:off x="1295280" y="1676520"/>
            <a:ext cx="6781680" cy="2084040"/>
          </a:xfrm>
          <a:prstGeom prst="rect">
            <a:avLst/>
          </a:prstGeom>
          <a:ln>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457200" y="26668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first step enables the data packet to be routed back to the home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Next, the router uses the NAT lookup table and port number to translate the destination for the data packet back to the computer 1 private IP address and original port number, which might be different.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91" name="Picture 5_1" descr=""/>
          <p:cNvPicPr/>
          <p:nvPr/>
        </p:nvPicPr>
        <p:blipFill>
          <a:blip r:embed="rId1"/>
          <a:stretch/>
        </p:blipFill>
        <p:spPr>
          <a:xfrm>
            <a:off x="762120" y="304920"/>
            <a:ext cx="7467120" cy="2295000"/>
          </a:xfrm>
          <a:prstGeom prst="rect">
            <a:avLst/>
          </a:prstGeom>
          <a:ln>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457200" y="22860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table demonstrates an example of a PAT table of a router.  The router translates the private IP addresses to the public routable IP address assigned by the ISP.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Additionally, the router tracks a port number with the public IP address to identify the computer. For example, the computer with the private IP address of 10.0.0.1 is assigned the public IP address 12.0.0.1:2000, where 2000 is the port number tracked by the router. </a:t>
            </a:r>
            <a:endParaRPr b="0" lang="en-US" sz="2400" spc="-1" strike="noStrike">
              <a:latin typeface="Arial"/>
            </a:endParaRPr>
          </a:p>
        </p:txBody>
      </p:sp>
      <p:pic>
        <p:nvPicPr>
          <p:cNvPr id="193" name="Picture 5_2" descr=""/>
          <p:cNvPicPr/>
          <p:nvPr/>
        </p:nvPicPr>
        <p:blipFill>
          <a:blip r:embed="rId1"/>
          <a:stretch/>
        </p:blipFill>
        <p:spPr>
          <a:xfrm>
            <a:off x="762120" y="304920"/>
            <a:ext cx="7467120" cy="2295000"/>
          </a:xfrm>
          <a:prstGeom prst="rect">
            <a:avLst/>
          </a:prstGeom>
          <a:ln>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NAT</a:t>
            </a:r>
            <a:endParaRPr b="0" lang="en-US" sz="4400" spc="-1" strike="noStrike">
              <a:latin typeface="Arial"/>
            </a:endParaRPr>
          </a:p>
        </p:txBody>
      </p:sp>
      <p:sp>
        <p:nvSpPr>
          <p:cNvPr id="195" name="CustomShape 2"/>
          <p:cNvSpPr/>
          <p:nvPr/>
        </p:nvSpPr>
        <p:spPr>
          <a:xfrm>
            <a:off x="457200" y="1676520"/>
            <a:ext cx="8229240" cy="4114440"/>
          </a:xfrm>
          <a:prstGeom prst="rect">
            <a:avLst/>
          </a:prstGeom>
          <a:noFill/>
          <a:ln>
            <a:noFill/>
          </a:ln>
        </p:spPr>
        <p:style>
          <a:lnRef idx="0"/>
          <a:fillRef idx="0"/>
          <a:effectRef idx="0"/>
          <a:fontRef idx="minor"/>
        </p:style>
        <p:txBody>
          <a:bodyPr lIns="90000" rIns="90000" tIns="45000" bIns="45000">
            <a:normAutofit fontScale="9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demonstrates how to define NAT points.  The FastEthernet0/0 will be the inside interface and the FastEthernet0/1 will be the outside interface. To define the NAT area, the command </a:t>
            </a:r>
            <a:r>
              <a:rPr b="1" lang="en-US" sz="2400" spc="-1" strike="noStrike">
                <a:solidFill>
                  <a:srgbClr val="ffffff"/>
                </a:solidFill>
                <a:latin typeface="Times New Roman"/>
              </a:rPr>
              <a:t>ip nat inside/outside </a:t>
            </a:r>
            <a:r>
              <a:rPr b="0" lang="en-US" sz="2400" spc="-1" strike="noStrike">
                <a:solidFill>
                  <a:srgbClr val="ffffff"/>
                </a:solidFill>
                <a:latin typeface="Times New Roman"/>
              </a:rPr>
              <a:t>is used.</a:t>
            </a:r>
            <a:r>
              <a:rPr b="0" lang="en-US" sz="2400" spc="-1" strike="noStrike">
                <a:solidFill>
                  <a:srgbClr val="ffffff"/>
                </a:solidFill>
                <a:latin typeface="Times New Roman"/>
              </a:rPr>
              <a:t>	</a:t>
            </a:r>
            <a:endParaRPr b="0" lang="en-US" sz="24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RouterA#</a:t>
            </a:r>
            <a:r>
              <a:rPr b="1" lang="en-US" sz="2000" spc="-1" strike="noStrike">
                <a:solidFill>
                  <a:srgbClr val="ffffff"/>
                </a:solidFill>
                <a:latin typeface="Times New Roman"/>
              </a:rPr>
              <a:t>conf t</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Enter configuration commands, one per line. End with CNTL/Z.</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a:t>
            </a:r>
            <a:r>
              <a:rPr b="1" lang="en-US" sz="2000" spc="-1" strike="noStrike">
                <a:solidFill>
                  <a:srgbClr val="ffffff"/>
                </a:solidFill>
                <a:latin typeface="Times New Roman"/>
              </a:rPr>
              <a:t> interface FastEthernet0/0</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RouterA(config-if)# </a:t>
            </a:r>
            <a:r>
              <a:rPr b="1" lang="en-US" sz="2000" spc="-1" strike="noStrike">
                <a:solidFill>
                  <a:srgbClr val="ffffff"/>
                </a:solidFill>
                <a:latin typeface="Times New Roman"/>
              </a:rPr>
              <a:t>ip nat inside</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 </a:t>
            </a:r>
            <a:r>
              <a:rPr b="1" lang="en-US" sz="2000" spc="-1" strike="noStrike">
                <a:solidFill>
                  <a:srgbClr val="ffffff"/>
                </a:solidFill>
                <a:latin typeface="Times New Roman"/>
              </a:rPr>
              <a:t>interface FastEthernet0/1</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RouterA(config-if)# </a:t>
            </a:r>
            <a:r>
              <a:rPr b="1" lang="en-US" sz="2000" spc="-1" strike="noStrike">
                <a:solidFill>
                  <a:srgbClr val="ffffff"/>
                </a:solidFill>
                <a:latin typeface="Times New Roman"/>
              </a:rPr>
              <a:t>ip nat outside</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 </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99072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e5ffff"/>
                </a:solidFill>
                <a:latin typeface="Tahoma"/>
              </a:rPr>
              <a:t>A graphical depiction of NAT inside and out.</a:t>
            </a:r>
            <a:endParaRPr b="0" lang="en-US" sz="2400" spc="-1" strike="noStrike">
              <a:latin typeface="Arial"/>
            </a:endParaRPr>
          </a:p>
        </p:txBody>
      </p:sp>
      <p:pic>
        <p:nvPicPr>
          <p:cNvPr id="197" name="Picture 5" descr=""/>
          <p:cNvPicPr/>
          <p:nvPr/>
        </p:nvPicPr>
        <p:blipFill>
          <a:blip r:embed="rId1"/>
          <a:stretch/>
        </p:blipFill>
        <p:spPr>
          <a:xfrm>
            <a:off x="457200" y="2209680"/>
            <a:ext cx="8381520" cy="3835080"/>
          </a:xfrm>
          <a:prstGeom prst="rect">
            <a:avLst/>
          </a:prstGeom>
          <a:ln>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NAT</a:t>
            </a:r>
            <a:endParaRPr b="0" lang="en-US" sz="4400" spc="-1" strike="noStrike">
              <a:latin typeface="Arial"/>
            </a:endParaRPr>
          </a:p>
        </p:txBody>
      </p:sp>
      <p:sp>
        <p:nvSpPr>
          <p:cNvPr id="199" name="CustomShape 2"/>
          <p:cNvSpPr/>
          <p:nvPr/>
        </p:nvSpPr>
        <p:spPr>
          <a:xfrm>
            <a:off x="457200" y="1371600"/>
            <a:ext cx="8229240" cy="4114440"/>
          </a:xfrm>
          <a:prstGeom prst="rect">
            <a:avLst/>
          </a:prstGeom>
          <a:noFill/>
          <a:ln>
            <a:noFill/>
          </a:ln>
        </p:spPr>
        <p:style>
          <a:lnRef idx="0"/>
          <a:fillRef idx="0"/>
          <a:effectRef idx="0"/>
          <a:fontRef idx="minor"/>
        </p:style>
        <p:txBody>
          <a:bodyPr lIns="90000" rIns="90000" tIns="45000" bIns="45000">
            <a:normAutofit fontScale="73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After the NAT interfaces are defined, then a NAT statement can be configured.  </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several types of NAT.  One of them is static NAT.  A static NAT is a fixed one-to-one mapping of an inside IP address to an outside IP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static NAT command is </a:t>
            </a:r>
            <a:r>
              <a:rPr b="1" lang="en-US" sz="2400" spc="-1" strike="noStrike">
                <a:solidFill>
                  <a:srgbClr val="ffffff"/>
                </a:solidFill>
                <a:latin typeface="Times New Roman"/>
              </a:rPr>
              <a:t>ip nat inside source static </a:t>
            </a:r>
            <a:r>
              <a:rPr b="0" lang="en-US" sz="2400" spc="-1" strike="noStrike">
                <a:solidFill>
                  <a:srgbClr val="ffffff"/>
                </a:solidFill>
                <a:latin typeface="Times New Roman"/>
              </a:rPr>
              <a:t>[</a:t>
            </a:r>
            <a:r>
              <a:rPr b="0" i="1" lang="en-US" sz="2400" spc="-1" strike="noStrike">
                <a:solidFill>
                  <a:srgbClr val="ffffff"/>
                </a:solidFill>
                <a:latin typeface="Times New Roman"/>
              </a:rPr>
              <a:t>local_ip</a:t>
            </a:r>
            <a:r>
              <a:rPr b="0" lang="en-US" sz="2400" spc="-1" strike="noStrike">
                <a:solidFill>
                  <a:srgbClr val="ffffff"/>
                </a:solidFill>
                <a:latin typeface="Times New Roman"/>
              </a:rPr>
              <a:t>] [</a:t>
            </a:r>
            <a:r>
              <a:rPr b="0" i="1" lang="en-US" sz="2400" spc="-1" strike="noStrike">
                <a:solidFill>
                  <a:srgbClr val="ffffff"/>
                </a:solidFill>
                <a:latin typeface="Times New Roman"/>
              </a:rPr>
              <a:t>global_ip</a:t>
            </a:r>
            <a:r>
              <a:rPr b="0" lang="en-US" sz="2400" spc="-1" strike="noStrike">
                <a:solidFill>
                  <a:srgbClr val="ffffff"/>
                </a:solidFill>
                <a:latin typeface="Times New Roman"/>
              </a:rPr>
              <a:t>].  The following example demonstrates how to configure a static NAT on a Cisco router.  </a:t>
            </a:r>
            <a:endParaRPr b="0" lang="en-US" sz="24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a:t>
            </a: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RouterA(config)# </a:t>
            </a:r>
            <a:r>
              <a:rPr b="1" lang="en-US" sz="1600" spc="-1" strike="noStrike">
                <a:solidFill>
                  <a:srgbClr val="ffffff"/>
                </a:solidFill>
                <a:latin typeface="Times New Roman"/>
              </a:rPr>
              <a:t>ip nat inside source static 10.0.0.5 12.0.0.5</a:t>
            </a:r>
            <a:endParaRPr b="0" lang="en-US" sz="16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NAT</a:t>
            </a:r>
            <a:endParaRPr b="0" lang="en-US" sz="4400" spc="-1" strike="noStrike">
              <a:latin typeface="Arial"/>
            </a:endParaRPr>
          </a:p>
        </p:txBody>
      </p:sp>
      <p:sp>
        <p:nvSpPr>
          <p:cNvPr id="201" name="CustomShape 2"/>
          <p:cNvSpPr/>
          <p:nvPr/>
        </p:nvSpPr>
        <p:spPr>
          <a:xfrm>
            <a:off x="457200" y="1523880"/>
            <a:ext cx="8229240" cy="4114440"/>
          </a:xfrm>
          <a:prstGeom prst="rect">
            <a:avLst/>
          </a:prstGeom>
          <a:noFill/>
          <a:ln>
            <a:noFill/>
          </a:ln>
        </p:spPr>
        <p:style>
          <a:lnRef idx="0"/>
          <a:fillRef idx="0"/>
          <a:effectRef idx="0"/>
          <a:fontRef idx="minor"/>
        </p:style>
        <p:txBody>
          <a:bodyPr lIns="90000" rIns="90000" tIns="45000" bIns="45000">
            <a:normAutofit/>
          </a:bodyPr>
          <a:p>
            <a:pPr marL="1143000" indent="-228240">
              <a:lnSpc>
                <a:spcPct val="100000"/>
              </a:lnSpc>
              <a:spcBef>
                <a:spcPts val="499"/>
              </a:spcBef>
              <a:tabLst>
                <a:tab algn="l" pos="0"/>
              </a:tabLst>
            </a:pPr>
            <a:r>
              <a:rPr b="0" lang="en-US" sz="2000" spc="-1" strike="noStrike">
                <a:solidFill>
                  <a:srgbClr val="ffffff"/>
                </a:solidFill>
                <a:latin typeface="Times New Roman"/>
              </a:rPr>
              <a:t>RouterA(config)#</a:t>
            </a:r>
            <a:r>
              <a:rPr b="0" lang="en-US" sz="2000" spc="-1" strike="noStrike">
                <a:solidFill>
                  <a:srgbClr val="ffffff"/>
                </a:solidFill>
                <a:latin typeface="Times New Roman"/>
              </a:rPr>
              <a:t>	</a:t>
            </a:r>
            <a:endParaRPr b="0" lang="en-US" sz="2000" spc="-1" strike="noStrike">
              <a:latin typeface="Arial"/>
            </a:endParaRPr>
          </a:p>
          <a:p>
            <a:pPr marL="1143000" indent="-228240">
              <a:lnSpc>
                <a:spcPct val="100000"/>
              </a:lnSpc>
              <a:spcBef>
                <a:spcPts val="499"/>
              </a:spcBef>
              <a:tabLst>
                <a:tab algn="l" pos="0"/>
              </a:tabLst>
            </a:pPr>
            <a:r>
              <a:rPr b="0" lang="en-US" sz="2000" spc="-1" strike="noStrike">
                <a:solidFill>
                  <a:srgbClr val="ffffff"/>
                </a:solidFill>
                <a:latin typeface="Times New Roman"/>
              </a:rPr>
              <a:t>RouterA(config)# </a:t>
            </a:r>
            <a:r>
              <a:rPr b="1" lang="en-US" sz="2000" spc="-1" strike="noStrike">
                <a:solidFill>
                  <a:srgbClr val="ffffff"/>
                </a:solidFill>
                <a:latin typeface="Times New Roman"/>
              </a:rPr>
              <a:t>ip nat inside source static 10.0.0.5 12.0.0.5</a:t>
            </a:r>
            <a:endParaRPr b="0" lang="en-US" sz="20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above command will map the inside private IP address of 10.0.0.5 to the outside public IP address of 12.0.0.5 entirely.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is no port translation when the internal host 10.0.0.5 is making a connection outside.  This host appears to the outside world as 12.0.0.5 and it is accessible from the outside via the very same public IP address.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NAT</a:t>
            </a:r>
            <a:endParaRPr b="0" lang="en-US" sz="4400" spc="-1" strike="noStrike">
              <a:latin typeface="Arial"/>
            </a:endParaRPr>
          </a:p>
        </p:txBody>
      </p:sp>
      <p:sp>
        <p:nvSpPr>
          <p:cNvPr id="20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better approach is to expose only network ports that need to be accessible by the external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demonstrates how to configure static NAT statements to map TCP port 80 of the inside host to TCP port 80 of the outside public IP address as well as TCP port 443 to cover all web traffic ports.  </a:t>
            </a:r>
            <a:endParaRPr b="0" lang="en-US" sz="24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a:t>
            </a:r>
            <a:endParaRPr b="0" lang="en-US" sz="1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inside source static tcp 10.0.0.5 80 12.0.0.5 80</a:t>
            </a:r>
            <a:endParaRPr b="0" lang="en-US" sz="1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inside source static tcp 10.0.0.5 443 12.0.0.5 443</a:t>
            </a:r>
            <a:endParaRPr b="0" lang="en-US" sz="1400" spc="-1" strike="noStrike">
              <a:latin typeface="Arial"/>
            </a:endParaRPr>
          </a:p>
          <a:p>
            <a:pPr>
              <a:lnSpc>
                <a:spcPct val="100000"/>
              </a:lnSpc>
              <a:spcBef>
                <a:spcPts val="3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NAT</a:t>
            </a:r>
            <a:endParaRPr b="0" lang="en-US" sz="4400" spc="-1" strike="noStrike">
              <a:latin typeface="Arial"/>
            </a:endParaRPr>
          </a:p>
        </p:txBody>
      </p:sp>
      <p:sp>
        <p:nvSpPr>
          <p:cNvPr id="20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9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type of NAT configuration is dynamic NAT. Dynamic NAT is a one-to-one mapping from an available global pool of IP addresses assigned to a router.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router is assigned a pool of IP addresses that contains global IP addresses, every inside host tries to access a public network will be given an IP from the global pool.</a:t>
            </a:r>
            <a:endParaRPr b="0" lang="en-US" sz="2400" spc="-1" strike="noStrike">
              <a:latin typeface="Arial"/>
            </a:endParaRPr>
          </a:p>
          <a:p>
            <a:pPr>
              <a:lnSpc>
                <a:spcPct val="100000"/>
              </a:lnSpc>
              <a:spcBef>
                <a:spcPts val="2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step-by-step configuration.</a:t>
            </a:r>
            <a:endParaRPr b="0" lang="en-US" sz="2400" spc="-1" strike="noStrike">
              <a:latin typeface="Arial"/>
            </a:endParaRPr>
          </a:p>
          <a:p>
            <a:pPr marL="742680" indent="-28512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742680" indent="-285120">
              <a:lnSpc>
                <a:spcPct val="100000"/>
              </a:lnSpc>
              <a:spcBef>
                <a:spcPts val="349"/>
              </a:spcBef>
              <a:tabLst>
                <a:tab algn="l" pos="0"/>
              </a:tabLst>
            </a:pPr>
            <a:r>
              <a:rPr b="0" lang="en-US" sz="1400" spc="-1" strike="noStrike">
                <a:solidFill>
                  <a:srgbClr val="ffffff"/>
                </a:solidFill>
                <a:latin typeface="Times New Roman"/>
              </a:rPr>
              <a:t>RouterA(config)#</a:t>
            </a:r>
            <a:endParaRPr b="0" lang="en-US" sz="1400" spc="-1" strike="noStrike">
              <a:latin typeface="Arial"/>
            </a:endParaRPr>
          </a:p>
          <a:p>
            <a:pPr marL="742680" indent="-28512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pool global_ip 12.0.0.6 12.0.0.26 netmask 255.255.255.0 </a:t>
            </a:r>
            <a:endParaRPr b="0" lang="en-US" sz="1400" spc="-1" strike="noStrike">
              <a:latin typeface="Arial"/>
            </a:endParaRPr>
          </a:p>
          <a:p>
            <a:pPr marL="742680" indent="-28512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access-list 1 permit 10.0.0.0 0.0.0.255</a:t>
            </a:r>
            <a:endParaRPr b="0" lang="en-US" sz="1400" spc="-1" strike="noStrike">
              <a:latin typeface="Arial"/>
            </a:endParaRPr>
          </a:p>
          <a:p>
            <a:pPr marL="742680" indent="-28512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inside source list 1 pool global_ip</a:t>
            </a:r>
            <a:endParaRPr b="0" lang="en-US" sz="1400" spc="-1" strike="noStrike">
              <a:latin typeface="Arial"/>
            </a:endParaRPr>
          </a:p>
          <a:p>
            <a:pPr>
              <a:lnSpc>
                <a:spcPct val="100000"/>
              </a:lnSpc>
              <a:spcBef>
                <a:spcPts val="34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PAT</a:t>
            </a:r>
            <a:endParaRPr b="0" lang="en-US" sz="4400" spc="-1" strike="noStrike">
              <a:latin typeface="Arial"/>
            </a:endParaRPr>
          </a:p>
        </p:txBody>
      </p:sp>
      <p:sp>
        <p:nvSpPr>
          <p:cNvPr id="20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type of NAT configuration is NAT overload or PAT.  Similar to dynamic NAT, a pool of global IP addresses and an access list containing allowable inside IP addresses must be defined.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shows step-by-step configuration.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a:t>
            </a:r>
            <a:endParaRPr b="0" lang="en-US" sz="1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pool global_ip 12.0.0.6 12.0.0.26 netmask 255.255.255.0 </a:t>
            </a:r>
            <a:endParaRPr b="0" lang="en-US" sz="1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access-list 101 permit ip 10.0.0.0 0.0.0.255 any</a:t>
            </a:r>
            <a:endParaRPr b="0" lang="en-US" sz="1400" spc="-1" strike="noStrike">
              <a:latin typeface="Arial"/>
            </a:endParaRPr>
          </a:p>
          <a:p>
            <a:pPr marL="1143000" indent="-228240">
              <a:lnSpc>
                <a:spcPct val="100000"/>
              </a:lnSpc>
              <a:spcBef>
                <a:spcPts val="349"/>
              </a:spcBef>
              <a:tabLst>
                <a:tab algn="l" pos="0"/>
              </a:tabLst>
            </a:pPr>
            <a:r>
              <a:rPr b="0" lang="en-US" sz="1400" spc="-1" strike="noStrike">
                <a:solidFill>
                  <a:srgbClr val="ffffff"/>
                </a:solidFill>
                <a:latin typeface="Times New Roman"/>
              </a:rPr>
              <a:t>RouterA(config)# </a:t>
            </a:r>
            <a:r>
              <a:rPr b="1" lang="en-US" sz="1400" spc="-1" strike="noStrike">
                <a:solidFill>
                  <a:srgbClr val="ffffff"/>
                </a:solidFill>
                <a:latin typeface="Times New Roman"/>
              </a:rPr>
              <a:t>ip nat inside source list 101 pool global_ip overload</a:t>
            </a:r>
            <a:endParaRPr b="0" lang="en-US" sz="1400" spc="-1" strike="noStrike">
              <a:latin typeface="Arial"/>
            </a:endParaRPr>
          </a:p>
          <a:p>
            <a:pPr marL="1143000" indent="-228240">
              <a:lnSpc>
                <a:spcPct val="100000"/>
              </a:lnSpc>
              <a:spcBef>
                <a:spcPts val="400"/>
              </a:spcBef>
              <a:tabLst>
                <a:tab algn="l" pos="0"/>
              </a:tabLst>
            </a:pPr>
            <a:r>
              <a:rPr b="0" lang="en-US" sz="1600" spc="-1" strike="noStrike">
                <a:solidFill>
                  <a:srgbClr val="ffffff"/>
                </a:solidFill>
                <a:latin typeface="Times New Roman"/>
              </a:rPr>
              <a:t> </a:t>
            </a:r>
            <a:endParaRPr b="0" lang="en-US" sz="1600" spc="-1" strike="noStrike">
              <a:latin typeface="Arial"/>
            </a:endParaRPr>
          </a:p>
          <a:p>
            <a:pPr marL="1143000" indent="-228240">
              <a:lnSpc>
                <a:spcPct val="100000"/>
              </a:lnSpc>
              <a:spcBef>
                <a:spcPts val="400"/>
              </a:spcBef>
              <a:tabLst>
                <a:tab algn="l" pos="0"/>
              </a:tabLst>
            </a:pP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IANA</a:t>
            </a:r>
            <a:endParaRPr b="0" lang="en-US" sz="4400" spc="-1" strike="noStrike">
              <a:latin typeface="Arial"/>
            </a:endParaRPr>
          </a:p>
        </p:txBody>
      </p:sp>
      <p:sp>
        <p:nvSpPr>
          <p:cNvPr id="49" name="CustomShape 2"/>
          <p:cNvSpPr/>
          <p:nvPr/>
        </p:nvSpPr>
        <p:spPr>
          <a:xfrm>
            <a:off x="457200" y="137160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IANA was one of the Internet’s oldest organizations set up to be in charge of the Internet management authorities or registration authorities.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Domain name management </a:t>
            </a:r>
            <a:endParaRPr b="0" lang="en-US" sz="2400" spc="-1" strike="noStrike">
              <a:latin typeface="Arial"/>
            </a:endParaRPr>
          </a:p>
          <a:p>
            <a:pPr marL="342720" indent="-342360">
              <a:lnSpc>
                <a:spcPct val="100000"/>
              </a:lnSpc>
              <a:spcBef>
                <a:spcPts val="598"/>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Number resources management </a:t>
            </a:r>
            <a:endParaRPr b="0" lang="en-US" sz="2400" spc="-1" strike="noStrike">
              <a:latin typeface="Arial"/>
            </a:endParaRPr>
          </a:p>
          <a:p>
            <a:pPr marL="342720" indent="-342360">
              <a:lnSpc>
                <a:spcPct val="100000"/>
              </a:lnSpc>
              <a:spcBef>
                <a:spcPts val="598"/>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Protocol Assignments</a:t>
            </a:r>
            <a:endParaRPr b="0" lang="en-US" sz="2400" spc="-1" strike="noStrike">
              <a:latin typeface="Arial"/>
            </a:endParaRPr>
          </a:p>
        </p:txBody>
      </p:sp>
      <p:sp>
        <p:nvSpPr>
          <p:cNvPr id="50" name="CustomShape 3"/>
          <p:cNvSpPr/>
          <p:nvPr/>
        </p:nvSpPr>
        <p:spPr>
          <a:xfrm>
            <a:off x="2286000" y="1166760"/>
            <a:ext cx="4571640" cy="369720"/>
          </a:xfrm>
          <a:prstGeom prst="rect">
            <a:avLst/>
          </a:prstGeom>
          <a:noFill/>
          <a:ln>
            <a:noFill/>
          </a:ln>
        </p:spPr>
        <p:style>
          <a:lnRef idx="0"/>
          <a:fillRef idx="0"/>
          <a:effectRef idx="0"/>
          <a:fontRef idx="minor"/>
        </p:style>
      </p:sp>
      <p:sp>
        <p:nvSpPr>
          <p:cNvPr id="51" name="CustomShape 4"/>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p:transition>
    <p:fade/>
  </p:transition>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PAT</a:t>
            </a:r>
            <a:endParaRPr b="0" lang="en-US" sz="4400" spc="-1" strike="noStrike">
              <a:latin typeface="Arial"/>
            </a:endParaRPr>
          </a:p>
        </p:txBody>
      </p:sp>
      <p:sp>
        <p:nvSpPr>
          <p:cNvPr id="209" name="CustomShape 2"/>
          <p:cNvSpPr/>
          <p:nvPr/>
        </p:nvSpPr>
        <p:spPr>
          <a:xfrm>
            <a:off x="457200" y="1600200"/>
            <a:ext cx="8229240" cy="4114440"/>
          </a:xfrm>
          <a:prstGeom prst="rect">
            <a:avLst/>
          </a:prstGeom>
          <a:noFill/>
          <a:ln>
            <a:noFill/>
          </a:ln>
        </p:spPr>
        <p:style>
          <a:lnRef idx="0"/>
          <a:fillRef idx="0"/>
          <a:effectRef idx="0"/>
          <a:fontRef idx="minor"/>
        </p:style>
        <p:txBody>
          <a:bodyPr lIns="90000" rIns="90000" tIns="45000" bIns="45000">
            <a:normAutofit fontScale="85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one cannot acquire a pool of global IP address from an ISP, then the NAT overload will have to be configured using the router interface facing the public network. This interface will have a public IP address assigned to it.</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NAT overload can then be configured to use the interface’s IP address as the global address.  In this case, the global IP pool is not needed, only an access list is required.  The following example shows step-by-step configuration.  </a:t>
            </a:r>
            <a:endParaRPr b="0" lang="en-US" sz="2400" spc="-1" strike="noStrike">
              <a:latin typeface="Arial"/>
            </a:endParaRPr>
          </a:p>
          <a:p>
            <a:pPr marL="742680" indent="-28512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742680" indent="-285120">
              <a:lnSpc>
                <a:spcPct val="100000"/>
              </a:lnSpc>
              <a:spcBef>
                <a:spcPts val="448"/>
              </a:spcBef>
              <a:tabLst>
                <a:tab algn="l" pos="0"/>
              </a:tabLst>
            </a:pPr>
            <a:r>
              <a:rPr b="0" lang="en-US" sz="1800" spc="-1" strike="noStrike">
                <a:solidFill>
                  <a:srgbClr val="ffffff"/>
                </a:solidFill>
                <a:latin typeface="Times New Roman"/>
              </a:rPr>
              <a:t>RouterA(config)#</a:t>
            </a:r>
            <a:endParaRPr b="0" lang="en-US" sz="1800" spc="-1" strike="noStrike">
              <a:latin typeface="Arial"/>
            </a:endParaRPr>
          </a:p>
          <a:p>
            <a:pPr marL="742680" indent="-28512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access-list 101 permit ip 10.0.0.0 0.0.0.255 any</a:t>
            </a:r>
            <a:endParaRPr b="0" lang="en-US" sz="1800" spc="-1" strike="noStrike">
              <a:latin typeface="Arial"/>
            </a:endParaRPr>
          </a:p>
          <a:p>
            <a:pPr marL="742680" indent="-285120">
              <a:lnSpc>
                <a:spcPct val="100000"/>
              </a:lnSpc>
              <a:spcBef>
                <a:spcPts val="448"/>
              </a:spcBef>
              <a:tabLst>
                <a:tab algn="l" pos="0"/>
              </a:tabLst>
            </a:pPr>
            <a:r>
              <a:rPr b="0" lang="en-US" sz="1800" spc="-1" strike="noStrike">
                <a:solidFill>
                  <a:srgbClr val="ffffff"/>
                </a:solidFill>
                <a:latin typeface="Times New Roman"/>
              </a:rPr>
              <a:t>RouterA(config)# </a:t>
            </a:r>
            <a:r>
              <a:rPr b="1" lang="en-US" sz="1800" spc="-1" strike="noStrike">
                <a:solidFill>
                  <a:srgbClr val="ffffff"/>
                </a:solidFill>
                <a:latin typeface="Times New Roman"/>
              </a:rPr>
              <a:t>ip nat inside source list 101 interface FastEthernet0/1 overload</a:t>
            </a:r>
            <a:endParaRPr b="0" lang="en-US" sz="1800" spc="-1" strike="noStrike">
              <a:latin typeface="Arial"/>
            </a:endParaRPr>
          </a:p>
          <a:p>
            <a:pPr>
              <a:lnSpc>
                <a:spcPct val="10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show ip nat translation</a:t>
            </a:r>
            <a:endParaRPr b="0" lang="en-US" sz="4400" spc="-1" strike="noStrike">
              <a:latin typeface="Arial"/>
            </a:endParaRPr>
          </a:p>
        </p:txBody>
      </p:sp>
      <p:sp>
        <p:nvSpPr>
          <p:cNvPr id="21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display active translations, the command </a:t>
            </a:r>
            <a:r>
              <a:rPr b="1" lang="en-US" sz="2400" spc="-1" strike="noStrike">
                <a:solidFill>
                  <a:srgbClr val="ffffff"/>
                </a:solidFill>
                <a:latin typeface="Times New Roman"/>
              </a:rPr>
              <a:t>show ip nat translation </a:t>
            </a:r>
            <a:r>
              <a:rPr b="0" lang="en-US" sz="2400" spc="-1" strike="noStrike">
                <a:solidFill>
                  <a:srgbClr val="ffffff"/>
                </a:solidFill>
                <a:latin typeface="Times New Roman"/>
              </a:rPr>
              <a:t>is used.  The command will show the active NAT table in column format.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rPr>
              <a:t>RouterA# </a:t>
            </a:r>
            <a:r>
              <a:rPr b="1" lang="en-US" sz="1600" spc="-1" strike="noStrike">
                <a:solidFill>
                  <a:srgbClr val="ffffff"/>
                </a:solidFill>
                <a:latin typeface="Times New Roman"/>
              </a:rPr>
              <a:t>show ip nat translation</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cc00"/>
                </a:solidFill>
                <a:latin typeface="Times New Roman"/>
              </a:rPr>
              <a:t>Pro</a:t>
            </a:r>
            <a:r>
              <a:rPr b="0" lang="en-US" sz="1600" spc="-1" strike="noStrike">
                <a:solidFill>
                  <a:srgbClr val="ffffff"/>
                </a:solidFill>
                <a:latin typeface="Times New Roman"/>
              </a:rPr>
              <a:t> Inside global         Inside local              Outside local             Outside global</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cc00"/>
                </a:solidFill>
                <a:latin typeface="Times New Roman"/>
              </a:rPr>
              <a:t>tcp</a:t>
            </a:r>
            <a:r>
              <a:rPr b="0" lang="en-US" sz="1600" spc="-1" strike="noStrike">
                <a:solidFill>
                  <a:srgbClr val="ffffff"/>
                </a:solidFill>
                <a:latin typeface="Times New Roman"/>
              </a:rPr>
              <a:t> 12.0.0.2:57425     10.10.70.5:57425      74.125.227.20:80      74.125.227.20:80</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cc00"/>
                </a:solidFill>
                <a:latin typeface="Times New Roman"/>
              </a:rPr>
              <a:t>tcp</a:t>
            </a:r>
            <a:r>
              <a:rPr b="0" lang="en-US" sz="1600" spc="-1" strike="noStrike">
                <a:solidFill>
                  <a:srgbClr val="ffffff"/>
                </a:solidFill>
                <a:latin typeface="Times New Roman"/>
              </a:rPr>
              <a:t> 12.0.0.2:57426     10.10.70.5:57426      74.125.227.17:80      74.125.227.17:80</a:t>
            </a:r>
            <a:endParaRPr b="0" lang="en-US" sz="16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column </a:t>
            </a:r>
            <a:r>
              <a:rPr b="0" lang="en-US" sz="2400" spc="-1" strike="noStrike">
                <a:solidFill>
                  <a:srgbClr val="ffcc00"/>
                </a:solidFill>
                <a:latin typeface="Times New Roman"/>
              </a:rPr>
              <a:t>Pro</a:t>
            </a:r>
            <a:r>
              <a:rPr b="0" lang="en-US" sz="2400" spc="-1" strike="noStrike">
                <a:solidFill>
                  <a:srgbClr val="ffffff"/>
                </a:solidFill>
                <a:latin typeface="Times New Roman"/>
              </a:rPr>
              <a:t> is the protocol (TCP, UDP, ICMP) being translated.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457200" y="6858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fontScale="66000"/>
          </a:bodyPr>
          <a:p>
            <a:pPr marL="342720" indent="-342360">
              <a:lnSpc>
                <a:spcPct val="100000"/>
              </a:lnSpc>
              <a:spcBef>
                <a:spcPts val="400"/>
              </a:spcBef>
              <a:tabLst>
                <a:tab algn="l" pos="0"/>
              </a:tabLst>
            </a:pPr>
            <a:r>
              <a:rPr b="0" lang="en-US" sz="1600" spc="-1" strike="noStrike">
                <a:solidFill>
                  <a:srgbClr val="ffffff"/>
                </a:solidFill>
                <a:latin typeface="Times New Roman"/>
                <a:ea typeface="DejaVu Sans"/>
              </a:rPr>
              <a:t>RouterA# </a:t>
            </a:r>
            <a:r>
              <a:rPr b="1" lang="en-US" sz="1600" spc="-1" strike="noStrike">
                <a:solidFill>
                  <a:srgbClr val="ffffff"/>
                </a:solidFill>
                <a:latin typeface="Times New Roman"/>
                <a:ea typeface="DejaVu Sans"/>
              </a:rPr>
              <a:t>show ip nat translation</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ea typeface="DejaVu Sans"/>
              </a:rPr>
              <a:t>Pro Inside global         Inside local          </a:t>
            </a:r>
            <a:r>
              <a:rPr b="0" lang="en-US" sz="1600" spc="-1" strike="noStrike">
                <a:solidFill>
                  <a:srgbClr val="ffffff"/>
                </a:solidFill>
                <a:latin typeface="Times New Roman"/>
                <a:ea typeface="DejaVu Sans"/>
              </a:rPr>
              <a:t>	</a:t>
            </a:r>
            <a:r>
              <a:rPr b="0" lang="en-US" sz="1600" spc="-1" strike="noStrike">
                <a:solidFill>
                  <a:srgbClr val="ffffff"/>
                </a:solidFill>
                <a:latin typeface="Times New Roman"/>
                <a:ea typeface="DejaVu Sans"/>
              </a:rPr>
              <a:t>Outside local         Outside global</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ea typeface="DejaVu Sans"/>
              </a:rPr>
              <a:t>tcp 12.0.0.2:57425   10.10.70.5:57425      74.125.227.20:80      74.125.227.20:80</a:t>
            </a:r>
            <a:endParaRPr b="0" lang="en-US" sz="1600" spc="-1" strike="noStrike">
              <a:latin typeface="Arial"/>
            </a:endParaRPr>
          </a:p>
          <a:p>
            <a:pPr marL="342720" indent="-342360">
              <a:lnSpc>
                <a:spcPct val="100000"/>
              </a:lnSpc>
              <a:spcBef>
                <a:spcPts val="400"/>
              </a:spcBef>
              <a:tabLst>
                <a:tab algn="l" pos="0"/>
              </a:tabLst>
            </a:pPr>
            <a:r>
              <a:rPr b="0" lang="en-US" sz="1600" spc="-1" strike="noStrike">
                <a:solidFill>
                  <a:srgbClr val="ffffff"/>
                </a:solidFill>
                <a:latin typeface="Times New Roman"/>
                <a:ea typeface="DejaVu Sans"/>
              </a:rPr>
              <a:t>tcp 12.0.0.2:57426   10.10.70.5:57426      74.125.227.17:80      74.125.227.17:80</a:t>
            </a:r>
            <a:endParaRPr b="0" lang="en-US" sz="16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6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“Inside global” is the global IP address used by the inside IP address after the NAT process.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“Inside local” is the inside IP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“Outside local” corresponds to the destination IP address of the inside local before the NAT translation.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“Outside global”  corresponds to the destination IP address of the inside global after the NAT translation.</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a:t>
            </a:r>
            <a:endParaRPr b="0" lang="en-US" sz="4400" spc="-1" strike="noStrike">
              <a:latin typeface="Arial"/>
            </a:endParaRPr>
          </a:p>
        </p:txBody>
      </p:sp>
      <p:sp>
        <p:nvSpPr>
          <p:cNvPr id="21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rPr>
              <a:t>DNS</a:t>
            </a:r>
            <a:r>
              <a:rPr b="0" lang="en-US" sz="2800" spc="-1" strike="noStrike">
                <a:solidFill>
                  <a:srgbClr val="ffffff"/>
                </a:solidFill>
                <a:latin typeface="Times New Roman"/>
              </a:rPr>
              <a:t> is the Domain Name Service.  DNS translates a human readable name to an IP address or an IP address to a domain name.  </a:t>
            </a:r>
            <a:endParaRPr b="0" lang="en-US" sz="28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translation of a name to an IP address is called </a:t>
            </a:r>
            <a:r>
              <a:rPr b="1" lang="en-US" sz="2400" spc="-1" strike="noStrike">
                <a:solidFill>
                  <a:srgbClr val="ffcc00"/>
                </a:solidFill>
                <a:latin typeface="Times New Roman"/>
              </a:rPr>
              <a:t>forward domain name service</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translation of an IP address to a domain name is called </a:t>
            </a:r>
            <a:r>
              <a:rPr b="1" lang="en-US" sz="2400" spc="-1" strike="noStrike">
                <a:solidFill>
                  <a:srgbClr val="ffcc00"/>
                </a:solidFill>
                <a:latin typeface="Times New Roman"/>
              </a:rPr>
              <a:t>reverse domain name service.</a:t>
            </a:r>
            <a:endParaRPr b="0" lang="en-US" sz="24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rPr>
              <a:t>UDP Port 53</a:t>
            </a:r>
            <a:endParaRPr b="0" lang="en-US" sz="2800" spc="-1" strike="noStrike">
              <a:latin typeface="Arial"/>
            </a:endParaRPr>
          </a:p>
        </p:txBody>
      </p:sp>
    </p:spTree>
  </p:cSld>
  <p:transition>
    <p:fade/>
  </p:transition>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584280" y="5562720"/>
            <a:ext cx="8229240" cy="82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domain name service is a tree hierarchy.  It starts with the root servers,  top level domains then extends to sub domains. </a:t>
            </a:r>
            <a:endParaRPr b="0" lang="en-US" sz="2400" spc="-1" strike="noStrike">
              <a:latin typeface="Arial"/>
            </a:endParaRPr>
          </a:p>
        </p:txBody>
      </p:sp>
      <p:sp>
        <p:nvSpPr>
          <p:cNvPr id="216" name="CustomShape 2"/>
          <p:cNvSpPr/>
          <p:nvPr/>
        </p:nvSpPr>
        <p:spPr>
          <a:xfrm>
            <a:off x="584280" y="7560"/>
            <a:ext cx="8229240" cy="11426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Tree Hierarchy</a:t>
            </a:r>
            <a:endParaRPr b="0" lang="en-US" sz="4400" spc="-1" strike="noStrike">
              <a:latin typeface="Arial"/>
            </a:endParaRPr>
          </a:p>
        </p:txBody>
      </p:sp>
      <p:pic>
        <p:nvPicPr>
          <p:cNvPr id="217" name="Picture 6_0" descr=""/>
          <p:cNvPicPr/>
          <p:nvPr/>
        </p:nvPicPr>
        <p:blipFill>
          <a:blip r:embed="rId1"/>
          <a:stretch/>
        </p:blipFill>
        <p:spPr>
          <a:xfrm>
            <a:off x="838080" y="990720"/>
            <a:ext cx="7467480" cy="4176360"/>
          </a:xfrm>
          <a:prstGeom prst="rect">
            <a:avLst/>
          </a:prstGeom>
          <a:ln>
            <a:noFill/>
          </a:ln>
        </p:spPr>
      </p:pic>
    </p:spTree>
  </p:cSld>
  <p:transition>
    <p:fade/>
  </p:transition>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736560" y="5681520"/>
            <a:ext cx="8229240" cy="1190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Country domains</a:t>
            </a:r>
            <a:r>
              <a:rPr b="0" lang="en-US" sz="2400" spc="-1" strike="noStrike">
                <a:solidFill>
                  <a:srgbClr val="ffffff"/>
                </a:solidFill>
                <a:latin typeface="Times New Roman"/>
                <a:ea typeface="DejaVu Sans"/>
              </a:rPr>
              <a:t> are usually defined by two letters such as United States (.us) and Canada (.ca)   The primary domain server for that domain has to exist in the same country. </a:t>
            </a:r>
            <a:endParaRPr b="0" lang="en-US" sz="2400" spc="-1" strike="noStrike">
              <a:latin typeface="Arial"/>
            </a:endParaRPr>
          </a:p>
        </p:txBody>
      </p:sp>
      <p:sp>
        <p:nvSpPr>
          <p:cNvPr id="219" name="CustomShape 2"/>
          <p:cNvSpPr/>
          <p:nvPr/>
        </p:nvSpPr>
        <p:spPr>
          <a:xfrm>
            <a:off x="584280" y="7920"/>
            <a:ext cx="8229240" cy="1142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4400" spc="-1" strike="noStrike">
                <a:solidFill>
                  <a:srgbClr val="e5ffff"/>
                </a:solidFill>
                <a:latin typeface="Times New Roman"/>
                <a:ea typeface="DejaVu Sans"/>
              </a:rPr>
              <a:t>DNS Tree Hierarchy</a:t>
            </a:r>
            <a:endParaRPr b="0" lang="en-US" sz="4400" spc="-1" strike="noStrike">
              <a:latin typeface="Arial"/>
            </a:endParaRPr>
          </a:p>
        </p:txBody>
      </p:sp>
      <p:pic>
        <p:nvPicPr>
          <p:cNvPr id="220" name="Picture 6_1" descr=""/>
          <p:cNvPicPr/>
          <p:nvPr/>
        </p:nvPicPr>
        <p:blipFill>
          <a:blip r:embed="rId1"/>
          <a:stretch/>
        </p:blipFill>
        <p:spPr>
          <a:xfrm>
            <a:off x="838080" y="990720"/>
            <a:ext cx="7467480" cy="4176360"/>
          </a:xfrm>
          <a:prstGeom prst="rect">
            <a:avLst/>
          </a:prstGeom>
          <a:ln>
            <a:noFill/>
          </a:ln>
        </p:spPr>
      </p:pic>
    </p:spTree>
  </p:cSld>
  <p:transition>
    <p:fade/>
  </p:transition>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457200" y="-7632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Root Servers</a:t>
            </a:r>
            <a:endParaRPr b="0" lang="en-US" sz="4400" spc="-1" strike="noStrike">
              <a:latin typeface="Arial"/>
            </a:endParaRPr>
          </a:p>
        </p:txBody>
      </p:sp>
      <p:sp>
        <p:nvSpPr>
          <p:cNvPr id="222" name="CustomShape 2"/>
          <p:cNvSpPr/>
          <p:nvPr/>
        </p:nvSpPr>
        <p:spPr>
          <a:xfrm>
            <a:off x="457200" y="1379520"/>
            <a:ext cx="8229240" cy="5097240"/>
          </a:xfrm>
          <a:prstGeom prst="rect">
            <a:avLst/>
          </a:prstGeom>
          <a:noFill/>
          <a:ln>
            <a:noFill/>
          </a:ln>
        </p:spPr>
        <p:style>
          <a:lnRef idx="0"/>
          <a:fillRef idx="0"/>
          <a:effectRef idx="0"/>
          <a:fontRef idx="minor"/>
        </p:style>
        <p:txBody>
          <a:bodyPr lIns="90000" rIns="90000" tIns="45000" bIns="45000">
            <a:normAutofit/>
          </a:bodyPr>
          <a:p>
            <a:pPr lvl="1" marL="342720" indent="-342360">
              <a:lnSpc>
                <a:spcPct val="80000"/>
              </a:lnSpc>
              <a:spcBef>
                <a:spcPts val="598"/>
              </a:spcBef>
              <a:buClr>
                <a:srgbClr val="ffcc00"/>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IANA </a:t>
            </a:r>
            <a:r>
              <a:rPr b="0" lang="en-US" sz="2400" spc="-1" strike="noStrike">
                <a:solidFill>
                  <a:srgbClr val="ffffff"/>
                </a:solidFill>
                <a:latin typeface="Times New Roman"/>
              </a:rPr>
              <a:t>manages the DNS root zone for the generic top-level domains (gTLDs) and country-code top-level domains (ccTLDs)</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group of well known IP addresses that have been programmed into DNS servers. </a:t>
            </a:r>
            <a:endParaRPr b="0" lang="en-US" sz="2400" spc="-1" strike="noStrike">
              <a:latin typeface="Arial"/>
            </a:endParaRPr>
          </a:p>
          <a:p>
            <a:pPr lvl="1" marL="342720" indent="-34236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the DNS service is installed on a server, the root server’s IP addresses are automatically configured in the DNS.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105" dur="indefinite" restart="never" nodeType="tmRoot">
          <p:childTnLst>
            <p:seq>
              <p:cTn id="106" dur="indefinite" nodeType="mainSeq">
                <p:childTnLst>
                  <p:par>
                    <p:cTn id="107" nodeType="clickEffect" fill="hold">
                      <p:stCondLst>
                        <p:cond delay="indefinite"/>
                      </p:stCondLst>
                      <p:childTnLst>
                        <p:par>
                          <p:cTn id="108" nodeType="withEffect" fill="hold">
                            <p:stCondLst>
                              <p:cond delay="0"/>
                            </p:stCondLst>
                            <p:childTnLst>
                              <p:par>
                                <p:cTn id="109" nodeType="clickEffect" fill="hold" presetClass="entr" presetID="1">
                                  <p:stCondLst>
                                    <p:cond delay="0"/>
                                  </p:stCondLst>
                                  <p:childTnLst>
                                    <p:set>
                                      <p:cBhvr>
                                        <p:cTn id="110" dur="1" fill="hold">
                                          <p:stCondLst>
                                            <p:cond delay="0"/>
                                          </p:stCondLst>
                                        </p:cTn>
                                        <p:tgtEl>
                                          <p:spTgt spid="222">
                                            <p:txEl>
                                              <p:pRg st="0" end="0"/>
                                            </p:txEl>
                                          </p:spTgt>
                                        </p:tgtEl>
                                        <p:attrNameLst>
                                          <p:attrName>style.visibility</p:attrName>
                                        </p:attrNameLst>
                                      </p:cBhvr>
                                      <p:to>
                                        <p:strVal val="visible"/>
                                      </p:to>
                                    </p:set>
                                  </p:childTnLst>
                                </p:cTn>
                              </p:par>
                            </p:childTnLst>
                          </p:cTn>
                        </p:par>
                      </p:childTnLst>
                    </p:cTn>
                  </p:par>
                  <p:par>
                    <p:cTn id="111" nodeType="clickEffect" fill="hold">
                      <p:stCondLst>
                        <p:cond delay="indefinite"/>
                      </p:stCondLst>
                      <p:childTnLst>
                        <p:par>
                          <p:cTn id="112" nodeType="withEffect" fill="hold">
                            <p:stCondLst>
                              <p:cond delay="0"/>
                            </p:stCondLst>
                            <p:childTnLst>
                              <p:par>
                                <p:cTn id="113" nodeType="clickEffect" fill="hold" presetClass="entr" presetID="1">
                                  <p:stCondLst>
                                    <p:cond delay="0"/>
                                  </p:stCondLst>
                                  <p:childTnLst>
                                    <p:set>
                                      <p:cBhvr>
                                        <p:cTn id="114" dur="1" fill="hold">
                                          <p:stCondLst>
                                            <p:cond delay="0"/>
                                          </p:stCondLst>
                                        </p:cTn>
                                        <p:tgtEl>
                                          <p:spTgt spid="222">
                                            <p:txEl>
                                              <p:pRg st="2" end="2"/>
                                            </p:txEl>
                                          </p:spTgt>
                                        </p:tgtEl>
                                        <p:attrNameLst>
                                          <p:attrName>style.visibility</p:attrName>
                                        </p:attrNameLst>
                                      </p:cBhvr>
                                      <p:to>
                                        <p:strVal val="visible"/>
                                      </p:to>
                                    </p:set>
                                  </p:childTnLst>
                                </p:cTn>
                              </p:par>
                            </p:childTnLst>
                          </p:cTn>
                        </p:par>
                      </p:childTnLst>
                    </p:cTn>
                  </p:par>
                  <p:par>
                    <p:cTn id="115" nodeType="clickEffect" fill="hold">
                      <p:stCondLst>
                        <p:cond delay="indefinite"/>
                      </p:stCondLst>
                      <p:childTnLst>
                        <p:par>
                          <p:cTn id="116" nodeType="withEffect" fill="hold">
                            <p:stCondLst>
                              <p:cond delay="0"/>
                            </p:stCondLst>
                            <p:childTnLst>
                              <p:par>
                                <p:cTn id="117" nodeType="clickEffect" fill="hold" presetClass="entr" presetID="1">
                                  <p:stCondLst>
                                    <p:cond delay="0"/>
                                  </p:stCondLst>
                                  <p:childTnLst>
                                    <p:set>
                                      <p:cBhvr>
                                        <p:cTn id="118" dur="1" fill="hold">
                                          <p:stCondLst>
                                            <p:cond delay="0"/>
                                          </p:stCondLst>
                                        </p:cTn>
                                        <p:tgtEl>
                                          <p:spTgt spid="22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Root Servers</a:t>
            </a:r>
            <a:endParaRPr b="0" lang="en-US" sz="4400" spc="-1" strike="noStrike">
              <a:latin typeface="Arial"/>
            </a:endParaRPr>
          </a:p>
        </p:txBody>
      </p:sp>
      <p:sp>
        <p:nvSpPr>
          <p:cNvPr id="22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Root servers only </a:t>
            </a:r>
            <a:r>
              <a:rPr b="1" lang="en-US" sz="2400" spc="-1" strike="noStrike">
                <a:solidFill>
                  <a:srgbClr val="ffffff"/>
                </a:solidFill>
                <a:latin typeface="Times New Roman"/>
              </a:rPr>
              <a:t>delegates</a:t>
            </a:r>
            <a:r>
              <a:rPr b="0" lang="en-US" sz="2400" spc="-1" strike="noStrike">
                <a:solidFill>
                  <a:srgbClr val="ffffff"/>
                </a:solidFill>
                <a:latin typeface="Times New Roman"/>
              </a:rPr>
              <a:t>.</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root servers only have information about the next level in the tree.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Root servers only know about the top level domains(e.g. .com, .gov, .mil, etc.) name servers.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They will not know anything about www.et477.com.</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They only know the .com domain name server’s  IP address.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network/campus DNS server will query the root servers to try to find name servers of known domains.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7632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Root Servers</a:t>
            </a:r>
            <a:endParaRPr b="0" lang="en-US" sz="4400" spc="-1" strike="noStrike">
              <a:latin typeface="Arial"/>
            </a:endParaRPr>
          </a:p>
        </p:txBody>
      </p:sp>
      <p:pic>
        <p:nvPicPr>
          <p:cNvPr id="226" name="Picture 66" descr=""/>
          <p:cNvPicPr/>
          <p:nvPr/>
        </p:nvPicPr>
        <p:blipFill>
          <a:blip r:embed="rId1"/>
          <a:stretch/>
        </p:blipFill>
        <p:spPr>
          <a:xfrm>
            <a:off x="609480" y="1071720"/>
            <a:ext cx="8076960" cy="5633640"/>
          </a:xfrm>
          <a:prstGeom prst="rect">
            <a:avLst/>
          </a:prstGeom>
          <a:ln>
            <a:noFill/>
          </a:ln>
        </p:spPr>
      </p:pic>
    </p:spTree>
  </p:cSld>
  <p:transition>
    <p:fade/>
  </p:transition>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28" name="CustomShape 2"/>
          <p:cNvSpPr/>
          <p:nvPr/>
        </p:nvSpPr>
        <p:spPr>
          <a:xfrm>
            <a:off x="946080" y="20448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29" name="CustomShape 3"/>
          <p:cNvSpPr/>
          <p:nvPr/>
        </p:nvSpPr>
        <p:spPr>
          <a:xfrm>
            <a:off x="1022400" y="301608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30" name="CustomShape 4"/>
          <p:cNvSpPr/>
          <p:nvPr/>
        </p:nvSpPr>
        <p:spPr>
          <a:xfrm>
            <a:off x="3079800" y="1887480"/>
            <a:ext cx="2971440" cy="837720"/>
          </a:xfrm>
          <a:prstGeom prst="rect">
            <a:avLst/>
          </a:prstGeom>
          <a:noFill/>
          <a:ln w="9360">
            <a:solidFill>
              <a:srgbClr val="ffffff"/>
            </a:solidFill>
            <a:miter/>
          </a:ln>
        </p:spPr>
        <p:style>
          <a:lnRef idx="0"/>
          <a:fillRef idx="0"/>
          <a:effectRef idx="0"/>
          <a:fontRef idx="minor"/>
        </p:style>
      </p:sp>
      <p:sp>
        <p:nvSpPr>
          <p:cNvPr id="231" name="CustomShape 5"/>
          <p:cNvSpPr/>
          <p:nvPr/>
        </p:nvSpPr>
        <p:spPr>
          <a:xfrm>
            <a:off x="3079800" y="5087880"/>
            <a:ext cx="2971440" cy="1217160"/>
          </a:xfrm>
          <a:prstGeom prst="rect">
            <a:avLst/>
          </a:prstGeom>
          <a:noFill/>
          <a:ln w="9360">
            <a:solidFill>
              <a:srgbClr val="ffffff"/>
            </a:solidFill>
            <a:miter/>
          </a:ln>
        </p:spPr>
        <p:style>
          <a:lnRef idx="0"/>
          <a:fillRef idx="0"/>
          <a:effectRef idx="0"/>
          <a:fontRef idx="minor"/>
        </p:style>
      </p:sp>
      <p:sp>
        <p:nvSpPr>
          <p:cNvPr id="232" name="CustomShape 6"/>
          <p:cNvSpPr/>
          <p:nvPr/>
        </p:nvSpPr>
        <p:spPr>
          <a:xfrm>
            <a:off x="946080" y="3411360"/>
            <a:ext cx="6857640" cy="1066680"/>
          </a:xfrm>
          <a:prstGeom prst="rect">
            <a:avLst/>
          </a:prstGeom>
          <a:noFill/>
          <a:ln w="9360">
            <a:solidFill>
              <a:srgbClr val="ffffff"/>
            </a:solidFill>
            <a:miter/>
          </a:ln>
        </p:spPr>
        <p:style>
          <a:lnRef idx="0"/>
          <a:fillRef idx="0"/>
          <a:effectRef idx="0"/>
          <a:fontRef idx="minor"/>
        </p:style>
      </p:sp>
      <p:sp>
        <p:nvSpPr>
          <p:cNvPr id="233" name="Freeform 7"/>
          <p:cNvSpPr/>
          <p:nvPr/>
        </p:nvSpPr>
        <p:spPr>
          <a:xfrm>
            <a:off x="4451400" y="5087880"/>
            <a:ext cx="360" cy="360"/>
          </a:xfrm>
          <a:custGeom>
            <a:avLst/>
            <a:gdLst/>
            <a:ahLst/>
            <a:rect l="0" t="0" r="r" b="b"/>
            <a:pathLst>
              <a:path w="1" h="1">
                <a:moveTo>
                  <a:pt x="0" y="0"/>
                </a:moveTo>
                <a:lnTo>
                  <a:pt x="0" y="0"/>
                </a:lnTo>
              </a:path>
            </a:pathLst>
          </a:custGeom>
          <a:ln w="9360">
            <a:solidFill>
              <a:srgbClr val="ffffff"/>
            </a:solidFill>
            <a:miter/>
          </a:ln>
        </p:spPr>
      </p:sp>
      <p:sp>
        <p:nvSpPr>
          <p:cNvPr id="234" name="Line 8"/>
          <p:cNvSpPr/>
          <p:nvPr/>
        </p:nvSpPr>
        <p:spPr>
          <a:xfrm flipV="1">
            <a:off x="4527720" y="4478040"/>
            <a:ext cx="0" cy="609480"/>
          </a:xfrm>
          <a:prstGeom prst="line">
            <a:avLst/>
          </a:prstGeom>
          <a:ln w="9360">
            <a:solidFill>
              <a:srgbClr val="ffffff"/>
            </a:solidFill>
            <a:miter/>
          </a:ln>
        </p:spPr>
        <p:style>
          <a:lnRef idx="0"/>
          <a:fillRef idx="0"/>
          <a:effectRef idx="0"/>
          <a:fontRef idx="minor"/>
        </p:style>
      </p:sp>
      <p:sp>
        <p:nvSpPr>
          <p:cNvPr id="235" name="Line 9"/>
          <p:cNvSpPr/>
          <p:nvPr/>
        </p:nvSpPr>
        <p:spPr>
          <a:xfrm flipV="1">
            <a:off x="4527720" y="2766600"/>
            <a:ext cx="0" cy="609480"/>
          </a:xfrm>
          <a:prstGeom prst="line">
            <a:avLst/>
          </a:prstGeom>
          <a:ln w="9360">
            <a:solidFill>
              <a:srgbClr val="ffffff"/>
            </a:solidFill>
            <a:miter/>
          </a:ln>
        </p:spPr>
        <p:style>
          <a:lnRef idx="0"/>
          <a:fillRef idx="0"/>
          <a:effectRef idx="0"/>
          <a:fontRef idx="minor"/>
        </p:style>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57200" y="1371240"/>
            <a:ext cx="8229240" cy="48938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buClr>
                <a:srgbClr val="00cc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Domain name management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Manages the DNS root zone for the generic top-level domains (gTLDs)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.COM, .NET, .INFO</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Manages the DNS root zone for the country-code top-level domains (ccTLDs)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.US, .UK, .AU.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Maintains the .int domain registries which are exclusive registrations for intergovernmental treaty organizations</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United Nation (un.int) and NATO (nato.int)  Asnthe .int</a:t>
            </a:r>
            <a:endParaRPr b="0" lang="en-US" sz="2400" spc="-1" strike="noStrike">
              <a:latin typeface="Arial"/>
            </a:endParaRPr>
          </a:p>
        </p:txBody>
      </p:sp>
      <p:sp>
        <p:nvSpPr>
          <p:cNvPr id="53" name="CustomShape 2"/>
          <p:cNvSpPr/>
          <p:nvPr/>
        </p:nvSpPr>
        <p:spPr>
          <a:xfrm>
            <a:off x="2286000" y="1166760"/>
            <a:ext cx="4571640" cy="369720"/>
          </a:xfrm>
          <a:prstGeom prst="rect">
            <a:avLst/>
          </a:prstGeom>
          <a:noFill/>
          <a:ln>
            <a:noFill/>
          </a:ln>
        </p:spPr>
        <p:style>
          <a:lnRef idx="0"/>
          <a:fillRef idx="0"/>
          <a:effectRef idx="0"/>
          <a:fontRef idx="minor"/>
        </p:style>
      </p:sp>
      <p:sp>
        <p:nvSpPr>
          <p:cNvPr id="54"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55" name="CustomShape 4"/>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IANA</a:t>
            </a:r>
            <a:endParaRPr b="0" lang="en-US" sz="4400" spc="-1" strike="noStrike">
              <a:latin typeface="Arial"/>
            </a:endParaRPr>
          </a:p>
        </p:txBody>
      </p:sp>
    </p:spTree>
  </p:cSld>
  <p:transition>
    <p:fade/>
  </p:transition>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1">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par>
                                <p:cTn id="7" nodeType="withEffect" fill="hold" presetClass="entr" presetID="1">
                                  <p:stCondLst>
                                    <p:cond delay="0"/>
                                  </p:stCondLst>
                                  <p:childTnLst>
                                    <p:set>
                                      <p:cBhvr>
                                        <p:cTn id="8" dur="1" fill="hold">
                                          <p:stCondLst>
                                            <p:cond delay="0"/>
                                          </p:stCondLst>
                                        </p:cTn>
                                        <p:tgtEl>
                                          <p:spTgt spid="52">
                                            <p:txEl>
                                              <p:pRg st="1" end="1"/>
                                            </p:txEl>
                                          </p:spTgt>
                                        </p:tgtEl>
                                        <p:attrNameLst>
                                          <p:attrName>style.visibility</p:attrName>
                                        </p:attrNameLst>
                                      </p:cBhvr>
                                      <p:to>
                                        <p:strVal val="visible"/>
                                      </p:to>
                                    </p:set>
                                  </p:childTnLst>
                                </p:cTn>
                              </p:par>
                              <p:par>
                                <p:cTn id="9" nodeType="withEffect" fill="hold" presetClass="entr" presetID="1">
                                  <p:stCondLst>
                                    <p:cond delay="0"/>
                                  </p:stCondLst>
                                  <p:childTnLst>
                                    <p:set>
                                      <p:cBhvr>
                                        <p:cTn id="10" dur="1" fill="hold">
                                          <p:stCondLst>
                                            <p:cond delay="0"/>
                                          </p:stCondLst>
                                        </p:cTn>
                                        <p:tgtEl>
                                          <p:spTgt spid="52">
                                            <p:txEl>
                                              <p:pRg st="2" end="2"/>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52">
                                            <p:txEl>
                                              <p:pRg st="3" end="3"/>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52">
                                            <p:txEl>
                                              <p:pRg st="4" end="4"/>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52">
                                            <p:txEl>
                                              <p:pRg st="5" end="5"/>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37" name="CustomShape 2"/>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38" name="CustomShape 3"/>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39" name="CustomShape 4"/>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240" name="CustomShape 5"/>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241" name="CustomShape 6"/>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242" name="Freeform 7"/>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243" name="Line 8"/>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244" name="Line 9"/>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245" name="CustomShape 10"/>
          <p:cNvSpPr/>
          <p:nvPr/>
        </p:nvSpPr>
        <p:spPr>
          <a:xfrm>
            <a:off x="1600200" y="5257800"/>
            <a:ext cx="5790960" cy="1294920"/>
          </a:xfrm>
          <a:prstGeom prst="rect">
            <a:avLst/>
          </a:prstGeom>
          <a:solidFill>
            <a:srgbClr val="009999"/>
          </a:solidFill>
          <a:ln w="9360">
            <a:solidFill>
              <a:srgbClr val="ffffff"/>
            </a:solidFill>
            <a:miter/>
          </a:ln>
        </p:spPr>
        <p:style>
          <a:lnRef idx="0"/>
          <a:fillRef idx="0"/>
          <a:effectRef idx="0"/>
          <a:fontRef idx="minor"/>
        </p:style>
      </p:sp>
      <p:sp>
        <p:nvSpPr>
          <p:cNvPr id="246" name="CustomShape 11"/>
          <p:cNvSpPr/>
          <p:nvPr/>
        </p:nvSpPr>
        <p:spPr>
          <a:xfrm>
            <a:off x="1752480" y="5257800"/>
            <a:ext cx="5462280" cy="1190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A machine on Network-A wants to know the IP address of the www server at Cisco.com</a:t>
            </a:r>
            <a:endParaRPr b="0" lang="en-US" sz="2400" spc="-1" strike="noStrike">
              <a:latin typeface="Arial"/>
            </a:endParaRPr>
          </a:p>
        </p:txBody>
      </p:sp>
    </p:spTree>
  </p:cSld>
  <p:transition>
    <p:fade/>
  </p:transition>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48" name="CustomShape 2"/>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49" name="CustomShape 3"/>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50" name="CustomShape 4"/>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251" name="CustomShape 5"/>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252" name="CustomShape 6"/>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253" name="Freeform 7"/>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254" name="Line 8"/>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255" name="Line 9"/>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256" name="CustomShape 10"/>
          <p:cNvSpPr/>
          <p:nvPr/>
        </p:nvSpPr>
        <p:spPr>
          <a:xfrm>
            <a:off x="1600200" y="5257800"/>
            <a:ext cx="6095520" cy="1569600"/>
          </a:xfrm>
          <a:prstGeom prst="rect">
            <a:avLst/>
          </a:prstGeom>
          <a:solidFill>
            <a:srgbClr val="009999"/>
          </a:solidFill>
          <a:ln w="9360">
            <a:solidFill>
              <a:srgbClr val="ffffff"/>
            </a:solidFill>
            <a:miter/>
          </a:ln>
        </p:spPr>
        <p:style>
          <a:lnRef idx="0"/>
          <a:fillRef idx="0"/>
          <a:effectRef idx="0"/>
          <a:fontRef idx="minor"/>
        </p:style>
      </p:sp>
      <p:sp>
        <p:nvSpPr>
          <p:cNvPr id="257" name="CustomShape 11"/>
          <p:cNvSpPr/>
          <p:nvPr/>
        </p:nvSpPr>
        <p:spPr>
          <a:xfrm>
            <a:off x="1752480" y="5257800"/>
            <a:ext cx="6171840" cy="1190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A machine on Network-A sends a DNS query to its DNS server asking for the IP address of the www.cisco.com</a:t>
            </a:r>
            <a:endParaRPr b="0" lang="en-US" sz="2400" spc="-1" strike="noStrike">
              <a:latin typeface="Arial"/>
            </a:endParaRPr>
          </a:p>
        </p:txBody>
      </p:sp>
    </p:spTree>
  </p:cSld>
  <p:transition>
    <p:fade/>
  </p:transition>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59" name="CustomShape 2"/>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60" name="CustomShape 3"/>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61" name="CustomShape 4"/>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262" name="CustomShape 5"/>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263" name="CustomShape 6"/>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264" name="Freeform 7"/>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265" name="Line 8"/>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266" name="Line 9"/>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267" name="CustomShape 10"/>
          <p:cNvSpPr/>
          <p:nvPr/>
        </p:nvSpPr>
        <p:spPr>
          <a:xfrm>
            <a:off x="1600200" y="5257800"/>
            <a:ext cx="5790960" cy="1569600"/>
          </a:xfrm>
          <a:prstGeom prst="rect">
            <a:avLst/>
          </a:prstGeom>
          <a:solidFill>
            <a:srgbClr val="009999"/>
          </a:solidFill>
          <a:ln w="9360">
            <a:solidFill>
              <a:srgbClr val="ffffff"/>
            </a:solidFill>
            <a:miter/>
          </a:ln>
        </p:spPr>
        <p:style>
          <a:lnRef idx="0"/>
          <a:fillRef idx="0"/>
          <a:effectRef idx="0"/>
          <a:fontRef idx="minor"/>
        </p:style>
      </p:sp>
      <p:sp>
        <p:nvSpPr>
          <p:cNvPr id="268" name="CustomShape 11"/>
          <p:cNvSpPr/>
          <p:nvPr/>
        </p:nvSpPr>
        <p:spPr>
          <a:xfrm>
            <a:off x="1752480" y="5257800"/>
            <a:ext cx="5333760" cy="1190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The DNS server on Network-A queries the one of the Root servers  for the IP address of www.cisco.com</a:t>
            </a:r>
            <a:endParaRPr b="0" lang="en-US" sz="2400" spc="-1" strike="noStrike">
              <a:latin typeface="Arial"/>
            </a:endParaRPr>
          </a:p>
        </p:txBody>
      </p:sp>
      <p:sp>
        <p:nvSpPr>
          <p:cNvPr id="269" name="Line 12"/>
          <p:cNvSpPr/>
          <p:nvPr/>
        </p:nvSpPr>
        <p:spPr>
          <a:xfrm>
            <a:off x="7391520" y="5867280"/>
            <a:ext cx="1066680" cy="0"/>
          </a:xfrm>
          <a:prstGeom prst="line">
            <a:avLst/>
          </a:prstGeom>
          <a:ln w="57240">
            <a:solidFill>
              <a:srgbClr val="ff3300"/>
            </a:solidFill>
            <a:miter/>
          </a:ln>
        </p:spPr>
        <p:style>
          <a:lnRef idx="0"/>
          <a:fillRef idx="0"/>
          <a:effectRef idx="0"/>
          <a:fontRef idx="minor"/>
        </p:style>
      </p:sp>
      <p:sp>
        <p:nvSpPr>
          <p:cNvPr id="270" name="Line 13"/>
          <p:cNvSpPr/>
          <p:nvPr/>
        </p:nvSpPr>
        <p:spPr>
          <a:xfrm flipV="1">
            <a:off x="8458200" y="2590560"/>
            <a:ext cx="0" cy="3276360"/>
          </a:xfrm>
          <a:prstGeom prst="line">
            <a:avLst/>
          </a:prstGeom>
          <a:ln w="57240">
            <a:solidFill>
              <a:srgbClr val="ff3300"/>
            </a:solidFill>
            <a:miter/>
          </a:ln>
        </p:spPr>
        <p:style>
          <a:lnRef idx="0"/>
          <a:fillRef idx="0"/>
          <a:effectRef idx="0"/>
          <a:fontRef idx="minor"/>
        </p:style>
      </p:sp>
      <p:sp>
        <p:nvSpPr>
          <p:cNvPr id="271" name="Line 14"/>
          <p:cNvSpPr/>
          <p:nvPr/>
        </p:nvSpPr>
        <p:spPr>
          <a:xfrm flipH="1">
            <a:off x="5943240" y="2625840"/>
            <a:ext cx="2514600" cy="0"/>
          </a:xfrm>
          <a:prstGeom prst="line">
            <a:avLst/>
          </a:prstGeom>
          <a:ln w="57240">
            <a:solidFill>
              <a:srgbClr val="ff3300"/>
            </a:solidFill>
            <a:miter/>
            <a:tailEnd len="med" type="triangle" w="med"/>
          </a:ln>
        </p:spPr>
        <p:style>
          <a:lnRef idx="0"/>
          <a:fillRef idx="0"/>
          <a:effectRef idx="0"/>
          <a:fontRef idx="minor"/>
        </p:style>
      </p:sp>
      <p:sp>
        <p:nvSpPr>
          <p:cNvPr id="272" name="CustomShape 15"/>
          <p:cNvSpPr/>
          <p:nvPr/>
        </p:nvSpPr>
        <p:spPr>
          <a:xfrm>
            <a:off x="6858000" y="2224080"/>
            <a:ext cx="220932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DNS Query</a:t>
            </a:r>
            <a:endParaRPr b="0" lang="en-US" sz="1800" spc="-1" strike="noStrike">
              <a:latin typeface="Arial"/>
            </a:endParaRPr>
          </a:p>
        </p:txBody>
      </p:sp>
    </p:spTree>
  </p:cSld>
  <p:transition>
    <p:fade/>
  </p:transition>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Line 1"/>
          <p:cNvSpPr/>
          <p:nvPr/>
        </p:nvSpPr>
        <p:spPr>
          <a:xfrm flipV="1">
            <a:off x="533520" y="2819160"/>
            <a:ext cx="0" cy="3276360"/>
          </a:xfrm>
          <a:prstGeom prst="line">
            <a:avLst/>
          </a:prstGeom>
          <a:ln w="57240">
            <a:solidFill>
              <a:srgbClr val="ff3300"/>
            </a:solidFill>
            <a:miter/>
          </a:ln>
        </p:spPr>
        <p:style>
          <a:lnRef idx="0"/>
          <a:fillRef idx="0"/>
          <a:effectRef idx="0"/>
          <a:fontRef idx="minor"/>
        </p:style>
      </p:sp>
      <p:sp>
        <p:nvSpPr>
          <p:cNvPr id="274" name="Line 2"/>
          <p:cNvSpPr/>
          <p:nvPr/>
        </p:nvSpPr>
        <p:spPr>
          <a:xfrm>
            <a:off x="533520" y="2819520"/>
            <a:ext cx="2431800" cy="0"/>
          </a:xfrm>
          <a:prstGeom prst="line">
            <a:avLst/>
          </a:prstGeom>
          <a:ln w="57240">
            <a:solidFill>
              <a:srgbClr val="ff3300"/>
            </a:solidFill>
            <a:miter/>
          </a:ln>
        </p:spPr>
        <p:style>
          <a:lnRef idx="0"/>
          <a:fillRef idx="0"/>
          <a:effectRef idx="0"/>
          <a:fontRef idx="minor"/>
        </p:style>
      </p:sp>
      <p:sp>
        <p:nvSpPr>
          <p:cNvPr id="275" name="Line 3"/>
          <p:cNvSpPr/>
          <p:nvPr/>
        </p:nvSpPr>
        <p:spPr>
          <a:xfrm>
            <a:off x="533520" y="6060960"/>
            <a:ext cx="990360" cy="0"/>
          </a:xfrm>
          <a:prstGeom prst="line">
            <a:avLst/>
          </a:prstGeom>
          <a:ln w="57240">
            <a:solidFill>
              <a:srgbClr val="ff3300"/>
            </a:solidFill>
            <a:miter/>
            <a:tailEnd len="med" type="triangle" w="med"/>
          </a:ln>
        </p:spPr>
        <p:style>
          <a:lnRef idx="0"/>
          <a:fillRef idx="0"/>
          <a:effectRef idx="0"/>
          <a:fontRef idx="minor"/>
        </p:style>
      </p:sp>
      <p:sp>
        <p:nvSpPr>
          <p:cNvPr id="276" name="CustomShape 4"/>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77" name="CustomShape 5"/>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78" name="CustomShape 6"/>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79" name="CustomShape 7"/>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280" name="CustomShape 8"/>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281" name="CustomShape 9"/>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282" name="Freeform 10"/>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283" name="Line 11"/>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284" name="Line 12"/>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285" name="CustomShape 13"/>
          <p:cNvSpPr/>
          <p:nvPr/>
        </p:nvSpPr>
        <p:spPr>
          <a:xfrm>
            <a:off x="1600200" y="5257800"/>
            <a:ext cx="5790960" cy="1294920"/>
          </a:xfrm>
          <a:prstGeom prst="rect">
            <a:avLst/>
          </a:prstGeom>
          <a:solidFill>
            <a:srgbClr val="009999"/>
          </a:solidFill>
          <a:ln w="9360">
            <a:solidFill>
              <a:srgbClr val="ffffff"/>
            </a:solidFill>
            <a:miter/>
          </a:ln>
        </p:spPr>
        <p:style>
          <a:lnRef idx="0"/>
          <a:fillRef idx="0"/>
          <a:effectRef idx="0"/>
          <a:fontRef idx="minor"/>
        </p:style>
      </p:sp>
      <p:sp>
        <p:nvSpPr>
          <p:cNvPr id="286" name="CustomShape 14"/>
          <p:cNvSpPr/>
          <p:nvPr/>
        </p:nvSpPr>
        <p:spPr>
          <a:xfrm>
            <a:off x="1905120" y="5425920"/>
            <a:ext cx="5486040" cy="825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A root server returns a list of name servers for the .com domain</a:t>
            </a:r>
            <a:endParaRPr b="0" lang="en-US" sz="2400" spc="-1" strike="noStrike">
              <a:latin typeface="Arial"/>
            </a:endParaRPr>
          </a:p>
        </p:txBody>
      </p:sp>
      <p:sp>
        <p:nvSpPr>
          <p:cNvPr id="287" name="CustomShape 15"/>
          <p:cNvSpPr/>
          <p:nvPr/>
        </p:nvSpPr>
        <p:spPr>
          <a:xfrm>
            <a:off x="141120" y="2906640"/>
            <a:ext cx="220968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Zone Delegation</a:t>
            </a:r>
            <a:endParaRPr b="0" lang="en-US" sz="1800" spc="-1" strike="noStrike">
              <a:latin typeface="Arial"/>
            </a:endParaRPr>
          </a:p>
        </p:txBody>
      </p:sp>
    </p:spTree>
  </p:cSld>
  <p:transition>
    <p:fade/>
  </p:transition>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289" name="CustomShape 2"/>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290" name="CustomShape 3"/>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291" name="CustomShape 4"/>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292" name="CustomShape 5"/>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293" name="CustomShape 6"/>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294" name="Freeform 7"/>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295" name="Line 8"/>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296" name="Line 9"/>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297" name="CustomShape 10"/>
          <p:cNvSpPr/>
          <p:nvPr/>
        </p:nvSpPr>
        <p:spPr>
          <a:xfrm>
            <a:off x="1600200" y="5257800"/>
            <a:ext cx="5790960" cy="1294920"/>
          </a:xfrm>
          <a:prstGeom prst="rect">
            <a:avLst/>
          </a:prstGeom>
          <a:solidFill>
            <a:srgbClr val="009999"/>
          </a:solidFill>
          <a:ln w="9360">
            <a:solidFill>
              <a:srgbClr val="ffffff"/>
            </a:solidFill>
            <a:miter/>
          </a:ln>
        </p:spPr>
        <p:style>
          <a:lnRef idx="0"/>
          <a:fillRef idx="0"/>
          <a:effectRef idx="0"/>
          <a:fontRef idx="minor"/>
        </p:style>
      </p:sp>
      <p:sp>
        <p:nvSpPr>
          <p:cNvPr id="298" name="CustomShape 11"/>
          <p:cNvSpPr/>
          <p:nvPr/>
        </p:nvSpPr>
        <p:spPr>
          <a:xfrm>
            <a:off x="1752480" y="5257800"/>
            <a:ext cx="6171840" cy="1325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Network-A DNS  queries a .com name </a:t>
            </a:r>
            <a:endParaRPr b="0" lang="en-US" sz="2000" spc="-1" strike="noStrike">
              <a:latin typeface="Arial"/>
            </a:endParaRPr>
          </a:p>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Server for the IP address of</a:t>
            </a:r>
            <a:endParaRPr b="0" lang="en-US" sz="2000" spc="-1" strike="noStrike">
              <a:latin typeface="Arial"/>
            </a:endParaRPr>
          </a:p>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www.cisco.com</a:t>
            </a:r>
            <a:endParaRPr b="0" lang="en-US" sz="2000" spc="-1" strike="noStrike">
              <a:latin typeface="Arial"/>
            </a:endParaRPr>
          </a:p>
        </p:txBody>
      </p:sp>
      <p:sp>
        <p:nvSpPr>
          <p:cNvPr id="299" name="CustomShape 12"/>
          <p:cNvSpPr/>
          <p:nvPr/>
        </p:nvSpPr>
        <p:spPr>
          <a:xfrm>
            <a:off x="838080" y="3733920"/>
            <a:ext cx="1142640" cy="456840"/>
          </a:xfrm>
          <a:prstGeom prst="ellipse">
            <a:avLst/>
          </a:prstGeom>
          <a:noFill/>
          <a:ln w="38160">
            <a:solidFill>
              <a:srgbClr val="ff3300"/>
            </a:solidFill>
            <a:miter/>
          </a:ln>
        </p:spPr>
        <p:style>
          <a:lnRef idx="0"/>
          <a:fillRef idx="0"/>
          <a:effectRef idx="0"/>
          <a:fontRef idx="minor"/>
        </p:style>
      </p:sp>
      <p:sp>
        <p:nvSpPr>
          <p:cNvPr id="300" name="Line 13"/>
          <p:cNvSpPr/>
          <p:nvPr/>
        </p:nvSpPr>
        <p:spPr>
          <a:xfrm flipV="1">
            <a:off x="1208160" y="4190760"/>
            <a:ext cx="0" cy="1452600"/>
          </a:xfrm>
          <a:prstGeom prst="line">
            <a:avLst/>
          </a:prstGeom>
          <a:ln w="9360">
            <a:solidFill>
              <a:srgbClr val="ff3300"/>
            </a:solidFill>
            <a:miter/>
            <a:tailEnd len="med" type="triangle" w="med"/>
          </a:ln>
        </p:spPr>
        <p:style>
          <a:lnRef idx="0"/>
          <a:fillRef idx="0"/>
          <a:effectRef idx="0"/>
          <a:fontRef idx="minor"/>
        </p:style>
      </p:sp>
      <p:sp>
        <p:nvSpPr>
          <p:cNvPr id="301" name="CustomShape 14"/>
          <p:cNvSpPr/>
          <p:nvPr/>
        </p:nvSpPr>
        <p:spPr>
          <a:xfrm flipH="1" flipV="1">
            <a:off x="1207800" y="4190040"/>
            <a:ext cx="391680" cy="1595160"/>
          </a:xfrm>
          <a:prstGeom prst="bentConnector3">
            <a:avLst>
              <a:gd name="adj1" fmla="val 50000"/>
            </a:avLst>
          </a:prstGeom>
          <a:noFill/>
          <a:ln w="9360">
            <a:solidFill>
              <a:srgbClr val="ff6600"/>
            </a:solidFill>
            <a:round/>
            <a:tailEnd len="med" type="arrow" w="med"/>
          </a:ln>
        </p:spPr>
        <p:style>
          <a:lnRef idx="0"/>
          <a:fillRef idx="0"/>
          <a:effectRef idx="0"/>
          <a:fontRef idx="minor"/>
        </p:style>
      </p:sp>
    </p:spTree>
  </p:cSld>
  <p:transition spd="med">
    <p:fade/>
  </p:transition>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303" name="CustomShape 2"/>
          <p:cNvSpPr/>
          <p:nvPr/>
        </p:nvSpPr>
        <p:spPr>
          <a:xfrm>
            <a:off x="838080" y="2367000"/>
            <a:ext cx="7238880" cy="3763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Subdomains</a:t>
            </a:r>
            <a:endParaRPr b="0" lang="en-US" sz="2800" spc="-1" strike="noStrike">
              <a:latin typeface="Arial"/>
            </a:endParaRPr>
          </a:p>
        </p:txBody>
      </p:sp>
      <p:sp>
        <p:nvSpPr>
          <p:cNvPr id="304" name="CustomShape 3"/>
          <p:cNvSpPr/>
          <p:nvPr/>
        </p:nvSpPr>
        <p:spPr>
          <a:xfrm>
            <a:off x="914400" y="333864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305" name="CustomShape 4"/>
          <p:cNvSpPr/>
          <p:nvPr/>
        </p:nvSpPr>
        <p:spPr>
          <a:xfrm>
            <a:off x="2971800" y="2209680"/>
            <a:ext cx="2971440" cy="838080"/>
          </a:xfrm>
          <a:prstGeom prst="rect">
            <a:avLst/>
          </a:prstGeom>
          <a:noFill/>
          <a:ln w="9360">
            <a:solidFill>
              <a:srgbClr val="ffffff"/>
            </a:solidFill>
            <a:miter/>
          </a:ln>
        </p:spPr>
        <p:style>
          <a:lnRef idx="0"/>
          <a:fillRef idx="0"/>
          <a:effectRef idx="0"/>
          <a:fontRef idx="minor"/>
        </p:style>
      </p:sp>
      <p:sp>
        <p:nvSpPr>
          <p:cNvPr id="306" name="CustomShape 5"/>
          <p:cNvSpPr/>
          <p:nvPr/>
        </p:nvSpPr>
        <p:spPr>
          <a:xfrm>
            <a:off x="2590920" y="5410080"/>
            <a:ext cx="2971440" cy="838080"/>
          </a:xfrm>
          <a:prstGeom prst="rect">
            <a:avLst/>
          </a:prstGeom>
          <a:noFill/>
          <a:ln w="9360">
            <a:solidFill>
              <a:srgbClr val="ffffff"/>
            </a:solidFill>
            <a:miter/>
          </a:ln>
        </p:spPr>
        <p:style>
          <a:lnRef idx="0"/>
          <a:fillRef idx="0"/>
          <a:effectRef idx="0"/>
          <a:fontRef idx="minor"/>
        </p:style>
      </p:sp>
      <p:sp>
        <p:nvSpPr>
          <p:cNvPr id="307" name="CustomShape 6"/>
          <p:cNvSpPr/>
          <p:nvPr/>
        </p:nvSpPr>
        <p:spPr>
          <a:xfrm>
            <a:off x="838080" y="3733920"/>
            <a:ext cx="6857640" cy="1066320"/>
          </a:xfrm>
          <a:prstGeom prst="rect">
            <a:avLst/>
          </a:prstGeom>
          <a:noFill/>
          <a:ln w="9360">
            <a:solidFill>
              <a:srgbClr val="ffffff"/>
            </a:solidFill>
            <a:miter/>
          </a:ln>
        </p:spPr>
        <p:style>
          <a:lnRef idx="0"/>
          <a:fillRef idx="0"/>
          <a:effectRef idx="0"/>
          <a:fontRef idx="minor"/>
        </p:style>
      </p:sp>
      <p:sp>
        <p:nvSpPr>
          <p:cNvPr id="308" name="Freeform 7"/>
          <p:cNvSpPr/>
          <p:nvPr/>
        </p:nvSpPr>
        <p:spPr>
          <a:xfrm>
            <a:off x="3962520" y="5410080"/>
            <a:ext cx="360" cy="360"/>
          </a:xfrm>
          <a:custGeom>
            <a:avLst/>
            <a:gdLst/>
            <a:ahLst/>
            <a:rect l="0" t="0" r="r" b="b"/>
            <a:pathLst>
              <a:path w="1" h="1">
                <a:moveTo>
                  <a:pt x="0" y="0"/>
                </a:moveTo>
                <a:lnTo>
                  <a:pt x="0" y="0"/>
                </a:lnTo>
              </a:path>
            </a:pathLst>
          </a:custGeom>
          <a:ln w="9360">
            <a:solidFill>
              <a:srgbClr val="ffffff"/>
            </a:solidFill>
            <a:miter/>
          </a:ln>
        </p:spPr>
      </p:sp>
      <p:sp>
        <p:nvSpPr>
          <p:cNvPr id="309" name="Line 8"/>
          <p:cNvSpPr/>
          <p:nvPr/>
        </p:nvSpPr>
        <p:spPr>
          <a:xfrm flipV="1">
            <a:off x="4419720" y="4800240"/>
            <a:ext cx="0" cy="609480"/>
          </a:xfrm>
          <a:prstGeom prst="line">
            <a:avLst/>
          </a:prstGeom>
          <a:ln w="9360">
            <a:solidFill>
              <a:srgbClr val="ffffff"/>
            </a:solidFill>
            <a:miter/>
          </a:ln>
        </p:spPr>
        <p:style>
          <a:lnRef idx="0"/>
          <a:fillRef idx="0"/>
          <a:effectRef idx="0"/>
          <a:fontRef idx="minor"/>
        </p:style>
      </p:sp>
      <p:sp>
        <p:nvSpPr>
          <p:cNvPr id="310" name="Line 9"/>
          <p:cNvSpPr/>
          <p:nvPr/>
        </p:nvSpPr>
        <p:spPr>
          <a:xfrm flipV="1">
            <a:off x="4419720" y="3089160"/>
            <a:ext cx="0" cy="609840"/>
          </a:xfrm>
          <a:prstGeom prst="line">
            <a:avLst/>
          </a:prstGeom>
          <a:ln w="9360">
            <a:solidFill>
              <a:srgbClr val="ffffff"/>
            </a:solidFill>
            <a:miter/>
          </a:ln>
        </p:spPr>
        <p:style>
          <a:lnRef idx="0"/>
          <a:fillRef idx="0"/>
          <a:effectRef idx="0"/>
          <a:fontRef idx="minor"/>
        </p:style>
      </p:sp>
      <p:sp>
        <p:nvSpPr>
          <p:cNvPr id="311" name="CustomShape 10"/>
          <p:cNvSpPr/>
          <p:nvPr/>
        </p:nvSpPr>
        <p:spPr>
          <a:xfrm>
            <a:off x="1600200" y="5257800"/>
            <a:ext cx="5790960" cy="1294920"/>
          </a:xfrm>
          <a:prstGeom prst="rect">
            <a:avLst/>
          </a:prstGeom>
          <a:solidFill>
            <a:srgbClr val="009999"/>
          </a:solidFill>
          <a:ln w="9360">
            <a:solidFill>
              <a:srgbClr val="ffffff"/>
            </a:solidFill>
            <a:miter/>
          </a:ln>
        </p:spPr>
        <p:style>
          <a:lnRef idx="0"/>
          <a:fillRef idx="0"/>
          <a:effectRef idx="0"/>
          <a:fontRef idx="minor"/>
        </p:style>
      </p:sp>
      <p:sp>
        <p:nvSpPr>
          <p:cNvPr id="312" name="CustomShape 11"/>
          <p:cNvSpPr/>
          <p:nvPr/>
        </p:nvSpPr>
        <p:spPr>
          <a:xfrm>
            <a:off x="1752480" y="5257800"/>
            <a:ext cx="6171840" cy="703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A .com name server returns a list of name servers for cisco.com domain</a:t>
            </a:r>
            <a:endParaRPr b="0" lang="en-US" sz="2000" spc="-1" strike="noStrike">
              <a:latin typeface="Arial"/>
            </a:endParaRPr>
          </a:p>
        </p:txBody>
      </p:sp>
      <p:sp>
        <p:nvSpPr>
          <p:cNvPr id="313" name="CustomShape 12"/>
          <p:cNvSpPr/>
          <p:nvPr/>
        </p:nvSpPr>
        <p:spPr>
          <a:xfrm>
            <a:off x="838080" y="3733920"/>
            <a:ext cx="1142640" cy="456840"/>
          </a:xfrm>
          <a:prstGeom prst="ellipse">
            <a:avLst/>
          </a:prstGeom>
          <a:noFill/>
          <a:ln w="38160">
            <a:solidFill>
              <a:srgbClr val="ff3300"/>
            </a:solidFill>
            <a:miter/>
          </a:ln>
        </p:spPr>
        <p:style>
          <a:lnRef idx="0"/>
          <a:fillRef idx="0"/>
          <a:effectRef idx="0"/>
          <a:fontRef idx="minor"/>
        </p:style>
      </p:sp>
      <p:sp>
        <p:nvSpPr>
          <p:cNvPr id="314" name="CustomShape 13"/>
          <p:cNvSpPr/>
          <p:nvPr/>
        </p:nvSpPr>
        <p:spPr>
          <a:xfrm flipH="1" flipV="1">
            <a:off x="1207080" y="4190400"/>
            <a:ext cx="392400" cy="1595520"/>
          </a:xfrm>
          <a:prstGeom prst="bentConnector3">
            <a:avLst>
              <a:gd name="adj1" fmla="val 50000"/>
            </a:avLst>
          </a:prstGeom>
          <a:noFill/>
          <a:ln w="9360">
            <a:solidFill>
              <a:srgbClr val="ff6600"/>
            </a:solidFill>
            <a:round/>
            <a:headEnd len="med" type="arrow" w="med"/>
          </a:ln>
        </p:spPr>
        <p:style>
          <a:lnRef idx="0"/>
          <a:fillRef idx="0"/>
          <a:effectRef idx="0"/>
          <a:fontRef idx="minor"/>
        </p:style>
      </p:sp>
      <p:sp>
        <p:nvSpPr>
          <p:cNvPr id="315" name="CustomShape 14"/>
          <p:cNvSpPr/>
          <p:nvPr/>
        </p:nvSpPr>
        <p:spPr>
          <a:xfrm>
            <a:off x="103320" y="4890960"/>
            <a:ext cx="220932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Zone Delegation</a:t>
            </a:r>
            <a:endParaRPr b="0" lang="en-US" sz="1800" spc="-1" strike="noStrike">
              <a:latin typeface="Arial"/>
            </a:endParaRPr>
          </a:p>
        </p:txBody>
      </p:sp>
    </p:spTree>
  </p:cSld>
  <p:transition spd="med">
    <p:fade/>
  </p:transition>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317" name="CustomShape 2"/>
          <p:cNvSpPr/>
          <p:nvPr/>
        </p:nvSpPr>
        <p:spPr>
          <a:xfrm>
            <a:off x="838080" y="1928880"/>
            <a:ext cx="7238880" cy="311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
        <p:nvSpPr>
          <p:cNvPr id="318" name="CustomShape 3"/>
          <p:cNvSpPr/>
          <p:nvPr/>
        </p:nvSpPr>
        <p:spPr>
          <a:xfrm>
            <a:off x="914400" y="290052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319" name="CustomShape 4"/>
          <p:cNvSpPr/>
          <p:nvPr/>
        </p:nvSpPr>
        <p:spPr>
          <a:xfrm>
            <a:off x="2971800" y="1771560"/>
            <a:ext cx="2971440" cy="838080"/>
          </a:xfrm>
          <a:prstGeom prst="rect">
            <a:avLst/>
          </a:prstGeom>
          <a:noFill/>
          <a:ln w="9360">
            <a:solidFill>
              <a:srgbClr val="ffffff"/>
            </a:solidFill>
            <a:miter/>
          </a:ln>
        </p:spPr>
        <p:style>
          <a:lnRef idx="0"/>
          <a:fillRef idx="0"/>
          <a:effectRef idx="0"/>
          <a:fontRef idx="minor"/>
        </p:style>
      </p:sp>
      <p:sp>
        <p:nvSpPr>
          <p:cNvPr id="320" name="CustomShape 5"/>
          <p:cNvSpPr/>
          <p:nvPr/>
        </p:nvSpPr>
        <p:spPr>
          <a:xfrm>
            <a:off x="2933640" y="4707000"/>
            <a:ext cx="2971440" cy="515520"/>
          </a:xfrm>
          <a:prstGeom prst="rect">
            <a:avLst/>
          </a:prstGeom>
          <a:noFill/>
          <a:ln w="9360">
            <a:solidFill>
              <a:srgbClr val="ffffff"/>
            </a:solidFill>
            <a:miter/>
          </a:ln>
        </p:spPr>
        <p:style>
          <a:lnRef idx="0"/>
          <a:fillRef idx="0"/>
          <a:effectRef idx="0"/>
          <a:fontRef idx="minor"/>
        </p:style>
      </p:sp>
      <p:sp>
        <p:nvSpPr>
          <p:cNvPr id="321" name="CustomShape 6"/>
          <p:cNvSpPr/>
          <p:nvPr/>
        </p:nvSpPr>
        <p:spPr>
          <a:xfrm>
            <a:off x="838080" y="3295800"/>
            <a:ext cx="6857640" cy="1066320"/>
          </a:xfrm>
          <a:prstGeom prst="rect">
            <a:avLst/>
          </a:prstGeom>
          <a:noFill/>
          <a:ln w="9360">
            <a:solidFill>
              <a:srgbClr val="ffffff"/>
            </a:solidFill>
            <a:miter/>
          </a:ln>
        </p:spPr>
        <p:style>
          <a:lnRef idx="0"/>
          <a:fillRef idx="0"/>
          <a:effectRef idx="0"/>
          <a:fontRef idx="minor"/>
        </p:style>
      </p:sp>
      <p:sp>
        <p:nvSpPr>
          <p:cNvPr id="322" name="Freeform 7"/>
          <p:cNvSpPr/>
          <p:nvPr/>
        </p:nvSpPr>
        <p:spPr>
          <a:xfrm>
            <a:off x="3962520" y="4971960"/>
            <a:ext cx="360" cy="360"/>
          </a:xfrm>
          <a:custGeom>
            <a:avLst/>
            <a:gdLst/>
            <a:ahLst/>
            <a:rect l="0" t="0" r="r" b="b"/>
            <a:pathLst>
              <a:path w="1" h="1">
                <a:moveTo>
                  <a:pt x="0" y="0"/>
                </a:moveTo>
                <a:lnTo>
                  <a:pt x="0" y="0"/>
                </a:lnTo>
              </a:path>
            </a:pathLst>
          </a:custGeom>
          <a:ln w="9360">
            <a:solidFill>
              <a:srgbClr val="ffffff"/>
            </a:solidFill>
            <a:miter/>
          </a:ln>
        </p:spPr>
      </p:sp>
      <p:sp>
        <p:nvSpPr>
          <p:cNvPr id="323" name="Line 8"/>
          <p:cNvSpPr/>
          <p:nvPr/>
        </p:nvSpPr>
        <p:spPr>
          <a:xfrm flipV="1">
            <a:off x="4419720" y="4362120"/>
            <a:ext cx="0" cy="344520"/>
          </a:xfrm>
          <a:prstGeom prst="line">
            <a:avLst/>
          </a:prstGeom>
          <a:ln w="9360">
            <a:solidFill>
              <a:srgbClr val="ffffff"/>
            </a:solidFill>
            <a:miter/>
          </a:ln>
        </p:spPr>
        <p:style>
          <a:lnRef idx="0"/>
          <a:fillRef idx="0"/>
          <a:effectRef idx="0"/>
          <a:fontRef idx="minor"/>
        </p:style>
      </p:sp>
      <p:sp>
        <p:nvSpPr>
          <p:cNvPr id="324" name="Line 9"/>
          <p:cNvSpPr/>
          <p:nvPr/>
        </p:nvSpPr>
        <p:spPr>
          <a:xfrm flipV="1">
            <a:off x="4419720" y="2651040"/>
            <a:ext cx="0" cy="609840"/>
          </a:xfrm>
          <a:prstGeom prst="line">
            <a:avLst/>
          </a:prstGeom>
          <a:ln w="9360">
            <a:solidFill>
              <a:srgbClr val="ffffff"/>
            </a:solidFill>
            <a:miter/>
          </a:ln>
        </p:spPr>
        <p:style>
          <a:lnRef idx="0"/>
          <a:fillRef idx="0"/>
          <a:effectRef idx="0"/>
          <a:fontRef idx="minor"/>
        </p:style>
      </p:sp>
      <p:sp>
        <p:nvSpPr>
          <p:cNvPr id="325" name="CustomShape 10"/>
          <p:cNvSpPr/>
          <p:nvPr/>
        </p:nvSpPr>
        <p:spPr>
          <a:xfrm>
            <a:off x="1447920" y="5545080"/>
            <a:ext cx="6171840" cy="1015560"/>
          </a:xfrm>
          <a:prstGeom prst="rect">
            <a:avLst/>
          </a:prstGeom>
          <a:solidFill>
            <a:srgbClr val="009999"/>
          </a:solidFill>
          <a:ln w="9360">
            <a:solidFill>
              <a:srgbClr val="ffffff"/>
            </a:solidFill>
            <a:miter/>
          </a:ln>
        </p:spPr>
        <p:style>
          <a:lnRef idx="0"/>
          <a:fillRef idx="0"/>
          <a:effectRef idx="0"/>
          <a:fontRef idx="minor"/>
        </p:style>
      </p:sp>
      <p:sp>
        <p:nvSpPr>
          <p:cNvPr id="326" name="CustomShape 11"/>
          <p:cNvSpPr/>
          <p:nvPr/>
        </p:nvSpPr>
        <p:spPr>
          <a:xfrm>
            <a:off x="1638360" y="5545080"/>
            <a:ext cx="5866920" cy="703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Network-A DNS then queries a cisco.com domain name server for the IP address of thewww.cisco.com</a:t>
            </a:r>
            <a:endParaRPr b="0" lang="en-US" sz="2000" spc="-1" strike="noStrike">
              <a:latin typeface="Arial"/>
            </a:endParaRPr>
          </a:p>
        </p:txBody>
      </p:sp>
      <p:sp>
        <p:nvSpPr>
          <p:cNvPr id="327" name="CustomShape 12"/>
          <p:cNvSpPr/>
          <p:nvPr/>
        </p:nvSpPr>
        <p:spPr>
          <a:xfrm>
            <a:off x="3547440" y="4788000"/>
            <a:ext cx="1510920" cy="459360"/>
          </a:xfrm>
          <a:prstGeom prst="rect">
            <a:avLst/>
          </a:prstGeom>
          <a:noFill/>
          <a:ln>
            <a:noFill/>
          </a:ln>
        </p:spPr>
        <p:style>
          <a:lnRef idx="0"/>
          <a:fillRef idx="0"/>
          <a:effectRef idx="0"/>
          <a:fontRef idx="minor"/>
        </p:style>
        <p:txBody>
          <a:bodyPr wrap="none" lIns="90000" rIns="90000" tIns="46800" bIns="46800">
            <a:spAutoFit/>
          </a:bodyPr>
          <a:p>
            <a:pPr algn="ct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Cisco.com</a:t>
            </a:r>
            <a:endParaRPr b="0" lang="en-US" sz="2400" spc="-1" strike="noStrike">
              <a:latin typeface="Arial"/>
            </a:endParaRPr>
          </a:p>
        </p:txBody>
      </p:sp>
      <p:sp>
        <p:nvSpPr>
          <p:cNvPr id="328" name="CustomShape 13"/>
          <p:cNvSpPr/>
          <p:nvPr/>
        </p:nvSpPr>
        <p:spPr>
          <a:xfrm flipV="1">
            <a:off x="2253240" y="4787280"/>
            <a:ext cx="679680" cy="757440"/>
          </a:xfrm>
          <a:prstGeom prst="bentConnector3">
            <a:avLst>
              <a:gd name="adj1" fmla="val 50000"/>
            </a:avLst>
          </a:prstGeom>
          <a:noFill/>
          <a:ln w="9360">
            <a:solidFill>
              <a:srgbClr val="ff6600"/>
            </a:solidFill>
            <a:round/>
            <a:tailEnd len="med" type="arrow" w="med"/>
          </a:ln>
        </p:spPr>
        <p:style>
          <a:lnRef idx="0"/>
          <a:fillRef idx="0"/>
          <a:effectRef idx="0"/>
          <a:fontRef idx="minor"/>
        </p:style>
      </p:sp>
    </p:spTree>
  </p:cSld>
  <p:transition>
    <p:fade/>
  </p:transition>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Domain Name Service </a:t>
            </a:r>
            <a:br/>
            <a:r>
              <a:rPr b="0" lang="en-US" sz="4000" spc="-1" strike="noStrike">
                <a:solidFill>
                  <a:srgbClr val="e5ffff"/>
                </a:solidFill>
                <a:latin typeface="Times New Roman"/>
                <a:ea typeface="DejaVu Sans"/>
              </a:rPr>
              <a:t>Tree Hierarchy</a:t>
            </a:r>
            <a:endParaRPr b="0" lang="en-US" sz="4000" spc="-1" strike="noStrike">
              <a:latin typeface="Arial"/>
            </a:endParaRPr>
          </a:p>
        </p:txBody>
      </p:sp>
      <p:sp>
        <p:nvSpPr>
          <p:cNvPr id="330" name="CustomShape 2"/>
          <p:cNvSpPr/>
          <p:nvPr/>
        </p:nvSpPr>
        <p:spPr>
          <a:xfrm>
            <a:off x="838080" y="1928880"/>
            <a:ext cx="7238880" cy="31150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gn="ct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Root Servers</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.com</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   .mil    .edu    .net    .org   .gov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.us</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.ca</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.info</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.biz</a:t>
            </a:r>
            <a:r>
              <a:rPr b="1" lang="en-US" sz="2800" spc="-1" strike="noStrike">
                <a:solidFill>
                  <a:srgbClr val="ffcc00"/>
                </a:solidFill>
                <a:latin typeface="Times New Roman"/>
                <a:ea typeface="DejaVu Sans"/>
              </a:rPr>
              <a:t>	</a:t>
            </a:r>
            <a:r>
              <a:rPr b="1" lang="en-US" sz="2800" spc="-1" strike="noStrike">
                <a:solidFill>
                  <a:srgbClr val="ffcc00"/>
                </a:solidFill>
                <a:latin typeface="Times New Roman"/>
                <a:ea typeface="DejaVu Sans"/>
              </a:rPr>
              <a:t>.tv</a:t>
            </a:r>
            <a:endParaRPr b="0" lang="en-US" sz="2800" spc="-1" strike="noStrike">
              <a:latin typeface="Arial"/>
            </a:endParaRPr>
          </a:p>
          <a:p>
            <a:pPr>
              <a:lnSpc>
                <a:spcPct val="100000"/>
              </a:lnSpc>
              <a:spcBef>
                <a:spcPts val="174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
        <p:nvSpPr>
          <p:cNvPr id="331" name="CustomShape 3"/>
          <p:cNvSpPr/>
          <p:nvPr/>
        </p:nvSpPr>
        <p:spPr>
          <a:xfrm>
            <a:off x="914400" y="2900520"/>
            <a:ext cx="36572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cc00"/>
                </a:solidFill>
                <a:latin typeface="Times New Roman"/>
                <a:ea typeface="DejaVu Sans"/>
              </a:rPr>
              <a:t>Top Level Domains (TLD)</a:t>
            </a:r>
            <a:endParaRPr b="0" lang="en-US" sz="1800" spc="-1" strike="noStrike">
              <a:latin typeface="Arial"/>
            </a:endParaRPr>
          </a:p>
        </p:txBody>
      </p:sp>
      <p:sp>
        <p:nvSpPr>
          <p:cNvPr id="332" name="CustomShape 4"/>
          <p:cNvSpPr/>
          <p:nvPr/>
        </p:nvSpPr>
        <p:spPr>
          <a:xfrm>
            <a:off x="2971800" y="1771560"/>
            <a:ext cx="2971440" cy="838080"/>
          </a:xfrm>
          <a:prstGeom prst="rect">
            <a:avLst/>
          </a:prstGeom>
          <a:noFill/>
          <a:ln w="9360">
            <a:solidFill>
              <a:srgbClr val="ffffff"/>
            </a:solidFill>
            <a:miter/>
          </a:ln>
        </p:spPr>
        <p:style>
          <a:lnRef idx="0"/>
          <a:fillRef idx="0"/>
          <a:effectRef idx="0"/>
          <a:fontRef idx="minor"/>
        </p:style>
      </p:sp>
      <p:sp>
        <p:nvSpPr>
          <p:cNvPr id="333" name="CustomShape 5"/>
          <p:cNvSpPr/>
          <p:nvPr/>
        </p:nvSpPr>
        <p:spPr>
          <a:xfrm>
            <a:off x="2933640" y="4707000"/>
            <a:ext cx="2971440" cy="515520"/>
          </a:xfrm>
          <a:prstGeom prst="rect">
            <a:avLst/>
          </a:prstGeom>
          <a:noFill/>
          <a:ln w="9360">
            <a:solidFill>
              <a:srgbClr val="ffffff"/>
            </a:solidFill>
            <a:miter/>
          </a:ln>
        </p:spPr>
        <p:style>
          <a:lnRef idx="0"/>
          <a:fillRef idx="0"/>
          <a:effectRef idx="0"/>
          <a:fontRef idx="minor"/>
        </p:style>
      </p:sp>
      <p:sp>
        <p:nvSpPr>
          <p:cNvPr id="334" name="CustomShape 6"/>
          <p:cNvSpPr/>
          <p:nvPr/>
        </p:nvSpPr>
        <p:spPr>
          <a:xfrm>
            <a:off x="838080" y="3295800"/>
            <a:ext cx="6857640" cy="1066320"/>
          </a:xfrm>
          <a:prstGeom prst="rect">
            <a:avLst/>
          </a:prstGeom>
          <a:noFill/>
          <a:ln w="9360">
            <a:solidFill>
              <a:srgbClr val="ffffff"/>
            </a:solidFill>
            <a:miter/>
          </a:ln>
        </p:spPr>
        <p:style>
          <a:lnRef idx="0"/>
          <a:fillRef idx="0"/>
          <a:effectRef idx="0"/>
          <a:fontRef idx="minor"/>
        </p:style>
      </p:sp>
      <p:sp>
        <p:nvSpPr>
          <p:cNvPr id="335" name="Freeform 7"/>
          <p:cNvSpPr/>
          <p:nvPr/>
        </p:nvSpPr>
        <p:spPr>
          <a:xfrm>
            <a:off x="3962520" y="4971960"/>
            <a:ext cx="360" cy="360"/>
          </a:xfrm>
          <a:custGeom>
            <a:avLst/>
            <a:gdLst/>
            <a:ahLst/>
            <a:rect l="0" t="0" r="r" b="b"/>
            <a:pathLst>
              <a:path w="1" h="1">
                <a:moveTo>
                  <a:pt x="0" y="0"/>
                </a:moveTo>
                <a:lnTo>
                  <a:pt x="0" y="0"/>
                </a:lnTo>
              </a:path>
            </a:pathLst>
          </a:custGeom>
          <a:ln w="9360">
            <a:solidFill>
              <a:srgbClr val="ffffff"/>
            </a:solidFill>
            <a:miter/>
          </a:ln>
        </p:spPr>
      </p:sp>
      <p:sp>
        <p:nvSpPr>
          <p:cNvPr id="336" name="Line 8"/>
          <p:cNvSpPr/>
          <p:nvPr/>
        </p:nvSpPr>
        <p:spPr>
          <a:xfrm flipV="1">
            <a:off x="4419720" y="4362120"/>
            <a:ext cx="0" cy="344520"/>
          </a:xfrm>
          <a:prstGeom prst="line">
            <a:avLst/>
          </a:prstGeom>
          <a:ln w="9360">
            <a:solidFill>
              <a:srgbClr val="ffffff"/>
            </a:solidFill>
            <a:miter/>
          </a:ln>
        </p:spPr>
        <p:style>
          <a:lnRef idx="0"/>
          <a:fillRef idx="0"/>
          <a:effectRef idx="0"/>
          <a:fontRef idx="minor"/>
        </p:style>
      </p:sp>
      <p:sp>
        <p:nvSpPr>
          <p:cNvPr id="337" name="Line 9"/>
          <p:cNvSpPr/>
          <p:nvPr/>
        </p:nvSpPr>
        <p:spPr>
          <a:xfrm flipV="1">
            <a:off x="4419720" y="2651040"/>
            <a:ext cx="0" cy="609840"/>
          </a:xfrm>
          <a:prstGeom prst="line">
            <a:avLst/>
          </a:prstGeom>
          <a:ln w="9360">
            <a:solidFill>
              <a:srgbClr val="ffffff"/>
            </a:solidFill>
            <a:miter/>
          </a:ln>
        </p:spPr>
        <p:style>
          <a:lnRef idx="0"/>
          <a:fillRef idx="0"/>
          <a:effectRef idx="0"/>
          <a:fontRef idx="minor"/>
        </p:style>
      </p:sp>
      <p:sp>
        <p:nvSpPr>
          <p:cNvPr id="338" name="CustomShape 10"/>
          <p:cNvSpPr/>
          <p:nvPr/>
        </p:nvSpPr>
        <p:spPr>
          <a:xfrm>
            <a:off x="1447920" y="5545080"/>
            <a:ext cx="6171840" cy="1169640"/>
          </a:xfrm>
          <a:prstGeom prst="rect">
            <a:avLst/>
          </a:prstGeom>
          <a:solidFill>
            <a:srgbClr val="009999"/>
          </a:solidFill>
          <a:ln w="9360">
            <a:solidFill>
              <a:srgbClr val="ffffff"/>
            </a:solidFill>
            <a:miter/>
          </a:ln>
        </p:spPr>
        <p:style>
          <a:lnRef idx="0"/>
          <a:fillRef idx="0"/>
          <a:effectRef idx="0"/>
          <a:fontRef idx="minor"/>
        </p:style>
      </p:sp>
      <p:sp>
        <p:nvSpPr>
          <p:cNvPr id="339" name="CustomShape 11"/>
          <p:cNvSpPr/>
          <p:nvPr/>
        </p:nvSpPr>
        <p:spPr>
          <a:xfrm>
            <a:off x="1638360" y="5545080"/>
            <a:ext cx="5866920" cy="1166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ea typeface="DejaVu Sans"/>
              </a:rPr>
              <a:t>A cisco.com domain name server returns the IP address of the  </a:t>
            </a:r>
            <a:r>
              <a:rPr b="0" lang="en-US" sz="2000" spc="-1" strike="noStrike" u="sng">
                <a:solidFill>
                  <a:srgbClr val="0000ff"/>
                </a:solidFill>
                <a:uFillTx/>
                <a:latin typeface="Times New Roman"/>
                <a:ea typeface="DejaVu Sans"/>
                <a:hlinkClick r:id="rId1"/>
              </a:rPr>
              <a:t>www.cisco.com</a:t>
            </a:r>
            <a:endParaRPr b="0" lang="en-US" sz="2000" spc="-1" strike="noStrike">
              <a:latin typeface="Arial"/>
            </a:endParaRPr>
          </a:p>
          <a:p>
            <a:pPr>
              <a:lnSpc>
                <a:spcPct val="100000"/>
              </a:lnSpc>
              <a:spcBef>
                <a:spcPts val="1247"/>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n-US" sz="2000" spc="-1" strike="noStrike">
                <a:solidFill>
                  <a:srgbClr val="ffffff"/>
                </a:solidFill>
                <a:latin typeface="Times New Roman"/>
                <a:ea typeface="DejaVu Sans"/>
              </a:rPr>
              <a:t>This is said to be an authoritative answer</a:t>
            </a:r>
            <a:endParaRPr b="0" lang="en-US" sz="2000" spc="-1" strike="noStrike">
              <a:latin typeface="Arial"/>
            </a:endParaRPr>
          </a:p>
        </p:txBody>
      </p:sp>
      <p:sp>
        <p:nvSpPr>
          <p:cNvPr id="340" name="CustomShape 12"/>
          <p:cNvSpPr/>
          <p:nvPr/>
        </p:nvSpPr>
        <p:spPr>
          <a:xfrm>
            <a:off x="3547440" y="4788000"/>
            <a:ext cx="1510920" cy="459360"/>
          </a:xfrm>
          <a:prstGeom prst="rect">
            <a:avLst/>
          </a:prstGeom>
          <a:noFill/>
          <a:ln>
            <a:noFill/>
          </a:ln>
        </p:spPr>
        <p:style>
          <a:lnRef idx="0"/>
          <a:fillRef idx="0"/>
          <a:effectRef idx="0"/>
          <a:fontRef idx="minor"/>
        </p:style>
        <p:txBody>
          <a:bodyPr wrap="none" lIns="90000" rIns="90000" tIns="46800" bIns="46800">
            <a:spAutoFit/>
          </a:bodyPr>
          <a:p>
            <a:pPr algn="ct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ea typeface="DejaVu Sans"/>
              </a:rPr>
              <a:t>Cisco.com</a:t>
            </a:r>
            <a:endParaRPr b="0" lang="en-US" sz="2400" spc="-1" strike="noStrike">
              <a:latin typeface="Arial"/>
            </a:endParaRPr>
          </a:p>
        </p:txBody>
      </p:sp>
      <p:sp>
        <p:nvSpPr>
          <p:cNvPr id="341" name="CustomShape 13"/>
          <p:cNvSpPr/>
          <p:nvPr/>
        </p:nvSpPr>
        <p:spPr>
          <a:xfrm flipV="1">
            <a:off x="2253240" y="4787280"/>
            <a:ext cx="679680" cy="757440"/>
          </a:xfrm>
          <a:prstGeom prst="bentConnector3">
            <a:avLst>
              <a:gd name="adj1" fmla="val 50000"/>
            </a:avLst>
          </a:prstGeom>
          <a:noFill/>
          <a:ln w="9360">
            <a:solidFill>
              <a:srgbClr val="ff6600"/>
            </a:solidFill>
            <a:round/>
            <a:headEnd len="med" type="arrow" w="med"/>
          </a:ln>
        </p:spPr>
        <p:style>
          <a:lnRef idx="0"/>
          <a:fillRef idx="0"/>
          <a:effectRef idx="0"/>
          <a:fontRef idx="minor"/>
        </p:style>
      </p:sp>
    </p:spTree>
  </p:cSld>
  <p:transition>
    <p:fade/>
  </p:transition>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736560" y="1827360"/>
            <a:ext cx="7670520" cy="475704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Ignorance:~ piyasat$ </a:t>
            </a:r>
            <a:r>
              <a:rPr b="1" lang="en-US" sz="1800" spc="-1" strike="noStrike">
                <a:solidFill>
                  <a:srgbClr val="ffffff"/>
                </a:solidFill>
                <a:latin typeface="Times New Roman"/>
                <a:ea typeface="DejaVu Sans"/>
              </a:rPr>
              <a:t>dig +trace www.google.com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 &lt;&lt;&gt;&gt;DiG 9.6.0-APPLE-P2 &lt;&lt;&gt;&gt; +trace www.google.com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 global options: +cmd</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h.root-servers.net.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j.root-servers.net.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k.root-servers.net.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l.root-servers.net.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m.root-servers.net.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b.root-servers.net.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c.root-servers.net.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d.root-servers.net.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e.root-servers.net.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f.root-servers.net.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348805</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g.root-servers.net.</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 Received 500 bytes from 128.123.3.5#53(</a:t>
            </a:r>
            <a:r>
              <a:rPr b="1" lang="en-US" sz="1800" spc="-1" strike="noStrike">
                <a:solidFill>
                  <a:srgbClr val="ffffff"/>
                </a:solidFill>
                <a:latin typeface="Times New Roman"/>
                <a:ea typeface="DejaVu Sans"/>
              </a:rPr>
              <a:t>128.123.3.5</a:t>
            </a:r>
            <a:r>
              <a:rPr b="0" lang="en-US" sz="1800" spc="-1" strike="noStrike">
                <a:solidFill>
                  <a:srgbClr val="ffffff"/>
                </a:solidFill>
                <a:latin typeface="Times New Roman"/>
                <a:ea typeface="DejaVu Sans"/>
              </a:rPr>
              <a:t>) in 9 ms</a:t>
            </a:r>
            <a:endParaRPr b="0" lang="en-US" sz="1800" spc="-1" strike="noStrike">
              <a:latin typeface="Arial"/>
            </a:endParaRPr>
          </a:p>
        </p:txBody>
      </p:sp>
      <p:sp>
        <p:nvSpPr>
          <p:cNvPr id="343" name="CustomShape 2"/>
          <p:cNvSpPr/>
          <p:nvPr/>
        </p:nvSpPr>
        <p:spPr>
          <a:xfrm>
            <a:off x="645840" y="988920"/>
            <a:ext cx="42548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1) Querying the one of the ROOT Servers</a:t>
            </a:r>
            <a:endParaRPr b="0" lang="en-US" sz="1800" spc="-1" strike="noStrike">
              <a:latin typeface="Arial"/>
            </a:endParaRPr>
          </a:p>
        </p:txBody>
      </p:sp>
      <p:sp>
        <p:nvSpPr>
          <p:cNvPr id="344" name="CustomShape 3"/>
          <p:cNvSpPr/>
          <p:nvPr/>
        </p:nvSpPr>
        <p:spPr>
          <a:xfrm>
            <a:off x="457200" y="27000"/>
            <a:ext cx="8229240" cy="961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45" name="CustomShape 4"/>
          <p:cNvSpPr/>
          <p:nvPr/>
        </p:nvSpPr>
        <p:spPr>
          <a:xfrm>
            <a:off x="5999040" y="2448000"/>
            <a:ext cx="291960" cy="3433320"/>
          </a:xfrm>
          <a:custGeom>
            <a:avLst/>
            <a:gdLst/>
            <a:ahLst/>
            <a:rect l="l" t="t" r="r" b="b"/>
            <a:pathLst>
              <a:path w="814" h="9540">
                <a:moveTo>
                  <a:pt x="0" y="0"/>
                </a:moveTo>
                <a:cubicBezTo>
                  <a:pt x="203" y="0"/>
                  <a:pt x="406" y="33"/>
                  <a:pt x="406" y="67"/>
                </a:cubicBezTo>
                <a:lnTo>
                  <a:pt x="406" y="4701"/>
                </a:lnTo>
                <a:cubicBezTo>
                  <a:pt x="406" y="4735"/>
                  <a:pt x="609" y="4769"/>
                  <a:pt x="813" y="4769"/>
                </a:cubicBezTo>
                <a:cubicBezTo>
                  <a:pt x="609" y="4769"/>
                  <a:pt x="406" y="4803"/>
                  <a:pt x="406" y="4837"/>
                </a:cubicBezTo>
                <a:lnTo>
                  <a:pt x="406" y="9471"/>
                </a:lnTo>
                <a:cubicBezTo>
                  <a:pt x="406" y="9505"/>
                  <a:pt x="203" y="9539"/>
                  <a:pt x="0" y="9539"/>
                </a:cubicBezTo>
              </a:path>
            </a:pathLst>
          </a:custGeom>
          <a:noFill/>
          <a:ln w="25560">
            <a:solidFill>
              <a:srgbClr val="009999"/>
            </a:solidFill>
            <a:miter/>
          </a:ln>
          <a:effectLst>
            <a:outerShdw dir="5400000" dist="20160">
              <a:srgbClr val="000000">
                <a:alpha val="38000"/>
              </a:srgbClr>
            </a:outerShdw>
          </a:effectLst>
        </p:spPr>
        <p:style>
          <a:lnRef idx="0"/>
          <a:fillRef idx="0"/>
          <a:effectRef idx="0"/>
          <a:fontRef idx="minor"/>
        </p:style>
      </p:sp>
      <p:sp>
        <p:nvSpPr>
          <p:cNvPr id="346" name="CustomShape 5"/>
          <p:cNvSpPr/>
          <p:nvPr/>
        </p:nvSpPr>
        <p:spPr>
          <a:xfrm flipV="1">
            <a:off x="5998680" y="4778640"/>
            <a:ext cx="1329120" cy="1286280"/>
          </a:xfrm>
          <a:prstGeom prst="curvedConnector3">
            <a:avLst>
              <a:gd name="adj1" fmla="val 50000"/>
            </a:avLst>
          </a:prstGeom>
          <a:noFill/>
          <a:ln w="25560">
            <a:solidFill>
              <a:srgbClr val="009999"/>
            </a:solidFill>
            <a:miter/>
            <a:tailEnd len="med" type="triangle" w="lg"/>
          </a:ln>
        </p:spPr>
        <p:style>
          <a:lnRef idx="0"/>
          <a:fillRef idx="0"/>
          <a:effectRef idx="0"/>
          <a:fontRef idx="minor"/>
        </p:style>
      </p:sp>
      <p:sp>
        <p:nvSpPr>
          <p:cNvPr id="347" name="CustomShape 6"/>
          <p:cNvSpPr/>
          <p:nvPr/>
        </p:nvSpPr>
        <p:spPr>
          <a:xfrm>
            <a:off x="6400800" y="890640"/>
            <a:ext cx="1920600" cy="1263240"/>
          </a:xfrm>
          <a:prstGeom prst="flowChartProcess">
            <a:avLst/>
          </a:prstGeom>
          <a:gradFill rotWithShape="0">
            <a:gsLst>
              <a:gs pos="0">
                <a:srgbClr val="008181"/>
              </a:gs>
              <a:gs pos="100000">
                <a:srgbClr val="00afaf"/>
              </a:gs>
            </a:gsLst>
            <a:lin ang="16200000"/>
          </a:gradFill>
          <a:ln w="9360">
            <a:solidFill>
              <a:srgbClr val="009999"/>
            </a:solidFill>
            <a:miter/>
          </a:ln>
          <a:effectLst>
            <a:outerShdw dir="5400000" dist="23040">
              <a:srgbClr val="000000">
                <a:alpha val="35000"/>
              </a:srgbClr>
            </a:outerShdw>
          </a:effectLst>
        </p:spPr>
        <p:style>
          <a:lnRef idx="0"/>
          <a:fillRef idx="0"/>
          <a:effectRef idx="0"/>
          <a:fontRef idx="minor"/>
        </p:style>
        <p:txBody>
          <a:bodyPr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List of ROOT servers programmed in the DNS Server</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736560" y="2486160"/>
            <a:ext cx="8026200" cy="10700640"/>
          </a:xfrm>
          <a:prstGeom prst="rect">
            <a:avLst/>
          </a:pr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l.gtld-servers.net.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d.gtld-servers.net.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h.gtld-servers.net.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a.gtld-servers.net.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j.gtld-servers.net.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k.gtld-servers.net.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g.gtld-servers.net.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b.gtld-servers.net.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f.gtld-servers.net.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m.gtld-servers.net.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172800</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NS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e.gtld-servers.net.</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Received 500 bytes from 192.203.230.10#53(</a:t>
            </a:r>
            <a:r>
              <a:rPr b="1" lang="en-US" sz="2400" spc="-1" strike="noStrike">
                <a:solidFill>
                  <a:srgbClr val="ffffff"/>
                </a:solidFill>
                <a:latin typeface="Times New Roman"/>
                <a:ea typeface="DejaVu Sans"/>
              </a:rPr>
              <a:t>e.root-servers.net</a:t>
            </a:r>
            <a:r>
              <a:rPr b="0" lang="en-US" sz="2400" spc="-1" strike="noStrike">
                <a:solidFill>
                  <a:srgbClr val="ffffff"/>
                </a:solidFill>
                <a:latin typeface="Times New Roman"/>
                <a:ea typeface="DejaVu Sans"/>
              </a:rPr>
              <a:t>) in 91 ms</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349" name="CustomShape 2"/>
          <p:cNvSpPr/>
          <p:nvPr/>
        </p:nvSpPr>
        <p:spPr>
          <a:xfrm>
            <a:off x="675720" y="988920"/>
            <a:ext cx="395244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2) Querying one the .com DNS Servers</a:t>
            </a:r>
            <a:endParaRPr b="0" lang="en-US" sz="1800" spc="-1" strike="noStrike">
              <a:latin typeface="Arial"/>
            </a:endParaRPr>
          </a:p>
        </p:txBody>
      </p:sp>
      <p:sp>
        <p:nvSpPr>
          <p:cNvPr id="350" name="CustomShape 3"/>
          <p:cNvSpPr/>
          <p:nvPr/>
        </p:nvSpPr>
        <p:spPr>
          <a:xfrm>
            <a:off x="457200" y="27000"/>
            <a:ext cx="8229240" cy="961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51" name="CustomShape 4"/>
          <p:cNvSpPr/>
          <p:nvPr/>
        </p:nvSpPr>
        <p:spPr>
          <a:xfrm>
            <a:off x="5999040" y="1955880"/>
            <a:ext cx="291960" cy="3433320"/>
          </a:xfrm>
          <a:custGeom>
            <a:avLst/>
            <a:gdLst/>
            <a:ahLst/>
            <a:rect l="l" t="t" r="r" b="b"/>
            <a:pathLst>
              <a:path w="814" h="9540">
                <a:moveTo>
                  <a:pt x="0" y="0"/>
                </a:moveTo>
                <a:cubicBezTo>
                  <a:pt x="203" y="0"/>
                  <a:pt x="406" y="33"/>
                  <a:pt x="406" y="67"/>
                </a:cubicBezTo>
                <a:lnTo>
                  <a:pt x="406" y="4701"/>
                </a:lnTo>
                <a:cubicBezTo>
                  <a:pt x="406" y="4735"/>
                  <a:pt x="609" y="4769"/>
                  <a:pt x="813" y="4769"/>
                </a:cubicBezTo>
                <a:cubicBezTo>
                  <a:pt x="609" y="4769"/>
                  <a:pt x="406" y="4803"/>
                  <a:pt x="406" y="4837"/>
                </a:cubicBezTo>
                <a:lnTo>
                  <a:pt x="406" y="9471"/>
                </a:lnTo>
                <a:cubicBezTo>
                  <a:pt x="406" y="9505"/>
                  <a:pt x="203" y="9539"/>
                  <a:pt x="0" y="9539"/>
                </a:cubicBezTo>
              </a:path>
            </a:pathLst>
          </a:custGeom>
          <a:noFill/>
          <a:ln w="25560">
            <a:solidFill>
              <a:srgbClr val="009999"/>
            </a:solidFill>
            <a:miter/>
          </a:ln>
          <a:effectLst>
            <a:outerShdw dir="5400000" dist="20160">
              <a:srgbClr val="000000">
                <a:alpha val="38000"/>
              </a:srgbClr>
            </a:outerShdw>
          </a:effectLst>
        </p:spPr>
        <p:style>
          <a:lnRef idx="0"/>
          <a:fillRef idx="0"/>
          <a:effectRef idx="0"/>
          <a:fontRef idx="minor"/>
        </p:style>
      </p:sp>
      <p:sp>
        <p:nvSpPr>
          <p:cNvPr id="352" name="CustomShape 5"/>
          <p:cNvSpPr/>
          <p:nvPr/>
        </p:nvSpPr>
        <p:spPr>
          <a:xfrm flipV="1">
            <a:off x="6858360" y="4285440"/>
            <a:ext cx="468720" cy="1288080"/>
          </a:xfrm>
          <a:prstGeom prst="curvedConnector3">
            <a:avLst>
              <a:gd name="adj1" fmla="val 50000"/>
            </a:avLst>
          </a:prstGeom>
          <a:noFill/>
          <a:ln w="25560">
            <a:solidFill>
              <a:srgbClr val="009999"/>
            </a:solidFill>
            <a:miter/>
            <a:tailEnd len="med" type="triangle" w="lg"/>
          </a:ln>
        </p:spPr>
        <p:style>
          <a:lnRef idx="0"/>
          <a:fillRef idx="0"/>
          <a:effectRef idx="0"/>
          <a:fontRef idx="minor"/>
        </p:style>
      </p:sp>
      <p:sp>
        <p:nvSpPr>
          <p:cNvPr id="353" name="CustomShape 6"/>
          <p:cNvSpPr/>
          <p:nvPr/>
        </p:nvSpPr>
        <p:spPr>
          <a:xfrm>
            <a:off x="6019920" y="1143000"/>
            <a:ext cx="2318760" cy="1265040"/>
          </a:xfrm>
          <a:prstGeom prst="flowChartProcess">
            <a:avLst/>
          </a:prstGeom>
          <a:gradFill rotWithShape="0">
            <a:gsLst>
              <a:gs pos="0">
                <a:srgbClr val="008181"/>
              </a:gs>
              <a:gs pos="100000">
                <a:srgbClr val="00afaf"/>
              </a:gs>
            </a:gsLst>
            <a:lin ang="16200000"/>
          </a:gradFill>
          <a:ln w="9360">
            <a:solidFill>
              <a:srgbClr val="009999"/>
            </a:solidFill>
            <a:miter/>
          </a:ln>
          <a:effectLst>
            <a:outerShdw dir="5400000" dist="23040">
              <a:srgbClr val="000000">
                <a:alpha val="35000"/>
              </a:srgbClr>
            </a:outerShdw>
          </a:effectLst>
        </p:spPr>
        <p:style>
          <a:lnRef idx="0"/>
          <a:fillRef idx="0"/>
          <a:effectRef idx="0"/>
          <a:fontRef idx="minor"/>
        </p:style>
        <p:txBody>
          <a:bodyPr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List of the .net DNS servers returned by the ROOT server e.root-servers.net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IANA</a:t>
            </a:r>
            <a:endParaRPr b="0" lang="en-US" sz="4400" spc="-1" strike="noStrike">
              <a:latin typeface="Arial"/>
            </a:endParaRPr>
          </a:p>
        </p:txBody>
      </p:sp>
      <p:sp>
        <p:nvSpPr>
          <p:cNvPr id="5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Maintains the .arpa domain registries which include the in-addr.arpa domain.  </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in-addr.arpa is the reverse DNS lookup for IPv4 addresses on the Internet.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Maintains the  IDN (Internationalized Domain Name) practices repository known as the language table registry.  </a:t>
            </a:r>
            <a:endParaRPr b="0" lang="en-US" sz="2400" spc="-1" strike="noStrike">
              <a:latin typeface="Arial"/>
            </a:endParaRPr>
          </a:p>
          <a:p>
            <a:pPr lvl="2" marL="648000" indent="-215640">
              <a:lnSpc>
                <a:spcPct val="10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allows for domain name registration containing international characters for example, müller.info.</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758880" y="1592280"/>
            <a:ext cx="7625880" cy="448272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172800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ns2.google.com.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172800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ns1.google.com.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172800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ns3.google.com.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172800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ns4.google.com.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 Received 168 bytes from 192.31.80.30#53(d.gtld-servers.net) in 103 ms</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604800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CNAME</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www.l.google.com.</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www.l.google.com.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74.125.224.208</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www.l.google.com.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74.125.224.210</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www.l.google.com.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74.125.224.211</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www.l.google.com.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74.125.224.209</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www.l.google.com.</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300</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IN</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A</a:t>
            </a:r>
            <a:r>
              <a:rPr b="0" lang="en-US" sz="1800" spc="-1" strike="noStrike">
                <a:solidFill>
                  <a:srgbClr val="ffffff"/>
                </a:solidFill>
                <a:latin typeface="Times New Roman"/>
                <a:ea typeface="DejaVu Sans"/>
              </a:rPr>
              <a:t>	</a:t>
            </a:r>
            <a:r>
              <a:rPr b="0" lang="en-US" sz="1800" spc="-1" strike="noStrike">
                <a:solidFill>
                  <a:srgbClr val="ffffff"/>
                </a:solidFill>
                <a:latin typeface="Times New Roman"/>
                <a:ea typeface="DejaVu Sans"/>
              </a:rPr>
              <a:t>74.125.224.212</a:t>
            </a: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 Received 132 bytes from 216.239.38.10#53(ns4.google.com) in 105 ms</a:t>
            </a:r>
            <a:endParaRPr b="0" lang="en-US" sz="1800" spc="-1" strike="noStrike">
              <a:latin typeface="Arial"/>
            </a:endParaRPr>
          </a:p>
        </p:txBody>
      </p:sp>
      <p:sp>
        <p:nvSpPr>
          <p:cNvPr id="355" name="CustomShape 2"/>
          <p:cNvSpPr/>
          <p:nvPr/>
        </p:nvSpPr>
        <p:spPr>
          <a:xfrm>
            <a:off x="515520" y="1030320"/>
            <a:ext cx="6050880" cy="367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pc="-1" strike="noStrike">
                <a:solidFill>
                  <a:srgbClr val="ffffff"/>
                </a:solidFill>
                <a:latin typeface="Times New Roman"/>
                <a:ea typeface="DejaVu Sans"/>
              </a:rPr>
              <a:t>3) Querying the GOOGLE.COM authoritative DNS Servers</a:t>
            </a:r>
            <a:endParaRPr b="0" lang="en-US" sz="1800" spc="-1" strike="noStrike">
              <a:latin typeface="Arial"/>
            </a:endParaRPr>
          </a:p>
        </p:txBody>
      </p:sp>
      <p:sp>
        <p:nvSpPr>
          <p:cNvPr id="356" name="CustomShape 3"/>
          <p:cNvSpPr/>
          <p:nvPr/>
        </p:nvSpPr>
        <p:spPr>
          <a:xfrm>
            <a:off x="457200" y="27000"/>
            <a:ext cx="8229240" cy="9615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57" name="CustomShape 4"/>
          <p:cNvSpPr/>
          <p:nvPr/>
        </p:nvSpPr>
        <p:spPr>
          <a:xfrm>
            <a:off x="6039000" y="1741320"/>
            <a:ext cx="291600" cy="958680"/>
          </a:xfrm>
          <a:custGeom>
            <a:avLst/>
            <a:gdLst/>
            <a:ahLst/>
            <a:rect l="l" t="t" r="r" b="b"/>
            <a:pathLst>
              <a:path w="813" h="2666">
                <a:moveTo>
                  <a:pt x="0" y="0"/>
                </a:moveTo>
                <a:cubicBezTo>
                  <a:pt x="203" y="0"/>
                  <a:pt x="406" y="33"/>
                  <a:pt x="406" y="67"/>
                </a:cubicBezTo>
                <a:lnTo>
                  <a:pt x="406" y="1264"/>
                </a:lnTo>
                <a:cubicBezTo>
                  <a:pt x="406" y="1298"/>
                  <a:pt x="609" y="1332"/>
                  <a:pt x="812" y="1332"/>
                </a:cubicBezTo>
                <a:cubicBezTo>
                  <a:pt x="609" y="1332"/>
                  <a:pt x="406" y="1366"/>
                  <a:pt x="406" y="1400"/>
                </a:cubicBezTo>
                <a:lnTo>
                  <a:pt x="406" y="2597"/>
                </a:lnTo>
                <a:cubicBezTo>
                  <a:pt x="406" y="2631"/>
                  <a:pt x="203" y="2665"/>
                  <a:pt x="0" y="2665"/>
                </a:cubicBezTo>
              </a:path>
            </a:pathLst>
          </a:custGeom>
          <a:noFill/>
          <a:ln w="25560">
            <a:solidFill>
              <a:srgbClr val="ffcc00"/>
            </a:solidFill>
            <a:miter/>
          </a:ln>
          <a:effectLst>
            <a:outerShdw dir="5400000" dist="20160">
              <a:srgbClr val="000000">
                <a:alpha val="38000"/>
              </a:srgbClr>
            </a:outerShdw>
          </a:effectLst>
        </p:spPr>
        <p:style>
          <a:lnRef idx="0"/>
          <a:fillRef idx="0"/>
          <a:effectRef idx="0"/>
          <a:fontRef idx="minor"/>
        </p:style>
      </p:sp>
      <p:sp>
        <p:nvSpPr>
          <p:cNvPr id="358" name="CustomShape 5"/>
          <p:cNvSpPr/>
          <p:nvPr/>
        </p:nvSpPr>
        <p:spPr>
          <a:xfrm>
            <a:off x="6345360" y="1285920"/>
            <a:ext cx="2737800" cy="1414080"/>
          </a:xfrm>
          <a:prstGeom prst="flowChartProcess">
            <a:avLst/>
          </a:prstGeom>
          <a:gradFill rotWithShape="0">
            <a:gsLst>
              <a:gs pos="0">
                <a:srgbClr val="008181"/>
              </a:gs>
              <a:gs pos="100000">
                <a:srgbClr val="00afaf"/>
              </a:gs>
            </a:gsLst>
            <a:lin ang="16200000"/>
          </a:gradFill>
          <a:ln w="9360">
            <a:solidFill>
              <a:srgbClr val="009999"/>
            </a:solidFill>
            <a:miter/>
          </a:ln>
          <a:effectLst>
            <a:outerShdw dir="5400000" dist="23040">
              <a:srgbClr val="000000">
                <a:alpha val="35000"/>
              </a:srgbClr>
            </a:outerShdw>
          </a:effectLst>
        </p:spPr>
        <p:style>
          <a:lnRef idx="0"/>
          <a:fillRef idx="0"/>
          <a:effectRef idx="0"/>
          <a:fontRef idx="minor"/>
        </p:style>
        <p:txBody>
          <a:bodyPr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List of the google.com authoritative DNS servers returned by a .com TLD DNS server d.gtld-servers.net</a:t>
            </a:r>
            <a:endParaRPr b="0" lang="en-US" sz="2400" spc="-1" strike="noStrike">
              <a:latin typeface="Arial"/>
            </a:endParaRPr>
          </a:p>
        </p:txBody>
      </p:sp>
      <p:sp>
        <p:nvSpPr>
          <p:cNvPr id="359" name="CustomShape 6"/>
          <p:cNvSpPr/>
          <p:nvPr/>
        </p:nvSpPr>
        <p:spPr>
          <a:xfrm>
            <a:off x="5927760" y="2971800"/>
            <a:ext cx="3215880" cy="1414080"/>
          </a:xfrm>
          <a:prstGeom prst="flowChartProcess">
            <a:avLst/>
          </a:prstGeom>
          <a:gradFill rotWithShape="0">
            <a:gsLst>
              <a:gs pos="0">
                <a:srgbClr val="008181"/>
              </a:gs>
              <a:gs pos="100000">
                <a:srgbClr val="00afaf"/>
              </a:gs>
            </a:gsLst>
            <a:lin ang="16200000"/>
          </a:gradFill>
          <a:ln w="9360">
            <a:solidFill>
              <a:srgbClr val="009999"/>
            </a:solidFill>
            <a:miter/>
          </a:ln>
          <a:effectLst>
            <a:outerShdw dir="5400000" dist="23040">
              <a:srgbClr val="000000">
                <a:alpha val="35000"/>
              </a:srgbClr>
            </a:outerShdw>
          </a:effectLst>
        </p:spPr>
        <p:style>
          <a:lnRef idx="0"/>
          <a:fillRef idx="0"/>
          <a:effectRef idx="0"/>
          <a:fontRef idx="minor"/>
        </p:style>
        <p:txBody>
          <a:bodyPr lIns="90000" rIns="90000" tIns="46800" bIns="46800">
            <a:no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IP addresses of the host name www.google.com returned by one of its authoritative servers, ns4.google.com</a:t>
            </a:r>
            <a:endParaRPr b="0" lang="en-US" sz="2400" spc="-1" strike="noStrike">
              <a:latin typeface="Arial"/>
            </a:endParaRPr>
          </a:p>
        </p:txBody>
      </p:sp>
      <p:sp>
        <p:nvSpPr>
          <p:cNvPr id="360" name="CustomShape 7"/>
          <p:cNvSpPr/>
          <p:nvPr/>
        </p:nvSpPr>
        <p:spPr>
          <a:xfrm>
            <a:off x="5378400" y="3225960"/>
            <a:ext cx="252000" cy="405720"/>
          </a:xfrm>
          <a:custGeom>
            <a:avLst/>
            <a:gdLst/>
            <a:ahLst/>
            <a:rect l="l" t="t" r="r" b="b"/>
            <a:pathLst>
              <a:path w="703" h="1130">
                <a:moveTo>
                  <a:pt x="175" y="0"/>
                </a:moveTo>
                <a:lnTo>
                  <a:pt x="175" y="778"/>
                </a:lnTo>
                <a:lnTo>
                  <a:pt x="0" y="778"/>
                </a:lnTo>
                <a:lnTo>
                  <a:pt x="351" y="1129"/>
                </a:lnTo>
                <a:lnTo>
                  <a:pt x="702" y="778"/>
                </a:lnTo>
                <a:lnTo>
                  <a:pt x="526" y="778"/>
                </a:lnTo>
                <a:lnTo>
                  <a:pt x="526" y="0"/>
                </a:lnTo>
                <a:lnTo>
                  <a:pt x="175" y="0"/>
                </a:lnTo>
              </a:path>
            </a:pathLst>
          </a:custGeom>
          <a:gradFill rotWithShape="0">
            <a:gsLst>
              <a:gs pos="0">
                <a:srgbClr val="008181"/>
              </a:gs>
              <a:gs pos="100000">
                <a:srgbClr val="00afaf"/>
              </a:gs>
            </a:gsLst>
            <a:lin ang="16200000"/>
          </a:gradFill>
          <a:ln w="9360">
            <a:solidFill>
              <a:srgbClr val="ffcc00"/>
            </a:solidFill>
            <a:miter/>
          </a:ln>
          <a:effectLst>
            <a:outerShdw dir="5400000" dist="23040">
              <a:srgbClr val="000000">
                <a:alpha val="35000"/>
              </a:srgbClr>
            </a:outerShdw>
          </a:effectLst>
        </p:spPr>
        <p:style>
          <a:lnRef idx="0"/>
          <a:fillRef idx="0"/>
          <a:effectRef idx="0"/>
          <a:fontRef idx="minor"/>
        </p:style>
      </p:sp>
      <p:sp>
        <p:nvSpPr>
          <p:cNvPr id="361" name="CustomShape 8"/>
          <p:cNvSpPr/>
          <p:nvPr/>
        </p:nvSpPr>
        <p:spPr>
          <a:xfrm>
            <a:off x="5630760" y="4165560"/>
            <a:ext cx="293400" cy="1250640"/>
          </a:xfrm>
          <a:custGeom>
            <a:avLst/>
            <a:gdLst/>
            <a:ahLst/>
            <a:rect l="l" t="t" r="r" b="b"/>
            <a:pathLst>
              <a:path w="818" h="3477">
                <a:moveTo>
                  <a:pt x="0" y="0"/>
                </a:moveTo>
                <a:cubicBezTo>
                  <a:pt x="204" y="0"/>
                  <a:pt x="408" y="34"/>
                  <a:pt x="408" y="68"/>
                </a:cubicBezTo>
                <a:lnTo>
                  <a:pt x="408" y="1669"/>
                </a:lnTo>
                <a:cubicBezTo>
                  <a:pt x="408" y="1703"/>
                  <a:pt x="612" y="1738"/>
                  <a:pt x="817" y="1738"/>
                </a:cubicBezTo>
                <a:cubicBezTo>
                  <a:pt x="612" y="1738"/>
                  <a:pt x="408" y="1772"/>
                  <a:pt x="408" y="1806"/>
                </a:cubicBezTo>
                <a:lnTo>
                  <a:pt x="408" y="3407"/>
                </a:lnTo>
                <a:cubicBezTo>
                  <a:pt x="408" y="3441"/>
                  <a:pt x="204" y="3476"/>
                  <a:pt x="0" y="3476"/>
                </a:cubicBezTo>
              </a:path>
            </a:pathLst>
          </a:custGeom>
          <a:noFill/>
          <a:ln w="25560">
            <a:solidFill>
              <a:srgbClr val="ffcc00"/>
            </a:solidFill>
            <a:miter/>
          </a:ln>
          <a:effectLst>
            <a:outerShdw dir="5400000" dist="20160">
              <a:srgbClr val="000000">
                <a:alpha val="38000"/>
              </a:srgbClr>
            </a:outerShdw>
          </a:effectLst>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Authoritative Name Servers</a:t>
            </a:r>
            <a:endParaRPr b="0" lang="en-US" sz="4400" spc="-1" strike="noStrike">
              <a:latin typeface="Arial"/>
            </a:endParaRPr>
          </a:p>
        </p:txBody>
      </p:sp>
      <p:sp>
        <p:nvSpPr>
          <p:cNvPr id="363" name="CustomShape 2"/>
          <p:cNvSpPr/>
          <p:nvPr/>
        </p:nvSpPr>
        <p:spPr>
          <a:xfrm>
            <a:off x="457200" y="1676160"/>
            <a:ext cx="86864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Authoritative Name Server </a:t>
            </a:r>
            <a:r>
              <a:rPr b="0" lang="en-US" sz="2400" spc="-1" strike="noStrike">
                <a:solidFill>
                  <a:srgbClr val="ffffff"/>
                </a:solidFill>
                <a:latin typeface="Times New Roman"/>
              </a:rPr>
              <a:t>is a name server that is configured to answer DNS queries for a particular domain or zone.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For example, 128.123.3.5 and 128.123.2.19 are authoritative name servers for domain nmsu.edu. </a:t>
            </a:r>
            <a:endParaRPr b="0" lang="en-US" sz="2000" spc="-1" strike="noStrike">
              <a:latin typeface="Arial"/>
            </a:endParaRPr>
          </a:p>
          <a:p>
            <a:pPr lvl="2" marL="648000" indent="-215640">
              <a:lnSpc>
                <a:spcPct val="8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dig noc.nmsu.edu, nslookupnoc.nmsu.edu</a:t>
            </a:r>
            <a:endParaRPr b="0" lang="en-US" sz="2000" spc="-1" strike="noStrike">
              <a:latin typeface="Arial"/>
            </a:endParaRPr>
          </a:p>
          <a:p>
            <a:pPr lvl="2" marL="648000" indent="-215640">
              <a:lnSpc>
                <a:spcPct val="8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dig </a:t>
            </a:r>
            <a:r>
              <a:rPr b="0" lang="en-US" sz="2000" spc="-1" strike="noStrike" u="sng">
                <a:solidFill>
                  <a:srgbClr val="0000ff"/>
                </a:solidFill>
                <a:uFillTx/>
                <a:latin typeface="Times New Roman"/>
                <a:hlinkClick r:id="rId1"/>
              </a:rPr>
              <a:t>www.unm.edu</a:t>
            </a:r>
            <a:r>
              <a:rPr b="0" lang="en-US" sz="2000" spc="-1" strike="noStrike">
                <a:solidFill>
                  <a:srgbClr val="ffffff"/>
                </a:solidFill>
                <a:latin typeface="Times New Roman"/>
              </a:rPr>
              <a:t>, dig </a:t>
            </a:r>
            <a:r>
              <a:rPr b="0" lang="en-US" sz="2000" spc="-1" strike="noStrike" u="sng">
                <a:solidFill>
                  <a:srgbClr val="0000ff"/>
                </a:solidFill>
                <a:uFillTx/>
                <a:latin typeface="Times New Roman"/>
                <a:hlinkClick r:id="rId2"/>
              </a:rPr>
              <a:t>www.unm.edu</a:t>
            </a:r>
            <a:endParaRPr b="0" lang="en-US" sz="2000" spc="-1" strike="noStrike">
              <a:latin typeface="Arial"/>
            </a:endParaRPr>
          </a:p>
          <a:p>
            <a:pPr>
              <a:lnSpc>
                <a:spcPct val="80000"/>
              </a:lnSpc>
              <a:spcBef>
                <a:spcPts val="499"/>
              </a:spcBef>
              <a:tabLst>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 part of the domain registration, the authoritative name servers must be specified</a:t>
            </a:r>
            <a:endParaRPr b="0" lang="en-US" sz="2400" spc="-1" strike="noStrike">
              <a:latin typeface="Arial"/>
            </a:endParaRPr>
          </a:p>
        </p:txBody>
      </p:sp>
    </p:spTree>
  </p:cSld>
  <p:transition>
    <p:fade/>
  </p:transition>
  <p:timing>
    <p:tnLst>
      <p:par>
        <p:cTn id="119" dur="indefinite" restart="never" nodeType="tmRoot">
          <p:childTnLst>
            <p:seq>
              <p:cTn id="120" dur="indefinite" nodeType="mainSeq">
                <p:childTnLst>
                  <p:par>
                    <p:cTn id="121" nodeType="clickEffect" fill="hold">
                      <p:stCondLst>
                        <p:cond delay="indefinite"/>
                      </p:stCondLst>
                      <p:childTnLst>
                        <p:par>
                          <p:cTn id="122" nodeType="withEffect" fill="hold">
                            <p:stCondLst>
                              <p:cond delay="0"/>
                            </p:stCondLst>
                            <p:childTnLst>
                              <p:par>
                                <p:cTn id="123" nodeType="clickEffect" fill="hold" presetClass="entr" presetID="1">
                                  <p:stCondLst>
                                    <p:cond delay="0"/>
                                  </p:stCondLst>
                                  <p:childTnLst>
                                    <p:set>
                                      <p:cBhvr>
                                        <p:cTn id="124" dur="1" fill="hold">
                                          <p:stCondLst>
                                            <p:cond delay="0"/>
                                          </p:stCondLst>
                                        </p:cTn>
                                        <p:tgtEl>
                                          <p:spTgt spid="363">
                                            <p:txEl>
                                              <p:pRg st="0" end="0"/>
                                            </p:txEl>
                                          </p:spTgt>
                                        </p:tgtEl>
                                        <p:attrNameLst>
                                          <p:attrName>style.visibility</p:attrName>
                                        </p:attrNameLst>
                                      </p:cBhvr>
                                      <p:to>
                                        <p:strVal val="visible"/>
                                      </p:to>
                                    </p:set>
                                  </p:childTnLst>
                                </p:cTn>
                              </p:par>
                              <p:par>
                                <p:cTn id="125" nodeType="withEffect" fill="hold" presetClass="entr" presetID="1">
                                  <p:stCondLst>
                                    <p:cond delay="0"/>
                                  </p:stCondLst>
                                  <p:childTnLst>
                                    <p:set>
                                      <p:cBhvr>
                                        <p:cTn id="126" dur="1" fill="hold">
                                          <p:stCondLst>
                                            <p:cond delay="0"/>
                                          </p:stCondLst>
                                        </p:cTn>
                                        <p:tgtEl>
                                          <p:spTgt spid="363">
                                            <p:txEl>
                                              <p:pRg st="3" end="3"/>
                                            </p:txEl>
                                          </p:spTgt>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363">
                                            <p:txEl>
                                              <p:pRg st="4" end="4"/>
                                            </p:txEl>
                                          </p:spTgt>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363">
                                            <p:txEl>
                                              <p:pRg st="5" end="5"/>
                                            </p:txEl>
                                          </p:spTgt>
                                        </p:tgtEl>
                                        <p:attrNameLst>
                                          <p:attrName>style.visibility</p:attrName>
                                        </p:attrNameLst>
                                      </p:cBhvr>
                                      <p:to>
                                        <p:strVal val="visible"/>
                                      </p:to>
                                    </p:set>
                                  </p:childTnLst>
                                </p:cTn>
                              </p:par>
                            </p:childTnLst>
                          </p:cTn>
                        </p:par>
                      </p:childTnLst>
                    </p:cTn>
                  </p:par>
                  <p:par>
                    <p:cTn id="131" nodeType="clickEffect" fill="hold">
                      <p:stCondLst>
                        <p:cond delay="indefinite"/>
                      </p:stCondLst>
                      <p:childTnLst>
                        <p:par>
                          <p:cTn id="132" nodeType="withEffect" fill="hold">
                            <p:stCondLst>
                              <p:cond delay="0"/>
                            </p:stCondLst>
                            <p:childTnLst>
                              <p:par>
                                <p:cTn id="133" nodeType="clickEffect" fill="hold" presetClass="entr" presetID="1">
                                  <p:stCondLst>
                                    <p:cond delay="0"/>
                                  </p:stCondLst>
                                  <p:childTnLst>
                                    <p:set>
                                      <p:cBhvr>
                                        <p:cTn id="134"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Authoritative Name Servers</a:t>
            </a:r>
            <a:endParaRPr b="0" lang="en-US" sz="4400" spc="-1" strike="noStrike">
              <a:latin typeface="Arial"/>
            </a:endParaRPr>
          </a:p>
        </p:txBody>
      </p:sp>
      <p:sp>
        <p:nvSpPr>
          <p:cNvPr id="36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name server answers a DNS query that is not in its authorized domain/zone, the DNS answer is said to be a “Non-authoritative answer”</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 DNS server can also query or contact other DNS servers on behalf of the requesting client to fully resolve the name, then send an answer back to the client. This process is known as </a:t>
            </a:r>
            <a:r>
              <a:rPr b="1" lang="en-US" sz="2000" spc="-1" strike="noStrike">
                <a:solidFill>
                  <a:srgbClr val="ffffff"/>
                </a:solidFill>
                <a:latin typeface="Times New Roman"/>
              </a:rPr>
              <a:t>recursion</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Only name servers that are configured to be a </a:t>
            </a:r>
            <a:r>
              <a:rPr b="1" lang="en-US" sz="2000" spc="-1" strike="noStrike">
                <a:solidFill>
                  <a:srgbClr val="ffffff"/>
                </a:solidFill>
                <a:latin typeface="Times New Roman"/>
              </a:rPr>
              <a:t>Recursive Name Server </a:t>
            </a:r>
            <a:r>
              <a:rPr b="0" lang="en-US" sz="2000" spc="-1" strike="noStrike">
                <a:solidFill>
                  <a:srgbClr val="ffffff"/>
                </a:solidFill>
                <a:latin typeface="Times New Roman"/>
              </a:rPr>
              <a:t>can perform this function – </a:t>
            </a:r>
            <a:r>
              <a:rPr b="1" lang="en-US" sz="2000" spc="-1" strike="noStrike">
                <a:solidFill>
                  <a:srgbClr val="ffffff"/>
                </a:solidFill>
                <a:latin typeface="Times New Roman"/>
              </a:rPr>
              <a:t>Recursive Lookup</a:t>
            </a:r>
            <a:r>
              <a:rPr b="0" lang="en-US" sz="2000" spc="-1" strike="noStrike">
                <a:solidFill>
                  <a:srgbClr val="ffffff"/>
                </a:solidFill>
                <a:latin typeface="Times New Roman"/>
              </a:rPr>
              <a:t>.</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t>
            </a:r>
            <a:endParaRPr b="0" lang="en-US" sz="20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Is Recursion good? – set server to hati.unm.edu</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457200" y="2700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67" name="CustomShape 2"/>
          <p:cNvSpPr/>
          <p:nvPr/>
        </p:nvSpPr>
        <p:spPr>
          <a:xfrm>
            <a:off x="457200" y="1142640"/>
            <a:ext cx="8229240" cy="5257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tabLst>
                <a:tab algn="l" pos="0"/>
              </a:tabLst>
            </a:pPr>
            <a:endParaRPr b="0" lang="en-US" sz="18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host pings www.checs.net, the host computer first checks its </a:t>
            </a:r>
            <a:r>
              <a:rPr b="1" lang="en-US" sz="2400" spc="-1" strike="noStrike">
                <a:solidFill>
                  <a:srgbClr val="ffffff"/>
                </a:solidFill>
                <a:latin typeface="Times New Roman"/>
              </a:rPr>
              <a:t>DNS cache</a:t>
            </a:r>
            <a:r>
              <a:rPr b="0" lang="en-US" sz="2400" spc="-1" strike="noStrike">
                <a:solidFill>
                  <a:srgbClr val="ffffff"/>
                </a:solidFill>
                <a:latin typeface="Times New Roman"/>
              </a:rPr>
              <a:t>,  assuming the DNS cache is empty, the host then sends a DNS request to the campus DNS server.</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Windows: ipconfig /flushdns</a:t>
            </a: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Mac: dscacheutil –flushcache</a:t>
            </a: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Linux: /etc/rc.d/init.d/nscd restart</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p:txBody>
      </p:sp>
    </p:spTree>
  </p:cSld>
  <p:transition>
    <p:fade/>
  </p:transition>
  <p:timing>
    <p:tnLst>
      <p:par>
        <p:cTn id="135" dur="indefinite" restart="never" nodeType="tmRoot">
          <p:childTnLst>
            <p:seq>
              <p:cTn id="136" dur="indefinite" nodeType="mainSeq">
                <p:childTnLst>
                  <p:par>
                    <p:cTn id="137" nodeType="clickEffect" fill="hold">
                      <p:stCondLst>
                        <p:cond delay="indefinite"/>
                      </p:stCondLst>
                      <p:childTnLst>
                        <p:par>
                          <p:cTn id="138" nodeType="withEffect" fill="hold">
                            <p:stCondLst>
                              <p:cond delay="0"/>
                            </p:stCondLst>
                            <p:childTnLst>
                              <p:par>
                                <p:cTn id="139" nodeType="clickEffect" fill="hold" presetClass="entr" presetID="1">
                                  <p:stCondLst>
                                    <p:cond delay="0"/>
                                  </p:stCondLst>
                                  <p:childTnLst>
                                    <p:set>
                                      <p:cBhvr>
                                        <p:cTn id="140" dur="1" fill="hold">
                                          <p:stCondLst>
                                            <p:cond delay="0"/>
                                          </p:stCondLst>
                                        </p:cTn>
                                        <p:tgtEl>
                                          <p:spTgt spid="367">
                                            <p:txEl>
                                              <p:pRg st="1" end="1"/>
                                            </p:txEl>
                                          </p:spTgt>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367">
                                            <p:txEl>
                                              <p:pRg st="3" end="3"/>
                                            </p:txEl>
                                          </p:spTgt>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67">
                                            <p:txEl>
                                              <p:pRg st="4" end="4"/>
                                            </p:txEl>
                                          </p:spTgt>
                                        </p:tgtEl>
                                        <p:attrNameLst>
                                          <p:attrName>style.visibility</p:attrName>
                                        </p:attrNameLst>
                                      </p:cBhvr>
                                      <p:to>
                                        <p:strVal val="visible"/>
                                      </p:to>
                                    </p:set>
                                  </p:childTnLst>
                                </p:cTn>
                              </p:par>
                              <p:par>
                                <p:cTn id="145" nodeType="withEffect" fill="hold" presetClass="entr" presetID="1">
                                  <p:stCondLst>
                                    <p:cond delay="0"/>
                                  </p:stCondLst>
                                  <p:childTnLst>
                                    <p:set>
                                      <p:cBhvr>
                                        <p:cTn id="14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6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91000"/>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Typically the host will know the IP addresses of the primary and secondary DNS server either through static input or dynamic assignment.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request is sent to the primary DNS server requesting the IP address for www.checs.net.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primary DNS server happens to be the </a:t>
            </a:r>
            <a:r>
              <a:rPr b="1" lang="en-US" sz="2400" spc="-1" strike="noStrike">
                <a:solidFill>
                  <a:srgbClr val="ffffff"/>
                </a:solidFill>
                <a:latin typeface="Times New Roman"/>
              </a:rPr>
              <a:t>authority </a:t>
            </a:r>
            <a:r>
              <a:rPr b="0" lang="en-US" sz="2400" spc="-1" strike="noStrike">
                <a:solidFill>
                  <a:srgbClr val="ffffff"/>
                </a:solidFill>
                <a:latin typeface="Times New Roman"/>
              </a:rPr>
              <a:t>for the domain </a:t>
            </a:r>
            <a:r>
              <a:rPr b="1" lang="en-US" sz="2400" spc="-1" strike="noStrike">
                <a:solidFill>
                  <a:srgbClr val="ffffff"/>
                </a:solidFill>
                <a:latin typeface="Times New Roman"/>
              </a:rPr>
              <a:t>checs.net</a:t>
            </a:r>
            <a:r>
              <a:rPr b="0" lang="en-US" sz="2400" spc="-1" strike="noStrike">
                <a:solidFill>
                  <a:srgbClr val="ffffff"/>
                </a:solidFill>
                <a:latin typeface="Times New Roman"/>
              </a:rPr>
              <a:t> and knows the IP address of the hosts in the network.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primary DNS server returns the IP address of </a:t>
            </a:r>
            <a:r>
              <a:rPr b="1" lang="en-US" sz="2400" spc="-1" strike="noStrike">
                <a:solidFill>
                  <a:srgbClr val="ffffff"/>
                </a:solidFill>
                <a:latin typeface="Times New Roman"/>
              </a:rPr>
              <a:t>www.checs.net</a:t>
            </a:r>
            <a:r>
              <a:rPr b="0" lang="en-US" sz="2400" spc="-1" strike="noStrike">
                <a:solidFill>
                  <a:srgbClr val="ffffff"/>
                </a:solidFill>
                <a:latin typeface="Times New Roman"/>
              </a:rPr>
              <a:t> and then the ICMP process associated with a ping is started.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CustomShape 1"/>
          <p:cNvSpPr/>
          <p:nvPr/>
        </p:nvSpPr>
        <p:spPr>
          <a:xfrm>
            <a:off x="457200" y="2700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Lookup Process</a:t>
            </a:r>
            <a:endParaRPr b="0" lang="en-US" sz="4400" spc="-1" strike="noStrike">
              <a:latin typeface="Arial"/>
            </a:endParaRPr>
          </a:p>
        </p:txBody>
      </p:sp>
      <p:sp>
        <p:nvSpPr>
          <p:cNvPr id="371" name="CustomShape 2"/>
          <p:cNvSpPr/>
          <p:nvPr/>
        </p:nvSpPr>
        <p:spPr>
          <a:xfrm>
            <a:off x="457200" y="1066320"/>
            <a:ext cx="8229240" cy="5257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tabLst>
                <a:tab algn="l" pos="0"/>
              </a:tabLst>
            </a:pPr>
            <a:endParaRPr b="0" lang="en-US" sz="18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primary DNS server is </a:t>
            </a:r>
            <a:r>
              <a:rPr b="1" lang="en-US" sz="2400" spc="-1" strike="noStrike">
                <a:solidFill>
                  <a:srgbClr val="ffffff"/>
                </a:solidFill>
                <a:latin typeface="Times New Roman"/>
              </a:rPr>
              <a:t>not </a:t>
            </a:r>
            <a:r>
              <a:rPr b="0" lang="en-US" sz="2400" spc="-1" strike="noStrike">
                <a:solidFill>
                  <a:srgbClr val="ffffff"/>
                </a:solidFill>
                <a:latin typeface="Times New Roman"/>
              </a:rPr>
              <a:t>the </a:t>
            </a:r>
            <a:r>
              <a:rPr b="1" lang="en-US" sz="2400" spc="-1" strike="noStrike">
                <a:solidFill>
                  <a:srgbClr val="ffffff"/>
                </a:solidFill>
                <a:latin typeface="Times New Roman"/>
              </a:rPr>
              <a:t>authority </a:t>
            </a:r>
            <a:r>
              <a:rPr b="0" lang="en-US" sz="2400" spc="-1" strike="noStrike">
                <a:solidFill>
                  <a:srgbClr val="ffffff"/>
                </a:solidFill>
                <a:latin typeface="Times New Roman"/>
              </a:rPr>
              <a:t>for the domain </a:t>
            </a:r>
            <a:r>
              <a:rPr b="1" lang="en-US" sz="2400" spc="-1" strike="noStrike">
                <a:solidFill>
                  <a:srgbClr val="ffffff"/>
                </a:solidFill>
                <a:latin typeface="Times New Roman"/>
              </a:rPr>
              <a:t>checs.net</a:t>
            </a:r>
            <a:r>
              <a:rPr b="0" lang="en-US" sz="2400" spc="-1" strike="noStrike">
                <a:solidFill>
                  <a:srgbClr val="ffffff"/>
                </a:solidFill>
                <a:latin typeface="Times New Roman"/>
              </a:rPr>
              <a: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server first checks its DNS cache.  Assuming its DNS cache is empty</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server then verifies its Recursion configuration.  Assuming the server is configured to perform recursive lookup.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742680" indent="-285120">
              <a:lnSpc>
                <a:spcPct val="8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Then it sends a DNS request to one of the ROOT servers.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Lets the domain delegation lookup begin.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147" dur="indefinite" restart="never" nodeType="tmRoot">
          <p:childTnLst>
            <p:seq>
              <p:cTn id="148" dur="indefinite" nodeType="mainSeq">
                <p:childTnLst>
                  <p:par>
                    <p:cTn id="149" nodeType="clickEffect" fill="hold">
                      <p:stCondLst>
                        <p:cond delay="indefinite"/>
                      </p:stCondLst>
                      <p:childTnLst>
                        <p:par>
                          <p:cTn id="150" nodeType="withEffect" fill="hold">
                            <p:stCondLst>
                              <p:cond delay="0"/>
                            </p:stCondLst>
                            <p:childTnLst>
                              <p:par>
                                <p:cTn id="151" nodeType="clickEffect" fill="hold" presetClass="entr" presetID="1">
                                  <p:stCondLst>
                                    <p:cond delay="0"/>
                                  </p:stCondLst>
                                  <p:childTnLst>
                                    <p:set>
                                      <p:cBhvr>
                                        <p:cTn id="152" dur="1" fill="hold">
                                          <p:stCondLst>
                                            <p:cond delay="0"/>
                                          </p:stCondLst>
                                        </p:cTn>
                                        <p:tgtEl>
                                          <p:spTgt spid="371">
                                            <p:txEl>
                                              <p:pRg st="1" end="1"/>
                                            </p:txEl>
                                          </p:spTgt>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371">
                                            <p:txEl>
                                              <p:pRg st="3" end="3"/>
                                            </p:txEl>
                                          </p:spTgt>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371">
                                            <p:txEl>
                                              <p:pRg st="5" end="5"/>
                                            </p:txEl>
                                          </p:spTgt>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371">
                                            <p:txEl>
                                              <p:pRg st="7" end="7"/>
                                            </p:txEl>
                                          </p:spTgt>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0"/>
                                          </p:stCondLst>
                                        </p:cTn>
                                        <p:tgtEl>
                                          <p:spTgt spid="371">
                                            <p:txEl>
                                              <p:pRg st="9" end="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373" name="CustomShape 2"/>
          <p:cNvSpPr/>
          <p:nvPr/>
        </p:nvSpPr>
        <p:spPr>
          <a:xfrm>
            <a:off x="457200" y="1523520"/>
            <a:ext cx="82292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(Address) record – a Hostname, which maps to an IP address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Forward name lookup</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Nslookup, dig</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2" marL="648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Query different name server</a:t>
            </a:r>
            <a:endParaRPr b="0" lang="en-US" sz="2400" spc="-1" strike="noStrike">
              <a:latin typeface="Arial"/>
            </a:endParaRPr>
          </a:p>
          <a:p>
            <a:pPr lvl="3" marL="864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nslookup, server 128.123.3.6</a:t>
            </a:r>
            <a:endParaRPr b="0" lang="en-US" sz="2400" spc="-1" strike="noStrike">
              <a:latin typeface="Arial"/>
            </a:endParaRPr>
          </a:p>
          <a:p>
            <a:pPr lvl="3" marL="864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dig @128.123.3.6</a:t>
            </a:r>
            <a:endParaRPr b="0" lang="en-US" sz="2400" spc="-1" strike="noStrike">
              <a:latin typeface="Arial"/>
            </a:endParaRPr>
          </a:p>
          <a:p>
            <a:pPr marL="742680" indent="-285120">
              <a:lnSpc>
                <a:spcPct val="80000"/>
              </a:lnSpc>
              <a:spcBef>
                <a:spcPts val="499"/>
              </a:spcBef>
              <a:tabLst>
                <a:tab algn="l" pos="0"/>
              </a:tabLst>
            </a:pPr>
            <a:endParaRPr b="0" lang="en-US" sz="24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37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PTR (Pointer) record – an IP address, which maps to a hostname</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Reverse name lookup</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Special reverse domain called “</a:t>
            </a:r>
            <a:r>
              <a:rPr b="1" lang="en-US" sz="2000" spc="-1" strike="noStrike">
                <a:solidFill>
                  <a:srgbClr val="ffffff"/>
                </a:solidFill>
                <a:latin typeface="Times New Roman"/>
              </a:rPr>
              <a:t>in-addr.arpa</a:t>
            </a:r>
            <a:r>
              <a:rPr b="0" lang="en-US" sz="2000" spc="-1" strike="noStrike">
                <a:solidFill>
                  <a:srgbClr val="ffffff"/>
                </a:solidFill>
                <a:latin typeface="Times New Roman"/>
              </a:rPr>
              <a:t>”, where </a:t>
            </a:r>
            <a:r>
              <a:rPr b="1" lang="en-US" sz="2000" spc="-1" strike="noStrike">
                <a:solidFill>
                  <a:srgbClr val="ffffff"/>
                </a:solidFill>
                <a:latin typeface="Times New Roman"/>
              </a:rPr>
              <a:t>arpa</a:t>
            </a:r>
            <a:r>
              <a:rPr b="0" lang="en-US" sz="2000" spc="-1" strike="noStrike">
                <a:solidFill>
                  <a:srgbClr val="ffffff"/>
                </a:solidFill>
                <a:latin typeface="Times New Roman"/>
              </a:rPr>
              <a:t>(Address and Routing Parameter Area) is the TLD for the reverse domain.</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128.123.3.6 -&gt; 6.3.123.128.in-addr.arpa</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nslookup, set type=ptr</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dig 6.3.123.128.in-addr.arpa or dig –x 128.123.3.6</a:t>
            </a:r>
            <a:endParaRPr b="0" lang="en-US" sz="20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DNS  records have been known to be a challenge for many network administrators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133200" y="225360"/>
            <a:ext cx="5046480" cy="556920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Ignorance:~ piyasat$ dig +trace www.checs.net</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&lt;&lt;&gt;&gt;DiG 9.6-ESV-R4-P3 &lt;&lt;&gt;&gt; +trace www.checs.net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global options: +cmd</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l.root-servers.net.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m.root-servers.net.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f.root-servers.net.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j.root-servers.net.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g.root-servers.net.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b.root-servers.net.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e.root-servers.net.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h.root-servers.net.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k.root-servers.net.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86100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endParaRPr b="0" lang="en-US" sz="1200" spc="-1" strike="noStrike">
              <a:latin typeface="Arial"/>
            </a:endParaRPr>
          </a:p>
        </p:txBody>
      </p:sp>
      <p:sp>
        <p:nvSpPr>
          <p:cNvPr id="377" name="CustomShape 2"/>
          <p:cNvSpPr/>
          <p:nvPr/>
        </p:nvSpPr>
        <p:spPr>
          <a:xfrm>
            <a:off x="5122800" y="-76320"/>
            <a:ext cx="4097160" cy="742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e5ffff"/>
                </a:solidFill>
                <a:latin typeface="Tahoma"/>
              </a:rPr>
              <a:t>Forward Lookup Process</a:t>
            </a:r>
            <a:endParaRPr b="0" lang="en-US" sz="2800" spc="-1" strike="noStrike">
              <a:latin typeface="Arial"/>
            </a:endParaRPr>
          </a:p>
        </p:txBody>
      </p:sp>
      <p:sp>
        <p:nvSpPr>
          <p:cNvPr id="378" name="CustomShape 3"/>
          <p:cNvSpPr/>
          <p:nvPr/>
        </p:nvSpPr>
        <p:spPr>
          <a:xfrm>
            <a:off x="5032440" y="558720"/>
            <a:ext cx="294840" cy="367920"/>
          </a:xfrm>
          <a:custGeom>
            <a:avLst/>
            <a:gdLst/>
            <a:ahLst/>
            <a:rect l="l" t="t" r="r" b="b"/>
            <a:pathLst>
              <a:path w="21600" h="21600">
                <a:moveTo>
                  <a:pt x="0" y="0"/>
                </a:moveTo>
                <a:lnTo>
                  <a:pt x="21600" y="0"/>
                </a:lnTo>
                <a:lnTo>
                  <a:pt x="21600" y="21600"/>
                </a:lnTo>
                <a:lnTo>
                  <a:pt x="0" y="21600"/>
                </a:lnTo>
                <a:lnTo>
                  <a:pt x="0" y="0"/>
                </a:lnTo>
                <a:close/>
              </a:path>
            </a:pathLst>
          </a:custGeom>
          <a:solidFill>
            <a:srgbClr val="2b5481"/>
          </a:solidFill>
          <a:ln w="9360">
            <a:solidFill>
              <a:srgbClr val="e5ffff"/>
            </a:solidFill>
            <a:miter/>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1</a:t>
            </a:r>
            <a:endParaRPr b="0" lang="en-US" sz="1800" spc="-1" strike="noStrike">
              <a:latin typeface="Arial"/>
            </a:endParaRPr>
          </a:p>
        </p:txBody>
      </p:sp>
      <p:grpSp>
        <p:nvGrpSpPr>
          <p:cNvPr id="379" name="Group 4"/>
          <p:cNvGrpSpPr/>
          <p:nvPr/>
        </p:nvGrpSpPr>
        <p:grpSpPr>
          <a:xfrm>
            <a:off x="4249800" y="1670040"/>
            <a:ext cx="4893840" cy="2832840"/>
            <a:chOff x="4249800" y="1670040"/>
            <a:chExt cx="4893840" cy="2832840"/>
          </a:xfrm>
        </p:grpSpPr>
        <p:sp>
          <p:nvSpPr>
            <p:cNvPr id="380" name="CustomShape 5"/>
            <p:cNvSpPr/>
            <p:nvPr/>
          </p:nvSpPr>
          <p:spPr>
            <a:xfrm>
              <a:off x="4249800" y="1854000"/>
              <a:ext cx="4893840" cy="264888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checs.net.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172800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dns1.nmsu.edu.</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checs.net.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172800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ns1.checs.net.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108 bytes from 192.35.51.30#53(f.gtld-servers.net) in 131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www.checs.net.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3600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a:t>
              </a:r>
              <a:r>
                <a:rPr b="0" lang="en-US" sz="1200" spc="-1" strike="noStrike">
                  <a:solidFill>
                    <a:srgbClr val="ffffff"/>
                  </a:solidFill>
                  <a:latin typeface="Times New Roman"/>
                  <a:ea typeface="DejaVu Sans"/>
                </a:rPr>
                <a:t>	</a:t>
              </a:r>
              <a:r>
                <a:rPr b="1" lang="en-US" sz="1200" spc="-1" strike="noStrike">
                  <a:solidFill>
                    <a:srgbClr val="ffffff"/>
                  </a:solidFill>
                  <a:latin typeface="Times New Roman"/>
                  <a:ea typeface="DejaVu Sans"/>
                </a:rPr>
                <a:t>206.206.155.4</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checs.net.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3600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ns1.checs.net.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checs.net.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3600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dns1.NMSU.Edu.</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124 bytes from 128.123.3.5#53(dns1.nmsu.edu) in 60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p:txBody>
        </p:sp>
        <p:sp>
          <p:nvSpPr>
            <p:cNvPr id="381" name="CustomShape 6"/>
            <p:cNvSpPr/>
            <p:nvPr/>
          </p:nvSpPr>
          <p:spPr>
            <a:xfrm>
              <a:off x="8720280" y="1670040"/>
              <a:ext cx="294840" cy="367920"/>
            </a:xfrm>
            <a:custGeom>
              <a:avLst/>
              <a:gdLst/>
              <a:ahLst/>
              <a:rect l="l" t="t" r="r" b="b"/>
              <a:pathLst>
                <a:path w="21600" h="21600">
                  <a:moveTo>
                    <a:pt x="0" y="0"/>
                  </a:moveTo>
                  <a:lnTo>
                    <a:pt x="21600" y="0"/>
                  </a:lnTo>
                  <a:lnTo>
                    <a:pt x="21600" y="21600"/>
                  </a:lnTo>
                  <a:lnTo>
                    <a:pt x="0" y="21600"/>
                  </a:lnTo>
                  <a:lnTo>
                    <a:pt x="0" y="0"/>
                  </a:lnTo>
                  <a:close/>
                </a:path>
              </a:pathLst>
            </a:custGeom>
            <a:solidFill>
              <a:srgbClr val="2b5481"/>
            </a:solidFill>
            <a:ln w="9360">
              <a:solidFill>
                <a:srgbClr val="e5ffff"/>
              </a:solidFill>
              <a:miter/>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2</a:t>
              </a:r>
              <a:endParaRPr b="0" lang="en-US" sz="1800" spc="-1" strike="noStrike">
                <a:latin typeface="Arial"/>
              </a:endParaRPr>
            </a:p>
          </p:txBody>
        </p:sp>
      </p:grpSp>
    </p:spTree>
  </p:cSld>
  <mc:AlternateContent>
    <mc:Choice Requires="p14">
      <p:transition spd="slow" p14:dur="2000"/>
    </mc:Choice>
    <mc:Fallback>
      <p:transition spd="slow"/>
    </mc:Fallback>
  </mc:AlternateContent>
  <p:timing>
    <p:tnLst>
      <p:par>
        <p:cTn id="163" dur="indefinite" restart="never" nodeType="tmRoot">
          <p:childTnLst>
            <p:seq>
              <p:cTn id="164" dur="indefinite" nodeType="mainSeq">
                <p:childTnLst>
                  <p:par>
                    <p:cTn id="165" nodeType="clickEffect" fill="hold">
                      <p:stCondLst>
                        <p:cond delay="indefinite"/>
                      </p:stCondLst>
                      <p:childTnLst>
                        <p:par>
                          <p:cTn id="166" nodeType="withEffect" fill="hold">
                            <p:stCondLst>
                              <p:cond delay="0"/>
                            </p:stCondLst>
                            <p:childTnLst>
                              <p:par>
                                <p:cTn id="167" nodeType="clickEffect" fill="hold" presetClass="entr" presetID="1">
                                  <p:stCondLst>
                                    <p:cond delay="0"/>
                                  </p:stCondLst>
                                  <p:childTnLst>
                                    <p:set>
                                      <p:cBhvr>
                                        <p:cTn id="168"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133200" y="225360"/>
            <a:ext cx="5046480" cy="593424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ignorance:~ piyasat$ dig +trace -x 206.206.155.4</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&lt;&lt;&gt;&gt;DiG 9.6.0-APPLE-P2 &lt;&lt;&gt;&gt; +trace -x 206.206.155.4</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global options: +cmd</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b.root-servers.net.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c.root-servers.net.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e.root-servers.net.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f.root-servers.net.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g.root-servers.net.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h.root-servers.net.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j.root-servers.net.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k.root-servers.net.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l.root-servers.net.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m.root-servers.net.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328749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a.root-servers.net.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500 bytes from 128.123.3.5#53(128.123.3.5) in 9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p:txBody>
      </p:sp>
      <p:sp>
        <p:nvSpPr>
          <p:cNvPr id="383" name="CustomShape 2"/>
          <p:cNvSpPr/>
          <p:nvPr/>
        </p:nvSpPr>
        <p:spPr>
          <a:xfrm>
            <a:off x="5046480" y="0"/>
            <a:ext cx="4096800" cy="742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e5ffff"/>
                </a:solidFill>
                <a:latin typeface="Tahoma"/>
              </a:rPr>
              <a:t>Reverse Lookup Process</a:t>
            </a:r>
            <a:endParaRPr b="0" lang="en-US" sz="2800" spc="-1" strike="noStrike">
              <a:latin typeface="Arial"/>
            </a:endParaRPr>
          </a:p>
        </p:txBody>
      </p:sp>
      <p:sp>
        <p:nvSpPr>
          <p:cNvPr id="384" name="CustomShape 3"/>
          <p:cNvSpPr/>
          <p:nvPr/>
        </p:nvSpPr>
        <p:spPr>
          <a:xfrm>
            <a:off x="5032440" y="558720"/>
            <a:ext cx="294840" cy="367920"/>
          </a:xfrm>
          <a:custGeom>
            <a:avLst/>
            <a:gdLst/>
            <a:ahLst/>
            <a:rect l="l" t="t" r="r" b="b"/>
            <a:pathLst>
              <a:path w="21600" h="21600">
                <a:moveTo>
                  <a:pt x="0" y="0"/>
                </a:moveTo>
                <a:lnTo>
                  <a:pt x="21600" y="0"/>
                </a:lnTo>
                <a:lnTo>
                  <a:pt x="21600" y="21600"/>
                </a:lnTo>
                <a:lnTo>
                  <a:pt x="0" y="21600"/>
                </a:lnTo>
                <a:lnTo>
                  <a:pt x="0" y="0"/>
                </a:lnTo>
                <a:close/>
              </a:path>
            </a:pathLst>
          </a:custGeom>
          <a:solidFill>
            <a:srgbClr val="2b5481"/>
          </a:solidFill>
          <a:ln w="9360">
            <a:solidFill>
              <a:srgbClr val="e5ffff"/>
            </a:solidFill>
            <a:miter/>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1</a:t>
            </a:r>
            <a:endParaRPr b="0" lang="en-US" sz="1800" spc="-1" strike="noStrike">
              <a:latin typeface="Arial"/>
            </a:endParaRPr>
          </a:p>
        </p:txBody>
      </p:sp>
      <p:grpSp>
        <p:nvGrpSpPr>
          <p:cNvPr id="385" name="Group 4"/>
          <p:cNvGrpSpPr/>
          <p:nvPr/>
        </p:nvGrpSpPr>
        <p:grpSpPr>
          <a:xfrm>
            <a:off x="4097160" y="914400"/>
            <a:ext cx="5046480" cy="3562920"/>
            <a:chOff x="4097160" y="914400"/>
            <a:chExt cx="5046480" cy="3562920"/>
          </a:xfrm>
        </p:grpSpPr>
        <p:sp>
          <p:nvSpPr>
            <p:cNvPr id="386" name="CustomShape 5"/>
            <p:cNvSpPr/>
            <p:nvPr/>
          </p:nvSpPr>
          <p:spPr>
            <a:xfrm>
              <a:off x="4097160" y="1098360"/>
              <a:ext cx="5046480" cy="337896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W.ARIN.NET.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Y.ARIN.NET.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DILL.ARIN.NET.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V.ARIN.NET.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U.ARIN.NET.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Z.ARIN.NET.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T.ARIN.NET.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X.ARIN.NET.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183 bytes from 192.203.230.10#53(e.root-servers.net) in 90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p:txBody>
        </p:sp>
        <p:sp>
          <p:nvSpPr>
            <p:cNvPr id="387" name="CustomShape 6"/>
            <p:cNvSpPr/>
            <p:nvPr/>
          </p:nvSpPr>
          <p:spPr>
            <a:xfrm>
              <a:off x="8507160" y="914400"/>
              <a:ext cx="294840" cy="367920"/>
            </a:xfrm>
            <a:custGeom>
              <a:avLst/>
              <a:gdLst/>
              <a:ahLst/>
              <a:rect l="l" t="t" r="r" b="b"/>
              <a:pathLst>
                <a:path w="21600" h="21600">
                  <a:moveTo>
                    <a:pt x="0" y="0"/>
                  </a:moveTo>
                  <a:lnTo>
                    <a:pt x="21600" y="0"/>
                  </a:lnTo>
                  <a:lnTo>
                    <a:pt x="21600" y="21600"/>
                  </a:lnTo>
                  <a:lnTo>
                    <a:pt x="0" y="21600"/>
                  </a:lnTo>
                  <a:lnTo>
                    <a:pt x="0" y="0"/>
                  </a:lnTo>
                  <a:close/>
                </a:path>
              </a:pathLst>
            </a:custGeom>
            <a:solidFill>
              <a:srgbClr val="2b5481"/>
            </a:solidFill>
            <a:ln w="9360">
              <a:solidFill>
                <a:srgbClr val="e5ffff"/>
              </a:solidFill>
              <a:miter/>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2</a:t>
              </a:r>
              <a:endParaRPr b="0" lang="en-US" sz="1800" spc="-1" strike="noStrike">
                <a:latin typeface="Arial"/>
              </a:endParaRPr>
            </a:p>
          </p:txBody>
        </p:sp>
      </p:grpSp>
      <p:grpSp>
        <p:nvGrpSpPr>
          <p:cNvPr id="388" name="Group 7"/>
          <p:cNvGrpSpPr/>
          <p:nvPr/>
        </p:nvGrpSpPr>
        <p:grpSpPr>
          <a:xfrm>
            <a:off x="3876840" y="3124080"/>
            <a:ext cx="5266800" cy="3432960"/>
            <a:chOff x="3876840" y="3124080"/>
            <a:chExt cx="5266800" cy="3432960"/>
          </a:xfrm>
        </p:grpSpPr>
        <p:sp>
          <p:nvSpPr>
            <p:cNvPr id="389" name="CustomShape 8"/>
            <p:cNvSpPr/>
            <p:nvPr/>
          </p:nvSpPr>
          <p:spPr>
            <a:xfrm>
              <a:off x="3876840" y="3360600"/>
              <a:ext cx="5266800" cy="319644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ns.utah.edu.</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206.206.in-addr.arpa.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ns1.westnet.net.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98 bytes from 204.61.216.50#53(U.ARIN.NET) in 27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155.206.206.in-addr.arpa. 432000 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dns1.checs.net.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155.206.206.in-addr.arpa. 432000 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dns1.nmsu.edu.</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99 bytes from 128.138.213.13#53(ns1.westnet.net) in 16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200" spc="-1" strike="noStrike">
                  <a:solidFill>
                    <a:srgbClr val="ffffff"/>
                  </a:solidFill>
                  <a:latin typeface="Times New Roman"/>
                  <a:ea typeface="DejaVu Sans"/>
                </a:rPr>
                <a:t>4.155.206.206.in-addr.arpa. 3600 IN</a:t>
              </a:r>
              <a:r>
                <a:rPr b="1" lang="en-US" sz="1200" spc="-1" strike="noStrike">
                  <a:solidFill>
                    <a:srgbClr val="ffffff"/>
                  </a:solidFill>
                  <a:latin typeface="Times New Roman"/>
                  <a:ea typeface="DejaVu Sans"/>
                </a:rPr>
                <a:t>	</a:t>
              </a:r>
              <a:r>
                <a:rPr b="1" lang="en-US" sz="1200" spc="-1" strike="noStrike">
                  <a:solidFill>
                    <a:srgbClr val="ffffff"/>
                  </a:solidFill>
                  <a:latin typeface="Times New Roman"/>
                  <a:ea typeface="DejaVu Sans"/>
                </a:rPr>
                <a:t>PTR</a:t>
              </a:r>
              <a:r>
                <a:rPr b="1" lang="en-US" sz="1200" spc="-1" strike="noStrike">
                  <a:solidFill>
                    <a:srgbClr val="ffffff"/>
                  </a:solidFill>
                  <a:latin typeface="Times New Roman"/>
                  <a:ea typeface="DejaVu Sans"/>
                </a:rPr>
                <a:t>	</a:t>
              </a:r>
              <a:r>
                <a:rPr b="1" lang="en-US" sz="1200" spc="-1" strike="noStrike">
                  <a:solidFill>
                    <a:srgbClr val="ffffff"/>
                  </a:solidFill>
                  <a:latin typeface="Times New Roman"/>
                  <a:ea typeface="DejaVu Sans"/>
                </a:rPr>
                <a:t>www.checs.net.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155.206.206.in-addr.arpa. 3600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ns1.checs.net.</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155.206.206.in-addr.arpa. 3600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dns1.NMSU.Edu.</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Received 148 bytes from 128.123.3.5#53(dns1.nmsu.edu) in 1 ms</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p:txBody>
        </p:sp>
        <p:sp>
          <p:nvSpPr>
            <p:cNvPr id="390" name="CustomShape 9"/>
            <p:cNvSpPr/>
            <p:nvPr/>
          </p:nvSpPr>
          <p:spPr>
            <a:xfrm>
              <a:off x="8507160" y="3124080"/>
              <a:ext cx="294840" cy="367920"/>
            </a:xfrm>
            <a:custGeom>
              <a:avLst/>
              <a:gdLst/>
              <a:ahLst/>
              <a:rect l="l" t="t" r="r" b="b"/>
              <a:pathLst>
                <a:path w="21600" h="21600">
                  <a:moveTo>
                    <a:pt x="0" y="0"/>
                  </a:moveTo>
                  <a:lnTo>
                    <a:pt x="21600" y="0"/>
                  </a:lnTo>
                  <a:lnTo>
                    <a:pt x="21600" y="21600"/>
                  </a:lnTo>
                  <a:lnTo>
                    <a:pt x="0" y="21600"/>
                  </a:lnTo>
                  <a:lnTo>
                    <a:pt x="0" y="0"/>
                  </a:lnTo>
                  <a:close/>
                </a:path>
              </a:pathLst>
            </a:custGeom>
            <a:solidFill>
              <a:srgbClr val="2b5481"/>
            </a:solidFill>
            <a:ln w="9360">
              <a:solidFill>
                <a:srgbClr val="e5ffff"/>
              </a:solidFill>
              <a:miter/>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ffffff"/>
                  </a:solidFill>
                  <a:latin typeface="Times New Roman"/>
                  <a:ea typeface="DejaVu Sans"/>
                </a:rPr>
                <a:t>3</a:t>
              </a:r>
              <a:endParaRPr b="0" lang="en-US" sz="1800" spc="-1" strike="noStrike">
                <a:latin typeface="Arial"/>
              </a:endParaRPr>
            </a:p>
          </p:txBody>
        </p:sp>
      </p:grpSp>
    </p:spTree>
  </p:cSld>
  <mc:AlternateContent>
    <mc:Choice Requires="p14">
      <p:transition spd="slow" p14:dur="2000"/>
    </mc:Choice>
    <mc:Fallback>
      <p:transition spd="slow"/>
    </mc:Fallback>
  </mc:AlternateContent>
  <p:timing>
    <p:tnLst>
      <p:par>
        <p:cTn id="169" dur="indefinite" restart="never" nodeType="tmRoot">
          <p:childTnLst>
            <p:seq>
              <p:cTn id="170" dur="indefinite" nodeType="mainSeq">
                <p:childTnLst>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0"/>
                                          </p:stCondLst>
                                        </p:cTn>
                                        <p:tgtEl>
                                          <p:spTgt spid="385"/>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0"/>
                                          </p:stCondLst>
                                        </p:cTn>
                                        <p:tgtEl>
                                          <p:spTgt spid="3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457200" y="1371240"/>
            <a:ext cx="8229240" cy="479232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buClr>
                <a:srgbClr val="00ccff"/>
              </a:buClr>
              <a:buSzPct val="65000"/>
              <a:buFont typeface="Tahoma"/>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Number resources management </a:t>
            </a:r>
            <a:endParaRPr b="0" lang="en-US" sz="2400" spc="-1" strike="noStrike">
              <a:latin typeface="Arial"/>
            </a:endParaRPr>
          </a:p>
          <a:p>
            <a:pPr lvl="1" marL="742680" indent="-285120">
              <a:lnSpc>
                <a:spcPct val="100000"/>
              </a:lnSpc>
              <a:spcBef>
                <a:spcPts val="598"/>
              </a:spcBef>
              <a:buClr>
                <a:srgbClr val="ffcc00"/>
              </a:buClr>
              <a:buSzPct val="65000"/>
              <a:buFont typeface="Lucida Grande"/>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Coordinates the global pool of IP addresses which include both IPv4 and IPv6.  </a:t>
            </a:r>
            <a:endParaRPr b="0" lang="en-US" sz="2400" spc="-1" strike="noStrike">
              <a:latin typeface="Arial"/>
            </a:endParaRPr>
          </a:p>
          <a:p>
            <a:pPr lvl="1" marL="742680" indent="-285120">
              <a:lnSpc>
                <a:spcPct val="100000"/>
              </a:lnSpc>
              <a:spcBef>
                <a:spcPts val="598"/>
              </a:spcBef>
              <a:buClr>
                <a:srgbClr val="ffcc00"/>
              </a:buClr>
              <a:buSzPct val="65000"/>
              <a:buFont typeface="Lucida Grande"/>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IANA delegates the allocation to the regional Internet registries (RIRs), each of which is responsible for a different area. </a:t>
            </a:r>
            <a:endParaRPr b="0" lang="en-US" sz="2400" spc="-1" strike="noStrike">
              <a:latin typeface="Arial"/>
            </a:endParaRPr>
          </a:p>
          <a:p>
            <a:pPr lvl="1" marL="742680" indent="-285120">
              <a:lnSpc>
                <a:spcPct val="100000"/>
              </a:lnSpc>
              <a:spcBef>
                <a:spcPts val="598"/>
              </a:spcBef>
              <a:buClr>
                <a:srgbClr val="ffcc00"/>
              </a:buClr>
              <a:buSzPct val="65000"/>
              <a:buFont typeface="Lucida Grande"/>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five RIRs accounting for the different regions of the world</a:t>
            </a:r>
            <a:endParaRPr b="0" lang="en-US" sz="2400" spc="-1" strike="noStrike">
              <a:latin typeface="Arial"/>
            </a:endParaRPr>
          </a:p>
          <a:p>
            <a:pPr lvl="2" marL="648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AfriNIC</a:t>
            </a:r>
            <a:r>
              <a:rPr b="0" lang="en-US" sz="2000" spc="-1" strike="noStrike">
                <a:solidFill>
                  <a:srgbClr val="ffffff"/>
                </a:solidFill>
                <a:latin typeface="Times New Roman"/>
              </a:rPr>
              <a:t>: Africa Region</a:t>
            </a:r>
            <a:endParaRPr b="0" lang="en-US" sz="2000" spc="-1" strike="noStrike">
              <a:latin typeface="Arial"/>
            </a:endParaRPr>
          </a:p>
          <a:p>
            <a:pPr lvl="2" marL="648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APNIC</a:t>
            </a:r>
            <a:r>
              <a:rPr b="0" lang="en-US" sz="2000" spc="-1" strike="noStrike">
                <a:solidFill>
                  <a:srgbClr val="ffffff"/>
                </a:solidFill>
                <a:latin typeface="Times New Roman"/>
              </a:rPr>
              <a:t>: Asia/Pacific Region</a:t>
            </a:r>
            <a:endParaRPr b="0" lang="en-US" sz="2000" spc="-1" strike="noStrike">
              <a:latin typeface="Arial"/>
            </a:endParaRPr>
          </a:p>
          <a:p>
            <a:pPr lvl="2" marL="648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ARIN</a:t>
            </a:r>
            <a:r>
              <a:rPr b="0" lang="en-US" sz="2000" spc="-1" strike="noStrike">
                <a:solidFill>
                  <a:srgbClr val="ffffff"/>
                </a:solidFill>
                <a:latin typeface="Times New Roman"/>
              </a:rPr>
              <a:t>: North America Region</a:t>
            </a:r>
            <a:endParaRPr b="0" lang="en-US" sz="2000" spc="-1" strike="noStrike">
              <a:latin typeface="Arial"/>
            </a:endParaRPr>
          </a:p>
          <a:p>
            <a:pPr lvl="2" marL="648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LACNIC</a:t>
            </a:r>
            <a:r>
              <a:rPr b="0" lang="en-US" sz="2000" spc="-1" strike="noStrike">
                <a:solidFill>
                  <a:srgbClr val="ffffff"/>
                </a:solidFill>
                <a:latin typeface="Times New Roman"/>
              </a:rPr>
              <a:t>: Latin America and some Caribbean Islands</a:t>
            </a:r>
            <a:endParaRPr b="0" lang="en-US" sz="2000" spc="-1" strike="noStrike">
              <a:latin typeface="Arial"/>
            </a:endParaRPr>
          </a:p>
          <a:p>
            <a:pPr lvl="2" marL="648000" indent="-215640">
              <a:lnSpc>
                <a:spcPct val="100000"/>
              </a:lnSpc>
              <a:spcBef>
                <a:spcPts val="499"/>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RIPE NCC</a:t>
            </a:r>
            <a:r>
              <a:rPr b="0" lang="en-US" sz="2000" spc="-1" strike="noStrike">
                <a:solidFill>
                  <a:srgbClr val="ffffff"/>
                </a:solidFill>
                <a:latin typeface="Times New Roman"/>
              </a:rPr>
              <a:t>: Europe, the Middle East, and Central Asia</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
        <p:nvSpPr>
          <p:cNvPr id="59" name="CustomShape 2"/>
          <p:cNvSpPr/>
          <p:nvPr/>
        </p:nvSpPr>
        <p:spPr>
          <a:xfrm>
            <a:off x="2286000" y="1166760"/>
            <a:ext cx="4571640" cy="369720"/>
          </a:xfrm>
          <a:prstGeom prst="rect">
            <a:avLst/>
          </a:prstGeom>
          <a:noFill/>
          <a:ln>
            <a:noFill/>
          </a:ln>
        </p:spPr>
        <p:style>
          <a:lnRef idx="0"/>
          <a:fillRef idx="0"/>
          <a:effectRef idx="0"/>
          <a:fontRef idx="minor"/>
        </p:style>
      </p:sp>
      <p:sp>
        <p:nvSpPr>
          <p:cNvPr id="60"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61" name="CustomShape 4"/>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IANA</a:t>
            </a:r>
            <a:endParaRPr b="0" lang="en-US" sz="4400" spc="-1" strike="noStrike">
              <a:latin typeface="Arial"/>
            </a:endParaRPr>
          </a:p>
        </p:txBody>
      </p:sp>
    </p:spTree>
  </p:cSld>
  <p:transition>
    <p:fade/>
  </p:transition>
  <p:timing>
    <p:tnLst>
      <p:par>
        <p:cTn id="19" dur="indefinite" restart="never" nodeType="tmRoot">
          <p:childTnLst>
            <p:seq>
              <p:cTn id="20" dur="indefinite" nodeType="mainSeq">
                <p:childTnLst>
                  <p:par>
                    <p:cTn id="21" nodeType="clickEffect" fill="hold">
                      <p:stCondLst>
                        <p:cond delay="indefinite"/>
                      </p:stCondLst>
                      <p:childTnLst>
                        <p:par>
                          <p:cTn id="22" nodeType="withEffect" fill="hold">
                            <p:stCondLst>
                              <p:cond delay="0"/>
                            </p:stCondLst>
                            <p:childTnLst>
                              <p:par>
                                <p:cTn id="23" nodeType="clickEffect" fill="hold" presetClass="entr" presetID="1">
                                  <p:stCondLst>
                                    <p:cond delay="0"/>
                                  </p:stCondLst>
                                  <p:childTnLst>
                                    <p:set>
                                      <p:cBhvr>
                                        <p:cTn id="24" dur="1" fill="hold">
                                          <p:stCondLst>
                                            <p:cond delay="0"/>
                                          </p:stCondLst>
                                        </p:cTn>
                                        <p:tgtEl>
                                          <p:spTgt spid="58">
                                            <p:txEl>
                                              <p:pRg st="0" end="0"/>
                                            </p:txEl>
                                          </p:spTgt>
                                        </p:tgtEl>
                                        <p:attrNameLst>
                                          <p:attrName>style.visibility</p:attrName>
                                        </p:attrNameLst>
                                      </p:cBhvr>
                                      <p:to>
                                        <p:strVal val="visible"/>
                                      </p:to>
                                    </p:set>
                                  </p:childTnLst>
                                </p:cTn>
                              </p:par>
                              <p:par>
                                <p:cTn id="25" nodeType="withEffect" fill="hold" presetClass="entr" presetID="1">
                                  <p:stCondLst>
                                    <p:cond delay="0"/>
                                  </p:stCondLst>
                                  <p:childTnLst>
                                    <p:set>
                                      <p:cBhvr>
                                        <p:cTn id="26" dur="1" fill="hold">
                                          <p:stCondLst>
                                            <p:cond delay="0"/>
                                          </p:stCondLst>
                                        </p:cTn>
                                        <p:tgtEl>
                                          <p:spTgt spid="58">
                                            <p:txEl>
                                              <p:pRg st="1" end="1"/>
                                            </p:txEl>
                                          </p:spTgt>
                                        </p:tgtEl>
                                        <p:attrNameLst>
                                          <p:attrName>style.visibility</p:attrName>
                                        </p:attrNameLst>
                                      </p:cBhvr>
                                      <p:to>
                                        <p:strVal val="visible"/>
                                      </p:to>
                                    </p:set>
                                  </p:childTnLst>
                                </p:cTn>
                              </p:par>
                              <p:par>
                                <p:cTn id="27" nodeType="withEffect" fill="hold" presetClass="entr" presetID="1">
                                  <p:stCondLst>
                                    <p:cond delay="0"/>
                                  </p:stCondLst>
                                  <p:childTnLst>
                                    <p:set>
                                      <p:cBhvr>
                                        <p:cTn id="28" dur="1" fill="hold">
                                          <p:stCondLst>
                                            <p:cond delay="0"/>
                                          </p:stCondLst>
                                        </p:cTn>
                                        <p:tgtEl>
                                          <p:spTgt spid="58">
                                            <p:txEl>
                                              <p:pRg st="2" end="2"/>
                                            </p:txEl>
                                          </p:spTgt>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58">
                                            <p:txEl>
                                              <p:pRg st="3" end="3"/>
                                            </p:txEl>
                                          </p:spTgt>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58">
                                            <p:txEl>
                                              <p:pRg st="4" end="4"/>
                                            </p:txEl>
                                          </p:spTgt>
                                        </p:tgtEl>
                                        <p:attrNameLst>
                                          <p:attrName>style.visibility</p:attrName>
                                        </p:attrNameLst>
                                      </p:cBhvr>
                                      <p:to>
                                        <p:strVal val="visible"/>
                                      </p:to>
                                    </p:set>
                                  </p:childTnLst>
                                </p:cTn>
                              </p:par>
                              <p:par>
                                <p:cTn id="33" nodeType="withEffect" fill="hold" presetClass="entr" presetID="1">
                                  <p:stCondLst>
                                    <p:cond delay="0"/>
                                  </p:stCondLst>
                                  <p:childTnLst>
                                    <p:set>
                                      <p:cBhvr>
                                        <p:cTn id="34" dur="1" fill="hold">
                                          <p:stCondLst>
                                            <p:cond delay="0"/>
                                          </p:stCondLst>
                                        </p:cTn>
                                        <p:tgtEl>
                                          <p:spTgt spid="58">
                                            <p:txEl>
                                              <p:pRg st="5" end="5"/>
                                            </p:txEl>
                                          </p:spTgt>
                                        </p:tgtEl>
                                        <p:attrNameLst>
                                          <p:attrName>style.visibility</p:attrName>
                                        </p:attrNameLst>
                                      </p:cBhvr>
                                      <p:to>
                                        <p:strVal val="visible"/>
                                      </p:to>
                                    </p:set>
                                  </p:childTnLst>
                                </p:cTn>
                              </p:par>
                              <p:par>
                                <p:cTn id="35" nodeType="withEffect" fill="hold" presetClass="entr" presetID="1">
                                  <p:stCondLst>
                                    <p:cond delay="0"/>
                                  </p:stCondLst>
                                  <p:childTnLst>
                                    <p:set>
                                      <p:cBhvr>
                                        <p:cTn id="36" dur="1" fill="hold">
                                          <p:stCondLst>
                                            <p:cond delay="0"/>
                                          </p:stCondLst>
                                        </p:cTn>
                                        <p:tgtEl>
                                          <p:spTgt spid="58">
                                            <p:txEl>
                                              <p:pRg st="6" end="6"/>
                                            </p:txEl>
                                          </p:spTgt>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58">
                                            <p:txEl>
                                              <p:pRg st="7" end="7"/>
                                            </p:txEl>
                                          </p:spTgt>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58">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4905360" y="1136520"/>
            <a:ext cx="4097160" cy="7426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800" spc="-1" strike="noStrike">
                <a:solidFill>
                  <a:srgbClr val="e5ffff"/>
                </a:solidFill>
                <a:latin typeface="Tahoma"/>
              </a:rPr>
              <a:t>PTR Record</a:t>
            </a:r>
            <a:endParaRPr b="0" lang="en-US" sz="1800" spc="-1" strike="noStrike">
              <a:latin typeface="Arial"/>
            </a:endParaRPr>
          </a:p>
        </p:txBody>
      </p:sp>
      <p:sp>
        <p:nvSpPr>
          <p:cNvPr id="392" name="CustomShape 2"/>
          <p:cNvSpPr/>
          <p:nvPr/>
        </p:nvSpPr>
        <p:spPr>
          <a:xfrm>
            <a:off x="104760" y="1754280"/>
            <a:ext cx="4134960" cy="392652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[piyasat@noc ~]$ dig www.lascruces.org</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QUESTION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;www.lascruces.org.</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ANSWER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www.lascruces.org.</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7200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50.23.194.214</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AUTHORITY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lascruces.org.</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86399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ns33.worldnic.com.</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lascruces.org.</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86399</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ns34.worldnic.com.</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Query time: 364 msec</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SERVER: 206.206.155.2#53(206.206.155.2)</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WHEN: Sun Feb 26 20:39:52 2012</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MSG SIZE  rcvd: 101</a:t>
            </a:r>
            <a:endParaRPr b="0" lang="en-US" sz="1200" spc="-1" strike="noStrike">
              <a:latin typeface="Arial"/>
            </a:endParaRPr>
          </a:p>
        </p:txBody>
      </p:sp>
      <p:sp>
        <p:nvSpPr>
          <p:cNvPr id="393" name="CustomShape 3"/>
          <p:cNvSpPr/>
          <p:nvPr/>
        </p:nvSpPr>
        <p:spPr>
          <a:xfrm>
            <a:off x="4300560" y="1754280"/>
            <a:ext cx="4701960" cy="4656600"/>
          </a:xfrm>
          <a:prstGeom prst="rect">
            <a:avLst/>
          </a:prstGeom>
          <a:solidFill>
            <a:srgbClr val="2b5481"/>
          </a:solidFill>
          <a:ln w="9360">
            <a:solidFill>
              <a:srgbClr val="ffffff"/>
            </a:solidFill>
            <a:miter/>
          </a:ln>
          <a:effectLst>
            <a:outerShdw dir="2700000" dist="37674">
              <a:srgbClr val="000000">
                <a:alpha val="43000"/>
              </a:srgbClr>
            </a:outerShdw>
          </a:effectLst>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[piyasat@noc ~]$ dig -x</a:t>
            </a:r>
            <a:r>
              <a:rPr b="1" lang="en-US" sz="1200" spc="-1" strike="noStrike">
                <a:solidFill>
                  <a:srgbClr val="ffffff"/>
                </a:solidFill>
                <a:latin typeface="Times New Roman"/>
                <a:ea typeface="DejaVu Sans"/>
              </a:rPr>
              <a:t>50.23.194.214</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QUESTION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;214.194.23.50.in-addr.arpa.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PTR</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ANSWER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214.194.23.50.in-addr.arpa. 86400 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PTR</a:t>
            </a:r>
            <a:r>
              <a:rPr b="0" lang="en-US" sz="1200" spc="-1" strike="noStrike">
                <a:solidFill>
                  <a:srgbClr val="ffffff"/>
                </a:solidFill>
                <a:latin typeface="Times New Roman"/>
                <a:ea typeface="DejaVu Sans"/>
              </a:rPr>
              <a:t>	</a:t>
            </a:r>
            <a:r>
              <a:rPr b="1" lang="en-US" sz="1200" spc="-1" strike="noStrike">
                <a:solidFill>
                  <a:srgbClr val="ffffff"/>
                </a:solidFill>
                <a:latin typeface="Times New Roman"/>
                <a:ea typeface="DejaVu Sans"/>
              </a:rPr>
              <a:t>50.23.194.214-static.reverse.softlayer.com.</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AUTHORITY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194.23.50.in-addr.arpa.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ns2.arpa.global-datacenter.com.</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194.23.50.in-addr.arpa.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86400</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ns1.arpa.global-datacenter.com.</a:t>
            </a:r>
            <a:endParaRPr b="0" lang="en-US" sz="12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ADDITIONAL SECTION:</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ns1.arpa.global-datacenter.com.</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9269 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67.228.254.20</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ns2.arpa.global-datacenter.com.</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9269 IN</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A</a:t>
            </a:r>
            <a:r>
              <a:rPr b="0" lang="en-US" sz="1200" spc="-1" strike="noStrike">
                <a:solidFill>
                  <a:srgbClr val="ffffff"/>
                </a:solidFill>
                <a:latin typeface="Times New Roman"/>
                <a:ea typeface="DejaVu Sans"/>
              </a:rPr>
              <a:t>	</a:t>
            </a:r>
            <a:r>
              <a:rPr b="0" lang="en-US" sz="1200" spc="-1" strike="noStrike">
                <a:solidFill>
                  <a:srgbClr val="ffffff"/>
                </a:solidFill>
                <a:latin typeface="Times New Roman"/>
                <a:ea typeface="DejaVu Sans"/>
              </a:rPr>
              <a:t>67.228.255.20</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Query time: 236 msec</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SERVER: 206.206.155.2#53(206.206.155.2)</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WHEN: Sun Feb 26 20:40:13 2012</a:t>
            </a:r>
            <a:endParaRPr b="0" lang="en-US" sz="12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pc="-1" strike="noStrike">
                <a:solidFill>
                  <a:srgbClr val="ffffff"/>
                </a:solidFill>
                <a:latin typeface="Times New Roman"/>
                <a:ea typeface="DejaVu Sans"/>
              </a:rPr>
              <a:t>;; MSG SIZE  rcvd: 247</a:t>
            </a:r>
            <a:endParaRPr b="0" lang="en-US" sz="1200" spc="-1" strike="noStrike">
              <a:latin typeface="Arial"/>
            </a:endParaRPr>
          </a:p>
        </p:txBody>
      </p:sp>
      <p:sp>
        <p:nvSpPr>
          <p:cNvPr id="394" name="CustomShape 4"/>
          <p:cNvSpPr/>
          <p:nvPr/>
        </p:nvSpPr>
        <p:spPr>
          <a:xfrm>
            <a:off x="203040" y="1136520"/>
            <a:ext cx="4097160" cy="742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marL="216000" indent="-215640" algn="ctr">
              <a:lnSpc>
                <a:spcPct val="100000"/>
              </a:lnSpc>
              <a:buClr>
                <a:srgbClr val="ffffff"/>
              </a:buClr>
              <a:buSzPct val="45000"/>
              <a:buFont typeface="Wingdings" charset="2"/>
              <a:buChar char=""/>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Lst>
            </a:pPr>
            <a:r>
              <a:rPr b="0" lang="en-US" sz="2400" spc="-1" strike="noStrike">
                <a:solidFill>
                  <a:srgbClr val="ffffff"/>
                </a:solidFill>
                <a:latin typeface="Times New Roman"/>
                <a:ea typeface="DejaVu Sans"/>
              </a:rPr>
              <a:t>A Record</a:t>
            </a:r>
            <a:endParaRPr b="0" lang="en-US" sz="2400" spc="-1" strike="noStrike">
              <a:latin typeface="Arial"/>
            </a:endParaRPr>
          </a:p>
        </p:txBody>
      </p:sp>
      <p:sp>
        <p:nvSpPr>
          <p:cNvPr id="395" name="CustomShape 5"/>
          <p:cNvSpPr/>
          <p:nvPr/>
        </p:nvSpPr>
        <p:spPr>
          <a:xfrm>
            <a:off x="203040" y="674640"/>
            <a:ext cx="8653320" cy="10083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Not every IP address has a corresponding PTR record or their PTR doesn't match up with their A record.</a:t>
            </a:r>
            <a:endParaRPr b="0" lang="en-US" sz="20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
        <p:nvSpPr>
          <p:cNvPr id="396" name="CustomShape 6"/>
          <p:cNvSpPr/>
          <p:nvPr/>
        </p:nvSpPr>
        <p:spPr>
          <a:xfrm>
            <a:off x="2506680" y="0"/>
            <a:ext cx="4096800" cy="742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chor="ctr">
            <a:noAutofit/>
          </a:bodyPr>
          <a:p>
            <a:pPr algn="ct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Calibri (Headings)"/>
                <a:ea typeface="Calibri (Headings)"/>
              </a:rPr>
              <a:t>Reverse</a:t>
            </a:r>
            <a:r>
              <a:rPr b="0" lang="en-US" sz="4000" spc="-1" strike="noStrike">
                <a:solidFill>
                  <a:srgbClr val="e5ffff"/>
                </a:solidFill>
                <a:latin typeface="Calibri (heading)"/>
                <a:ea typeface="Calibri (heading)"/>
              </a:rPr>
              <a:t> Lookup</a:t>
            </a:r>
            <a:endParaRPr b="0" lang="en-US" sz="4000" spc="-1" strike="noStrike">
              <a:latin typeface="Arial"/>
            </a:endParaRPr>
          </a:p>
        </p:txBody>
      </p:sp>
    </p:spTree>
  </p:cSld>
  <mc:AlternateContent>
    <mc:Choice Requires="p14">
      <p:transition spd="slow" p14:dur="2000"/>
    </mc:Choice>
    <mc:Fallback>
      <p:transition spd="slow"/>
    </mc:Fallback>
  </mc:AlternateContent>
  <p:timing>
    <p:tnLst>
      <p:par>
        <p:cTn id="179" dur="indefinite" restart="never" nodeType="tmRoot">
          <p:childTnLst>
            <p:seq>
              <p:cTn id="180" dur="indefinite" nodeType="mainSeq">
                <p:childTnLst>
                  <p:par>
                    <p:cTn id="181" nodeType="clickEffect" fill="hold">
                      <p:stCondLst>
                        <p:cond delay="indefinite"/>
                      </p:stCondLst>
                      <p:childTnLst>
                        <p:par>
                          <p:cTn id="182" nodeType="withEffect" fill="hold">
                            <p:stCondLst>
                              <p:cond delay="0"/>
                            </p:stCondLst>
                            <p:childTnLst>
                              <p:par>
                                <p:cTn id="183" nodeType="clickEffect" fill="hold" presetClass="entr" presetID="1">
                                  <p:stCondLst>
                                    <p:cond delay="0"/>
                                  </p:stCondLst>
                                  <p:childTnLst>
                                    <p:set>
                                      <p:cBhvr>
                                        <p:cTn id="184" dur="1" fill="hold">
                                          <p:stCondLst>
                                            <p:cond delay="0"/>
                                          </p:stCondLst>
                                        </p:cTn>
                                        <p:tgtEl>
                                          <p:spTgt spid="391"/>
                                        </p:tgtEl>
                                        <p:attrNameLst>
                                          <p:attrName>style.visibility</p:attrName>
                                        </p:attrNameLst>
                                      </p:cBhvr>
                                      <p:to>
                                        <p:strVal val="visible"/>
                                      </p:to>
                                    </p:set>
                                  </p:childTnLst>
                                </p:cTn>
                              </p:par>
                            </p:childTnLst>
                          </p:cTn>
                        </p:par>
                      </p:childTnLst>
                    </p:cTn>
                  </p:par>
                  <p:par>
                    <p:cTn id="185" nodeType="clickEffect" fill="hold">
                      <p:stCondLst>
                        <p:cond delay="indefinite"/>
                      </p:stCondLst>
                      <p:childTnLst>
                        <p:par>
                          <p:cTn id="186" nodeType="withEffect" fill="hold">
                            <p:stCondLst>
                              <p:cond delay="0"/>
                            </p:stCondLst>
                            <p:childTnLst>
                              <p:par>
                                <p:cTn id="187" nodeType="clickEffect" fill="hold" presetClass="entr" presetID="1">
                                  <p:stCondLst>
                                    <p:cond delay="0"/>
                                  </p:stCondLst>
                                  <p:childTnLst>
                                    <p:set>
                                      <p:cBhvr>
                                        <p:cTn id="188"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398" name="CustomShape 2"/>
          <p:cNvSpPr/>
          <p:nvPr/>
        </p:nvSpPr>
        <p:spPr>
          <a:xfrm>
            <a:off x="457200" y="1523520"/>
            <a:ext cx="86864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CNAME (Canonical) record – An name alias to an A record</a:t>
            </a:r>
            <a:endParaRPr b="0" lang="en-US" sz="24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nslookup</a:t>
            </a:r>
            <a:r>
              <a:rPr b="0" lang="en-US" sz="2000" spc="-1" strike="noStrike" u="sng">
                <a:solidFill>
                  <a:srgbClr val="0000ff"/>
                </a:solidFill>
                <a:uFillTx/>
                <a:latin typeface="Times New Roman"/>
                <a:hlinkClick r:id="rId1"/>
              </a:rPr>
              <a:t>www.nmsu.edu</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dig www.nmsu.edu</a:t>
            </a:r>
            <a:endParaRPr b="0" lang="en-US" sz="20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NS (Name Server) record – The authoritative name server of the domain/zone</a:t>
            </a:r>
            <a:endParaRPr b="0" lang="en-US" sz="24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Every domain name must have an NS record</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NS must be an A record</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nslookup, set type=NS </a:t>
            </a:r>
            <a:endParaRPr b="0" lang="en-US" sz="2000" spc="-1" strike="noStrike">
              <a:latin typeface="Arial"/>
            </a:endParaRPr>
          </a:p>
          <a:p>
            <a:pPr lvl="1" marL="432000" indent="-215640">
              <a:lnSpc>
                <a:spcPct val="8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dig </a:t>
            </a:r>
            <a:r>
              <a:rPr b="0" lang="en-US" sz="2000" spc="-1" strike="noStrike" u="sng">
                <a:solidFill>
                  <a:srgbClr val="0000ff"/>
                </a:solidFill>
                <a:uFillTx/>
                <a:latin typeface="Times New Roman"/>
                <a:hlinkClick r:id="rId2"/>
              </a:rPr>
              <a:t>nmt.edu</a:t>
            </a:r>
            <a:r>
              <a:rPr b="1" lang="en-US" sz="2000" spc="-1" strike="noStrike">
                <a:solidFill>
                  <a:srgbClr val="ffffff"/>
                </a:solidFill>
                <a:latin typeface="Times New Roman"/>
              </a:rPr>
              <a:t> NS</a:t>
            </a:r>
            <a:endParaRPr b="0" lang="en-US" sz="20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400" name="CustomShape 2"/>
          <p:cNvSpPr/>
          <p:nvPr/>
        </p:nvSpPr>
        <p:spPr>
          <a:xfrm>
            <a:off x="457200" y="1296720"/>
            <a:ext cx="8686440" cy="5257440"/>
          </a:xfrm>
          <a:prstGeom prst="rect">
            <a:avLst/>
          </a:prstGeom>
          <a:noFill/>
          <a:ln>
            <a:noFill/>
          </a:ln>
        </p:spPr>
        <p:style>
          <a:lnRef idx="0"/>
          <a:fillRef idx="0"/>
          <a:effectRef idx="0"/>
          <a:fontRef idx="minor"/>
        </p:style>
        <p:txBody>
          <a:bodyPr lIns="90000" rIns="90000" tIns="45000" bIns="45000">
            <a:normAutofit/>
          </a:bodyPr>
          <a:p>
            <a:pPr>
              <a:lnSpc>
                <a:spcPct val="7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216000" indent="-215640">
              <a:lnSpc>
                <a:spcPct val="7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MX (Mail Exchange) record – The Mail server of the domain/zone.</a:t>
            </a:r>
            <a:endParaRPr b="0" lang="en-US" sz="24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e-mail server(s) where all the e-mails to the domain will be delivered.</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MX must be an A record</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nslookup, set type=MX </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dig lcps.k12.nm.us MX</a:t>
            </a:r>
            <a:endParaRPr b="0" lang="en-US" sz="2000" spc="-1" strike="noStrike">
              <a:latin typeface="Arial"/>
            </a:endParaRPr>
          </a:p>
          <a:p>
            <a:pPr>
              <a:lnSpc>
                <a:spcPct val="7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216000" indent="-215640">
              <a:lnSpc>
                <a:spcPct val="7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Each MX record has 2 pieces of information associated with it.</a:t>
            </a:r>
            <a:endParaRPr b="0" lang="en-US" sz="24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a:t>
            </a:r>
            <a:r>
              <a:rPr b="0" lang="en-US" sz="2000" spc="-1" strike="noStrike">
                <a:solidFill>
                  <a:srgbClr val="ffffff"/>
                </a:solidFill>
                <a:latin typeface="Times New Roman"/>
              </a:rPr>
              <a:t>Preference" number</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The domain name of the mail server. </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rPr>
              <a:t>If there are multiple MX records, the SMTP server will pick one based on the preference level (starting with the lowest preference number, working its way up). It's O.K. to have more than one MX record with the same preference.</a:t>
            </a:r>
            <a:endParaRPr b="0" lang="en-US" sz="2000" spc="-1" strike="noStrike">
              <a:latin typeface="Arial"/>
            </a:endParaRPr>
          </a:p>
          <a:p>
            <a:pPr lvl="1" marL="432000" indent="-215640">
              <a:lnSpc>
                <a:spcPct val="70000"/>
              </a:lnSpc>
              <a:spcBef>
                <a:spcPts val="4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pc="-1" strike="noStrike">
                <a:solidFill>
                  <a:srgbClr val="ffffff"/>
                </a:solidFill>
                <a:latin typeface="Times New Roman"/>
              </a:rPr>
              <a:t>dig state.nm.us MX</a:t>
            </a:r>
            <a:endParaRPr b="0" lang="en-US" sz="2000" spc="-1" strike="noStrike">
              <a:latin typeface="Arial"/>
            </a:endParaRPr>
          </a:p>
          <a:p>
            <a:pPr>
              <a:lnSpc>
                <a:spcPct val="7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a:lnSpc>
                <a:spcPct val="7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a:lnSpc>
                <a:spcPct val="7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p:txBody>
      </p:sp>
    </p:spTree>
  </p:cSld>
  <p:transition>
    <p:fade/>
  </p:transition>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Sending Email</a:t>
            </a:r>
            <a:endParaRPr b="0" lang="en-US" sz="4400" spc="-1" strike="noStrike">
              <a:latin typeface="Arial"/>
            </a:endParaRPr>
          </a:p>
        </p:txBody>
      </p:sp>
      <p:sp>
        <p:nvSpPr>
          <p:cNvPr id="402" name="CustomShape 2"/>
          <p:cNvSpPr/>
          <p:nvPr/>
        </p:nvSpPr>
        <p:spPr>
          <a:xfrm>
            <a:off x="228600" y="1523520"/>
            <a:ext cx="8686440" cy="5257440"/>
          </a:xfrm>
          <a:prstGeom prst="rect">
            <a:avLst/>
          </a:prstGeom>
          <a:noFill/>
          <a:ln>
            <a:noFill/>
          </a:ln>
        </p:spPr>
        <p:style>
          <a:lnRef idx="0"/>
          <a:fillRef idx="0"/>
          <a:effectRef idx="0"/>
          <a:fontRef idx="minor"/>
        </p:style>
        <p:txBody>
          <a:bodyPr lIns="90000" rIns="90000" tIns="45000" bIns="45000">
            <a:normAutofit/>
          </a:bodyPr>
          <a:p>
            <a:pPr lvl="1" marL="342720" indent="-342360">
              <a:lnSpc>
                <a:spcPct val="100000"/>
              </a:lnSpc>
              <a:spcBef>
                <a:spcPts val="598"/>
              </a:spcBef>
              <a:buClr>
                <a:srgbClr val="ffcc00"/>
              </a:buClr>
              <a:buSzPct val="65000"/>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Email settings typically consist of </a:t>
            </a:r>
            <a:r>
              <a:rPr b="1" lang="en-US" sz="2400" spc="-1" strike="noStrike">
                <a:solidFill>
                  <a:srgbClr val="ffffff"/>
                </a:solidFill>
                <a:latin typeface="Times New Roman"/>
              </a:rPr>
              <a:t>incoming</a:t>
            </a:r>
            <a:r>
              <a:rPr b="0" lang="en-US" sz="2400" spc="-1" strike="noStrike">
                <a:solidFill>
                  <a:srgbClr val="ffffff"/>
                </a:solidFill>
                <a:latin typeface="Times New Roman"/>
              </a:rPr>
              <a:t> mail server and </a:t>
            </a:r>
            <a:r>
              <a:rPr b="1" lang="en-US" sz="2400" spc="-1" strike="noStrike">
                <a:solidFill>
                  <a:srgbClr val="ffffff"/>
                </a:solidFill>
                <a:latin typeface="Times New Roman"/>
              </a:rPr>
              <a:t>outgoing</a:t>
            </a:r>
            <a:r>
              <a:rPr b="0" lang="en-US" sz="2400" spc="-1" strike="noStrike">
                <a:solidFill>
                  <a:srgbClr val="ffffff"/>
                </a:solidFill>
                <a:latin typeface="Times New Roman"/>
              </a:rPr>
              <a:t> mail server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you send e-mail to someone, your e-mail typically goes from your e-mail client to an outgoing mail server (</a:t>
            </a:r>
            <a:r>
              <a:rPr b="1" lang="en-US" sz="2400" spc="-1" strike="noStrike">
                <a:solidFill>
                  <a:srgbClr val="ffffff"/>
                </a:solidFill>
                <a:latin typeface="Times New Roman"/>
              </a:rPr>
              <a:t>SMTP </a:t>
            </a:r>
            <a:r>
              <a:rPr b="0" lang="en-US" sz="2400" spc="-1" strike="noStrike">
                <a:solidFill>
                  <a:srgbClr val="ffffff"/>
                </a:solidFill>
                <a:latin typeface="Times New Roman"/>
              </a:rPr>
              <a:t>server)</a:t>
            </a:r>
            <a:endParaRPr b="0" lang="en-US" sz="2400" spc="-1" strike="noStrike">
              <a:latin typeface="Arial"/>
            </a:endParaRPr>
          </a:p>
          <a:p>
            <a:pPr lvl="1" marL="342720" indent="-342360">
              <a:lnSpc>
                <a:spcPct val="100000"/>
              </a:lnSpc>
              <a:spcBef>
                <a:spcPts val="598"/>
              </a:spcBef>
              <a:buClr>
                <a:srgbClr val="ffcc00"/>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SMTP (</a:t>
            </a:r>
            <a:r>
              <a:rPr b="1" lang="en-US" sz="2400" spc="-1" strike="noStrike">
                <a:solidFill>
                  <a:srgbClr val="ffffff"/>
                </a:solidFill>
                <a:latin typeface="Times New Roman"/>
              </a:rPr>
              <a:t>Send Mail Transfer Protocol) </a:t>
            </a:r>
            <a:r>
              <a:rPr b="0" lang="en-US" sz="2400" spc="-1" strike="noStrike">
                <a:solidFill>
                  <a:srgbClr val="ffffff"/>
                </a:solidFill>
                <a:latin typeface="Times New Roman"/>
              </a:rPr>
              <a:t>Server acts as a mailman delivering e-mails to the destination for you.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499"/>
              </a:spcBef>
              <a:tabLst>
                <a:tab algn="l" pos="0"/>
              </a:tabLst>
            </a:pPr>
            <a:endParaRPr b="0" lang="en-US" sz="2400" spc="-1" strike="noStrike">
              <a:latin typeface="Arial"/>
            </a:endParaRPr>
          </a:p>
          <a:p>
            <a:pPr>
              <a:lnSpc>
                <a:spcPct val="8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189" dur="indefinite" restart="never" nodeType="tmRoot">
          <p:childTnLst>
            <p:seq>
              <p:cTn id="190" dur="indefinite" nodeType="mainSeq">
                <p:childTnLst>
                  <p:par>
                    <p:cTn id="191" nodeType="clickEffect" fill="hold">
                      <p:stCondLst>
                        <p:cond delay="indefinite"/>
                      </p:stCondLst>
                      <p:childTnLst>
                        <p:par>
                          <p:cTn id="192" nodeType="withEffect" fill="hold">
                            <p:stCondLst>
                              <p:cond delay="0"/>
                            </p:stCondLst>
                            <p:childTnLst>
                              <p:par>
                                <p:cTn id="193" nodeType="clickEffect" fill="hold" presetClass="entr" presetID="1">
                                  <p:stCondLst>
                                    <p:cond delay="0"/>
                                  </p:stCondLst>
                                  <p:childTnLst>
                                    <p:set>
                                      <p:cBhvr>
                                        <p:cTn id="194"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195" nodeType="clickEffect" fill="hold">
                      <p:stCondLst>
                        <p:cond delay="indefinite"/>
                      </p:stCondLst>
                      <p:childTnLst>
                        <p:par>
                          <p:cTn id="196" nodeType="withEffect" fill="hold">
                            <p:stCondLst>
                              <p:cond delay="0"/>
                            </p:stCondLst>
                            <p:childTnLst>
                              <p:par>
                                <p:cTn id="197" nodeType="clickEffect" fill="hold" presetClass="entr" presetID="1">
                                  <p:stCondLst>
                                    <p:cond delay="0"/>
                                  </p:stCondLst>
                                  <p:childTnLst>
                                    <p:set>
                                      <p:cBhvr>
                                        <p:cTn id="198" dur="1" fill="hold">
                                          <p:stCondLst>
                                            <p:cond delay="0"/>
                                          </p:stCondLst>
                                        </p:cTn>
                                        <p:tgtEl>
                                          <p:spTgt spid="402">
                                            <p:txEl>
                                              <p:pRg st="2" end="2"/>
                                            </p:txEl>
                                          </p:spTgt>
                                        </p:tgtEl>
                                        <p:attrNameLst>
                                          <p:attrName>style.visibility</p:attrName>
                                        </p:attrNameLst>
                                      </p:cBhvr>
                                      <p:to>
                                        <p:strVal val="visible"/>
                                      </p:to>
                                    </p:set>
                                  </p:childTnLst>
                                </p:cTn>
                              </p:par>
                              <p:par>
                                <p:cTn id="199" nodeType="withEffect" fill="hold" presetClass="entr" presetID="1">
                                  <p:stCondLst>
                                    <p:cond delay="0"/>
                                  </p:stCondLst>
                                  <p:childTnLst>
                                    <p:set>
                                      <p:cBhvr>
                                        <p:cTn id="200" dur="1" fill="hold">
                                          <p:stCondLst>
                                            <p:cond delay="0"/>
                                          </p:stCondLst>
                                        </p:cTn>
                                        <p:tgtEl>
                                          <p:spTgt spid="40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Sending Email</a:t>
            </a:r>
            <a:endParaRPr b="0" lang="en-US" sz="4400" spc="-1" strike="noStrike">
              <a:latin typeface="Arial"/>
            </a:endParaRPr>
          </a:p>
        </p:txBody>
      </p:sp>
      <p:sp>
        <p:nvSpPr>
          <p:cNvPr id="40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SMTP server then checks for the MX record of the domain in the e-mail address.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with "</a:t>
            </a:r>
            <a:r>
              <a:rPr b="1" lang="en-US" sz="2400" spc="-1" strike="noStrike">
                <a:solidFill>
                  <a:srgbClr val="ffffff"/>
                </a:solidFill>
                <a:latin typeface="Times New Roman"/>
              </a:rPr>
              <a:t>joe@example.com</a:t>
            </a:r>
            <a:r>
              <a:rPr b="0" lang="en-US" sz="2400" spc="-1" strike="noStrike">
                <a:solidFill>
                  <a:srgbClr val="ffffff"/>
                </a:solidFill>
                <a:latin typeface="Times New Roman"/>
              </a:rPr>
              <a:t>", it would look for the MX record for </a:t>
            </a:r>
            <a:r>
              <a:rPr b="1" lang="en-US" sz="2400" spc="-1" strike="noStrike">
                <a:solidFill>
                  <a:srgbClr val="ffffff"/>
                </a:solidFill>
                <a:latin typeface="Times New Roman"/>
              </a:rPr>
              <a:t>example.com</a:t>
            </a:r>
            <a:r>
              <a:rPr b="0" lang="en-US" sz="2400" spc="-1" strike="noStrike">
                <a:solidFill>
                  <a:srgbClr val="ffffff"/>
                </a:solidFill>
                <a:latin typeface="Times New Roman"/>
              </a:rPr>
              <a:t>.  </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So, the SMTP server then connects via </a:t>
            </a:r>
            <a:r>
              <a:rPr b="1" lang="en-US" sz="2400" spc="-1" strike="noStrike">
                <a:solidFill>
                  <a:srgbClr val="ffffff"/>
                </a:solidFill>
                <a:latin typeface="Times New Roman"/>
              </a:rPr>
              <a:t>TCP port 25 </a:t>
            </a:r>
            <a:r>
              <a:rPr b="0" lang="en-US" sz="2400" spc="-1" strike="noStrike">
                <a:solidFill>
                  <a:srgbClr val="ffffff"/>
                </a:solidFill>
                <a:latin typeface="Times New Roman"/>
              </a:rPr>
              <a:t>to the </a:t>
            </a:r>
            <a:r>
              <a:rPr b="1" lang="en-US" sz="2400" spc="-1" strike="noStrike">
                <a:solidFill>
                  <a:srgbClr val="ffffff"/>
                </a:solidFill>
                <a:latin typeface="Times New Roman"/>
              </a:rPr>
              <a:t>example.com</a:t>
            </a:r>
            <a:r>
              <a:rPr b="0" lang="en-US" sz="2400" spc="-1" strike="noStrike">
                <a:solidFill>
                  <a:srgbClr val="ffffff"/>
                </a:solidFill>
                <a:latin typeface="Times New Roman"/>
              </a:rPr>
              <a:t> e-mail server specified in the MX record.</a:t>
            </a:r>
            <a:endParaRPr b="0" lang="en-US" sz="2400" spc="-1" strike="noStrike">
              <a:latin typeface="Arial"/>
            </a:endParaRPr>
          </a:p>
          <a:p>
            <a:pPr marL="342720" indent="-342360">
              <a:lnSpc>
                <a:spcPct val="100000"/>
              </a:lnSpc>
              <a:spcBef>
                <a:spcPts val="799"/>
              </a:spcBef>
              <a:tabLst>
                <a:tab algn="l" pos="0"/>
              </a:tabLst>
            </a:pPr>
            <a:r>
              <a:rPr b="0" lang="en-US" sz="2400" spc="-1" strike="noStrike">
                <a:solidFill>
                  <a:srgbClr val="ffffff"/>
                </a:solidFill>
                <a:latin typeface="Times New Roman"/>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MX Records</a:t>
            </a:r>
            <a:endParaRPr b="0" lang="en-US" sz="4400" spc="-1" strike="noStrike">
              <a:latin typeface="Arial"/>
            </a:endParaRPr>
          </a:p>
        </p:txBody>
      </p:sp>
      <p:sp>
        <p:nvSpPr>
          <p:cNvPr id="406" name="CustomShape 2"/>
          <p:cNvSpPr/>
          <p:nvPr/>
        </p:nvSpPr>
        <p:spPr>
          <a:xfrm>
            <a:off x="228600" y="1676160"/>
            <a:ext cx="86864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Obviously, if the MX records are incorrect, the e-mails will not be delivered.  The followings are some cases.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No MX records.</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MX record points to a CNAME record (cannot be an alias). </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MX record points to an IP address. If so, mail servers probably will not deliver mail to you!</a:t>
            </a:r>
            <a:endParaRPr b="0" lang="en-US" sz="2400" spc="-1" strike="noStrike">
              <a:latin typeface="Arial"/>
            </a:endParaRPr>
          </a:p>
          <a:p>
            <a:pPr lvl="1" marL="432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MX record points to an A record with invalid IP address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201" dur="indefinite" restart="never" nodeType="tmRoot">
          <p:childTnLst>
            <p:seq>
              <p:cTn id="202" dur="indefinite" nodeType="mainSeq">
                <p:childTnLst>
                  <p:par>
                    <p:cTn id="203" nodeType="clickEffect" fill="hold">
                      <p:stCondLst>
                        <p:cond delay="indefinite"/>
                      </p:stCondLst>
                      <p:childTnLst>
                        <p:par>
                          <p:cTn id="204" nodeType="withEffect" fill="hold">
                            <p:stCondLst>
                              <p:cond delay="0"/>
                            </p:stCondLst>
                            <p:childTnLst>
                              <p:par>
                                <p:cTn id="205" nodeType="clickEffect" fill="hold" presetClass="entr" presetID="1">
                                  <p:stCondLst>
                                    <p:cond delay="0"/>
                                  </p:stCondLst>
                                  <p:childTnLst>
                                    <p:set>
                                      <p:cBhvr>
                                        <p:cTn id="206" dur="1" fill="hold">
                                          <p:stCondLst>
                                            <p:cond delay="0"/>
                                          </p:stCondLst>
                                        </p:cTn>
                                        <p:tgtEl>
                                          <p:spTgt spid="406">
                                            <p:txEl>
                                              <p:pRg st="0" end="0"/>
                                            </p:txEl>
                                          </p:spTgt>
                                        </p:tgtEl>
                                        <p:attrNameLst>
                                          <p:attrName>style.visibility</p:attrName>
                                        </p:attrNameLst>
                                      </p:cBhvr>
                                      <p:to>
                                        <p:strVal val="visible"/>
                                      </p:to>
                                    </p:set>
                                  </p:childTnLst>
                                </p:cTn>
                              </p:par>
                              <p:par>
                                <p:cTn id="207" nodeType="withEffect" fill="hold" presetClass="entr" presetID="1">
                                  <p:stCondLst>
                                    <p:cond delay="0"/>
                                  </p:stCondLst>
                                  <p:childTnLst>
                                    <p:set>
                                      <p:cBhvr>
                                        <p:cTn id="208" dur="1" fill="hold">
                                          <p:stCondLst>
                                            <p:cond delay="0"/>
                                          </p:stCondLst>
                                        </p:cTn>
                                        <p:tgtEl>
                                          <p:spTgt spid="406">
                                            <p:txEl>
                                              <p:pRg st="1" end="1"/>
                                            </p:txEl>
                                          </p:spTgt>
                                        </p:tgtEl>
                                        <p:attrNameLst>
                                          <p:attrName>style.visibility</p:attrName>
                                        </p:attrNameLst>
                                      </p:cBhvr>
                                      <p:to>
                                        <p:strVal val="visible"/>
                                      </p:to>
                                    </p:set>
                                  </p:childTnLst>
                                </p:cTn>
                              </p:par>
                              <p:par>
                                <p:cTn id="209" nodeType="withEffect" fill="hold" presetClass="entr" presetID="1">
                                  <p:stCondLst>
                                    <p:cond delay="0"/>
                                  </p:stCondLst>
                                  <p:childTnLst>
                                    <p:set>
                                      <p:cBhvr>
                                        <p:cTn id="210" dur="1" fill="hold">
                                          <p:stCondLst>
                                            <p:cond delay="0"/>
                                          </p:stCondLst>
                                        </p:cTn>
                                        <p:tgtEl>
                                          <p:spTgt spid="406">
                                            <p:txEl>
                                              <p:pRg st="2" end="2"/>
                                            </p:txEl>
                                          </p:spTgt>
                                        </p:tgtEl>
                                        <p:attrNameLst>
                                          <p:attrName>style.visibility</p:attrName>
                                        </p:attrNameLst>
                                      </p:cBhvr>
                                      <p:to>
                                        <p:strVal val="visible"/>
                                      </p:to>
                                    </p:set>
                                  </p:childTnLst>
                                </p:cTn>
                              </p:par>
                              <p:par>
                                <p:cTn id="211" nodeType="withEffect" fill="hold" presetClass="entr" presetID="1">
                                  <p:stCondLst>
                                    <p:cond delay="0"/>
                                  </p:stCondLst>
                                  <p:childTnLst>
                                    <p:set>
                                      <p:cBhvr>
                                        <p:cTn id="212" dur="1" fill="hold">
                                          <p:stCondLst>
                                            <p:cond delay="0"/>
                                          </p:stCondLst>
                                        </p:cTn>
                                        <p:tgtEl>
                                          <p:spTgt spid="406">
                                            <p:txEl>
                                              <p:pRg st="3" end="3"/>
                                            </p:txEl>
                                          </p:spTgt>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40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E-mail Problem?</a:t>
            </a:r>
            <a:endParaRPr b="0" lang="en-US" sz="4400" spc="-1" strike="noStrike">
              <a:latin typeface="Arial"/>
            </a:endParaRPr>
          </a:p>
        </p:txBody>
      </p:sp>
      <p:sp>
        <p:nvSpPr>
          <p:cNvPr id="408" name="CustomShape 2"/>
          <p:cNvSpPr/>
          <p:nvPr/>
        </p:nvSpPr>
        <p:spPr>
          <a:xfrm>
            <a:off x="519120" y="1616040"/>
            <a:ext cx="8243640" cy="3751200"/>
          </a:xfrm>
          <a:prstGeom prst="rect">
            <a:avLst/>
          </a:pr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PTR DNS records in the reverse DNS can be used for a number of things, including Spam Filtering.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Most e-mail servers use a technique called forward-confirmed reverse DNS (FCrDNS) verification.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verification is to validate the authenticity of the domain name and the IP address.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timing>
    <p:tnLst>
      <p:par>
        <p:cTn id="215" dur="indefinite" restart="never" nodeType="tmRoot">
          <p:childTnLst>
            <p:seq>
              <p:cTn id="216" dur="indefinite" nodeType="mainSeq">
                <p:childTnLst>
                  <p:par>
                    <p:cTn id="217" nodeType="clickEffect" fill="hold">
                      <p:stCondLst>
                        <p:cond delay="indefinite"/>
                      </p:stCondLst>
                      <p:childTnLst>
                        <p:par>
                          <p:cTn id="218" nodeType="withEffect" fill="hold">
                            <p:stCondLst>
                              <p:cond delay="0"/>
                            </p:stCondLst>
                            <p:childTnLst>
                              <p:par>
                                <p:cTn id="219" nodeType="clickEffect" fill="hold" presetClass="entr" presetID="1">
                                  <p:stCondLst>
                                    <p:cond delay="0"/>
                                  </p:stCondLst>
                                  <p:childTnLst>
                                    <p:set>
                                      <p:cBhvr>
                                        <p:cTn id="220"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0"/>
                                          </p:stCondLst>
                                        </p:cTn>
                                        <p:tgtEl>
                                          <p:spTgt spid="408">
                                            <p:txEl>
                                              <p:pRg st="2" end="2"/>
                                            </p:txEl>
                                          </p:spTgt>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0"/>
                                          </p:stCondLst>
                                        </p:cTn>
                                        <p:tgtEl>
                                          <p:spTgt spid="40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Email Problem?</a:t>
            </a:r>
            <a:endParaRPr b="0" lang="en-US" sz="4400" spc="-1" strike="noStrike">
              <a:latin typeface="Arial"/>
            </a:endParaRPr>
          </a:p>
        </p:txBody>
      </p:sp>
      <p:sp>
        <p:nvSpPr>
          <p:cNvPr id="410" name="CustomShape 2"/>
          <p:cNvSpPr/>
          <p:nvPr/>
        </p:nvSpPr>
        <p:spPr>
          <a:xfrm>
            <a:off x="457200" y="1523880"/>
            <a:ext cx="8229240" cy="4114440"/>
          </a:xfrm>
          <a:prstGeom prst="rect">
            <a:avLst/>
          </a:prstGeom>
          <a:noFill/>
          <a:ln>
            <a:noFill/>
          </a:ln>
        </p:spPr>
        <p:style>
          <a:lnRef idx="0"/>
          <a:fillRef idx="0"/>
          <a:effectRef idx="0"/>
          <a:fontRef idx="minor"/>
        </p:style>
        <p:txBody>
          <a:bodyPr lIns="90000" rIns="90000" tIns="45000" bIns="45000">
            <a:normAutofit fontScale="97000"/>
          </a:bodyPr>
          <a:p>
            <a:pPr marL="609480" indent="-609120">
              <a:lnSpc>
                <a:spcPct val="100000"/>
              </a:lnSpc>
              <a:spcBef>
                <a:spcPts val="598"/>
              </a:spcBef>
              <a:buClr>
                <a:srgbClr val="ffffff"/>
              </a:buClr>
              <a:buSzPct val="65000"/>
              <a:buFont typeface="Tahoma"/>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reverse DNS lookup (PTR query) is performed on the IP address of the connecting mail server, which returns a list of zero or more PTR records.  </a:t>
            </a:r>
            <a:endParaRPr b="0" lang="en-US" sz="2400" spc="-1" strike="noStrike">
              <a:latin typeface="Arial"/>
            </a:endParaRPr>
          </a:p>
          <a:p>
            <a:pPr lvl="1" marL="990360" indent="-532800">
              <a:lnSpc>
                <a:spcPct val="100000"/>
              </a:lnSpc>
              <a:spcBef>
                <a:spcPts val="550"/>
              </a:spcBef>
              <a:buClr>
                <a:srgbClr val="ffcc00"/>
              </a:buClr>
              <a:buSzPct val="65000"/>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An SMTP server with an IP of 4.3.1.2 from the domain </a:t>
            </a:r>
            <a:r>
              <a:rPr b="1" lang="en-US" sz="2200" spc="-1" strike="noStrike">
                <a:solidFill>
                  <a:srgbClr val="ffffff"/>
                </a:solidFill>
                <a:latin typeface="Times New Roman"/>
              </a:rPr>
              <a:t>source.com</a:t>
            </a:r>
            <a:r>
              <a:rPr b="0" lang="en-US" sz="2200" spc="-1" strike="noStrike">
                <a:solidFill>
                  <a:srgbClr val="ffffff"/>
                </a:solidFill>
                <a:latin typeface="Times New Roman"/>
              </a:rPr>
              <a:t>sends an e-mail to </a:t>
            </a:r>
            <a:r>
              <a:rPr b="1" i="1" lang="en-US" sz="2200" spc="-1" strike="noStrike">
                <a:solidFill>
                  <a:srgbClr val="ffffff"/>
                </a:solidFill>
                <a:latin typeface="Times New Roman"/>
              </a:rPr>
              <a:t>destination.com </a:t>
            </a:r>
            <a:r>
              <a:rPr b="0" lang="en-US" sz="2200" spc="-1" strike="noStrike">
                <a:solidFill>
                  <a:srgbClr val="ffffff"/>
                </a:solidFill>
                <a:latin typeface="Times New Roman"/>
              </a:rPr>
              <a:t>domain</a:t>
            </a:r>
            <a:endParaRPr b="0" lang="en-US" sz="2200" spc="-1" strike="noStrike">
              <a:latin typeface="Arial"/>
            </a:endParaRPr>
          </a:p>
          <a:p>
            <a:pPr lvl="1" marL="990360" indent="-532800">
              <a:lnSpc>
                <a:spcPct val="100000"/>
              </a:lnSpc>
              <a:spcBef>
                <a:spcPts val="550"/>
              </a:spcBef>
              <a:buClr>
                <a:srgbClr val="ffcc00"/>
              </a:buClr>
              <a:buSzPct val="65000"/>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receiving </a:t>
            </a:r>
            <a:r>
              <a:rPr b="1" lang="en-US" sz="2200" spc="-1" strike="noStrike">
                <a:solidFill>
                  <a:srgbClr val="ffffff"/>
                </a:solidFill>
                <a:latin typeface="Times New Roman"/>
              </a:rPr>
              <a:t>destination.com</a:t>
            </a:r>
            <a:r>
              <a:rPr b="0" lang="en-US" sz="2200" spc="-1" strike="noStrike">
                <a:solidFill>
                  <a:srgbClr val="ffffff"/>
                </a:solidFill>
                <a:latin typeface="Times New Roman"/>
              </a:rPr>
              <a:t> e-mail server sees that the IP address 4.3.2.1 is connecting to its SMTP port (TCP 25). </a:t>
            </a:r>
            <a:endParaRPr b="0" lang="en-US" sz="2200" spc="-1" strike="noStrike">
              <a:latin typeface="Arial"/>
            </a:endParaRPr>
          </a:p>
          <a:p>
            <a:pPr lvl="1" marL="990360" indent="-532800">
              <a:lnSpc>
                <a:spcPct val="100000"/>
              </a:lnSpc>
              <a:spcBef>
                <a:spcPts val="550"/>
              </a:spcBef>
              <a:buClr>
                <a:srgbClr val="ffcc00"/>
              </a:buClr>
              <a:buSzPct val="65000"/>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receiving e-mail server performs a reverse DNS lookup against this IP address.  </a:t>
            </a:r>
            <a:endParaRPr b="0" lang="en-US" sz="2200" spc="-1" strike="noStrike">
              <a:latin typeface="Arial"/>
            </a:endParaRPr>
          </a:p>
          <a:p>
            <a:pPr lvl="1" marL="990360" indent="-532800">
              <a:lnSpc>
                <a:spcPct val="100000"/>
              </a:lnSpc>
              <a:spcBef>
                <a:spcPts val="550"/>
              </a:spcBef>
              <a:buClr>
                <a:srgbClr val="ffcc00"/>
              </a:buClr>
              <a:buSzPct val="65000"/>
              <a:buFont typeface="Arial"/>
              <a:buChar char="•"/>
              <a:tabLst>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rPr>
              <a:t>The e-mail server must find a PTR for 4.3.2.1 pointing to a valid host record (A Record), otherwise the connection is </a:t>
            </a:r>
            <a:r>
              <a:rPr b="1" lang="en-US" sz="2200" spc="-1" strike="noStrike">
                <a:solidFill>
                  <a:srgbClr val="ffffff"/>
                </a:solidFill>
                <a:latin typeface="Times New Roman"/>
              </a:rPr>
              <a:t>rejected</a:t>
            </a:r>
            <a:r>
              <a:rPr b="0" lang="en-US" sz="2200" spc="-1" strike="noStrike">
                <a:solidFill>
                  <a:srgbClr val="ffffff"/>
                </a:solidFill>
                <a:latin typeface="Times New Roman"/>
              </a:rPr>
              <a:t>. </a:t>
            </a:r>
            <a:endParaRPr b="0" lang="en-US" sz="2200" spc="-1" strike="noStrike">
              <a:latin typeface="Arial"/>
            </a:endParaRPr>
          </a:p>
          <a:p>
            <a:pPr>
              <a:lnSpc>
                <a:spcPct val="10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E-mail Problem?</a:t>
            </a:r>
            <a:endParaRPr b="0" lang="en-US" sz="4400" spc="-1" strike="noStrike">
              <a:latin typeface="Arial"/>
            </a:endParaRPr>
          </a:p>
        </p:txBody>
      </p:sp>
      <p:sp>
        <p:nvSpPr>
          <p:cNvPr id="412" name="CustomShape 2"/>
          <p:cNvSpPr/>
          <p:nvPr/>
        </p:nvSpPr>
        <p:spPr>
          <a:xfrm>
            <a:off x="61920" y="1203480"/>
            <a:ext cx="9019800" cy="6126840"/>
          </a:xfrm>
          <a:prstGeom prst="rect">
            <a:avLst/>
          </a:prstGeom>
          <a:noFill/>
          <a:ln>
            <a:noFill/>
          </a:ln>
        </p:spPr>
        <p:style>
          <a:lnRef idx="0"/>
          <a:fillRef idx="0"/>
          <a:effectRef idx="0"/>
          <a:fontRef idx="minor"/>
        </p:style>
        <p:txBody>
          <a:bodyPr lIns="90000" rIns="90000" tIns="46800" bIns="46800">
            <a:spAutoFit/>
          </a:bodyPr>
          <a:p>
            <a:pPr marL="342720" indent="-342360">
              <a:lnSpc>
                <a:spcPct val="100000"/>
              </a:lnSpc>
              <a:buClr>
                <a:srgbClr val="ffffff"/>
              </a:buClr>
              <a:buFont typeface="Tahoma"/>
              <a:buAutoNum type="arabicPeriod" startAt="2"/>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imes New Roman"/>
                <a:ea typeface="DejaVu Sans"/>
              </a:rPr>
              <a:t>Then for each domain name returned in the PTR query results, a regular 'forward' DNS lookup (type A query) is then performed on that domain name.</a:t>
            </a:r>
            <a:endParaRPr b="0" lang="en-US" sz="2200" spc="-1" strike="noStrike">
              <a:latin typeface="Arial"/>
            </a:endParaRPr>
          </a:p>
          <a:p>
            <a:pPr lvl="1" marL="799920" indent="-342360">
              <a:lnSpc>
                <a:spcPct val="100000"/>
              </a:lnSpc>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ahoma"/>
                <a:ea typeface="DejaVu Sans"/>
              </a:rPr>
              <a:t>the receiving </a:t>
            </a:r>
            <a:r>
              <a:rPr b="1" lang="en-US" sz="2200" spc="-1" strike="noStrike">
                <a:solidFill>
                  <a:srgbClr val="ffffff"/>
                </a:solidFill>
                <a:latin typeface="Tahoma"/>
                <a:ea typeface="DejaVu Sans"/>
              </a:rPr>
              <a:t>destination.com</a:t>
            </a:r>
            <a:r>
              <a:rPr b="0" lang="en-US" sz="2200" spc="-1" strike="noStrike">
                <a:solidFill>
                  <a:srgbClr val="ffffff"/>
                </a:solidFill>
                <a:latin typeface="Tahoma"/>
                <a:ea typeface="DejaVu Sans"/>
              </a:rPr>
              <a:t> e-mail server performs a forward name lookup on the returned host name (A record).</a:t>
            </a:r>
            <a:endParaRPr b="0" lang="en-US" sz="2200" spc="-1" strike="noStrike">
              <a:latin typeface="Arial"/>
            </a:endParaRPr>
          </a:p>
          <a:p>
            <a:pPr lvl="1" marL="799920" indent="-342360">
              <a:lnSpc>
                <a:spcPct val="100000"/>
              </a:lnSpc>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200" spc="-1" strike="noStrike">
                <a:solidFill>
                  <a:srgbClr val="ffffff"/>
                </a:solidFill>
                <a:latin typeface="Tahoma"/>
                <a:ea typeface="DejaVu Sans"/>
              </a:rPr>
              <a:t>If there is no IP address associated with the A record, the connection is </a:t>
            </a:r>
            <a:r>
              <a:rPr b="1" lang="en-US" sz="2200" spc="-1" strike="noStrike">
                <a:solidFill>
                  <a:srgbClr val="ffffff"/>
                </a:solidFill>
                <a:latin typeface="Tahoma"/>
                <a:ea typeface="DejaVu Sans"/>
              </a:rPr>
              <a:t>rejected</a:t>
            </a:r>
            <a:r>
              <a:rPr b="0" lang="en-US" sz="2200" spc="-1" strike="noStrike">
                <a:solidFill>
                  <a:srgbClr val="ffffff"/>
                </a:solidFill>
                <a:latin typeface="Tahoma"/>
                <a:ea typeface="DejaVu Sans"/>
              </a:rPr>
              <a:t>. </a:t>
            </a:r>
            <a:endParaRPr b="0" lang="en-US" sz="22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a:p>
            <a:pPr marL="342720" indent="-342360">
              <a:lnSpc>
                <a:spcPct val="100000"/>
              </a:lnSpc>
              <a:tabLst>
                <a:tab algn="l" pos="0"/>
              </a:tabLst>
            </a:pPr>
            <a:r>
              <a:rPr b="0" lang="en-US" sz="2200" spc="-1" strike="noStrike">
                <a:solidFill>
                  <a:srgbClr val="ffffff"/>
                </a:solidFill>
                <a:latin typeface="Times New Roman"/>
                <a:ea typeface="DejaVu Sans"/>
              </a:rPr>
              <a:t>3. Any A record returned by the query is then compared against the original IP address, and if there is a match, then the </a:t>
            </a:r>
            <a:r>
              <a:rPr b="1" lang="en-US" sz="2200" spc="-1" strike="noStrike">
                <a:solidFill>
                  <a:srgbClr val="ffffff"/>
                </a:solidFill>
                <a:latin typeface="Times New Roman"/>
                <a:ea typeface="DejaVu Sans"/>
              </a:rPr>
              <a:t>full FCrDNS check passes</a:t>
            </a:r>
            <a:r>
              <a:rPr b="0" lang="en-US" sz="2200" spc="-1" strike="noStrike">
                <a:solidFill>
                  <a:srgbClr val="ffffff"/>
                </a:solidFill>
                <a:latin typeface="Times New Roman"/>
                <a:ea typeface="DejaVu Sans"/>
              </a:rPr>
              <a:t>. </a:t>
            </a:r>
            <a:endParaRPr b="0" lang="en-US" sz="2200" spc="-1" strike="noStrike">
              <a:latin typeface="Arial"/>
            </a:endParaRPr>
          </a:p>
          <a:p>
            <a:pPr marL="342720" indent="-342360">
              <a:lnSpc>
                <a:spcPct val="100000"/>
              </a:lnSpc>
              <a:tabLst>
                <a:tab algn="l" pos="0"/>
              </a:tabLst>
            </a:pPr>
            <a:endParaRPr b="0" lang="en-US" sz="2200" spc="-1" strike="noStrike">
              <a:latin typeface="Arial"/>
            </a:endParaRPr>
          </a:p>
          <a:p>
            <a:pPr marL="342720" indent="-34236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ffffff"/>
                </a:solidFill>
                <a:latin typeface="Times New Roman"/>
                <a:ea typeface="DejaVu Sans"/>
              </a:rPr>
              <a:t>Most e-mail servers perform only #1 and #2 check</a:t>
            </a:r>
            <a:endParaRPr b="0" lang="en-US" sz="2200" spc="-1" strike="noStrike">
              <a:latin typeface="Arial"/>
            </a:endParaRPr>
          </a:p>
          <a:p>
            <a:pPr marL="342720" indent="-34236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200" spc="-1" strike="noStrike">
                <a:solidFill>
                  <a:srgbClr val="ffffff"/>
                </a:solidFill>
                <a:latin typeface="Times New Roman"/>
                <a:ea typeface="DejaVu Sans"/>
              </a:rPr>
              <a:t>Most people don’t even realize about the PTR records and most of them don’t know whether their PTR DNS servers are working correctly!!!</a:t>
            </a:r>
            <a:endParaRPr b="0" lang="en-US" sz="2200" spc="-1" strike="noStrike">
              <a:latin typeface="Arial"/>
            </a:endParaRPr>
          </a:p>
          <a:p>
            <a:pPr marL="342720" indent="-342360">
              <a:lnSpc>
                <a:spcPct val="100000"/>
              </a:lnSpc>
              <a:tabLst>
                <a:tab algn="l" pos="0"/>
              </a:tabLst>
            </a:pPr>
            <a:endParaRPr b="0" lang="en-US" sz="2200" spc="-1" strike="noStrike">
              <a:latin typeface="Arial"/>
            </a:endParaRPr>
          </a:p>
          <a:p>
            <a:pPr marL="342720" indent="-342360">
              <a:lnSpc>
                <a:spcPct val="100000"/>
              </a:lnSpc>
              <a:tabLst>
                <a:tab algn="l" pos="0"/>
              </a:tabLst>
            </a:pPr>
            <a:endParaRPr b="0" lang="en-US" sz="2200" spc="-1" strike="noStrike">
              <a:latin typeface="Arial"/>
            </a:endParaRPr>
          </a:p>
        </p:txBody>
      </p:sp>
    </p:spTree>
  </p:cSld>
  <p:transition>
    <p:fade/>
  </p:transition>
  <p:timing>
    <p:tnLst>
      <p:par>
        <p:cTn id="229" dur="indefinite" restart="never" nodeType="tmRoot">
          <p:childTnLst>
            <p:seq>
              <p:cTn id="230" dur="indefinite" nodeType="mainSeq">
                <p:childTnLst>
                  <p:par>
                    <p:cTn id="231" nodeType="clickEffect" fill="hold">
                      <p:stCondLst>
                        <p:cond delay="indefinite"/>
                      </p:stCondLst>
                      <p:childTnLst>
                        <p:par>
                          <p:cTn id="232" nodeType="withEffect" fill="hold">
                            <p:stCondLst>
                              <p:cond delay="0"/>
                            </p:stCondLst>
                            <p:childTnLst>
                              <p:par>
                                <p:cTn id="233" nodeType="clickEffect" fill="hold" presetClass="entr" presetID="1">
                                  <p:stCondLst>
                                    <p:cond delay="0"/>
                                  </p:stCondLst>
                                  <p:childTnLst>
                                    <p:set>
                                      <p:cBhvr>
                                        <p:cTn id="234" dur="1" fill="hold">
                                          <p:stCondLst>
                                            <p:cond delay="0"/>
                                          </p:stCondLst>
                                        </p:cTn>
                                        <p:tgtEl>
                                          <p:spTgt spid="412">
                                            <p:txEl>
                                              <p:pRg st="0" end="0"/>
                                            </p:txEl>
                                          </p:spTgt>
                                        </p:tgtEl>
                                        <p:attrNameLst>
                                          <p:attrName>style.visibility</p:attrName>
                                        </p:attrNameLst>
                                      </p:cBhvr>
                                      <p:to>
                                        <p:strVal val="visible"/>
                                      </p:to>
                                    </p:set>
                                  </p:childTnLst>
                                </p:cTn>
                              </p:par>
                              <p:par>
                                <p:cTn id="235" nodeType="withEffect" fill="hold" presetClass="entr" presetID="1">
                                  <p:stCondLst>
                                    <p:cond delay="0"/>
                                  </p:stCondLst>
                                  <p:childTnLst>
                                    <p:set>
                                      <p:cBhvr>
                                        <p:cTn id="236" dur="1" fill="hold">
                                          <p:stCondLst>
                                            <p:cond delay="0"/>
                                          </p:stCondLst>
                                        </p:cTn>
                                        <p:tgtEl>
                                          <p:spTgt spid="412">
                                            <p:txEl>
                                              <p:pRg st="1" end="1"/>
                                            </p:txEl>
                                          </p:spTgt>
                                        </p:tgtEl>
                                        <p:attrNameLst>
                                          <p:attrName>style.visibility</p:attrName>
                                        </p:attrNameLst>
                                      </p:cBhvr>
                                      <p:to>
                                        <p:strVal val="visible"/>
                                      </p:to>
                                    </p:set>
                                  </p:childTnLst>
                                </p:cTn>
                              </p:par>
                              <p:par>
                                <p:cTn id="237" nodeType="withEffect" fill="hold" presetClass="entr" presetID="1">
                                  <p:stCondLst>
                                    <p:cond delay="0"/>
                                  </p:stCondLst>
                                  <p:childTnLst>
                                    <p:set>
                                      <p:cBhvr>
                                        <p:cTn id="238"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239" nodeType="clickEffect" fill="hold">
                      <p:stCondLst>
                        <p:cond delay="indefinite"/>
                      </p:stCondLst>
                      <p:childTnLst>
                        <p:par>
                          <p:cTn id="240" nodeType="withEffect" fill="hold">
                            <p:stCondLst>
                              <p:cond delay="0"/>
                            </p:stCondLst>
                            <p:childTnLst>
                              <p:par>
                                <p:cTn id="241" nodeType="clickEffect" fill="hold" presetClass="entr" presetID="1">
                                  <p:stCondLst>
                                    <p:cond delay="0"/>
                                  </p:stCondLst>
                                  <p:childTnLst>
                                    <p:set>
                                      <p:cBhvr>
                                        <p:cTn id="24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43" nodeType="clickEffect" fill="hold">
                      <p:stCondLst>
                        <p:cond delay="indefinite"/>
                      </p:stCondLst>
                      <p:childTnLst>
                        <p:par>
                          <p:cTn id="244" nodeType="withEffect" fill="hold">
                            <p:stCondLst>
                              <p:cond delay="0"/>
                            </p:stCondLst>
                            <p:childTnLst>
                              <p:par>
                                <p:cTn id="245" nodeType="clickEffect" fill="hold" presetClass="entr" presetID="1">
                                  <p:stCondLst>
                                    <p:cond delay="0"/>
                                  </p:stCondLst>
                                  <p:childTnLst>
                                    <p:set>
                                      <p:cBhvr>
                                        <p:cTn id="246"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247" nodeType="clickEffect" fill="hold">
                      <p:stCondLst>
                        <p:cond delay="indefinite"/>
                      </p:stCondLst>
                      <p:childTnLst>
                        <p:par>
                          <p:cTn id="248" nodeType="withEffect" fill="hold">
                            <p:stCondLst>
                              <p:cond delay="0"/>
                            </p:stCondLst>
                            <p:childTnLst>
                              <p:par>
                                <p:cTn id="249" nodeType="clickEffect" fill="hold" presetClass="entr" presetID="1">
                                  <p:stCondLst>
                                    <p:cond delay="0"/>
                                  </p:stCondLst>
                                  <p:childTnLst>
                                    <p:set>
                                      <p:cBhvr>
                                        <p:cTn id="250"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E-mail Problem?</a:t>
            </a:r>
            <a:endParaRPr b="0" lang="en-US" sz="4400" spc="-1" strike="noStrike">
              <a:latin typeface="Arial"/>
            </a:endParaRPr>
          </a:p>
        </p:txBody>
      </p:sp>
      <p:sp>
        <p:nvSpPr>
          <p:cNvPr id="414" name="CustomShape 2"/>
          <p:cNvSpPr/>
          <p:nvPr/>
        </p:nvSpPr>
        <p:spPr>
          <a:xfrm>
            <a:off x="696960" y="1471680"/>
            <a:ext cx="7989480" cy="4116960"/>
          </a:xfrm>
          <a:prstGeom prst="rect">
            <a:avLst/>
          </a:pr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Sender Address Verification Technique</a:t>
            </a:r>
            <a:endParaRPr b="0" lang="en-US" sz="2400" spc="-1" strike="noStrike">
              <a:latin typeface="Arial"/>
            </a:endParaRPr>
          </a:p>
          <a:p>
            <a:pPr marL="216000" indent="-215640">
              <a:lnSpc>
                <a:spcPct val="100000"/>
              </a:lnSpc>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receiving email server verifies the validity of the email by checking the domain name from the sender email address.  </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57200" indent="-216000">
              <a:lnSpc>
                <a:spcPct val="100000"/>
              </a:lnSpc>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the receiving </a:t>
            </a:r>
            <a:r>
              <a:rPr b="1" lang="en-US" sz="2400" spc="-1" strike="noStrike">
                <a:solidFill>
                  <a:srgbClr val="ffffff"/>
                </a:solidFill>
                <a:latin typeface="Tahoma"/>
                <a:ea typeface="DejaVu Sans"/>
              </a:rPr>
              <a:t>destination.com</a:t>
            </a:r>
            <a:r>
              <a:rPr b="0" lang="en-US" sz="2400" spc="-1" strike="noStrike">
                <a:solidFill>
                  <a:srgbClr val="ffffff"/>
                </a:solidFill>
                <a:latin typeface="Tahoma"/>
                <a:ea typeface="DejaVu Sans"/>
              </a:rPr>
              <a:t> e-mail server examines the sender’s e-mail address, </a:t>
            </a:r>
            <a:r>
              <a:rPr b="0" lang="en-US" sz="2400" spc="-1" strike="noStrike" u="sng">
                <a:solidFill>
                  <a:srgbClr val="0000ff"/>
                </a:solidFill>
                <a:uFillTx/>
                <a:latin typeface="Tahoma"/>
                <a:ea typeface="DejaVu Sans"/>
                <a:hlinkClick r:id="rId1"/>
              </a:rPr>
              <a:t>joe@source.com</a:t>
            </a:r>
            <a:r>
              <a:rPr b="0" lang="en-US" sz="2400" spc="-1" strike="noStrike">
                <a:solidFill>
                  <a:srgbClr val="ffffff"/>
                </a:solidFill>
                <a:latin typeface="Tahoma"/>
                <a:ea typeface="DejaVu Sans"/>
              </a:rPr>
              <a:t>.  </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57200" indent="-216000">
              <a:lnSpc>
                <a:spcPct val="100000"/>
              </a:lnSpc>
              <a:buClr>
                <a:srgbClr val="ffffff"/>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It will lookup the MX record for </a:t>
            </a:r>
            <a:r>
              <a:rPr b="1" lang="en-US" sz="2400" spc="-1" strike="noStrike">
                <a:solidFill>
                  <a:srgbClr val="ffffff"/>
                </a:solidFill>
                <a:latin typeface="Tahoma"/>
                <a:ea typeface="DejaVu Sans"/>
              </a:rPr>
              <a:t>source.com</a:t>
            </a:r>
            <a:r>
              <a:rPr b="0" lang="en-US" sz="2400" spc="-1" strike="noStrike">
                <a:solidFill>
                  <a:srgbClr val="ffffff"/>
                </a:solidFill>
                <a:latin typeface="Tahoma"/>
                <a:ea typeface="DejaVu Sans"/>
              </a:rPr>
              <a:t> and validates it.  If the validation fails, the connection is </a:t>
            </a:r>
            <a:r>
              <a:rPr b="1" lang="en-US" sz="2400" spc="-1" strike="noStrike">
                <a:solidFill>
                  <a:srgbClr val="ffffff"/>
                </a:solidFill>
                <a:latin typeface="Tahoma"/>
                <a:ea typeface="DejaVu Sans"/>
              </a:rPr>
              <a:t>rejected</a:t>
            </a:r>
            <a:r>
              <a:rPr b="0" lang="en-US" sz="2400" spc="-1" strike="noStrike">
                <a:solidFill>
                  <a:srgbClr val="ffffff"/>
                </a:solidFill>
                <a:latin typeface="Tahoma"/>
                <a:ea typeface="DejaVu Sans"/>
              </a:rPr>
              <a:t>.</a:t>
            </a:r>
            <a:endParaRPr b="0" lang="en-US" sz="24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457200" y="1912680"/>
            <a:ext cx="8229240" cy="479232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buClr>
                <a:srgbClr val="00ccff"/>
              </a:buClr>
              <a:buSzPct val="65000"/>
              <a:buFont typeface="Tahoma"/>
              <a:buAutoNum type="arabicPeriod" startAt="3"/>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Protocol Assignments</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Maintains the registries of protocol names and numbers used in the Internet today</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These protocols numbering systems are managed by IANA in conjunction with standards bodies. </a:t>
            </a:r>
            <a:endParaRPr b="0" lang="en-US" sz="2400" spc="-1" strike="noStrike">
              <a:latin typeface="Arial"/>
            </a:endParaRPr>
          </a:p>
        </p:txBody>
      </p:sp>
      <p:sp>
        <p:nvSpPr>
          <p:cNvPr id="63" name="CustomShape 2"/>
          <p:cNvSpPr/>
          <p:nvPr/>
        </p:nvSpPr>
        <p:spPr>
          <a:xfrm>
            <a:off x="2286000" y="1166760"/>
            <a:ext cx="4571640" cy="369720"/>
          </a:xfrm>
          <a:prstGeom prst="rect">
            <a:avLst/>
          </a:prstGeom>
          <a:noFill/>
          <a:ln>
            <a:noFill/>
          </a:ln>
        </p:spPr>
        <p:style>
          <a:lnRef idx="0"/>
          <a:fillRef idx="0"/>
          <a:effectRef idx="0"/>
          <a:fontRef idx="minor"/>
        </p:style>
      </p:sp>
      <p:sp>
        <p:nvSpPr>
          <p:cNvPr id="64" name="CustomShape 3"/>
          <p:cNvSpPr/>
          <p:nvPr/>
        </p:nvSpPr>
        <p:spPr>
          <a:xfrm>
            <a:off x="8209080" y="1996920"/>
            <a:ext cx="4571640" cy="824760"/>
          </a:xfrm>
          <a:prstGeom prst="rect">
            <a:avLst/>
          </a:prstGeom>
          <a:noFill/>
          <a:ln>
            <a:noFill/>
          </a:ln>
        </p:spPr>
        <p:style>
          <a:lnRef idx="0"/>
          <a:fillRef idx="0"/>
          <a:effectRef idx="0"/>
          <a:fontRef idx="minor"/>
        </p:style>
        <p:txBody>
          <a:bodyPr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p:txBody>
      </p:sp>
      <p:sp>
        <p:nvSpPr>
          <p:cNvPr id="65" name="CustomShape 4"/>
          <p:cNvSpPr/>
          <p:nvPr/>
        </p:nvSpPr>
        <p:spPr>
          <a:xfrm>
            <a:off x="457200" y="30492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IANA</a:t>
            </a:r>
            <a:endParaRPr b="0" lang="en-US" sz="4400" spc="-1" strike="noStrike">
              <a:latin typeface="Arial"/>
            </a:endParaRPr>
          </a:p>
        </p:txBody>
      </p:sp>
    </p:spTree>
  </p:cSld>
  <p:transition>
    <p:fade/>
  </p:transition>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416" name="CustomShape 2"/>
          <p:cNvSpPr/>
          <p:nvPr/>
        </p:nvSpPr>
        <p:spPr>
          <a:xfrm>
            <a:off x="457200" y="1752120"/>
            <a:ext cx="86864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TXT (Text) record – comments or notes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associate some arbitrary information and text to a host or a domain.</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Cleverly used to validate the authenticity of the domain</a:t>
            </a:r>
            <a:endParaRPr b="0" lang="en-US" sz="2400" spc="-1" strike="noStrike">
              <a:latin typeface="Arial"/>
            </a:endParaRPr>
          </a:p>
          <a:p>
            <a:pPr lvl="2" marL="648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Cloud Mail</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Cleverly used to validate legitimate email sources from the domain</a:t>
            </a:r>
            <a:endParaRPr b="0" lang="en-US" sz="2400" spc="-1" strike="noStrike">
              <a:latin typeface="Arial"/>
            </a:endParaRPr>
          </a:p>
          <a:p>
            <a:pPr lvl="2" marL="648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Sender Policy Framework (SPF) data</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nslookup, set type=TXT</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dig alumni.nmsu.edu TXT</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DNS Records</a:t>
            </a:r>
            <a:endParaRPr b="0" lang="en-US" sz="4400" spc="-1" strike="noStrike">
              <a:latin typeface="Arial"/>
            </a:endParaRPr>
          </a:p>
        </p:txBody>
      </p:sp>
      <p:sp>
        <p:nvSpPr>
          <p:cNvPr id="41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SRV (Service) record – service location</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identify the host(s) that offer specific type of service.</a:t>
            </a:r>
            <a:endParaRPr b="0" lang="en-US" sz="2400" spc="-1" strike="noStrike">
              <a:latin typeface="Arial"/>
            </a:endParaRPr>
          </a:p>
          <a:p>
            <a:pPr lvl="2" marL="648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LDAP service, Active directory domain controllers, Voice over IP</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_service._protocol.domainname</a:t>
            </a:r>
            <a:endParaRPr b="0" lang="en-US" sz="2400" spc="-1" strike="noStrike">
              <a:latin typeface="Arial"/>
            </a:endParaRPr>
          </a:p>
          <a:p>
            <a:pPr lvl="2" marL="648000" indent="-215640">
              <a:lnSpc>
                <a:spcPct val="80000"/>
              </a:lnSpc>
              <a:spcBef>
                <a:spcPts val="598"/>
              </a:spcBef>
              <a:buClr>
                <a:srgbClr val="ffffff"/>
              </a:buClr>
              <a:buSzPct val="45000"/>
              <a:buFont typeface="Wingdings" charset="2"/>
              <a:buChar char=""/>
              <a:tabLst>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_ldap._tcp.nmsu.edu, _sip._udp.et477.com</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Nslookup, set type=SRV</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dig _vlmcs._tcp.nmsu.edu. SRV</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457200" y="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Microsoft SRV records</a:t>
            </a:r>
            <a:endParaRPr b="0" lang="en-US" sz="4400" spc="-1" strike="noStrike">
              <a:latin typeface="Arial"/>
            </a:endParaRPr>
          </a:p>
        </p:txBody>
      </p:sp>
      <p:sp>
        <p:nvSpPr>
          <p:cNvPr id="420" name="CustomShape 2"/>
          <p:cNvSpPr/>
          <p:nvPr/>
        </p:nvSpPr>
        <p:spPr>
          <a:xfrm>
            <a:off x="457200" y="1599840"/>
            <a:ext cx="8686440" cy="5257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Microsoft Active Directory</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DNS + LDAP (Lightweight Directory Access Protocol) </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_ldap._tcp.engr.ad.nmsu.edu</a:t>
            </a:r>
            <a:endParaRPr b="0" lang="en-US" sz="2400" spc="-1" strike="noStrike">
              <a:latin typeface="Arial"/>
            </a:endParaRPr>
          </a:p>
          <a:p>
            <a:pPr lvl="1" marL="432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_kerberos._tcp.engr.ad.nmsu.edu</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CustomShape 1"/>
          <p:cNvSpPr/>
          <p:nvPr/>
        </p:nvSpPr>
        <p:spPr>
          <a:xfrm>
            <a:off x="152280" y="228600"/>
            <a:ext cx="86864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e5ffff"/>
                </a:solidFill>
                <a:latin typeface="Tahoma"/>
              </a:rPr>
              <a:t>Manually adding a client to the </a:t>
            </a:r>
            <a:br/>
            <a:r>
              <a:rPr b="0" lang="en-US" sz="3600" spc="-1" strike="noStrike">
                <a:solidFill>
                  <a:srgbClr val="e5ffff"/>
                </a:solidFill>
                <a:latin typeface="Tahoma"/>
              </a:rPr>
              <a:t> network</a:t>
            </a:r>
            <a:endParaRPr b="0" lang="en-US" sz="3600" spc="-1" strike="noStrike">
              <a:latin typeface="Arial"/>
            </a:endParaRPr>
          </a:p>
        </p:txBody>
      </p:sp>
      <p:pic>
        <p:nvPicPr>
          <p:cNvPr id="422" name="Picture 3_1" descr="fg09_00700"/>
          <p:cNvPicPr/>
          <p:nvPr/>
        </p:nvPicPr>
        <p:blipFill>
          <a:blip r:embed="rId1"/>
          <a:stretch/>
        </p:blipFill>
        <p:spPr>
          <a:xfrm>
            <a:off x="741240" y="1676520"/>
            <a:ext cx="7259400" cy="1634760"/>
          </a:xfrm>
          <a:prstGeom prst="rect">
            <a:avLst/>
          </a:prstGeom>
          <a:ln>
            <a:noFill/>
          </a:ln>
        </p:spPr>
      </p:pic>
      <p:sp>
        <p:nvSpPr>
          <p:cNvPr id="423" name="CustomShape 2"/>
          <p:cNvSpPr/>
          <p:nvPr/>
        </p:nvSpPr>
        <p:spPr>
          <a:xfrm>
            <a:off x="746280" y="3613320"/>
            <a:ext cx="7711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424" name="CustomShape 3"/>
          <p:cNvSpPr/>
          <p:nvPr/>
        </p:nvSpPr>
        <p:spPr>
          <a:xfrm>
            <a:off x="609480" y="3733920"/>
            <a:ext cx="8457840" cy="4116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client PC updates the “A” record when an IP address is requested for a computer.  The user obtain’s the pc-name and the pc’s MAC address.  This information is sent to the network operation center (NOC).  NOC issues an IP address to the client, updates the NOC database of clients on the network, and enters a new “A” record into the primary DNS.  The entry is only made on the primary DNS.  The entry will be later duplicated on the secondary DNS. </a:t>
            </a:r>
            <a:endParaRPr b="0" lang="en-US" sz="24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Name</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IP address</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MAC address</a:t>
            </a:r>
            <a:endParaRPr b="0" lang="en-US" sz="2400" spc="-1" strike="noStrike">
              <a:latin typeface="Arial"/>
            </a:endParaRPr>
          </a:p>
          <a:p>
            <a:pPr marL="216000" indent="-215640">
              <a:lnSpc>
                <a:spcPct val="100000"/>
              </a:lnSpc>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pc-salsa1-1</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10.10.20.1</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00-10-A4-13-6C-6E</a:t>
            </a:r>
            <a:endParaRPr b="0" lang="en-US" sz="2400" spc="-1" strike="noStrike">
              <a:latin typeface="Arial"/>
            </a:endParaRPr>
          </a:p>
        </p:txBody>
      </p:sp>
    </p:spTree>
  </p:cSld>
  <p:transition>
    <p:fade/>
  </p:transition>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Dynamically adding a client to the network </a:t>
            </a:r>
            <a:endParaRPr b="0" lang="en-US" sz="4000" spc="-1" strike="noStrike">
              <a:latin typeface="Arial"/>
            </a:endParaRPr>
          </a:p>
        </p:txBody>
      </p:sp>
      <p:pic>
        <p:nvPicPr>
          <p:cNvPr id="426" name="Picture 3_2" descr="fg09_00800"/>
          <p:cNvPicPr/>
          <p:nvPr/>
        </p:nvPicPr>
        <p:blipFill>
          <a:blip r:embed="rId1"/>
          <a:stretch/>
        </p:blipFill>
        <p:spPr>
          <a:xfrm>
            <a:off x="1004760" y="1981080"/>
            <a:ext cx="6995880" cy="1441080"/>
          </a:xfrm>
          <a:prstGeom prst="rect">
            <a:avLst/>
          </a:prstGeom>
          <a:ln>
            <a:noFill/>
          </a:ln>
        </p:spPr>
      </p:pic>
      <p:sp>
        <p:nvSpPr>
          <p:cNvPr id="427" name="CustomShape 2"/>
          <p:cNvSpPr/>
          <p:nvPr/>
        </p:nvSpPr>
        <p:spPr>
          <a:xfrm>
            <a:off x="457200" y="3809880"/>
            <a:ext cx="8381520" cy="2081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 new “A” record can be entered dynamically when the client computer obtains an IP address through DHCP registration.  This is graphically depicted above.  </a:t>
            </a:r>
            <a:endParaRPr b="0" lang="en-US" sz="2000" spc="-1" strike="noStrike">
              <a:latin typeface="Arial"/>
            </a:endParaRPr>
          </a:p>
          <a:p>
            <a:pPr marL="216000" indent="-21564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DHCP server will issue an IP address to the client and at the same time send an updated “A” record to the network’s primary DNS.  Once again, the client name and the IP and MAC address are stored in the “A” record.</a:t>
            </a:r>
            <a:endParaRPr b="0" lang="en-US" sz="2000" spc="-1" strike="noStrike">
              <a:latin typeface="Arial"/>
            </a:endParaRPr>
          </a:p>
        </p:txBody>
      </p:sp>
    </p:spTree>
  </p:cSld>
  <p:transition>
    <p:fade/>
  </p:transition>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SNMP</a:t>
            </a:r>
            <a:endParaRPr b="0" lang="en-US" sz="4400" spc="-1" strike="noStrike">
              <a:latin typeface="Arial"/>
            </a:endParaRPr>
          </a:p>
        </p:txBody>
      </p:sp>
      <p:sp>
        <p:nvSpPr>
          <p:cNvPr id="42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A fundamental network management tool is </a:t>
            </a:r>
            <a:r>
              <a:rPr b="1" lang="en-US" sz="2800" spc="-1" strike="noStrike">
                <a:solidFill>
                  <a:srgbClr val="ffcc00"/>
                </a:solidFill>
                <a:latin typeface="Times New Roman"/>
              </a:rPr>
              <a:t>SNMP</a:t>
            </a:r>
            <a:r>
              <a:rPr b="0" lang="en-US" sz="2800" spc="-1" strike="noStrike">
                <a:solidFill>
                  <a:srgbClr val="ffffff"/>
                </a:solidFill>
                <a:latin typeface="Times New Roman"/>
              </a:rPr>
              <a:t>, the Simple Network Management Protocol.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SNMP, developed in 1988, is widely supported in most modern network hardware.  SNMP is a connectionless protocol using the UDP (User Datagram Protocol) for the transmission of data to and from UDP port 161.</a:t>
            </a:r>
            <a:endParaRPr b="0" lang="en-US" sz="2800" spc="-1" strike="noStrike">
              <a:latin typeface="Arial"/>
            </a:endParaRPr>
          </a:p>
        </p:txBody>
      </p:sp>
    </p:spTree>
  </p:cSld>
  <p:transition>
    <p:fade/>
  </p:transition>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MIB</a:t>
            </a:r>
            <a:endParaRPr b="0" lang="en-US" sz="4400" spc="-1" strike="noStrike">
              <a:latin typeface="Arial"/>
            </a:endParaRPr>
          </a:p>
        </p:txBody>
      </p:sp>
      <p:sp>
        <p:nvSpPr>
          <p:cNvPr id="431"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SNMP uses a </a:t>
            </a:r>
            <a:r>
              <a:rPr b="1" lang="en-US" sz="2400" spc="-1" strike="noStrike">
                <a:solidFill>
                  <a:srgbClr val="ffcc00"/>
                </a:solidFill>
                <a:latin typeface="Times New Roman"/>
              </a:rPr>
              <a:t>Management Information Base</a:t>
            </a:r>
            <a:r>
              <a:rPr b="1" lang="en-US" sz="2400" spc="-1" strike="noStrike">
                <a:solidFill>
                  <a:srgbClr val="ffffff"/>
                </a:solidFill>
                <a:latin typeface="Times New Roman"/>
              </a:rPr>
              <a:t> </a:t>
            </a:r>
            <a:r>
              <a:rPr b="1" lang="en-US" sz="2400" spc="-1" strike="noStrike">
                <a:solidFill>
                  <a:srgbClr val="ffcc00"/>
                </a:solidFill>
                <a:latin typeface="Times New Roman"/>
              </a:rPr>
              <a:t>(MIB)</a:t>
            </a:r>
            <a:r>
              <a:rPr b="0" lang="en-US" sz="2400" spc="-1" strike="noStrike">
                <a:solidFill>
                  <a:srgbClr val="ffffff"/>
                </a:solidFill>
                <a:latin typeface="Times New Roman"/>
              </a:rPr>
              <a:t> which is a collection of standard objects that are used to obtain configuration parameters and performance data on a networking device such as a switch or router.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799"/>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the MIB (ifDescr) returns a description of the router’s interfaces.  An example next shown.  </a:t>
            </a:r>
            <a:endParaRPr b="0" lang="en-US" sz="2400" spc="-1" strike="noStrike">
              <a:latin typeface="Arial"/>
            </a:endParaRPr>
          </a:p>
        </p:txBody>
      </p:sp>
    </p:spTree>
  </p:cSld>
  <p:transition>
    <p:fade/>
  </p:transition>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457200" y="4419720"/>
            <a:ext cx="830556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SNMP software tool was used to collect the interface description information.  The IP address of the router is 10.10.10.1 and a “get request ifDescr” was sent to port 161, the UDP port for SNMP.  The descriptions of the interfaces were returned as shown.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433" name="Picture 4" descr="fg09_00900"/>
          <p:cNvPicPr/>
          <p:nvPr/>
        </p:nvPicPr>
        <p:blipFill>
          <a:blip r:embed="rId1"/>
          <a:stretch/>
        </p:blipFill>
        <p:spPr>
          <a:xfrm>
            <a:off x="1523880" y="295200"/>
            <a:ext cx="6019560" cy="4124160"/>
          </a:xfrm>
          <a:prstGeom prst="rect">
            <a:avLst/>
          </a:prstGeom>
          <a:ln>
            <a:noFill/>
          </a:ln>
        </p:spPr>
      </p:pic>
    </p:spTree>
  </p:cSld>
  <p:transition>
    <p:fade/>
  </p:transition>
</p:sld>
</file>

<file path=ppt/slides/slide9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Configuring SNMP - Router</a:t>
            </a:r>
            <a:endParaRPr b="0" lang="en-US" sz="4400" spc="-1" strike="noStrike">
              <a:latin typeface="Arial"/>
            </a:endParaRPr>
          </a:p>
        </p:txBody>
      </p:sp>
      <p:sp>
        <p:nvSpPr>
          <p:cNvPr id="435"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Obtaining the SNMP data requires that SNMP be configured on the switch or router. The first step for configuring SNMP on a Cisco router is to enter the router’s configuration mode using the </a:t>
            </a:r>
            <a:r>
              <a:rPr b="0" i="1" lang="en-US" sz="2000" spc="-1" strike="noStrike">
                <a:solidFill>
                  <a:srgbClr val="ffffff"/>
                </a:solidFill>
                <a:latin typeface="Times New Roman"/>
              </a:rPr>
              <a:t>conf t</a:t>
            </a:r>
            <a:r>
              <a:rPr b="0" lang="en-US" sz="2000" spc="-1" strike="noStrike">
                <a:solidFill>
                  <a:srgbClr val="ffffff"/>
                </a:solidFill>
                <a:latin typeface="Times New Roman"/>
              </a:rPr>
              <a:t> command.</a:t>
            </a: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Switch-B#conf t</a:t>
            </a: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Enter configuration commands, one per line.  End with CNTL/Z.</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From the switch or router’s (config)# prompt enter the command </a:t>
            </a:r>
            <a:r>
              <a:rPr b="0" i="1" lang="en-US" sz="2000" spc="-1" strike="noStrike">
                <a:solidFill>
                  <a:srgbClr val="ffffff"/>
                </a:solidFill>
                <a:latin typeface="Times New Roman"/>
              </a:rPr>
              <a:t>snmp community [community string] [permissions].  </a:t>
            </a:r>
            <a:r>
              <a:rPr b="0" lang="en-US" sz="2000" spc="-1" strike="noStrike">
                <a:solidFill>
                  <a:srgbClr val="ffffff"/>
                </a:solidFill>
                <a:latin typeface="Times New Roman"/>
              </a:rPr>
              <a:t>The community string can be any word.  The permissions field is used wo establish if the user can read only (ro), write only (wo), or both (rw).  The options for the configuring SNMP on the switch or router are shown. </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Switch-B(config)#snmp community ?</a:t>
            </a: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ffff"/>
                </a:solidFill>
                <a:latin typeface="Times New Roman"/>
              </a:rPr>
              <a:t>  </a:t>
            </a:r>
            <a:r>
              <a:rPr b="1" lang="en-US" sz="2000" spc="-1" strike="noStrike">
                <a:solidFill>
                  <a:srgbClr val="ffffff"/>
                </a:solidFill>
                <a:latin typeface="Times New Roman"/>
              </a:rPr>
              <a:t>WORD  SNMP community string</a:t>
            </a:r>
            <a:endParaRPr b="0" lang="en-US" sz="2000" spc="-1" strike="noStrike">
              <a:latin typeface="Arial"/>
            </a:endParaRPr>
          </a:p>
        </p:txBody>
      </p:sp>
    </p:spTree>
  </p:cSld>
  <p:transition>
    <p:fade/>
  </p:transition>
</p:sld>
</file>

<file path=ppt/slides/slide9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Configuring SNMP - Router</a:t>
            </a:r>
            <a:endParaRPr b="0" lang="en-US" sz="4400" spc="-1" strike="noStrike">
              <a:latin typeface="Arial"/>
            </a:endParaRPr>
          </a:p>
        </p:txBody>
      </p:sp>
      <p:sp>
        <p:nvSpPr>
          <p:cNvPr id="437" name="CustomShape 2"/>
          <p:cNvSpPr/>
          <p:nvPr/>
        </p:nvSpPr>
        <p:spPr>
          <a:xfrm>
            <a:off x="457200" y="1981080"/>
            <a:ext cx="8229240" cy="4876560"/>
          </a:xfrm>
          <a:prstGeom prst="rect">
            <a:avLst/>
          </a:prstGeom>
          <a:noFill/>
          <a:ln>
            <a:noFill/>
          </a:ln>
        </p:spPr>
        <p:style>
          <a:lnRef idx="0"/>
          <a:fillRef idx="0"/>
          <a:effectRef idx="0"/>
          <a:fontRef idx="minor"/>
        </p:style>
        <p:txBody>
          <a:bodyPr lIns="90000" rIns="90000" tIns="46800" bIns="46800">
            <a:normAutofit/>
          </a:bodyPr>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router’s configuration mode was entered and the snmp community public ro command was issued.  </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100000"/>
              </a:lnSpc>
              <a:spcBef>
                <a:spcPts val="4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The word public is used as the community string.  The community string is the password used by the SNMP software to access SNMP (port 161) on the router.  The ro sets the permission to read-only.</a:t>
            </a:r>
            <a:endParaRPr b="0" lang="en-US" sz="2000" spc="-1" strike="noStrike">
              <a:latin typeface="Arial"/>
            </a:endParaRPr>
          </a:p>
          <a:p>
            <a:pPr>
              <a:lnSpc>
                <a:spcPct val="100000"/>
              </a:lnSpc>
              <a:spcBef>
                <a:spcPts val="4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pc="-1" strike="noStrike">
              <a:latin typeface="Arial"/>
            </a:endParaRPr>
          </a:p>
          <a:p>
            <a:pPr marL="342720" indent="-342360">
              <a:lnSpc>
                <a:spcPct val="100000"/>
              </a:lnSpc>
              <a:spcBef>
                <a:spcPts val="499"/>
              </a:spcBef>
              <a:tabLst>
                <a:tab algn="l" pos="0"/>
              </a:tabLst>
            </a:pPr>
            <a:r>
              <a:rPr b="1" lang="en-US" sz="2000" spc="-1" strike="noStrike">
                <a:solidFill>
                  <a:srgbClr val="ffffff"/>
                </a:solidFill>
                <a:latin typeface="Times New Roman"/>
                <a:ea typeface="DejaVu Sans"/>
              </a:rPr>
              <a:t>Switch-B(config)#snmp community public ro</a:t>
            </a:r>
            <a:endParaRPr b="0" lang="en-US" sz="2000" spc="-1" strike="noStrike">
              <a:latin typeface="Arial"/>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2004-04-29T16:35:05Z</dcterms:created>
  <dc:creator>Engineering Technology</dc:creator>
  <dc:description/>
  <dc:language>en-US</dc:language>
  <cp:lastModifiedBy/>
  <dcterms:modified xsi:type="dcterms:W3CDTF">2023-11-09T10:06:12Z</dcterms:modified>
  <cp:revision>78</cp:revision>
  <dc:subject/>
  <dc:title>Slide 1</dc:title>
</cp:coreProperties>
</file>