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93E1246C-48A3-4DA3-BF6A-9FFE75C32D4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Security</a:t>
            </a:r>
            <a:endParaRPr b="0" lang="en-US" sz="4400" spc="-1" strike="noStrike">
              <a:latin typeface="Arial"/>
            </a:endParaRPr>
          </a:p>
        </p:txBody>
      </p:sp>
      <p:sp>
        <p:nvSpPr>
          <p:cNvPr id="8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majority of the routers are deployed at the perimeter of the network.  Therefore, they are the first line of defense of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Compromise of a router can lead to many issues on the network, such as degrading network performance, denial of network services, exposure of network configuration details and exposure of the sensitive data.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poorly configured router can easily become compromised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RSA Key</a:t>
            </a:r>
            <a:endParaRPr b="0" lang="en-US" sz="4400" spc="-1" strike="noStrike">
              <a:latin typeface="Arial"/>
            </a:endParaRPr>
          </a:p>
        </p:txBody>
      </p:sp>
      <p:sp>
        <p:nvSpPr>
          <p:cNvPr id="96" name="CustomShape 2"/>
          <p:cNvSpPr/>
          <p:nvPr/>
        </p:nvSpPr>
        <p:spPr>
          <a:xfrm>
            <a:off x="503640" y="1386000"/>
            <a:ext cx="9071640" cy="3401640"/>
          </a:xfrm>
          <a:prstGeom prst="rect">
            <a:avLst/>
          </a:prstGeom>
          <a:noFill/>
          <a:ln>
            <a:noFill/>
          </a:ln>
        </p:spPr>
        <p:style>
          <a:lnRef idx="0"/>
          <a:fillRef idx="0"/>
          <a:effectRef idx="0"/>
          <a:fontRef idx="minor"/>
        </p:style>
        <p:txBody>
          <a:bodyPr lIns="90000" rIns="90000" tIns="45000" bIns="45000">
            <a:normAutofit fontScale="6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After the RSA key is generated, the remote VTY access can be configured with SSH as the transport.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1600200" indent="-22824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 </a:t>
            </a:r>
            <a:r>
              <a:rPr b="1" lang="en-US" sz="2400" spc="-1" strike="noStrike">
                <a:solidFill>
                  <a:srgbClr val="ffffff"/>
                </a:solidFill>
                <a:latin typeface="Times New Roman"/>
              </a:rPr>
              <a:t>line vty 0 4</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 </a:t>
            </a:r>
            <a:r>
              <a:rPr b="1" lang="en-US" sz="2400" spc="-1" strike="noStrike">
                <a:solidFill>
                  <a:srgbClr val="ffffff"/>
                </a:solidFill>
                <a:latin typeface="Times New Roman"/>
              </a:rPr>
              <a:t>access-class 15 in</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 </a:t>
            </a:r>
            <a:r>
              <a:rPr b="1" lang="en-US" sz="2400" spc="-1" strike="noStrike">
                <a:solidFill>
                  <a:srgbClr val="ffffff"/>
                </a:solidFill>
                <a:latin typeface="Times New Roman"/>
              </a:rPr>
              <a:t>login authentication default</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 </a:t>
            </a:r>
            <a:r>
              <a:rPr b="1" lang="en-US" sz="2400" spc="-1" strike="noStrike">
                <a:solidFill>
                  <a:srgbClr val="ffffff"/>
                </a:solidFill>
                <a:latin typeface="Times New Roman"/>
              </a:rPr>
              <a:t>transport input ssh</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a:t>
            </a:r>
            <a:r>
              <a:rPr b="1" lang="en-US" sz="2400" spc="-1" strike="noStrike">
                <a:solidFill>
                  <a:srgbClr val="ffffff"/>
                </a:solidFill>
                <a:latin typeface="Times New Roman"/>
              </a:rPr>
              <a:t>exec-time 5 0</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command </a:t>
            </a:r>
            <a:r>
              <a:rPr b="1" lang="en-US" sz="2400" spc="-1" strike="noStrike">
                <a:solidFill>
                  <a:srgbClr val="ffffff"/>
                </a:solidFill>
                <a:latin typeface="Times New Roman"/>
              </a:rPr>
              <a:t>transport input ssh</a:t>
            </a:r>
            <a:r>
              <a:rPr b="0" lang="en-US" sz="2400" spc="-1" strike="noStrike">
                <a:solidFill>
                  <a:srgbClr val="ffffff"/>
                </a:solidFill>
                <a:latin typeface="Times New Roman"/>
              </a:rPr>
              <a:t> enforces SSH as the only access method.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97" name="Line 3"/>
          <p:cNvSpPr/>
          <p:nvPr/>
        </p:nvSpPr>
        <p:spPr>
          <a:xfrm>
            <a:off x="1091880" y="4221000"/>
            <a:ext cx="772776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RSA Key</a:t>
            </a:r>
            <a:endParaRPr b="0" lang="en-US" sz="4400" spc="-1" strike="noStrike">
              <a:latin typeface="Arial"/>
            </a:endParaRPr>
          </a:p>
        </p:txBody>
      </p:sp>
      <p:sp>
        <p:nvSpPr>
          <p:cNvPr id="99" name="CustomShape 2"/>
          <p:cNvSpPr/>
          <p:nvPr/>
        </p:nvSpPr>
        <p:spPr>
          <a:xfrm>
            <a:off x="503640" y="1386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73000"/>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After the RSA key is generated, the remote VTY access can be configured with SSH as the transport.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1600200" indent="-228240">
              <a:lnSpc>
                <a:spcPct val="100000"/>
              </a:lnSpc>
              <a:spcBef>
                <a:spcPts val="198"/>
              </a:spcBef>
              <a:tabLst>
                <a:tab algn="l" pos="0"/>
              </a:tabLst>
            </a:pPr>
            <a:r>
              <a:rPr b="0" lang="en-US" sz="800" spc="-1" strike="noStrike">
                <a:solidFill>
                  <a:srgbClr val="ffffff"/>
                </a:solidFill>
                <a:latin typeface="Times New Roman"/>
                <a:ea typeface="DejaVu Sans"/>
              </a:rPr>
              <a:t> </a:t>
            </a:r>
            <a:endParaRPr b="0" lang="en-US" sz="8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 </a:t>
            </a:r>
            <a:r>
              <a:rPr b="1" lang="en-US" sz="2000" spc="-1" strike="noStrike">
                <a:solidFill>
                  <a:srgbClr val="ffffff"/>
                </a:solidFill>
                <a:latin typeface="Times New Roman"/>
                <a:ea typeface="DejaVu Sans"/>
              </a:rPr>
              <a:t>line vty 0 4</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access-class 15 in</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login authentication default</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transport input ssh</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a:t>
            </a:r>
            <a:r>
              <a:rPr b="1" lang="en-US" sz="2000" spc="-1" strike="noStrike">
                <a:solidFill>
                  <a:srgbClr val="ffffff"/>
                </a:solidFill>
                <a:latin typeface="Times New Roman"/>
                <a:ea typeface="DejaVu Sans"/>
              </a:rPr>
              <a:t>exec-time 5 0</a:t>
            </a:r>
            <a:endParaRPr b="0" lang="en-US" sz="20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t>
            </a:r>
            <a:r>
              <a:rPr b="1" lang="en-US" sz="2400" spc="-1" strike="noStrike">
                <a:solidFill>
                  <a:srgbClr val="ffffff"/>
                </a:solidFill>
                <a:latin typeface="Times New Roman"/>
                <a:ea typeface="DejaVu Sans"/>
              </a:rPr>
              <a:t>access-class 15</a:t>
            </a:r>
            <a:r>
              <a:rPr b="0" lang="en-US" sz="2400" spc="-1" strike="noStrike">
                <a:solidFill>
                  <a:srgbClr val="ffffff"/>
                </a:solidFill>
                <a:latin typeface="Times New Roman"/>
                <a:ea typeface="DejaVu Sans"/>
              </a:rPr>
              <a:t> defines the access list of the network that is allowed to connect to the router via SSH.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sp>
        <p:nvSpPr>
          <p:cNvPr id="100" name="Line 3"/>
          <p:cNvSpPr/>
          <p:nvPr/>
        </p:nvSpPr>
        <p:spPr>
          <a:xfrm>
            <a:off x="1091880" y="4221000"/>
            <a:ext cx="772776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RSA Key</a:t>
            </a:r>
            <a:endParaRPr b="0" lang="en-US" sz="4400" spc="-1" strike="noStrike">
              <a:latin typeface="Arial"/>
            </a:endParaRPr>
          </a:p>
        </p:txBody>
      </p:sp>
      <p:sp>
        <p:nvSpPr>
          <p:cNvPr id="102" name="CustomShape 2"/>
          <p:cNvSpPr/>
          <p:nvPr/>
        </p:nvSpPr>
        <p:spPr>
          <a:xfrm>
            <a:off x="504000" y="1386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82000"/>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After the RSA key is generated, the remote VTY access can be configured with SSH as the transport.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1600200" indent="-228240">
              <a:lnSpc>
                <a:spcPct val="100000"/>
              </a:lnSpc>
              <a:spcBef>
                <a:spcPts val="198"/>
              </a:spcBef>
              <a:tabLst>
                <a:tab algn="l" pos="0"/>
              </a:tabLst>
            </a:pPr>
            <a:r>
              <a:rPr b="0" lang="en-US" sz="800" spc="-1" strike="noStrike">
                <a:solidFill>
                  <a:srgbClr val="ffffff"/>
                </a:solidFill>
                <a:latin typeface="Times New Roman"/>
                <a:ea typeface="DejaVu Sans"/>
              </a:rPr>
              <a:t> </a:t>
            </a:r>
            <a:endParaRPr b="0" lang="en-US" sz="8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 </a:t>
            </a:r>
            <a:r>
              <a:rPr b="1" lang="en-US" sz="2000" spc="-1" strike="noStrike">
                <a:solidFill>
                  <a:srgbClr val="ffffff"/>
                </a:solidFill>
                <a:latin typeface="Times New Roman"/>
                <a:ea typeface="DejaVu Sans"/>
              </a:rPr>
              <a:t>line vty 0 4</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access-class 15 in</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login authentication default</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 </a:t>
            </a:r>
            <a:r>
              <a:rPr b="1" lang="en-US" sz="2000" spc="-1" strike="noStrike">
                <a:solidFill>
                  <a:srgbClr val="ffffff"/>
                </a:solidFill>
                <a:latin typeface="Times New Roman"/>
                <a:ea typeface="DejaVu Sans"/>
              </a:rPr>
              <a:t>transport input ssh</a:t>
            </a:r>
            <a:endParaRPr b="0" lang="en-US" sz="2000" spc="-1" strike="noStrike">
              <a:latin typeface="Arial"/>
            </a:endParaRPr>
          </a:p>
          <a:p>
            <a:pPr marL="1600200" indent="-228240">
              <a:lnSpc>
                <a:spcPct val="100000"/>
              </a:lnSpc>
              <a:spcBef>
                <a:spcPts val="499"/>
              </a:spcBef>
              <a:tabLst>
                <a:tab algn="l" pos="0"/>
              </a:tabLst>
            </a:pPr>
            <a:r>
              <a:rPr b="0" lang="en-US" sz="2000" spc="-1" strike="noStrike">
                <a:solidFill>
                  <a:srgbClr val="ffffff"/>
                </a:solidFill>
                <a:latin typeface="Times New Roman"/>
                <a:ea typeface="DejaVu Sans"/>
              </a:rPr>
              <a:t>RouterA(config-line)#</a:t>
            </a:r>
            <a:r>
              <a:rPr b="1" lang="en-US" sz="2000" spc="-1" strike="noStrike">
                <a:solidFill>
                  <a:srgbClr val="ffffff"/>
                </a:solidFill>
                <a:latin typeface="Times New Roman"/>
                <a:ea typeface="DejaVu Sans"/>
              </a:rPr>
              <a:t>exec-time 5 0</a:t>
            </a:r>
            <a:endParaRPr b="0" lang="en-US" sz="20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Lastly, the </a:t>
            </a:r>
            <a:r>
              <a:rPr b="1" lang="en-US" sz="2400" spc="-1" strike="noStrike">
                <a:solidFill>
                  <a:srgbClr val="ffffff"/>
                </a:solidFill>
                <a:latin typeface="Times New Roman"/>
                <a:ea typeface="DejaVu Sans"/>
              </a:rPr>
              <a:t>exec-timeout</a:t>
            </a:r>
            <a:r>
              <a:rPr b="0" lang="en-US" sz="2400" spc="-1" strike="noStrike">
                <a:solidFill>
                  <a:srgbClr val="ffffff"/>
                </a:solidFill>
                <a:latin typeface="Times New Roman"/>
                <a:ea typeface="DejaVu Sans"/>
              </a:rPr>
              <a:t> of 5 minutes is configured.</a:t>
            </a:r>
            <a:endParaRPr b="0" lang="en-US" sz="2400" spc="-1" strike="noStrike">
              <a:latin typeface="Arial"/>
            </a:endParaRPr>
          </a:p>
        </p:txBody>
      </p:sp>
      <p:sp>
        <p:nvSpPr>
          <p:cNvPr id="103" name="Line 3"/>
          <p:cNvSpPr/>
          <p:nvPr/>
        </p:nvSpPr>
        <p:spPr>
          <a:xfrm>
            <a:off x="1091880" y="4221000"/>
            <a:ext cx="772776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Services</a:t>
            </a:r>
            <a:endParaRPr b="0" lang="en-US" sz="4400" spc="-1" strike="noStrike">
              <a:latin typeface="Arial"/>
            </a:endParaRPr>
          </a:p>
        </p:txBody>
      </p:sp>
      <p:sp>
        <p:nvSpPr>
          <p:cNvPr id="105" name="CustomShape 2"/>
          <p:cNvSpPr/>
          <p:nvPr/>
        </p:nvSpPr>
        <p:spPr>
          <a:xfrm>
            <a:off x="503640" y="1323000"/>
            <a:ext cx="9071640" cy="3401640"/>
          </a:xfrm>
          <a:prstGeom prst="rect">
            <a:avLst/>
          </a:prstGeom>
          <a:noFill/>
          <a:ln>
            <a:noFill/>
          </a:ln>
        </p:spPr>
        <p:style>
          <a:lnRef idx="0"/>
          <a:fillRef idx="0"/>
          <a:effectRef idx="0"/>
          <a:fontRef idx="minor"/>
        </p:style>
        <p:txBody>
          <a:bodyPr lIns="90000" rIns="90000" tIns="45000" bIns="45000">
            <a:normAutofit fontScale="66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router has many services enabled by default. Unnecessary services should be disabled and those services deemed necessary should be tightened.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TCP/IP services like echo, discard, daytime, chargen, bootps, finger, identd, and snmp, are enabled automatically on a Cisco router and most of these are not needed.  They can be disabled globally as shown below:  </a:t>
            </a:r>
            <a:endParaRPr b="0" lang="en-US" sz="2400" spc="-1" strike="noStrike">
              <a:latin typeface="Arial"/>
            </a:endParaRPr>
          </a:p>
          <a:p>
            <a:pPr marL="216000" indent="-215640">
              <a:lnSpc>
                <a:spcPct val="100000"/>
              </a:lnSpc>
              <a:spcBef>
                <a:spcPts val="1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ffffff"/>
                </a:solidFill>
                <a:latin typeface="Times New Roman"/>
              </a:rPr>
              <a:t> </a:t>
            </a:r>
            <a:endParaRPr b="0" lang="en-US" sz="800" spc="-1" strike="noStrike">
              <a:latin typeface="Arial"/>
            </a:endParaRPr>
          </a:p>
          <a:p>
            <a:pPr marL="16002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no service tcp-small-servers</a:t>
            </a:r>
            <a:endParaRPr b="0" lang="en-US" sz="1600" spc="-1" strike="noStrike">
              <a:latin typeface="Arial"/>
            </a:endParaRPr>
          </a:p>
          <a:p>
            <a:pPr marL="16002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no service udp-small-servers</a:t>
            </a:r>
            <a:endParaRPr b="0" lang="en-US" sz="1600" spc="-1" strike="noStrike">
              <a:latin typeface="Arial"/>
            </a:endParaRPr>
          </a:p>
          <a:p>
            <a:pPr marL="16002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no ip bootp server</a:t>
            </a:r>
            <a:endParaRPr b="0" lang="en-US" sz="1600" spc="-1" strike="noStrike">
              <a:latin typeface="Arial"/>
            </a:endParaRPr>
          </a:p>
          <a:p>
            <a:pPr marL="16002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no service finger</a:t>
            </a:r>
            <a:endParaRPr b="0" lang="en-US" sz="1600" spc="-1" strike="noStrike">
              <a:latin typeface="Arial"/>
            </a:endParaRPr>
          </a:p>
          <a:p>
            <a:pPr marL="16002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no ip identd</a:t>
            </a:r>
            <a:endParaRPr b="0" lang="en-US" sz="1600" spc="-1" strike="noStrike">
              <a:latin typeface="Arial"/>
            </a:endParaRPr>
          </a:p>
          <a:p>
            <a:pPr>
              <a:lnSpc>
                <a:spcPct val="100000"/>
              </a:lnSpc>
              <a:spcBef>
                <a:spcPts val="40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Services</a:t>
            </a:r>
            <a:endParaRPr b="0" lang="en-US" sz="4400" spc="-1" strike="noStrike">
              <a:latin typeface="Arial"/>
            </a:endParaRPr>
          </a:p>
        </p:txBody>
      </p:sp>
      <p:sp>
        <p:nvSpPr>
          <p:cNvPr id="107" name="CustomShape 2"/>
          <p:cNvSpPr/>
          <p:nvPr/>
        </p:nvSpPr>
        <p:spPr>
          <a:xfrm>
            <a:off x="503640" y="1448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newer Cisco IOS supports web-based remote administration; however, HTTP has no encryption.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Therefore, web-based administration via HTTP can reveal the passwords and should be avoided.</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More recent Cisco IOS releases do provide another option of HTTPS that provides end-to-end SSL encryption as shown:</a:t>
            </a:r>
            <a:endParaRPr b="0" lang="en-US" sz="2400" spc="-1" strike="noStrike">
              <a:latin typeface="Arial"/>
            </a:endParaRPr>
          </a:p>
          <a:p>
            <a:pPr marL="1143000" indent="-22824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1143000" indent="-22824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no ip http server</a:t>
            </a:r>
            <a:endParaRPr b="0" lang="en-US" sz="1800" spc="-1" strike="noStrike">
              <a:latin typeface="Arial"/>
            </a:endParaRPr>
          </a:p>
          <a:p>
            <a:pPr marL="1143000" indent="-22824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ip http secure-server</a:t>
            </a:r>
            <a:endParaRPr b="0" lang="en-US" sz="1800" spc="-1" strike="noStrike">
              <a:latin typeface="Arial"/>
            </a:endParaRPr>
          </a:p>
          <a:p>
            <a:pPr marL="1143000" indent="-22824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ip http access-class 15</a:t>
            </a:r>
            <a:endParaRPr b="0" lang="en-US" sz="1800" spc="-1" strike="noStrike">
              <a:latin typeface="Arial"/>
            </a:endParaRPr>
          </a:p>
          <a:p>
            <a:pPr marL="1143000" indent="-22824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ip http authentication aaa</a:t>
            </a:r>
            <a:endParaRPr b="0" lang="en-US" sz="1800" spc="-1" strike="noStrike">
              <a:latin typeface="Arial"/>
            </a:endParaRPr>
          </a:p>
          <a:p>
            <a:pPr>
              <a:lnSpc>
                <a:spcPct val="10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Services</a:t>
            </a:r>
            <a:endParaRPr b="0" lang="en-US" sz="4400" spc="-1" strike="noStrike">
              <a:latin typeface="Arial"/>
            </a:endParaRPr>
          </a:p>
        </p:txBody>
      </p:sp>
      <p:sp>
        <p:nvSpPr>
          <p:cNvPr id="10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highly recommended that services such as CDP, remote configuration downloading, and source-routing are disabled as shown.</a:t>
            </a:r>
            <a:endParaRPr b="0" lang="en-US" sz="24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no cdp run</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no service config</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no ip source-route</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Services</a:t>
            </a:r>
            <a:endParaRPr b="0" lang="en-US" sz="4400" spc="-1" strike="noStrike">
              <a:latin typeface="Arial"/>
            </a:endParaRPr>
          </a:p>
        </p:txBody>
      </p:sp>
      <p:sp>
        <p:nvSpPr>
          <p:cNvPr id="11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 the interface level, any unused interfaces should be disabled, so that they cannot participate in any network activity.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Directed broadcasts allow a host on another network segment to initiate a broadcast to a different network segment and this can be used as a denial of service attack like the smurf attack.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directed broadcast feature should be disabled.  Newer IOS versions disable the directed broadcast by default.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Services</a:t>
            </a:r>
            <a:endParaRPr b="0" lang="en-US" sz="4400" spc="-1" strike="noStrike">
              <a:latin typeface="Arial"/>
            </a:endParaRPr>
          </a:p>
        </p:txBody>
      </p:sp>
      <p:sp>
        <p:nvSpPr>
          <p:cNvPr id="11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6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router interfaces should not be acting as the intermediary for ARP or ARP proxy.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is the example configuration to secure the router interface.</a:t>
            </a:r>
            <a:endParaRPr b="0" lang="en-US" sz="24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 interface fastethernet0/1</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shutdown</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a:t>
            </a:r>
            <a:r>
              <a:rPr b="1" lang="en-US" sz="1600" spc="-1" strike="noStrike">
                <a:solidFill>
                  <a:srgbClr val="ffffff"/>
                </a:solidFill>
                <a:latin typeface="Times New Roman"/>
              </a:rPr>
              <a:t> interface fastethernet0/2</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 no ip directed-broadcast</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 no ip proxy-arp</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 no ip unreachables</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 no ip redirects</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RouterA(config-if)#</a:t>
            </a:r>
            <a:r>
              <a:rPr b="1" lang="en-US" sz="1600" spc="-1" strike="noStrike">
                <a:solidFill>
                  <a:srgbClr val="ffffff"/>
                </a:solidFill>
                <a:latin typeface="Times New Roman"/>
              </a:rPr>
              <a:t> no ip mask-reply</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a:lnSpc>
                <a:spcPct val="100000"/>
              </a:lnSpc>
              <a:spcBef>
                <a:spcPts val="40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Logging</a:t>
            </a:r>
            <a:endParaRPr b="0" lang="en-US" sz="4400" spc="-1" strike="noStrike">
              <a:latin typeface="Arial"/>
            </a:endParaRPr>
          </a:p>
        </p:txBody>
      </p:sp>
      <p:sp>
        <p:nvSpPr>
          <p:cNvPr id="115" name="CustomShape 2"/>
          <p:cNvSpPr/>
          <p:nvPr/>
        </p:nvSpPr>
        <p:spPr>
          <a:xfrm>
            <a:off x="503640" y="138600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Logging allows the administrator to analyze the events that occur and use the given information to correlate and find the issues.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recommended that for best security, syslog logging and buffered logging in debugging level should be set up.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keep accurate logs, the correct time on a router has to be set up.  This tends to be a step that many disregard.  Cisco routers support the Network Time Protocol (NTP), which can be set up to synchronize the router’s clock with the time server.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Logging</a:t>
            </a:r>
            <a:endParaRPr b="0" lang="en-US" sz="4400" spc="-1" strike="noStrike">
              <a:latin typeface="Arial"/>
            </a:endParaRPr>
          </a:p>
        </p:txBody>
      </p:sp>
      <p:sp>
        <p:nvSpPr>
          <p:cNvPr id="117" name="CustomShape 2"/>
          <p:cNvSpPr/>
          <p:nvPr/>
        </p:nvSpPr>
        <p:spPr>
          <a:xfrm>
            <a:off x="503640" y="1386000"/>
            <a:ext cx="9071640" cy="3401640"/>
          </a:xfrm>
          <a:prstGeom prst="rect">
            <a:avLst/>
          </a:prstGeom>
          <a:noFill/>
          <a:ln>
            <a:noFill/>
          </a:ln>
        </p:spPr>
        <p:style>
          <a:lnRef idx="0"/>
          <a:fillRef idx="0"/>
          <a:effectRef idx="0"/>
          <a:fontRef idx="minor"/>
        </p:style>
        <p:txBody>
          <a:bodyPr lIns="90000" rIns="90000" tIns="45000" bIns="45000">
            <a:normAutofit fontScale="7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the log configuration of a Cisco router.  It consists of enabling timestamp service for log with the date and time down to millisecond detail.</a:t>
            </a:r>
            <a:endParaRPr b="0" lang="en-US" sz="2400" spc="-1" strike="noStrike">
              <a:latin typeface="Arial"/>
            </a:endParaRPr>
          </a:p>
          <a:p>
            <a:pPr marL="342720" indent="-342360">
              <a:lnSpc>
                <a:spcPct val="100000"/>
              </a:lnSpc>
              <a:spcBef>
                <a:spcPts val="499"/>
              </a:spcBef>
              <a:tabLst>
                <a:tab algn="l" pos="0"/>
              </a:tabLst>
            </a:pP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service timestamps log datetime msec</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logging on</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logging buffered 16000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logging trap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logging 172.20.20.20</a:t>
            </a:r>
            <a:endParaRPr b="0" lang="en-US" sz="20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logging is enabled by the command </a:t>
            </a:r>
            <a:r>
              <a:rPr b="1" lang="en-US" sz="2400" spc="-1" strike="noStrike">
                <a:solidFill>
                  <a:srgbClr val="ffffff"/>
                </a:solidFill>
                <a:latin typeface="Times New Roman"/>
              </a:rPr>
              <a:t>logging on</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sp>
        <p:nvSpPr>
          <p:cNvPr id="118" name="Line 3"/>
          <p:cNvSpPr/>
          <p:nvPr/>
        </p:nvSpPr>
        <p:spPr>
          <a:xfrm>
            <a:off x="671760" y="4347000"/>
            <a:ext cx="873612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364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Router Security</a:t>
            </a:r>
            <a:endParaRPr b="0" lang="en-US" sz="4400" spc="-1" strike="noStrike">
              <a:latin typeface="Arial"/>
            </a:endParaRPr>
          </a:p>
        </p:txBody>
      </p:sp>
      <p:sp>
        <p:nvSpPr>
          <p:cNvPr id="82"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section will focus on the “best practice” on how to configure a network router to avoid or prevent very serious security problems.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364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Router Logging</a:t>
            </a:r>
            <a:endParaRPr b="0" lang="en-US" sz="4400" spc="-1" strike="noStrike">
              <a:latin typeface="Arial"/>
            </a:endParaRPr>
          </a:p>
        </p:txBody>
      </p:sp>
      <p:sp>
        <p:nvSpPr>
          <p:cNvPr id="120" name="CustomShape 2"/>
          <p:cNvSpPr/>
          <p:nvPr/>
        </p:nvSpPr>
        <p:spPr>
          <a:xfrm>
            <a:off x="504000" y="1386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example shows the log configuration of a Cisco router.  It consists of enabling timestamp service for log with the date and time down to millisecond detail.</a:t>
            </a:r>
            <a:endParaRPr b="0" lang="en-US" sz="2400" spc="-1" strike="noStrike">
              <a:latin typeface="Arial"/>
            </a:endParaRPr>
          </a:p>
          <a:p>
            <a:pPr marL="342720" indent="-342360">
              <a:lnSpc>
                <a:spcPct val="100000"/>
              </a:lnSpc>
              <a:spcBef>
                <a:spcPts val="499"/>
              </a:spcBef>
              <a:tabLst>
                <a:tab algn="l" pos="0"/>
              </a:tabLst>
            </a:pP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service timestamps log datetime msec</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on</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buffered 16000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trap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172.20.20.20</a:t>
            </a: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memory buffer of 16Kbytes was reserved for logging with debugging level.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sp>
        <p:nvSpPr>
          <p:cNvPr id="121" name="Line 3"/>
          <p:cNvSpPr/>
          <p:nvPr/>
        </p:nvSpPr>
        <p:spPr>
          <a:xfrm>
            <a:off x="671760" y="4347000"/>
            <a:ext cx="873612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364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Router Logging</a:t>
            </a:r>
            <a:endParaRPr b="0" lang="en-US" sz="4400" spc="-1" strike="noStrike">
              <a:latin typeface="Arial"/>
            </a:endParaRPr>
          </a:p>
        </p:txBody>
      </p:sp>
      <p:sp>
        <p:nvSpPr>
          <p:cNvPr id="123" name="CustomShape 2"/>
          <p:cNvSpPr/>
          <p:nvPr/>
        </p:nvSpPr>
        <p:spPr>
          <a:xfrm>
            <a:off x="504000" y="1386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example shows the log configuration of a Cisco router.  It consists of enabling timestamp service for log with the date and time down to millisecond detail.</a:t>
            </a:r>
            <a:endParaRPr b="0" lang="en-US" sz="2400" spc="-1" strike="noStrike">
              <a:latin typeface="Arial"/>
            </a:endParaRPr>
          </a:p>
          <a:p>
            <a:pPr marL="342720" indent="-342360">
              <a:lnSpc>
                <a:spcPct val="100000"/>
              </a:lnSpc>
              <a:spcBef>
                <a:spcPts val="499"/>
              </a:spcBef>
              <a:tabLst>
                <a:tab algn="l" pos="0"/>
              </a:tabLst>
            </a:pP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service timestamps log datetime msec</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on</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buffered 16000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trap debugging</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RouterA(config)#</a:t>
            </a:r>
            <a:r>
              <a:rPr b="1" lang="en-US" sz="2000" spc="-1" strike="noStrike">
                <a:solidFill>
                  <a:srgbClr val="ffffff"/>
                </a:solidFill>
                <a:latin typeface="Times New Roman"/>
                <a:ea typeface="DejaVu Sans"/>
              </a:rPr>
              <a:t> logging 172.20.20.20</a:t>
            </a: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addition, the same debugging level log messages will be sent to a syslog server with the IP 172.20.20.20.</a:t>
            </a:r>
            <a:endParaRPr b="0" lang="en-US" sz="2400" spc="-1" strike="noStrike">
              <a:latin typeface="Arial"/>
            </a:endParaRPr>
          </a:p>
        </p:txBody>
      </p:sp>
      <p:sp>
        <p:nvSpPr>
          <p:cNvPr id="124" name="Line 3"/>
          <p:cNvSpPr/>
          <p:nvPr/>
        </p:nvSpPr>
        <p:spPr>
          <a:xfrm>
            <a:off x="671760" y="4347000"/>
            <a:ext cx="873612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List</a:t>
            </a:r>
            <a:endParaRPr b="0" lang="en-US" sz="4400" spc="-1" strike="noStrike">
              <a:latin typeface="Arial"/>
            </a:endParaRPr>
          </a:p>
        </p:txBody>
      </p:sp>
      <p:sp>
        <p:nvSpPr>
          <p:cNvPr id="126" name="CustomShape 2"/>
          <p:cNvSpPr/>
          <p:nvPr/>
        </p:nvSpPr>
        <p:spPr>
          <a:xfrm>
            <a:off x="503640" y="1323000"/>
            <a:ext cx="9071640" cy="3401640"/>
          </a:xfrm>
          <a:prstGeom prst="rect">
            <a:avLst/>
          </a:prstGeom>
          <a:noFill/>
          <a:ln>
            <a:noFill/>
          </a:ln>
        </p:spPr>
        <p:style>
          <a:lnRef idx="0"/>
          <a:fillRef idx="0"/>
          <a:effectRef idx="0"/>
          <a:fontRef idx="minor"/>
        </p:style>
        <p:txBody>
          <a:bodyPr lIns="90000" rIns="90000" tIns="45000" bIns="45000">
            <a:normAutofit fontScale="5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way to utilize the log is via the access list. As a matter of fact, it is a best practice to use log in every deny statement in each extended access list.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will provide valuable information of what is being denied and it is very useful as a security detection tool of probes and attacks against the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is an access list statement with a keyword </a:t>
            </a:r>
            <a:r>
              <a:rPr b="1" lang="en-US" sz="2400" spc="-1" strike="noStrike">
                <a:solidFill>
                  <a:srgbClr val="ffffff"/>
                </a:solidFill>
                <a:latin typeface="Times New Roman"/>
              </a:rPr>
              <a:t>log</a:t>
            </a:r>
            <a:r>
              <a:rPr b="0" lang="en-US" sz="2400" spc="-1" strike="noStrike">
                <a:solidFill>
                  <a:srgbClr val="ffffff"/>
                </a:solidFill>
                <a:latin typeface="Times New Roman"/>
              </a:rPr>
              <a:t> :</a:t>
            </a:r>
            <a:endParaRPr b="0" lang="en-US" sz="2400" spc="-1" strike="noStrike">
              <a:latin typeface="Arial"/>
            </a:endParaRPr>
          </a:p>
          <a:p>
            <a:pPr marL="1600200" indent="-22824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access-list 101 permit ip 192.168.0.0 0.0.255.255 any</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access-list 101 permit tcp any any eq 80</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access-list 101 deny ip any any log</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List</a:t>
            </a:r>
            <a:endParaRPr b="0" lang="en-US" sz="4400" spc="-1" strike="noStrike">
              <a:latin typeface="Arial"/>
            </a:endParaRPr>
          </a:p>
        </p:txBody>
      </p:sp>
      <p:sp>
        <p:nvSpPr>
          <p:cNvPr id="12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is a basic access list that is recommended for every network.  This access list is used to protect against IP address spoofing.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IP address spoof protection concept is very simple;  Do not allow any inbound IP packets that contain IP source addresses of the internal network or any reserved private IP addresses.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566640"/>
            <a:ext cx="907128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Access List</a:t>
            </a:r>
            <a:endParaRPr b="0" lang="en-US" sz="4400" spc="-1" strike="noStrike">
              <a:latin typeface="Arial"/>
            </a:endParaRPr>
          </a:p>
        </p:txBody>
      </p:sp>
      <p:sp>
        <p:nvSpPr>
          <p:cNvPr id="130" name="CustomShape 2"/>
          <p:cNvSpPr/>
          <p:nvPr/>
        </p:nvSpPr>
        <p:spPr>
          <a:xfrm>
            <a:off x="503640" y="1637640"/>
            <a:ext cx="9071640" cy="3402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69000"/>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example shows an access-list 102 that contains a IP address spoofing protection for the internal network of 12.12.12.0/24.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access list will be applied to the outbound interface of the router as</a:t>
            </a:r>
            <a:r>
              <a:rPr b="0" i="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ip access-group 102 in</a:t>
            </a:r>
            <a:r>
              <a:rPr b="0" lang="en-US" sz="2400" spc="-1" strike="noStrike">
                <a:solidFill>
                  <a:srgbClr val="ffffff"/>
                </a:solidFill>
                <a:latin typeface="Times New Roman"/>
                <a:ea typeface="DejaVu Sans"/>
              </a:rPr>
              <a:t>.</a:t>
            </a: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	</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access-list 102 deny ip 12.12.12.0 0.0.0.255 any log</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access-list 102 deny ip 10.0.0.0 0.255.255.255 any log</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access-list 102 deny ip 172.16.0.0 0.15.255.255 any log</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access-list 102 deny ip 192.168.0.0 0.0.255.255 any log</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access-list 102 permit ip any any </a:t>
            </a:r>
            <a:endParaRPr b="0" lang="en-US" sz="2000" spc="-1" strike="noStrike">
              <a:latin typeface="Arial"/>
            </a:endParaRPr>
          </a:p>
          <a:p>
            <a:pPr marL="1257120" indent="-342360">
              <a:lnSpc>
                <a:spcPct val="100000"/>
              </a:lnSpc>
              <a:spcBef>
                <a:spcPts val="499"/>
              </a:spcBef>
              <a:tabLst>
                <a:tab algn="l" pos="0"/>
              </a:tabLst>
            </a:pPr>
            <a:r>
              <a:rPr b="1" lang="en-US" sz="2000" spc="-1" strike="noStrike">
                <a:solidFill>
                  <a:srgbClr val="ffffff"/>
                </a:solidFill>
                <a:latin typeface="Times New Roman"/>
                <a:ea typeface="DejaVu Sans"/>
              </a:rPr>
              <a:t>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Switch Security</a:t>
            </a:r>
            <a:endParaRPr b="0" lang="en-US" sz="4400" spc="-1" strike="noStrike">
              <a:latin typeface="Arial"/>
            </a:endParaRPr>
          </a:p>
        </p:txBody>
      </p:sp>
      <p:sp>
        <p:nvSpPr>
          <p:cNvPr id="132" name="CustomShape 2"/>
          <p:cNvSpPr/>
          <p:nvPr/>
        </p:nvSpPr>
        <p:spPr>
          <a:xfrm>
            <a:off x="503640" y="1259640"/>
            <a:ext cx="9071640" cy="3401640"/>
          </a:xfrm>
          <a:prstGeom prst="rect">
            <a:avLst/>
          </a:prstGeom>
          <a:noFill/>
          <a:ln>
            <a:noFill/>
          </a:ln>
        </p:spPr>
        <p:style>
          <a:lnRef idx="0"/>
          <a:fillRef idx="0"/>
          <a:effectRef idx="0"/>
          <a:fontRef idx="minor"/>
        </p:style>
        <p:txBody>
          <a:bodyPr lIns="90000" rIns="90000" tIns="45000" bIns="45000">
            <a:normAutofit fontScale="7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All discussed security steps or best practices, such as physical security, IOS updates, configuration hardening for local and remote access, disabling unnecessary services, logging and access lists apply to the switches as well.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Switch interfaces or ports directly connect users or network equipment, they should be securely configured to prevent malicious attacks or exploitations from end users.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very fundamental security rule is to </a:t>
            </a:r>
            <a:r>
              <a:rPr b="0" lang="en-US" sz="2400" spc="-1" strike="noStrike" u="sng">
                <a:solidFill>
                  <a:srgbClr val="ffffff"/>
                </a:solidFill>
                <a:uFillTx/>
                <a:latin typeface="Times New Roman"/>
              </a:rPr>
              <a:t>disable the ports that are not being used</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Switch Ports</a:t>
            </a:r>
            <a:endParaRPr b="0" lang="en-US" sz="4400" spc="-1" strike="noStrike">
              <a:latin typeface="Arial"/>
            </a:endParaRPr>
          </a:p>
        </p:txBody>
      </p:sp>
      <p:sp>
        <p:nvSpPr>
          <p:cNvPr id="13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very useful command to use when applying the same command to a group of switch port is the </a:t>
            </a:r>
            <a:r>
              <a:rPr b="1" lang="en-US" sz="2400" spc="-1" strike="noStrike">
                <a:solidFill>
                  <a:srgbClr val="ffffff"/>
                </a:solidFill>
                <a:latin typeface="Times New Roman"/>
              </a:rPr>
              <a:t>range</a:t>
            </a:r>
            <a:r>
              <a:rPr b="0" lang="en-US" sz="2400" spc="-1" strike="noStrike">
                <a:solidFill>
                  <a:srgbClr val="ffffff"/>
                </a:solidFill>
                <a:latin typeface="Times New Roman"/>
              </a:rPr>
              <a:t> command.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makes it easier for the administrator to apply the same security policy on switch ports.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the commands to shut down a group or a range of interfaces.</a:t>
            </a: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1600200" indent="-228240">
              <a:lnSpc>
                <a:spcPct val="100000"/>
              </a:lnSpc>
              <a:spcBef>
                <a:spcPts val="448"/>
              </a:spcBef>
              <a:tabLst>
                <a:tab algn="l" pos="0"/>
              </a:tabLst>
            </a:pPr>
            <a:r>
              <a:rPr b="0" lang="en-US" sz="1800" spc="-1" strike="noStrike">
                <a:solidFill>
                  <a:srgbClr val="ffffff"/>
                </a:solidFill>
                <a:latin typeface="Times New Roman"/>
              </a:rPr>
              <a:t>SwitchA(config)#</a:t>
            </a:r>
            <a:r>
              <a:rPr b="1" lang="en-US" sz="1800" spc="-1" strike="noStrike">
                <a:solidFill>
                  <a:srgbClr val="ffffff"/>
                </a:solidFill>
                <a:latin typeface="Times New Roman"/>
              </a:rPr>
              <a:t> interface range Gigabitethernet1/1-24</a:t>
            </a:r>
            <a:endParaRPr b="0" lang="en-US" sz="1800" spc="-1" strike="noStrike">
              <a:latin typeface="Arial"/>
            </a:endParaRPr>
          </a:p>
          <a:p>
            <a:pPr marL="1600200" indent="-228240">
              <a:lnSpc>
                <a:spcPct val="100000"/>
              </a:lnSpc>
              <a:spcBef>
                <a:spcPts val="448"/>
              </a:spcBef>
              <a:tabLst>
                <a:tab algn="l" pos="0"/>
              </a:tabLst>
            </a:pPr>
            <a:r>
              <a:rPr b="0" lang="en-US" sz="1800" spc="-1" strike="noStrike">
                <a:solidFill>
                  <a:srgbClr val="ffffff"/>
                </a:solidFill>
                <a:latin typeface="Times New Roman"/>
              </a:rPr>
              <a:t>SwitchA(config-if)#</a:t>
            </a:r>
            <a:r>
              <a:rPr b="1" lang="en-US" sz="1800" spc="-1" strike="noStrike">
                <a:solidFill>
                  <a:srgbClr val="ffffff"/>
                </a:solidFill>
                <a:latin typeface="Times New Roman"/>
              </a:rPr>
              <a:t>shutdown</a:t>
            </a:r>
            <a:endParaRPr b="0" lang="en-US" sz="1800" spc="-1" strike="noStrike">
              <a:latin typeface="Arial"/>
            </a:endParaRPr>
          </a:p>
          <a:p>
            <a:pPr>
              <a:lnSpc>
                <a:spcPct val="10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Switch Port Security</a:t>
            </a:r>
            <a:endParaRPr b="0" lang="en-US" sz="4400" spc="-1" strike="noStrike">
              <a:latin typeface="Arial"/>
            </a:endParaRPr>
          </a:p>
        </p:txBody>
      </p:sp>
      <p:sp>
        <p:nvSpPr>
          <p:cNvPr id="13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Switch port security can be configured to restrict a port’s ingress traffic by limiting the MAC addresses that are allowed to send traffic into the port.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command to enable the port security is </a:t>
            </a:r>
            <a:r>
              <a:rPr b="1" lang="en-US" sz="2400" spc="-1" strike="noStrike">
                <a:solidFill>
                  <a:srgbClr val="ffffff"/>
                </a:solidFill>
                <a:latin typeface="Times New Roman"/>
              </a:rPr>
              <a:t>switchport port-security </a:t>
            </a:r>
            <a:r>
              <a:rPr b="0" lang="en-US" sz="2400" spc="-1" strike="noStrike">
                <a:solidFill>
                  <a:srgbClr val="ffffff"/>
                </a:solidFill>
                <a:latin typeface="Times New Roman"/>
              </a:rPr>
              <a:t>and this command has to be issued at the interface level.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switch port can be configured to restrict access by setting a maximum number of MAC addresses or it can be configured to allow only known MAC addresses to pass traffic.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3640" y="629640"/>
            <a:ext cx="9071640" cy="466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Along with the security configuration, one will need to define a violation action.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violation occurs, one of the selected violation actions will take an effect.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protected, restrict, and shutdown.  </a:t>
            </a:r>
            <a:endParaRPr b="0" lang="en-US" sz="2400" spc="-1" strike="noStrike">
              <a:latin typeface="Arial"/>
            </a:endParaRPr>
          </a:p>
          <a:p>
            <a:pPr marL="342720" indent="-342360">
              <a:lnSpc>
                <a:spcPct val="100000"/>
              </a:lnSpc>
              <a:spcBef>
                <a:spcPts val="298"/>
              </a:spcBef>
              <a:tabLst>
                <a:tab algn="l" pos="0"/>
              </a:tabLst>
            </a:pPr>
            <a:endParaRPr b="0" lang="en-US" sz="2400" spc="-1" strike="noStrike">
              <a:latin typeface="Arial"/>
            </a:endParaRPr>
          </a:p>
          <a:p>
            <a:pPr marL="342720" indent="-342360">
              <a:lnSpc>
                <a:spcPct val="100000"/>
              </a:lnSpc>
              <a:spcBef>
                <a:spcPts val="598"/>
              </a:spcBef>
              <a:tabLst>
                <a:tab algn="l" pos="0"/>
              </a:tabLst>
            </a:pPr>
            <a:r>
              <a:rPr b="0" i="1" lang="en-US" sz="2400" spc="-1" strike="noStrike">
                <a:solidFill>
                  <a:srgbClr val="ffffff"/>
                </a:solidFill>
                <a:latin typeface="Times New Roman"/>
              </a:rPr>
              <a:t>	</a:t>
            </a:r>
            <a:r>
              <a:rPr b="0" i="1" lang="en-US" sz="2400" spc="-1" strike="noStrike">
                <a:solidFill>
                  <a:srgbClr val="ffffff"/>
                </a:solidFill>
                <a:latin typeface="Times New Roman"/>
              </a:rPr>
              <a:t>protected</a:t>
            </a:r>
            <a:r>
              <a:rPr b="0" lang="en-US" sz="2400" spc="-1" strike="noStrike">
                <a:solidFill>
                  <a:srgbClr val="ffffff"/>
                </a:solidFill>
                <a:latin typeface="Times New Roman"/>
              </a:rPr>
              <a:t> will drop packets from the violated MAC address(es).  </a:t>
            </a:r>
            <a:endParaRPr b="0" lang="en-US" sz="2400" spc="-1" strike="noStrike">
              <a:latin typeface="Arial"/>
            </a:endParaRPr>
          </a:p>
          <a:p>
            <a:pPr marL="342720" indent="-342360">
              <a:lnSpc>
                <a:spcPct val="100000"/>
              </a:lnSpc>
              <a:spcBef>
                <a:spcPts val="598"/>
              </a:spcBef>
              <a:tabLst>
                <a:tab algn="l" pos="0"/>
              </a:tabLst>
            </a:pPr>
            <a:r>
              <a:rPr b="0" i="1" lang="en-US" sz="2400" spc="-1" strike="noStrike">
                <a:solidFill>
                  <a:srgbClr val="ffffff"/>
                </a:solidFill>
                <a:latin typeface="Times New Roman"/>
              </a:rPr>
              <a:t>	</a:t>
            </a:r>
            <a:r>
              <a:rPr b="0" i="1" lang="en-US" sz="2400" spc="-1" strike="noStrike">
                <a:solidFill>
                  <a:srgbClr val="ffffff"/>
                </a:solidFill>
                <a:latin typeface="Times New Roman"/>
              </a:rPr>
              <a:t>restrict</a:t>
            </a:r>
            <a:r>
              <a:rPr b="0" lang="en-US" sz="2400" spc="-1" strike="noStrike">
                <a:solidFill>
                  <a:srgbClr val="ffffff"/>
                </a:solidFill>
                <a:latin typeface="Times New Roman"/>
              </a:rPr>
              <a:t> is the same as the protected mode, but it will also send SNMP trap messages to the SNMP server.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i="1" lang="en-US" sz="2400" spc="-1" strike="noStrike">
                <a:solidFill>
                  <a:srgbClr val="ffffff"/>
                </a:solidFill>
                <a:latin typeface="Times New Roman"/>
              </a:rPr>
              <a:t>shutdown</a:t>
            </a:r>
            <a:r>
              <a:rPr b="0" lang="en-US" sz="2400" spc="-1" strike="noStrike">
                <a:solidFill>
                  <a:srgbClr val="ffffff"/>
                </a:solidFill>
                <a:latin typeface="Times New Roman"/>
              </a:rPr>
              <a:t> is to shutdown the port and put the port in ERRDISABLE state.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3640" y="818640"/>
            <a:ext cx="9071640" cy="4724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following is an example of a port security configuration.  This port security is configured to allow only a maximum of two MAC addresses per port and their associated MAC addresses.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If the violation occurs, the switch port will be shut down.</a:t>
            </a:r>
            <a:endParaRPr b="0" lang="en-US" sz="24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SwitchA(config)#</a:t>
            </a:r>
            <a:r>
              <a:rPr b="1" lang="en-US" sz="1600" spc="-1" strike="noStrike">
                <a:solidFill>
                  <a:srgbClr val="ffffff"/>
                </a:solidFill>
                <a:latin typeface="Times New Roman"/>
              </a:rPr>
              <a:t> interface Gigabitethernet1/10</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SwitchA(config-if)#</a:t>
            </a:r>
            <a:r>
              <a:rPr b="1" lang="en-US" sz="1600" spc="-1" strike="noStrike">
                <a:solidFill>
                  <a:srgbClr val="ffffff"/>
                </a:solidFill>
                <a:latin typeface="Times New Roman"/>
              </a:rPr>
              <a:t>switchport port-secuirty maximum 2</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SwitchA(config-if)#</a:t>
            </a:r>
            <a:r>
              <a:rPr b="1" lang="en-US" sz="1600" spc="-1" strike="noStrike">
                <a:solidFill>
                  <a:srgbClr val="ffffff"/>
                </a:solidFill>
                <a:latin typeface="Times New Roman"/>
              </a:rPr>
              <a:t>switchport port-secuirty mac-address sticky 0011.2233.440a</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SwitchA(config-if)#</a:t>
            </a:r>
            <a:r>
              <a:rPr b="1" lang="en-US" sz="1600" spc="-1" strike="noStrike">
                <a:solidFill>
                  <a:srgbClr val="ffffff"/>
                </a:solidFill>
                <a:latin typeface="Times New Roman"/>
              </a:rPr>
              <a:t>switchport port-secuirty mac-address sticky 0011.2233.440b</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SwitchA(config-if)#</a:t>
            </a:r>
            <a:r>
              <a:rPr b="1" lang="en-US" sz="1600" spc="-1" strike="noStrike">
                <a:solidFill>
                  <a:srgbClr val="ffffff"/>
                </a:solidFill>
                <a:latin typeface="Times New Roman"/>
              </a:rPr>
              <a:t>switchport port-secuirty violation shutdown</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Security</a:t>
            </a:r>
            <a:endParaRPr b="0" lang="en-US" sz="4400" spc="-1" strike="noStrike">
              <a:latin typeface="Arial"/>
            </a:endParaRPr>
          </a:p>
        </p:txBody>
      </p:sp>
      <p:sp>
        <p:nvSpPr>
          <p:cNvPr id="8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Physical security is always on top of the list of any best security practice.  Routers should be placed in a secure area where it is accessible only to authorized personnel.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operating system of the router is another crucial component that any network administrator must keep up to date. Most network administrators will settle for the latest stable release of the IOS, but not the very latest one.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3640" y="881640"/>
            <a:ext cx="9071640" cy="466200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port is in the ERRDISABLE state, an the port is automatically disabled by the switch operating system software because an error condition has been encountered on the 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requires a manual intervention by the administrator in order to re-enable the 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administrator will need to issue the command </a:t>
            </a:r>
            <a:r>
              <a:rPr b="1" lang="en-US" sz="2400" spc="-1" strike="noStrike">
                <a:solidFill>
                  <a:srgbClr val="ffffff"/>
                </a:solidFill>
                <a:latin typeface="Times New Roman"/>
              </a:rPr>
              <a:t>shutdown</a:t>
            </a:r>
            <a:r>
              <a:rPr b="0" lang="en-US" sz="2400" spc="-1" strike="noStrike">
                <a:solidFill>
                  <a:srgbClr val="ffffff"/>
                </a:solidFill>
                <a:latin typeface="Times New Roman"/>
              </a:rPr>
              <a:t> and then </a:t>
            </a:r>
            <a:r>
              <a:rPr b="1" lang="en-US" sz="2400" spc="-1" strike="noStrike">
                <a:solidFill>
                  <a:srgbClr val="ffffff"/>
                </a:solidFill>
                <a:latin typeface="Times New Roman"/>
              </a:rPr>
              <a:t>no shutdown</a:t>
            </a:r>
            <a:r>
              <a:rPr b="0" lang="en-US" sz="2400" spc="-1" strike="noStrike">
                <a:solidFill>
                  <a:srgbClr val="ffffff"/>
                </a:solidFill>
                <a:latin typeface="Times New Roman"/>
              </a:rPr>
              <a:t> to re-enable the 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3640" y="944640"/>
            <a:ext cx="9071640" cy="4787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way of re-enabling a port from ERRDISABLE state is to configure the errdisable recovery feature.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the errdisable discovery configuration to recover the port from port security violation after 10 minutes (600 seconds).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SwitchA(config)#</a:t>
            </a:r>
            <a:r>
              <a:rPr b="1" lang="en-US" sz="2000" spc="-1" strike="noStrike">
                <a:solidFill>
                  <a:srgbClr val="ffffff"/>
                </a:solidFill>
                <a:latin typeface="Times New Roman"/>
              </a:rPr>
              <a:t> errdisable recovery cause psecure-violation</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SwitchA(config-if)#</a:t>
            </a:r>
            <a:r>
              <a:rPr b="1" lang="en-US" sz="2000" spc="-1" strike="noStrike">
                <a:solidFill>
                  <a:srgbClr val="ffffff"/>
                </a:solidFill>
                <a:latin typeface="Times New Roman"/>
              </a:rPr>
              <a:t>errdisable recovery interval 600</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Storm Control</a:t>
            </a:r>
            <a:endParaRPr b="0" lang="en-US" sz="4400" spc="-1" strike="noStrike">
              <a:latin typeface="Arial"/>
            </a:endParaRPr>
          </a:p>
        </p:txBody>
      </p:sp>
      <p:sp>
        <p:nvSpPr>
          <p:cNvPr id="14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Storm control feature can be used to limit the amount of unicast, multicast, or broadcast packets that each port can receive.  When there is an excessive amount of any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storm can be suppressed by defining the bandwidth percentage of the interface or by defining the bps (bits per second) to limit the bandwidth the unicast traffic is allowed to consume.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Storm Control</a:t>
            </a:r>
            <a:endParaRPr b="0" lang="en-US" sz="4400" spc="-1" strike="noStrike">
              <a:latin typeface="Arial"/>
            </a:endParaRPr>
          </a:p>
        </p:txBody>
      </p:sp>
      <p:sp>
        <p:nvSpPr>
          <p:cNvPr id="14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2000"/>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storm can also be suppressed by defining the pps (packet per second) to limit the number of unicast packets a switch port can forward.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SwitchA(config-if)#</a:t>
            </a:r>
            <a:r>
              <a:rPr b="1" lang="en-US" sz="2000" spc="-1" strike="noStrike">
                <a:solidFill>
                  <a:srgbClr val="ffffff"/>
                </a:solidFill>
                <a:latin typeface="Times New Roman"/>
              </a:rPr>
              <a:t>storm-control unicast level ?</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&lt;0.00 - 100.00&gt;  Enter rising threshold</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bps              Enter suppression level in bits per second</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pps              Enter suppression level in packets per second</a:t>
            </a:r>
            <a:endParaRPr b="0" lang="en-US" sz="20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3640" y="1259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storm control is configured with a rising threshold and  a failing threshold.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the traffic rises above the rising threshold, the interface drops that specific traffic until the traffic comes down below the failing threshold.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administrator can enforce all type of storm controls as shown as the configuration of interface Gigabit Ethernet 1/0/8 in the next slide.</a:t>
            </a: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3640" y="692640"/>
            <a:ext cx="9071640" cy="4598640"/>
          </a:xfrm>
          <a:prstGeom prst="rect">
            <a:avLst/>
          </a:prstGeom>
          <a:noFill/>
          <a:ln>
            <a:noFill/>
          </a:ln>
        </p:spPr>
        <p:style>
          <a:lnRef idx="0"/>
          <a:fillRef idx="0"/>
          <a:effectRef idx="0"/>
          <a:fontRef idx="minor"/>
        </p:style>
        <p:txBody>
          <a:bodyPr lIns="90000" rIns="90000" tIns="45000" bIns="45000">
            <a:normAutofit/>
          </a:bodyPr>
          <a:p>
            <a:pPr marL="1143000" indent="-228240">
              <a:lnSpc>
                <a:spcPts val="18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1143000" indent="-228240">
              <a:lnSpc>
                <a:spcPts val="1800"/>
              </a:lnSpc>
              <a:spcBef>
                <a:spcPts val="499"/>
              </a:spcBef>
              <a:tabLst>
                <a:tab algn="l" pos="0"/>
              </a:tabLst>
            </a:pP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interface GigabitEthernet1/0/8</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c000"/>
                </a:solidFill>
                <a:latin typeface="Times New Roman"/>
              </a:rPr>
              <a:t> </a:t>
            </a:r>
            <a:r>
              <a:rPr b="0" lang="en-US" sz="2000" spc="-1" strike="noStrike">
                <a:solidFill>
                  <a:srgbClr val="ffc000"/>
                </a:solidFill>
                <a:latin typeface="Times New Roman"/>
              </a:rPr>
              <a:t>storm-control broadcast level 2 1 </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storm-control multicast level bps 50m 10m</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storm-control unicast level pps 6k 2k</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storm-control action trap</a:t>
            </a:r>
            <a:endParaRPr b="0" lang="en-US" sz="2000" spc="-1" strike="noStrike">
              <a:latin typeface="Arial"/>
            </a:endParaRPr>
          </a:p>
          <a:p>
            <a:pPr marL="342720" indent="-342360">
              <a:lnSpc>
                <a:spcPct val="100000"/>
              </a:lnSpc>
              <a:spcBef>
                <a:spcPts val="598"/>
              </a:spcBef>
              <a:tabLst>
                <a:tab algn="l" pos="0"/>
              </a:tabLst>
            </a:pPr>
            <a:endParaRPr b="0" lang="en-US" sz="20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this example configuration the broadcast traffic is discarded if it uses more than 2% of the available bandwidth.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20Mbps  (2) for a Gigabit interface and it will resume the broadcast traffic again if the traffic falls below 10Mbps (1).  </a:t>
            </a:r>
            <a:endParaRPr b="0" lang="en-US" sz="2400" spc="-1" strike="noStrike">
              <a:latin typeface="Arial"/>
            </a:endParaRPr>
          </a:p>
        </p:txBody>
      </p:sp>
      <p:sp>
        <p:nvSpPr>
          <p:cNvPr id="147" name="Line 2"/>
          <p:cNvSpPr/>
          <p:nvPr/>
        </p:nvSpPr>
        <p:spPr>
          <a:xfrm>
            <a:off x="1007640" y="2457000"/>
            <a:ext cx="781200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692640"/>
            <a:ext cx="9071640" cy="459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endParaRPr b="0" lang="en-US" sz="2000" spc="-1" strike="noStrike">
              <a:latin typeface="Arial"/>
            </a:endParaRPr>
          </a:p>
          <a:p>
            <a:pPr marL="1143000" indent="-228240">
              <a:lnSpc>
                <a:spcPts val="1800"/>
              </a:lnSpc>
              <a:spcBef>
                <a:spcPts val="499"/>
              </a:spcBef>
              <a:tabLst>
                <a:tab algn="l" pos="0"/>
              </a:tabLst>
            </a:pP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interface GigabitEthernet1/0/8</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broadcast level 2 1 </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c000"/>
                </a:solidFill>
                <a:latin typeface="Tahoma"/>
                <a:ea typeface="DejaVu Sans"/>
              </a:rPr>
              <a:t>storm-control multicast level bps 50m 10m</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unicast level pps 6k 2k</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action trap</a:t>
            </a:r>
            <a:endParaRPr b="0" lang="en-US" sz="2000" spc="-1" strike="noStrike">
              <a:latin typeface="Arial"/>
            </a:endParaRPr>
          </a:p>
          <a:p>
            <a:pPr marL="342720" indent="-342360">
              <a:lnSpc>
                <a:spcPct val="100000"/>
              </a:lnSpc>
              <a:spcBef>
                <a:spcPts val="598"/>
              </a:spcBef>
              <a:tabLst>
                <a:tab algn="l" pos="0"/>
              </a:tabLst>
            </a:pP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multicast storm is set to use only 50Mbps (50m) and its threshold is set at 10Mbps (10m).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49" name="Line 2"/>
          <p:cNvSpPr/>
          <p:nvPr/>
        </p:nvSpPr>
        <p:spPr>
          <a:xfrm>
            <a:off x="1007640" y="2457000"/>
            <a:ext cx="781200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692640"/>
            <a:ext cx="9071640" cy="459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endParaRPr b="0" lang="en-US" sz="2000" spc="-1" strike="noStrike">
              <a:latin typeface="Arial"/>
            </a:endParaRPr>
          </a:p>
          <a:p>
            <a:pPr marL="1143000" indent="-228240">
              <a:lnSpc>
                <a:spcPts val="1800"/>
              </a:lnSpc>
              <a:spcBef>
                <a:spcPts val="499"/>
              </a:spcBef>
              <a:tabLst>
                <a:tab algn="l" pos="0"/>
              </a:tabLst>
            </a:pP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interface GigabitEthernet1/0/8</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broadcast level 2 1 </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multicast level bps 50m 10m</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c000"/>
                </a:solidFill>
                <a:latin typeface="Tahoma"/>
                <a:ea typeface="DejaVu Sans"/>
              </a:rPr>
              <a:t> </a:t>
            </a:r>
            <a:r>
              <a:rPr b="0" lang="en-US" sz="2000" spc="-1" strike="noStrike">
                <a:solidFill>
                  <a:srgbClr val="ffc000"/>
                </a:solidFill>
                <a:latin typeface="Tahoma"/>
                <a:ea typeface="DejaVu Sans"/>
              </a:rPr>
              <a:t>storm-control unicast level pps 6k 2k</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action trap</a:t>
            </a:r>
            <a:endParaRPr b="0" lang="en-US" sz="2000" spc="-1" strike="noStrike">
              <a:latin typeface="Arial"/>
            </a:endParaRPr>
          </a:p>
          <a:p>
            <a:pPr marL="342720" indent="-342360">
              <a:lnSpc>
                <a:spcPct val="100000"/>
              </a:lnSpc>
              <a:spcBef>
                <a:spcPts val="598"/>
              </a:spcBef>
              <a:tabLst>
                <a:tab algn="l" pos="0"/>
              </a:tabLst>
            </a:pP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unicast storm is configured to discard any unicast packets above 6000 (6k) packets per second, the unicast traffic will resume it falls below the 2000 (2k) packets per second.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51" name="Line 2"/>
          <p:cNvSpPr/>
          <p:nvPr/>
        </p:nvSpPr>
        <p:spPr>
          <a:xfrm>
            <a:off x="1007640" y="2457000"/>
            <a:ext cx="781200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692640"/>
            <a:ext cx="9071640" cy="4598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endParaRPr b="0" lang="en-US" sz="2000" spc="-1" strike="noStrike">
              <a:latin typeface="Arial"/>
            </a:endParaRPr>
          </a:p>
          <a:p>
            <a:pPr marL="1143000" indent="-228240">
              <a:lnSpc>
                <a:spcPts val="1800"/>
              </a:lnSpc>
              <a:spcBef>
                <a:spcPts val="499"/>
              </a:spcBef>
              <a:tabLst>
                <a:tab algn="l" pos="0"/>
              </a:tabLst>
            </a:pP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interface GigabitEthernet1/0/8</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broadcast level 2 1 </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storm-control multicast level bps 50m 10m</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c000"/>
                </a:solidFill>
                <a:latin typeface="Tahoma"/>
                <a:ea typeface="DejaVu Sans"/>
              </a:rPr>
              <a:t> </a:t>
            </a:r>
            <a:r>
              <a:rPr b="0" lang="en-US" sz="2000" spc="-1" strike="noStrike">
                <a:solidFill>
                  <a:srgbClr val="ffffff"/>
                </a:solidFill>
                <a:latin typeface="Tahoma"/>
                <a:ea typeface="DejaVu Sans"/>
              </a:rPr>
              <a:t>storm-control unicast level pps 6k 2k</a:t>
            </a:r>
            <a:endParaRPr b="0" lang="en-US" sz="2000" spc="-1" strike="noStrike">
              <a:latin typeface="Arial"/>
            </a:endParaRPr>
          </a:p>
          <a:p>
            <a:pPr marL="1143000" indent="-228240">
              <a:lnSpc>
                <a:spcPts val="1800"/>
              </a:lnSpc>
              <a:spcBef>
                <a:spcPts val="499"/>
              </a:spcBef>
              <a:tabLst>
                <a:tab algn="l" pos="0"/>
              </a:tabLst>
            </a:pP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ffff"/>
                </a:solidFill>
                <a:latin typeface="Tahoma"/>
                <a:ea typeface="DejaVu Sans"/>
              </a:rPr>
              <a:t> </a:t>
            </a:r>
            <a:r>
              <a:rPr b="0" lang="en-US" sz="2000" spc="-1" strike="noStrike">
                <a:solidFill>
                  <a:srgbClr val="ffc000"/>
                </a:solidFill>
                <a:latin typeface="Tahoma"/>
                <a:ea typeface="DejaVu Sans"/>
              </a:rPr>
              <a:t>storm-control action trap</a:t>
            </a:r>
            <a:endParaRPr b="0" lang="en-US" sz="2000" spc="-1" strike="noStrike">
              <a:latin typeface="Arial"/>
            </a:endParaRPr>
          </a:p>
          <a:p>
            <a:pPr marL="342720" indent="-342360">
              <a:lnSpc>
                <a:spcPct val="100000"/>
              </a:lnSpc>
              <a:spcBef>
                <a:spcPts val="598"/>
              </a:spcBef>
              <a:tabLst>
                <a:tab algn="l" pos="0"/>
              </a:tabLst>
            </a:pPr>
            <a:endParaRPr b="0" lang="en-US" sz="20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default action for storm-control is to drop packets (trap) when the rising threshold is met.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can also be configured to shutdown an interface or to send SNMP trap messages.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53" name="Line 2"/>
          <p:cNvSpPr/>
          <p:nvPr/>
        </p:nvSpPr>
        <p:spPr>
          <a:xfrm>
            <a:off x="1007640" y="2457000"/>
            <a:ext cx="7812000" cy="1080"/>
          </a:xfrm>
          <a:prstGeom prst="line">
            <a:avLst/>
          </a:prstGeom>
          <a:ln w="9360">
            <a:solidFill>
              <a:srgbClr val="ff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Spanning Tree Protocol</a:t>
            </a:r>
            <a:endParaRPr b="0" lang="en-US" sz="4400" spc="-1" strike="noStrike">
              <a:latin typeface="Arial"/>
            </a:endParaRPr>
          </a:p>
        </p:txBody>
      </p:sp>
      <p:sp>
        <p:nvSpPr>
          <p:cNvPr id="15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6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STP is a Layer 2 protocol designed to prevent loops within switched networks.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STP builds its topology based on BPDU (Bridge Protocol Data Unit) messages.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vulnerability associated with STP is that a STP enabled device within the network can actively change the STP topology by sending an unexpected BPDU message.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order to prevent such events, features such as BPDU guard and BPDU filter can be used.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Access</a:t>
            </a:r>
            <a:endParaRPr b="0" lang="en-US" sz="4400" spc="-1" strike="noStrike">
              <a:latin typeface="Arial"/>
            </a:endParaRPr>
          </a:p>
        </p:txBody>
      </p:sp>
      <p:sp>
        <p:nvSpPr>
          <p:cNvPr id="8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Local access and remote access to the router are the common ways of gaining control of a router and access must be restricted only to only authorized personnel.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typical way of securing the local access or remote access is to create a password.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two types of passwords used on a router:  the line password and EXEC password.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Spanning Tree Protocol</a:t>
            </a:r>
            <a:endParaRPr b="0" lang="en-US" sz="4400" spc="-1" strike="noStrike">
              <a:latin typeface="Arial"/>
            </a:endParaRPr>
          </a:p>
        </p:txBody>
      </p:sp>
      <p:sp>
        <p:nvSpPr>
          <p:cNvPr id="15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 STP enabled switches, a switch port has to go through 4 STP states, (block, listen, learn, and forward)  before it can pass traffic.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process can take between 30 to 50 seconds.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reduce this time, a switch port can be configured to be an STP Portfast, which speeds up the STP process, and transitions the port into a forwarding state bypassing the listen and learn state.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STP Portfast</a:t>
            </a:r>
            <a:endParaRPr b="0" lang="en-US" sz="4400" spc="-1" strike="noStrike">
              <a:latin typeface="Arial"/>
            </a:endParaRPr>
          </a:p>
        </p:txBody>
      </p:sp>
      <p:sp>
        <p:nvSpPr>
          <p:cNvPr id="15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0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STP Portfast interface is used to directly connect a host device, which do not send BPDU messages.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BPDU guard is used to prevent a STP Portfast to receive any BPDU message to modify the Spanning Tree topology.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Upon receipt of a BPDU, BPDU guard puts the interface configured for STP Portfast into the ERRDISABLE state.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STP Portfast</a:t>
            </a:r>
            <a:endParaRPr b="0" lang="en-US" sz="4400" spc="-1" strike="noStrike">
              <a:latin typeface="Arial"/>
            </a:endParaRPr>
          </a:p>
        </p:txBody>
      </p:sp>
      <p:sp>
        <p:nvSpPr>
          <p:cNvPr id="16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By default, BPDU guard is disabled.  The following command is used to globally enable BPDU guard on a Cisco switch.</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SwitchA(config)#</a:t>
            </a:r>
            <a:r>
              <a:rPr b="1" lang="en-US" sz="2000" spc="-1" strike="noStrike">
                <a:solidFill>
                  <a:srgbClr val="ffffff"/>
                </a:solidFill>
                <a:latin typeface="Times New Roman"/>
              </a:rPr>
              <a:t> spanning-tree portfast bpduguard default</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BPDU Filter</a:t>
            </a:r>
            <a:endParaRPr b="0" lang="en-US" sz="4400" spc="-1" strike="noStrike">
              <a:latin typeface="Arial"/>
            </a:endParaRPr>
          </a:p>
        </p:txBody>
      </p:sp>
      <p:sp>
        <p:nvSpPr>
          <p:cNvPr id="163" name="CustomShape 2"/>
          <p:cNvSpPr/>
          <p:nvPr/>
        </p:nvSpPr>
        <p:spPr>
          <a:xfrm>
            <a:off x="503640" y="1323000"/>
            <a:ext cx="9071640" cy="3401640"/>
          </a:xfrm>
          <a:prstGeom prst="rect">
            <a:avLst/>
          </a:prstGeom>
          <a:noFill/>
          <a:ln>
            <a:noFill/>
          </a:ln>
        </p:spPr>
        <p:style>
          <a:lnRef idx="0"/>
          <a:fillRef idx="0"/>
          <a:effectRef idx="0"/>
          <a:fontRef idx="minor"/>
        </p:style>
        <p:txBody>
          <a:bodyPr lIns="90000" rIns="90000" tIns="45000" bIns="45000">
            <a:normAutofit fontScale="56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BPDU filter feature effectively disables STP on the selected ports by preventing them from sending or receiving any BPDU messages.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switch port will ignore all BPDUs received and it will send no BPDUs.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Similar to BPDU guard, the BPDU filer can be configured globally or on an individual port.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global command is </a:t>
            </a:r>
            <a:r>
              <a:rPr b="1" lang="en-US" sz="2400" spc="-1" strike="noStrike">
                <a:solidFill>
                  <a:srgbClr val="ffffff"/>
                </a:solidFill>
                <a:latin typeface="Times New Roman"/>
              </a:rPr>
              <a:t>spanning-tree portfast bpdufilter default</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command to enable the BPDU filter on the interface level is </a:t>
            </a:r>
            <a:r>
              <a:rPr b="1" lang="en-US" sz="2400" spc="-1" strike="noStrike">
                <a:solidFill>
                  <a:srgbClr val="ffffff"/>
                </a:solidFill>
                <a:latin typeface="Times New Roman"/>
              </a:rPr>
              <a:t>spanning-tree bpdufilter enable</a:t>
            </a: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STP Root Guard</a:t>
            </a:r>
            <a:endParaRPr b="0" lang="en-US" sz="4400" spc="-1" strike="noStrike">
              <a:latin typeface="Arial"/>
            </a:endParaRPr>
          </a:p>
        </p:txBody>
      </p:sp>
      <p:sp>
        <p:nvSpPr>
          <p:cNvPr id="16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STP Root guard allows participation in spanning tree and BPDU messages as long as the attached device does not attempt to become the root bridge.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Essentially, STP Root guard provides a way to enforce the root bridge placement in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an unauthorized device starts sending BPDU messages with a better bridge ID, the Root guard disables the switch port on which those BPDU messages were received.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STP Root Guard</a:t>
            </a:r>
            <a:endParaRPr b="0" lang="en-US" sz="4400" spc="-1" strike="noStrike">
              <a:latin typeface="Arial"/>
            </a:endParaRPr>
          </a:p>
        </p:txBody>
      </p:sp>
      <p:sp>
        <p:nvSpPr>
          <p:cNvPr id="16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STP Root guard feature can only be enabled at the interface level.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recommended to apply this feature to those switch ports that are not connected to the root bridge.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is the command used within the interface configuration mode to enable STP Root guard.</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SwitchA(config-if)# </a:t>
            </a:r>
            <a:r>
              <a:rPr b="1" lang="en-US" sz="2400" spc="-1" strike="noStrike">
                <a:solidFill>
                  <a:srgbClr val="ffffff"/>
                </a:solidFill>
                <a:latin typeface="Times New Roman"/>
              </a:rPr>
              <a:t>spanning-tree guard root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VTP (Virtual Trunking Protocol)</a:t>
            </a:r>
            <a:endParaRPr b="0" lang="en-US" sz="4400" spc="-1" strike="noStrike">
              <a:latin typeface="Arial"/>
            </a:endParaRPr>
          </a:p>
        </p:txBody>
      </p:sp>
      <p:sp>
        <p:nvSpPr>
          <p:cNvPr id="16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switches come with VTP enabled by default and they are enabled as VTP server mode.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possible for a single switch to overwrite all VLAN assignments.  It is recommended that VTP be disabled if it is not being used.  The following is the example. </a:t>
            </a:r>
            <a:endParaRPr b="0" lang="en-US" sz="24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SwitchA(config)#</a:t>
            </a:r>
            <a:r>
              <a:rPr b="1" lang="en-US" sz="2000" spc="-1" strike="noStrike">
                <a:solidFill>
                  <a:srgbClr val="ffffff"/>
                </a:solidFill>
                <a:latin typeface="Times New Roman"/>
              </a:rPr>
              <a:t> no vtp mode</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SwitchA(config)# </a:t>
            </a:r>
            <a:r>
              <a:rPr b="1" lang="en-US" sz="2000" spc="-1" strike="noStrike">
                <a:solidFill>
                  <a:srgbClr val="ffffff"/>
                </a:solidFill>
                <a:latin typeface="Times New Roman"/>
              </a:rPr>
              <a:t>no vtp password</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SwitchA(config)# </a:t>
            </a:r>
            <a:r>
              <a:rPr b="1" lang="en-US" sz="2000" spc="-1" strike="noStrike">
                <a:solidFill>
                  <a:srgbClr val="ffffff"/>
                </a:solidFill>
                <a:latin typeface="Times New Roman"/>
              </a:rPr>
              <a:t>no vtp pruning</a:t>
            </a:r>
            <a:endParaRPr b="0" lang="en-US" sz="2000" spc="-1" strike="noStrike">
              <a:latin typeface="Arial"/>
            </a:endParaRPr>
          </a:p>
          <a:p>
            <a:pPr marL="1143000" indent="-228240">
              <a:lnSpc>
                <a:spcPct val="100000"/>
              </a:lnSpc>
              <a:spcBef>
                <a:spcPts val="499"/>
              </a:spcBef>
              <a:tabLst>
                <a:tab algn="l" pos="0"/>
              </a:tabLst>
            </a:pPr>
            <a:r>
              <a:rPr b="1" lang="en-US" sz="2000" spc="-1" strike="noStrike">
                <a:solidFill>
                  <a:srgbClr val="ffffff"/>
                </a:solidFill>
                <a:latin typeface="Times New Roman"/>
              </a:rPr>
              <a:t>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e5ffff"/>
                </a:solidFill>
                <a:latin typeface="Tahoma"/>
              </a:rPr>
              <a:t>DTP (Dynamic Trunking Protocol)</a:t>
            </a:r>
            <a:endParaRPr b="0" lang="en-US" sz="4200" spc="-1" strike="noStrike">
              <a:latin typeface="Arial"/>
            </a:endParaRPr>
          </a:p>
        </p:txBody>
      </p:sp>
      <p:sp>
        <p:nvSpPr>
          <p:cNvPr id="17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Dynamic Trunking Protocol is used to automatically negotiate a switch port to be either an access port or a trunk 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convenient, but at the same time can be exploited to reveal all the VLANs or to gain access to all the VLANs.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recommended that access ports and trunk ports should all be manually configured without negotiation.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3640" y="567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e5ffff"/>
                </a:solidFill>
                <a:latin typeface="Times New Roman"/>
                <a:ea typeface="DejaVu Sans"/>
              </a:rPr>
              <a:t>DTP (Dynamic Trunking Protocol)</a:t>
            </a:r>
            <a:endParaRPr b="0" lang="en-US" sz="4200" spc="-1" strike="noStrike">
              <a:latin typeface="Arial"/>
            </a:endParaRPr>
          </a:p>
        </p:txBody>
      </p:sp>
      <p:sp>
        <p:nvSpPr>
          <p:cNvPr id="173" name="CustomShape 2"/>
          <p:cNvSpPr/>
          <p:nvPr/>
        </p:nvSpPr>
        <p:spPr>
          <a:xfrm>
            <a:off x="503640" y="1322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74000"/>
          </a:bodyPr>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9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Also, it is best practice to control the number of VLANs that are allowed through the trunk port as shown in the example below.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this example, VLANs 2,3, and 30 are being allowed.</a:t>
            </a:r>
            <a:endParaRPr b="0" lang="en-US" sz="2400" spc="-1" strike="noStrike">
              <a:latin typeface="Arial"/>
            </a:endParaRPr>
          </a:p>
          <a:p>
            <a:pPr marL="799920" indent="-342360">
              <a:lnSpc>
                <a:spcPct val="100000"/>
              </a:lnSpc>
              <a:spcBef>
                <a:spcPts val="499"/>
              </a:spcBef>
              <a:tabLst>
                <a:tab algn="l" pos="0"/>
              </a:tabLst>
            </a:pPr>
            <a:r>
              <a:rPr b="0" lang="en-US" sz="2000" spc="-1" strike="noStrike">
                <a:solidFill>
                  <a:srgbClr val="ffffff"/>
                </a:solidFill>
                <a:latin typeface="Times New Roman"/>
                <a:ea typeface="DejaVu Sans"/>
              </a:rPr>
              <a:t> </a:t>
            </a:r>
            <a:endParaRPr b="0" lang="en-US" sz="2000" spc="-1" strike="noStrike">
              <a:latin typeface="Arial"/>
            </a:endParaRPr>
          </a:p>
          <a:p>
            <a:pPr marL="799920" indent="-342360">
              <a:lnSpc>
                <a:spcPct val="100000"/>
              </a:lnSpc>
              <a:spcBef>
                <a:spcPts val="499"/>
              </a:spcBef>
              <a:tabLst>
                <a:tab algn="l" pos="0"/>
              </a:tabLst>
            </a:pPr>
            <a:r>
              <a:rPr b="0" lang="en-US" sz="2000" spc="-1" strike="noStrike">
                <a:solidFill>
                  <a:srgbClr val="ffffff"/>
                </a:solidFill>
                <a:latin typeface="Times New Roman"/>
                <a:ea typeface="DejaVu Sans"/>
              </a:rPr>
              <a:t>SwitchA(config)#</a:t>
            </a:r>
            <a:r>
              <a:rPr b="1" lang="en-US" sz="2000" spc="-1" strike="noStrike">
                <a:solidFill>
                  <a:srgbClr val="ffffff"/>
                </a:solidFill>
                <a:latin typeface="Times New Roman"/>
                <a:ea typeface="DejaVu Sans"/>
              </a:rPr>
              <a:t> interface gigabitethernet 0/1</a:t>
            </a:r>
            <a:r>
              <a:rPr b="1" lang="en-US" sz="2000" spc="-1" strike="noStrike">
                <a:solidFill>
                  <a:srgbClr val="ffffff"/>
                </a:solidFill>
                <a:latin typeface="Times New Roman"/>
                <a:ea typeface="DejaVu Sans"/>
              </a:rPr>
              <a:t>	</a:t>
            </a:r>
            <a:endParaRPr b="0" lang="en-US" sz="2000" spc="-1" strike="noStrike">
              <a:latin typeface="Arial"/>
            </a:endParaRPr>
          </a:p>
          <a:p>
            <a:pPr marL="799920" indent="-342360">
              <a:lnSpc>
                <a:spcPct val="100000"/>
              </a:lnSpc>
              <a:spcBef>
                <a:spcPts val="499"/>
              </a:spcBef>
              <a:tabLst>
                <a:tab algn="l" pos="0"/>
              </a:tabLst>
            </a:pPr>
            <a:r>
              <a:rPr b="0" lang="en-US" sz="2000" spc="-1" strike="noStrike">
                <a:solidFill>
                  <a:srgbClr val="ffffff"/>
                </a:solidFill>
                <a:latin typeface="Times New Roman"/>
                <a:ea typeface="DejaVu Sans"/>
              </a:rPr>
              <a:t>SwitchA(config-if)# </a:t>
            </a:r>
            <a:r>
              <a:rPr b="1" lang="en-US" sz="2000" spc="-1" strike="noStrike">
                <a:solidFill>
                  <a:srgbClr val="ffffff"/>
                </a:solidFill>
                <a:latin typeface="Times New Roman"/>
                <a:ea typeface="DejaVu Sans"/>
              </a:rPr>
              <a:t>switchport mode trunk</a:t>
            </a:r>
            <a:endParaRPr b="0" lang="en-US" sz="2000" spc="-1" strike="noStrike">
              <a:latin typeface="Arial"/>
            </a:endParaRPr>
          </a:p>
          <a:p>
            <a:pPr marL="799920" indent="-342360">
              <a:lnSpc>
                <a:spcPct val="100000"/>
              </a:lnSpc>
              <a:spcBef>
                <a:spcPts val="499"/>
              </a:spcBef>
              <a:tabLst>
                <a:tab algn="l" pos="0"/>
              </a:tabLst>
            </a:pPr>
            <a:r>
              <a:rPr b="0" lang="en-US" sz="2000" spc="-1" strike="noStrike">
                <a:solidFill>
                  <a:srgbClr val="ffffff"/>
                </a:solidFill>
                <a:latin typeface="Times New Roman"/>
                <a:ea typeface="DejaVu Sans"/>
              </a:rPr>
              <a:t>SwitchA(config-if)# </a:t>
            </a:r>
            <a:r>
              <a:rPr b="1" lang="en-US" sz="2000" spc="-1" strike="noStrike">
                <a:solidFill>
                  <a:srgbClr val="ffffff"/>
                </a:solidFill>
                <a:latin typeface="Times New Roman"/>
                <a:ea typeface="DejaVu Sans"/>
              </a:rPr>
              <a:t>switchport trunk allowed vlan 2,3,30</a:t>
            </a:r>
            <a:endParaRPr b="0" lang="en-US" sz="2000" spc="-1" strike="noStrike">
              <a:latin typeface="Arial"/>
            </a:endParaRPr>
          </a:p>
          <a:p>
            <a:pPr marL="799920" indent="-342360">
              <a:lnSpc>
                <a:spcPct val="100000"/>
              </a:lnSpc>
              <a:spcBef>
                <a:spcPts val="499"/>
              </a:spcBef>
              <a:tabLst>
                <a:tab algn="l" pos="0"/>
              </a:tabLst>
            </a:pPr>
            <a:r>
              <a:rPr b="0" lang="en-US" sz="2000" spc="-1" strike="noStrike">
                <a:solidFill>
                  <a:srgbClr val="ffffff"/>
                </a:solidFill>
                <a:latin typeface="Times New Roman"/>
                <a:ea typeface="DejaVu Sans"/>
              </a:rPr>
              <a:t>SwitchA(config-if)# </a:t>
            </a:r>
            <a:r>
              <a:rPr b="1" lang="en-US" sz="2000" spc="-1" strike="noStrike">
                <a:solidFill>
                  <a:srgbClr val="ffffff"/>
                </a:solidFill>
                <a:latin typeface="Times New Roman"/>
                <a:ea typeface="DejaVu Sans"/>
              </a:rPr>
              <a:t>switchport nonnegotiate</a:t>
            </a:r>
            <a:endParaRPr b="0" lang="en-US" sz="2000" spc="-1" strike="noStrike">
              <a:latin typeface="Arial"/>
            </a:endParaRPr>
          </a:p>
          <a:p>
            <a:pPr marL="799920" indent="-342360">
              <a:lnSpc>
                <a:spcPct val="100000"/>
              </a:lnSpc>
              <a:spcBef>
                <a:spcPts val="499"/>
              </a:spcBef>
              <a:tabLst>
                <a:tab algn="l" pos="0"/>
              </a:tabLst>
            </a:pPr>
            <a:r>
              <a:rPr b="1" lang="en-US" sz="2000" spc="-1" strike="noStrike">
                <a:solidFill>
                  <a:srgbClr val="ffffff"/>
                </a:solidFill>
                <a:latin typeface="Times New Roman"/>
                <a:ea typeface="DejaVu Sans"/>
              </a:rPr>
              <a:t> </a:t>
            </a:r>
            <a:endParaRPr b="0" lang="en-US" sz="2000" spc="-1" strike="noStrike">
              <a:latin typeface="Arial"/>
            </a:endParaRPr>
          </a:p>
          <a:p>
            <a:pPr marL="799920" indent="-342360">
              <a:lnSpc>
                <a:spcPct val="100000"/>
              </a:lnSpc>
              <a:spcBef>
                <a:spcPts val="499"/>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Access</a:t>
            </a:r>
            <a:endParaRPr b="0" lang="en-US" sz="4400" spc="-1" strike="noStrike">
              <a:latin typeface="Arial"/>
            </a:endParaRPr>
          </a:p>
        </p:txBody>
      </p:sp>
      <p:sp>
        <p:nvSpPr>
          <p:cNvPr id="8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line password is used to gain access to the router and the privileged EXEC level password that is used to gain access to EXEC commands.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line password is recommended to be used in conjunction with the command </a:t>
            </a:r>
            <a:r>
              <a:rPr b="1" lang="en-US" sz="2400" spc="-1" strike="noStrike">
                <a:solidFill>
                  <a:srgbClr val="ffffff"/>
                </a:solidFill>
                <a:latin typeface="Times New Roman"/>
              </a:rPr>
              <a:t>service-password encryption</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EXEC level password is enabled with the </a:t>
            </a:r>
            <a:r>
              <a:rPr b="1" lang="en-US" sz="2400" spc="-1" strike="noStrike">
                <a:solidFill>
                  <a:srgbClr val="ffffff"/>
                </a:solidFill>
                <a:latin typeface="Times New Roman"/>
              </a:rPr>
              <a:t>enable secret password </a:t>
            </a:r>
            <a:r>
              <a:rPr b="0" lang="en-US" sz="2400" spc="-1" strike="noStrike">
                <a:solidFill>
                  <a:srgbClr val="ffffff"/>
                </a:solidFill>
                <a:latin typeface="Times New Roman"/>
              </a:rPr>
              <a:t>command.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Router Access</a:t>
            </a:r>
            <a:endParaRPr b="0" lang="en-US" sz="4400" spc="-1" strike="noStrike">
              <a:latin typeface="Arial"/>
            </a:endParaRPr>
          </a:p>
        </p:txBody>
      </p:sp>
      <p:sp>
        <p:nvSpPr>
          <p:cNvPr id="9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security step beyond typical password protection is to create a user account for authorized personnel.  This provides the capability to track and log each time a system is accessed.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local user account can be created on a router by using the command </a:t>
            </a:r>
            <a:r>
              <a:rPr b="1" lang="en-US" sz="2400" spc="-1" strike="noStrike">
                <a:solidFill>
                  <a:srgbClr val="ffffff"/>
                </a:solidFill>
                <a:latin typeface="Times New Roman"/>
              </a:rPr>
              <a:t>username</a:t>
            </a:r>
            <a:r>
              <a:rPr b="0" i="1" lang="en-US" sz="2400" spc="-1" strike="noStrike">
                <a:solidFill>
                  <a:srgbClr val="ffffff"/>
                </a:solidFill>
                <a:latin typeface="Times New Roman"/>
              </a:rPr>
              <a:t> </a:t>
            </a:r>
            <a:r>
              <a:rPr b="0" lang="en-US" sz="2400" spc="-1" strike="noStrike">
                <a:solidFill>
                  <a:srgbClr val="ffffff"/>
                </a:solidFill>
                <a:latin typeface="Times New Roman"/>
              </a:rPr>
              <a:t>[</a:t>
            </a:r>
            <a:r>
              <a:rPr b="0" i="1" lang="en-US" sz="2400" spc="-1" strike="noStrike">
                <a:solidFill>
                  <a:srgbClr val="ffffff"/>
                </a:solidFill>
                <a:latin typeface="Times New Roman"/>
              </a:rPr>
              <a:t>name</a:t>
            </a:r>
            <a:r>
              <a:rPr b="0" lang="en-US" sz="2400" spc="-1" strike="noStrike">
                <a:solidFill>
                  <a:srgbClr val="ffffff"/>
                </a:solidFill>
                <a:latin typeface="Times New Roman"/>
              </a:rPr>
              <a:t>]</a:t>
            </a:r>
            <a:r>
              <a:rPr b="0" i="1" lang="en-US" sz="2400" spc="-1" strike="noStrike">
                <a:solidFill>
                  <a:srgbClr val="ffffff"/>
                </a:solidFill>
                <a:latin typeface="Times New Roman"/>
              </a:rPr>
              <a:t> </a:t>
            </a:r>
            <a:r>
              <a:rPr b="1" lang="en-US" sz="2400" spc="-1" strike="noStrike">
                <a:solidFill>
                  <a:srgbClr val="ffffff"/>
                </a:solidFill>
                <a:latin typeface="Times New Roman"/>
              </a:rPr>
              <a:t>privilege </a:t>
            </a:r>
            <a:r>
              <a:rPr b="0" lang="en-US" sz="2400" spc="-1" strike="noStrike">
                <a:solidFill>
                  <a:srgbClr val="ffffff"/>
                </a:solidFill>
                <a:latin typeface="Times New Roman"/>
              </a:rPr>
              <a:t>[</a:t>
            </a:r>
            <a:r>
              <a:rPr b="0" i="1" lang="en-US" sz="2400" spc="-1" strike="noStrike">
                <a:solidFill>
                  <a:srgbClr val="ffffff"/>
                </a:solidFill>
                <a:latin typeface="Times New Roman"/>
              </a:rPr>
              <a:t>level</a:t>
            </a:r>
            <a:r>
              <a:rPr b="0" lang="en-US" sz="2400" spc="-1" strike="noStrike">
                <a:solidFill>
                  <a:srgbClr val="ffffff"/>
                </a:solidFill>
                <a:latin typeface="Times New Roman"/>
              </a:rPr>
              <a:t>] </a:t>
            </a:r>
            <a:r>
              <a:rPr b="1" lang="en-US" sz="2400" spc="-1" strike="noStrike">
                <a:solidFill>
                  <a:srgbClr val="ffffff"/>
                </a:solidFill>
                <a:latin typeface="Times New Roman"/>
              </a:rPr>
              <a:t>password </a:t>
            </a:r>
            <a:r>
              <a:rPr b="0" lang="en-US" sz="2400" spc="-1" strike="noStrike">
                <a:solidFill>
                  <a:srgbClr val="ffffff"/>
                </a:solidFill>
                <a:latin typeface="Times New Roman"/>
              </a:rPr>
              <a:t>[</a:t>
            </a:r>
            <a:r>
              <a:rPr b="0" i="1" lang="en-US" sz="2400" spc="-1" strike="noStrike">
                <a:solidFill>
                  <a:srgbClr val="ffffff"/>
                </a:solidFill>
                <a:latin typeface="Times New Roman"/>
              </a:rPr>
              <a:t>password_string</a:t>
            </a:r>
            <a:r>
              <a:rPr b="0" lang="en-US" sz="2400" spc="-1" strike="noStrike">
                <a:solidFill>
                  <a:srgbClr val="ffffff"/>
                </a:solidFill>
                <a:latin typeface="Times New Roman"/>
              </a:rPr>
              <a:t>] as shown.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422"/>
              </a:spcBef>
              <a:tabLst>
                <a:tab algn="l" pos="0"/>
              </a:tabLst>
            </a:pPr>
            <a:r>
              <a:rPr b="0" lang="en-US" sz="1700" spc="-1" strike="noStrike">
                <a:solidFill>
                  <a:srgbClr val="ffffff"/>
                </a:solidFill>
                <a:latin typeface="Times New Roman"/>
              </a:rPr>
              <a:t>RouterA(config)# </a:t>
            </a:r>
            <a:r>
              <a:rPr b="1" lang="en-US" sz="1700" spc="-1" strike="noStrike">
                <a:solidFill>
                  <a:srgbClr val="ffffff"/>
                </a:solidFill>
                <a:latin typeface="Times New Roman"/>
              </a:rPr>
              <a:t>username admin privilege 10 password @dm1np@$$wd</a:t>
            </a:r>
            <a:endParaRPr b="0" lang="en-US" sz="1700" spc="-1" strike="noStrike">
              <a:latin typeface="Arial"/>
            </a:endParaRPr>
          </a:p>
          <a:p>
            <a:pPr marL="342720" indent="-342360">
              <a:lnSpc>
                <a:spcPct val="100000"/>
              </a:lnSpc>
              <a:spcBef>
                <a:spcPts val="598"/>
              </a:spcBef>
              <a:tabLst>
                <a:tab algn="l" pos="0"/>
              </a:tabLst>
            </a:pPr>
            <a:endParaRPr b="0" lang="en-US" sz="17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3640" y="314280"/>
            <a:ext cx="9071640" cy="4724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offers AAA (Authentication, Authorization, and Accounting) service as a way to centrally manage and control user access.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With AAA, two of the most used access protocols, RADIUS (Remote Authentication Dial In User Service) and TACACS+ (Terminal Access Controller Access-Control System Plus), are supported.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shows an example of how to configure AAA on a Cisco router.</a:t>
            </a:r>
            <a:endParaRPr b="0" lang="en-US" sz="24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RouterA(config)# </a:t>
            </a:r>
            <a:r>
              <a:rPr b="1" lang="en-US" sz="1600" spc="-1" strike="noStrike">
                <a:solidFill>
                  <a:srgbClr val="ffffff"/>
                </a:solidFill>
                <a:latin typeface="Times New Roman"/>
              </a:rPr>
              <a:t>aaa new-model</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RouterA(config)# </a:t>
            </a:r>
            <a:r>
              <a:rPr b="1" lang="en-US" sz="1600" spc="-1" strike="noStrike">
                <a:solidFill>
                  <a:srgbClr val="ffffff"/>
                </a:solidFill>
                <a:latin typeface="Times New Roman"/>
              </a:rPr>
              <a:t>aaa authentication login default local group tacacs+</a:t>
            </a:r>
            <a:endParaRPr b="0" lang="en-US" sz="1600" spc="-1" strike="noStrike">
              <a:latin typeface="Arial"/>
            </a:endParaRPr>
          </a:p>
          <a:p>
            <a:pPr marL="342720" indent="-342360">
              <a:lnSpc>
                <a:spcPct val="100000"/>
              </a:lnSpc>
              <a:spcBef>
                <a:spcPts val="374"/>
              </a:spcBef>
              <a:tabLst>
                <a:tab algn="l" pos="0"/>
              </a:tabLst>
            </a:pPr>
            <a:r>
              <a:rPr b="0" lang="en-US" sz="1500" spc="-1" strike="noStrike">
                <a:solidFill>
                  <a:srgbClr val="ffffff"/>
                </a:solidFill>
                <a:latin typeface="Times New Roman"/>
              </a:rPr>
              <a:t>RouterA(config)# </a:t>
            </a:r>
            <a:r>
              <a:rPr b="1" lang="en-US" sz="1500" spc="-1" strike="noStrike">
                <a:solidFill>
                  <a:srgbClr val="ffffff"/>
                </a:solidFill>
                <a:latin typeface="Times New Roman"/>
              </a:rPr>
              <a:t>aaa authorization exec default local group tacacs+ if-authenticated </a:t>
            </a:r>
            <a:endParaRPr b="0" lang="en-US" sz="1500" spc="-1" strike="noStrike">
              <a:latin typeface="Arial"/>
            </a:endParaRPr>
          </a:p>
          <a:p>
            <a:pPr marL="342720" indent="-342360">
              <a:lnSpc>
                <a:spcPct val="100000"/>
              </a:lnSpc>
              <a:spcBef>
                <a:spcPts val="400"/>
              </a:spcBef>
              <a:tabLst>
                <a:tab algn="l" pos="0"/>
              </a:tabLst>
            </a:pPr>
            <a:r>
              <a:rPr b="1" lang="en-US" sz="1600" spc="-1" strike="noStrike">
                <a:solidFill>
                  <a:srgbClr val="ffffff"/>
                </a:solidFill>
                <a:latin typeface="Times New Roman"/>
              </a:rPr>
              <a:t> </a:t>
            </a:r>
            <a:endParaRPr b="0" lang="en-US" sz="1600" spc="-1" strike="noStrike">
              <a:latin typeface="Arial"/>
            </a:endParaRPr>
          </a:p>
          <a:p>
            <a:pPr marL="342720" indent="-342360">
              <a:lnSpc>
                <a:spcPct val="100000"/>
              </a:lnSpc>
              <a:spcBef>
                <a:spcPts val="400"/>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3640" y="440640"/>
            <a:ext cx="9071640" cy="4598640"/>
          </a:xfrm>
          <a:prstGeom prst="rect">
            <a:avLst/>
          </a:prstGeom>
          <a:noFill/>
          <a:ln>
            <a:noFill/>
          </a:ln>
        </p:spPr>
        <p:style>
          <a:lnRef idx="0"/>
          <a:fillRef idx="0"/>
          <a:effectRef idx="0"/>
          <a:fontRef idx="minor"/>
        </p:style>
        <p:txBody>
          <a:bodyPr lIns="90000" rIns="90000" tIns="45000" bIns="45000">
            <a:normAutofit fontScale="7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Once the authentication method is defined, it can be applied to any access entry point whether it is local or remote.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how to configure a console port with security access. It enforces the authentication using the local user database and the timeout of 5 minutes if the user input is not detected.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Also, it prevents the remote access to the console port via reverse-Telnet with the command </a:t>
            </a:r>
            <a:r>
              <a:rPr b="1" lang="en-US" sz="2400" spc="-1" strike="noStrike">
                <a:solidFill>
                  <a:srgbClr val="ffffff"/>
                </a:solidFill>
                <a:latin typeface="Times New Roman"/>
              </a:rPr>
              <a:t>transport input none</a:t>
            </a:r>
            <a:r>
              <a:rPr b="0" lang="en-US" sz="2400" spc="-1" strike="noStrike">
                <a:solidFill>
                  <a:srgbClr val="ffffff"/>
                </a:solidFill>
                <a:latin typeface="Times New Roman"/>
              </a:rPr>
              <a:t>.</a:t>
            </a:r>
            <a:endParaRPr b="0" lang="en-US" sz="24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a:t>
            </a:r>
            <a:r>
              <a:rPr b="1" lang="en-US" sz="2400" spc="-1" strike="noStrike">
                <a:solidFill>
                  <a:srgbClr val="ffffff"/>
                </a:solidFill>
                <a:latin typeface="Times New Roman"/>
              </a:rPr>
              <a:t>line con 0</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a:t>
            </a:r>
            <a:r>
              <a:rPr b="1" lang="en-US" sz="2400" spc="-1" strike="noStrike">
                <a:solidFill>
                  <a:srgbClr val="ffffff"/>
                </a:solidFill>
                <a:latin typeface="Times New Roman"/>
              </a:rPr>
              <a:t>login local</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a:t>
            </a:r>
            <a:r>
              <a:rPr b="1" lang="en-US" sz="2400" spc="-1" strike="noStrike">
                <a:solidFill>
                  <a:srgbClr val="ffffff"/>
                </a:solidFill>
                <a:latin typeface="Times New Roman"/>
              </a:rPr>
              <a:t>exec-time 5 0</a:t>
            </a:r>
            <a:endParaRPr b="0" lang="en-US" sz="2400" spc="-1" strike="noStrike">
              <a:latin typeface="Arial"/>
            </a:endParaRPr>
          </a:p>
          <a:p>
            <a:pPr marL="1600200" indent="-228240">
              <a:lnSpc>
                <a:spcPct val="100000"/>
              </a:lnSpc>
              <a:spcBef>
                <a:spcPts val="499"/>
              </a:spcBef>
              <a:tabLst>
                <a:tab algn="l" pos="0"/>
              </a:tabLst>
            </a:pPr>
            <a:r>
              <a:rPr b="0" lang="en-US" sz="2400" spc="-1" strike="noStrike">
                <a:solidFill>
                  <a:srgbClr val="ffffff"/>
                </a:solidFill>
                <a:latin typeface="Times New Roman"/>
              </a:rPr>
              <a:t>RouterA(config-line)#</a:t>
            </a:r>
            <a:r>
              <a:rPr b="1" lang="en-US" sz="2400" spc="-1" strike="noStrike">
                <a:solidFill>
                  <a:srgbClr val="ffffff"/>
                </a:solidFill>
                <a:latin typeface="Times New Roman"/>
              </a:rPr>
              <a:t>transport input none </a:t>
            </a:r>
            <a:endParaRPr b="0" lang="en-US" sz="2400" spc="-1" strike="noStrike">
              <a:latin typeface="Arial"/>
            </a:endParaRPr>
          </a:p>
          <a:p>
            <a:pPr marL="1600200" indent="-22824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a:t>
            </a:r>
            <a:endParaRPr b="0" lang="en-US" sz="4400" spc="-1" strike="noStrike">
              <a:latin typeface="Arial"/>
            </a:endParaRPr>
          </a:p>
        </p:txBody>
      </p:sp>
      <p:sp>
        <p:nvSpPr>
          <p:cNvPr id="9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remote access to the router can be made via Telnet or SSH.  Telnet is a default transport protocol into a router, but its unencrypted traffic is a big security flaw.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Therefore, SSH is recommended whenever possible.  To enable the SSH transport requires an extra step of generating an RSA key.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generate the key, the command </a:t>
            </a:r>
            <a:r>
              <a:rPr b="1" lang="en-US" sz="2400" spc="-1" strike="noStrike">
                <a:solidFill>
                  <a:srgbClr val="ffffff"/>
                </a:solidFill>
                <a:latin typeface="Times New Roman"/>
              </a:rPr>
              <a:t>crypto key generate rsa </a:t>
            </a:r>
            <a:r>
              <a:rPr b="0" lang="en-US" sz="2400" spc="-1" strike="noStrike">
                <a:solidFill>
                  <a:srgbClr val="ffffff"/>
                </a:solidFill>
                <a:latin typeface="Times New Roman"/>
              </a:rPr>
              <a:t>is issued. </a:t>
            </a:r>
            <a:endParaRPr b="0" lang="en-US" sz="24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crypto key generate rsa</a:t>
            </a:r>
            <a:r>
              <a:rPr b="0" lang="en-US" sz="2000" spc="-1" strike="noStrike">
                <a:solidFill>
                  <a:srgbClr val="ffffff"/>
                </a:solidFill>
                <a:latin typeface="Times New Roman"/>
              </a:rPr>
              <a:t>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2023-11-09T11:03:05Z</dcterms:created>
  <dc:creator/>
  <dc:description/>
  <dc:language>en-US</dc:language>
  <cp:lastModifiedBy/>
  <dcterms:modified xsi:type="dcterms:W3CDTF">2023-11-09T11:03:32Z</dcterms:modified>
  <cp:revision>2</cp:revision>
  <dc:subject/>
  <dc:title/>
</cp:coreProperties>
</file>