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2.png" ContentType="image/png"/>
  <Override PartName="/ppt/media/image14.jpeg" ContentType="image/jpeg"/>
  <Override PartName="/ppt/media/image9.jpeg" ContentType="image/jpeg"/>
  <Override PartName="/ppt/media/image1.jpeg" ContentType="image/jpeg"/>
  <Override PartName="/ppt/media/image2.jpeg" ContentType="image/jpeg"/>
  <Override PartName="/ppt/media/image3.jpeg" ContentType="image/jpeg"/>
  <Override PartName="/ppt/media/image4.png" ContentType="image/png"/>
  <Override PartName="/ppt/media/image8.jpeg" ContentType="image/jpeg"/>
  <Override PartName="/ppt/media/image13.jpeg" ContentType="image/jpeg"/>
  <Override PartName="/ppt/media/image5.jpeg" ContentType="image/jpeg"/>
  <Override PartName="/ppt/media/image10.png" ContentType="image/png"/>
  <Override PartName="/ppt/media/image6.jpeg" ContentType="image/jpeg"/>
  <Override PartName="/ppt/media/image7.jpeg" ContentType="image/jpeg"/>
  <Override PartName="/ppt/media/image11.png" ContentType="image/pn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63.xml.rels" ContentType="application/vnd.openxmlformats-package.relationships+xml"/>
  <Override PartName="/ppt/slides/_rels/slide54.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28.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30.xml.rels" ContentType="application/vnd.openxmlformats-package.relationships+xml"/>
  <Override PartName="/ppt/slides/_rels/slide79.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2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78.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67.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27"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28"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30"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31"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32"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33"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35"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36"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37"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38"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39"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40"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4"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6"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48"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49"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5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54"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55"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57"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58"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59"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1"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2"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63"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5" name="PlaceHolder 2"/>
          <p:cNvSpPr>
            <a:spLocks noGrp="1"/>
          </p:cNvSpPr>
          <p:nvPr>
            <p:ph type="body"/>
          </p:nvPr>
        </p:nvSpPr>
        <p:spPr>
          <a:xfrm>
            <a:off x="504000" y="1326240"/>
            <a:ext cx="9071640" cy="1568160"/>
          </a:xfrm>
          <a:prstGeom prst="rect">
            <a:avLst/>
          </a:prstGeom>
        </p:spPr>
        <p:txBody>
          <a:bodyPr lIns="0" rIns="0" tIns="0" bIns="0">
            <a:normAutofit/>
          </a:bodyPr>
          <a:p>
            <a:endParaRPr b="0" lang="en-US" sz="2640" spc="-1" strike="noStrike">
              <a:latin typeface="Arial"/>
            </a:endParaRPr>
          </a:p>
        </p:txBody>
      </p:sp>
      <p:sp>
        <p:nvSpPr>
          <p:cNvPr id="66" name="PlaceHolder 3"/>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68"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69"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70"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
        <p:nvSpPr>
          <p:cNvPr id="71" name="PlaceHolder 5"/>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73" name="PlaceHolder 2"/>
          <p:cNvSpPr>
            <a:spLocks noGrp="1"/>
          </p:cNvSpPr>
          <p:nvPr>
            <p:ph type="body"/>
          </p:nvPr>
        </p:nvSpPr>
        <p:spPr>
          <a:xfrm>
            <a:off x="504000" y="1326240"/>
            <a:ext cx="2920680" cy="1568160"/>
          </a:xfrm>
          <a:prstGeom prst="rect">
            <a:avLst/>
          </a:prstGeom>
        </p:spPr>
        <p:txBody>
          <a:bodyPr lIns="0" rIns="0" tIns="0" bIns="0">
            <a:normAutofit/>
          </a:bodyPr>
          <a:p>
            <a:endParaRPr b="0" lang="en-US" sz="2640" spc="-1" strike="noStrike">
              <a:latin typeface="Arial"/>
            </a:endParaRPr>
          </a:p>
        </p:txBody>
      </p:sp>
      <p:sp>
        <p:nvSpPr>
          <p:cNvPr id="74" name="PlaceHolder 3"/>
          <p:cNvSpPr>
            <a:spLocks noGrp="1"/>
          </p:cNvSpPr>
          <p:nvPr>
            <p:ph type="body"/>
          </p:nvPr>
        </p:nvSpPr>
        <p:spPr>
          <a:xfrm>
            <a:off x="3571200" y="1326240"/>
            <a:ext cx="2920680" cy="1568160"/>
          </a:xfrm>
          <a:prstGeom prst="rect">
            <a:avLst/>
          </a:prstGeom>
        </p:spPr>
        <p:txBody>
          <a:bodyPr lIns="0" rIns="0" tIns="0" bIns="0">
            <a:normAutofit/>
          </a:bodyPr>
          <a:p>
            <a:endParaRPr b="0" lang="en-US" sz="2640" spc="-1" strike="noStrike">
              <a:latin typeface="Arial"/>
            </a:endParaRPr>
          </a:p>
        </p:txBody>
      </p:sp>
      <p:sp>
        <p:nvSpPr>
          <p:cNvPr id="75" name="PlaceHolder 4"/>
          <p:cNvSpPr>
            <a:spLocks noGrp="1"/>
          </p:cNvSpPr>
          <p:nvPr>
            <p:ph type="body"/>
          </p:nvPr>
        </p:nvSpPr>
        <p:spPr>
          <a:xfrm>
            <a:off x="6638040" y="1326240"/>
            <a:ext cx="2920680" cy="1568160"/>
          </a:xfrm>
          <a:prstGeom prst="rect">
            <a:avLst/>
          </a:prstGeom>
        </p:spPr>
        <p:txBody>
          <a:bodyPr lIns="0" rIns="0" tIns="0" bIns="0">
            <a:normAutofit/>
          </a:bodyPr>
          <a:p>
            <a:endParaRPr b="0" lang="en-US" sz="2640" spc="-1" strike="noStrike">
              <a:latin typeface="Arial"/>
            </a:endParaRPr>
          </a:p>
        </p:txBody>
      </p:sp>
      <p:sp>
        <p:nvSpPr>
          <p:cNvPr id="76" name="PlaceHolder 5"/>
          <p:cNvSpPr>
            <a:spLocks noGrp="1"/>
          </p:cNvSpPr>
          <p:nvPr>
            <p:ph type="body"/>
          </p:nvPr>
        </p:nvSpPr>
        <p:spPr>
          <a:xfrm>
            <a:off x="504000" y="3043800"/>
            <a:ext cx="2920680" cy="1568160"/>
          </a:xfrm>
          <a:prstGeom prst="rect">
            <a:avLst/>
          </a:prstGeom>
        </p:spPr>
        <p:txBody>
          <a:bodyPr lIns="0" rIns="0" tIns="0" bIns="0">
            <a:normAutofit/>
          </a:bodyPr>
          <a:p>
            <a:endParaRPr b="0" lang="en-US" sz="2640" spc="-1" strike="noStrike">
              <a:latin typeface="Arial"/>
            </a:endParaRPr>
          </a:p>
        </p:txBody>
      </p:sp>
      <p:sp>
        <p:nvSpPr>
          <p:cNvPr id="77" name="PlaceHolder 6"/>
          <p:cNvSpPr>
            <a:spLocks noGrp="1"/>
          </p:cNvSpPr>
          <p:nvPr>
            <p:ph type="body"/>
          </p:nvPr>
        </p:nvSpPr>
        <p:spPr>
          <a:xfrm>
            <a:off x="3571200" y="3043800"/>
            <a:ext cx="2920680" cy="1568160"/>
          </a:xfrm>
          <a:prstGeom prst="rect">
            <a:avLst/>
          </a:prstGeom>
        </p:spPr>
        <p:txBody>
          <a:bodyPr lIns="0" rIns="0" tIns="0" bIns="0">
            <a:normAutofit/>
          </a:bodyPr>
          <a:p>
            <a:endParaRPr b="0" lang="en-US" sz="2640" spc="-1" strike="noStrike">
              <a:latin typeface="Arial"/>
            </a:endParaRPr>
          </a:p>
        </p:txBody>
      </p:sp>
      <p:sp>
        <p:nvSpPr>
          <p:cNvPr id="78" name="PlaceHolder 7"/>
          <p:cNvSpPr>
            <a:spLocks noGrp="1"/>
          </p:cNvSpPr>
          <p:nvPr>
            <p:ph type="body"/>
          </p:nvPr>
        </p:nvSpPr>
        <p:spPr>
          <a:xfrm>
            <a:off x="6638040" y="3043800"/>
            <a:ext cx="292068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8" name="PlaceHolder 2"/>
          <p:cNvSpPr>
            <a:spLocks noGrp="1"/>
          </p:cNvSpPr>
          <p:nvPr>
            <p:ph type="body"/>
          </p:nvPr>
        </p:nvSpPr>
        <p:spPr>
          <a:xfrm>
            <a:off x="504000" y="1326240"/>
            <a:ext cx="907164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0"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11"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5"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16" name="PlaceHolder 3"/>
          <p:cNvSpPr>
            <a:spLocks noGrp="1"/>
          </p:cNvSpPr>
          <p:nvPr>
            <p:ph type="body"/>
          </p:nvPr>
        </p:nvSpPr>
        <p:spPr>
          <a:xfrm>
            <a:off x="5152680" y="1326240"/>
            <a:ext cx="4426920" cy="3288240"/>
          </a:xfrm>
          <a:prstGeom prst="rect">
            <a:avLst/>
          </a:prstGeom>
        </p:spPr>
        <p:txBody>
          <a:bodyPr lIns="0" rIns="0" tIns="0" bIns="0">
            <a:normAutofit/>
          </a:bodyPr>
          <a:p>
            <a:endParaRPr b="0" lang="en-US" sz="2640" spc="-1" strike="noStrike">
              <a:latin typeface="Arial"/>
            </a:endParaRPr>
          </a:p>
        </p:txBody>
      </p:sp>
      <p:sp>
        <p:nvSpPr>
          <p:cNvPr id="17" name="PlaceHolder 4"/>
          <p:cNvSpPr>
            <a:spLocks noGrp="1"/>
          </p:cNvSpPr>
          <p:nvPr>
            <p:ph type="body"/>
          </p:nvPr>
        </p:nvSpPr>
        <p:spPr>
          <a:xfrm>
            <a:off x="50400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19" name="PlaceHolder 2"/>
          <p:cNvSpPr>
            <a:spLocks noGrp="1"/>
          </p:cNvSpPr>
          <p:nvPr>
            <p:ph type="body"/>
          </p:nvPr>
        </p:nvSpPr>
        <p:spPr>
          <a:xfrm>
            <a:off x="504000" y="1326240"/>
            <a:ext cx="4426920" cy="3288240"/>
          </a:xfrm>
          <a:prstGeom prst="rect">
            <a:avLst/>
          </a:prstGeom>
        </p:spPr>
        <p:txBody>
          <a:bodyPr lIns="0" rIns="0" tIns="0" bIns="0">
            <a:normAutofit/>
          </a:bodyPr>
          <a:p>
            <a:endParaRPr b="0" lang="en-US" sz="2640" spc="-1" strike="noStrike">
              <a:latin typeface="Arial"/>
            </a:endParaRPr>
          </a:p>
        </p:txBody>
      </p:sp>
      <p:sp>
        <p:nvSpPr>
          <p:cNvPr id="20"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1" name="PlaceHolder 4"/>
          <p:cNvSpPr>
            <a:spLocks noGrp="1"/>
          </p:cNvSpPr>
          <p:nvPr>
            <p:ph type="body"/>
          </p:nvPr>
        </p:nvSpPr>
        <p:spPr>
          <a:xfrm>
            <a:off x="5152680" y="3043800"/>
            <a:ext cx="4426920" cy="1568160"/>
          </a:xfrm>
          <a:prstGeom prst="rect">
            <a:avLst/>
          </a:prstGeom>
        </p:spPr>
        <p:txBody>
          <a:bodyPr lIns="0" rIns="0" tIns="0" bIns="0">
            <a:normAutofit/>
          </a:bodyPr>
          <a:p>
            <a:endParaRPr b="0" lang="en-US" sz="264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3640" spc="-1" strike="noStrike">
              <a:latin typeface="Arial"/>
            </a:endParaRPr>
          </a:p>
        </p:txBody>
      </p:sp>
      <p:sp>
        <p:nvSpPr>
          <p:cNvPr id="23" name="PlaceHolder 2"/>
          <p:cNvSpPr>
            <a:spLocks noGrp="1"/>
          </p:cNvSpPr>
          <p:nvPr>
            <p:ph type="body"/>
          </p:nvPr>
        </p:nvSpPr>
        <p:spPr>
          <a:xfrm>
            <a:off x="504000" y="1326240"/>
            <a:ext cx="4426920" cy="1568160"/>
          </a:xfrm>
          <a:prstGeom prst="rect">
            <a:avLst/>
          </a:prstGeom>
        </p:spPr>
        <p:txBody>
          <a:bodyPr lIns="0" rIns="0" tIns="0" bIns="0">
            <a:normAutofit/>
          </a:bodyPr>
          <a:p>
            <a:endParaRPr b="0" lang="en-US" sz="2640" spc="-1" strike="noStrike">
              <a:latin typeface="Arial"/>
            </a:endParaRPr>
          </a:p>
        </p:txBody>
      </p:sp>
      <p:sp>
        <p:nvSpPr>
          <p:cNvPr id="24" name="PlaceHolder 3"/>
          <p:cNvSpPr>
            <a:spLocks noGrp="1"/>
          </p:cNvSpPr>
          <p:nvPr>
            <p:ph type="body"/>
          </p:nvPr>
        </p:nvSpPr>
        <p:spPr>
          <a:xfrm>
            <a:off x="5152680" y="1326240"/>
            <a:ext cx="4426920" cy="1568160"/>
          </a:xfrm>
          <a:prstGeom prst="rect">
            <a:avLst/>
          </a:prstGeom>
        </p:spPr>
        <p:txBody>
          <a:bodyPr lIns="0" rIns="0" tIns="0" bIns="0">
            <a:normAutofit/>
          </a:bodyPr>
          <a:p>
            <a:endParaRPr b="0" lang="en-US" sz="2640" spc="-1" strike="noStrike">
              <a:latin typeface="Arial"/>
            </a:endParaRPr>
          </a:p>
        </p:txBody>
      </p:sp>
      <p:sp>
        <p:nvSpPr>
          <p:cNvPr id="25" name="PlaceHolder 4"/>
          <p:cNvSpPr>
            <a:spLocks noGrp="1"/>
          </p:cNvSpPr>
          <p:nvPr>
            <p:ph type="body"/>
          </p:nvPr>
        </p:nvSpPr>
        <p:spPr>
          <a:xfrm>
            <a:off x="504000" y="3043800"/>
            <a:ext cx="9071640" cy="1568160"/>
          </a:xfrm>
          <a:prstGeom prst="rect">
            <a:avLst/>
          </a:prstGeom>
        </p:spPr>
        <p:txBody>
          <a:bodyPr lIns="0" rIns="0" tIns="0" bIns="0">
            <a:normAutofit/>
          </a:bodyPr>
          <a:p>
            <a:endParaRPr b="0" lang="en-US" sz="264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AF4D897B-D80E-48AB-B6C4-9023A2C13BB7}"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3640" spc="-1" strike="noStrike">
                <a:latin typeface="Arial"/>
              </a:rPr>
              <a:t>Click to edit the title text format</a:t>
            </a:r>
            <a:endParaRPr b="0" lang="en-US" sz="3640" spc="-1" strike="noStrike">
              <a:latin typeface="Arial"/>
            </a:endParaRPr>
          </a:p>
        </p:txBody>
      </p:sp>
      <p:sp>
        <p:nvSpPr>
          <p:cNvPr id="42" name="PlaceHolder 2"/>
          <p:cNvSpPr>
            <a:spLocks noGrp="1"/>
          </p:cNvSpPr>
          <p:nvPr>
            <p:ph type="body"/>
          </p:nvPr>
        </p:nvSpPr>
        <p:spPr>
          <a:xfrm>
            <a:off x="504000" y="1326240"/>
            <a:ext cx="9071640" cy="3288240"/>
          </a:xfrm>
          <a:prstGeom prst="rect">
            <a:avLst/>
          </a:prstGeom>
        </p:spPr>
        <p:txBody>
          <a:bodyPr lIns="0" rIns="0" tIns="0" bIns="0">
            <a:normAutofit/>
          </a:bodyPr>
          <a:p>
            <a:pPr marL="432000" indent="-324000">
              <a:spcBef>
                <a:spcPts val="1171"/>
              </a:spcBef>
              <a:buClr>
                <a:srgbClr val="ffffff"/>
              </a:buClr>
              <a:buSzPct val="45000"/>
              <a:buFont typeface="Wingdings" charset="2"/>
              <a:buChar char=""/>
            </a:pPr>
            <a:r>
              <a:rPr b="0" lang="en-US" sz="2640" spc="-1" strike="noStrike">
                <a:latin typeface="Arial"/>
              </a:rPr>
              <a:t>Click to edit the outline text format</a:t>
            </a:r>
            <a:endParaRPr b="0" lang="en-US" sz="2640" spc="-1" strike="noStrike">
              <a:latin typeface="Arial"/>
            </a:endParaRPr>
          </a:p>
          <a:p>
            <a:pPr lvl="1" marL="864000" indent="-324000">
              <a:spcBef>
                <a:spcPts val="935"/>
              </a:spcBef>
              <a:buClr>
                <a:srgbClr val="ffffff"/>
              </a:buClr>
              <a:buSzPct val="75000"/>
              <a:buFont typeface="Symbol" charset="2"/>
              <a:buChar char=""/>
            </a:pPr>
            <a:r>
              <a:rPr b="0" lang="en-US" sz="2320" spc="-1" strike="noStrike">
                <a:latin typeface="Arial"/>
              </a:rPr>
              <a:t>Second Outline Level</a:t>
            </a:r>
            <a:endParaRPr b="0" lang="en-US" sz="2320" spc="-1" strike="noStrike">
              <a:latin typeface="Arial"/>
            </a:endParaRPr>
          </a:p>
          <a:p>
            <a:pPr lvl="2" marL="1296000" indent="-288000">
              <a:spcBef>
                <a:spcPts val="700"/>
              </a:spcBef>
              <a:buClr>
                <a:srgbClr val="ffffff"/>
              </a:buClr>
              <a:buSzPct val="45000"/>
              <a:buFont typeface="Wingdings" charset="2"/>
              <a:buChar char=""/>
            </a:pPr>
            <a:r>
              <a:rPr b="0" lang="en-US" sz="1979" spc="-1" strike="noStrike">
                <a:latin typeface="Arial"/>
              </a:rPr>
              <a:t>Third Outline Level</a:t>
            </a:r>
            <a:endParaRPr b="0" lang="en-US" sz="1979" spc="-1" strike="noStrike">
              <a:latin typeface="Arial"/>
            </a:endParaRPr>
          </a:p>
          <a:p>
            <a:pPr lvl="3" marL="1728000" indent="-216000">
              <a:spcBef>
                <a:spcPts val="468"/>
              </a:spcBef>
              <a:buClr>
                <a:srgbClr val="ffffff"/>
              </a:buClr>
              <a:buSzPct val="75000"/>
              <a:buFont typeface="Symbol" charset="2"/>
              <a:buChar char=""/>
            </a:pPr>
            <a:r>
              <a:rPr b="0" lang="en-US" sz="1650" spc="-1" strike="noStrike">
                <a:latin typeface="Arial"/>
              </a:rPr>
              <a:t>Fourth Outline Level</a:t>
            </a:r>
            <a:endParaRPr b="0" lang="en-US" sz="1650" spc="-1" strike="noStrike">
              <a:latin typeface="Arial"/>
            </a:endParaRPr>
          </a:p>
          <a:p>
            <a:pPr lvl="4" marL="2160000" indent="-216000">
              <a:spcBef>
                <a:spcPts val="232"/>
              </a:spcBef>
              <a:buClr>
                <a:srgbClr val="ffffff"/>
              </a:buClr>
              <a:buSzPct val="45000"/>
              <a:buFont typeface="Wingdings" charset="2"/>
              <a:buChar char=""/>
            </a:pPr>
            <a:r>
              <a:rPr b="0" lang="en-US" sz="1650" spc="-1" strike="noStrike">
                <a:latin typeface="Arial"/>
              </a:rPr>
              <a:t>Fifth Outline Level</a:t>
            </a:r>
            <a:endParaRPr b="0" lang="en-US" sz="1650" spc="-1" strike="noStrike">
              <a:latin typeface="Arial"/>
            </a:endParaRPr>
          </a:p>
          <a:p>
            <a:pPr lvl="5" marL="2592000" indent="-216000">
              <a:spcBef>
                <a:spcPts val="232"/>
              </a:spcBef>
              <a:buClr>
                <a:srgbClr val="ffffff"/>
              </a:buClr>
              <a:buSzPct val="45000"/>
              <a:buFont typeface="Wingdings" charset="2"/>
              <a:buChar char=""/>
            </a:pPr>
            <a:r>
              <a:rPr b="0" lang="en-US" sz="1650" spc="-1" strike="noStrike">
                <a:latin typeface="Arial"/>
              </a:rPr>
              <a:t>Sixth Outline Level</a:t>
            </a:r>
            <a:endParaRPr b="0" lang="en-US" sz="1650" spc="-1" strike="noStrike">
              <a:latin typeface="Arial"/>
            </a:endParaRPr>
          </a:p>
          <a:p>
            <a:pPr lvl="6" marL="3024000" indent="-216000">
              <a:spcBef>
                <a:spcPts val="232"/>
              </a:spcBef>
              <a:buClr>
                <a:srgbClr val="ffffff"/>
              </a:buClr>
              <a:buSzPct val="45000"/>
              <a:buFont typeface="Wingdings" charset="2"/>
              <a:buChar char=""/>
            </a:pPr>
            <a:r>
              <a:rPr b="0" lang="en-US" sz="1650" spc="-1" strike="noStrike">
                <a:latin typeface="Arial"/>
              </a:rPr>
              <a:t>Seventh Outline Level</a:t>
            </a:r>
            <a:endParaRPr b="0" lang="en-US"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Wireless Security</a:t>
            </a:r>
            <a:endParaRPr b="0" lang="en-US" sz="4400" spc="-1" strike="noStrike">
              <a:latin typeface="Arial"/>
            </a:endParaRPr>
          </a:p>
        </p:txBody>
      </p:sp>
      <p:sp>
        <p:nvSpPr>
          <p:cNvPr id="80" name="CustomShape 2"/>
          <p:cNvSpPr/>
          <p:nvPr/>
        </p:nvSpPr>
        <p:spPr>
          <a:xfrm>
            <a:off x="419760" y="1386000"/>
            <a:ext cx="9071640" cy="3401640"/>
          </a:xfrm>
          <a:prstGeom prst="rect">
            <a:avLst/>
          </a:prstGeom>
          <a:noFill/>
          <a:ln>
            <a:noFill/>
          </a:ln>
        </p:spPr>
        <p:style>
          <a:lnRef idx="0"/>
          <a:fillRef idx="0"/>
          <a:effectRef idx="0"/>
          <a:fontRef idx="minor"/>
        </p:style>
        <p:txBody>
          <a:bodyPr lIns="90000" rIns="90000" tIns="45000" bIns="45000">
            <a:normAutofit fontScale="65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network administrator must be aware of the security issues when configuring a wireless LAN. </a:t>
            </a:r>
            <a:endParaRPr b="0" lang="en-US" sz="24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fact is, RF (radio frequencies)  will pass through walls, ceilings, and floors of a building even with low signal power. </a:t>
            </a:r>
            <a:endParaRPr b="0" lang="en-US" sz="24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Therefore, the assumption should never be made that the wireless data is confined to only the user's area. The network administrator must assume that the wireless data can be received by an unintended user. </a:t>
            </a:r>
            <a:endParaRPr b="0" lang="en-US" sz="24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other words, the use of an unsecured wireless LAN is opening a potential threat to network security.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WPA / EAP</a:t>
            </a:r>
            <a:endParaRPr b="0" lang="en-US" sz="4400" spc="-1" strike="noStrike">
              <a:latin typeface="Arial"/>
            </a:endParaRPr>
          </a:p>
        </p:txBody>
      </p:sp>
      <p:sp>
        <p:nvSpPr>
          <p:cNvPr id="97"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WPA is considered to be a higher level of security for wireless systems.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the 802.1x system, a user requests access to the wireless network via an access point.  The next step is for the user to be authenticated.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At this point, the user can only send EAP messages. EAP is the Extensible Authentication Protocol and is used in both WPA and WPA2 by the client computer and the access point.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3640" y="314280"/>
            <a:ext cx="9071640" cy="4724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access point sends an EAP message requesting the user's identity.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user (client computer) returns the identity information that is sent by the access point to an authentication server.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server will then accept or reject the user's request to join the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the client is authorized, the access point will change the user's (client's) state to authorized.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503640" y="1196640"/>
            <a:ext cx="9071640" cy="4598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Remote Authentication Dial-In User Service (RADIUS) service is sometimes used to provide authentication.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type of authentication helps prevent unauthorized users from connecting to the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Additionally, this authentication helps to keep authorized users from connecting to rogue or unauthorized access points.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Basic Guidelines for Wireless Security</a:t>
            </a:r>
            <a:endParaRPr b="0" lang="en-US" sz="4400" spc="-1" strike="noStrike">
              <a:latin typeface="Arial"/>
            </a:endParaRPr>
          </a:p>
        </p:txBody>
      </p:sp>
      <p:sp>
        <p:nvSpPr>
          <p:cNvPr id="10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Make sure the wireless security features are turned on.</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Use firewalls and intrusion detection on your WLAN.</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Improve authentication of the WLAN by incorporating 802.1x features.</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Consider using third-party end-to-end encryption software to protect the data that might be intercepted by an unauthorized user.</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Whenever possible, use encrypted services such as SSH and Secure FTP.</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3640" y="818640"/>
            <a:ext cx="9071640" cy="4724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bottom line is that the choice of the level of security will be based on multiple factors within the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432000" indent="-215640">
              <a:lnSpc>
                <a:spcPct val="10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For example, what is the cost benefit ratio of increased security? </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lvl="1" marL="432000" indent="-215640">
              <a:lnSpc>
                <a:spcPct val="10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How will incorporating or not incorporating increased wireless security affect users? </a:t>
            </a:r>
            <a:endParaRPr b="0" lang="en-US" sz="20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network administrator and the overall management will have to make the final decision regarding wireless security before it is installed and the network becomes operational.</a:t>
            </a:r>
            <a:endParaRPr b="0" lang="en-US" sz="2400" spc="-1" strike="noStrike">
              <a:latin typeface="Arial"/>
            </a:endParaRPr>
          </a:p>
          <a:p>
            <a:pPr marL="342720" indent="-342360">
              <a:lnSpc>
                <a:spcPct val="100000"/>
              </a:lnSpc>
              <a:spcBef>
                <a:spcPts val="598"/>
              </a:spcBef>
              <a:tabLst>
                <a:tab algn="l" pos="0"/>
              </a:tabLst>
            </a:pPr>
            <a:r>
              <a:rPr b="1" lang="en-US" sz="2400" spc="-1" strike="noStrike">
                <a:solidFill>
                  <a:srgbClr val="ffffff"/>
                </a:solidFill>
                <a:latin typeface="Times New Roman"/>
              </a:rPr>
              <a: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Remote Access</a:t>
            </a:r>
            <a:endParaRPr b="0" lang="en-US" sz="4400" spc="-1" strike="noStrike">
              <a:latin typeface="Arial"/>
            </a:endParaRPr>
          </a:p>
        </p:txBody>
      </p:sp>
      <p:sp>
        <p:nvSpPr>
          <p:cNvPr id="10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section addresses the technologies used to facilitate dial-in access to a network.  This includes an overview of analog, digital, and hybrid techniques used for establishing a remote network connection via the telephone.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limitations of a modem connection are first examined followed by an overview of the V.92/V.90 standard (hybrid connection).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503640" y="37800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Remote Access</a:t>
            </a:r>
            <a:endParaRPr b="0" lang="en-US" sz="4400" spc="-1" strike="noStrike">
              <a:latin typeface="Arial"/>
            </a:endParaRPr>
          </a:p>
        </p:txBody>
      </p:sp>
      <p:sp>
        <p:nvSpPr>
          <p:cNvPr id="106" name="CustomShape 2"/>
          <p:cNvSpPr/>
          <p:nvPr/>
        </p:nvSpPr>
        <p:spPr>
          <a:xfrm>
            <a:off x="504000" y="170100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Next, high speed access is examined using cable modems,  and DSL.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section concludes with the last piece needed for remote access, the Remote Access Server.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600" spc="-1" strike="noStrike">
                <a:solidFill>
                  <a:srgbClr val="e5ffff"/>
                </a:solidFill>
                <a:latin typeface="Tahoma"/>
              </a:rPr>
              <a:t>Analog Modem Technologies</a:t>
            </a:r>
            <a:r>
              <a:rPr b="0" lang="en-US" sz="4400" spc="-1" strike="noStrike">
                <a:solidFill>
                  <a:srgbClr val="e5ffff"/>
                </a:solidFill>
                <a:latin typeface="Tahoma"/>
              </a:rPr>
              <a:t> </a:t>
            </a:r>
            <a:endParaRPr b="0" lang="en-US" sz="4400" spc="-1" strike="noStrike">
              <a:latin typeface="Arial"/>
            </a:endParaRPr>
          </a:p>
        </p:txBody>
      </p:sp>
      <p:sp>
        <p:nvSpPr>
          <p:cNvPr id="108"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voice frequency (analog) channels of the public switched telephone network are used extensively for the transmission of digital data.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Transporting data over analog channels requires that the data be converted to an analog form that can be sent over the bandwidth-limited line voice-grade channels.</a:t>
            </a:r>
            <a:r>
              <a:rPr b="0" lang="en-US" sz="2400" spc="-1" strike="noStrike">
                <a:solidFill>
                  <a:srgbClr val="ffcc00"/>
                </a:solidFill>
                <a:latin typeface="Times New Roman"/>
              </a:rPr>
              <a:t> </a:t>
            </a:r>
            <a:endParaRPr b="0" lang="en-US" sz="2400" spc="-1" strike="noStrike">
              <a:latin typeface="Arial"/>
            </a:endParaRPr>
          </a:p>
        </p:txBody>
      </p:sp>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Voice Grade Channel</a:t>
            </a:r>
            <a:endParaRPr b="0" lang="en-US" sz="4400" spc="-1" strike="noStrike">
              <a:latin typeface="Arial"/>
            </a:endParaRPr>
          </a:p>
        </p:txBody>
      </p:sp>
      <p:sp>
        <p:nvSpPr>
          <p:cNvPr id="11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voice-grade telephone lines, the bandwidth is limited by transformers, carrier systems, and line loading.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Each of these factors contributes to attenuation of all signals below 300 Hz and above 3400 Hz.</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While the bandwidth from 300 to 3400 Hz is suitable for voice transmission, it is not appropriate for digital data transmission since the digital pulse contains harmonics (higher frequencies) well outside this range. </a:t>
            </a:r>
            <a:endParaRPr b="0" lang="en-US" sz="2400" spc="-1" strike="noStrike">
              <a:latin typeface="Arial"/>
            </a:endParaRPr>
          </a:p>
        </p:txBody>
      </p:sp>
    </p:spTree>
  </p:cSld>
  <p:transition>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MODEM</a:t>
            </a:r>
            <a:endParaRPr b="0" lang="en-US" sz="4400" spc="-1" strike="noStrike">
              <a:latin typeface="Arial"/>
            </a:endParaRPr>
          </a:p>
        </p:txBody>
      </p:sp>
      <p:sp>
        <p:nvSpPr>
          <p:cNvPr id="112"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Transmission of digital data via a phone requires the conversion of the digital signal to fit totally within the 300- to 3400-Hz range.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conversion is provided by a modem. </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gn="ctr">
              <a:lnSpc>
                <a:spcPct val="100000"/>
              </a:lnSpc>
              <a:spcBef>
                <a:spcPts val="799"/>
              </a:spcBef>
              <a:tabLst>
                <a:tab algn="l" pos="0"/>
              </a:tabLst>
            </a:pPr>
            <a:r>
              <a:rPr b="0" lang="en-US" sz="2400" spc="-1" strike="noStrike">
                <a:solidFill>
                  <a:srgbClr val="ffcc00"/>
                </a:solidFill>
                <a:latin typeface="Times New Roman"/>
              </a:rPr>
              <a:t>MO- Modulator</a:t>
            </a:r>
            <a:r>
              <a:rPr b="0" lang="en-US" sz="2400" spc="-1" strike="noStrike">
                <a:solidFill>
                  <a:srgbClr val="ffcc00"/>
                </a:solidFill>
                <a:latin typeface="Times New Roman"/>
              </a:rPr>
              <a:t>	</a:t>
            </a:r>
            <a:r>
              <a:rPr b="0" lang="en-US" sz="2400" spc="-1" strike="noStrike">
                <a:solidFill>
                  <a:srgbClr val="ffcc00"/>
                </a:solidFill>
                <a:latin typeface="Times New Roman"/>
              </a:rPr>
              <a:t>	</a:t>
            </a:r>
            <a:r>
              <a:rPr b="0" lang="en-US" sz="2400" spc="-1" strike="noStrike">
                <a:solidFill>
                  <a:srgbClr val="ffcc00"/>
                </a:solidFill>
                <a:latin typeface="Times New Roman"/>
              </a:rPr>
              <a:t>DEM - Demodulator</a:t>
            </a:r>
            <a:endParaRPr b="0" lang="en-US" sz="2400" spc="-1" strike="noStrike">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Wireless Security</a:t>
            </a:r>
            <a:endParaRPr b="0" lang="en-US" sz="4400" spc="-1" strike="noStrike">
              <a:latin typeface="Arial"/>
            </a:endParaRPr>
          </a:p>
        </p:txBody>
      </p:sp>
      <p:sp>
        <p:nvSpPr>
          <p:cNvPr id="82"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address this threat to WLAN security, the network administrator must ensure that the WLAN is protected by firewalls and intrusion detection, and most importantly the network administrator must make sure that the wireless security features are </a:t>
            </a:r>
            <a:r>
              <a:rPr b="0" lang="en-US" sz="2400" spc="-1" strike="noStrike" u="sng">
                <a:solidFill>
                  <a:srgbClr val="ffffff"/>
                </a:solidFill>
                <a:uFillTx/>
                <a:latin typeface="Times New Roman"/>
              </a:rPr>
              <a:t>TURNED ON!!!!!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Modem standards</a:t>
            </a:r>
            <a:endParaRPr b="0" lang="en-US" sz="4400" spc="-1" strike="noStrike">
              <a:latin typeface="Arial"/>
            </a:endParaRPr>
          </a:p>
        </p:txBody>
      </p:sp>
      <p:sp>
        <p:nvSpPr>
          <p:cNvPr id="11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rPr>
              <a:t>V.44(V.34)</a:t>
            </a:r>
            <a:r>
              <a:rPr b="0" lang="en-US" sz="2400" spc="-1" strike="noStrike">
                <a:solidFill>
                  <a:srgbClr val="ffffff"/>
                </a:solidFill>
                <a:latin typeface="Times New Roman"/>
              </a:rPr>
              <a:t> - which is totally analog and supports data rates up to 33.6 Kbps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rPr>
              <a:t>V.92(V.90)</a:t>
            </a:r>
            <a:r>
              <a:rPr b="0" lang="en-US" sz="2400" spc="-1" strike="noStrike">
                <a:solidFill>
                  <a:srgbClr val="ffffff"/>
                </a:solidFill>
                <a:latin typeface="Times New Roman"/>
              </a:rPr>
              <a:t> - which is a combination of digital and analog and supports data rates up to 56 Kbps. </a:t>
            </a:r>
            <a:endParaRPr b="0" lang="en-US" sz="2400" spc="-1" strike="noStrike">
              <a:latin typeface="Arial"/>
            </a:endParaRPr>
          </a:p>
        </p:txBody>
      </p:sp>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Asymmetric operation</a:t>
            </a:r>
            <a:endParaRPr b="0" lang="en-US" sz="4400" spc="-1" strike="noStrike">
              <a:latin typeface="Arial"/>
            </a:endParaRPr>
          </a:p>
        </p:txBody>
      </p:sp>
      <p:sp>
        <p:nvSpPr>
          <p:cNvPr id="116" name="CustomShape 2"/>
          <p:cNvSpPr/>
          <p:nvPr/>
        </p:nvSpPr>
        <p:spPr>
          <a:xfrm>
            <a:off x="503640" y="1637640"/>
            <a:ext cx="9155880" cy="3779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V.92/90 modem connection requires a V.92 or V.90-compatible modem and a service provider who has a digital line service back to the phone company.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data transfer with V.92/90 is called </a:t>
            </a:r>
            <a:r>
              <a:rPr b="1" lang="en-US" sz="2400" spc="-1" strike="noStrike">
                <a:solidFill>
                  <a:srgbClr val="ffcc00"/>
                </a:solidFill>
                <a:latin typeface="Times New Roman"/>
              </a:rPr>
              <a:t>asymmetric operation</a:t>
            </a:r>
            <a:r>
              <a:rPr b="0" lang="en-US" sz="2400" spc="-1" strike="noStrike">
                <a:solidFill>
                  <a:srgbClr val="ffffff"/>
                </a:solidFill>
                <a:latin typeface="Times New Roman"/>
              </a:rPr>
              <a:t> because the data-rate connection to the service provider is typically at V.34 speeds</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whereas the data rate connection from the service provider is at the V.92/90 speed (56 kpbs).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difference in the data rates in asymmetric operation is due to the noise introduced by the analog-to-digital conversion process.</a:t>
            </a:r>
            <a:r>
              <a:rPr b="0" lang="en-US" sz="2400" spc="-1" strike="noStrike">
                <a:solidFill>
                  <a:srgbClr val="ffcc00"/>
                </a:solidFill>
                <a:latin typeface="Times New Roman"/>
              </a:rPr>
              <a:t> </a:t>
            </a:r>
            <a:endParaRPr b="0" lang="en-US" sz="2400" spc="-1" strike="noStrike">
              <a:latin typeface="Arial"/>
            </a:endParaRPr>
          </a:p>
        </p:txBody>
      </p:sp>
    </p:spTree>
  </p:cSld>
  <p:transition>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ahoma"/>
              </a:rPr>
              <a:t>V.92 Modem Connection to the ISP</a:t>
            </a:r>
            <a:endParaRPr b="0" lang="en-US" sz="4000" spc="-1" strike="noStrike">
              <a:latin typeface="Arial"/>
            </a:endParaRPr>
          </a:p>
        </p:txBody>
      </p:sp>
      <p:pic>
        <p:nvPicPr>
          <p:cNvPr id="118" name="Picture 5_1" descr="fg08_01300"/>
          <p:cNvPicPr/>
          <p:nvPr/>
        </p:nvPicPr>
        <p:blipFill>
          <a:blip r:embed="rId1"/>
          <a:stretch/>
        </p:blipFill>
        <p:spPr>
          <a:xfrm>
            <a:off x="1679760" y="1575000"/>
            <a:ext cx="7139880" cy="3744360"/>
          </a:xfrm>
          <a:prstGeom prst="rect">
            <a:avLst/>
          </a:prstGeom>
          <a:ln>
            <a:noFill/>
          </a:ln>
        </p:spPr>
      </p:pic>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514080" y="-125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Cable Modems</a:t>
            </a:r>
            <a:endParaRPr b="0" lang="en-US" sz="4400" spc="-1" strike="noStrike">
              <a:latin typeface="Arial"/>
            </a:endParaRPr>
          </a:p>
        </p:txBody>
      </p:sp>
      <p:sp>
        <p:nvSpPr>
          <p:cNvPr id="120" name="CustomShape 2"/>
          <p:cNvSpPr/>
          <p:nvPr/>
        </p:nvSpPr>
        <p:spPr>
          <a:xfrm>
            <a:off x="503640" y="945000"/>
            <a:ext cx="9071640" cy="3401640"/>
          </a:xfrm>
          <a:prstGeom prst="rect">
            <a:avLst/>
          </a:prstGeom>
          <a:noFill/>
          <a:ln>
            <a:noFill/>
          </a:ln>
        </p:spPr>
        <p:style>
          <a:lnRef idx="0"/>
          <a:fillRef idx="0"/>
          <a:effectRef idx="0"/>
          <a:fontRef idx="minor"/>
        </p:style>
        <p:txBody>
          <a:bodyPr lIns="90000" rIns="90000" tIns="45000" bIns="45000">
            <a:normAutofit fontScale="71000"/>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Cable modems are identified by the term </a:t>
            </a:r>
            <a:r>
              <a:rPr b="0" lang="en-US" sz="2400" spc="-1" strike="noStrike">
                <a:solidFill>
                  <a:srgbClr val="ffc000"/>
                </a:solidFill>
                <a:latin typeface="Times New Roman"/>
              </a:rPr>
              <a:t>DOCSIS </a:t>
            </a:r>
            <a:r>
              <a:rPr b="0" lang="en-US" sz="2400" spc="-1" strike="noStrike">
                <a:solidFill>
                  <a:srgbClr val="ffffff"/>
                </a:solidFill>
                <a:latin typeface="Times New Roman"/>
              </a:rPr>
              <a:t>which stands for Data Over Cable Service Interface Specification. DOCSIS is an international standard that enables high—speed data transfers over the cable system.</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Cable modems capitalize on their high-bandwidth network to deliver high-speed, two-way data.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Data rates range from 128 kbps to 10 Mbps upstream (computer to the cable head end)</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10 to 30 Mbps downstream (cable head end back to the computer)</a:t>
            </a:r>
            <a:endParaRPr b="0" lang="en-US" sz="2400" spc="-1" strike="noStrike">
              <a:latin typeface="Arial"/>
            </a:endParaRPr>
          </a:p>
        </p:txBody>
      </p:sp>
    </p:spTree>
  </p:cSld>
  <p:transition>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Remote Access Server</a:t>
            </a:r>
            <a:endParaRPr b="0" lang="en-US" sz="4400" spc="-1" strike="noStrike">
              <a:latin typeface="Arial"/>
            </a:endParaRPr>
          </a:p>
        </p:txBody>
      </p:sp>
      <p:sp>
        <p:nvSpPr>
          <p:cNvPr id="122"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Remote Access Server</a:t>
            </a:r>
            <a:r>
              <a:rPr b="1" lang="en-US" sz="2400" spc="-1" strike="noStrike">
                <a:solidFill>
                  <a:srgbClr val="ffffff"/>
                </a:solidFill>
                <a:latin typeface="Times New Roman"/>
              </a:rPr>
              <a:t> </a:t>
            </a:r>
            <a:r>
              <a:rPr b="1" lang="en-US" sz="2400" spc="-1" strike="noStrike">
                <a:solidFill>
                  <a:srgbClr val="ffcc00"/>
                </a:solidFill>
                <a:latin typeface="Times New Roman"/>
              </a:rPr>
              <a:t>(RAS)</a:t>
            </a:r>
            <a:r>
              <a:rPr b="1" lang="en-US" sz="2400" spc="-1" strike="noStrike">
                <a:solidFill>
                  <a:srgbClr val="ffffff"/>
                </a:solidFill>
                <a:latin typeface="Times New Roman"/>
              </a:rPr>
              <a:t> </a:t>
            </a:r>
            <a:r>
              <a:rPr b="0" lang="en-US" sz="2400" spc="-1" strike="noStrike">
                <a:solidFill>
                  <a:srgbClr val="ffffff"/>
                </a:solidFill>
                <a:latin typeface="Times New Roman"/>
              </a:rPr>
              <a:t>is the last piece needed for completing a dial-up connection to the network.  The remote access server provides a way for the outside user to gain access to a network.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connection to a RAS server is typically provided  through a telephone line provided by the PSTN (Public Switched Telephone Network).  In other words, the basic telephone service.  The dial-up connection could also be via cable modem, ISDN or DSL technologies.</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Typically uses PPP (Point-to-PointProtocol) </a:t>
            </a:r>
            <a:endParaRPr b="0" lang="en-US" sz="2400" spc="-1" strike="noStrike">
              <a:latin typeface="Arial"/>
            </a:endParaRPr>
          </a:p>
          <a:p>
            <a:pPr>
              <a:lnSpc>
                <a:spcPct val="8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Remote Access Server</a:t>
            </a:r>
            <a:endParaRPr b="0" lang="en-US" sz="4400" spc="-1" strike="noStrike">
              <a:latin typeface="Arial"/>
            </a:endParaRPr>
          </a:p>
        </p:txBody>
      </p:sp>
      <p:sp>
        <p:nvSpPr>
          <p:cNvPr id="124" name="CustomShape 2"/>
          <p:cNvSpPr/>
          <p:nvPr/>
        </p:nvSpPr>
        <p:spPr>
          <a:xfrm>
            <a:off x="503640" y="1637640"/>
            <a:ext cx="9071640" cy="3779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protocol typically used for connecting to a RAS is </a:t>
            </a:r>
            <a:r>
              <a:rPr b="1" lang="en-US" sz="2400" spc="-1" strike="noStrike">
                <a:solidFill>
                  <a:srgbClr val="ffcc00"/>
                </a:solidFill>
                <a:latin typeface="Times New Roman"/>
              </a:rPr>
              <a:t>PPP</a:t>
            </a:r>
            <a:r>
              <a:rPr b="1" lang="en-US" sz="2400" spc="-1" strike="noStrike">
                <a:solidFill>
                  <a:srgbClr val="ffffff"/>
                </a:solidFill>
                <a:latin typeface="Times New Roman"/>
              </a:rPr>
              <a:t> </a:t>
            </a:r>
            <a:r>
              <a:rPr b="0" lang="en-US" sz="2400" spc="-1" strike="noStrike">
                <a:solidFill>
                  <a:srgbClr val="ffffff"/>
                </a:solidFill>
                <a:latin typeface="Times New Roman"/>
              </a:rPr>
              <a:t>the Point-to-Point Protocol.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PPP is used for serial interface connections such as that provided by modems.  PPP is a full-duplex protocol and is a subset of the HDLC data encapsulation presented in section 8-2.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PPP helps establish the dial-up connection, manages the data exchanges between the user and the RAS, and manages the data packets for delivery over TCP/IP.</a:t>
            </a:r>
            <a:endParaRPr b="0" lang="en-US" sz="2400" spc="-1" strike="noStrike">
              <a:latin typeface="Arial"/>
            </a:endParaRPr>
          </a:p>
        </p:txBody>
      </p:sp>
    </p:spTree>
  </p:cSld>
  <p:transition>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Picture 5_2" descr="fg08_01800"/>
          <p:cNvPicPr/>
          <p:nvPr/>
        </p:nvPicPr>
        <p:blipFill>
          <a:blip r:embed="rId1"/>
          <a:stretch/>
        </p:blipFill>
        <p:spPr>
          <a:xfrm>
            <a:off x="587880" y="2232360"/>
            <a:ext cx="8903160" cy="1610280"/>
          </a:xfrm>
          <a:prstGeom prst="rect">
            <a:avLst/>
          </a:prstGeom>
          <a:ln>
            <a:noFill/>
          </a:ln>
        </p:spPr>
      </p:pic>
      <p:sp>
        <p:nvSpPr>
          <p:cNvPr id="12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ahoma"/>
              </a:rPr>
              <a:t>Connecting the Server to the PSTN</a:t>
            </a:r>
            <a:endParaRPr b="0" lang="en-US" sz="4000" spc="-1" strike="noStrike">
              <a:latin typeface="Arial"/>
            </a:endParaRPr>
          </a:p>
        </p:txBody>
      </p:sp>
    </p:spTree>
  </p:cSld>
  <p:transition>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Remote Access Server</a:t>
            </a:r>
            <a:endParaRPr b="0" lang="en-US" sz="4400" spc="-1" strike="noStrike">
              <a:latin typeface="Arial"/>
            </a:endParaRPr>
          </a:p>
        </p:txBody>
      </p:sp>
      <p:sp>
        <p:nvSpPr>
          <p:cNvPr id="128" name="CustomShape 2"/>
          <p:cNvSpPr/>
          <p:nvPr/>
        </p:nvSpPr>
        <p:spPr>
          <a:xfrm>
            <a:off x="504000" y="1386000"/>
            <a:ext cx="9071640" cy="3779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When the connection to the network is made, a client/server or a peer-to-peer network is created.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a:t>
            </a:r>
            <a:r>
              <a:rPr b="1" lang="en-US" sz="2400" spc="-1" strike="noStrike">
                <a:solidFill>
                  <a:srgbClr val="ffffff"/>
                </a:solidFill>
                <a:latin typeface="Times New Roman"/>
                <a:ea typeface="DejaVu Sans"/>
              </a:rPr>
              <a:t>client </a:t>
            </a:r>
            <a:r>
              <a:rPr b="0" lang="en-US" sz="2400" spc="-1" strike="noStrike">
                <a:solidFill>
                  <a:srgbClr val="ffffff"/>
                </a:solidFill>
                <a:latin typeface="Times New Roman"/>
                <a:ea typeface="DejaVu Sans"/>
              </a:rPr>
              <a:t>is a computer connected to the network that uses services from the server.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a:t>
            </a:r>
            <a:r>
              <a:rPr b="1" lang="en-US" sz="2400" spc="-1" strike="noStrike">
                <a:solidFill>
                  <a:srgbClr val="ffffff"/>
                </a:solidFill>
                <a:latin typeface="Times New Roman"/>
                <a:ea typeface="DejaVu Sans"/>
              </a:rPr>
              <a:t>peer </a:t>
            </a:r>
            <a:r>
              <a:rPr b="0" lang="en-US" sz="2400" spc="-1" strike="noStrike">
                <a:solidFill>
                  <a:srgbClr val="ffffff"/>
                </a:solidFill>
                <a:latin typeface="Times New Roman"/>
                <a:ea typeface="DejaVu Sans"/>
              </a:rPr>
              <a:t>is a computer that uses and provides resources to the network. In a </a:t>
            </a:r>
            <a:r>
              <a:rPr b="1" lang="en-US" sz="2400" spc="-1" strike="noStrike">
                <a:solidFill>
                  <a:srgbClr val="ffffff"/>
                </a:solidFill>
                <a:latin typeface="Times New Roman"/>
                <a:ea typeface="DejaVu Sans"/>
              </a:rPr>
              <a:t>peer-to-peer network</a:t>
            </a:r>
            <a:r>
              <a:rPr b="0" lang="en-US" sz="2400" spc="-1" strike="noStrike">
                <a:solidFill>
                  <a:srgbClr val="ffffff"/>
                </a:solidFill>
                <a:latin typeface="Times New Roman"/>
                <a:ea typeface="DejaVu Sans"/>
              </a:rPr>
              <a:t>, all computers connected in the network use and provide similar services. The client computer can also function as a server for the network.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 a </a:t>
            </a:r>
            <a:r>
              <a:rPr b="1" lang="en-US" sz="2400" spc="-1" strike="noStrike">
                <a:solidFill>
                  <a:srgbClr val="ffffff"/>
                </a:solidFill>
                <a:latin typeface="Times New Roman"/>
                <a:ea typeface="DejaVu Sans"/>
              </a:rPr>
              <a:t>client/server network </a:t>
            </a:r>
            <a:r>
              <a:rPr b="0" lang="en-US" sz="2400" spc="-1" strike="noStrike">
                <a:solidFill>
                  <a:srgbClr val="ffffff"/>
                </a:solidFill>
                <a:latin typeface="Times New Roman"/>
                <a:ea typeface="DejaVu Sans"/>
              </a:rPr>
              <a:t>the server handles multiple requests from multiple clients for multiple services.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Remote Access Server</a:t>
            </a:r>
            <a:endParaRPr b="0" lang="en-US" sz="4400" spc="-1" strike="noStrike">
              <a:latin typeface="Arial"/>
            </a:endParaRPr>
          </a:p>
        </p:txBody>
      </p:sp>
      <p:sp>
        <p:nvSpPr>
          <p:cNvPr id="130" name="CustomShape 2"/>
          <p:cNvSpPr/>
          <p:nvPr/>
        </p:nvSpPr>
        <p:spPr>
          <a:xfrm>
            <a:off x="504000" y="1322640"/>
            <a:ext cx="9071640" cy="2331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It isn't practical to say which network choice, peer-to-peer or client/server, is best for all applications. Both types are used, and it is up to the users and the administrator for the LAN to make the choice. </a:t>
            </a:r>
            <a:endParaRPr b="0" lang="en-US" sz="2400" spc="-1" strike="noStrike">
              <a:latin typeface="Arial"/>
            </a:endParaRPr>
          </a:p>
          <a:p>
            <a:pPr>
              <a:lnSpc>
                <a:spcPct val="100000"/>
              </a:lnSpc>
              <a:spcBef>
                <a:spcPts val="224"/>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There are definite advantages and disadvantages for each, as outlined in Tables 10-6 and 10-7.</a:t>
            </a:r>
            <a:endParaRPr b="0" lang="en-US" sz="2400" spc="-1" strike="noStrike">
              <a:latin typeface="Arial"/>
            </a:endParaRPr>
          </a:p>
        </p:txBody>
      </p:sp>
      <p:pic>
        <p:nvPicPr>
          <p:cNvPr id="131" name="Picture 5_0" descr=""/>
          <p:cNvPicPr/>
          <p:nvPr/>
        </p:nvPicPr>
        <p:blipFill>
          <a:blip r:embed="rId1"/>
          <a:stretch/>
        </p:blipFill>
        <p:spPr>
          <a:xfrm>
            <a:off x="1989720" y="3716640"/>
            <a:ext cx="6099840" cy="16063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Introduction</a:t>
            </a:r>
            <a:endParaRPr b="0" lang="en-US" sz="4400" spc="-1" strike="noStrike">
              <a:latin typeface="Arial"/>
            </a:endParaRPr>
          </a:p>
        </p:txBody>
      </p:sp>
      <p:sp>
        <p:nvSpPr>
          <p:cNvPr id="13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a network is protected behind the firewall, it is sometimes referred to as a private network.  Only computers on the same private network are considered to be trusted.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Access to a private network requires special permission to be granted on the firewall.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Imagine a sales company that has its sales workforce through out the country.  The sales people need to access the company’s servers and databases at its headquarters, which is protected behind a firewall.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SSID</a:t>
            </a:r>
            <a:endParaRPr b="0" lang="en-US" sz="4400" spc="-1" strike="noStrike">
              <a:latin typeface="Arial"/>
            </a:endParaRPr>
          </a:p>
        </p:txBody>
      </p:sp>
      <p:sp>
        <p:nvSpPr>
          <p:cNvPr id="84" name="CustomShape 2"/>
          <p:cNvSpPr/>
          <p:nvPr/>
        </p:nvSpPr>
        <p:spPr>
          <a:xfrm>
            <a:off x="503640" y="138600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WLANs use an SSID (service set identifier) to authenticate users, but the problem is that the SSID is broadcast in radio link beacons about 10 times per second.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WLAN equipment, the beacons are transmitted so that a wireless user can identify an access point to connect to.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SSID can be turned off so it isn't transmitted with a beacon, but it is still possible for the SSID to be obtained by packet sniffing.</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3640" y="31500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Introduction</a:t>
            </a:r>
            <a:endParaRPr b="0" lang="en-US" sz="4400" spc="-1" strike="noStrike">
              <a:latin typeface="Arial"/>
            </a:endParaRPr>
          </a:p>
        </p:txBody>
      </p:sp>
      <p:sp>
        <p:nvSpPr>
          <p:cNvPr id="135" name="CustomShape 2"/>
          <p:cNvSpPr/>
          <p:nvPr/>
        </p:nvSpPr>
        <p:spPr>
          <a:xfrm>
            <a:off x="504000" y="163764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It would be a network administrator’s nightmare to grant individual access through the company’s firewall.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Virtual Private Network (VPN) offers a solution to this problem.  As the name implies, VPN is a concept of extending a private or a trusted network over public infrastructure like the Internet.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VPN accomplishes this by establishing a secure connection between the remote end and the private network, therefore enabling the remote clients to becoming part of the trusted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VPN Tunnel</a:t>
            </a:r>
            <a:endParaRPr b="0" lang="en-US" sz="4400" spc="-1" strike="noStrike">
              <a:latin typeface="Arial"/>
            </a:endParaRPr>
          </a:p>
        </p:txBody>
      </p:sp>
      <p:sp>
        <p:nvSpPr>
          <p:cNvPr id="137"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secure VPN connection between two endpoints is known as a tunnel.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tunnel is created by an encapsulation technique, which encapsulates the data inside a known protocol that is agreed upon by the two end points.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are two types of VPNs that are commonly used today.  One is a remote access VPN and another is a site-to-site VPN.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3640" y="31500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VPN Tunnel</a:t>
            </a:r>
            <a:endParaRPr b="0" lang="en-US" sz="4400" spc="-1" strike="noStrike">
              <a:latin typeface="Arial"/>
            </a:endParaRPr>
          </a:p>
        </p:txBody>
      </p:sp>
      <p:sp>
        <p:nvSpPr>
          <p:cNvPr id="139" name="CustomShape 2"/>
          <p:cNvSpPr/>
          <p:nvPr/>
        </p:nvSpPr>
        <p:spPr>
          <a:xfrm>
            <a:off x="504000" y="163764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remote access VPN is used to facilitate network access for users in remote office networks or for remote users that travel a lot and need access to the network.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client usually initiates this type of VPN connection.  A site-to-site VPN is used to create a virtual link from one site to the other.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It essentially replaces the traditional WAN type connection used in connecting typical sites.  This type of VPN requires network hardware like a router or a firewall to create and maintain the connection.</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VPN Tunneling Protocols</a:t>
            </a:r>
            <a:endParaRPr b="0" lang="en-US" sz="4400" spc="-1" strike="noStrike">
              <a:latin typeface="Arial"/>
            </a:endParaRPr>
          </a:p>
        </p:txBody>
      </p:sp>
      <p:sp>
        <p:nvSpPr>
          <p:cNvPr id="14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One of the original tunneling protocols is the Generic Routing Encapsulation (GRE).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GRE is commonly used as a site-to-site VPN solution because of its simplicity and versatility.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the only tunneling protocol that can encapsulate up to 20 different types of protocols.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Point-to-Point Protocol</a:t>
            </a:r>
            <a:endParaRPr b="0" lang="en-US" sz="4400" spc="-1" strike="noStrike">
              <a:latin typeface="Arial"/>
            </a:endParaRPr>
          </a:p>
        </p:txBody>
      </p:sp>
      <p:sp>
        <p:nvSpPr>
          <p:cNvPr id="14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4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better understand remote access VPN, one should at least understand the importance of PPP or Point to Point Protocol.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PPP was the key to the remote access solution for dialup networking.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those days, people would make a dialup connection to their ISP and establish a PPP session to the Internet.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03640" y="31500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Point-to-Point Protocol</a:t>
            </a:r>
            <a:endParaRPr b="0" lang="en-US" sz="4400" spc="-1" strike="noStrike">
              <a:latin typeface="Arial"/>
            </a:endParaRPr>
          </a:p>
        </p:txBody>
      </p:sp>
      <p:sp>
        <p:nvSpPr>
          <p:cNvPr id="145" name="CustomShape 2"/>
          <p:cNvSpPr/>
          <p:nvPr/>
        </p:nvSpPr>
        <p:spPr>
          <a:xfrm>
            <a:off x="504000" y="163764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Even though, authentication is optional for PPP, most implementations of PPP provide user authentication using protocols like PAP or CHAP.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000"/>
                </a:solidFill>
                <a:latin typeface="Times New Roman"/>
                <a:ea typeface="DejaVu Sans"/>
              </a:rPr>
              <a:t>PAP</a:t>
            </a:r>
            <a:r>
              <a:rPr b="0" lang="en-US" sz="2400" spc="-1" strike="noStrike">
                <a:solidFill>
                  <a:srgbClr val="ffffff"/>
                </a:solidFill>
                <a:latin typeface="Times New Roman"/>
                <a:ea typeface="DejaVu Sans"/>
              </a:rPr>
              <a:t> (Password Authentication Protocol) is a simple, clear-text  (unencrypted) authentication method</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000"/>
                </a:solidFill>
                <a:latin typeface="Times New Roman"/>
                <a:ea typeface="DejaVu Sans"/>
              </a:rPr>
              <a:t>CHAP</a:t>
            </a:r>
            <a:r>
              <a:rPr b="0" lang="en-US" sz="2400" spc="-1" strike="noStrike">
                <a:solidFill>
                  <a:srgbClr val="ffffff"/>
                </a:solidFill>
                <a:latin typeface="Times New Roman"/>
                <a:ea typeface="DejaVu Sans"/>
              </a:rPr>
              <a:t> (Challenge Handshake Authentication Protocol).  CHAP is an encrypted authentication method, which uses the MD5 hashing algorithm.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000"/>
                </a:solidFill>
                <a:latin typeface="Times New Roman"/>
                <a:ea typeface="DejaVu Sans"/>
              </a:rPr>
              <a:t>SHA</a:t>
            </a:r>
            <a:r>
              <a:rPr b="0" lang="en-US" sz="2400" spc="-1" strike="noStrike">
                <a:solidFill>
                  <a:srgbClr val="ffffff"/>
                </a:solidFill>
                <a:latin typeface="Times New Roman"/>
                <a:ea typeface="DejaVu Sans"/>
              </a:rPr>
              <a:t> which is the secure hash algorithm required by law for use in certain government applications.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503640" y="31500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Point-to-Point Protocol</a:t>
            </a:r>
            <a:endParaRPr b="0" lang="en-US" sz="4400" spc="-1" strike="noStrike">
              <a:latin typeface="Arial"/>
            </a:endParaRPr>
          </a:p>
        </p:txBody>
      </p:sp>
      <p:sp>
        <p:nvSpPr>
          <p:cNvPr id="147" name="CustomShape 2"/>
          <p:cNvSpPr/>
          <p:nvPr/>
        </p:nvSpPr>
        <p:spPr>
          <a:xfrm>
            <a:off x="504000" y="163764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Later on, EAP (Extensible Authentication Protocol) was introduced as another PPP authentication method.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During the PPP authentication phase, the ISP dialup server collects the user authentication data and validates it against an authentication server like a RADIUS server.</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RADIUS stands for Remote Authentication Dial-In User Service.  RADIUS is an IETF standard protocol.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RADIUS server supports many different methods of user authentication including PAP, CHAP, and EAP.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VPN Tunneling Protocols</a:t>
            </a:r>
            <a:endParaRPr b="0" lang="en-US" sz="4400" spc="-1" strike="noStrike">
              <a:latin typeface="Arial"/>
            </a:endParaRPr>
          </a:p>
        </p:txBody>
      </p:sp>
      <p:sp>
        <p:nvSpPr>
          <p:cNvPr id="149"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84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Point-to-Point Tunneling Protocol (PPTP) was developed jointly by Microsoft, 3Com, and Alcatel-Lucent in 1996.  It has never been ratified as a standard.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Microsoft was a big advocate of PPTP and made PPTP available as part of Microsoft Windows Dialup Networking.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PPTP was widely used as a remote access solution.  PPTP was designed to work in conjunction with a standard Point to Point Protocol (PPP).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04000" y="31500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VPN Tunneling Protocols</a:t>
            </a:r>
            <a:endParaRPr b="0" lang="en-US" sz="4400" spc="-1" strike="noStrike">
              <a:latin typeface="Arial"/>
            </a:endParaRPr>
          </a:p>
        </p:txBody>
      </p:sp>
      <p:sp>
        <p:nvSpPr>
          <p:cNvPr id="151" name="CustomShape 2"/>
          <p:cNvSpPr/>
          <p:nvPr/>
        </p:nvSpPr>
        <p:spPr>
          <a:xfrm>
            <a:off x="504000" y="226800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PPTP client</a:t>
            </a:r>
            <a:r>
              <a:rPr b="1"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software would establish a PPP connection to an ISP.  Once the connection is established, it will then make the PPTP tunnel over the Internet to the PPTP server.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PPTP tunnel uses a modified GRE tunnel to carry its encapsulated packet for IP transmission.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PPTP does not have any authentication mechanism, therefore it relies heavily on the underlying PPP authentication. </a:t>
            </a:r>
            <a:endParaRPr b="0" lang="en-US" sz="2400" spc="-1" strike="noStrike">
              <a:latin typeface="Arial"/>
            </a:endParaRPr>
          </a:p>
        </p:txBody>
      </p:sp>
      <p:pic>
        <p:nvPicPr>
          <p:cNvPr id="152" name="Picture 2_1" descr="F:\Networking Essentials\Networking Essentials-Word Files\Chapter 12\Chapter 12 Figs\Chapter-12figs-new\12fig18.jpg"/>
          <p:cNvPicPr/>
          <p:nvPr/>
        </p:nvPicPr>
        <p:blipFill>
          <a:blip r:embed="rId1"/>
          <a:stretch/>
        </p:blipFill>
        <p:spPr>
          <a:xfrm>
            <a:off x="1595880" y="945000"/>
            <a:ext cx="6190920" cy="122832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Layer 2 Forwarding Protocol</a:t>
            </a:r>
            <a:endParaRPr b="0" lang="en-US" sz="4400" spc="-1" strike="noStrike">
              <a:latin typeface="Arial"/>
            </a:endParaRPr>
          </a:p>
        </p:txBody>
      </p:sp>
      <p:sp>
        <p:nvSpPr>
          <p:cNvPr id="15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L2F was developed by Cisco.  L2F was not used widely in the consumer market due to its requirement of L2F hardware.</a:t>
            </a:r>
            <a:endParaRPr b="0" lang="en-US" sz="2400" spc="-1" strike="noStrike">
              <a:latin typeface="Arial"/>
            </a:endParaRPr>
          </a:p>
          <a:p>
            <a:pPr marL="342720" indent="-342360">
              <a:lnSpc>
                <a:spcPct val="100000"/>
              </a:lnSpc>
              <a:spcBef>
                <a:spcPts val="198"/>
              </a:spcBef>
              <a:tabLst>
                <a:tab algn="l" pos="0"/>
              </a:tabLst>
            </a:pPr>
            <a:r>
              <a:rPr b="0" lang="en-US" sz="800" spc="-1" strike="noStrike">
                <a:solidFill>
                  <a:srgbClr val="ffffff"/>
                </a:solidFill>
                <a:latin typeface="Times New Roman"/>
              </a:rPr>
              <a:t> </a:t>
            </a:r>
            <a:endParaRPr b="0" lang="en-US" sz="8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Unlike PPTP where the VPN client software is installed and initiated from the client, L2F does not require any VPN client software.  A L2F connection is intended to done by L2F hardware.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requires coordination between the ISP and the corporate network.  L2F relies on the PPP authentication to be passed on to the corporate authentication server.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SSID</a:t>
            </a:r>
            <a:endParaRPr b="0" lang="en-US" sz="4400" spc="-1" strike="noStrike">
              <a:latin typeface="Arial"/>
            </a:endParaRPr>
          </a:p>
        </p:txBody>
      </p:sp>
      <p:sp>
        <p:nvSpPr>
          <p:cNvPr id="8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Disabling SSID broadcasting will make it so that most client devices (such as Windows devices and Mac devices) won't notice that the wireless LAN is present.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at least keeps “casual snoopers” off the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Layer 2 Tunneling Protocol</a:t>
            </a:r>
            <a:endParaRPr b="0" lang="en-US" sz="4400" spc="-1" strike="noStrike">
              <a:latin typeface="Arial"/>
            </a:endParaRPr>
          </a:p>
        </p:txBody>
      </p:sp>
      <p:sp>
        <p:nvSpPr>
          <p:cNvPr id="156" name="CustomShape 2"/>
          <p:cNvSpPr/>
          <p:nvPr/>
        </p:nvSpPr>
        <p:spPr>
          <a:xfrm>
            <a:off x="503640" y="1448640"/>
            <a:ext cx="9071640" cy="3401640"/>
          </a:xfrm>
          <a:prstGeom prst="rect">
            <a:avLst/>
          </a:prstGeom>
          <a:noFill/>
          <a:ln>
            <a:noFill/>
          </a:ln>
        </p:spPr>
        <p:style>
          <a:lnRef idx="0"/>
          <a:fillRef idx="0"/>
          <a:effectRef idx="0"/>
          <a:fontRef idx="minor"/>
        </p:style>
        <p:txBody>
          <a:bodyPr lIns="90000" rIns="90000" tIns="45000" bIns="45000">
            <a:normAutofit fontScale="65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L2TP was created with the intention of merging two incompatibles proprietary tunneling protocols, PPTP and L2F.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L2TP is considered to be an enhancement of the two previous protocols.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L2TP does not require a specific hardware.  It can be initiated directly from the client.  L2TP Tunnel encapsulation is done on UDP port 1701.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L2TP is used over an IP network where PPP is not used, the tunnel can be created with its own authentication mechanism.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IPSec</a:t>
            </a:r>
            <a:endParaRPr b="0" lang="en-US" sz="4400" spc="-1" strike="noStrike">
              <a:latin typeface="Arial"/>
            </a:endParaRPr>
          </a:p>
        </p:txBody>
      </p:sp>
      <p:sp>
        <p:nvSpPr>
          <p:cNvPr id="158" name="CustomShape 2"/>
          <p:cNvSpPr/>
          <p:nvPr/>
        </p:nvSpPr>
        <p:spPr>
          <a:xfrm>
            <a:off x="503640" y="1259640"/>
            <a:ext cx="9071640" cy="3401640"/>
          </a:xfrm>
          <a:prstGeom prst="rect">
            <a:avLst/>
          </a:prstGeom>
          <a:noFill/>
          <a:ln>
            <a:noFill/>
          </a:ln>
        </p:spPr>
        <p:style>
          <a:lnRef idx="0"/>
          <a:fillRef idx="0"/>
          <a:effectRef idx="0"/>
          <a:fontRef idx="minor"/>
        </p:style>
        <p:txBody>
          <a:bodyPr lIns="90000" rIns="90000" tIns="45000" bIns="45000">
            <a:normAutofit fontScale="65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All of the previously discussed tunneling protocols are lacking one important security feature, encryption.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 encryption can guarantee data confidentiality in the tunnel.  IPSec or IP Security offers encryption features that the others lack.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IPSec was designed for the purpose of providing a secure end-to-end connection.  The VPN can take advantage of IPSec to provide network layer encryption as well as authentication techniques.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IPSec are versatile in that it can be implemented easily as a remote access VPN or as a site-to-site VPN.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IPSec and IPv6</a:t>
            </a:r>
            <a:endParaRPr b="0" lang="en-US" sz="4400" spc="-1" strike="noStrike">
              <a:latin typeface="Arial"/>
            </a:endParaRPr>
          </a:p>
        </p:txBody>
      </p:sp>
      <p:sp>
        <p:nvSpPr>
          <p:cNvPr id="16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6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IPv6, IPSec becomes an even more integral part as it is embedded within the IPv6 packets.  There are 2 primary security protocols used by IPSec.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742680" indent="-285120">
              <a:lnSpc>
                <a:spcPct val="100000"/>
              </a:lnSpc>
              <a:spcBef>
                <a:spcPts val="598"/>
              </a:spcBef>
              <a:tabLst>
                <a:tab algn="l" pos="0"/>
              </a:tabLst>
            </a:pPr>
            <a:r>
              <a:rPr b="0" lang="en-US" sz="2400" spc="-1" strike="noStrike">
                <a:solidFill>
                  <a:srgbClr val="ffc000"/>
                </a:solidFill>
                <a:latin typeface="Times New Roman"/>
              </a:rPr>
              <a:t>AH (Authentication Header)</a:t>
            </a:r>
            <a:endParaRPr b="0" lang="en-US" sz="2400" spc="-1" strike="noStrike">
              <a:latin typeface="Arial"/>
            </a:endParaRPr>
          </a:p>
          <a:p>
            <a:pPr marL="742680" indent="-285120">
              <a:lnSpc>
                <a:spcPct val="100000"/>
              </a:lnSpc>
              <a:spcBef>
                <a:spcPts val="598"/>
              </a:spcBef>
              <a:tabLst>
                <a:tab algn="l" pos="0"/>
              </a:tabLst>
            </a:pPr>
            <a:r>
              <a:rPr b="0" lang="en-US" sz="2400" spc="-1" strike="noStrike">
                <a:solidFill>
                  <a:srgbClr val="ffc000"/>
                </a:solidFill>
                <a:latin typeface="Times New Roman"/>
              </a:rPr>
              <a:t>ESP (Encapsulating Security Payload).  </a:t>
            </a:r>
            <a:endParaRPr b="0" lang="en-US" sz="2400" spc="-1" strike="noStrike">
              <a:latin typeface="Arial"/>
            </a:endParaRPr>
          </a:p>
          <a:p>
            <a:pPr marL="342720" indent="-342360">
              <a:lnSpc>
                <a:spcPct val="100000"/>
              </a:lnSpc>
              <a:spcBef>
                <a:spcPts val="198"/>
              </a:spcBef>
              <a:tabLst>
                <a:tab algn="l" pos="0"/>
              </a:tabLst>
            </a:pP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AH guarantees the authenticity of the IP packets. </a:t>
            </a:r>
            <a:endParaRPr b="0" lang="en-US" sz="2400" spc="-1" strike="noStrike">
              <a:latin typeface="Arial"/>
            </a:endParaRPr>
          </a:p>
          <a:p>
            <a:pPr marL="342720" indent="-342360">
              <a:lnSpc>
                <a:spcPct val="100000"/>
              </a:lnSpc>
              <a:spcBef>
                <a:spcPts val="198"/>
              </a:spcBef>
              <a:tabLst>
                <a:tab algn="l" pos="0"/>
              </a:tabLst>
            </a:pPr>
            <a:r>
              <a:rPr b="0" lang="en-US" sz="800" spc="-1" strike="noStrike">
                <a:solidFill>
                  <a:srgbClr val="ffffff"/>
                </a:solidFill>
                <a:latin typeface="Times New Roman"/>
              </a:rPr>
              <a:t>	</a:t>
            </a:r>
            <a:endParaRPr b="0" lang="en-US" sz="8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ESP provides confidentiality to the data messages (payloads) by ways of encryption.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IPSec Tunnel</a:t>
            </a:r>
            <a:endParaRPr b="0" lang="en-US" sz="4400" spc="-1" strike="noStrike">
              <a:latin typeface="Arial"/>
            </a:endParaRPr>
          </a:p>
        </p:txBody>
      </p:sp>
      <p:sp>
        <p:nvSpPr>
          <p:cNvPr id="162"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73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Before an IPSec tunnel can be established, there are quite a few security parameters that have to negotiated and agreed upon by both ends.  IPSec uses the Internet Key Exchange (IKE) protocol to manage such a process.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IKE is a hybrid protocol that encompasses several key management protocols, most notably ISAKMP (Internet Security Association and Key Management Protocol).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are 2 negotiation phases that the two network nodes must perform before the IPSec tunnel is complete.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504000" y="315000"/>
            <a:ext cx="907128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IPSec Tunnel</a:t>
            </a:r>
            <a:endParaRPr b="0" lang="en-US" sz="4400" spc="-1" strike="noStrike">
              <a:latin typeface="Arial"/>
            </a:endParaRPr>
          </a:p>
        </p:txBody>
      </p:sp>
      <p:sp>
        <p:nvSpPr>
          <p:cNvPr id="164" name="CustomShape 2"/>
          <p:cNvSpPr/>
          <p:nvPr/>
        </p:nvSpPr>
        <p:spPr>
          <a:xfrm>
            <a:off x="504000" y="163764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IKE Phase 1 - both network nodes authenticate each other and set up an IKE SA (Security Association).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IKE Phase 2 uses the secure channel established in phase 1 to negotiate the unidirectional IPSec SAs, inbound and outbound, to setup the IPSec tunnel.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is where the parameters for AH and ESP would be negotiated.</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Configuring a Remote Access VPN Server</a:t>
            </a:r>
            <a:endParaRPr b="0" lang="en-US" sz="4400" spc="-1" strike="noStrike">
              <a:latin typeface="Arial"/>
            </a:endParaRPr>
          </a:p>
        </p:txBody>
      </p:sp>
      <p:sp>
        <p:nvSpPr>
          <p:cNvPr id="166"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Windows VPN server  - click on  Start—Programs—Administrative Tools—Routing and Remote Access.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Right-click the server name and select Configure and Enable Routing and Remote Access. Follow the installation steps and choose the manually configured server option.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Select Virtual Private Network (VPN) Server from the Common Configurations menu.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3640" y="31464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Configuring a Remote Access VPN Server</a:t>
            </a:r>
            <a:endParaRPr b="0" lang="en-US" sz="4400" spc="-1" strike="noStrike">
              <a:latin typeface="Arial"/>
            </a:endParaRPr>
          </a:p>
        </p:txBody>
      </p:sp>
      <p:sp>
        <p:nvSpPr>
          <p:cNvPr id="168" name="CustomShape 2"/>
          <p:cNvSpPr/>
          <p:nvPr/>
        </p:nvSpPr>
        <p:spPr>
          <a:xfrm>
            <a:off x="504000" y="163764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last step in this process is to set the pool of IP addresses to be used by the VPN server.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To do this, right-click the server name and select Properties, click the IP tab and select Static Address Pool—Add—Set range of IP addresses and input the desired IP address range.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Windows server will issue a default IP address in the 169.x.x.x range if this step is not completed and your client computers will be assigned an IP address that is not valid for your network.</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Cisco VPN Client</a:t>
            </a:r>
            <a:endParaRPr b="0" lang="en-US" sz="4400" spc="-1" strike="noStrike">
              <a:latin typeface="Arial"/>
            </a:endParaRPr>
          </a:p>
        </p:txBody>
      </p:sp>
      <p:sp>
        <p:nvSpPr>
          <p:cNvPr id="170"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section examines setting up an end-to-end encrypted VPN connection using the Cisco VPN Client software.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These connections can be used for both on-site and mobile (remote) users.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Cisco VPN Client uses IPsec with the option of two encryption modes: tunnel and transport.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504000" y="31500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Cisco VPN Client</a:t>
            </a:r>
            <a:endParaRPr b="0" lang="en-US" sz="4400" spc="-1" strike="noStrike">
              <a:latin typeface="Arial"/>
            </a:endParaRPr>
          </a:p>
        </p:txBody>
      </p:sp>
      <p:sp>
        <p:nvSpPr>
          <p:cNvPr id="172" name="CustomShape 2"/>
          <p:cNvSpPr/>
          <p:nvPr/>
        </p:nvSpPr>
        <p:spPr>
          <a:xfrm>
            <a:off x="504000" y="163764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tunnel mode encrypts the header and the data (payload) for each packet. The transport mode only encrypts the data (payload).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IPsec can be used to encrypt data between various networking devices such as PC to server, PC to router, and router to router.</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Cisco VPN Client</a:t>
            </a:r>
            <a:br/>
            <a:endParaRPr b="0" lang="en-US" sz="4400" spc="-1" strike="noStrike">
              <a:latin typeface="Arial"/>
            </a:endParaRPr>
          </a:p>
        </p:txBody>
      </p:sp>
      <p:sp>
        <p:nvSpPr>
          <p:cNvPr id="174" name="CustomShape 2"/>
          <p:cNvSpPr/>
          <p:nvPr/>
        </p:nvSpPr>
        <p:spPr>
          <a:xfrm>
            <a:off x="503640" y="1134000"/>
            <a:ext cx="9071640" cy="3401640"/>
          </a:xfrm>
          <a:prstGeom prst="rect">
            <a:avLst/>
          </a:prstGeom>
          <a:noFill/>
          <a:ln>
            <a:noFill/>
          </a:ln>
        </p:spPr>
        <p:style>
          <a:lnRef idx="0"/>
          <a:fillRef idx="0"/>
          <a:effectRef idx="0"/>
          <a:fontRef idx="minor"/>
        </p:style>
        <p:txBody>
          <a:bodyPr lIns="90000" rIns="90000" tIns="45000" bIns="45000">
            <a:normAutofit fontScale="61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first step for setting up the Cisco VPN Client is to install the software on the server that is to be used to establish the VPN connections.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first window displayed after starting the VPN client is shown. This window indicates that the current status is Disconnected. Click in the Connection Entries tab. This will list the configured connections for establishing the VPN connection. </a:t>
            </a:r>
            <a:endParaRPr b="0" lang="en-US" sz="2400" spc="-1" strike="noStrike">
              <a:latin typeface="Arial"/>
            </a:endParaRPr>
          </a:p>
        </p:txBody>
      </p:sp>
      <p:pic>
        <p:nvPicPr>
          <p:cNvPr id="175" name="Picture 2_0" descr="F:\Networking Essentials\Networking Essentials-Word Files\Chapter 12\Chapter 12 Figs\Chapter-12figs-new\12fig20.jpg"/>
          <p:cNvPicPr/>
          <p:nvPr/>
        </p:nvPicPr>
        <p:blipFill>
          <a:blip r:embed="rId1"/>
          <a:stretch/>
        </p:blipFill>
        <p:spPr>
          <a:xfrm>
            <a:off x="3191760" y="2079000"/>
            <a:ext cx="4064760" cy="1826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503640" y="56664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SSID</a:t>
            </a:r>
            <a:endParaRPr b="0" lang="en-US" sz="4400" spc="-1" strike="noStrike">
              <a:latin typeface="Arial"/>
            </a:endParaRPr>
          </a:p>
        </p:txBody>
      </p:sp>
      <p:sp>
        <p:nvSpPr>
          <p:cNvPr id="88" name="CustomShape 2"/>
          <p:cNvSpPr/>
          <p:nvPr/>
        </p:nvSpPr>
        <p:spPr>
          <a:xfrm>
            <a:off x="503640" y="163764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Enterprise-grade access points implement multiple SSIDs, with each configured SSID having its own VLAN and wireless configuration.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allows the deployment of a common wireless LAN infrastructure that supports multiple levels of security, which is important for some venues such as airports and hospitals (where there are both public and private users).</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ea typeface="DejaVu Sans"/>
              </a:rPr>
              <a: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Cisco VPN Client</a:t>
            </a:r>
            <a:endParaRPr b="0" lang="en-US" sz="4400" spc="-1" strike="noStrike">
              <a:latin typeface="Arial"/>
            </a:endParaRPr>
          </a:p>
        </p:txBody>
      </p:sp>
      <p:sp>
        <p:nvSpPr>
          <p:cNvPr id="177"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69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available connections for the client are configured when the server software is installed. An example is shown in (a). Select the desired link by double-clicking Conection Entry. The next window displayed will be the initial handshake screen as shown in (b).</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1143000" indent="-228240">
              <a:lnSpc>
                <a:spcPct val="100000"/>
              </a:lnSpc>
              <a:spcBef>
                <a:spcPts val="598"/>
              </a:spcBef>
              <a:tabLst>
                <a:tab algn="l" pos="0"/>
              </a:tabLst>
            </a:pPr>
            <a:endParaRPr b="0" lang="en-US" sz="2400" spc="-1" strike="noStrike">
              <a:latin typeface="Arial"/>
            </a:endParaRPr>
          </a:p>
          <a:p>
            <a:pPr marL="1143000" indent="-228240">
              <a:lnSpc>
                <a:spcPct val="100000"/>
              </a:lnSpc>
              <a:spcBef>
                <a:spcPts val="400"/>
              </a:spcBef>
              <a:tabLst>
                <a:tab algn="l" pos="0"/>
              </a:tabLst>
            </a:pPr>
            <a:endParaRPr b="0" lang="en-US" sz="2400" spc="-1" strike="noStrike">
              <a:latin typeface="Arial"/>
            </a:endParaRPr>
          </a:p>
          <a:p>
            <a:pPr marL="1143000" indent="-228240">
              <a:lnSpc>
                <a:spcPct val="100000"/>
              </a:lnSpc>
              <a:spcBef>
                <a:spcPts val="400"/>
              </a:spcBef>
              <a:tabLst>
                <a:tab algn="l" pos="0"/>
              </a:tabLst>
            </a:pPr>
            <a:endParaRPr b="0" lang="en-US" sz="2400" spc="-1" strike="noStrike">
              <a:latin typeface="Arial"/>
            </a:endParaRPr>
          </a:p>
          <a:p>
            <a:pPr marL="1143000" indent="-22824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(a)</a:t>
            </a: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      (b)</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78" name="Picture 3_1" descr="F:\Networking Essentials\Networking Essentials-Word Files\Chapter 12\Chapter 12 Figs\Chapter-12figs-new\12fig21.jpg"/>
          <p:cNvPicPr/>
          <p:nvPr/>
        </p:nvPicPr>
        <p:blipFill>
          <a:blip r:embed="rId1"/>
          <a:stretch/>
        </p:blipFill>
        <p:spPr>
          <a:xfrm>
            <a:off x="1091880" y="3338640"/>
            <a:ext cx="3583440" cy="1606320"/>
          </a:xfrm>
          <a:prstGeom prst="rect">
            <a:avLst/>
          </a:prstGeom>
          <a:ln>
            <a:noFill/>
          </a:ln>
        </p:spPr>
      </p:pic>
      <p:pic>
        <p:nvPicPr>
          <p:cNvPr id="179" name="Picture 4_1" descr="F:\Networking Essentials\Networking Essentials-Word Files\Chapter 12\Chapter 12 Figs\Chapter-12figs-new\12fig22.jpg"/>
          <p:cNvPicPr/>
          <p:nvPr/>
        </p:nvPicPr>
        <p:blipFill>
          <a:blip r:embed="rId2"/>
          <a:stretch/>
        </p:blipFill>
        <p:spPr>
          <a:xfrm>
            <a:off x="5040000" y="3402000"/>
            <a:ext cx="4668480" cy="1322640"/>
          </a:xfrm>
          <a:prstGeom prst="rect">
            <a:avLst/>
          </a:prstGeom>
          <a:ln>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Cisco VPN Client</a:t>
            </a:r>
            <a:endParaRPr b="0" lang="en-US" sz="4400" spc="-1" strike="noStrike">
              <a:latin typeface="Arial"/>
            </a:endParaRPr>
          </a:p>
        </p:txBody>
      </p:sp>
      <p:sp>
        <p:nvSpPr>
          <p:cNvPr id="18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next window shows that you have connected to the Virtual Private Network. It says Welcome to Chile-VPN — the Chile-Virtual Private Network.</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82" name="Picture 4_0" descr="F:\Networking Essentials\Networking Essentials-Word Files\Chapter 12\Chapter 12 Figs\Chapter-12figs-new\12fig23.jpg"/>
          <p:cNvPicPr/>
          <p:nvPr/>
        </p:nvPicPr>
        <p:blipFill>
          <a:blip r:embed="rId1"/>
          <a:stretch/>
        </p:blipFill>
        <p:spPr>
          <a:xfrm>
            <a:off x="1847880" y="2709000"/>
            <a:ext cx="6357240" cy="2015640"/>
          </a:xfrm>
          <a:prstGeom prst="rect">
            <a:avLst/>
          </a:prstGeom>
          <a:ln>
            <a:noFill/>
          </a:ln>
        </p:spPr>
      </p:pic>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Cisco VPN Client</a:t>
            </a:r>
            <a:endParaRPr b="0" lang="en-US" sz="4400" spc="-1" strike="noStrike">
              <a:latin typeface="Arial"/>
            </a:endParaRPr>
          </a:p>
        </p:txBody>
      </p:sp>
      <p:sp>
        <p:nvSpPr>
          <p:cNvPr id="184"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After the VPN connection has been established you can click the VPN Client icon that should be displayed in the bottom right of your computer screen.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85" name="Picture 3_0" descr=""/>
          <p:cNvPicPr/>
          <p:nvPr/>
        </p:nvPicPr>
        <p:blipFill>
          <a:blip r:embed="rId1"/>
          <a:stretch/>
        </p:blipFill>
        <p:spPr>
          <a:xfrm>
            <a:off x="2855880" y="2709000"/>
            <a:ext cx="3968640" cy="2781000"/>
          </a:xfrm>
          <a:prstGeom prst="rect">
            <a:avLst/>
          </a:prstGeom>
          <a:ln>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Cisco VPN Client</a:t>
            </a:r>
            <a:endParaRPr b="0" lang="en-US" sz="4400" spc="-1" strike="noStrike">
              <a:latin typeface="Arial"/>
            </a:endParaRPr>
          </a:p>
        </p:txBody>
      </p:sp>
      <p:sp>
        <p:nvSpPr>
          <p:cNvPr id="187" name="CustomShape 2"/>
          <p:cNvSpPr/>
          <p:nvPr/>
        </p:nvSpPr>
        <p:spPr>
          <a:xfrm>
            <a:off x="503640" y="132300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Select the connection (for example, Chile-VPN). The properties for Chile-VPN will be displayed as shown. This window shows that Group Authentication has been selected. Additionally, the group name and password are entered.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88" name="Picture 3_3" descr=""/>
          <p:cNvPicPr/>
          <p:nvPr/>
        </p:nvPicPr>
        <p:blipFill>
          <a:blip r:embed="rId1"/>
          <a:stretch/>
        </p:blipFill>
        <p:spPr>
          <a:xfrm>
            <a:off x="2855880" y="2709000"/>
            <a:ext cx="3968640" cy="2781000"/>
          </a:xfrm>
          <a:prstGeom prst="rect">
            <a:avLst/>
          </a:prstGeom>
          <a:ln>
            <a:noFill/>
          </a:ln>
        </p:spPr>
      </p:pic>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504000" y="31500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Cisco VPN Client</a:t>
            </a:r>
            <a:endParaRPr b="0" lang="en-US" sz="4400" spc="-1" strike="noStrike">
              <a:latin typeface="Arial"/>
            </a:endParaRPr>
          </a:p>
        </p:txBody>
      </p:sp>
      <p:sp>
        <p:nvSpPr>
          <p:cNvPr id="190" name="CustomShape 2"/>
          <p:cNvSpPr/>
          <p:nvPr/>
        </p:nvSpPr>
        <p:spPr>
          <a:xfrm>
            <a:off x="504000" y="132300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Select the connection (for example, Chile-VPN). The properties for Chile-VPN will be displayed as shown. This window shows that Group Authentication has been selected. Additionally, the group name and password are entered.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91" name="Picture 3_2" descr=""/>
          <p:cNvPicPr/>
          <p:nvPr/>
        </p:nvPicPr>
        <p:blipFill>
          <a:blip r:embed="rId1"/>
          <a:stretch/>
        </p:blipFill>
        <p:spPr>
          <a:xfrm>
            <a:off x="2855880" y="2709000"/>
            <a:ext cx="3968640" cy="2781000"/>
          </a:xfrm>
          <a:prstGeom prst="rect">
            <a:avLst/>
          </a:prstGeom>
          <a:ln>
            <a:noFill/>
          </a:ln>
        </p:spPr>
      </p:pic>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Cisco VPN Client</a:t>
            </a:r>
            <a:endParaRPr b="0" lang="en-US" sz="4400" spc="-1" strike="noStrike">
              <a:latin typeface="Arial"/>
            </a:endParaRPr>
          </a:p>
        </p:txBody>
      </p:sp>
      <p:sp>
        <p:nvSpPr>
          <p:cNvPr id="193" name="CustomShape 2"/>
          <p:cNvSpPr/>
          <p:nvPr/>
        </p:nvSpPr>
        <p:spPr>
          <a:xfrm>
            <a:off x="503640" y="340200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next window lists the statistics for the VPN session. The IP addresses for both the VPN server and client are listed.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screen indicates that a 168-bit 3-DES encryption is being used and the authentication type is HMAC-MD5. 3-DES is called Triple DES.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endParaRPr b="0" lang="en-US" sz="2400" spc="-1" strike="noStrike">
              <a:latin typeface="Arial"/>
            </a:endParaRPr>
          </a:p>
        </p:txBody>
      </p:sp>
      <p:pic>
        <p:nvPicPr>
          <p:cNvPr id="194" name="Picture 2_3" descr="F:\Networking Essentials\Networking Essentials-Word Files\Chapter 12\Chapter 12 Figs\Chapter-12figs-new\12fig25.jpg"/>
          <p:cNvPicPr/>
          <p:nvPr/>
        </p:nvPicPr>
        <p:blipFill>
          <a:blip r:embed="rId1"/>
          <a:stretch/>
        </p:blipFill>
        <p:spPr>
          <a:xfrm>
            <a:off x="2939760" y="1197000"/>
            <a:ext cx="4038840" cy="2078640"/>
          </a:xfrm>
          <a:prstGeom prst="rect">
            <a:avLst/>
          </a:prstGeom>
          <a:ln>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504000" y="315000"/>
            <a:ext cx="9071640" cy="113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Cisco VPN Client</a:t>
            </a:r>
            <a:endParaRPr b="0" lang="en-US" sz="4400" spc="-1" strike="noStrike">
              <a:latin typeface="Arial"/>
            </a:endParaRPr>
          </a:p>
        </p:txBody>
      </p:sp>
      <p:sp>
        <p:nvSpPr>
          <p:cNvPr id="196" name="CustomShape 2"/>
          <p:cNvSpPr/>
          <p:nvPr/>
        </p:nvSpPr>
        <p:spPr>
          <a:xfrm>
            <a:off x="504000" y="3401640"/>
            <a:ext cx="9071640" cy="3401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HMAC-MD5 (the keyed-Hash Message Authentication Code) is a type of message authentication code (MAC) that is being used with the MD5 cryptographic function.</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This window also shows that UDP port 10000 is being used.</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97" name="Picture 2_2" descr="F:\Networking Essentials\Networking Essentials-Word Files\Chapter 12\Chapter 12 Figs\Chapter-12figs-new\12fig25.jpg"/>
          <p:cNvPicPr/>
          <p:nvPr/>
        </p:nvPicPr>
        <p:blipFill>
          <a:blip r:embed="rId1"/>
          <a:stretch/>
        </p:blipFill>
        <p:spPr>
          <a:xfrm>
            <a:off x="2939760" y="1197000"/>
            <a:ext cx="4038840" cy="2078640"/>
          </a:xfrm>
          <a:prstGeom prst="rect">
            <a:avLst/>
          </a:prstGeom>
          <a:ln>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Physical Security</a:t>
            </a:r>
            <a:endParaRPr b="0" lang="en-US" sz="4400" spc="-1" strike="noStrike">
              <a:latin typeface="Arial"/>
            </a:endParaRPr>
          </a:p>
        </p:txBody>
      </p:sp>
      <p:sp>
        <p:nvSpPr>
          <p:cNvPr id="199"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section examines the important and often overlooked task of providing physical security for a networking facility.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objective of physical security in this case is to protect personnel, data, hardware, and software from any physical actions that could cause any type of loss and/or damage. </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Components of Physical Security</a:t>
            </a:r>
            <a:endParaRPr b="0" lang="en-US" sz="4400" spc="-1" strike="noStrike">
              <a:latin typeface="Arial"/>
            </a:endParaRPr>
          </a:p>
        </p:txBody>
      </p:sp>
      <p:sp>
        <p:nvSpPr>
          <p:cNvPr id="20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are three significant components of physical security.  These are;</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Access Control</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Surveillance</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Testing</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799"/>
              </a:spcBef>
              <a:tabLst>
                <a:tab algn="l" pos="0"/>
              </a:tabLst>
            </a:pP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Components of Physical Security</a:t>
            </a:r>
            <a:endParaRPr b="0" lang="en-US" sz="4400" spc="-1" strike="noStrike">
              <a:latin typeface="Arial"/>
            </a:endParaRPr>
          </a:p>
        </p:txBody>
      </p:sp>
      <p:sp>
        <p:nvSpPr>
          <p:cNvPr id="20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Access control </a:t>
            </a:r>
            <a:r>
              <a:rPr b="0" lang="en-US" sz="2400" spc="-1" strike="noStrike">
                <a:solidFill>
                  <a:srgbClr val="ffffff"/>
                </a:solidFill>
                <a:latin typeface="Times New Roman"/>
              </a:rPr>
              <a:t>– Physical security measures include</a:t>
            </a:r>
            <a:r>
              <a:rPr b="1" lang="en-US" sz="2400" spc="-1" strike="noStrike">
                <a:solidFill>
                  <a:srgbClr val="ffffff"/>
                </a:solidFill>
                <a:latin typeface="Times New Roman"/>
              </a:rPr>
              <a:t> </a:t>
            </a:r>
            <a:r>
              <a:rPr b="0" lang="en-US" sz="2400" spc="-1" strike="noStrike">
                <a:solidFill>
                  <a:srgbClr val="ffffff"/>
                </a:solidFill>
                <a:latin typeface="Times New Roman"/>
              </a:rPr>
              <a:t>access control cards, possibly biometric access and access control systems and lockable fencing.</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503640" y="440640"/>
            <a:ext cx="9071640" cy="4598640"/>
          </a:xfrm>
          <a:prstGeom prst="rect">
            <a:avLst/>
          </a:prstGeom>
          <a:noFill/>
          <a:ln>
            <a:noFill/>
          </a:ln>
        </p:spPr>
        <p:style>
          <a:lnRef idx="0"/>
          <a:fillRef idx="0"/>
          <a:effectRef idx="0"/>
          <a:fontRef idx="minor"/>
        </p:style>
        <p:txBody>
          <a:bodyPr lIns="90000" rIns="90000" tIns="45000" bIns="45000">
            <a:normAutofit fontScale="83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IEEE 802.11 supports two ways to authenticate clients: open and sharekey. </a:t>
            </a:r>
            <a:endParaRPr b="0" lang="en-US" sz="24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Open authentication basically is a null authentication that can enable any client to authenticate to an AP as long as the client knows the correct SSID. </a:t>
            </a:r>
            <a:endParaRPr b="0" lang="en-US" sz="24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sharekey authentication, both the client and the access point share a key called a pre-shared key (PSK). </a:t>
            </a:r>
            <a:endParaRPr b="0" lang="en-US" sz="24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The client sends a shared key authentication request and then a packet of text called a challenge text is sent by the access point to the client with the instruction to encrypt the text and return it to the access point. This requires that wired equivalent privacy (WEP) be turned on.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Components of Physical Security</a:t>
            </a:r>
            <a:endParaRPr b="0" lang="en-US" sz="4400" spc="-1" strike="noStrike">
              <a:latin typeface="Arial"/>
            </a:endParaRPr>
          </a:p>
        </p:txBody>
      </p:sp>
      <p:sp>
        <p:nvSpPr>
          <p:cNvPr id="205"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Surveillance – </a:t>
            </a:r>
            <a:r>
              <a:rPr b="0" lang="en-US" sz="2400" spc="-1" strike="noStrike">
                <a:solidFill>
                  <a:srgbClr val="ffffff"/>
                </a:solidFill>
                <a:latin typeface="Times New Roman"/>
              </a:rPr>
              <a:t>An very important step is making sure that you have cameras monitoring the facility and the perimeter.  Notification systems such as sensors for intrusion detection and even smoke detectors and heat sensors should be included.</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Components of Physical Security</a:t>
            </a:r>
            <a:endParaRPr b="0" lang="en-US" sz="4400" spc="-1" strike="noStrike">
              <a:latin typeface="Arial"/>
            </a:endParaRPr>
          </a:p>
        </p:txBody>
      </p:sp>
      <p:sp>
        <p:nvSpPr>
          <p:cNvPr id="207"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Testing – </a:t>
            </a:r>
            <a:r>
              <a:rPr b="0" lang="en-US" sz="2400" spc="-1" strike="noStrike">
                <a:solidFill>
                  <a:srgbClr val="ffffff"/>
                </a:solidFill>
                <a:latin typeface="Times New Roman"/>
              </a:rPr>
              <a:t>The IT facility should have in place a good testing procedure for the physical security system.  It is very important step to make sure the facility can quickly detect any intrusions and recover from any disruptions.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Testing procedures should be conducted on a regular basis and updated as needed.</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Physical Security</a:t>
            </a:r>
            <a:endParaRPr b="0" lang="en-US" sz="4400" spc="-1" strike="noStrike">
              <a:latin typeface="Arial"/>
            </a:endParaRPr>
          </a:p>
        </p:txBody>
      </p:sp>
      <p:sp>
        <p:nvSpPr>
          <p:cNvPr id="209"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objective of this section is to make sure that a new IT person has a clear understanding of how to establish and maintain good physical security.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Physical Security</a:t>
            </a:r>
            <a:endParaRPr b="0" lang="en-US" sz="4400" spc="-1" strike="noStrike">
              <a:latin typeface="Arial"/>
            </a:endParaRPr>
          </a:p>
        </p:txBody>
      </p:sp>
      <p:sp>
        <p:nvSpPr>
          <p:cNvPr id="21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terms of ideal physical security, the ideal situation is to have a security bubble that surrounds the facility.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While not practical, the meaning is clear, you must provide physical protection with a 360</a:t>
            </a:r>
            <a:r>
              <a:rPr b="0" lang="en-US" sz="2400" spc="-1" strike="noStrike" baseline="30000">
                <a:solidFill>
                  <a:srgbClr val="ffffff"/>
                </a:solidFill>
                <a:latin typeface="Times New Roman"/>
              </a:rPr>
              <a:t>o</a:t>
            </a:r>
            <a:r>
              <a:rPr b="0" lang="en-US" sz="2400" spc="-1" strike="noStrike">
                <a:solidFill>
                  <a:srgbClr val="ffffff"/>
                </a:solidFill>
                <a:latin typeface="Times New Roman"/>
              </a:rPr>
              <a:t> view of the potential threats. </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Physical Security</a:t>
            </a:r>
            <a:endParaRPr b="0" lang="en-US" sz="4400" spc="-1" strike="noStrike">
              <a:latin typeface="Arial"/>
            </a:endParaRPr>
          </a:p>
        </p:txBody>
      </p:sp>
      <p:sp>
        <p:nvSpPr>
          <p:cNvPr id="21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Having the facility in a security bubble would definitely keep foot traffic to a minimum and physical access will be minimized but this would not be practical.</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Physical Security</a:t>
            </a:r>
            <a:endParaRPr b="0" lang="en-US" sz="4400" spc="-1" strike="noStrike">
              <a:latin typeface="Arial"/>
            </a:endParaRPr>
          </a:p>
        </p:txBody>
      </p:sp>
      <p:sp>
        <p:nvSpPr>
          <p:cNvPr id="215"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Obviously, all facilities have points for both ingress (going in) and egress (going out) foot traffic.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How are you going to control access via foot traffic?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Obviously, you will need some form of access control.</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Control</a:t>
            </a:r>
            <a:endParaRPr b="0" lang="en-US" sz="4400" spc="-1" strike="noStrike">
              <a:latin typeface="Arial"/>
            </a:endParaRPr>
          </a:p>
        </p:txBody>
      </p:sp>
      <p:sp>
        <p:nvSpPr>
          <p:cNvPr id="217" name="CustomShape 2"/>
          <p:cNvSpPr/>
          <p:nvPr/>
        </p:nvSpPr>
        <p:spPr>
          <a:xfrm>
            <a:off x="503640" y="138600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purpose of access control hardware is to identify and authenticate someone entering the facility. Authentication can be based on;</a:t>
            </a:r>
            <a:endParaRPr b="0" lang="en-US" sz="24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Something you know – code, password or PIN.</a:t>
            </a: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Something you have – keys, security card or token</a:t>
            </a: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Something you are – voice recognition, fingerprint, retina or iris scan</a:t>
            </a: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Control Hardware</a:t>
            </a:r>
            <a:endParaRPr b="0" lang="en-US" sz="4400" spc="-1" strike="noStrike">
              <a:latin typeface="Arial"/>
            </a:endParaRPr>
          </a:p>
        </p:txBody>
      </p:sp>
      <p:sp>
        <p:nvSpPr>
          <p:cNvPr id="219"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Badge readers</a:t>
            </a:r>
            <a:r>
              <a:rPr b="0" lang="en-US" sz="2400" spc="-1" strike="noStrike">
                <a:solidFill>
                  <a:srgbClr val="ffffff"/>
                </a:solidFill>
                <a:latin typeface="Times New Roman"/>
              </a:rPr>
              <a:t> – Access badges typically contain a photograph and additional information of the user identifier.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Proximity cards are commonly used badges.</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Control</a:t>
            </a:r>
            <a:endParaRPr b="0" lang="en-US" sz="4400" spc="-1" strike="noStrike">
              <a:latin typeface="Arial"/>
            </a:endParaRPr>
          </a:p>
        </p:txBody>
      </p:sp>
      <p:sp>
        <p:nvSpPr>
          <p:cNvPr id="22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By placing the badge or moving the badge close to the badge reader, the card reader will read the identifier information from the card and will search its access control database whether the identifier is allowed access to the premise.  </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Control</a:t>
            </a:r>
            <a:endParaRPr b="0" lang="en-US" sz="4400" spc="-1" strike="noStrike">
              <a:latin typeface="Arial"/>
            </a:endParaRPr>
          </a:p>
        </p:txBody>
      </p:sp>
      <p:sp>
        <p:nvSpPr>
          <p:cNvPr id="22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Biometric scanners </a:t>
            </a:r>
            <a:r>
              <a:rPr b="0" lang="en-US" sz="2400" spc="-1" strike="noStrike">
                <a:solidFill>
                  <a:srgbClr val="ffffff"/>
                </a:solidFill>
                <a:latin typeface="Times New Roman"/>
              </a:rPr>
              <a:t>– more sophisticated, higher cost but very effective solution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Since biometrics authorize users based on who they are, it is the most effective way of identifying users.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very difficult to fake the fingerprint, voice or retina scans.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WEP</a:t>
            </a:r>
            <a:endParaRPr b="0" lang="en-US" sz="4400" spc="-1" strike="noStrike">
              <a:latin typeface="Arial"/>
            </a:endParaRPr>
          </a:p>
        </p:txBody>
      </p:sp>
      <p:sp>
        <p:nvSpPr>
          <p:cNvPr id="9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73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WEP is used to encrypt and decrypt wireless data packets. </a:t>
            </a:r>
            <a:endParaRPr b="0" lang="en-US" sz="24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exchange and the return of the encrypted text verifies that the client has the proper WEP key and is authorized to be a member of the wireless network. </a:t>
            </a:r>
            <a:endParaRPr b="0" lang="en-US" sz="24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important to note that shared key authentication is extremely vulnerable. </a:t>
            </a:r>
            <a:endParaRPr b="0" lang="en-US" sz="2400" spc="-1" strike="noStrike">
              <a:latin typeface="Arial"/>
            </a:endParaRPr>
          </a:p>
          <a:p>
            <a:pPr>
              <a:lnSpc>
                <a:spcPct val="100000"/>
              </a:lnSpc>
              <a:spcBef>
                <a:spcPts val="2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As a result, it's standard practice to avoid the use of shared key authentication.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Control</a:t>
            </a:r>
            <a:endParaRPr b="0" lang="en-US" sz="4400" spc="-1" strike="noStrike">
              <a:latin typeface="Arial"/>
            </a:endParaRPr>
          </a:p>
        </p:txBody>
      </p:sp>
      <p:sp>
        <p:nvSpPr>
          <p:cNvPr id="225"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Access control vestibule (previously known as a mantrap) </a:t>
            </a:r>
            <a:r>
              <a:rPr b="0" lang="en-US" sz="2400" spc="-1" strike="noStrike">
                <a:solidFill>
                  <a:srgbClr val="ffffff"/>
                </a:solidFill>
                <a:latin typeface="Times New Roman"/>
              </a:rPr>
              <a:t>– typically two interlocking doors requiring the first set of doors to close before the second set of doors is opened.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sometimes called a sally port, air lock, or a mantrap. Designed to limit the number of people that can access through particular area at one time.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Control</a:t>
            </a:r>
            <a:endParaRPr b="0" lang="en-US" sz="4400" spc="-1" strike="noStrike">
              <a:latin typeface="Arial"/>
            </a:endParaRPr>
          </a:p>
        </p:txBody>
      </p:sp>
      <p:sp>
        <p:nvSpPr>
          <p:cNvPr id="227"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Locking racks</a:t>
            </a:r>
            <a:r>
              <a:rPr b="0" lang="en-US" sz="2400" spc="-1" strike="noStrike">
                <a:solidFill>
                  <a:srgbClr val="ffffff"/>
                </a:solidFill>
                <a:latin typeface="Times New Roman"/>
              </a:rPr>
              <a:t> - You need to know when racks are accessed and equipment is changed or removed.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many cases, it is imperative that racks are locked down.  Locking racks is important and is a complement to building and access security.</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Control</a:t>
            </a:r>
            <a:endParaRPr b="0" lang="en-US" sz="4400" spc="-1" strike="noStrike">
              <a:latin typeface="Arial"/>
            </a:endParaRPr>
          </a:p>
        </p:txBody>
      </p:sp>
      <p:sp>
        <p:nvSpPr>
          <p:cNvPr id="229" name="CustomShape 2"/>
          <p:cNvSpPr/>
          <p:nvPr/>
        </p:nvSpPr>
        <p:spPr>
          <a:xfrm>
            <a:off x="503640" y="132300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Locking cabinets</a:t>
            </a:r>
            <a:r>
              <a:rPr b="0" lang="en-US" sz="2400" spc="-1" strike="noStrike">
                <a:solidFill>
                  <a:srgbClr val="ffffff"/>
                </a:solidFill>
                <a:latin typeface="Times New Roman"/>
              </a:rPr>
              <a:t> – In the IT world, locking cabinets is another step in physical protection.  Having critical equipment and documents locked up provides an additional layer of access control.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While a locked-up room helps to minimize unauthorized access to IT equipment, locking cabinets provides another layer of protection.</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Control</a:t>
            </a:r>
            <a:endParaRPr b="0" lang="en-US" sz="4400" spc="-1" strike="noStrike">
              <a:latin typeface="Arial"/>
            </a:endParaRPr>
          </a:p>
        </p:txBody>
      </p:sp>
      <p:sp>
        <p:nvSpPr>
          <p:cNvPr id="23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Detection Methods</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Even though a person gains access to the facility, a security surveillance should still be enforced.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provides real-time monitoring of people, who are inside the facility, and keeping track of their locations.  Some of the widely used detection methods are: </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Control</a:t>
            </a:r>
            <a:endParaRPr b="0" lang="en-US" sz="4400" spc="-1" strike="noStrike">
              <a:latin typeface="Arial"/>
            </a:endParaRPr>
          </a:p>
        </p:txBody>
      </p:sp>
      <p:sp>
        <p:nvSpPr>
          <p:cNvPr id="23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Surveillance cameras</a:t>
            </a:r>
            <a:r>
              <a:rPr b="0" lang="en-US" sz="2400" spc="-1" strike="noStrike">
                <a:solidFill>
                  <a:srgbClr val="ffffff"/>
                </a:solidFill>
                <a:latin typeface="Times New Roman"/>
              </a:rPr>
              <a:t> – One of the most fundamental and long-time used security method since the day of CCTV (Closed Circuit Television).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Control</a:t>
            </a:r>
            <a:endParaRPr b="0" lang="en-US" sz="4400" spc="-1" strike="noStrike">
              <a:latin typeface="Arial"/>
            </a:endParaRPr>
          </a:p>
        </p:txBody>
      </p:sp>
      <p:sp>
        <p:nvSpPr>
          <p:cNvPr id="235"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Motion detection</a:t>
            </a:r>
            <a:r>
              <a:rPr b="0" lang="en-US" sz="2400" spc="-1" strike="noStrike">
                <a:solidFill>
                  <a:srgbClr val="ffffff"/>
                </a:solidFill>
                <a:latin typeface="Times New Roman"/>
              </a:rPr>
              <a:t> – These devices detect a change in the position of an object as it relates to its surroundings.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detection is made possible by mechanical or electronic methods.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Access Control</a:t>
            </a:r>
            <a:endParaRPr b="0" lang="en-US" sz="4400" spc="-1" strike="noStrike">
              <a:latin typeface="Arial"/>
            </a:endParaRPr>
          </a:p>
        </p:txBody>
      </p:sp>
      <p:sp>
        <p:nvSpPr>
          <p:cNvPr id="237"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75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Security in any organization will incorporate multiple layers of access control.  This can be any of the following;</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1.</a:t>
            </a:r>
            <a:r>
              <a:rPr b="0" lang="en-US" sz="2400" spc="-1" strike="noStrike">
                <a:solidFill>
                  <a:srgbClr val="ffffff"/>
                </a:solidFill>
                <a:latin typeface="Times New Roman"/>
              </a:rPr>
              <a:t>	</a:t>
            </a:r>
            <a:r>
              <a:rPr b="0" lang="en-US" sz="2400" spc="-1" strike="noStrike">
                <a:solidFill>
                  <a:srgbClr val="ffffff"/>
                </a:solidFill>
                <a:latin typeface="Times New Roman"/>
              </a:rPr>
              <a:t>Perimeter fencing</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2.</a:t>
            </a:r>
            <a:r>
              <a:rPr b="0" lang="en-US" sz="2400" spc="-1" strike="noStrike">
                <a:solidFill>
                  <a:srgbClr val="ffffff"/>
                </a:solidFill>
                <a:latin typeface="Times New Roman"/>
              </a:rPr>
              <a:t>	</a:t>
            </a:r>
            <a:r>
              <a:rPr b="0" lang="en-US" sz="2400" spc="-1" strike="noStrike">
                <a:solidFill>
                  <a:srgbClr val="ffffff"/>
                </a:solidFill>
                <a:latin typeface="Times New Roman"/>
              </a:rPr>
              <a:t>Video monitoring</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3.</a:t>
            </a:r>
            <a:r>
              <a:rPr b="0" lang="en-US" sz="2400" spc="-1" strike="noStrike">
                <a:solidFill>
                  <a:srgbClr val="ffffff"/>
                </a:solidFill>
                <a:latin typeface="Times New Roman"/>
              </a:rPr>
              <a:t>	</a:t>
            </a:r>
            <a:r>
              <a:rPr b="0" lang="en-US" sz="2400" spc="-1" strike="noStrike">
                <a:solidFill>
                  <a:srgbClr val="ffffff"/>
                </a:solidFill>
                <a:latin typeface="Times New Roman"/>
              </a:rPr>
              <a:t>Building access control using badges and proximity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(prox) cards</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4.</a:t>
            </a:r>
            <a:r>
              <a:rPr b="0" lang="en-US" sz="2400" spc="-1" strike="noStrike">
                <a:solidFill>
                  <a:srgbClr val="ffffff"/>
                </a:solidFill>
                <a:latin typeface="Times New Roman"/>
              </a:rPr>
              <a:t>	</a:t>
            </a:r>
            <a:r>
              <a:rPr b="0" lang="en-US" sz="2400" spc="-1" strike="noStrike">
                <a:solidFill>
                  <a:srgbClr val="ffffff"/>
                </a:solidFill>
                <a:latin typeface="Times New Roman"/>
              </a:rPr>
              <a:t>Man traps</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5.</a:t>
            </a:r>
            <a:r>
              <a:rPr b="0" lang="en-US" sz="2400" spc="-1" strike="noStrike">
                <a:solidFill>
                  <a:srgbClr val="ffffff"/>
                </a:solidFill>
                <a:latin typeface="Times New Roman"/>
              </a:rPr>
              <a:t>	</a:t>
            </a:r>
            <a:r>
              <a:rPr b="0" lang="en-US" sz="2400" spc="-1" strike="noStrike">
                <a:solidFill>
                  <a:srgbClr val="ffffff"/>
                </a:solidFill>
                <a:latin typeface="Times New Roman"/>
              </a:rPr>
              <a:t>Biometric scanning (fingers and retina)</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6.</a:t>
            </a:r>
            <a:r>
              <a:rPr b="0" lang="en-US" sz="2400" spc="-1" strike="noStrike">
                <a:solidFill>
                  <a:srgbClr val="ffffff"/>
                </a:solidFill>
                <a:latin typeface="Times New Roman"/>
              </a:rPr>
              <a:t>	</a:t>
            </a:r>
            <a:r>
              <a:rPr b="0" lang="en-US" sz="2400" spc="-1" strike="noStrike">
                <a:solidFill>
                  <a:srgbClr val="ffffff"/>
                </a:solidFill>
                <a:latin typeface="Times New Roman"/>
              </a:rPr>
              <a:t>Locked access to equipment and documentation</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Physical Access Security</a:t>
            </a:r>
            <a:endParaRPr b="0" lang="en-US" sz="4400" spc="-1" strike="noStrike">
              <a:latin typeface="Arial"/>
            </a:endParaRPr>
          </a:p>
        </p:txBody>
      </p:sp>
      <p:sp>
        <p:nvSpPr>
          <p:cNvPr id="239"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what to do to an unused equipment?</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equipment typically contains configuration and information that are proprietary to the organization, it cannot be just be thrown away.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must follow the asset disposal policy of the organization.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Asset Disposal</a:t>
            </a:r>
            <a:endParaRPr b="0" lang="en-US" sz="4400" spc="-1" strike="noStrike">
              <a:latin typeface="Arial"/>
            </a:endParaRPr>
          </a:p>
        </p:txBody>
      </p:sp>
      <p:sp>
        <p:nvSpPr>
          <p:cNvPr id="241"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tech savvy person can recover your personal information from electronic devices that has been disposed of</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extremely important that all devices be sanitized before being disposed.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sanitize a device is the same a wiping all information from a device.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Internet of Things (IoT)</a:t>
            </a:r>
            <a:endParaRPr b="0" lang="en-US" sz="4400" spc="-1" strike="noStrike">
              <a:latin typeface="Arial"/>
            </a:endParaRPr>
          </a:p>
        </p:txBody>
      </p:sp>
      <p:sp>
        <p:nvSpPr>
          <p:cNvPr id="24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These are smart devices that connect to the businesses network as well as the Internet.  </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Their flexibility makes it easy to install and connect to your network however it is imperative that the user can make sure that external access (hacker) can be prevented.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WEP / WPA-WPA2</a:t>
            </a:r>
            <a:endParaRPr b="0" lang="en-US" sz="4400" spc="-1" strike="noStrike">
              <a:latin typeface="Arial"/>
            </a:endParaRPr>
          </a:p>
        </p:txBody>
      </p:sp>
      <p:sp>
        <p:nvSpPr>
          <p:cNvPr id="93"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well-known that WEP is a weak wireless security system.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 improvement with wireless security is provided with WPA and WPA2.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WPA stands for Wi-Fi Protected Access, and it supports the user authentication provided by 802.1x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Smart Devices</a:t>
            </a:r>
            <a:endParaRPr b="0" lang="en-US" sz="4400" spc="-1" strike="noStrike">
              <a:latin typeface="Arial"/>
            </a:endParaRPr>
          </a:p>
        </p:txBody>
      </p:sp>
      <p:sp>
        <p:nvSpPr>
          <p:cNvPr id="245"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 Security Cameras</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Smart Lockers</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Smart Speakers</a:t>
            </a: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Smart Doorbells</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3640" y="314640"/>
            <a:ext cx="9071640" cy="1133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802.1x</a:t>
            </a:r>
            <a:endParaRPr b="0" lang="en-US" sz="4400" spc="-1" strike="noStrike">
              <a:latin typeface="Arial"/>
            </a:endParaRPr>
          </a:p>
        </p:txBody>
      </p:sp>
      <p:sp>
        <p:nvSpPr>
          <p:cNvPr id="95" name="CustomShape 2"/>
          <p:cNvSpPr/>
          <p:nvPr/>
        </p:nvSpPr>
        <p:spPr>
          <a:xfrm>
            <a:off x="503640" y="1637640"/>
            <a:ext cx="9071640" cy="34016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802.1x standard enhances wireless security by incorporating authentication of the user.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Cisco Systems uses an 802.1x authentication system called LEAP. In Cisco LEAP, the user must enter a password to access the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means that if the wireless client is being used by an unauthorized user, the password requirement will keep the unauthorized user out of the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2023-11-09T11:01:02Z</dcterms:created>
  <dc:creator/>
  <dc:description/>
  <dc:language>en-US</dc:language>
  <cp:lastModifiedBy/>
  <dcterms:modified xsi:type="dcterms:W3CDTF">2023-11-09T11:01:44Z</dcterms:modified>
  <cp:revision>1</cp:revision>
  <dc:subject/>
  <dc:title/>
</cp:coreProperties>
</file>