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13.jpeg" ContentType="image/jpeg"/>
  <Override PartName="/ppt/media/image8.jpeg" ContentType="image/jpeg"/>
  <Override PartName="/ppt/media/image12.jpeg" ContentType="image/jpeg"/>
  <Override PartName="/ppt/media/image7.jpeg" ContentType="image/jpeg"/>
  <Override PartName="/ppt/media/image11.jpeg" ContentType="image/jpeg"/>
  <Override PartName="/ppt/media/image6.jpeg" ContentType="image/jpeg"/>
  <Override PartName="/ppt/media/image10.png" ContentType="image/png"/>
  <Override PartName="/ppt/media/image5.jpeg" ContentType="image/jpeg"/>
  <Override PartName="/ppt/media/image26.jpeg" ContentType="image/jpeg"/>
  <Override PartName="/ppt/media/image4.jpeg" ContentType="image/jpeg"/>
  <Override PartName="/ppt/media/image25.jpeg" ContentType="image/jpeg"/>
  <Override PartName="/ppt/media/image21.jpeg" ContentType="image/jpeg"/>
  <Override PartName="/ppt/media/image16.jpeg" ContentType="image/jpeg"/>
  <Override PartName="/ppt/media/image20.jpeg" ContentType="image/jpeg"/>
  <Override PartName="/ppt/media/image15.jpeg" ContentType="image/jpeg"/>
  <Override PartName="/ppt/media/image19.jpeg" ContentType="image/jpeg"/>
  <Override PartName="/ppt/media/image3.jpeg" ContentType="image/jpeg"/>
  <Override PartName="/ppt/media/image24.jpeg" ContentType="image/jpeg"/>
  <Override PartName="/ppt/media/image18.jpeg" ContentType="image/jpeg"/>
  <Override PartName="/ppt/media/image17.jpeg" ContentType="image/jpeg"/>
  <Override PartName="/ppt/media/image1.jpeg" ContentType="image/jpeg"/>
  <Override PartName="/ppt/media/image22.jpeg" ContentType="image/jpeg"/>
  <Override PartName="/ppt/media/image14.jpeg" ContentType="image/jpeg"/>
  <Override PartName="/ppt/media/image23.jpeg" ContentType="image/jpeg"/>
  <Override PartName="/ppt/media/image2.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90.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26.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91.xml.rels" ContentType="application/vnd.openxmlformats-package.relationships+xml"/>
  <Override PartName="/ppt/slides/_rels/slide2.xml.rels" ContentType="application/vnd.openxmlformats-package.relationships+xml"/>
  <Override PartName="/ppt/slides/_rels/slide8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14.xml.rels" ContentType="application/vnd.openxmlformats-package.relationships+xml"/>
  <Override PartName="/ppt/slides/_rels/slide89.xml.rels" ContentType="application/vnd.openxmlformats-package.relationships+xml"/>
  <Override PartName="/ppt/slides/_rels/slide29.xml.rels" ContentType="application/vnd.openxmlformats-package.relationships+xml"/>
  <Override PartName="/ppt/slides/_rels/slide33.xml.rels" ContentType="application/vnd.openxmlformats-package.relationships+xml"/>
  <Override PartName="/ppt/slides/_rels/slide92.xml.rels" ContentType="application/vnd.openxmlformats-package.relationships+xml"/>
  <Override PartName="/ppt/slides/_rels/slide93.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70.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15.xml.rels" ContentType="application/vnd.openxmlformats-package.relationships+xml"/>
  <Override PartName="/ppt/slides/_rels/slide39.xml.rels" ContentType="application/vnd.openxmlformats-package.relationships+xml"/>
  <Override PartName="/ppt/slides/_rels/slide80.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8.xml.rels" ContentType="application/vnd.openxmlformats-package.relationships+xml"/>
  <Override PartName="/ppt/slides/_rels/slide95.xml.rels" ContentType="application/vnd.openxmlformats-package.relationships+xml"/>
  <Override PartName="/ppt/slides/_rels/slide11.xml.rels" ContentType="application/vnd.openxmlformats-package.relationships+xml"/>
  <Override PartName="/ppt/slides/_rels/slide64.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44.xml.rels" ContentType="application/vnd.openxmlformats-package.relationships+xml"/>
  <Override PartName="/ppt/slides/_rels/slide9.xml.rels" ContentType="application/vnd.openxmlformats-package.relationships+xml"/>
  <Override PartName="/ppt/slides/_rels/slide97.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96.xml.rels" ContentType="application/vnd.openxmlformats-package.relationships+xml"/>
  <Override PartName="/ppt/slides/_rels/slide94.xml.rels" ContentType="application/vnd.openxmlformats-package.relationships+xml"/>
  <Override PartName="/ppt/slides/_rels/slide78.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77.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4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80.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71.xml" ContentType="application/vnd.openxmlformats-officedocument.presentationml.slide+xml"/>
  <Override PartName="/ppt/slides/slide94.xml" ContentType="application/vnd.openxmlformats-officedocument.presentationml.slide+xml"/>
  <Override PartName="/ppt/slides/slide29.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62.xml" ContentType="application/vnd.openxmlformats-officedocument.presentationml.slide+xml"/>
  <Override PartName="/ppt/slides/slide97.xml" ContentType="application/vnd.openxmlformats-officedocument.presentationml.slide+xml"/>
  <Override PartName="/ppt/slides/slide60.xml" ContentType="application/vnd.openxmlformats-officedocument.presentationml.slide+xml"/>
  <Override PartName="/ppt/slides/slide85.xml" ContentType="application/vnd.openxmlformats-officedocument.presentationml.slide+xml"/>
  <Override PartName="/ppt/slides/slide61.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28.xml" ContentType="application/vnd.openxmlformats-officedocument.presentationml.slide+xml"/>
  <Override PartName="/ppt/slides/slide93.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92.xml" ContentType="application/vnd.openxmlformats-officedocument.presentationml.slide+xml"/>
  <Override PartName="/ppt/slides/slide27.xml" ContentType="application/vnd.openxmlformats-officedocument.presentationml.slide+xml"/>
  <Override PartName="/ppt/slides/slide91.xml" ContentType="application/vnd.openxmlformats-officedocument.presentationml.slide+xml"/>
  <Override PartName="/ppt/slides/slide26.xml" ContentType="application/vnd.openxmlformats-officedocument.presentationml.slide+xml"/>
  <Override PartName="/ppt/slides/slide9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17.xml" ContentType="application/vnd.openxmlformats-officedocument.presentationml.slide+xml"/>
  <Override PartName="/ppt/slides/slide8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image" Target="../media/image26.jpeg"/><Relationship Id="rId2"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7.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685800" y="1444320"/>
            <a:ext cx="7772040" cy="146952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Chapter 11</a:t>
            </a:r>
            <a:endParaRPr b="0" lang="en-US" sz="4400" spc="-1" strike="noStrike">
              <a:latin typeface="Arial"/>
            </a:endParaRPr>
          </a:p>
        </p:txBody>
      </p:sp>
      <p:sp>
        <p:nvSpPr>
          <p:cNvPr id="39" name="CustomShape 2"/>
          <p:cNvSpPr/>
          <p:nvPr/>
        </p:nvSpPr>
        <p:spPr>
          <a:xfrm>
            <a:off x="1371600" y="3200400"/>
            <a:ext cx="6400440" cy="175212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7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pc="-1" strike="noStrike">
                <a:solidFill>
                  <a:srgbClr val="ffffff"/>
                </a:solidFill>
                <a:latin typeface="Tahoma"/>
              </a:rPr>
              <a:t>Network Security</a:t>
            </a:r>
            <a:endParaRPr b="0" lang="en-US" sz="3200" spc="-1" strike="noStrike">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Preventing Password Cracking</a:t>
            </a:r>
            <a:endParaRPr b="0" lang="en-US" sz="4400" spc="-1" strike="noStrike">
              <a:latin typeface="Arial"/>
            </a:endParaRPr>
          </a:p>
        </p:txBody>
      </p:sp>
      <p:sp>
        <p:nvSpPr>
          <p:cNvPr id="61"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Don’t use passwords that are dictionary words</a:t>
            </a:r>
            <a:endParaRPr b="0" lang="en-US" sz="28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Don’t use your user name</a:t>
            </a:r>
            <a:endParaRPr b="0" lang="en-US" sz="28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Don’t use your user name backwards</a:t>
            </a:r>
            <a:endParaRPr b="0" lang="en-US" sz="28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Limit the number of log in attempts</a:t>
            </a:r>
            <a:endParaRPr b="0" lang="en-US" sz="28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Make you password sufficiently long (6 or more characters) with an alpha numeric combination (e.g. A b 1 &amp; G 2 5 h).</a:t>
            </a:r>
            <a:endParaRPr b="0" lang="en-US" sz="2800" spc="-1" strike="noStrike">
              <a:latin typeface="Arial"/>
            </a:endParaRPr>
          </a:p>
          <a:p>
            <a:pPr marL="216000" indent="-21564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rPr>
              <a:t>Change passwords often</a:t>
            </a:r>
            <a:endParaRPr b="0" lang="en-US" sz="2800" spc="-1" strike="noStrike">
              <a:latin typeface="Arial"/>
            </a:endParaRPr>
          </a:p>
        </p:txBody>
      </p:sp>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Packet Sniffing</a:t>
            </a:r>
            <a:endParaRPr b="0" lang="en-US" sz="4400" spc="-1" strike="noStrike">
              <a:latin typeface="Arial"/>
            </a:endParaRPr>
          </a:p>
        </p:txBody>
      </p:sp>
      <p:sp>
        <p:nvSpPr>
          <p:cNvPr id="63" name="CustomShape 2"/>
          <p:cNvSpPr/>
          <p:nvPr/>
        </p:nvSpPr>
        <p:spPr>
          <a:xfrm>
            <a:off x="75960" y="1676520"/>
            <a:ext cx="3885840" cy="487620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Another way attackers can obtain a password is by sniffing the network’s data packets.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is easy in a network that uses hubs but not in a network that uses switches to interconnect the computing devices.  The attacker will have to insert a device on the network that allows the user to see the data packets.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64" name="Picture 4_1" descr="fg10_00400"/>
          <p:cNvPicPr/>
          <p:nvPr/>
        </p:nvPicPr>
        <p:blipFill>
          <a:blip r:embed="rId1"/>
          <a:stretch/>
        </p:blipFill>
        <p:spPr>
          <a:xfrm>
            <a:off x="4419720" y="1905120"/>
            <a:ext cx="4266720" cy="3952440"/>
          </a:xfrm>
          <a:prstGeom prst="rect">
            <a:avLst/>
          </a:prstGeom>
          <a:ln>
            <a:noFill/>
          </a:ln>
        </p:spPr>
      </p:pic>
    </p:spTree>
  </p:cSld>
  <p:transition>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Packet Sniffing</a:t>
            </a:r>
            <a:endParaRPr b="0" lang="en-US" sz="4400" spc="-1" strike="noStrike">
              <a:latin typeface="Arial"/>
            </a:endParaRPr>
          </a:p>
        </p:txBody>
      </p:sp>
      <p:sp>
        <p:nvSpPr>
          <p:cNvPr id="66" name="CustomShape 2"/>
          <p:cNvSpPr/>
          <p:nvPr/>
        </p:nvSpPr>
        <p:spPr>
          <a:xfrm>
            <a:off x="0" y="2133720"/>
            <a:ext cx="4419360" cy="4876200"/>
          </a:xfrm>
          <a:prstGeom prst="rect">
            <a:avLst/>
          </a:prstGeom>
          <a:noFill/>
          <a:ln>
            <a:noFill/>
          </a:ln>
        </p:spPr>
        <p:style>
          <a:lnRef idx="0"/>
          <a:fillRef idx="0"/>
          <a:effectRef idx="0"/>
          <a:fontRef idx="minor"/>
        </p:style>
        <p:txBody>
          <a:bodyPr lIns="90000" rIns="90000" tIns="46800" bIns="46800">
            <a:noAutofit/>
          </a:bodyPr>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attacker will watch the data packets until a telnet or FTP data packet passes or many of the other applications that have unencrypted logins.  </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Many of these applications pass the user name and password over the network in plain text.  </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endParaRPr b="0" lang="en-US" sz="2400" spc="-1" strike="noStrike">
              <a:latin typeface="Arial"/>
            </a:endParaRPr>
          </a:p>
        </p:txBody>
      </p:sp>
      <p:pic>
        <p:nvPicPr>
          <p:cNvPr id="67" name="Picture 6_2" descr="fg10_00400"/>
          <p:cNvPicPr/>
          <p:nvPr/>
        </p:nvPicPr>
        <p:blipFill>
          <a:blip r:embed="rId1"/>
          <a:stretch/>
        </p:blipFill>
        <p:spPr>
          <a:xfrm>
            <a:off x="4495680" y="1905120"/>
            <a:ext cx="4267080" cy="3952440"/>
          </a:xfrm>
          <a:prstGeom prst="rect">
            <a:avLst/>
          </a:prstGeom>
          <a:ln>
            <a:noFill/>
          </a:ln>
        </p:spPr>
      </p:pic>
    </p:spTree>
  </p:cSld>
  <p:transition>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Packet Sniffing</a:t>
            </a:r>
            <a:endParaRPr b="0" lang="en-US" sz="4400" spc="-1" strike="noStrike">
              <a:latin typeface="Arial"/>
            </a:endParaRPr>
          </a:p>
        </p:txBody>
      </p:sp>
      <p:sp>
        <p:nvSpPr>
          <p:cNvPr id="69" name="CustomShape 2"/>
          <p:cNvSpPr/>
          <p:nvPr/>
        </p:nvSpPr>
        <p:spPr>
          <a:xfrm>
            <a:off x="0" y="2133720"/>
            <a:ext cx="4419360" cy="4876200"/>
          </a:xfrm>
          <a:prstGeom prst="rect">
            <a:avLst/>
          </a:prstGeom>
          <a:noFill/>
          <a:ln>
            <a:noFill/>
          </a:ln>
        </p:spPr>
        <p:style>
          <a:lnRef idx="0"/>
          <a:fillRef idx="0"/>
          <a:effectRef idx="0"/>
          <a:fontRef idx="minor"/>
        </p:style>
        <p:txBody>
          <a:bodyPr lIns="90000" rIns="90000" tIns="46800" bIns="46800">
            <a:noAutofit/>
          </a:bodyPr>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Plain text means that the information is in a human readable form.  </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If the attacker captures all data packets from a user’s computer then the chances are good that the attacker can obtain the users login name and password on one of the network’s computers.  </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endParaRPr b="0" lang="en-US" sz="2400" spc="-1" strike="noStrike">
              <a:latin typeface="Arial"/>
            </a:endParaRPr>
          </a:p>
        </p:txBody>
      </p:sp>
      <p:pic>
        <p:nvPicPr>
          <p:cNvPr id="70" name="Picture 6_3" descr="fg10_00400"/>
          <p:cNvPicPr/>
          <p:nvPr/>
        </p:nvPicPr>
        <p:blipFill>
          <a:blip r:embed="rId1"/>
          <a:stretch/>
        </p:blipFill>
        <p:spPr>
          <a:xfrm>
            <a:off x="4495680" y="1905120"/>
            <a:ext cx="4267080" cy="3952440"/>
          </a:xfrm>
          <a:prstGeom prst="rect">
            <a:avLst/>
          </a:prstGeom>
          <a:ln>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Packet Sniffing</a:t>
            </a:r>
            <a:endParaRPr b="0" lang="en-US" sz="4400" spc="-1" strike="noStrike">
              <a:latin typeface="Arial"/>
            </a:endParaRPr>
          </a:p>
        </p:txBody>
      </p:sp>
      <p:sp>
        <p:nvSpPr>
          <p:cNvPr id="72" name="CustomShape 2"/>
          <p:cNvSpPr/>
          <p:nvPr/>
        </p:nvSpPr>
        <p:spPr>
          <a:xfrm>
            <a:off x="457200" y="1523880"/>
            <a:ext cx="8229240" cy="4876560"/>
          </a:xfrm>
          <a:prstGeom prst="rect">
            <a:avLst/>
          </a:prstGeom>
          <a:noFill/>
          <a:ln>
            <a:noFill/>
          </a:ln>
        </p:spPr>
        <p:style>
          <a:lnRef idx="0"/>
          <a:fillRef idx="0"/>
          <a:effectRef idx="0"/>
          <a:fontRef idx="minor"/>
        </p:style>
        <p:txBody>
          <a:bodyPr lIns="90000" rIns="90000" tIns="46800" bIns="46800">
            <a:noAutofit/>
          </a:bodyPr>
          <a:p>
            <a:pPr marL="342720" indent="-342360">
              <a:lnSpc>
                <a:spcPct val="80000"/>
              </a:lnSpc>
              <a:spcBef>
                <a:spcPts val="499"/>
              </a:spcBef>
              <a:tabLst>
                <a:tab algn="l" pos="0"/>
              </a:tabLst>
            </a:pPr>
            <a:endParaRPr b="0" lang="en-US" sz="1800" spc="-1" strike="noStrike">
              <a:latin typeface="Arial"/>
            </a:endParaRPr>
          </a:p>
          <a:p>
            <a:pPr marL="342720" indent="-342360">
              <a:lnSpc>
                <a:spcPct val="80000"/>
              </a:lnSpc>
              <a:spcBef>
                <a:spcPts val="598"/>
              </a:spcBef>
              <a:tabLst>
                <a:tab algn="l" pos="0"/>
              </a:tabLst>
            </a:pPr>
            <a:r>
              <a:rPr b="0" lang="en-US" sz="20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way to prevent this is by encrypting the users name and password.  An encrypted alternative to telnet is SSH (Secure Shell).  </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packets that pass across this SSH connection are encrypted.   </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SSL (Secure Socket Layer) is an encryption used by web servers.  For example, the packet transmission is encrypted when a credit card number is entered.  </a:t>
            </a:r>
            <a:endParaRPr b="0" lang="en-US" sz="2400" spc="-1" strike="noStrike">
              <a:latin typeface="Arial"/>
            </a:endParaRPr>
          </a:p>
        </p:txBody>
      </p:sp>
    </p:spTree>
  </p:cSld>
  <p:transition>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Packet Sniffing</a:t>
            </a:r>
            <a:endParaRPr b="0" lang="en-US" sz="4400" spc="-1" strike="noStrike">
              <a:latin typeface="Arial"/>
            </a:endParaRPr>
          </a:p>
        </p:txBody>
      </p:sp>
      <p:sp>
        <p:nvSpPr>
          <p:cNvPr id="74" name="CustomShape 2"/>
          <p:cNvSpPr/>
          <p:nvPr/>
        </p:nvSpPr>
        <p:spPr>
          <a:xfrm>
            <a:off x="457200" y="1981080"/>
            <a:ext cx="8229240" cy="4876560"/>
          </a:xfrm>
          <a:prstGeom prst="rect">
            <a:avLst/>
          </a:prstGeom>
          <a:noFill/>
          <a:ln>
            <a:noFill/>
          </a:ln>
        </p:spPr>
        <p:style>
          <a:lnRef idx="0"/>
          <a:fillRef idx="0"/>
          <a:effectRef idx="0"/>
          <a:fontRef idx="minor"/>
        </p:style>
        <p:txBody>
          <a:bodyPr lIns="90000" rIns="90000" tIns="46800" bIns="46800">
            <a:noAutofit/>
          </a:bodyPr>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There is also a secured version of FTP.  In these examples, the security is implemented at the application layer.  Security can also be implemented at layer three using </a:t>
            </a:r>
            <a:r>
              <a:rPr b="1" lang="en-US" sz="2400" spc="-1" strike="noStrike">
                <a:solidFill>
                  <a:srgbClr val="ffcc00"/>
                </a:solidFill>
                <a:latin typeface="Times New Roman"/>
                <a:ea typeface="DejaVu Sans"/>
              </a:rPr>
              <a:t>IPSec</a:t>
            </a:r>
            <a:r>
              <a:rPr b="1"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(IP Security).</a:t>
            </a: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 IPSec each packet is encrypted prior to transmission across the network link.  IPSec is also a method used to encrypt VPN tunnels.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Vulnerable Software</a:t>
            </a:r>
            <a:endParaRPr b="0" lang="en-US" sz="4400" spc="-1" strike="noStrike">
              <a:latin typeface="Arial"/>
            </a:endParaRPr>
          </a:p>
        </p:txBody>
      </p:sp>
      <p:sp>
        <p:nvSpPr>
          <p:cNvPr id="76"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the process of writing large amounts of code, errors happen that can open the access to the code and to a network.  The basic attack that capitalizes of these errors is the </a:t>
            </a:r>
            <a:r>
              <a:rPr b="1" lang="en-US" sz="2400" spc="-1" strike="noStrike">
                <a:solidFill>
                  <a:srgbClr val="ffcc00"/>
                </a:solidFill>
                <a:latin typeface="Times New Roman"/>
              </a:rPr>
              <a:t>buffer overflow</a:t>
            </a:r>
            <a:r>
              <a:rPr b="0" lang="en-US" sz="2400" spc="-1" strike="noStrike">
                <a:solidFill>
                  <a:srgbClr val="ffffff"/>
                </a:solidFill>
                <a:latin typeface="Times New Roman"/>
              </a:rPr>
              <a: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buffer overflow happens when a program attempts to put more data into a buffer than it was configured to hold.  The computer program stack contains data plus instructions that it will run. </a:t>
            </a:r>
            <a:endParaRPr b="0" lang="en-US" sz="2400" spc="-1" strike="noStrike">
              <a:latin typeface="Arial"/>
            </a:endParaRPr>
          </a:p>
        </p:txBody>
      </p:sp>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Vulnerable Software</a:t>
            </a:r>
            <a:endParaRPr b="0" lang="en-US" sz="4400" spc="-1" strike="noStrike">
              <a:latin typeface="Arial"/>
            </a:endParaRPr>
          </a:p>
        </p:txBody>
      </p:sp>
      <p:sp>
        <p:nvSpPr>
          <p:cNvPr id="78"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example, a web application could have a vulnerability with long URLs assigned to a variable within the web application.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the attacker makes the URL long enough then the buffer overflow could allow the attacker’s code to be placed in the stack.  When the program counter gets to the inserted code, the inserted code is run and the attacker then has remote access to the machine.   </a:t>
            </a:r>
            <a:endParaRPr b="0" lang="en-US" sz="2400" spc="-1" strike="noStrike">
              <a:latin typeface="Arial"/>
            </a:endParaRPr>
          </a:p>
        </p:txBody>
      </p:sp>
    </p:spTree>
  </p:cSld>
  <p:transition>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Vulnerable Software</a:t>
            </a:r>
            <a:endParaRPr b="0" lang="en-US" sz="4400" spc="-1" strike="noStrike">
              <a:latin typeface="Arial"/>
            </a:endParaRPr>
          </a:p>
        </p:txBody>
      </p:sp>
      <p:sp>
        <p:nvSpPr>
          <p:cNvPr id="80" name="CustomShape 2"/>
          <p:cNvSpPr/>
          <p:nvPr/>
        </p:nvSpPr>
        <p:spPr>
          <a:xfrm>
            <a:off x="457200" y="1676520"/>
            <a:ext cx="8229240" cy="41144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Sometimes buffer overflows don’t allow instructions to be run but rather the application will crash.  A common code that gets run in buffer overflow applications is setting up a backdoor to gain entry into the computer.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What the attacker is doing is creating an application on a port and then the attacker can connect to the port.  The attacker can also use this to place viruses in the computer.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example, the attacker finds a vulnerability in the source code for an operating system,  e.g. the SSL code on a web server.  The attacker downloads malicious code onto the web server and then connects to the machine and instructs the code to begin attacking other machines. </a:t>
            </a:r>
            <a:endParaRPr b="0" lang="en-US" sz="2400" spc="-1" strike="noStrike">
              <a:latin typeface="Arial"/>
            </a:endParaRPr>
          </a:p>
        </p:txBody>
      </p:sp>
    </p:spTree>
  </p:cSld>
  <p:transition>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ahoma"/>
              </a:rPr>
              <a:t>Preventing  Vulnerable Software Attacks</a:t>
            </a:r>
            <a:endParaRPr b="0" lang="en-US" sz="4000" spc="-1" strike="noStrike">
              <a:latin typeface="Arial"/>
            </a:endParaRPr>
          </a:p>
        </p:txBody>
      </p:sp>
      <p:sp>
        <p:nvSpPr>
          <p:cNvPr id="82" name="CustomShape 2"/>
          <p:cNvSpPr/>
          <p:nvPr/>
        </p:nvSpPr>
        <p:spPr>
          <a:xfrm>
            <a:off x="457200" y="1981080"/>
            <a:ext cx="8229240" cy="464796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Keep the software patches and service packs for the operating system current.</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Turn off all services and ports that are not needed on a machine.  For example, if your machine does use web service then turn this service off.  Leaving these services on is like leaving the windows and doors open to your house.  You are just inviting an attacker to come in.  If you aren’t using a service, shut the access.</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command </a:t>
            </a:r>
            <a:r>
              <a:rPr b="0" i="1" lang="en-US" sz="2400" spc="-1" strike="noStrike">
                <a:solidFill>
                  <a:srgbClr val="ffffff"/>
                </a:solidFill>
                <a:latin typeface="Times New Roman"/>
              </a:rPr>
              <a:t>netstat –a </a:t>
            </a:r>
            <a:r>
              <a:rPr b="0" lang="en-US" sz="2400" spc="-1" strike="noStrike">
                <a:solidFill>
                  <a:srgbClr val="ffffff"/>
                </a:solidFill>
                <a:latin typeface="Times New Roman"/>
              </a:rPr>
              <a:t> can be used to display the ports currently open on the windows operating system.  This command shows who is connected to your machine and the port number. </a:t>
            </a:r>
            <a:endParaRPr b="0" lang="en-US" sz="2400" spc="-1" strike="noStrike">
              <a:latin typeface="Arial"/>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457200" y="1981080"/>
            <a:ext cx="8229240" cy="5181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216000" indent="-216000">
              <a:lnSpc>
                <a:spcPct val="100000"/>
              </a:lnSpc>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ea typeface="DejaVu Sans"/>
              </a:rPr>
              <a:t>  </a:t>
            </a:r>
            <a:r>
              <a:rPr b="0" lang="en-US" sz="2400" spc="-1" strike="noStrike">
                <a:solidFill>
                  <a:srgbClr val="ffffff"/>
                </a:solidFill>
                <a:latin typeface="Tahoma"/>
                <a:ea typeface="DejaVu Sans"/>
              </a:rPr>
              <a:t>Examine how an attacker gains control of a network</a:t>
            </a:r>
            <a:endParaRPr b="0" lang="en-US" sz="2400" spc="-1" strike="noStrike">
              <a:latin typeface="Arial"/>
            </a:endParaRPr>
          </a:p>
          <a:p>
            <a:pPr>
              <a:lnSpc>
                <a:spcPct val="100000"/>
              </a:lnSpc>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6000">
              <a:lnSpc>
                <a:spcPct val="100000"/>
              </a:lnSpc>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ea typeface="DejaVu Sans"/>
              </a:rPr>
              <a:t>  </a:t>
            </a:r>
            <a:r>
              <a:rPr b="0" lang="en-US" sz="2400" spc="-1" strike="noStrike">
                <a:solidFill>
                  <a:srgbClr val="ffffff"/>
                </a:solidFill>
                <a:latin typeface="Tahoma"/>
                <a:ea typeface="DejaVu Sans"/>
              </a:rPr>
              <a:t>Understand how denial of service attacks are initiated</a:t>
            </a:r>
            <a:endParaRPr b="0" lang="en-US" sz="2400" spc="-1" strike="noStrike">
              <a:latin typeface="Arial"/>
            </a:endParaRPr>
          </a:p>
          <a:p>
            <a:pPr>
              <a:lnSpc>
                <a:spcPct val="100000"/>
              </a:lnSpc>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6000">
              <a:lnSpc>
                <a:spcPct val="100000"/>
              </a:lnSpc>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ea typeface="DejaVu Sans"/>
              </a:rPr>
              <a:t>  </a:t>
            </a:r>
            <a:r>
              <a:rPr b="0" lang="en-US" sz="2400" spc="-1" strike="noStrike">
                <a:solidFill>
                  <a:srgbClr val="ffffff"/>
                </a:solidFill>
                <a:latin typeface="Tahoma"/>
                <a:ea typeface="DejaVu Sans"/>
              </a:rPr>
              <a:t>Examine the security software and hardware used to protect the network</a:t>
            </a:r>
            <a:endParaRPr b="0" lang="en-US" sz="2400" spc="-1" strike="noStrike">
              <a:latin typeface="Arial"/>
            </a:endParaRPr>
          </a:p>
          <a:p>
            <a:pPr>
              <a:lnSpc>
                <a:spcPct val="100000"/>
              </a:lnSpc>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6000">
              <a:lnSpc>
                <a:spcPct val="100000"/>
              </a:lnSpc>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ea typeface="DejaVu Sans"/>
              </a:rPr>
              <a:t>  </a:t>
            </a:r>
            <a:r>
              <a:rPr b="0" lang="en-US" sz="2400" spc="-1" strike="noStrike">
                <a:solidFill>
                  <a:srgbClr val="ffffff"/>
                </a:solidFill>
                <a:latin typeface="Tahoma"/>
                <a:ea typeface="DejaVu Sans"/>
              </a:rPr>
              <a:t>Understand the VPN technologies</a:t>
            </a:r>
            <a:endParaRPr b="0" lang="en-US" sz="2400" spc="-1" strike="noStrike">
              <a:latin typeface="Arial"/>
            </a:endParaRPr>
          </a:p>
          <a:p>
            <a:pPr>
              <a:lnSpc>
                <a:spcPct val="100000"/>
              </a:lnSpc>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6000">
              <a:lnSpc>
                <a:spcPct val="100000"/>
              </a:lnSpc>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ea typeface="DejaVu Sans"/>
              </a:rPr>
              <a:t>  </a:t>
            </a:r>
            <a:r>
              <a:rPr b="0" lang="en-US" sz="2400" spc="-1" strike="noStrike">
                <a:solidFill>
                  <a:srgbClr val="ffffff"/>
                </a:solidFill>
                <a:latin typeface="Tahoma"/>
                <a:ea typeface="DejaVu Sans"/>
              </a:rPr>
              <a:t>Understand wireless security issues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41" name="CustomShape 2"/>
          <p:cNvSpPr/>
          <p:nvPr/>
        </p:nvSpPr>
        <p:spPr>
          <a:xfrm>
            <a:off x="457200" y="68580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Objectives</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netstat -a</a:t>
            </a:r>
            <a:endParaRPr b="0" lang="en-US" sz="4400" spc="-1" strike="noStrike">
              <a:latin typeface="Arial"/>
            </a:endParaRPr>
          </a:p>
        </p:txBody>
      </p:sp>
      <p:sp>
        <p:nvSpPr>
          <p:cNvPr id="84" name="CustomShape 2"/>
          <p:cNvSpPr/>
          <p:nvPr/>
        </p:nvSpPr>
        <p:spPr>
          <a:xfrm>
            <a:off x="457200" y="1599840"/>
            <a:ext cx="8686440" cy="518112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448"/>
              </a:spcBef>
              <a:tabLst>
                <a:tab algn="l" pos="0"/>
              </a:tabLst>
            </a:pPr>
            <a:r>
              <a:rPr b="1" lang="en-US" sz="1800" spc="-1" strike="noStrike">
                <a:solidFill>
                  <a:srgbClr val="ffffff"/>
                </a:solidFill>
                <a:latin typeface="Times New Roman"/>
              </a:rPr>
              <a:t>c: netstat -a </a:t>
            </a:r>
            <a:endParaRPr b="0" lang="en-US" sz="1800" spc="-1" strike="noStrike">
              <a:latin typeface="Arial"/>
            </a:endParaRPr>
          </a:p>
          <a:p>
            <a:pPr marL="342720" indent="-342360">
              <a:lnSpc>
                <a:spcPct val="80000"/>
              </a:lnSpc>
              <a:spcBef>
                <a:spcPts val="448"/>
              </a:spcBef>
              <a:tabLst>
                <a:tab algn="l" pos="0"/>
              </a:tabLst>
            </a:pPr>
            <a:r>
              <a:rPr b="1" lang="en-US" sz="1800" spc="-1" strike="noStrike">
                <a:solidFill>
                  <a:srgbClr val="ffffff"/>
                </a:solidFill>
                <a:latin typeface="Times New Roman"/>
              </a:rPr>
              <a:t>Active Connections</a:t>
            </a:r>
            <a:endParaRPr b="0" lang="en-US" sz="1800" spc="-1" strike="noStrike">
              <a:latin typeface="Arial"/>
            </a:endParaRPr>
          </a:p>
          <a:p>
            <a:pPr marL="342720" indent="-342360">
              <a:lnSpc>
                <a:spcPct val="80000"/>
              </a:lnSpc>
              <a:spcBef>
                <a:spcPts val="448"/>
              </a:spcBef>
              <a:tabLst>
                <a:tab algn="l" pos="0"/>
              </a:tabLst>
            </a:pPr>
            <a:r>
              <a:rPr b="1" lang="en-US" sz="1800" spc="-1" strike="noStrike">
                <a:solidFill>
                  <a:srgbClr val="ffffff"/>
                </a:solidFill>
                <a:latin typeface="Times New Roman"/>
              </a:rPr>
              <a:t>  </a:t>
            </a:r>
            <a:r>
              <a:rPr b="1" lang="en-US" sz="1800" spc="-1" strike="noStrike">
                <a:solidFill>
                  <a:srgbClr val="ffffff"/>
                </a:solidFill>
                <a:latin typeface="Times New Roman"/>
              </a:rPr>
              <a:t>Proto  Local Address          Foreign Address        State</a:t>
            </a:r>
            <a:endParaRPr b="0" lang="en-US" sz="1800" spc="-1" strike="noStrike">
              <a:latin typeface="Arial"/>
            </a:endParaRPr>
          </a:p>
          <a:p>
            <a:pPr marL="342720" indent="-342360">
              <a:lnSpc>
                <a:spcPct val="80000"/>
              </a:lnSpc>
              <a:spcBef>
                <a:spcPts val="448"/>
              </a:spcBef>
              <a:tabLst>
                <a:tab algn="l" pos="0"/>
              </a:tabLst>
            </a:pPr>
            <a:r>
              <a:rPr b="1" lang="en-US" sz="1800" spc="-1" strike="noStrike">
                <a:solidFill>
                  <a:srgbClr val="ffffff"/>
                </a:solidFill>
                <a:latin typeface="Times New Roman"/>
              </a:rPr>
              <a:t>  </a:t>
            </a:r>
            <a:r>
              <a:rPr b="1" lang="en-US" sz="1800" spc="-1" strike="noStrike">
                <a:solidFill>
                  <a:srgbClr val="ffffff"/>
                </a:solidFill>
                <a:latin typeface="Times New Roman"/>
              </a:rPr>
              <a:t>TCP    pc-salsa2:1087        PC-SALSA2:0          LISTENING</a:t>
            </a:r>
            <a:endParaRPr b="0" lang="en-US" sz="1800" spc="-1" strike="noStrike">
              <a:latin typeface="Arial"/>
            </a:endParaRPr>
          </a:p>
          <a:p>
            <a:pPr marL="342720" indent="-342360">
              <a:lnSpc>
                <a:spcPct val="80000"/>
              </a:lnSpc>
              <a:spcBef>
                <a:spcPts val="448"/>
              </a:spcBef>
              <a:tabLst>
                <a:tab algn="l" pos="0"/>
              </a:tabLst>
            </a:pPr>
            <a:r>
              <a:rPr b="1" lang="en-US" sz="1800" spc="-1" strike="noStrike">
                <a:solidFill>
                  <a:srgbClr val="ffffff"/>
                </a:solidFill>
                <a:latin typeface="Times New Roman"/>
              </a:rPr>
              <a:t>  </a:t>
            </a:r>
            <a:r>
              <a:rPr b="1" lang="en-US" sz="1800" spc="-1" strike="noStrike">
                <a:solidFill>
                  <a:srgbClr val="ffffff"/>
                </a:solidFill>
                <a:latin typeface="Times New Roman"/>
              </a:rPr>
              <a:t>TCP    pc- salsa2:1088       PC-SALSA2:0          LISTENING</a:t>
            </a:r>
            <a:endParaRPr b="0" lang="en-US" sz="1800" spc="-1" strike="noStrike">
              <a:latin typeface="Arial"/>
            </a:endParaRPr>
          </a:p>
          <a:p>
            <a:pPr marL="342720" indent="-342360">
              <a:lnSpc>
                <a:spcPct val="80000"/>
              </a:lnSpc>
              <a:spcBef>
                <a:spcPts val="448"/>
              </a:spcBef>
              <a:tabLst>
                <a:tab algn="l" pos="0"/>
              </a:tabLst>
            </a:pPr>
            <a:r>
              <a:rPr b="1" lang="en-US" sz="1800" spc="-1" strike="noStrike">
                <a:solidFill>
                  <a:srgbClr val="ffffff"/>
                </a:solidFill>
                <a:latin typeface="Times New Roman"/>
              </a:rPr>
              <a:t>  </a:t>
            </a:r>
            <a:r>
              <a:rPr b="1" lang="en-US" sz="1800" spc="-1" strike="noStrike">
                <a:solidFill>
                  <a:srgbClr val="ffffff"/>
                </a:solidFill>
                <a:latin typeface="Times New Roman"/>
              </a:rPr>
              <a:t>TCP    pc- salsa2:135</a:t>
            </a:r>
            <a:r>
              <a:rPr b="1" lang="en-US" sz="1800" spc="-1" strike="noStrike">
                <a:solidFill>
                  <a:srgbClr val="ffffff"/>
                </a:solidFill>
                <a:latin typeface="Times New Roman"/>
              </a:rPr>
              <a:t>	</a:t>
            </a:r>
            <a:r>
              <a:rPr b="1" lang="en-US" sz="1800" spc="-1" strike="noStrike">
                <a:solidFill>
                  <a:srgbClr val="ffffff"/>
                </a:solidFill>
                <a:latin typeface="Times New Roman"/>
              </a:rPr>
              <a:t>      PC-SALSA2:0          LISTENING</a:t>
            </a:r>
            <a:endParaRPr b="0" lang="en-US" sz="1800" spc="-1" strike="noStrike">
              <a:latin typeface="Arial"/>
            </a:endParaRPr>
          </a:p>
          <a:p>
            <a:pPr marL="342720" indent="-342360">
              <a:lnSpc>
                <a:spcPct val="80000"/>
              </a:lnSpc>
              <a:spcBef>
                <a:spcPts val="448"/>
              </a:spcBef>
              <a:tabLst>
                <a:tab algn="l" pos="0"/>
              </a:tabLst>
            </a:pPr>
            <a:r>
              <a:rPr b="1" lang="en-US" sz="1800" spc="-1" strike="noStrike">
                <a:solidFill>
                  <a:srgbClr val="ffffff"/>
                </a:solidFill>
                <a:latin typeface="Times New Roman"/>
              </a:rPr>
              <a:t>  </a:t>
            </a:r>
            <a:r>
              <a:rPr b="1" lang="en-US" sz="1800" spc="-1" strike="noStrike">
                <a:solidFill>
                  <a:srgbClr val="ffffff"/>
                </a:solidFill>
                <a:latin typeface="Times New Roman"/>
              </a:rPr>
              <a:t>TCP    pc- salsa2:137         PC- SALSA2:0          LISTENING</a:t>
            </a:r>
            <a:endParaRPr b="0" lang="en-US" sz="1800" spc="-1" strike="noStrike">
              <a:latin typeface="Arial"/>
            </a:endParaRPr>
          </a:p>
          <a:p>
            <a:pPr marL="342720" indent="-342360">
              <a:lnSpc>
                <a:spcPct val="80000"/>
              </a:lnSpc>
              <a:spcBef>
                <a:spcPts val="448"/>
              </a:spcBef>
              <a:tabLst>
                <a:tab algn="l" pos="0"/>
              </a:tabLst>
            </a:pPr>
            <a:r>
              <a:rPr b="1" lang="en-US" sz="1800" spc="-1" strike="noStrike">
                <a:solidFill>
                  <a:srgbClr val="ffffff"/>
                </a:solidFill>
                <a:latin typeface="Times New Roman"/>
              </a:rPr>
              <a:t>  </a:t>
            </a:r>
            <a:r>
              <a:rPr b="1" lang="en-US" sz="1800" spc="-1" strike="noStrike">
                <a:solidFill>
                  <a:srgbClr val="ffffff"/>
                </a:solidFill>
                <a:latin typeface="Times New Roman"/>
              </a:rPr>
              <a:t>TCP    pc- salsa2:138         PC- SALSA2:0          LISTENING</a:t>
            </a:r>
            <a:endParaRPr b="0" lang="en-US" sz="1800" spc="-1" strike="noStrike">
              <a:latin typeface="Arial"/>
            </a:endParaRPr>
          </a:p>
          <a:p>
            <a:pPr marL="342720" indent="-342360">
              <a:lnSpc>
                <a:spcPct val="80000"/>
              </a:lnSpc>
              <a:spcBef>
                <a:spcPts val="448"/>
              </a:spcBef>
              <a:tabLst>
                <a:tab algn="l" pos="0"/>
              </a:tabLst>
            </a:pPr>
            <a:r>
              <a:rPr b="1" lang="en-US" sz="1800" spc="-1" strike="noStrike">
                <a:solidFill>
                  <a:srgbClr val="ffffff"/>
                </a:solidFill>
                <a:latin typeface="Times New Roman"/>
              </a:rPr>
              <a:t>  </a:t>
            </a:r>
            <a:r>
              <a:rPr b="1" lang="en-US" sz="1800" spc="-1" strike="noStrike">
                <a:solidFill>
                  <a:srgbClr val="ffffff"/>
                </a:solidFill>
                <a:latin typeface="Times New Roman"/>
              </a:rPr>
              <a:t>UDP    pc- salsa2:nbname     *:*                    </a:t>
            </a:r>
            <a:endParaRPr b="0" lang="en-US" sz="1800" spc="-1" strike="noStrike">
              <a:latin typeface="Arial"/>
            </a:endParaRPr>
          </a:p>
          <a:p>
            <a:pPr marL="342720" indent="-342360">
              <a:lnSpc>
                <a:spcPct val="80000"/>
              </a:lnSpc>
              <a:spcBef>
                <a:spcPts val="448"/>
              </a:spcBef>
              <a:tabLst>
                <a:tab algn="l" pos="0"/>
              </a:tabLst>
            </a:pPr>
            <a:r>
              <a:rPr b="1" lang="en-US" sz="1800" spc="-1" strike="noStrike">
                <a:solidFill>
                  <a:srgbClr val="ffffff"/>
                </a:solidFill>
                <a:latin typeface="Times New Roman"/>
              </a:rPr>
              <a:t>  </a:t>
            </a:r>
            <a:r>
              <a:rPr b="1" lang="en-US" sz="1800" spc="-1" strike="noStrike">
                <a:solidFill>
                  <a:srgbClr val="ffffff"/>
                </a:solidFill>
                <a:latin typeface="Times New Roman"/>
              </a:rPr>
              <a:t>UDP    pc- salsa2:nbdatagram  *:*</a:t>
            </a:r>
            <a:r>
              <a:rPr b="0" lang="en-US" sz="1800" spc="-1" strike="noStrike">
                <a:solidFill>
                  <a:srgbClr val="ffffff"/>
                </a:solidFill>
                <a:latin typeface="Times New Roman"/>
              </a:rPr>
              <a:t> </a:t>
            </a:r>
            <a:endParaRPr b="0" lang="en-US" sz="1800" spc="-1" strike="noStrike">
              <a:latin typeface="Arial"/>
            </a:endParaRPr>
          </a:p>
          <a:p>
            <a:pPr marL="342720" indent="-342360">
              <a:lnSpc>
                <a:spcPct val="80000"/>
              </a:lnSpc>
              <a:spcBef>
                <a:spcPts val="448"/>
              </a:spcBef>
              <a:tabLst>
                <a:tab algn="l" pos="0"/>
              </a:tabLst>
            </a:pPr>
            <a:endParaRPr b="0" lang="en-US" sz="1800" spc="-1" strike="noStrike">
              <a:latin typeface="Arial"/>
            </a:endParaRPr>
          </a:p>
          <a:p>
            <a:pPr marL="342720" indent="-342360">
              <a:lnSpc>
                <a:spcPct val="80000"/>
              </a:lnSpc>
              <a:spcBef>
                <a:spcPts val="448"/>
              </a:spcBef>
              <a:tabLst>
                <a:tab algn="l" pos="0"/>
              </a:tabLst>
            </a:pPr>
            <a:r>
              <a:rPr b="0" lang="en-US" sz="1800" spc="-1" strike="noStrike">
                <a:solidFill>
                  <a:srgbClr val="ffffff"/>
                </a:solidFill>
                <a:latin typeface="Times New Roman"/>
              </a:rPr>
              <a:t>	</a:t>
            </a:r>
            <a:r>
              <a:rPr b="0" lang="en-US" sz="1800" spc="-1" strike="noStrike">
                <a:solidFill>
                  <a:srgbClr val="ffffff"/>
                </a:solidFill>
                <a:latin typeface="Times New Roman"/>
              </a:rPr>
              <a:t>The ports that are listening are just waiting for a connection.  For example, ports 135 and 137 are the NETBIOS and file sharing ports for Microsoft.  Every port that is established, shows listening and that port can accept a connection.  For example if your application is vulnerable and it is listening then the machine is vulnerable to an attack.  It is good idea to check to see what applications are running on your machine.  It is also a good idea to turn off ports that are not needed.  The steps for turning off ports depends on the application.  For example, if port 80 is running (WEB – IIS) then go to the Windows services and turn off web the web applications. </a:t>
            </a:r>
            <a:endParaRPr b="0" lang="en-US" sz="1800" spc="-1" strike="noStrike">
              <a:latin typeface="Arial"/>
            </a:endParaRPr>
          </a:p>
        </p:txBody>
      </p:sp>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nmap port scanner</a:t>
            </a:r>
            <a:endParaRPr b="0" lang="en-US" sz="4400" spc="-1" strike="noStrike">
              <a:latin typeface="Arial"/>
            </a:endParaRPr>
          </a:p>
        </p:txBody>
      </p:sp>
      <p:sp>
        <p:nvSpPr>
          <p:cNvPr id="86"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is a port scanner that is used by the network administrator to scan a local computer or other computers internal to the network to determine what network ports and services are being made available to users.  An example is provided below.</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endParaRPr b="0" lang="en-US" sz="2400" spc="-1" strike="noStrike">
              <a:latin typeface="Arial"/>
            </a:endParaRPr>
          </a:p>
        </p:txBody>
      </p:sp>
      <p:pic>
        <p:nvPicPr>
          <p:cNvPr id="87" name="Picture 3" descr=""/>
          <p:cNvPicPr/>
          <p:nvPr/>
        </p:nvPicPr>
        <p:blipFill>
          <a:blip r:embed="rId1"/>
          <a:stretch/>
        </p:blipFill>
        <p:spPr>
          <a:xfrm>
            <a:off x="2300400" y="4035600"/>
            <a:ext cx="4542840" cy="2450520"/>
          </a:xfrm>
          <a:prstGeom prst="rect">
            <a:avLst/>
          </a:prstGeom>
          <a:ln>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457200" y="68580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nmap port scanner</a:t>
            </a:r>
            <a:endParaRPr b="0" lang="en-US" sz="4400" spc="-1" strike="noStrike">
              <a:latin typeface="Arial"/>
            </a:endParaRPr>
          </a:p>
        </p:txBody>
      </p:sp>
      <p:sp>
        <p:nvSpPr>
          <p:cNvPr id="89" name="CustomShape 2"/>
          <p:cNvSpPr/>
          <p:nvPr/>
        </p:nvSpPr>
        <p:spPr>
          <a:xfrm>
            <a:off x="457200" y="198108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scan shows that the ftp, telnet, smtp (email server), sunrpc (network file server), and X11 (the GUI for Linux) are all available. Notice that each service has a port number assigned to it. </a:t>
            </a:r>
            <a:endParaRPr b="0" lang="en-US" sz="2400" spc="-1" strike="noStrike">
              <a:latin typeface="Arial"/>
            </a:endParaRPr>
          </a:p>
        </p:txBody>
      </p:sp>
      <p:pic>
        <p:nvPicPr>
          <p:cNvPr id="90" name="Picture 3_0" descr=""/>
          <p:cNvPicPr/>
          <p:nvPr/>
        </p:nvPicPr>
        <p:blipFill>
          <a:blip r:embed="rId1"/>
          <a:stretch/>
        </p:blipFill>
        <p:spPr>
          <a:xfrm>
            <a:off x="2300400" y="4035600"/>
            <a:ext cx="4542840" cy="245052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457200" y="68580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nmap port scanner</a:t>
            </a:r>
            <a:endParaRPr b="0" lang="en-US" sz="4400" spc="-1" strike="noStrike">
              <a:latin typeface="Arial"/>
            </a:endParaRPr>
          </a:p>
        </p:txBody>
      </p:sp>
      <p:sp>
        <p:nvSpPr>
          <p:cNvPr id="92" name="CustomShape 2"/>
          <p:cNvSpPr/>
          <p:nvPr/>
        </p:nvSpPr>
        <p:spPr>
          <a:xfrm>
            <a:off x="457200" y="167652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There are many important issues that the network/system administrator faces, but security should be the top concern. When you first go out to install a new service or are maintaining existing systems, the most important issue is the system security and preventing outside threats.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following is a list of some of the questions that should be asked:</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000"/>
                </a:solidFill>
                <a:latin typeface="Times New Roman"/>
                <a:ea typeface="DejaVu Sans"/>
              </a:rPr>
              <a:t>Who will be the users of the software, and what applications are they going to be running?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457200" y="68580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nmap port scanner</a:t>
            </a:r>
            <a:endParaRPr b="0" lang="en-US" sz="4400" spc="-1" strike="noStrike">
              <a:latin typeface="Arial"/>
            </a:endParaRPr>
          </a:p>
        </p:txBody>
      </p:sp>
      <p:sp>
        <p:nvSpPr>
          <p:cNvPr id="94" name="CustomShape 2"/>
          <p:cNvSpPr/>
          <p:nvPr/>
        </p:nvSpPr>
        <p:spPr>
          <a:xfrm>
            <a:off x="457200" y="167652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There are many important issues that the network/system administrator faces, but security should be the top concern. When you first go out to install a new service or are maintaining existing systems, the most important issue is the system security and preventing outside threats.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following is a list of some of the questions that should be asked:</a:t>
            </a:r>
            <a:endParaRPr b="0" lang="en-US" sz="2400" spc="-1" strike="noStrike">
              <a:latin typeface="Arial"/>
            </a:endParaRPr>
          </a:p>
          <a:p>
            <a:pPr marL="342720" indent="-342360">
              <a:lnSpc>
                <a:spcPct val="100000"/>
              </a:lnSpc>
              <a:spcBef>
                <a:spcPts val="598"/>
              </a:spcBef>
              <a:tabLst>
                <a:tab algn="l" pos="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000"/>
                </a:solidFill>
                <a:latin typeface="Times New Roman"/>
                <a:ea typeface="DejaVu Sans"/>
              </a:rPr>
              <a:t>Will they need special permissions?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457200" y="68580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nmap port scanner</a:t>
            </a:r>
            <a:endParaRPr b="0" lang="en-US" sz="4400" spc="-1" strike="noStrike">
              <a:latin typeface="Arial"/>
            </a:endParaRPr>
          </a:p>
        </p:txBody>
      </p:sp>
      <p:sp>
        <p:nvSpPr>
          <p:cNvPr id="96" name="CustomShape 2"/>
          <p:cNvSpPr/>
          <p:nvPr/>
        </p:nvSpPr>
        <p:spPr>
          <a:xfrm>
            <a:off x="457200" y="167652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There are many important issues that the network/system administrator faces, but security should be the top concern. When you first go out to install a new service or are maintaining existing systems, the most important issue is the system security and preventing outside threats.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following is a list of some of the questions that should be asked:</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000"/>
                </a:solidFill>
                <a:latin typeface="Times New Roman"/>
                <a:ea typeface="DejaVu Sans"/>
              </a:rPr>
              <a:t>Will the software being installed require a firewall?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457200" y="68580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nmap port scanner</a:t>
            </a:r>
            <a:endParaRPr b="0" lang="en-US" sz="4400" spc="-1" strike="noStrike">
              <a:latin typeface="Arial"/>
            </a:endParaRPr>
          </a:p>
        </p:txBody>
      </p:sp>
      <p:sp>
        <p:nvSpPr>
          <p:cNvPr id="98" name="CustomShape 2"/>
          <p:cNvSpPr/>
          <p:nvPr/>
        </p:nvSpPr>
        <p:spPr>
          <a:xfrm>
            <a:off x="457200" y="167652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There are many important issues that the network/system administrator faces, but security should be the top concern. When you first go out to install a new service or are maintaining existing systems, the most important issue is the system security and preventing outside threats.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following is a list of some of the questions that should be asked:</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000"/>
                </a:solidFill>
                <a:latin typeface="Times New Roman"/>
                <a:ea typeface="DejaVu Sans"/>
              </a:rPr>
              <a:t>Does the software introduce any security threats?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457200" y="68580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penetration testing</a:t>
            </a:r>
            <a:endParaRPr b="0" lang="en-US" sz="4400" spc="-1" strike="noStrike">
              <a:latin typeface="Arial"/>
            </a:endParaRPr>
          </a:p>
        </p:txBody>
      </p:sp>
      <p:sp>
        <p:nvSpPr>
          <p:cNvPr id="100" name="CustomShape 2"/>
          <p:cNvSpPr/>
          <p:nvPr/>
        </p:nvSpPr>
        <p:spPr>
          <a:xfrm>
            <a:off x="457200" y="167652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penetration test is a way to evaluate the security of the user’s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is accomplished by trying to exploit vulnerabilities in the network. This includes identifying any potential problems with the operating systems, service and applications as well as verifying user adherence to policies.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penetration test will also validate any protection mechanisms currently in place.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Viruses</a:t>
            </a:r>
            <a:endParaRPr b="0" lang="en-US" sz="4400" spc="-1" strike="noStrike">
              <a:latin typeface="Arial"/>
            </a:endParaRPr>
          </a:p>
        </p:txBody>
      </p:sp>
      <p:sp>
        <p:nvSpPr>
          <p:cNvPr id="102"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A </a:t>
            </a:r>
            <a:r>
              <a:rPr b="1" lang="en-US" sz="2000" spc="-1" strike="noStrike">
                <a:solidFill>
                  <a:srgbClr val="ffcc00"/>
                </a:solidFill>
                <a:latin typeface="Times New Roman"/>
              </a:rPr>
              <a:t>virus</a:t>
            </a:r>
            <a:r>
              <a:rPr b="0" lang="en-US" sz="2000" spc="-1" strike="noStrike">
                <a:solidFill>
                  <a:srgbClr val="ffffff"/>
                </a:solidFill>
                <a:latin typeface="Times New Roman"/>
              </a:rPr>
              <a:t> is a piece of malicious piece of code that when run on your machine will open a backdoor to the machine, might start a program that attacks other applications.  Problems caused by viruses include:</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annoyance </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clogging up the mail server</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denial of service</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data loss</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open holes for others to access your machine</a:t>
            </a:r>
            <a:endParaRPr b="0" lang="en-US" sz="2000" spc="-1" strike="noStrike">
              <a:latin typeface="Arial"/>
            </a:endParaRPr>
          </a:p>
          <a:p>
            <a:pPr marL="342720" indent="-342360">
              <a:lnSpc>
                <a:spcPct val="80000"/>
              </a:lnSpc>
              <a:spcBef>
                <a:spcPts val="499"/>
              </a:spcBef>
              <a:tabLst>
                <a:tab algn="l" pos="0"/>
              </a:tabLst>
            </a:pPr>
            <a:r>
              <a:rPr b="0" lang="en-US" sz="2000" spc="-1" strike="noStrike">
                <a:solidFill>
                  <a:srgbClr val="ffffff"/>
                </a:solidFill>
                <a:latin typeface="Times New Roman"/>
              </a:rPr>
              <a:t>	</a:t>
            </a:r>
            <a:r>
              <a:rPr b="0" lang="en-US" sz="2000" spc="-1" strike="noStrike">
                <a:solidFill>
                  <a:srgbClr val="ffffff"/>
                </a:solidFill>
                <a:latin typeface="Times New Roman"/>
              </a:rPr>
              <a:t>	</a:t>
            </a:r>
            <a:r>
              <a:rPr b="0" lang="en-US" sz="2000" spc="-1" strike="noStrike">
                <a:solidFill>
                  <a:srgbClr val="ffffff"/>
                </a:solidFill>
                <a:latin typeface="Times New Roman"/>
              </a:rPr>
              <a:t>attack other machines or networks on demand</a:t>
            </a:r>
            <a:endParaRPr b="0" lang="en-US" sz="2000" spc="-1" strike="noStrike">
              <a:latin typeface="Arial"/>
            </a:endParaRPr>
          </a:p>
          <a:p>
            <a:pPr marL="342720" indent="-342360">
              <a:lnSpc>
                <a:spcPct val="80000"/>
              </a:lnSpc>
              <a:spcBef>
                <a:spcPts val="499"/>
              </a:spcBef>
              <a:tabLst>
                <a:tab algn="l" pos="0"/>
              </a:tabLst>
            </a:pPr>
            <a:endParaRPr b="0" lang="en-US" sz="2000" spc="-1" strike="noStrike">
              <a:latin typeface="Arial"/>
            </a:endParaRPr>
          </a:p>
          <a:p>
            <a:pPr marL="342720" indent="-342360">
              <a:lnSpc>
                <a:spcPct val="80000"/>
              </a:lnSpc>
              <a:spcBef>
                <a:spcPts val="499"/>
              </a:spcBef>
              <a:tabLst>
                <a:tab algn="l" pos="0"/>
              </a:tabLst>
            </a:pPr>
            <a:r>
              <a:rPr b="1" lang="en-US" sz="2000" spc="-1" strike="noStrike">
                <a:solidFill>
                  <a:srgbClr val="ffcc00"/>
                </a:solidFill>
                <a:latin typeface="Times New Roman"/>
              </a:rPr>
              <a:t>	</a:t>
            </a:r>
            <a:r>
              <a:rPr b="1" lang="en-US" sz="2000" spc="-1" strike="noStrike">
                <a:solidFill>
                  <a:srgbClr val="ffcc00"/>
                </a:solidFill>
                <a:latin typeface="Times New Roman"/>
              </a:rPr>
              <a:t>Worms</a:t>
            </a:r>
            <a:r>
              <a:rPr b="0" lang="en-US" sz="2000" spc="-1" strike="noStrike">
                <a:solidFill>
                  <a:srgbClr val="ffffff"/>
                </a:solidFill>
                <a:latin typeface="Times New Roman"/>
              </a:rPr>
              <a:t> are a type of computer virus that typical proliferate by themselves. </a:t>
            </a:r>
            <a:endParaRPr b="0" lang="en-US" sz="2000" spc="-1" strike="noStrike">
              <a:latin typeface="Arial"/>
            </a:endParaRPr>
          </a:p>
        </p:txBody>
      </p:sp>
    </p:spTree>
  </p:cSld>
  <p:transition>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Viruses</a:t>
            </a:r>
            <a:endParaRPr b="0" lang="en-US" sz="4400" spc="-1" strike="noStrike">
              <a:latin typeface="Arial"/>
            </a:endParaRPr>
          </a:p>
        </p:txBody>
      </p:sp>
      <p:sp>
        <p:nvSpPr>
          <p:cNvPr id="104"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Today, most viruses are exchanged via attachments via email.</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example, a user receives an email that says “Look at this!”  trying to coax the user into opening the attachment.  If the attachment is opened the user’s computer could possible become infected.</a:t>
            </a:r>
            <a:endParaRPr b="0" lang="en-US" sz="2400" spc="-1" strike="noStrike">
              <a:latin typeface="Arial"/>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Introduction</a:t>
            </a:r>
            <a:endParaRPr b="0" lang="en-US" sz="4400" spc="-1" strike="noStrike">
              <a:latin typeface="Arial"/>
            </a:endParaRPr>
          </a:p>
        </p:txBody>
      </p:sp>
      <p:sp>
        <p:nvSpPr>
          <p:cNvPr id="43"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rPr>
              <a:t>An enterprise network is vulnerable to many types of network attacks.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rPr>
              <a:t>While network attacks can’t be prevented, there are some steps that can be taken to minimize the impact an attack has on the network.</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Steps for Preventing Viruses</a:t>
            </a:r>
            <a:endParaRPr b="0" lang="en-US" sz="4400" spc="-1" strike="noStrike">
              <a:latin typeface="Arial"/>
            </a:endParaRPr>
          </a:p>
        </p:txBody>
      </p:sp>
      <p:sp>
        <p:nvSpPr>
          <p:cNvPr id="106"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Only open attachments that come from known sources.  Even this can be a problem because email addresses can be spoofed or the message can come from a known person whose computer has been infected.</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Always run a virus check software on the client machines.  The virus checker will catch most viruses.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Include e-mail server filters</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Keep the virus software up to date</a:t>
            </a:r>
            <a:endParaRPr b="0" lang="en-US" sz="2400" spc="-1" strike="noStrike">
              <a:latin typeface="Arial"/>
            </a:endParaRPr>
          </a:p>
        </p:txBody>
      </p:sp>
    </p:spTree>
  </p:cSld>
  <p:transition>
    <p:fade/>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Malware</a:t>
            </a:r>
            <a:endParaRPr b="0" lang="en-US" sz="4400" spc="-1" strike="noStrike">
              <a:latin typeface="Arial"/>
            </a:endParaRPr>
          </a:p>
        </p:txBody>
      </p:sp>
      <p:sp>
        <p:nvSpPr>
          <p:cNvPr id="108"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Nowadays, </a:t>
            </a:r>
            <a:r>
              <a:rPr b="0" lang="en-US" sz="2400" spc="-1" strike="noStrike">
                <a:solidFill>
                  <a:srgbClr val="ffc000"/>
                </a:solidFill>
                <a:latin typeface="Times New Roman"/>
              </a:rPr>
              <a:t>malware</a:t>
            </a:r>
            <a:r>
              <a:rPr b="0" lang="en-US" sz="2400" spc="-1" strike="noStrike">
                <a:solidFill>
                  <a:srgbClr val="ffffff"/>
                </a:solidFill>
                <a:latin typeface="Times New Roman"/>
              </a:rPr>
              <a:t> is the term that is being used to encompass all malicious programs intended to harm, disrupt, deny, or gain unauthorized access to a computing system.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Malware is short for malicious software.   Viruses are worms are considered a type infectious malware.</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Malware</a:t>
            </a:r>
            <a:endParaRPr b="0" lang="en-US" sz="4400" spc="-1" strike="noStrike">
              <a:latin typeface="Arial"/>
            </a:endParaRPr>
          </a:p>
        </p:txBody>
      </p:sp>
      <p:sp>
        <p:nvSpPr>
          <p:cNvPr id="110" name="CustomShape 2"/>
          <p:cNvSpPr/>
          <p:nvPr/>
        </p:nvSpPr>
        <p:spPr>
          <a:xfrm>
            <a:off x="457200" y="198108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It is important to understand that an intruder can gain network access or even control of your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Remember, the information presented in this chapter is an example of what the hacker already knows and what the network administrator needs to know to protect the network.</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Denial of Service</a:t>
            </a:r>
            <a:endParaRPr b="0" lang="en-US" sz="4400" spc="-1" strike="noStrike">
              <a:latin typeface="Arial"/>
            </a:endParaRPr>
          </a:p>
        </p:txBody>
      </p:sp>
      <p:sp>
        <p:nvSpPr>
          <p:cNvPr id="112"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Times New Roman"/>
              </a:rPr>
              <a:t>Denial of Service (DoS)</a:t>
            </a:r>
            <a:r>
              <a:rPr b="0" lang="en-US" sz="2400" spc="-1" strike="noStrike">
                <a:solidFill>
                  <a:srgbClr val="ffffff"/>
                </a:solidFill>
                <a:latin typeface="Times New Roman"/>
              </a:rPr>
              <a:t> means that a service is being denied to a computer, network, or network server.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Denial of Service attacks can be on individual machines or the attack can be on the network that connects the machines, or the attack can be on both machines.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You can have denial of service attacks by exploiting software vulnerabilities.  For example, a vulnerability in the software can permit a buffer overflow causing the machine to crash.  This effects all applications even secure applications.  </a:t>
            </a:r>
            <a:endParaRPr b="0" lang="en-US" sz="2400" spc="-1" strike="noStrike">
              <a:latin typeface="Arial"/>
            </a:endParaRPr>
          </a:p>
        </p:txBody>
      </p:sp>
    </p:spTree>
  </p:cSld>
  <p:transition>
    <p:fade/>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Denial of Service</a:t>
            </a:r>
            <a:endParaRPr b="0" lang="en-US" sz="4400" spc="-1" strike="noStrike">
              <a:latin typeface="Arial"/>
            </a:endParaRPr>
          </a:p>
        </p:txBody>
      </p:sp>
      <p:sp>
        <p:nvSpPr>
          <p:cNvPr id="114"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vulnerable software denial of service attack attacks the system by making the system reboot repeatedly.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The denial of service attacks can also be on routers via the software options that are available for connecting to a router.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9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example, SNMP management software is marketed by many companies and is supported by many computer platforms.  Many of the SNMP packages use a similar core code that could contain the same vulnerability. </a:t>
            </a:r>
            <a:endParaRPr b="0" lang="en-US" sz="2400" spc="-1" strike="noStrike">
              <a:latin typeface="Arial"/>
            </a:endParaRPr>
          </a:p>
        </p:txBody>
      </p:sp>
    </p:spTree>
  </p:cSld>
  <p:transition>
    <p:fade/>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457200" y="1522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SYN Attack</a:t>
            </a:r>
            <a:endParaRPr b="0" lang="en-US" sz="4400" spc="-1" strike="noStrike">
              <a:latin typeface="Arial"/>
            </a:endParaRPr>
          </a:p>
        </p:txBody>
      </p:sp>
      <p:sp>
        <p:nvSpPr>
          <p:cNvPr id="116" name="CustomShape 2"/>
          <p:cNvSpPr/>
          <p:nvPr/>
        </p:nvSpPr>
        <p:spPr>
          <a:xfrm>
            <a:off x="457200" y="1905120"/>
            <a:ext cx="8229240" cy="487620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Another denial of service attack is a SYN attack.  This refers to the TCP SYN (synchronizing) packet (introduced in Chapter 6).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 attacker sends many TCP SYN packets to a host opening up many TCP sessions.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host machine has limited amount of memory set aside for open connections.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457200" y="1522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SYN Attack</a:t>
            </a:r>
            <a:endParaRPr b="0" lang="en-US" sz="4400" spc="-1" strike="noStrike">
              <a:latin typeface="Arial"/>
            </a:endParaRPr>
          </a:p>
        </p:txBody>
      </p:sp>
      <p:sp>
        <p:nvSpPr>
          <p:cNvPr id="118" name="CustomShape 2"/>
          <p:cNvSpPr/>
          <p:nvPr/>
        </p:nvSpPr>
        <p:spPr>
          <a:xfrm>
            <a:off x="457200" y="1905120"/>
            <a:ext cx="8229240" cy="48762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If all the TCP connections are opened by the SYN attack, other users are kept from accessing services from the computer because the connection buffer is full.  Most current operating systems and take counter-measures against the SYN attack.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Denial of Service attacks can affect the network bandwidth and the end points on the network.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Smurf Attack</a:t>
            </a:r>
            <a:endParaRPr b="0" lang="en-US" sz="4400" spc="-1" strike="noStrike">
              <a:latin typeface="Arial"/>
            </a:endParaRPr>
          </a:p>
        </p:txBody>
      </p:sp>
      <p:pic>
        <p:nvPicPr>
          <p:cNvPr id="120" name="Picture 4_2" descr="fg10_00800"/>
          <p:cNvPicPr/>
          <p:nvPr/>
        </p:nvPicPr>
        <p:blipFill>
          <a:blip r:embed="rId1"/>
          <a:stretch/>
        </p:blipFill>
        <p:spPr>
          <a:xfrm>
            <a:off x="4114800" y="1981080"/>
            <a:ext cx="4343040" cy="2785680"/>
          </a:xfrm>
          <a:prstGeom prst="rect">
            <a:avLst/>
          </a:prstGeom>
          <a:ln>
            <a:noFill/>
          </a:ln>
        </p:spPr>
      </p:pic>
      <p:sp>
        <p:nvSpPr>
          <p:cNvPr id="121" name="CustomShape 2"/>
          <p:cNvSpPr/>
          <p:nvPr/>
        </p:nvSpPr>
        <p:spPr>
          <a:xfrm>
            <a:off x="304920" y="1805040"/>
            <a:ext cx="3580920" cy="5610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Attackers hacks into an intermediate site.</a:t>
            </a:r>
            <a:endParaRPr b="0" lang="en-US" sz="2400" spc="-1" strike="noStrike">
              <a:latin typeface="Arial"/>
            </a:endParaRPr>
          </a:p>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attacker sends a packet to 10.10.1.255 which is a broadcast address for the 10.10.1.0 subnet. </a:t>
            </a:r>
            <a:endParaRPr b="0" lang="en-US" sz="2400" spc="-1" strike="noStrike">
              <a:latin typeface="Arial"/>
            </a:endParaRPr>
          </a:p>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All of the machines on the 10.10.1.0 subnet will send a reply back to the source address. </a:t>
            </a: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Smurf Attack</a:t>
            </a:r>
            <a:endParaRPr b="0" lang="en-US" sz="4400" spc="-1" strike="noStrike">
              <a:latin typeface="Arial"/>
            </a:endParaRPr>
          </a:p>
        </p:txBody>
      </p:sp>
      <p:pic>
        <p:nvPicPr>
          <p:cNvPr id="123" name="Picture 5_0" descr="fg10_00800"/>
          <p:cNvPicPr/>
          <p:nvPr/>
        </p:nvPicPr>
        <p:blipFill>
          <a:blip r:embed="rId1"/>
          <a:stretch/>
        </p:blipFill>
        <p:spPr>
          <a:xfrm>
            <a:off x="4038480" y="1981080"/>
            <a:ext cx="4343040" cy="2785680"/>
          </a:xfrm>
          <a:prstGeom prst="rect">
            <a:avLst/>
          </a:prstGeom>
          <a:ln>
            <a:noFill/>
          </a:ln>
        </p:spPr>
      </p:pic>
      <p:sp>
        <p:nvSpPr>
          <p:cNvPr id="124" name="CustomShape 2"/>
          <p:cNvSpPr/>
          <p:nvPr/>
        </p:nvSpPr>
        <p:spPr>
          <a:xfrm>
            <a:off x="304920" y="1523880"/>
            <a:ext cx="3657240" cy="50389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If this attack was increased to all of the subnet’s in the 10.0.0.0 network then an enormous amount of data packets will be sent to the victim’s network.  </a:t>
            </a:r>
            <a:endParaRPr b="0" lang="en-US" sz="2400" spc="-1" strike="noStrike">
              <a:latin typeface="Arial"/>
            </a:endParaRPr>
          </a:p>
          <a:p>
            <a:pPr marL="216000" indent="-21564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enables the attacker to generate a lot of data traffic on the victim’s network without requiring the attacker to have many resources. </a:t>
            </a:r>
            <a:endParaRPr b="0" lang="en-US" sz="2400" spc="-1" strike="noStrike">
              <a:latin typeface="Arial"/>
            </a:endParaRPr>
          </a:p>
        </p:txBody>
      </p:sp>
    </p:spTree>
  </p:cSld>
  <p:transition>
    <p:fade/>
  </p:transition>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Stopping Layer 3 Broadcasts</a:t>
            </a:r>
            <a:endParaRPr b="0" lang="en-US" sz="4400" spc="-1" strike="noStrike">
              <a:latin typeface="Arial"/>
            </a:endParaRPr>
          </a:p>
        </p:txBody>
      </p:sp>
      <p:sp>
        <p:nvSpPr>
          <p:cNvPr id="126"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cc00"/>
                </a:solidFill>
                <a:latin typeface="Times New Roman"/>
              </a:rPr>
              <a:t>But aren’t layer-3 devices supposed to stop broadcasts?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is true for general broadcasts (all 32 bits set to 1’s or “F F F F F F F F” or 255.255.255.255).  Routers will always stop these broadcasts.  The type of broadcast used in this attack is a “</a:t>
            </a:r>
            <a:r>
              <a:rPr b="1" lang="en-US" sz="2400" spc="-1" strike="noStrike">
                <a:solidFill>
                  <a:srgbClr val="ffcc00"/>
                </a:solidFill>
                <a:latin typeface="Times New Roman"/>
              </a:rPr>
              <a:t>directed broadcast</a:t>
            </a:r>
            <a:r>
              <a:rPr b="0" lang="en-US" sz="2400" spc="-1" strike="noStrike">
                <a:solidFill>
                  <a:srgbClr val="ffffff"/>
                </a:solidFill>
                <a:latin typeface="Times New Roman"/>
              </a:rPr>
              <a:t>” and these broadcasts are passed through the router.</a:t>
            </a:r>
            <a:endParaRPr b="0" lang="en-US" sz="2400" spc="-1" strike="noStrike">
              <a:latin typeface="Arial"/>
            </a:endParaRPr>
          </a:p>
        </p:txBody>
      </p:sp>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Introduction</a:t>
            </a:r>
            <a:endParaRPr b="0" lang="en-US" sz="4400" spc="-1" strike="noStrike">
              <a:latin typeface="Arial"/>
            </a:endParaRPr>
          </a:p>
        </p:txBody>
      </p:sp>
      <p:sp>
        <p:nvSpPr>
          <p:cNvPr id="45"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rPr>
              <a:t>The first type of attack examined in this chapter is intrusion, where an attacker gains access to a remote network system.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ahoma"/>
              </a:rPr>
              <a:t>There are many ways by which an attacker can gain access to the network. These are social engineering, password cracking, packet sniffing, vulnerable software, and viruses.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Preventing Surf type attacks</a:t>
            </a:r>
            <a:endParaRPr b="0" lang="en-US" sz="4400" spc="-1" strike="noStrike">
              <a:latin typeface="Arial"/>
            </a:endParaRPr>
          </a:p>
        </p:txBody>
      </p:sp>
      <p:sp>
        <p:nvSpPr>
          <p:cNvPr id="128"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342720" indent="-342360">
              <a:lnSpc>
                <a:spcPct val="80000"/>
              </a:lnSpc>
              <a:spcBef>
                <a:spcPts val="598"/>
              </a:spcBef>
              <a:tabLst>
                <a:tab algn="l" pos="0"/>
              </a:tabLst>
            </a:pPr>
            <a:r>
              <a:rPr b="0" lang="en-US" sz="2400" spc="-1" strike="noStrike">
                <a:solidFill>
                  <a:srgbClr val="ffffff"/>
                </a:solidFill>
                <a:latin typeface="Times New Roman"/>
              </a:rPr>
              <a:t>Cisco routers have an interface command</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1" lang="en-US" sz="2400" spc="-1" strike="noStrike">
                <a:solidFill>
                  <a:srgbClr val="ffffff"/>
                </a:solidFill>
                <a:latin typeface="Times New Roman"/>
              </a:rPr>
              <a:t>	</a:t>
            </a:r>
            <a:r>
              <a:rPr b="1" lang="en-US" sz="2400" spc="-1" strike="noStrike">
                <a:solidFill>
                  <a:srgbClr val="ffffff"/>
                </a:solidFill>
                <a:latin typeface="Times New Roman"/>
              </a:rPr>
              <a:t>	</a:t>
            </a:r>
            <a:r>
              <a:rPr b="1" lang="en-US" sz="2400" spc="-1" strike="noStrike">
                <a:solidFill>
                  <a:srgbClr val="ffffff"/>
                </a:solidFill>
                <a:latin typeface="Times New Roman"/>
              </a:rPr>
              <a:t>	</a:t>
            </a:r>
            <a:r>
              <a:rPr b="1" lang="en-US" sz="2400" spc="-1" strike="noStrike">
                <a:solidFill>
                  <a:srgbClr val="ffcc00"/>
                </a:solidFill>
                <a:latin typeface="Times New Roman"/>
              </a:rPr>
              <a:t>no ip directed broadcast</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This blocks broadcast packets to that subnet.  This prevents a network from becoming an intermediate site for a network attack such as this.  Make sure this command or a similar command is a default or has been enabled on the router’s interface</a:t>
            </a:r>
            <a:endParaRPr b="0" lang="en-US" sz="2400" spc="-1" strike="noStrike">
              <a:latin typeface="Arial"/>
            </a:endParaRPr>
          </a:p>
          <a:p>
            <a:pPr marL="342720" indent="-342360">
              <a:lnSpc>
                <a:spcPct val="80000"/>
              </a:lnSpc>
              <a:spcBef>
                <a:spcPts val="598"/>
              </a:spcBef>
              <a:tabLst>
                <a:tab algn="l" pos="0"/>
              </a:tabLst>
            </a:pPr>
            <a:endParaRPr b="0" lang="en-US" sz="2400" spc="-1" strike="noStrike">
              <a:latin typeface="Arial"/>
            </a:endParaRPr>
          </a:p>
          <a:p>
            <a:pPr marL="342720" indent="-342360">
              <a:lnSpc>
                <a:spcPct val="80000"/>
              </a:lnSpc>
              <a:spcBef>
                <a:spcPts val="598"/>
              </a:spcBef>
              <a:tabLst>
                <a:tab algn="l" pos="0"/>
              </a:tabLst>
            </a:pPr>
            <a:r>
              <a:rPr b="0" lang="en-US" sz="2400" spc="-1" strike="noStrike">
                <a:solidFill>
                  <a:srgbClr val="ffffff"/>
                </a:solidFill>
                <a:latin typeface="Times New Roman"/>
              </a:rPr>
              <a:t>The  no ip directed broadcast command enables only the router to reply.</a:t>
            </a:r>
            <a:endParaRPr b="0" lang="en-US" sz="2400" spc="-1" strike="noStrike">
              <a:latin typeface="Arial"/>
            </a:endParaRPr>
          </a:p>
        </p:txBody>
      </p:sp>
    </p:spTree>
  </p:cSld>
  <p:transition>
    <p:fade/>
  </p:transition>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Prevention</a:t>
            </a:r>
            <a:endParaRPr b="0" lang="en-US" sz="4400" spc="-1" strike="noStrike">
              <a:latin typeface="Arial"/>
            </a:endParaRPr>
          </a:p>
        </p:txBody>
      </p:sp>
      <p:sp>
        <p:nvSpPr>
          <p:cNvPr id="130"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prevent your network from becoming a host for an attacker, use access lists to only allow specific sources for the network on each of the router’s interfaces.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For example, network B connects to a router.  Only packets from Network B are allowed to pass through the router.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downside of this is it does become a maintenance problem, keeping track of the access lists, and processing access lists in processor intensive and can slow down the throughput of the packets.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Prevention</a:t>
            </a:r>
            <a:endParaRPr b="0" lang="en-US" sz="4400" spc="-1" strike="noStrike">
              <a:latin typeface="Arial"/>
            </a:endParaRPr>
          </a:p>
        </p:txBody>
      </p:sp>
      <p:sp>
        <p:nvSpPr>
          <p:cNvPr id="132"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6800" bIns="46800">
            <a:noAutofit/>
          </a:bodyPr>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does help eliminate spoofed packets. </a:t>
            </a:r>
            <a:r>
              <a:rPr b="0" lang="en-US" sz="2400" spc="-1" strike="noStrike">
                <a:solidFill>
                  <a:srgbClr val="ffcc00"/>
                </a:solidFill>
                <a:latin typeface="Times New Roman"/>
                <a:ea typeface="DejaVu Sans"/>
              </a:rPr>
              <a:t> Spoof</a:t>
            </a:r>
            <a:r>
              <a:rPr b="0" lang="en-US" sz="2400" spc="-1" strike="noStrike">
                <a:solidFill>
                  <a:srgbClr val="ffffff"/>
                </a:solidFill>
                <a:latin typeface="Times New Roman"/>
                <a:ea typeface="DejaVu Sans"/>
              </a:rPr>
              <a:t> means the attacker doesn’t use his IP address but will insert an IP address from the victim’s network as the source IP.  There is a lot of software on the Internet that enables someone to spoof an IP address.</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To prevent yourself from becoming a victim, well … there isn’t a way unless you aren’t connected to any network or any other users.</a:t>
            </a:r>
            <a:endParaRPr b="0" lang="en-US" sz="2400" spc="-1" strike="noStrike">
              <a:latin typeface="Arial"/>
            </a:endParaRPr>
          </a:p>
        </p:txBody>
      </p:sp>
    </p:spTree>
  </p:cSld>
  <p:transition>
    <p:fade/>
  </p:transition>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Distributed Denial of Service</a:t>
            </a:r>
            <a:endParaRPr b="0" lang="en-US" sz="4400" spc="-1" strike="noStrike">
              <a:latin typeface="Arial"/>
            </a:endParaRPr>
          </a:p>
        </p:txBody>
      </p:sp>
      <p:sp>
        <p:nvSpPr>
          <p:cNvPr id="134" name="CustomShape 2"/>
          <p:cNvSpPr/>
          <p:nvPr/>
        </p:nvSpPr>
        <p:spPr>
          <a:xfrm>
            <a:off x="457200" y="1980720"/>
            <a:ext cx="8229240" cy="487656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Attackers now use worms to distribute an attack.  The attacker will do a port scan and look for an open port that is vulnerable to an attack.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machine is attacked and distribute their malicious software from the hacked machine.  The attacker will repeat this for many victim machines.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Once the software is on the victim machines, the attacker can issue a command or instruction that starts the attack on a specific site.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Distributed Denial of Service</a:t>
            </a:r>
            <a:endParaRPr b="0" lang="en-US" sz="4400" spc="-1" strike="noStrike">
              <a:latin typeface="Arial"/>
            </a:endParaRPr>
          </a:p>
        </p:txBody>
      </p:sp>
      <p:sp>
        <p:nvSpPr>
          <p:cNvPr id="136" name="CustomShape 2"/>
          <p:cNvSpPr/>
          <p:nvPr/>
        </p:nvSpPr>
        <p:spPr>
          <a:xfrm>
            <a:off x="457200" y="1981080"/>
            <a:ext cx="8229240" cy="4876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attack will come from potentially a massive amount of machines that the work has infected.</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To stop DDoS attacks, stop intrusions to the network. The bottom line is </a:t>
            </a:r>
            <a:r>
              <a:rPr b="0" lang="en-US" sz="2400" spc="-1" strike="noStrike">
                <a:solidFill>
                  <a:srgbClr val="ff3300"/>
                </a:solidFill>
                <a:latin typeface="Times New Roman"/>
                <a:ea typeface="DejaVu Sans"/>
              </a:rPr>
              <a:t>PREVENT INTRUSIONS</a:t>
            </a:r>
            <a:r>
              <a:rPr b="0" lang="en-US" sz="2400" spc="-1" strike="noStrike">
                <a:solidFill>
                  <a:srgbClr val="ffffff"/>
                </a:solidFill>
                <a:latin typeface="Times New Roman"/>
                <a:ea typeface="DejaVu San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Introduction</a:t>
            </a:r>
            <a:endParaRPr b="0" lang="en-US" sz="4400" spc="-1" strike="noStrike">
              <a:latin typeface="Arial"/>
            </a:endParaRPr>
          </a:p>
        </p:txBody>
      </p:sp>
      <p:sp>
        <p:nvSpPr>
          <p:cNvPr id="138"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healthy network starts from within and the most basic component in the network is an individual computer.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 individual computer should have similar protection as its big network.  Remember, the fundamental of DDoS is to take control of vulnerable machines and launch the attack.  </a:t>
            </a:r>
            <a:endParaRPr b="0" lang="en-US" sz="2400" spc="-1" strike="noStrike">
              <a:latin typeface="Arial"/>
            </a:endParaRPr>
          </a:p>
        </p:txBody>
      </p:sp>
    </p:spTree>
  </p:cSld>
  <p:transition>
    <p:fade/>
  </p:transition>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Introduction</a:t>
            </a:r>
            <a:endParaRPr b="0" lang="en-US" sz="4400" spc="-1" strike="noStrike">
              <a:latin typeface="Arial"/>
            </a:endParaRPr>
          </a:p>
        </p:txBody>
      </p:sp>
      <p:sp>
        <p:nvSpPr>
          <p:cNvPr id="140"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not cost effective to guard each computer with dedicated hardware, but there are many security software packages that can help.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Antivirus Software</a:t>
            </a:r>
            <a:endParaRPr b="0" lang="en-US" sz="4400" spc="-1" strike="noStrike">
              <a:latin typeface="Arial"/>
            </a:endParaRPr>
          </a:p>
        </p:txBody>
      </p:sp>
      <p:sp>
        <p:nvSpPr>
          <p:cNvPr id="142"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first line of defense against the viruses and worms is antivirus software.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always recommended that every computer have an antivirus installed.  Even though antivirus software cannot give 100% protection,  it will protect against most of the viruses out there.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Antivirus Software</a:t>
            </a:r>
            <a:endParaRPr b="0" lang="en-US" sz="4400" spc="-1" strike="noStrike">
              <a:latin typeface="Arial"/>
            </a:endParaRPr>
          </a:p>
        </p:txBody>
      </p:sp>
      <p:sp>
        <p:nvSpPr>
          <p:cNvPr id="144"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Antivirus software uses so-called signatures or definitions to match against the viruses and worms.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Each virus or worm has its own trait and this trait is defined in a signature or a definition.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Antivirus Software</a:t>
            </a:r>
            <a:endParaRPr b="0" lang="en-US" sz="4400" spc="-1" strike="noStrike">
              <a:latin typeface="Arial"/>
            </a:endParaRPr>
          </a:p>
        </p:txBody>
      </p:sp>
      <p:sp>
        <p:nvSpPr>
          <p:cNvPr id="146"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is why it is important to keep the antivirus software up-to-date.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Most of the antivirus software is launched at the start up of the operating system, and it will try to update its signatures or its definitions at that time.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a virus is found on the computer, the virus program is usually quarantined or removed.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Social Engineering</a:t>
            </a:r>
            <a:endParaRPr b="0" lang="en-US" sz="4400" spc="-1" strike="noStrike">
              <a:latin typeface="Arial"/>
            </a:endParaRPr>
          </a:p>
        </p:txBody>
      </p:sp>
      <p:sp>
        <p:nvSpPr>
          <p:cNvPr id="47" name="CustomShape 2"/>
          <p:cNvSpPr/>
          <p:nvPr/>
        </p:nvSpPr>
        <p:spPr>
          <a:xfrm>
            <a:off x="457200" y="2133720"/>
            <a:ext cx="403812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first issue of intrusion is </a:t>
            </a:r>
            <a:r>
              <a:rPr b="1" lang="en-US" sz="2400" spc="-1" strike="noStrike">
                <a:solidFill>
                  <a:srgbClr val="ffcc00"/>
                </a:solidFill>
                <a:latin typeface="Times New Roman"/>
              </a:rPr>
              <a:t>social engineering</a:t>
            </a:r>
            <a:r>
              <a:rPr b="0" lang="en-US" sz="2400" spc="-1" strike="noStrike">
                <a:solidFill>
                  <a:srgbClr val="ffffff"/>
                </a:solidFill>
                <a:latin typeface="Times New Roman"/>
              </a:rPr>
              <a:t>.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is a way of for an intruder to gain enough information that enables the unauthorized user to gain access to the network.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48" name="Picture 4" descr="fg10_00200"/>
          <p:cNvPicPr/>
          <p:nvPr/>
        </p:nvPicPr>
        <p:blipFill>
          <a:blip r:embed="rId1"/>
          <a:stretch/>
        </p:blipFill>
        <p:spPr>
          <a:xfrm>
            <a:off x="4952880" y="2286000"/>
            <a:ext cx="3720960" cy="3365280"/>
          </a:xfrm>
          <a:prstGeom prst="rect">
            <a:avLst/>
          </a:prstGeom>
          <a:ln>
            <a:noFill/>
          </a:ln>
        </p:spPr>
      </p:pic>
    </p:spTree>
  </p:cSld>
  <p:transition>
    <p:fade/>
  </p:transition>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Network Access Quarantine Control (</a:t>
            </a:r>
            <a:r>
              <a:rPr b="1" lang="en-US" sz="4400" spc="-1" strike="noStrike">
                <a:solidFill>
                  <a:srgbClr val="e5ffff"/>
                </a:solidFill>
                <a:latin typeface="Times New Roman"/>
                <a:ea typeface="DejaVu Sans"/>
              </a:rPr>
              <a:t>NAQC</a:t>
            </a:r>
            <a:r>
              <a:rPr b="0" lang="en-US" sz="4400" spc="-1" strike="noStrike">
                <a:solidFill>
                  <a:srgbClr val="e5ffff"/>
                </a:solidFill>
                <a:latin typeface="Times New Roman"/>
                <a:ea typeface="DejaVu Sans"/>
              </a:rPr>
              <a:t>)</a:t>
            </a:r>
            <a:endParaRPr b="0" lang="en-US" sz="4400" spc="-1" strike="noStrike">
              <a:latin typeface="Arial"/>
            </a:endParaRPr>
          </a:p>
        </p:txBody>
      </p:sp>
      <p:sp>
        <p:nvSpPr>
          <p:cNvPr id="148" name="CustomShape 2"/>
          <p:cNvSpPr/>
          <p:nvPr/>
        </p:nvSpPr>
        <p:spPr>
          <a:xfrm>
            <a:off x="457200" y="198108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When a virus is found on the computer, the virus program is usually quarantined or removed.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Network Access Quarantine Control (</a:t>
            </a:r>
            <a:r>
              <a:rPr b="1" lang="en-US" sz="2400" spc="-1" strike="noStrike">
                <a:solidFill>
                  <a:srgbClr val="ffffff"/>
                </a:solidFill>
                <a:latin typeface="Times New Roman"/>
                <a:ea typeface="DejaVu Sans"/>
              </a:rPr>
              <a:t>NAQC</a:t>
            </a:r>
            <a:r>
              <a:rPr b="0" lang="en-US" sz="2400" spc="-1" strike="noStrike">
                <a:solidFill>
                  <a:srgbClr val="ffffff"/>
                </a:solidFill>
                <a:latin typeface="Times New Roman"/>
                <a:ea typeface="DejaVu Sans"/>
              </a:rPr>
              <a:t>) is a Resource Kit tool in Windows Server that allows administrators to prevent remote client computers from connecting to their network with machines that aren't secure.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Personal Firewall</a:t>
            </a:r>
            <a:endParaRPr b="0" lang="en-US" sz="4400" spc="-1" strike="noStrike">
              <a:latin typeface="Arial"/>
            </a:endParaRPr>
          </a:p>
        </p:txBody>
      </p:sp>
      <p:sp>
        <p:nvSpPr>
          <p:cNvPr id="150"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Another software protection that is readily available for a computer is a personal firewall.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Most of the operating systems (Windows, Mac OS, Linux) today are equipped with a personal firewall.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Some of them might not be enabled by default.  The personal firewall software is typically based on basic packet filtering inspections where the firewall accepts or denies incoming network traffic based on information contained in the packets’ TCP or IP headers.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Personal Firewall</a:t>
            </a:r>
            <a:endParaRPr b="0" lang="en-US" sz="4400" spc="-1" strike="noStrike">
              <a:latin typeface="Arial"/>
            </a:endParaRPr>
          </a:p>
        </p:txBody>
      </p:sp>
      <p:sp>
        <p:nvSpPr>
          <p:cNvPr id="152"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Windows 10 firewall allows for both packet filtering and application based firewall.  It also gives the firewall software both inbound and outbound control.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the Linux world, </a:t>
            </a:r>
            <a:r>
              <a:rPr b="1" lang="en-US" sz="2400" spc="-1" strike="noStrike">
                <a:solidFill>
                  <a:srgbClr val="ffffff"/>
                </a:solidFill>
                <a:latin typeface="Times New Roman"/>
              </a:rPr>
              <a:t>iptables</a:t>
            </a:r>
            <a:r>
              <a:rPr b="0" lang="en-US" sz="2400" spc="-1" strike="noStrike">
                <a:solidFill>
                  <a:srgbClr val="ffffff"/>
                </a:solidFill>
                <a:latin typeface="Times New Roman"/>
              </a:rPr>
              <a:t> has been a de facto firewall program for a long time.  </a:t>
            </a:r>
            <a:r>
              <a:rPr b="1" lang="en-US" sz="2400" spc="-1" strike="noStrike">
                <a:solidFill>
                  <a:srgbClr val="ffffff"/>
                </a:solidFill>
                <a:latin typeface="Times New Roman"/>
              </a:rPr>
              <a:t>Iptables</a:t>
            </a:r>
            <a:r>
              <a:rPr b="0" lang="en-US" sz="2400" spc="-1" strike="noStrike">
                <a:solidFill>
                  <a:srgbClr val="ffffff"/>
                </a:solidFill>
                <a:latin typeface="Times New Roman"/>
              </a:rPr>
              <a:t> is a network packet filtering firewall program.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Mac OS X uses </a:t>
            </a:r>
            <a:r>
              <a:rPr b="1" lang="en-US" sz="2400" spc="-1" strike="noStrike">
                <a:solidFill>
                  <a:srgbClr val="ffffff"/>
                </a:solidFill>
                <a:latin typeface="Times New Roman"/>
              </a:rPr>
              <a:t>ipfw</a:t>
            </a:r>
            <a:r>
              <a:rPr b="0" lang="en-US" sz="2400" spc="-1" strike="noStrike">
                <a:solidFill>
                  <a:srgbClr val="ffffff"/>
                </a:solidFill>
                <a:latin typeface="Times New Roman"/>
              </a:rPr>
              <a:t>, a BSD Linux based firewall. Starting in version 10.5, Mac OS X turned to an application based firewall instead.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Windows 10 Firewall</a:t>
            </a:r>
            <a:endParaRPr b="0" lang="en-US" sz="4400" spc="-1" strike="noStrike">
              <a:latin typeface="Arial"/>
            </a:endParaRPr>
          </a:p>
        </p:txBody>
      </p:sp>
      <p:sp>
        <p:nvSpPr>
          <p:cNvPr id="154" name="CustomShape 2"/>
          <p:cNvSpPr/>
          <p:nvPr/>
        </p:nvSpPr>
        <p:spPr>
          <a:xfrm>
            <a:off x="456840" y="4038480"/>
            <a:ext cx="84578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start the Windows 10 firewall configuration use the following steps:</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1.</a:t>
            </a:r>
            <a:r>
              <a:rPr b="0" lang="en-US" sz="2400" spc="-1" strike="noStrike">
                <a:solidFill>
                  <a:srgbClr val="ffffff"/>
                </a:solidFill>
                <a:latin typeface="Times New Roman"/>
              </a:rPr>
              <a:t>	</a:t>
            </a:r>
            <a:r>
              <a:rPr b="0" lang="en-US" sz="2400" spc="-1" strike="noStrike">
                <a:solidFill>
                  <a:srgbClr val="ffffff"/>
                </a:solidFill>
                <a:latin typeface="Times New Roman"/>
              </a:rPr>
              <a:t>Click Start and select Connect To, then select System and Security. </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2.</a:t>
            </a:r>
            <a:r>
              <a:rPr b="0" lang="en-US" sz="2400" spc="-1" strike="noStrike">
                <a:solidFill>
                  <a:srgbClr val="ffffff"/>
                </a:solidFill>
                <a:latin typeface="Times New Roman"/>
              </a:rPr>
              <a:t>	</a:t>
            </a:r>
            <a:r>
              <a:rPr b="0" lang="en-US" sz="2400" spc="-1" strike="noStrike">
                <a:solidFill>
                  <a:srgbClr val="ffffff"/>
                </a:solidFill>
                <a:latin typeface="Times New Roman"/>
              </a:rPr>
              <a:t>The Windows Firewall is shown above and it presents 2 options:  Check firewall status and Allow a program through Windows Firewall.</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55" name="Picture 2" descr="F:\Networking Essentials\Networking Essentials-Word Files\Chapter 12\Chapter 12 Figs\Chapter-12figs-new\12fig08.jpg"/>
          <p:cNvPicPr/>
          <p:nvPr/>
        </p:nvPicPr>
        <p:blipFill>
          <a:blip r:embed="rId1"/>
          <a:stretch/>
        </p:blipFill>
        <p:spPr>
          <a:xfrm>
            <a:off x="1905120" y="1463760"/>
            <a:ext cx="4666680" cy="2531520"/>
          </a:xfrm>
          <a:prstGeom prst="rect">
            <a:avLst/>
          </a:prstGeom>
          <a:ln>
            <a:noFill/>
          </a:ln>
        </p:spPr>
      </p:pic>
      <p:sp>
        <p:nvSpPr>
          <p:cNvPr id="156" name="CustomShape 3"/>
          <p:cNvSpPr/>
          <p:nvPr/>
        </p:nvSpPr>
        <p:spPr>
          <a:xfrm>
            <a:off x="3200400" y="2200320"/>
            <a:ext cx="1904760" cy="228240"/>
          </a:xfrm>
          <a:prstGeom prst="rect">
            <a:avLst/>
          </a:prstGeom>
          <a:noFill/>
          <a:ln w="19080">
            <a:solidFill>
              <a:srgbClr val="ff33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Firewall Status</a:t>
            </a:r>
            <a:endParaRPr b="0" lang="en-US" sz="4400" spc="-1" strike="noStrike">
              <a:latin typeface="Arial"/>
            </a:endParaRPr>
          </a:p>
        </p:txBody>
      </p:sp>
      <p:sp>
        <p:nvSpPr>
          <p:cNvPr id="158" name="CustomShape 2"/>
          <p:cNvSpPr/>
          <p:nvPr/>
        </p:nvSpPr>
        <p:spPr>
          <a:xfrm>
            <a:off x="457200" y="388620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selecting Check firewall status, the status window will show up.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indicates that the firewall is on for the public network connection named “Network 3” and the firewall is blocking all connections to the programs that are not on the allowed program list.</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59" name="Picture 2_0" descr="F:\Networking Essentials\Networking Essentials-Word Files\Chapter 12\Chapter 12 Figs\Chapter-12figs-new\12fig09.jpg"/>
          <p:cNvPicPr/>
          <p:nvPr/>
        </p:nvPicPr>
        <p:blipFill>
          <a:blip r:embed="rId1"/>
          <a:stretch/>
        </p:blipFill>
        <p:spPr>
          <a:xfrm>
            <a:off x="2209680" y="1523880"/>
            <a:ext cx="4366800" cy="2357280"/>
          </a:xfrm>
          <a:prstGeom prst="rect">
            <a:avLst/>
          </a:prstGeom>
          <a:ln>
            <a:noFill/>
          </a:ln>
        </p:spPr>
      </p:pic>
      <p:sp>
        <p:nvSpPr>
          <p:cNvPr id="160" name="CustomShape 3"/>
          <p:cNvSpPr/>
          <p:nvPr/>
        </p:nvSpPr>
        <p:spPr>
          <a:xfrm>
            <a:off x="4410000" y="3257640"/>
            <a:ext cx="685440" cy="151920"/>
          </a:xfrm>
          <a:prstGeom prst="rect">
            <a:avLst/>
          </a:prstGeom>
          <a:noFill/>
          <a:ln w="19080">
            <a:solidFill>
              <a:srgbClr val="ff33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Allowed Programs</a:t>
            </a:r>
            <a:endParaRPr b="0" lang="en-US" sz="4400" spc="-1" strike="noStrike">
              <a:latin typeface="Arial"/>
            </a:endParaRPr>
          </a:p>
        </p:txBody>
      </p:sp>
      <p:sp>
        <p:nvSpPr>
          <p:cNvPr id="162" name="CustomShape 2"/>
          <p:cNvSpPr/>
          <p:nvPr/>
        </p:nvSpPr>
        <p:spPr>
          <a:xfrm>
            <a:off x="457200" y="396252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When selecting Allow a program through Windows Firewall, the Allowed Programs window will be displayed as shown.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shows that programs that are allowed through the firewall depending on what network location profile the computer is using.  </a:t>
            </a:r>
            <a:endParaRPr b="0" lang="en-US" sz="2400" spc="-1" strike="noStrike">
              <a:latin typeface="Arial"/>
            </a:endParaRPr>
          </a:p>
        </p:txBody>
      </p:sp>
      <p:pic>
        <p:nvPicPr>
          <p:cNvPr id="163" name="Picture 2_1" descr="F:\Networking Essentials\Networking Essentials-Word Files\Chapter 12\Chapter 12 Figs\Chapter-12figs-new\12fig10.jpg"/>
          <p:cNvPicPr/>
          <p:nvPr/>
        </p:nvPicPr>
        <p:blipFill>
          <a:blip r:embed="rId1"/>
          <a:stretch/>
        </p:blipFill>
        <p:spPr>
          <a:xfrm>
            <a:off x="2209680" y="1523880"/>
            <a:ext cx="3971520" cy="2411280"/>
          </a:xfrm>
          <a:prstGeom prst="rect">
            <a:avLst/>
          </a:prstGeom>
          <a:ln>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Allowed Programs</a:t>
            </a:r>
            <a:endParaRPr b="0" lang="en-US" sz="4400" spc="-1" strike="noStrike">
              <a:latin typeface="Arial"/>
            </a:endParaRPr>
          </a:p>
        </p:txBody>
      </p:sp>
      <p:sp>
        <p:nvSpPr>
          <p:cNvPr id="165" name="CustomShape 2"/>
          <p:cNvSpPr/>
          <p:nvPr/>
        </p:nvSpPr>
        <p:spPr>
          <a:xfrm>
            <a:off x="457200" y="396252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Every time, a Windows 10 computer is making a brand new network connection, Windows 10 prompts the user to identify whether this network connection is for home, work, or public location.  </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It then adjusts the firewall and security settings accordingly.</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66" name="Picture 2_2" descr="F:\Networking Essentials\Networking Essentials-Word Files\Chapter 12\Chapter 12 Figs\Chapter-12figs-new\12fig10.jpg"/>
          <p:cNvPicPr/>
          <p:nvPr/>
        </p:nvPicPr>
        <p:blipFill>
          <a:blip r:embed="rId1"/>
          <a:stretch/>
        </p:blipFill>
        <p:spPr>
          <a:xfrm>
            <a:off x="2209680" y="1160640"/>
            <a:ext cx="4571640" cy="2774520"/>
          </a:xfrm>
          <a:prstGeom prst="rect">
            <a:avLst/>
          </a:prstGeom>
          <a:ln>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Advanced Settings</a:t>
            </a:r>
            <a:endParaRPr b="0" lang="en-US" sz="4400" spc="-1" strike="noStrike">
              <a:latin typeface="Arial"/>
            </a:endParaRPr>
          </a:p>
        </p:txBody>
      </p:sp>
      <p:sp>
        <p:nvSpPr>
          <p:cNvPr id="168" name="CustomShape 2"/>
          <p:cNvSpPr/>
          <p:nvPr/>
        </p:nvSpPr>
        <p:spPr>
          <a:xfrm>
            <a:off x="457200" y="396252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Windows 10 also offers advanced firewall settings.  Through the advanced option, a user can control both the inbound and outbound traffic to the computer.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advanced firewall settings can be found on the left column of the firewall status window as shown.</a:t>
            </a:r>
            <a:endParaRPr b="0" lang="en-US" sz="2400" spc="-1" strike="noStrike">
              <a:latin typeface="Arial"/>
            </a:endParaRPr>
          </a:p>
        </p:txBody>
      </p:sp>
      <p:pic>
        <p:nvPicPr>
          <p:cNvPr id="169" name="Picture 2_3" descr="F:\Networking Essentials\Networking Essentials-Word Files\Chapter 12\Chapter 12 Figs\Chapter-12figs-new\12fig11.jpg"/>
          <p:cNvPicPr/>
          <p:nvPr/>
        </p:nvPicPr>
        <p:blipFill>
          <a:blip r:embed="rId1"/>
          <a:stretch/>
        </p:blipFill>
        <p:spPr>
          <a:xfrm>
            <a:off x="2286000" y="1523880"/>
            <a:ext cx="4684320" cy="2209680"/>
          </a:xfrm>
          <a:prstGeom prst="rect">
            <a:avLst/>
          </a:prstGeom>
          <a:ln>
            <a:noFill/>
          </a:ln>
        </p:spPr>
      </p:pic>
      <p:sp>
        <p:nvSpPr>
          <p:cNvPr id="170" name="CustomShape 3"/>
          <p:cNvSpPr/>
          <p:nvPr/>
        </p:nvSpPr>
        <p:spPr>
          <a:xfrm>
            <a:off x="2362320" y="1828800"/>
            <a:ext cx="685440" cy="380520"/>
          </a:xfrm>
          <a:prstGeom prst="rect">
            <a:avLst/>
          </a:prstGeom>
          <a:noFill/>
          <a:ln w="19080">
            <a:solidFill>
              <a:srgbClr val="ff33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Ping Request Properties</a:t>
            </a:r>
            <a:endParaRPr b="0" lang="en-US" sz="4400" spc="-1" strike="noStrike">
              <a:latin typeface="Arial"/>
            </a:endParaRPr>
          </a:p>
        </p:txBody>
      </p:sp>
      <p:sp>
        <p:nvSpPr>
          <p:cNvPr id="172" name="CustomShape 2"/>
          <p:cNvSpPr/>
          <p:nvPr/>
        </p:nvSpPr>
        <p:spPr>
          <a:xfrm>
            <a:off x="457200" y="411480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following example examines an inbound “Ping Request” rule by Windows 10.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On the advanced security windows, and Inbound Rules is selected, the middle pane shows all the firewall inbound rules. </a:t>
            </a:r>
            <a:endParaRPr b="0" lang="en-US" sz="2400" spc="-1" strike="noStrike">
              <a:latin typeface="Arial"/>
            </a:endParaRPr>
          </a:p>
        </p:txBody>
      </p:sp>
      <p:pic>
        <p:nvPicPr>
          <p:cNvPr id="173" name="Picture 2_4" descr="F:\Networking Essentials\Networking Essentials-Word Files\Chapter 12\Chapter 12 Figs\Chapter-12figs-new\12fig12.jpg"/>
          <p:cNvPicPr/>
          <p:nvPr/>
        </p:nvPicPr>
        <p:blipFill>
          <a:blip r:embed="rId1"/>
          <a:stretch/>
        </p:blipFill>
        <p:spPr>
          <a:xfrm>
            <a:off x="1655640" y="1447920"/>
            <a:ext cx="5659200" cy="2666520"/>
          </a:xfrm>
          <a:prstGeom prst="rect">
            <a:avLst/>
          </a:prstGeom>
          <a:ln>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Ping Request Properties</a:t>
            </a:r>
            <a:endParaRPr b="0" lang="en-US" sz="4400" spc="-1" strike="noStrike">
              <a:latin typeface="Arial"/>
            </a:endParaRPr>
          </a:p>
        </p:txBody>
      </p:sp>
      <p:sp>
        <p:nvSpPr>
          <p:cNvPr id="175" name="CustomShape 2"/>
          <p:cNvSpPr/>
          <p:nvPr/>
        </p:nvSpPr>
        <p:spPr>
          <a:xfrm>
            <a:off x="457200" y="411480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enabled rules are indicated by the value “Yes” in the column “enabled”.  Right next to the “enabled” column is the “Action” column.  </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column displays the action of “allow” as to allow the connection or “block” as to deny the connection</a:t>
            </a:r>
            <a:endParaRPr b="0" lang="en-US" sz="2400" spc="-1" strike="noStrike">
              <a:latin typeface="Arial"/>
            </a:endParaRPr>
          </a:p>
        </p:txBody>
      </p:sp>
      <p:pic>
        <p:nvPicPr>
          <p:cNvPr id="176" name="Picture 2_5" descr="F:\Networking Essentials\Networking Essentials-Word Files\Chapter 12\Chapter 12 Figs\Chapter-12figs-new\12fig12.jpg"/>
          <p:cNvPicPr/>
          <p:nvPr/>
        </p:nvPicPr>
        <p:blipFill>
          <a:blip r:embed="rId1"/>
          <a:stretch/>
        </p:blipFill>
        <p:spPr>
          <a:xfrm>
            <a:off x="1655640" y="1447920"/>
            <a:ext cx="5659200" cy="266652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Social Engineering</a:t>
            </a:r>
            <a:endParaRPr b="0" lang="en-US" sz="4400" spc="-1" strike="noStrike">
              <a:latin typeface="Arial"/>
            </a:endParaRPr>
          </a:p>
        </p:txBody>
      </p:sp>
      <p:sp>
        <p:nvSpPr>
          <p:cNvPr id="50" name="CustomShape 2"/>
          <p:cNvSpPr/>
          <p:nvPr/>
        </p:nvSpPr>
        <p:spPr>
          <a:xfrm>
            <a:off x="457200" y="1905120"/>
            <a:ext cx="403812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An attacker tells a user that they are having trouble with their account and then ask for the user’s name and password.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Often a user will blindly provide the information not realizing that the person calling is not associated with the network and is in fact an attacker </a:t>
            </a:r>
            <a:endParaRPr b="0" lang="en-US" sz="2400" spc="-1" strike="noStrike">
              <a:latin typeface="Arial"/>
            </a:endParaRPr>
          </a:p>
          <a:p>
            <a:pPr>
              <a:lnSpc>
                <a:spcPct val="80000"/>
              </a:lnSpc>
              <a:spcBef>
                <a:spcPts val="44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80000"/>
              </a:lnSpc>
              <a:spcBef>
                <a:spcPts val="44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51" name="Picture 4_0" descr="fg10_00200"/>
          <p:cNvPicPr/>
          <p:nvPr/>
        </p:nvPicPr>
        <p:blipFill>
          <a:blip r:embed="rId1"/>
          <a:stretch/>
        </p:blipFill>
        <p:spPr>
          <a:xfrm>
            <a:off x="4952880" y="2286000"/>
            <a:ext cx="3720960" cy="336528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Ping Request Properties</a:t>
            </a:r>
            <a:endParaRPr b="0" lang="en-US" sz="4400" spc="-1" strike="noStrike">
              <a:latin typeface="Arial"/>
            </a:endParaRPr>
          </a:p>
        </p:txBody>
      </p:sp>
      <p:sp>
        <p:nvSpPr>
          <p:cNvPr id="178" name="CustomShape 2"/>
          <p:cNvSpPr/>
          <p:nvPr/>
        </p:nvSpPr>
        <p:spPr>
          <a:xfrm>
            <a:off x="457200" y="411480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When double-clicking on the rule “Ping Request” in the middle pane, the Ping Request properties window is displayed as shown.  </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On the general tab of this window, the rule is set to enabled and the action is set to allow the connection.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79" name="Picture 2_6" descr="F:\Networking Essentials\Networking Essentials-Word Files\Chapter 12\Chapter 12 Figs\Chapter-12figs-new\12fig12.jpg"/>
          <p:cNvPicPr/>
          <p:nvPr/>
        </p:nvPicPr>
        <p:blipFill>
          <a:blip r:embed="rId1"/>
          <a:stretch/>
        </p:blipFill>
        <p:spPr>
          <a:xfrm>
            <a:off x="1655640" y="1447920"/>
            <a:ext cx="5659200" cy="2666520"/>
          </a:xfrm>
          <a:prstGeom prst="rect">
            <a:avLst/>
          </a:prstGeom>
          <a:ln>
            <a:noFill/>
          </a:ln>
        </p:spPr>
      </p:pic>
      <p:sp>
        <p:nvSpPr>
          <p:cNvPr id="180" name="CustomShape 3"/>
          <p:cNvSpPr/>
          <p:nvPr/>
        </p:nvSpPr>
        <p:spPr>
          <a:xfrm>
            <a:off x="5508720" y="2416320"/>
            <a:ext cx="462960" cy="112320"/>
          </a:xfrm>
          <a:prstGeom prst="rect">
            <a:avLst/>
          </a:prstGeom>
          <a:noFill/>
          <a:ln w="19080">
            <a:solidFill>
              <a:srgbClr val="ff33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Ping Request Protocol</a:t>
            </a:r>
            <a:endParaRPr b="0" lang="en-US" sz="4400" spc="-1" strike="noStrike">
              <a:latin typeface="Arial"/>
            </a:endParaRPr>
          </a:p>
        </p:txBody>
      </p:sp>
      <p:sp>
        <p:nvSpPr>
          <p:cNvPr id="182" name="CustomShape 2"/>
          <p:cNvSpPr/>
          <p:nvPr/>
        </p:nvSpPr>
        <p:spPr>
          <a:xfrm>
            <a:off x="457200" y="365760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figure is displayed when selecting the Protocols and Ports tab.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illustrates how the firewall program matches the Ping Request by defining its protocol as an ICMPv4 protocol.  The “Customize” button will bring up the Customize ICMP Settings, which shows the “Echo Request” ICMP type is selected.</a:t>
            </a:r>
            <a:endParaRPr b="0" lang="en-US" sz="2400" spc="-1" strike="noStrike">
              <a:latin typeface="Arial"/>
            </a:endParaRPr>
          </a:p>
        </p:txBody>
      </p:sp>
      <p:pic>
        <p:nvPicPr>
          <p:cNvPr id="183" name="Picture 2_7" descr="F:\Networking Essentials\Networking Essentials-Word Files\Chapter 12\Chapter 12 Figs\Chapter-12figs-new\12fig13.jpg"/>
          <p:cNvPicPr/>
          <p:nvPr/>
        </p:nvPicPr>
        <p:blipFill>
          <a:blip r:embed="rId1"/>
          <a:stretch/>
        </p:blipFill>
        <p:spPr>
          <a:xfrm>
            <a:off x="2354400" y="1468440"/>
            <a:ext cx="4419000" cy="2223720"/>
          </a:xfrm>
          <a:prstGeom prst="rect">
            <a:avLst/>
          </a:prstGeom>
          <a:ln>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Mac OS X Firewall</a:t>
            </a:r>
            <a:endParaRPr b="0" lang="en-US" sz="4400" spc="-1" strike="noStrike">
              <a:latin typeface="Arial"/>
            </a:endParaRPr>
          </a:p>
        </p:txBody>
      </p:sp>
      <p:sp>
        <p:nvSpPr>
          <p:cNvPr id="185" name="CustomShape 2"/>
          <p:cNvSpPr/>
          <p:nvPr/>
        </p:nvSpPr>
        <p:spPr>
          <a:xfrm>
            <a:off x="457200" y="411480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start the Mac OS X firewall configuration use the following steps:</a:t>
            </a:r>
            <a:endParaRPr b="0" lang="en-US" sz="2400" spc="-1" strike="noStrike">
              <a:latin typeface="Arial"/>
            </a:endParaRPr>
          </a:p>
          <a:p>
            <a:pPr marL="342720" indent="-342360">
              <a:lnSpc>
                <a:spcPct val="100000"/>
              </a:lnSpc>
              <a:spcBef>
                <a:spcPts val="550"/>
              </a:spcBef>
              <a:tabLst>
                <a:tab algn="l" pos="0"/>
              </a:tabLst>
            </a:pPr>
            <a:r>
              <a:rPr b="0" lang="en-US" sz="2200" spc="-1" strike="noStrike">
                <a:solidFill>
                  <a:srgbClr val="ffffff"/>
                </a:solidFill>
                <a:latin typeface="Times New Roman"/>
              </a:rPr>
              <a:t>1.</a:t>
            </a:r>
            <a:r>
              <a:rPr b="0" lang="en-US" sz="2200" spc="-1" strike="noStrike">
                <a:solidFill>
                  <a:srgbClr val="ffffff"/>
                </a:solidFill>
                <a:latin typeface="Times New Roman"/>
              </a:rPr>
              <a:t>	</a:t>
            </a:r>
            <a:r>
              <a:rPr b="0" lang="en-US" sz="2200" spc="-1" strike="noStrike">
                <a:solidFill>
                  <a:srgbClr val="ffffff"/>
                </a:solidFill>
                <a:latin typeface="Times New Roman"/>
              </a:rPr>
              <a:t>Go to System Preferences and select Security.</a:t>
            </a:r>
            <a:endParaRPr b="0" lang="en-US" sz="2200" spc="-1" strike="noStrike">
              <a:latin typeface="Arial"/>
            </a:endParaRPr>
          </a:p>
          <a:p>
            <a:pPr marL="342720" indent="-342360">
              <a:lnSpc>
                <a:spcPct val="100000"/>
              </a:lnSpc>
              <a:spcBef>
                <a:spcPts val="550"/>
              </a:spcBef>
              <a:tabLst>
                <a:tab algn="l" pos="0"/>
              </a:tabLst>
            </a:pPr>
            <a:r>
              <a:rPr b="0" lang="en-US" sz="2200" spc="-1" strike="noStrike">
                <a:solidFill>
                  <a:srgbClr val="ffffff"/>
                </a:solidFill>
                <a:latin typeface="Times New Roman"/>
              </a:rPr>
              <a:t>2.</a:t>
            </a:r>
            <a:r>
              <a:rPr b="0" lang="en-US" sz="2200" spc="-1" strike="noStrike">
                <a:solidFill>
                  <a:srgbClr val="ffffff"/>
                </a:solidFill>
                <a:latin typeface="Times New Roman"/>
              </a:rPr>
              <a:t>	</a:t>
            </a:r>
            <a:r>
              <a:rPr b="0" lang="en-US" sz="2200" spc="-1" strike="noStrike">
                <a:solidFill>
                  <a:srgbClr val="ffffff"/>
                </a:solidFill>
                <a:latin typeface="Times New Roman"/>
              </a:rPr>
              <a:t>On the Security window, select “Firewall”.  The firewall window displays the status of the firewall and gives a user to turn the firewall off.</a:t>
            </a:r>
            <a:endParaRPr b="0" lang="en-US" sz="2200" spc="-1" strike="noStrike">
              <a:latin typeface="Arial"/>
            </a:endParaRPr>
          </a:p>
          <a:p>
            <a:pPr>
              <a:lnSpc>
                <a:spcPct val="100000"/>
              </a:lnSpc>
              <a:spcBef>
                <a:spcPts val="550"/>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200" spc="-1" strike="noStrike">
              <a:latin typeface="Arial"/>
            </a:endParaRPr>
          </a:p>
        </p:txBody>
      </p:sp>
      <p:pic>
        <p:nvPicPr>
          <p:cNvPr id="186" name="Picture 2_8" descr="F:\Networking Essentials\Networking Essentials-Word Files\Chapter 12\Chapter 12 Figs\Chapter-12figs-new\12fig14.jpg"/>
          <p:cNvPicPr/>
          <p:nvPr/>
        </p:nvPicPr>
        <p:blipFill>
          <a:blip r:embed="rId1"/>
          <a:stretch/>
        </p:blipFill>
        <p:spPr>
          <a:xfrm>
            <a:off x="2895480" y="1447920"/>
            <a:ext cx="3327120" cy="2648880"/>
          </a:xfrm>
          <a:prstGeom prst="rect">
            <a:avLst/>
          </a:prstGeom>
          <a:ln>
            <a:noFill/>
          </a:ln>
        </p:spPr>
      </p:pic>
      <p:sp>
        <p:nvSpPr>
          <p:cNvPr id="187" name="CustomShape 3"/>
          <p:cNvSpPr/>
          <p:nvPr/>
        </p:nvSpPr>
        <p:spPr>
          <a:xfrm>
            <a:off x="3048120" y="2419200"/>
            <a:ext cx="1523520" cy="228240"/>
          </a:xfrm>
          <a:prstGeom prst="rect">
            <a:avLst/>
          </a:prstGeom>
          <a:noFill/>
          <a:ln w="19080">
            <a:solidFill>
              <a:srgbClr val="ff3300"/>
            </a:solidFill>
            <a:round/>
          </a:ln>
        </p:spPr>
        <p:style>
          <a:lnRef idx="0"/>
          <a:fillRef idx="0"/>
          <a:effectRef idx="0"/>
          <a:fontRef idx="minor"/>
        </p:style>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Advanced Settings Mac OS X</a:t>
            </a:r>
            <a:endParaRPr b="0" lang="en-US" sz="4400" spc="-1" strike="noStrike">
              <a:latin typeface="Arial"/>
            </a:endParaRPr>
          </a:p>
        </p:txBody>
      </p:sp>
      <p:sp>
        <p:nvSpPr>
          <p:cNvPr id="189" name="CustomShape 2"/>
          <p:cNvSpPr/>
          <p:nvPr/>
        </p:nvSpPr>
        <p:spPr>
          <a:xfrm>
            <a:off x="457200" y="419112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“Advanced” button opens another window for more advanced settings as shown.  The advanced options are</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Block all incoming connections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Automatically allow signed software to receive incoming connections</a:t>
            </a:r>
            <a:endParaRPr b="0" lang="en-US" sz="2400" spc="-1" strike="noStrike">
              <a:latin typeface="Arial"/>
            </a:endParaRPr>
          </a:p>
        </p:txBody>
      </p:sp>
      <p:pic>
        <p:nvPicPr>
          <p:cNvPr id="190" name="Picture 2_9" descr="F:\Networking Essentials\Networking Essentials-Word Files\Chapter 12\Chapter 12 Figs\Chapter-12figs-new\12fig15.jpg"/>
          <p:cNvPicPr/>
          <p:nvPr/>
        </p:nvPicPr>
        <p:blipFill>
          <a:blip r:embed="rId1"/>
          <a:stretch/>
        </p:blipFill>
        <p:spPr>
          <a:xfrm>
            <a:off x="3124080" y="1523880"/>
            <a:ext cx="3187440" cy="2506320"/>
          </a:xfrm>
          <a:prstGeom prst="rect">
            <a:avLst/>
          </a:prstGeom>
          <a:ln>
            <a:noFill/>
          </a:ln>
        </p:spPr>
      </p:pic>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Advanced Settings Mac OS X</a:t>
            </a:r>
            <a:endParaRPr b="0" lang="en-US" sz="4400" spc="-1" strike="noStrike">
              <a:latin typeface="Arial"/>
            </a:endParaRPr>
          </a:p>
        </p:txBody>
      </p:sp>
      <p:sp>
        <p:nvSpPr>
          <p:cNvPr id="192" name="CustomShape 2"/>
          <p:cNvSpPr/>
          <p:nvPr/>
        </p:nvSpPr>
        <p:spPr>
          <a:xfrm>
            <a:off x="457200" y="419112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Enable stealth mode – This option basically stops the computer from responding to an ICMP Ping request packet.  Hence, this makes it difficult for attackers to identify the computer..</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93" name="Picture 2_10" descr="F:\Networking Essentials\Networking Essentials-Word Files\Chapter 12\Chapter 12 Figs\Chapter-12figs-new\12fig15.jpg"/>
          <p:cNvPicPr/>
          <p:nvPr/>
        </p:nvPicPr>
        <p:blipFill>
          <a:blip r:embed="rId1"/>
          <a:stretch/>
        </p:blipFill>
        <p:spPr>
          <a:xfrm>
            <a:off x="3124080" y="1523880"/>
            <a:ext cx="3187440" cy="2506320"/>
          </a:xfrm>
          <a:prstGeom prst="rect">
            <a:avLst/>
          </a:prstGeom>
          <a:ln>
            <a:noFill/>
          </a:ln>
        </p:spPr>
      </p:pic>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Linux Firewall</a:t>
            </a:r>
            <a:endParaRPr b="0" lang="en-US" sz="4400" spc="-1" strike="noStrike">
              <a:latin typeface="Arial"/>
            </a:endParaRPr>
          </a:p>
        </p:txBody>
      </p:sp>
      <p:sp>
        <p:nvSpPr>
          <p:cNvPr id="195"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start the Linux firewall, iptables, configuration use the following steps: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1.</a:t>
            </a:r>
            <a:r>
              <a:rPr b="0" lang="en-US" sz="2400" spc="-1" strike="noStrike">
                <a:solidFill>
                  <a:srgbClr val="ffffff"/>
                </a:solidFill>
                <a:latin typeface="Times New Roman"/>
              </a:rPr>
              <a:t>	</a:t>
            </a:r>
            <a:r>
              <a:rPr b="0" lang="en-US" sz="2400" spc="-1" strike="noStrike">
                <a:solidFill>
                  <a:srgbClr val="ffffff"/>
                </a:solidFill>
                <a:latin typeface="Times New Roman"/>
              </a:rPr>
              <a:t>The command to view/add/modify/delete the Linux firewall configuration is “</a:t>
            </a:r>
            <a:r>
              <a:rPr b="0" i="1" lang="en-US" sz="2400" spc="-1" strike="noStrike">
                <a:solidFill>
                  <a:srgbClr val="ffffff"/>
                </a:solidFill>
                <a:latin typeface="Times New Roman"/>
              </a:rPr>
              <a:t>iptables</a:t>
            </a:r>
            <a:r>
              <a:rPr b="0" lang="en-US" sz="2400" spc="-1" strike="noStrike">
                <a:solidFill>
                  <a:srgbClr val="ffffff"/>
                </a:solidFill>
                <a:latin typeface="Times New Roman"/>
              </a:rPr>
              <a:t>”.  For example to view the firewall configuration, simply issue the command “</a:t>
            </a:r>
            <a:r>
              <a:rPr b="0" i="1" lang="en-US" sz="2400" spc="-1" strike="noStrike">
                <a:solidFill>
                  <a:srgbClr val="ffffff"/>
                </a:solidFill>
                <a:latin typeface="Times New Roman"/>
              </a:rPr>
              <a:t>iptables --list</a:t>
            </a:r>
            <a:r>
              <a:rPr b="0" lang="en-US" sz="2400" spc="-1" strike="noStrike">
                <a:solidFill>
                  <a:srgbClr val="ffffff"/>
                </a:solidFill>
                <a:latin typeface="Times New Roman"/>
              </a:rPr>
              <a:t>” as root or “</a:t>
            </a:r>
            <a:r>
              <a:rPr b="0" i="1" lang="en-US" sz="2400" spc="-1" strike="noStrike">
                <a:solidFill>
                  <a:srgbClr val="ffffff"/>
                </a:solidFill>
                <a:latin typeface="Times New Roman"/>
              </a:rPr>
              <a:t>sudo iptables --list</a:t>
            </a:r>
            <a:r>
              <a:rPr b="0" lang="en-US" sz="2400" spc="-1" strike="noStrike">
                <a:solidFill>
                  <a:srgbClr val="ffffff"/>
                </a:solidFill>
                <a:latin typeface="Times New Roman"/>
              </a:rPr>
              <a:t>”.  the user must be connected as root or Go to System Preferences and select Security.</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Linux Firewall</a:t>
            </a:r>
            <a:endParaRPr b="0" lang="en-US" sz="4400" spc="-1" strike="noStrike">
              <a:latin typeface="Arial"/>
            </a:endParaRPr>
          </a:p>
        </p:txBody>
      </p:sp>
      <p:sp>
        <p:nvSpPr>
          <p:cNvPr id="197" name="CustomShape 2"/>
          <p:cNvSpPr/>
          <p:nvPr/>
        </p:nvSpPr>
        <p:spPr>
          <a:xfrm>
            <a:off x="457200" y="365760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2. The output of the command </a:t>
            </a:r>
            <a:r>
              <a:rPr b="0" i="1" lang="en-US" sz="2400" spc="-1" strike="noStrike">
                <a:solidFill>
                  <a:srgbClr val="ffffff"/>
                </a:solidFill>
                <a:latin typeface="Times New Roman"/>
                <a:ea typeface="DejaVu Sans"/>
              </a:rPr>
              <a:t>iptables --list</a:t>
            </a:r>
            <a:r>
              <a:rPr b="0" lang="en-US" sz="2400" spc="-1" strike="noStrike">
                <a:solidFill>
                  <a:srgbClr val="ffffff"/>
                </a:solidFill>
                <a:latin typeface="Times New Roman"/>
                <a:ea typeface="DejaVu Sans"/>
              </a:rPr>
              <a:t> is shown.  It shows a list of chains,  INPUT, FORWARD, OUTPUT, and RH-Firewall-1-INPUT.  </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only chain in this example that contains firewall rules is the RH-Firewall-1-INPUT.  This chain allows incoming http, https, ssh, smtp, domain (DNS), and imap traffic, it will reject any incoming traffic that does not match the allowed list.</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98" name="Picture 2_11" descr="F:\Networking Essentials\Networking Essentials-Word Files\Chapter 12\Chapter 12 Figs\Chapter-12figs-new\12fig16.jpg"/>
          <p:cNvPicPr/>
          <p:nvPr/>
        </p:nvPicPr>
        <p:blipFill>
          <a:blip r:embed="rId1"/>
          <a:stretch/>
        </p:blipFill>
        <p:spPr>
          <a:xfrm>
            <a:off x="2666880" y="1090440"/>
            <a:ext cx="4267080" cy="2584440"/>
          </a:xfrm>
          <a:prstGeom prst="rect">
            <a:avLst/>
          </a:prstGeom>
          <a:ln>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Firewalls</a:t>
            </a:r>
            <a:endParaRPr b="0" lang="en-US" sz="4400" spc="-1" strike="noStrike">
              <a:latin typeface="Arial"/>
            </a:endParaRPr>
          </a:p>
        </p:txBody>
      </p:sp>
      <p:sp>
        <p:nvSpPr>
          <p:cNvPr id="200"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Firewalls are used in computer networks for protection against the “network elements” (for example, intrusions, denial of service attacks, etc.).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Access lists (ACLs) are the basic form of firewall protection, although an access list is not stateful and is not by itself a firewall.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Access lists can be configured on a router, on a true dedicated firewall, or on the host computer.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Firewalls</a:t>
            </a:r>
            <a:endParaRPr b="0" lang="en-US" sz="4400" spc="-1" strike="noStrike">
              <a:latin typeface="Arial"/>
            </a:endParaRPr>
          </a:p>
        </p:txBody>
      </p:sp>
      <p:sp>
        <p:nvSpPr>
          <p:cNvPr id="202"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Firewalls allow traffic from inside the network to exit but don’t allow general traffic from the outside to enter the network.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firewall monitors the data traffic and recognizes where packets are coming from. The firewall will allow packets from the outside to enter the network if they match a request from within the network.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Firewalls are based on three technologies:</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a:t>
            </a:r>
            <a:r>
              <a:rPr b="0" lang="en-US" sz="2400" spc="-1" strike="noStrike">
                <a:solidFill>
                  <a:srgbClr val="ffffff"/>
                </a:solidFill>
                <a:latin typeface="Times New Roman"/>
              </a:rPr>
              <a:t>	</a:t>
            </a:r>
            <a:r>
              <a:rPr b="0" lang="en-US" sz="2400" spc="-1" strike="noStrike">
                <a:solidFill>
                  <a:srgbClr val="ffffff"/>
                </a:solidFill>
                <a:latin typeface="Times New Roman"/>
              </a:rPr>
              <a:t>Packet filtering</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a:t>
            </a:r>
            <a:r>
              <a:rPr b="0" lang="en-US" sz="2400" spc="-1" strike="noStrike">
                <a:solidFill>
                  <a:srgbClr val="ffffff"/>
                </a:solidFill>
                <a:latin typeface="Times New Roman"/>
              </a:rPr>
              <a:t>	</a:t>
            </a:r>
            <a:r>
              <a:rPr b="0" lang="en-US" sz="2400" spc="-1" strike="noStrike">
                <a:solidFill>
                  <a:srgbClr val="ffffff"/>
                </a:solidFill>
                <a:latin typeface="Times New Roman"/>
              </a:rPr>
              <a:t>Proxy server</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	</a:t>
            </a:r>
            <a:r>
              <a:rPr b="0" lang="en-US" sz="2400" spc="-1" strike="noStrike">
                <a:solidFill>
                  <a:srgbClr val="ffffff"/>
                </a:solidFill>
                <a:latin typeface="Times New Roman"/>
              </a:rPr>
              <a:t>`•</a:t>
            </a:r>
            <a:r>
              <a:rPr b="0" lang="en-US" sz="2400" spc="-1" strike="noStrike">
                <a:solidFill>
                  <a:srgbClr val="ffffff"/>
                </a:solidFill>
                <a:latin typeface="Times New Roman"/>
              </a:rPr>
              <a:t>	</a:t>
            </a:r>
            <a:r>
              <a:rPr b="0" lang="en-US" sz="2400" spc="-1" strike="noStrike">
                <a:solidFill>
                  <a:srgbClr val="ffffff"/>
                </a:solidFill>
                <a:latin typeface="Times New Roman"/>
              </a:rPr>
              <a:t>Stateful packet filtering</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Packet Filtering</a:t>
            </a:r>
            <a:endParaRPr b="0" lang="en-US" sz="4400" spc="-1" strike="noStrike">
              <a:latin typeface="Arial"/>
            </a:endParaRPr>
          </a:p>
        </p:txBody>
      </p:sp>
      <p:sp>
        <p:nvSpPr>
          <p:cNvPr id="204"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packet filtering, a limit is placed on the packets that can enter the network.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Packet filtering can also limit information moving from one segment to another. ACLs are used to enable the firewall to accept or deny data packets.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disadvantages of packet filtering are</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a:t>
            </a:r>
            <a:r>
              <a:rPr b="0" lang="en-US" sz="2400" spc="-1" strike="noStrike">
                <a:solidFill>
                  <a:srgbClr val="ffffff"/>
                </a:solidFill>
                <a:latin typeface="Times New Roman"/>
              </a:rPr>
              <a:t>	</a:t>
            </a:r>
            <a:r>
              <a:rPr b="0" lang="en-US" sz="2400" spc="-1" strike="noStrike">
                <a:solidFill>
                  <a:srgbClr val="ffffff"/>
                </a:solidFill>
                <a:latin typeface="Times New Roman"/>
              </a:rPr>
              <a:t>Packets can still enter the network by fragmenting the data packets.</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a:t>
            </a:r>
            <a:r>
              <a:rPr b="0" lang="en-US" sz="2400" spc="-1" strike="noStrike">
                <a:solidFill>
                  <a:srgbClr val="ffffff"/>
                </a:solidFill>
                <a:latin typeface="Times New Roman"/>
              </a:rPr>
              <a:t>	</a:t>
            </a:r>
            <a:r>
              <a:rPr b="0" lang="en-US" sz="2400" spc="-1" strike="noStrike">
                <a:solidFill>
                  <a:srgbClr val="ffffff"/>
                </a:solidFill>
                <a:latin typeface="Times New Roman"/>
              </a:rPr>
              <a:t>It is difficult to implement complex ACLs.</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a:t>
            </a:r>
            <a:r>
              <a:rPr b="0" lang="en-US" sz="2400" spc="-1" strike="noStrike">
                <a:solidFill>
                  <a:srgbClr val="ffffff"/>
                </a:solidFill>
                <a:latin typeface="Times New Roman"/>
              </a:rPr>
              <a:t>	</a:t>
            </a:r>
            <a:r>
              <a:rPr b="0" lang="en-US" sz="2400" spc="-1" strike="noStrike">
                <a:solidFill>
                  <a:srgbClr val="ffffff"/>
                </a:solidFill>
                <a:latin typeface="Times New Roman"/>
              </a:rPr>
              <a:t>Not all network services can be filtered.</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Social Engineering</a:t>
            </a:r>
            <a:endParaRPr b="0" lang="en-US" sz="4400" spc="-1" strike="noStrike">
              <a:latin typeface="Arial"/>
            </a:endParaRPr>
          </a:p>
        </p:txBody>
      </p:sp>
      <p:sp>
        <p:nvSpPr>
          <p:cNvPr id="53" name="CustomShape 2"/>
          <p:cNvSpPr/>
          <p:nvPr/>
        </p:nvSpPr>
        <p:spPr>
          <a:xfrm>
            <a:off x="0" y="1676520"/>
            <a:ext cx="4876560" cy="4114440"/>
          </a:xfrm>
          <a:prstGeom prst="rect">
            <a:avLst/>
          </a:prstGeom>
          <a:noFill/>
          <a:ln>
            <a:noFill/>
          </a:ln>
        </p:spPr>
        <p:style>
          <a:lnRef idx="0"/>
          <a:fillRef idx="0"/>
          <a:effectRef idx="0"/>
          <a:fontRef idx="minor"/>
        </p:style>
        <p:txBody>
          <a:bodyPr lIns="90000" rIns="90000" tIns="46800" bIns="46800">
            <a:noAutofit/>
          </a:bodyPr>
          <a:p>
            <a:pPr marL="342720" indent="-342360">
              <a:lnSpc>
                <a:spcPct val="80000"/>
              </a:lnSpc>
              <a:spcBef>
                <a:spcPts val="448"/>
              </a:spcBef>
              <a:tabLst>
                <a:tab algn="l" pos="0"/>
              </a:tabLst>
            </a:pPr>
            <a:endParaRPr b="0" lang="en-US" sz="18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gives the attacker an account (username and password) to attack the network.  This is just one example of social engineering.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problem is not completely solvable because as the number of users increases, so does the possible ways to attack the network.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54" name="Picture 6_0" descr="fg10_00200"/>
          <p:cNvPicPr/>
          <p:nvPr/>
        </p:nvPicPr>
        <p:blipFill>
          <a:blip r:embed="rId1"/>
          <a:stretch/>
        </p:blipFill>
        <p:spPr>
          <a:xfrm>
            <a:off x="4952880" y="2286000"/>
            <a:ext cx="3720960" cy="3365280"/>
          </a:xfrm>
          <a:prstGeom prst="rect">
            <a:avLst/>
          </a:prstGeom>
          <a:ln>
            <a:noFill/>
          </a:ln>
        </p:spPr>
      </p:pic>
    </p:spTree>
  </p:cSld>
  <p:transition>
    <p:fade/>
  </p:transition>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Firewalls</a:t>
            </a:r>
            <a:endParaRPr b="0" lang="en-US" sz="4400" spc="-1" strike="noStrike">
              <a:latin typeface="Arial"/>
            </a:endParaRPr>
          </a:p>
        </p:txBody>
      </p:sp>
      <p:sp>
        <p:nvSpPr>
          <p:cNvPr id="206" name="CustomShape 2"/>
          <p:cNvSpPr/>
          <p:nvPr/>
        </p:nvSpPr>
        <p:spPr>
          <a:xfrm>
            <a:off x="457200" y="198108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general rule of thumb is to place the firewall close to the machines you want to protect (for example, the network servers). </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Do not assume that the clients on the network will never attack your system. Clients can and will get viruses on their machines. </a:t>
            </a: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Create </a:t>
            </a:r>
            <a:r>
              <a:rPr b="1" lang="en-US" sz="2400" spc="-1" strike="noStrike">
                <a:solidFill>
                  <a:srgbClr val="ffc000"/>
                </a:solidFill>
                <a:latin typeface="Times New Roman"/>
                <a:ea typeface="DejaVu Sans"/>
              </a:rPr>
              <a:t>demilitarized zones</a:t>
            </a:r>
            <a:r>
              <a:rPr b="0" lang="en-US" sz="2400" spc="-1" strike="noStrike">
                <a:solidFill>
                  <a:srgbClr val="ffc000"/>
                </a:solidFill>
                <a:latin typeface="Times New Roman"/>
                <a:ea typeface="DejaVu Sans"/>
              </a:rPr>
              <a:t> (</a:t>
            </a:r>
            <a:r>
              <a:rPr b="1" lang="en-US" sz="2400" spc="-1" strike="noStrike">
                <a:solidFill>
                  <a:srgbClr val="ffc000"/>
                </a:solidFill>
                <a:latin typeface="Times New Roman"/>
                <a:ea typeface="DejaVu Sans"/>
              </a:rPr>
              <a:t>DMZ</a:t>
            </a:r>
            <a:r>
              <a:rPr b="0" lang="en-US" sz="2400" spc="-1" strike="noStrike">
                <a:solidFill>
                  <a:srgbClr val="ffc000"/>
                </a:solidFill>
                <a:latin typeface="Times New Roman"/>
                <a:ea typeface="DejaVu Sans"/>
              </a:rPr>
              <a:t>)</a:t>
            </a:r>
            <a:r>
              <a:rPr b="0" lang="en-US" sz="2400" spc="-1" strike="noStrike">
                <a:solidFill>
                  <a:srgbClr val="ffffff"/>
                </a:solidFill>
                <a:latin typeface="Times New Roman"/>
                <a:ea typeface="DejaVu Sans"/>
              </a:rPr>
              <a:t>for the outside servers, which mean that they are moved to a place on the network so that they are isolated. If the machines are compromised, the intruder will have limited access to the inside of the network.</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Proxy Server</a:t>
            </a:r>
            <a:endParaRPr b="0" lang="en-US" sz="4400" spc="-1" strike="noStrike">
              <a:latin typeface="Arial"/>
            </a:endParaRPr>
          </a:p>
        </p:txBody>
      </p:sp>
      <p:sp>
        <p:nvSpPr>
          <p:cNvPr id="208" name="CustomShape 2"/>
          <p:cNvSpPr/>
          <p:nvPr/>
        </p:nvSpPr>
        <p:spPr>
          <a:xfrm>
            <a:off x="457200" y="1600200"/>
            <a:ext cx="8229240" cy="4114440"/>
          </a:xfrm>
          <a:prstGeom prst="rect">
            <a:avLst/>
          </a:prstGeom>
          <a:noFill/>
          <a:ln>
            <a:noFill/>
          </a:ln>
        </p:spPr>
        <p:style>
          <a:lnRef idx="0"/>
          <a:fillRef idx="0"/>
          <a:effectRef idx="0"/>
          <a:fontRef idx="minor"/>
        </p:style>
        <p:txBody>
          <a:bodyPr lIns="90000" rIns="90000" tIns="45000" bIns="45000">
            <a:normAutofit fontScale="9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proxy server is used by clients to communicate with secure systems using a proxy. The client gets access to the network via the proxy server.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step is used to authenticate the user, establish the session, and set policies. The client must connect to the proxy server to connect to resources outside the network. </a:t>
            </a: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disadvantages of the proxy server are</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a:t>
            </a:r>
            <a:r>
              <a:rPr b="0" lang="en-US" sz="2400" spc="-1" strike="noStrike">
                <a:solidFill>
                  <a:srgbClr val="ffffff"/>
                </a:solidFill>
                <a:latin typeface="Times New Roman"/>
              </a:rPr>
              <a:t>	</a:t>
            </a:r>
            <a:r>
              <a:rPr b="0" lang="en-US" sz="2400" spc="-1" strike="noStrike">
                <a:solidFill>
                  <a:srgbClr val="ffffff"/>
                </a:solidFill>
                <a:latin typeface="Times New Roman"/>
              </a:rPr>
              <a:t>The proxy server can run very slow.</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a:t>
            </a:r>
            <a:r>
              <a:rPr b="0" lang="en-US" sz="2400" spc="-1" strike="noStrike">
                <a:solidFill>
                  <a:srgbClr val="ffffff"/>
                </a:solidFill>
                <a:latin typeface="Times New Roman"/>
              </a:rPr>
              <a:t>	</a:t>
            </a:r>
            <a:r>
              <a:rPr b="0" lang="en-US" sz="2400" spc="-1" strike="noStrike">
                <a:solidFill>
                  <a:srgbClr val="ffffff"/>
                </a:solidFill>
                <a:latin typeface="Times New Roman"/>
              </a:rPr>
              <a:t>Adding services can be difficult.</a:t>
            </a:r>
            <a:endParaRPr b="0" lang="en-US" sz="2400" spc="-1" strike="noStrike">
              <a:latin typeface="Arial"/>
            </a:endParaRPr>
          </a:p>
          <a:p>
            <a:pPr marL="342720" indent="-342360">
              <a:lnSpc>
                <a:spcPct val="100000"/>
              </a:lnSpc>
              <a:spcBef>
                <a:spcPts val="598"/>
              </a:spcBef>
              <a:tabLst>
                <a:tab algn="l" pos="0"/>
              </a:tabLst>
            </a:pPr>
            <a:r>
              <a:rPr b="0" lang="en-US" sz="2400" spc="-1" strike="noStrike">
                <a:solidFill>
                  <a:srgbClr val="ffffff"/>
                </a:solidFill>
                <a:latin typeface="Times New Roman"/>
              </a:rPr>
              <a:t>	</a:t>
            </a:r>
            <a:r>
              <a:rPr b="0" lang="en-US" sz="2400" spc="-1" strike="noStrike">
                <a:solidFill>
                  <a:srgbClr val="ffffff"/>
                </a:solidFill>
                <a:latin typeface="Times New Roman"/>
              </a:rPr>
              <a:t>•</a:t>
            </a:r>
            <a:r>
              <a:rPr b="0" lang="en-US" sz="2400" spc="-1" strike="noStrike">
                <a:solidFill>
                  <a:srgbClr val="ffffff"/>
                </a:solidFill>
                <a:latin typeface="Times New Roman"/>
              </a:rPr>
              <a:t>	</a:t>
            </a:r>
            <a:r>
              <a:rPr b="0" lang="en-US" sz="2400" spc="-1" strike="noStrike">
                <a:solidFill>
                  <a:srgbClr val="ffffff"/>
                </a:solidFill>
                <a:latin typeface="Times New Roman"/>
              </a:rPr>
              <a:t>There can be a potential problem with network failure if the proxy server fails or is corrupted.</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Stateful Firewall</a:t>
            </a:r>
            <a:endParaRPr b="0" lang="en-US" sz="4400" spc="-1" strike="noStrike">
              <a:latin typeface="Arial"/>
            </a:endParaRPr>
          </a:p>
        </p:txBody>
      </p:sp>
      <p:sp>
        <p:nvSpPr>
          <p:cNvPr id="210"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a stateful firewall the inbound and outbound data packets are compared to determine if a connection should be allowed.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technique is used to protect the inside of the network from the outside world but still allow traffic to go from the inside to the outside and back.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firewall needs to be stateful to accomplish this.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Perimeter Firewall Deployment</a:t>
            </a:r>
            <a:endParaRPr b="0" lang="en-US" sz="4400" spc="-1" strike="noStrike">
              <a:latin typeface="Arial"/>
            </a:endParaRPr>
          </a:p>
        </p:txBody>
      </p:sp>
      <p:sp>
        <p:nvSpPr>
          <p:cNvPr id="212" name="CustomShape 2"/>
          <p:cNvSpPr/>
          <p:nvPr/>
        </p:nvSpPr>
        <p:spPr>
          <a:xfrm>
            <a:off x="457200" y="396252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firewall is usually placed in-line between a trusted (internal) network and an untrusted  (external) network.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Its primary function is to protect its trusted network.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 example of how a perimeter firewall is often deployed is provided</a:t>
            </a:r>
            <a:endParaRPr b="0" lang="en-US" sz="2400" spc="-1" strike="noStrike">
              <a:latin typeface="Arial"/>
            </a:endParaRPr>
          </a:p>
        </p:txBody>
      </p:sp>
      <p:pic>
        <p:nvPicPr>
          <p:cNvPr id="213" name="Picture 2_12" descr="F:\Networking Essentials\Networking Essentials-Word Files\Chapter 12\Chapter 12 Figs\Chapter-12figs-new\12fig17.jpg"/>
          <p:cNvPicPr/>
          <p:nvPr/>
        </p:nvPicPr>
        <p:blipFill>
          <a:blip r:embed="rId1"/>
          <a:stretch/>
        </p:blipFill>
        <p:spPr>
          <a:xfrm>
            <a:off x="1737360" y="1754640"/>
            <a:ext cx="4889160" cy="2085840"/>
          </a:xfrm>
          <a:prstGeom prst="rect">
            <a:avLst/>
          </a:prstGeom>
          <a:ln>
            <a:noFill/>
          </a:ln>
        </p:spPr>
      </p:pic>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Firewalls</a:t>
            </a:r>
            <a:endParaRPr b="0" lang="en-US" sz="4400" spc="-1" strike="noStrike">
              <a:latin typeface="Arial"/>
            </a:endParaRPr>
          </a:p>
        </p:txBody>
      </p:sp>
      <p:sp>
        <p:nvSpPr>
          <p:cNvPr id="215"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big problem with firewalls is that users assume a firewall catches all possible problems.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is a wrong assumption. The user may be slow to update the patches and fixes to the software.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firewall is not the end-to-end solution.</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Other Security Appliances</a:t>
            </a:r>
            <a:endParaRPr b="0" lang="en-US" sz="4400" spc="-1" strike="noStrike">
              <a:latin typeface="Arial"/>
            </a:endParaRPr>
          </a:p>
        </p:txBody>
      </p:sp>
      <p:sp>
        <p:nvSpPr>
          <p:cNvPr id="217"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fontScale="84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There are more security appliances in the market today that help protect the network.  </a:t>
            </a:r>
            <a:endParaRPr b="0" lang="en-US" sz="2400" spc="-1" strike="noStrike">
              <a:latin typeface="Arial"/>
            </a:endParaRPr>
          </a:p>
          <a:p>
            <a:pPr>
              <a:lnSpc>
                <a:spcPct val="100000"/>
              </a:lnSpc>
              <a:spcBef>
                <a:spcPts val="224"/>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IPS (Intrustion Prevention System) monitors and analyzes the network traffic.  In real time, it identifies misuse and anomaly on the network. </a:t>
            </a:r>
            <a:endParaRPr b="0" lang="en-US" sz="2400" spc="-1" strike="noStrike">
              <a:latin typeface="Arial"/>
            </a:endParaRPr>
          </a:p>
          <a:p>
            <a:pPr marL="342720" indent="-342360">
              <a:lnSpc>
                <a:spcPct val="100000"/>
              </a:lnSpc>
              <a:spcBef>
                <a:spcPts val="198"/>
              </a:spcBef>
              <a:tabLst>
                <a:tab algn="l" pos="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IPS detects a misuse intrusion by matching the network packets with its IPS signatures for known attacks or activities that are classified as bad. </a:t>
            </a:r>
            <a:endParaRPr b="0" lang="en-US" sz="2400" spc="-1" strike="noStrike">
              <a:latin typeface="Arial"/>
            </a:endParaRPr>
          </a:p>
          <a:p>
            <a:pPr marL="342720" indent="-342360">
              <a:lnSpc>
                <a:spcPct val="100000"/>
              </a:lnSpc>
              <a:spcBef>
                <a:spcPts val="198"/>
              </a:spcBef>
              <a:tabLst>
                <a:tab algn="l" pos="0"/>
              </a:tabLst>
            </a:pPr>
            <a:r>
              <a:rPr b="0" lang="en-US" sz="800" spc="-1" strike="noStrike">
                <a:solidFill>
                  <a:srgbClr val="ffffff"/>
                </a:solidFill>
                <a:latin typeface="Times New Roman"/>
              </a:rPr>
              <a:t> </a:t>
            </a:r>
            <a:endParaRPr b="0" lang="en-US" sz="8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IPS has an ability to stop or prevent malicious attacks that it detects by interacting with the firewall.</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Other Security Appliances</a:t>
            </a:r>
            <a:endParaRPr b="0" lang="en-US" sz="4400" spc="-1" strike="noStrike">
              <a:latin typeface="Arial"/>
            </a:endParaRPr>
          </a:p>
        </p:txBody>
      </p:sp>
      <p:sp>
        <p:nvSpPr>
          <p:cNvPr id="219"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Another appliance that is widely deployed is a Web filter appliance.  Lots of places have very strict policies of how their users can use the network.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Web traffic is usually one of the first to be monitored and filtered, and a web filer appliance is designed to do just that.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the K-12 environment, web filtering is critical.  K-12 school districts are required by law to implement filtering to block adult, illegal or offensive content from minors.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Other Security Appliances</a:t>
            </a:r>
            <a:endParaRPr b="0" lang="en-US" sz="4400" spc="-1" strike="noStrike">
              <a:latin typeface="Arial"/>
            </a:endParaRPr>
          </a:p>
        </p:txBody>
      </p:sp>
      <p:sp>
        <p:nvSpPr>
          <p:cNvPr id="221" name="CustomShape 2"/>
          <p:cNvSpPr/>
          <p:nvPr/>
        </p:nvSpPr>
        <p:spPr>
          <a:xfrm>
            <a:off x="457200" y="198108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web filter appliance has a database containing inappropriate web sites.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web filter appliance monitors the web traffic both via http and https and matched it against the database.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If an inappropriate web site is detected it is either discarded or the user the will be redirected to a security web page for further action.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web filter appliance constantly gets its database updated all the time.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Other Security Appliances</a:t>
            </a:r>
            <a:endParaRPr b="0" lang="en-US" sz="4400" spc="-1" strike="noStrike">
              <a:latin typeface="Arial"/>
            </a:endParaRPr>
          </a:p>
        </p:txBody>
      </p:sp>
      <p:sp>
        <p:nvSpPr>
          <p:cNvPr id="223" name="CustomShape 2"/>
          <p:cNvSpPr/>
          <p:nvPr/>
        </p:nvSpPr>
        <p:spPr>
          <a:xfrm>
            <a:off x="457200" y="198108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Another aspect associated with the security appliances is to make sure the IT staff are continually updated on technology and receive proper training.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Additionally, make sure the critical systems are on a UPS system and incorporating regular backups.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Also validate that the security appliances incorporate redundancy and are not subject to a single point of failure.</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Computer Forensics</a:t>
            </a:r>
            <a:endParaRPr b="0" lang="en-US" sz="4400" spc="-1" strike="noStrike">
              <a:latin typeface="Arial"/>
            </a:endParaRPr>
          </a:p>
        </p:txBody>
      </p:sp>
      <p:sp>
        <p:nvSpPr>
          <p:cNvPr id="225" name="CustomShape 2"/>
          <p:cNvSpPr/>
          <p:nvPr/>
        </p:nvSpPr>
        <p:spPr>
          <a:xfrm>
            <a:off x="457200" y="137160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final comment related to security has to do with computer forensics.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Computers are subject to attacks from the “bad guys” and in some cases a crime may have been committed.</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In this case the network technician and network administrators must know the proper steps to take to preserve the evidence.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following are some basic guidelines for the first responders.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Social Engineering</a:t>
            </a:r>
            <a:endParaRPr b="0" lang="en-US" sz="4400" spc="-1" strike="noStrike">
              <a:latin typeface="Arial"/>
            </a:endParaRPr>
          </a:p>
        </p:txBody>
      </p:sp>
      <p:sp>
        <p:nvSpPr>
          <p:cNvPr id="56" name="CustomShape 2"/>
          <p:cNvSpPr/>
          <p:nvPr/>
        </p:nvSpPr>
        <p:spPr>
          <a:xfrm>
            <a:off x="0" y="2438280"/>
            <a:ext cx="4876560" cy="4114440"/>
          </a:xfrm>
          <a:prstGeom prst="rect">
            <a:avLst/>
          </a:prstGeom>
          <a:noFill/>
          <a:ln>
            <a:noFill/>
          </a:ln>
        </p:spPr>
        <p:style>
          <a:lnRef idx="0"/>
          <a:fillRef idx="0"/>
          <a:effectRef idx="0"/>
          <a:fontRef idx="minor"/>
        </p:style>
        <p:txBody>
          <a:bodyPr lIns="90000" rIns="90000" tIns="46800" bIns="46800">
            <a:noAutofit/>
          </a:bodyPr>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marL="342720" indent="-34236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solution is educating the user to not share information about they access the network and to always require identification from support staff. </a:t>
            </a:r>
            <a:endParaRPr b="0" lang="en-US" sz="2400" spc="-1" strike="noStrike">
              <a:latin typeface="Arial"/>
            </a:endParaRPr>
          </a:p>
        </p:txBody>
      </p:sp>
      <p:pic>
        <p:nvPicPr>
          <p:cNvPr id="57" name="Picture 6_1" descr="fg10_00200"/>
          <p:cNvPicPr/>
          <p:nvPr/>
        </p:nvPicPr>
        <p:blipFill>
          <a:blip r:embed="rId1"/>
          <a:stretch/>
        </p:blipFill>
        <p:spPr>
          <a:xfrm>
            <a:off x="4952880" y="2286000"/>
            <a:ext cx="3720960" cy="3365280"/>
          </a:xfrm>
          <a:prstGeom prst="rect">
            <a:avLst/>
          </a:prstGeom>
          <a:ln>
            <a:noFill/>
          </a:ln>
        </p:spPr>
      </p:pic>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Computer Forensics</a:t>
            </a:r>
            <a:endParaRPr b="0" lang="en-US" sz="4400" spc="-1" strike="noStrike">
              <a:latin typeface="Arial"/>
            </a:endParaRPr>
          </a:p>
        </p:txBody>
      </p:sp>
      <p:sp>
        <p:nvSpPr>
          <p:cNvPr id="227" name="CustomShape 2"/>
          <p:cNvSpPr/>
          <p:nvPr/>
        </p:nvSpPr>
        <p:spPr>
          <a:xfrm>
            <a:off x="457200" y="137160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28" name="CustomShape 3"/>
          <p:cNvSpPr/>
          <p:nvPr/>
        </p:nvSpPr>
        <p:spPr>
          <a:xfrm>
            <a:off x="762120" y="1219320"/>
            <a:ext cx="8152920" cy="4848480"/>
          </a:xfrm>
          <a:prstGeom prst="rect">
            <a:avLst/>
          </a:prstGeom>
          <a:noFill/>
          <a:ln>
            <a:noFill/>
          </a:ln>
        </p:spPr>
        <p:style>
          <a:lnRef idx="0"/>
          <a:fillRef idx="0"/>
          <a:effectRef idx="0"/>
          <a:fontRef idx="minor"/>
        </p:style>
        <p:txBody>
          <a:bodyPr lIns="90000" rIns="90000" tIns="46800" bIns="46800">
            <a:spAutoFit/>
          </a:bodyPr>
          <a:p>
            <a:pPr marL="342720" indent="-342360">
              <a:lnSpc>
                <a:spcPct val="100000"/>
              </a:lnSpc>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No action should change data held on a computer or storage media which may be subsequently relied upon in court.</a:t>
            </a:r>
            <a:endParaRPr b="0" lang="en-US" sz="2400" spc="-1" strike="noStrike">
              <a:latin typeface="Arial"/>
            </a:endParaRPr>
          </a:p>
          <a:p>
            <a:pPr>
              <a:lnSpc>
                <a:spcPct val="100000"/>
              </a:lnSpc>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In circumstances where a person finds it necessary to access original data held on a computer or storage media, that person must be competent to do so and be able to give evidence explaining the relevance and the implications of their actions.</a:t>
            </a:r>
            <a:endParaRPr b="0" lang="en-US" sz="2400" spc="-1" strike="noStrike">
              <a:latin typeface="Arial"/>
            </a:endParaRPr>
          </a:p>
          <a:p>
            <a:pPr>
              <a:lnSpc>
                <a:spcPct val="100000"/>
              </a:lnSpc>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buClr>
                <a:srgbClr val="ffffff"/>
              </a:buClr>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An audit trail or other record of all processes applied to computer-based electronic evidence should be created and preserved. An independent third-party should be able to examine those processes and achieve the same result.</a:t>
            </a:r>
            <a:endParaRPr b="0" lang="en-US" sz="2400" spc="-1" strike="noStrike">
              <a:latin typeface="Arial"/>
            </a:endParaRPr>
          </a:p>
          <a:p>
            <a:pPr marL="342720" indent="-342360">
              <a:lnSpc>
                <a:spcPct val="100000"/>
              </a:lnSpc>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457200" y="38088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Six Stages of</a:t>
            </a:r>
            <a:endParaRPr b="0" lang="en-US" sz="4400" spc="-1" strike="noStrike">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Forensics Examination</a:t>
            </a:r>
            <a:endParaRPr b="0" lang="en-US" sz="4400" spc="-1" strike="noStrike">
              <a:latin typeface="Arial"/>
            </a:endParaRPr>
          </a:p>
        </p:txBody>
      </p:sp>
      <p:sp>
        <p:nvSpPr>
          <p:cNvPr id="230" name="CustomShape 2"/>
          <p:cNvSpPr/>
          <p:nvPr/>
        </p:nvSpPr>
        <p:spPr>
          <a:xfrm>
            <a:off x="457200" y="198108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000"/>
                </a:solidFill>
                <a:latin typeface="Times New Roman"/>
                <a:ea typeface="DejaVu Sans"/>
              </a:rPr>
              <a:t>Readiness</a:t>
            </a:r>
            <a:r>
              <a:rPr b="0" lang="en-US" sz="2400" spc="-1" strike="noStrike">
                <a:solidFill>
                  <a:srgbClr val="ffc000"/>
                </a:solidFill>
                <a:latin typeface="Times New Roman"/>
                <a:ea typeface="DejaVu Sans"/>
              </a:rPr>
              <a:t>: </a:t>
            </a:r>
            <a:r>
              <a:rPr b="0" lang="en-US" sz="2400" spc="-1" strike="noStrike">
                <a:solidFill>
                  <a:srgbClr val="ffffff"/>
                </a:solidFill>
                <a:latin typeface="Times New Roman"/>
                <a:ea typeface="DejaVu Sans"/>
              </a:rPr>
              <a:t>This includes appropriate training, regular testing and verification of their software and equipment, familiarity with legislation, and ensuring that the on-site acquisition (data extraction) kit is complete and in working order.</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000"/>
                </a:solidFill>
                <a:latin typeface="Times New Roman"/>
                <a:ea typeface="DejaVu Sans"/>
              </a:rPr>
              <a:t>Evaluation</a:t>
            </a:r>
            <a:r>
              <a:rPr b="0" lang="en-US" sz="2400" spc="-1" strike="noStrike">
                <a:solidFill>
                  <a:srgbClr val="ffc000"/>
                </a:solidFill>
                <a:latin typeface="Times New Roman"/>
                <a:ea typeface="DejaVu Sans"/>
              </a:rPr>
              <a:t>:</a:t>
            </a:r>
            <a:r>
              <a:rPr b="0" lang="en-US" sz="2400" spc="-1" strike="noStrike">
                <a:solidFill>
                  <a:srgbClr val="ffffff"/>
                </a:solidFill>
                <a:latin typeface="Times New Roman"/>
                <a:ea typeface="DejaVu Sans"/>
              </a:rPr>
              <a:t> The evaluation process includes receiving instructions, clarify the instructions, complete risk analysis and allocate resources.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457200" y="198108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32" name="CustomShape 2"/>
          <p:cNvSpPr/>
          <p:nvPr/>
        </p:nvSpPr>
        <p:spPr>
          <a:xfrm>
            <a:off x="609480" y="53352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Six Stages of</a:t>
            </a:r>
            <a:endParaRPr b="0" lang="en-US" sz="4400" spc="-1" strike="noStrike">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Forensics Examination</a:t>
            </a:r>
            <a:endParaRPr b="0" lang="en-US" sz="4400" spc="-1" strike="noStrike">
              <a:latin typeface="Arial"/>
            </a:endParaRPr>
          </a:p>
        </p:txBody>
      </p:sp>
      <p:sp>
        <p:nvSpPr>
          <p:cNvPr id="233" name="CustomShape 3"/>
          <p:cNvSpPr/>
          <p:nvPr/>
        </p:nvSpPr>
        <p:spPr>
          <a:xfrm>
            <a:off x="609480" y="213372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1" lang="en-US" sz="2400" spc="-1" strike="noStrike">
                <a:solidFill>
                  <a:srgbClr val="ffc000"/>
                </a:solidFill>
                <a:latin typeface="Times New Roman"/>
                <a:ea typeface="DejaVu Sans"/>
              </a:rPr>
              <a:t>Collection</a:t>
            </a:r>
            <a:r>
              <a:rPr b="0" lang="en-US" sz="2400" spc="-1" strike="noStrike">
                <a:solidFill>
                  <a:srgbClr val="ffc000"/>
                </a:solidFill>
                <a:latin typeface="Times New Roman"/>
                <a:ea typeface="DejaVu Sans"/>
              </a:rPr>
              <a:t>: </a:t>
            </a:r>
            <a:r>
              <a:rPr b="0" lang="en-US" sz="2400" spc="-1" strike="noStrike">
                <a:solidFill>
                  <a:srgbClr val="ffffff"/>
                </a:solidFill>
                <a:latin typeface="Times New Roman"/>
                <a:ea typeface="DejaVu Sans"/>
              </a:rPr>
              <a:t>This step involves the collection of evidence, interviewing relevant personnel and as the IT administration responsible for the affected system.</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000"/>
                </a:solidFill>
                <a:latin typeface="Times New Roman"/>
                <a:ea typeface="DejaVu Sans"/>
              </a:rPr>
              <a:t>Analysis</a:t>
            </a:r>
            <a:r>
              <a:rPr b="0" lang="en-US" sz="2400" spc="-1" strike="noStrike">
                <a:solidFill>
                  <a:srgbClr val="ffc000"/>
                </a:solidFill>
                <a:latin typeface="Times New Roman"/>
                <a:ea typeface="DejaVu Sans"/>
              </a:rPr>
              <a:t>: </a:t>
            </a:r>
            <a:r>
              <a:rPr b="0" lang="en-US" sz="2400" spc="-1" strike="noStrike">
                <a:solidFill>
                  <a:srgbClr val="ffffff"/>
                </a:solidFill>
                <a:latin typeface="Times New Roman"/>
                <a:ea typeface="DejaVu Sans"/>
              </a:rPr>
              <a:t>This step involves the use of the appropriate tools needed to provide thorough and repeatable analysis of the compromised system.</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457200" y="198108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35" name="CustomShape 2"/>
          <p:cNvSpPr/>
          <p:nvPr/>
        </p:nvSpPr>
        <p:spPr>
          <a:xfrm>
            <a:off x="609480" y="533520"/>
            <a:ext cx="8229240" cy="13712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Six Stages of</a:t>
            </a:r>
            <a:endParaRPr b="0" lang="en-US" sz="4400" spc="-1" strike="noStrike">
              <a:latin typeface="Arial"/>
            </a:endParaRPr>
          </a:p>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imes New Roman"/>
                <a:ea typeface="DejaVu Sans"/>
              </a:rPr>
              <a:t>Forensics Examination</a:t>
            </a:r>
            <a:endParaRPr b="0" lang="en-US" sz="4400" spc="-1" strike="noStrike">
              <a:latin typeface="Arial"/>
            </a:endParaRPr>
          </a:p>
        </p:txBody>
      </p:sp>
      <p:sp>
        <p:nvSpPr>
          <p:cNvPr id="236" name="CustomShape 3"/>
          <p:cNvSpPr/>
          <p:nvPr/>
        </p:nvSpPr>
        <p:spPr>
          <a:xfrm>
            <a:off x="609480" y="2133720"/>
            <a:ext cx="8229240" cy="4114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normAutofit/>
          </a:bodyPr>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000"/>
                </a:solidFill>
                <a:latin typeface="Times New Roman"/>
                <a:ea typeface="DejaVu Sans"/>
              </a:rPr>
              <a:t>Presentation</a:t>
            </a:r>
            <a:r>
              <a:rPr b="0" lang="en-US" sz="2400" spc="-1" strike="noStrike">
                <a:solidFill>
                  <a:srgbClr val="ffc000"/>
                </a:solidFill>
                <a:latin typeface="Times New Roman"/>
                <a:ea typeface="DejaVu Sans"/>
              </a:rPr>
              <a:t>:</a:t>
            </a:r>
            <a:r>
              <a:rPr b="0" lang="en-US" sz="2400" spc="-1" strike="noStrike">
                <a:solidFill>
                  <a:srgbClr val="ffffff"/>
                </a:solidFill>
                <a:latin typeface="Times New Roman"/>
                <a:ea typeface="DejaVu Sans"/>
              </a:rPr>
              <a:t> In this step the examiner will provide a structured report on the findings of the examination. This will also include addressing key points and any additional information relevant to the investigation.</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3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000"/>
                </a:solidFill>
                <a:latin typeface="Times New Roman"/>
                <a:ea typeface="DejaVu Sans"/>
              </a:rPr>
              <a:t>Review</a:t>
            </a:r>
            <a:r>
              <a:rPr b="0" lang="en-US" sz="2400" spc="-1" strike="noStrike">
                <a:solidFill>
                  <a:srgbClr val="ffc000"/>
                </a:solidFill>
                <a:latin typeface="Times New Roman"/>
                <a:ea typeface="DejaVu Sans"/>
              </a:rPr>
              <a:t>:</a:t>
            </a:r>
            <a:r>
              <a:rPr b="0" lang="en-US" sz="2400" spc="-1" strike="noStrike">
                <a:solidFill>
                  <a:srgbClr val="ffffff"/>
                </a:solidFill>
                <a:latin typeface="Times New Roman"/>
                <a:ea typeface="DejaVu Sans"/>
              </a:rPr>
              <a:t> At this point the examiner should review what went wrong, what was done properly, and what and be learned and improved on based on this incident.</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Trusted Source</a:t>
            </a:r>
            <a:endParaRPr b="0" lang="en-US" sz="4400" spc="-1" strike="noStrike">
              <a:latin typeface="Arial"/>
            </a:endParaRPr>
          </a:p>
        </p:txBody>
      </p:sp>
      <p:sp>
        <p:nvSpPr>
          <p:cNvPr id="238" name="CustomShape 2"/>
          <p:cNvSpPr/>
          <p:nvPr/>
        </p:nvSpPr>
        <p:spPr>
          <a:xfrm>
            <a:off x="457200" y="1523880"/>
            <a:ext cx="8229240" cy="4114440"/>
          </a:xfrm>
          <a:prstGeom prst="rect">
            <a:avLst/>
          </a:prstGeom>
          <a:noFill/>
          <a:ln>
            <a:noFill/>
          </a:ln>
        </p:spPr>
        <p:style>
          <a:lnRef idx="0"/>
          <a:fillRef idx="0"/>
          <a:effectRef idx="0"/>
          <a:fontRef idx="minor"/>
        </p:style>
        <p:txBody>
          <a:bodyPr lIns="90000" rIns="90000" tIns="45000" bIns="45000">
            <a:normAutofit fontScale="91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section examines the concept of a trusted source more closely and explores the concepts and techniques used to identify a trusted source, grant access to a trusted source, and manage accessibility for a trusted source.</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rPr>
              <a:t>Authentication, authorization, and accounting </a:t>
            </a:r>
            <a:r>
              <a:rPr b="0" lang="en-US" sz="2400" spc="-1" strike="noStrike">
                <a:solidFill>
                  <a:srgbClr val="ffffff"/>
                </a:solidFill>
                <a:latin typeface="Times New Roman"/>
              </a:rPr>
              <a:t>(</a:t>
            </a:r>
            <a:r>
              <a:rPr b="1" lang="en-US" sz="2400" spc="-1" strike="noStrike">
                <a:solidFill>
                  <a:srgbClr val="ffffff"/>
                </a:solidFill>
                <a:latin typeface="Times New Roman"/>
              </a:rPr>
              <a:t>AAA</a:t>
            </a:r>
            <a:r>
              <a:rPr b="0" lang="en-US" sz="2400" spc="-1" strike="noStrike">
                <a:solidFill>
                  <a:srgbClr val="ffffff"/>
                </a:solidFill>
                <a:latin typeface="Times New Roman"/>
              </a:rPr>
              <a:t>, pronounced "triple-A") is a framework developed to control access to computing resources, enforce policies, and audit usage.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AAA defines fundamental security building blocks that are the core of network management and security, as its name implies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Authentication</a:t>
            </a:r>
            <a:endParaRPr b="0" lang="en-US" sz="4400" spc="-1" strike="noStrike">
              <a:latin typeface="Arial"/>
            </a:endParaRPr>
          </a:p>
        </p:txBody>
      </p:sp>
      <p:sp>
        <p:nvSpPr>
          <p:cNvPr id="240"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fontScale="47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Authentication defines who and what you are. It has to happen first.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Without successful authentication, there will not be authorization and accounting. This process provides a mechanism to identify a valid user.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most common practice is for a user to supply a username and password. The AAA server checks and verifies the authentication credentials. If the credentials are valid, the user is granted access to the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not, the authentication fails, and the access is denied. A password is a common authentication factor based on something you know. Other authentication factors are what you have (for example, a smart card), what you are like (for example, biometric), and what you do (for example, your handwriting).</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Authentication</a:t>
            </a:r>
            <a:endParaRPr b="0" lang="en-US" sz="4400" spc="-1" strike="noStrike">
              <a:latin typeface="Arial"/>
            </a:endParaRPr>
          </a:p>
        </p:txBody>
      </p:sp>
      <p:sp>
        <p:nvSpPr>
          <p:cNvPr id="242"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not, the authentication fails, and the access is denied.</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A password is a common authentication factor based on something you know.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Other authentication factors are what you have (for example, a smart card), what you are like (for example, biometric), and what you do (for example, your handwriting).</a:t>
            </a: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Kerberos</a:t>
            </a:r>
            <a:endParaRPr b="0" lang="en-US" sz="4400" spc="-1" strike="noStrike">
              <a:latin typeface="Arial"/>
            </a:endParaRPr>
          </a:p>
        </p:txBody>
      </p:sp>
      <p:sp>
        <p:nvSpPr>
          <p:cNvPr id="244"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Kerberos is a network authentication protocol that is widely used in enterprise environments.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Kerberos server issues a special token or ticket to its authenticated users and it uses this ticket to validate user access to a resource or a service.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This process, called single-sign-on (SSO), permits users to authenticate only once, and after successful authentication, users are trusted to access other services or systems based on the ticket.</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Authorization</a:t>
            </a:r>
            <a:endParaRPr b="0" lang="en-US" sz="4400" spc="-1" strike="noStrike">
              <a:latin typeface="Arial"/>
            </a:endParaRPr>
          </a:p>
        </p:txBody>
      </p:sp>
      <p:sp>
        <p:nvSpPr>
          <p:cNvPr id="246"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Authorization defines what are you allowed to do.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As the process after authentication, it governs the privileges and tasks a user can perform after gaining access to a network or system.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Authorization determines whether the user has the authority to perform such tasks or to access certain resources.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As with authentication, authorization is negotiated at the AAA server, which enforces all the user access policies.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Accounting</a:t>
            </a:r>
            <a:endParaRPr b="0" lang="en-US" sz="4400" spc="-1" strike="noStrike">
              <a:latin typeface="Arial"/>
            </a:endParaRPr>
          </a:p>
        </p:txBody>
      </p:sp>
      <p:sp>
        <p:nvSpPr>
          <p:cNvPr id="248"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Accounting defines and keeps track of what you do.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Simply put, this process keeps track and records all the activities by all users.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While these activities can be logged by the AAA server, in most cases, they are carried out as part of the system log (syslog), which records and stores all the events related to the system.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Password Cracking</a:t>
            </a:r>
            <a:endParaRPr b="0" lang="en-US" sz="4400" spc="-1" strike="noStrike">
              <a:latin typeface="Arial"/>
            </a:endParaRPr>
          </a:p>
        </p:txBody>
      </p:sp>
      <p:sp>
        <p:nvSpPr>
          <p:cNvPr id="59" name="CustomShape 2"/>
          <p:cNvSpPr/>
          <p:nvPr/>
        </p:nvSpPr>
        <p:spPr>
          <a:xfrm>
            <a:off x="457200" y="1676520"/>
            <a:ext cx="8229240" cy="4876200"/>
          </a:xfrm>
          <a:prstGeom prst="rect">
            <a:avLst/>
          </a:prstGeom>
          <a:noFill/>
          <a:ln>
            <a:noFill/>
          </a:ln>
        </p:spPr>
        <p:style>
          <a:lnRef idx="0"/>
          <a:fillRef idx="0"/>
          <a:effectRef idx="0"/>
          <a:fontRef idx="minor"/>
        </p:style>
        <p:txBody>
          <a:bodyPr lIns="90000" rIns="90000" tIns="45000" bIns="45000">
            <a:normAutofit/>
          </a:bodyPr>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If the attacker can’t get the password from the user, the attacker can use </a:t>
            </a:r>
            <a:r>
              <a:rPr b="1" lang="en-US" sz="2400" spc="-1" strike="noStrike">
                <a:solidFill>
                  <a:srgbClr val="ffcc00"/>
                </a:solidFill>
                <a:latin typeface="Times New Roman"/>
              </a:rPr>
              <a:t>password cracking</a:t>
            </a:r>
            <a:r>
              <a:rPr b="0" lang="en-US" sz="2400" spc="-1" strike="noStrike">
                <a:solidFill>
                  <a:srgbClr val="ffffff"/>
                </a:solidFill>
                <a:latin typeface="Times New Roman"/>
              </a:rPr>
              <a:t>.  This can be done via brute force or via checking for “weak” passwords.  Most networks require the users to use strong passwords</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In password cracking, the attacker can try to guess the user’s password.  A way is to do this is to use a dictionary attack.  The </a:t>
            </a:r>
            <a:r>
              <a:rPr b="1" lang="en-US" sz="2400" spc="-1" strike="noStrike">
                <a:solidFill>
                  <a:srgbClr val="ffcc00"/>
                </a:solidFill>
                <a:latin typeface="Times New Roman"/>
              </a:rPr>
              <a:t>dictionary attack</a:t>
            </a:r>
            <a:r>
              <a:rPr b="0" lang="en-US" sz="2400" spc="-1" strike="noStrike">
                <a:solidFill>
                  <a:srgbClr val="ffffff"/>
                </a:solidFill>
                <a:latin typeface="Times New Roman"/>
              </a:rPr>
              <a:t> uses known passwords and many variations (upper and lower case and combinations) to try to login to your account.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a:t>
            </a:r>
            <a:r>
              <a:rPr b="1" lang="en-US" sz="2400" spc="-1" strike="noStrike">
                <a:solidFill>
                  <a:srgbClr val="ffcc00"/>
                </a:solidFill>
                <a:latin typeface="Times New Roman"/>
              </a:rPr>
              <a:t>brute force attack</a:t>
            </a:r>
            <a:r>
              <a:rPr b="1" lang="en-US" sz="2400" spc="-1" strike="noStrike">
                <a:solidFill>
                  <a:srgbClr val="ffffff"/>
                </a:solidFill>
                <a:latin typeface="Times New Roman"/>
              </a:rPr>
              <a:t> </a:t>
            </a:r>
            <a:r>
              <a:rPr b="0" lang="en-US" sz="2400" spc="-1" strike="noStrike">
                <a:solidFill>
                  <a:srgbClr val="ffffff"/>
                </a:solidFill>
                <a:latin typeface="Times New Roman"/>
              </a:rPr>
              <a:t>means the attackers uses every possible combination of characters for the password. </a:t>
            </a:r>
            <a:endParaRPr b="0" lang="en-US" sz="2400" spc="-1" strike="noStrike">
              <a:latin typeface="Arial"/>
            </a:endParaRPr>
          </a:p>
        </p:txBody>
      </p:sp>
    </p:spTree>
  </p:cSld>
  <p:transition>
    <p:fade/>
  </p:transition>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Accounting</a:t>
            </a:r>
            <a:endParaRPr b="0" lang="en-US" sz="4400" spc="-1" strike="noStrike">
              <a:latin typeface="Arial"/>
            </a:endParaRPr>
          </a:p>
        </p:txBody>
      </p:sp>
      <p:sp>
        <p:nvSpPr>
          <p:cNvPr id="250"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is best practice to send all the accounting activities to a centralized syslog for keeping track of auditing and logging so that the events from all network devices can be monitored, analyzed, and correlated.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analytics can be used for resource planning, capacity planning, network trend monitoring, and security analysis.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RADIUS</a:t>
            </a:r>
            <a:endParaRPr b="0" lang="en-US" sz="4400" spc="-1" strike="noStrike">
              <a:latin typeface="Arial"/>
            </a:endParaRPr>
          </a:p>
        </p:txBody>
      </p:sp>
      <p:sp>
        <p:nvSpPr>
          <p:cNvPr id="252"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The most widely use AAA protocol today is RADIUS.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RADIUS, which stands for Remote Authentication Dial-In User Service, was developed by Levingston Enterprise during the heyday of modem dial-ups in the early 1990s to manage users who connect and use a network service.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RADIUS is now an IETF standard networking protocol that is widely used for authenticating remote users, authorizing user access, and accounting user activities.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TACACS+</a:t>
            </a:r>
            <a:endParaRPr b="0" lang="en-US" sz="4400" spc="-1" strike="noStrike">
              <a:latin typeface="Arial"/>
            </a:endParaRPr>
          </a:p>
        </p:txBody>
      </p:sp>
      <p:sp>
        <p:nvSpPr>
          <p:cNvPr id="254"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fontScale="91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Cisco also offers authentication, authorization, and accounting service as a way to centrally manage and control user access for its routers and switches.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With AAA, two of the most used access protocols, RADIUS and TACACS+ (Terminal Access Controller Access-Control System Plus), are supported. </a:t>
            </a:r>
            <a:endParaRPr b="0" lang="en-US" sz="2400" spc="-1" strike="noStrike">
              <a:latin typeface="Arial"/>
            </a:endParaRPr>
          </a:p>
          <a:p>
            <a:pPr>
              <a:lnSpc>
                <a:spcPct val="100000"/>
              </a:lnSpc>
              <a:spcBef>
                <a:spcPts val="1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Cisco routers and switches can communicate with RADIUS or TACACS+ servers for central authentication. AAA enables local authentication based on the router’s local user database, enables line passwords, and allows other access protocol types.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Network Access Control   (NAC)</a:t>
            </a:r>
            <a:endParaRPr b="0" lang="en-US" sz="4400" spc="-1" strike="noStrike">
              <a:latin typeface="Arial"/>
            </a:endParaRPr>
          </a:p>
        </p:txBody>
      </p:sp>
      <p:sp>
        <p:nvSpPr>
          <p:cNvPr id="256"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fontScale="88000"/>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Another technology that uses the AAA framework is network access control (NAC), sometimes known as network admission control.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NAC is a security mechanism that can be implemented on a network to register, authenticate, authorize, and enforce security policies on all endpoint devices before they are allowed to access the network.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NAC is gaining popularity as a method to manage and keep track of the devices involved in BYOD (bring your own device).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Network Access Control (NAC)</a:t>
            </a:r>
            <a:endParaRPr b="0" lang="en-US" sz="4400" spc="-1" strike="noStrike">
              <a:latin typeface="Arial"/>
            </a:endParaRPr>
          </a:p>
        </p:txBody>
      </p:sp>
      <p:sp>
        <p:nvSpPr>
          <p:cNvPr id="258"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NAC can be deployed in many forms[md] hardware appliance, virtual appliance, client agent, or clientless agent.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It can be used to manage the on-boarding and off-boarding of mobile devices. NAC typically interfaces with a RADIUS server for device authentication.</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Managing Network Devices</a:t>
            </a:r>
            <a:endParaRPr b="0" lang="en-US" sz="4400" spc="-1" strike="noStrike">
              <a:latin typeface="Arial"/>
            </a:endParaRPr>
          </a:p>
        </p:txBody>
      </p:sp>
      <p:sp>
        <p:nvSpPr>
          <p:cNvPr id="260"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 organization must have a good policy for change management for network device configuration and standard procedures for network maintenance.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To prepare for disaster recovery, an organization must have a backup plan that covers backing up network equipment configurations and archiving for recovery process.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Documentation</a:t>
            </a:r>
            <a:endParaRPr b="0" lang="en-US" sz="4400" spc="-1" strike="noStrike">
              <a:latin typeface="Arial"/>
            </a:endParaRPr>
          </a:p>
        </p:txBody>
      </p:sp>
      <p:sp>
        <p:nvSpPr>
          <p:cNvPr id="262"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Documentation can consist of network drawings and diagrams, asset management, and even vendor documentation.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Having network diagrams helps engineers to visualize and understand how things are connected.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Asset management gives engineers details of their network equipment, from model numbers to software versions and locations.</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
          <p:cNvSpPr/>
          <p:nvPr/>
        </p:nvSpPr>
        <p:spPr>
          <a:xfrm>
            <a:off x="457200" y="380880"/>
            <a:ext cx="8229240" cy="137124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rPr>
              <a:t>Unified Threat Management (UTM)</a:t>
            </a:r>
            <a:endParaRPr b="0" lang="en-US" sz="4400" spc="-1" strike="noStrike">
              <a:latin typeface="Arial"/>
            </a:endParaRPr>
          </a:p>
        </p:txBody>
      </p:sp>
      <p:sp>
        <p:nvSpPr>
          <p:cNvPr id="264" name="CustomShape 2"/>
          <p:cNvSpPr/>
          <p:nvPr/>
        </p:nvSpPr>
        <p:spPr>
          <a:xfrm>
            <a:off x="457200" y="1981080"/>
            <a:ext cx="8229240" cy="4114440"/>
          </a:xfrm>
          <a:prstGeom prst="rect">
            <a:avLst/>
          </a:prstGeom>
          <a:noFill/>
          <a:ln>
            <a:noFill/>
          </a:ln>
        </p:spPr>
        <p:style>
          <a:lnRef idx="0"/>
          <a:fillRef idx="0"/>
          <a:effectRef idx="0"/>
          <a:fontRef idx="minor"/>
        </p:style>
        <p:txBody>
          <a:bodyPr lIns="90000" rIns="90000" tIns="45000" bIns="45000">
            <a:normAutofit/>
          </a:bodyPr>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Another security device is UTM (unified threat management), which is an all-in-one solution that integrates a wide range of security features into one appliance.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A UTM appliance may consist of a firewall, a network IDS/IPS, a VPN, a gateway antivirus, gateway anti-spam, load balancing, and content filtering. </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640">
              <a:lnSpc>
                <a:spcPct val="10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rPr>
              <a:t>  </a:t>
            </a:r>
            <a:r>
              <a:rPr b="0" lang="en-US" sz="2400" spc="-1" strike="noStrike">
                <a:solidFill>
                  <a:srgbClr val="ffffff"/>
                </a:solidFill>
                <a:latin typeface="Times New Roman"/>
              </a:rPr>
              <a:t>This type of appliance is popular in small to medium business where the network is too big and complicated. It helps reduce overhead administrative time and cost.</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1009</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2004-04-29T16:35:05Z</dcterms:created>
  <dc:creator>Engineering Technology</dc:creator>
  <dc:description/>
  <dc:language>en-US</dc:language>
  <cp:lastModifiedBy/>
  <dcterms:modified xsi:type="dcterms:W3CDTF">2023-11-09T11:03:49Z</dcterms:modified>
  <cp:revision>88</cp:revision>
  <dc:subject/>
  <dc:title>Slide 1</dc:title>
</cp:coreProperties>
</file>