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9.jpeg" ContentType="image/jpeg"/>
  <Override PartName="/ppt/media/image11.jpeg" ContentType="image/jpeg"/>
  <Override PartName="/ppt/media/image13.jpeg" ContentType="image/jpeg"/>
  <Override PartName="/ppt/media/image8.jpeg" ContentType="image/jpeg"/>
  <Override PartName="/ppt/media/image10.jpeg" ContentType="image/jpeg"/>
  <Override PartName="/ppt/media/image12.jpeg" ContentType="image/jpeg"/>
  <Override PartName="/ppt/media/image19.png" ContentType="image/png"/>
  <Override PartName="/ppt/media/image3.jpeg" ContentType="image/jpeg"/>
  <Override PartName="/ppt/media/image17.png" ContentType="image/png"/>
  <Override PartName="/ppt/media/image4.jpeg" ContentType="image/jpeg"/>
  <Override PartName="/ppt/media/image16.jpeg" ContentType="image/jpeg"/>
  <Override PartName="/ppt/media/image15.jpeg" ContentType="image/jpeg"/>
  <Override PartName="/ppt/media/image14.jpeg" ContentType="image/jpeg"/>
  <Override PartName="/ppt/media/image1.jpeg" ContentType="image/jpeg"/>
  <Override PartName="/ppt/media/image2.jpeg" ContentType="image/jpeg"/>
  <Override PartName="/ppt/media/image7.jpeg" ContentType="image/jpeg"/>
  <Override PartName="/ppt/media/image18.png" ContentType="image/png"/>
  <Override PartName="/ppt/media/image20.png" ContentType="image/png"/>
  <Override PartName="/ppt/media/image5.jpeg" ContentType="image/jpeg"/>
  <Override PartName="/ppt/media/image6.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4.xml.rels" ContentType="application/vnd.openxmlformats-package.relationships+xml"/>
  <Override PartName="/ppt/slides/_rels/slide47.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685800" y="609480"/>
            <a:ext cx="7772040" cy="1469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6000" spc="-1" strike="noStrike">
                <a:solidFill>
                  <a:srgbClr val="e5ffff"/>
                </a:solidFill>
                <a:latin typeface="Tahoma"/>
              </a:rPr>
              <a:t>Chapter 4</a:t>
            </a:r>
            <a:endParaRPr b="0" lang="en-US" sz="6000" spc="-1" strike="noStrike">
              <a:latin typeface="Arial"/>
            </a:endParaRPr>
          </a:p>
        </p:txBody>
      </p:sp>
      <p:sp>
        <p:nvSpPr>
          <p:cNvPr id="39" name="CustomShape 2"/>
          <p:cNvSpPr/>
          <p:nvPr/>
        </p:nvSpPr>
        <p:spPr>
          <a:xfrm>
            <a:off x="1371600" y="2438280"/>
            <a:ext cx="6400440" cy="2663640"/>
          </a:xfrm>
          <a:prstGeom prst="rect">
            <a:avLst/>
          </a:prstGeom>
          <a:noFill/>
          <a:ln>
            <a:noFill/>
          </a:ln>
        </p:spPr>
        <p:style>
          <a:lnRef idx="0"/>
          <a:fillRef idx="0"/>
          <a:effectRef idx="0"/>
          <a:fontRef idx="minor"/>
        </p:style>
        <p:txBody>
          <a:bodyPr lIns="90000" rIns="90000" tIns="45000" bIns="45000">
            <a:noAutofit/>
          </a:bodyPr>
          <a:p>
            <a:pPr algn="ctr">
              <a:lnSpc>
                <a:spcPct val="100000"/>
              </a:lnSpc>
              <a:spcBef>
                <a:spcPts val="8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ffcc00"/>
                </a:solidFill>
                <a:latin typeface="Tahoma"/>
              </a:rPr>
              <a:t>Wireless Networking</a:t>
            </a:r>
            <a:endParaRPr b="0" lang="en-US" sz="3600" spc="-1" strike="noStrike">
              <a:latin typeface="Arial"/>
            </a:endParaRPr>
          </a:p>
        </p:txBody>
      </p:sp>
    </p:spTree>
  </p:cSld>
  <p:transition>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802.11g</a:t>
            </a:r>
            <a:endParaRPr b="0" lang="en-US" sz="4400" spc="-1" strike="noStrike">
              <a:latin typeface="Arial"/>
            </a:endParaRPr>
          </a:p>
        </p:txBody>
      </p:sp>
      <p:sp>
        <p:nvSpPr>
          <p:cNvPr id="58" name="CustomShape 2"/>
          <p:cNvSpPr/>
          <p:nvPr/>
        </p:nvSpPr>
        <p:spPr>
          <a:xfrm>
            <a:off x="457200" y="1981080"/>
            <a:ext cx="8229240" cy="464796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50"/>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ffffff"/>
                </a:solidFill>
                <a:latin typeface="Times New Roman"/>
              </a:rPr>
              <a:t>Another IEEE 802.11 wireless standard is the IEEE 802.11g.  The 802.11g standard supports the higher data transmission rates of 54 Mbps but operates in the same 2.4 GHz range as 802.11b.  </a:t>
            </a:r>
            <a:endParaRPr b="0" lang="en-US" sz="2200" spc="-1" strike="noStrike">
              <a:latin typeface="Arial"/>
            </a:endParaRPr>
          </a:p>
          <a:p>
            <a:pPr>
              <a:lnSpc>
                <a:spcPct val="80000"/>
              </a:lnSpc>
              <a:spcBef>
                <a:spcPts val="550"/>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200" spc="-1" strike="noStrike">
              <a:latin typeface="Arial"/>
            </a:endParaRPr>
          </a:p>
          <a:p>
            <a:pPr marL="216000" indent="-215640">
              <a:lnSpc>
                <a:spcPct val="80000"/>
              </a:lnSpc>
              <a:spcBef>
                <a:spcPts val="550"/>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ffffff"/>
                </a:solidFill>
                <a:latin typeface="Times New Roman"/>
              </a:rPr>
              <a:t>The 802.11g equipment is also backward compatible with 802.11B equipment.  This means that 802.11b wireless clients will be able to communicate with the 802.11g access-points and the 802.11g wireless client equipment will communicate with the 802.11b access-points.</a:t>
            </a:r>
            <a:endParaRPr b="0" lang="en-US" sz="2200" spc="-1" strike="noStrike">
              <a:latin typeface="Arial"/>
            </a:endParaRPr>
          </a:p>
          <a:p>
            <a:pPr>
              <a:lnSpc>
                <a:spcPct val="80000"/>
              </a:lnSpc>
              <a:spcBef>
                <a:spcPts val="550"/>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200" spc="-1" strike="noStrike">
              <a:latin typeface="Arial"/>
            </a:endParaRPr>
          </a:p>
          <a:p>
            <a:pPr marL="216000" indent="-215640">
              <a:lnSpc>
                <a:spcPct val="80000"/>
              </a:lnSpc>
              <a:spcBef>
                <a:spcPts val="550"/>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ffffff"/>
                </a:solidFill>
                <a:latin typeface="Times New Roman"/>
              </a:rPr>
              <a:t>The obvious advantage of this is companies with an existing 802.11b wireless network will be able to migrate to the higher data rates provided by 802.11g without having to sacrifice network compatibility.  In fact some of the new wireless equipment supports both the 2.4 GHz and 5 GHz standards.</a:t>
            </a:r>
            <a:endParaRPr b="0" lang="en-US" sz="2200" spc="-1" strike="noStrike">
              <a:latin typeface="Arial"/>
            </a:endParaRPr>
          </a:p>
        </p:txBody>
      </p:sp>
    </p:spTree>
  </p:cSld>
  <p:transition>
    <p:fad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802.11n</a:t>
            </a:r>
            <a:endParaRPr b="0" lang="en-US" sz="4400" spc="-1" strike="noStrike">
              <a:latin typeface="Arial"/>
            </a:endParaRPr>
          </a:p>
        </p:txBody>
      </p:sp>
      <p:sp>
        <p:nvSpPr>
          <p:cNvPr id="60" name="CustomShape 2"/>
          <p:cNvSpPr/>
          <p:nvPr/>
        </p:nvSpPr>
        <p:spPr>
          <a:xfrm>
            <a:off x="457200" y="1980720"/>
            <a:ext cx="8229240" cy="487656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Another entry into wireless networks is the </a:t>
            </a:r>
            <a:r>
              <a:rPr b="0" lang="en-US" sz="2000" spc="-1" strike="noStrike">
                <a:solidFill>
                  <a:srgbClr val="ffcc00"/>
                </a:solidFill>
                <a:latin typeface="Times New Roman"/>
              </a:rPr>
              <a:t>802.11n</a:t>
            </a:r>
            <a:r>
              <a:rPr b="0" lang="en-US" sz="2000" spc="-1" strike="noStrike">
                <a:solidFill>
                  <a:srgbClr val="ffffff"/>
                </a:solidFill>
                <a:latin typeface="Times New Roman"/>
              </a:rPr>
              <a:t>. This wireless technology can operate in the same ISM frequency as 802.11b/g (2.4GHz) and can also operate in the 5 GHz band.  </a:t>
            </a:r>
            <a:endParaRPr b="0" lang="en-US" sz="2000" spc="-1" strike="noStrike">
              <a:latin typeface="Arial"/>
            </a:endParaRPr>
          </a:p>
          <a:p>
            <a:pPr>
              <a:lnSpc>
                <a:spcPct val="8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216000" indent="-21564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A significant improvement with 802.11n is </a:t>
            </a:r>
            <a:r>
              <a:rPr b="1" lang="en-US" sz="2000" spc="-1" strike="noStrike">
                <a:solidFill>
                  <a:srgbClr val="ffcc00"/>
                </a:solidFill>
                <a:latin typeface="Times New Roman"/>
              </a:rPr>
              <a:t>MIMO</a:t>
            </a:r>
            <a:r>
              <a:rPr b="0" lang="en-US" sz="2000" spc="-1" strike="noStrike">
                <a:solidFill>
                  <a:srgbClr val="ffffff"/>
                </a:solidFill>
                <a:latin typeface="Times New Roman"/>
              </a:rPr>
              <a:t> (Multiple Input Multiple Output). MIMO uses a technique called space-division multiplexing where the data stream is split into multiple parts called spatial streams.  The different spatial streams are transmitted using separate antennas.  </a:t>
            </a:r>
            <a:endParaRPr b="0" lang="en-US" sz="2000" spc="-1" strike="noStrike">
              <a:latin typeface="Arial"/>
            </a:endParaRPr>
          </a:p>
          <a:p>
            <a:pPr>
              <a:lnSpc>
                <a:spcPct val="8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216000" indent="-21564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With MIMO, doubling the spatial streams doubles the effective data rate.  The downside of this is there can be increased power consumption. </a:t>
            </a:r>
            <a:endParaRPr b="0" lang="en-US" sz="2000" spc="-1" strike="noStrike">
              <a:latin typeface="Arial"/>
            </a:endParaRPr>
          </a:p>
          <a:p>
            <a:pPr>
              <a:lnSpc>
                <a:spcPct val="8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216000" indent="-21564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The 802.11n specification includes a MIMO power-save mode.  With this, 802.11n only uses multiple data paths when faster data transmission is required thus saving power. </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457200" y="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802.11ac</a:t>
            </a:r>
            <a:endParaRPr b="0" lang="en-US" sz="4400" spc="-1" strike="noStrike">
              <a:latin typeface="Arial"/>
            </a:endParaRPr>
          </a:p>
        </p:txBody>
      </p:sp>
      <p:sp>
        <p:nvSpPr>
          <p:cNvPr id="62" name="CustomShape 2"/>
          <p:cNvSpPr/>
          <p:nvPr/>
        </p:nvSpPr>
        <p:spPr>
          <a:xfrm>
            <a:off x="457200" y="1371240"/>
            <a:ext cx="8229240" cy="487656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50"/>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ffffff"/>
                </a:solidFill>
                <a:latin typeface="Times New Roman"/>
              </a:rPr>
              <a:t>The latest addition to the 802.11 family is 802.11ac.  The 802.11ac technology operates in the 5GHz band.  </a:t>
            </a:r>
            <a:endParaRPr b="0" lang="en-US" sz="2200" spc="-1" strike="noStrike">
              <a:latin typeface="Arial"/>
            </a:endParaRPr>
          </a:p>
          <a:p>
            <a:pPr>
              <a:lnSpc>
                <a:spcPct val="80000"/>
              </a:lnSpc>
              <a:spcBef>
                <a:spcPts val="550"/>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200" spc="-1" strike="noStrike">
              <a:latin typeface="Arial"/>
            </a:endParaRPr>
          </a:p>
          <a:p>
            <a:pPr marL="216000" indent="-215640">
              <a:lnSpc>
                <a:spcPct val="80000"/>
              </a:lnSpc>
              <a:spcBef>
                <a:spcPts val="550"/>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ffffff"/>
                </a:solidFill>
                <a:latin typeface="Times New Roman"/>
              </a:rPr>
              <a:t>It uses a new version of MIMO technology with eight spatial streams and has channels up to 80MHz wide.  This is called </a:t>
            </a:r>
            <a:r>
              <a:rPr b="1" lang="en-US" sz="2200" spc="-1" strike="noStrike">
                <a:solidFill>
                  <a:srgbClr val="ffffff"/>
                </a:solidFill>
                <a:latin typeface="Times New Roman"/>
              </a:rPr>
              <a:t>Multiuser MIMO (MUMIMO)</a:t>
            </a:r>
            <a:r>
              <a:rPr b="0" lang="en-US" sz="2200" spc="-1" strike="noStrike">
                <a:solidFill>
                  <a:srgbClr val="ffffff"/>
                </a:solidFill>
                <a:latin typeface="Times New Roman"/>
              </a:rPr>
              <a:t>.  </a:t>
            </a:r>
            <a:endParaRPr b="0" lang="en-US" sz="2200" spc="-1" strike="noStrike">
              <a:latin typeface="Arial"/>
            </a:endParaRPr>
          </a:p>
          <a:p>
            <a:pPr>
              <a:lnSpc>
                <a:spcPct val="80000"/>
              </a:lnSpc>
              <a:spcBef>
                <a:spcPts val="550"/>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200" spc="-1" strike="noStrike">
              <a:latin typeface="Arial"/>
            </a:endParaRPr>
          </a:p>
          <a:p>
            <a:pPr marL="216000" indent="-215640">
              <a:lnSpc>
                <a:spcPct val="80000"/>
              </a:lnSpc>
              <a:spcBef>
                <a:spcPts val="550"/>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ffffff"/>
                </a:solidFill>
                <a:latin typeface="Times New Roman"/>
              </a:rPr>
              <a:t>802.11ac incorporates standardized </a:t>
            </a:r>
            <a:r>
              <a:rPr b="1" lang="en-US" sz="2200" spc="-1" strike="noStrike">
                <a:solidFill>
                  <a:srgbClr val="ffffff"/>
                </a:solidFill>
                <a:latin typeface="Times New Roman"/>
              </a:rPr>
              <a:t>beamforming</a:t>
            </a:r>
            <a:r>
              <a:rPr b="0" lang="en-US" sz="2200" spc="-1" strike="noStrike">
                <a:solidFill>
                  <a:srgbClr val="ffffff"/>
                </a:solidFill>
                <a:latin typeface="Times New Roman"/>
              </a:rPr>
              <a:t>. Beamforming is a technique that is used to direct transmission of the radio signal to a specific device.  </a:t>
            </a:r>
            <a:endParaRPr b="0" lang="en-US" sz="2200" spc="-1" strike="noStrike">
              <a:latin typeface="Arial"/>
            </a:endParaRPr>
          </a:p>
          <a:p>
            <a:pPr>
              <a:lnSpc>
                <a:spcPct val="80000"/>
              </a:lnSpc>
              <a:spcBef>
                <a:spcPts val="550"/>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200" spc="-1" strike="noStrike">
              <a:latin typeface="Arial"/>
            </a:endParaRPr>
          </a:p>
          <a:p>
            <a:pPr marL="216000" indent="-215640">
              <a:lnSpc>
                <a:spcPct val="80000"/>
              </a:lnSpc>
              <a:spcBef>
                <a:spcPts val="550"/>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ffffff"/>
                </a:solidFill>
                <a:latin typeface="Times New Roman"/>
              </a:rPr>
              <a:t>The benefit of this is increasing data throughput while reducing power consumption.  802.11n used beamforming but this was not standardized.  </a:t>
            </a:r>
            <a:endParaRPr b="0" lang="en-US" sz="2200" spc="-1" strike="noStrike">
              <a:latin typeface="Arial"/>
            </a:endParaRPr>
          </a:p>
          <a:p>
            <a:pPr>
              <a:lnSpc>
                <a:spcPct val="80000"/>
              </a:lnSpc>
              <a:spcBef>
                <a:spcPts val="550"/>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200" spc="-1" strike="noStrike">
              <a:latin typeface="Arial"/>
            </a:endParaRPr>
          </a:p>
          <a:p>
            <a:pPr marL="216000" indent="-215640">
              <a:lnSpc>
                <a:spcPct val="80000"/>
              </a:lnSpc>
              <a:spcBef>
                <a:spcPts val="550"/>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ffffff"/>
                </a:solidFill>
                <a:latin typeface="Times New Roman"/>
              </a:rPr>
              <a:t>The transmit range for 802.11ac is similar to or better than 802.11n.</a:t>
            </a:r>
            <a:endParaRPr b="0" lang="en-US" sz="2200" spc="-1" strike="noStrike">
              <a:latin typeface="Arial"/>
            </a:endParaRPr>
          </a:p>
          <a:p>
            <a:pPr>
              <a:lnSpc>
                <a:spcPct val="80000"/>
              </a:lnSpc>
              <a:spcBef>
                <a:spcPts val="550"/>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WiFi</a:t>
            </a:r>
            <a:endParaRPr b="0" lang="en-US" sz="4400" spc="-1" strike="noStrike">
              <a:latin typeface="Arial"/>
            </a:endParaRPr>
          </a:p>
        </p:txBody>
      </p:sp>
      <p:sp>
        <p:nvSpPr>
          <p:cNvPr id="64"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Wireless networks also go by the </a:t>
            </a:r>
            <a:r>
              <a:rPr b="0" lang="en-US" sz="2800" spc="-1" strike="noStrike">
                <a:solidFill>
                  <a:srgbClr val="ffcc00"/>
                </a:solidFill>
                <a:latin typeface="Times New Roman"/>
              </a:rPr>
              <a:t>name </a:t>
            </a:r>
            <a:r>
              <a:rPr b="1" lang="en-US" sz="2800" spc="-1" strike="noStrike">
                <a:solidFill>
                  <a:srgbClr val="ffcc00"/>
                </a:solidFill>
                <a:latin typeface="Times New Roman"/>
              </a:rPr>
              <a:t>Wi-Fi</a:t>
            </a:r>
            <a:r>
              <a:rPr b="1" lang="en-US" sz="2800" spc="-1" strike="noStrike">
                <a:solidFill>
                  <a:srgbClr val="ffffff"/>
                </a:solidFill>
                <a:latin typeface="Times New Roman"/>
              </a:rPr>
              <a:t> </a:t>
            </a:r>
            <a:r>
              <a:rPr b="0" lang="en-US" sz="2800" spc="-1" strike="noStrike">
                <a:solidFill>
                  <a:srgbClr val="ffffff"/>
                </a:solidFill>
                <a:latin typeface="Times New Roman"/>
              </a:rPr>
              <a:t>which is the abbreviated name for the Wi-Fi Alliance</a:t>
            </a:r>
            <a:r>
              <a:rPr b="1" lang="en-US" sz="2800" spc="-1" strike="noStrike">
                <a:solidFill>
                  <a:srgbClr val="ffffff"/>
                </a:solidFill>
                <a:latin typeface="Times New Roman"/>
              </a:rPr>
              <a:t> </a:t>
            </a:r>
            <a:r>
              <a:rPr b="0" lang="en-US" sz="2800" spc="-1" strike="noStrike">
                <a:solidFill>
                  <a:srgbClr val="ffffff"/>
                </a:solidFill>
                <a:latin typeface="Times New Roman"/>
              </a:rPr>
              <a:t>(Wi-Fi stands for wireless fidelity). </a:t>
            </a:r>
            <a:endParaRPr b="0" lang="en-US" sz="2800" spc="-1" strike="noStrike">
              <a:latin typeface="Arial"/>
            </a:endParaRPr>
          </a:p>
          <a:p>
            <a:pPr>
              <a:lnSpc>
                <a:spcPct val="8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216000" indent="-215640">
              <a:lnSpc>
                <a:spcPct val="8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The Wi-Fi Alliance is an organization whose function is to test and certify wireless equipment for compliance with the 802.11x standards. </a:t>
            </a:r>
            <a:endParaRPr b="0" lang="en-US" sz="2800" spc="-1" strike="noStrike">
              <a:latin typeface="Arial"/>
            </a:endParaRPr>
          </a:p>
          <a:p>
            <a:pPr>
              <a:lnSpc>
                <a:spcPct val="8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216000" indent="-215640">
              <a:lnSpc>
                <a:spcPct val="8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 </a:t>
            </a:r>
            <a:r>
              <a:rPr b="0" lang="en-US" sz="2800" spc="-1" strike="noStrike">
                <a:solidFill>
                  <a:srgbClr val="ffffff"/>
                </a:solidFill>
                <a:latin typeface="Times New Roman"/>
              </a:rPr>
              <a:t>802.11x is the group of wireless standards developed under the IEEE802.11 standard.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Wireless Standards</a:t>
            </a:r>
            <a:endParaRPr b="0" lang="en-US" sz="4400" spc="-1" strike="noStrike">
              <a:latin typeface="Arial"/>
            </a:endParaRPr>
          </a:p>
        </p:txBody>
      </p:sp>
      <p:sp>
        <p:nvSpPr>
          <p:cNvPr id="66" name="CustomShape 2"/>
          <p:cNvSpPr/>
          <p:nvPr/>
        </p:nvSpPr>
        <p:spPr>
          <a:xfrm>
            <a:off x="457200" y="1980720"/>
            <a:ext cx="8229240" cy="4876560"/>
          </a:xfrm>
          <a:prstGeom prst="rect">
            <a:avLst/>
          </a:prstGeom>
          <a:noFill/>
          <a:ln>
            <a:noFill/>
          </a:ln>
        </p:spPr>
        <p:style>
          <a:lnRef idx="0"/>
          <a:fillRef idx="0"/>
          <a:effectRef idx="0"/>
          <a:fontRef idx="minor"/>
        </p:style>
        <p:txBody>
          <a:bodyPr lIns="90000" rIns="90000" tIns="45000" bIns="45000">
            <a:normAutofit/>
          </a:bodyPr>
          <a:p>
            <a:pPr marL="342720" indent="-342360">
              <a:lnSpc>
                <a:spcPct val="90000"/>
              </a:lnSpc>
              <a:spcBef>
                <a:spcPts val="598"/>
              </a:spcBef>
              <a:tabLst>
                <a:tab algn="l" pos="0"/>
              </a:tabLst>
            </a:pPr>
            <a:r>
              <a:rPr b="0" lang="en-US" sz="2400" spc="-1" strike="noStrike">
                <a:solidFill>
                  <a:srgbClr val="ffffff"/>
                </a:solidFill>
                <a:latin typeface="Times New Roman"/>
              </a:rPr>
              <a:t>	</a:t>
            </a:r>
            <a:r>
              <a:rPr b="1" lang="en-US" sz="2400" spc="-1" strike="noStrike">
                <a:solidFill>
                  <a:srgbClr val="ffcc00"/>
                </a:solidFill>
                <a:latin typeface="Times New Roman"/>
              </a:rPr>
              <a:t>802.11a (Wireless-A)</a:t>
            </a:r>
            <a:r>
              <a:rPr b="0" lang="en-US" sz="2400" spc="-1" strike="noStrike">
                <a:solidFill>
                  <a:srgbClr val="ffcc00"/>
                </a:solidFill>
                <a:latin typeface="Times New Roman"/>
              </a:rPr>
              <a:t>:</a:t>
            </a:r>
            <a:r>
              <a:rPr b="0" lang="en-US" sz="2400" spc="-1" strike="noStrike">
                <a:solidFill>
                  <a:srgbClr val="ffffff"/>
                </a:solidFill>
                <a:latin typeface="Times New Roman"/>
              </a:rPr>
              <a:t> This standard can provide data transfer rates up to 54 Mbps and an operating range up to 75 feet.  It operates at 5GHz (Modulation – OFDM)</a:t>
            </a:r>
            <a:endParaRPr b="0" lang="en-US" sz="2400" spc="-1" strike="noStrike">
              <a:latin typeface="Arial"/>
            </a:endParaRPr>
          </a:p>
          <a:p>
            <a:pPr marL="342720" indent="-342360">
              <a:lnSpc>
                <a:spcPct val="90000"/>
              </a:lnSpc>
              <a:spcBef>
                <a:spcPts val="598"/>
              </a:spcBef>
              <a:tabLst>
                <a:tab algn="l" pos="0"/>
              </a:tabLst>
            </a:pPr>
            <a:endParaRPr b="0" lang="en-US" sz="2400" spc="-1" strike="noStrike">
              <a:latin typeface="Arial"/>
            </a:endParaRPr>
          </a:p>
          <a:p>
            <a:pPr marL="342720" indent="-342360">
              <a:lnSpc>
                <a:spcPct val="90000"/>
              </a:lnSpc>
              <a:spcBef>
                <a:spcPts val="598"/>
              </a:spcBef>
              <a:tabLst>
                <a:tab algn="l" pos="0"/>
              </a:tabLst>
            </a:pPr>
            <a:r>
              <a:rPr b="0" lang="en-US" sz="2400" spc="-1" strike="noStrike">
                <a:solidFill>
                  <a:srgbClr val="ffffff"/>
                </a:solidFill>
                <a:latin typeface="Times New Roman"/>
              </a:rPr>
              <a:t>	</a:t>
            </a:r>
            <a:r>
              <a:rPr b="1" lang="en-US" sz="2400" spc="-1" strike="noStrike">
                <a:solidFill>
                  <a:srgbClr val="ffcc00"/>
                </a:solidFill>
                <a:latin typeface="Times New Roman"/>
              </a:rPr>
              <a:t>802.11b (Wireless-B)</a:t>
            </a:r>
            <a:r>
              <a:rPr b="0" lang="en-US" sz="2400" spc="-1" strike="noStrike">
                <a:solidFill>
                  <a:srgbClr val="ffcc00"/>
                </a:solidFill>
                <a:latin typeface="Times New Roman"/>
              </a:rPr>
              <a:t>:</a:t>
            </a:r>
            <a:r>
              <a:rPr b="0" lang="en-US" sz="2400" spc="-1" strike="noStrike">
                <a:solidFill>
                  <a:srgbClr val="ffffff"/>
                </a:solidFill>
                <a:latin typeface="Times New Roman"/>
              </a:rPr>
              <a:t> This standard can provide data transfer rates up to 11Mbps with ranges of 100 to 150 feet. It operates at 2.4 GHz. (Modulation – DSSS)</a:t>
            </a:r>
            <a:endParaRPr b="0" lang="en-US" sz="2400" spc="-1" strike="noStrike">
              <a:latin typeface="Arial"/>
            </a:endParaRPr>
          </a:p>
          <a:p>
            <a:pPr marL="342720" indent="-342360">
              <a:lnSpc>
                <a:spcPct val="90000"/>
              </a:lnSpc>
              <a:spcBef>
                <a:spcPts val="598"/>
              </a:spcBef>
              <a:tabLst>
                <a:tab algn="l" pos="0"/>
              </a:tabLst>
            </a:pPr>
            <a:endParaRPr b="0" lang="en-US" sz="2400" spc="-1" strike="noStrike">
              <a:latin typeface="Arial"/>
            </a:endParaRPr>
          </a:p>
          <a:p>
            <a:pPr marL="342720" indent="-342360">
              <a:lnSpc>
                <a:spcPct val="90000"/>
              </a:lnSpc>
              <a:spcBef>
                <a:spcPts val="598"/>
              </a:spcBef>
              <a:tabLst>
                <a:tab algn="l" pos="0"/>
              </a:tabLst>
            </a:pPr>
            <a:r>
              <a:rPr b="0" lang="en-US" sz="2400" spc="-1" strike="noStrike">
                <a:solidFill>
                  <a:srgbClr val="ffffff"/>
                </a:solidFill>
                <a:latin typeface="Times New Roman"/>
              </a:rPr>
              <a:t>	</a:t>
            </a:r>
            <a:r>
              <a:rPr b="1" lang="en-US" sz="2400" spc="-1" strike="noStrike">
                <a:solidFill>
                  <a:srgbClr val="ffcc00"/>
                </a:solidFill>
                <a:latin typeface="Times New Roman"/>
              </a:rPr>
              <a:t>802.11g (Wireless-G)</a:t>
            </a:r>
            <a:r>
              <a:rPr b="0" lang="en-US" sz="2400" spc="-1" strike="noStrike">
                <a:solidFill>
                  <a:srgbClr val="ffcc00"/>
                </a:solidFill>
                <a:latin typeface="Times New Roman"/>
              </a:rPr>
              <a:t>:</a:t>
            </a:r>
            <a:r>
              <a:rPr b="0" lang="en-US" sz="2400" spc="-1" strike="noStrike">
                <a:solidFill>
                  <a:srgbClr val="ffffff"/>
                </a:solidFill>
                <a:latin typeface="Times New Roman"/>
              </a:rPr>
              <a:t> This standard can provide data transfer rates up to 54 Mbps up to 150 feet.  It operates at 2.4 GHz. (Modulation – DSSS or OFDM))</a:t>
            </a:r>
            <a:endParaRPr b="0" lang="en-US" sz="2400" spc="-1" strike="noStrike">
              <a:latin typeface="Arial"/>
            </a:endParaRPr>
          </a:p>
          <a:p>
            <a:pPr marL="342720" indent="-342360">
              <a:lnSpc>
                <a:spcPct val="90000"/>
              </a:lnSpc>
              <a:spcBef>
                <a:spcPts val="598"/>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457200" y="-152280"/>
            <a:ext cx="8229240" cy="13712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Wireless Standards</a:t>
            </a:r>
            <a:endParaRPr b="0" lang="en-US" sz="4400" spc="-1" strike="noStrike">
              <a:latin typeface="Arial"/>
            </a:endParaRPr>
          </a:p>
        </p:txBody>
      </p:sp>
      <p:sp>
        <p:nvSpPr>
          <p:cNvPr id="68" name="CustomShape 2"/>
          <p:cNvSpPr/>
          <p:nvPr/>
        </p:nvSpPr>
        <p:spPr>
          <a:xfrm>
            <a:off x="457200" y="838080"/>
            <a:ext cx="8229240" cy="4876560"/>
          </a:xfrm>
          <a:prstGeom prst="rect">
            <a:avLst/>
          </a:prstGeom>
          <a:noFill/>
          <a:ln>
            <a:noFill/>
          </a:ln>
        </p:spPr>
        <p:style>
          <a:lnRef idx="0"/>
          <a:fillRef idx="0"/>
          <a:effectRef idx="0"/>
          <a:fontRef idx="minor"/>
        </p:style>
        <p:txBody>
          <a:bodyPr lIns="90000" rIns="90000" tIns="46800" bIns="46800">
            <a:noAutofit/>
          </a:bodyPr>
          <a:p>
            <a:pPr marL="342720" indent="-342360">
              <a:lnSpc>
                <a:spcPct val="80000"/>
              </a:lnSpc>
              <a:spcBef>
                <a:spcPts val="598"/>
              </a:spcBef>
              <a:tabLst>
                <a:tab algn="l" pos="0"/>
              </a:tabLst>
            </a:pPr>
            <a:endParaRPr b="0" lang="en-US" sz="1800" spc="-1" strike="noStrike">
              <a:latin typeface="Arial"/>
            </a:endParaRPr>
          </a:p>
          <a:p>
            <a:pPr marL="342720" indent="-342360">
              <a:lnSpc>
                <a:spcPct val="80000"/>
              </a:lnSpc>
              <a:spcBef>
                <a:spcPts val="598"/>
              </a:spcBef>
              <a:tabLst>
                <a:tab algn="l" pos="0"/>
              </a:tabLst>
            </a:pPr>
            <a:r>
              <a:rPr b="0" lang="en-US" sz="2400" spc="-1" strike="noStrike">
                <a:solidFill>
                  <a:srgbClr val="ffffff"/>
                </a:solidFill>
                <a:latin typeface="Times New Roman"/>
                <a:ea typeface="DejaVu Sans"/>
              </a:rPr>
              <a:t>	</a:t>
            </a:r>
            <a:r>
              <a:rPr b="1" lang="en-US" sz="2400" spc="-1" strike="noStrike">
                <a:solidFill>
                  <a:srgbClr val="ffcc00"/>
                </a:solidFill>
                <a:latin typeface="Times New Roman"/>
                <a:ea typeface="DejaVu Sans"/>
              </a:rPr>
              <a:t>802.11n (Wireless-N)</a:t>
            </a:r>
            <a:r>
              <a:rPr b="0" lang="en-US" sz="2400" spc="-1" strike="noStrike">
                <a:solidFill>
                  <a:srgbClr val="ffcc00"/>
                </a:solidFill>
                <a:latin typeface="Times New Roman"/>
                <a:ea typeface="DejaVu Sans"/>
              </a:rPr>
              <a:t>:</a:t>
            </a:r>
            <a:r>
              <a:rPr b="0" lang="en-US" sz="2400" spc="-1" strike="noStrike">
                <a:solidFill>
                  <a:srgbClr val="ffffff"/>
                </a:solidFill>
                <a:latin typeface="Times New Roman"/>
                <a:ea typeface="DejaVu Sans"/>
              </a:rPr>
              <a:t> This is the next generation of high-speed wireless connectivity promising data transfer rates over  200+ Mbps.  It operates at 2.4 Ghz and also 5 GHz. (Modulation – DSSS or OFDM)</a:t>
            </a:r>
            <a:endParaRPr b="0" lang="en-US" sz="2400" spc="-1" strike="noStrike">
              <a:latin typeface="Arial"/>
            </a:endParaRPr>
          </a:p>
          <a:p>
            <a:pPr marL="342720" indent="-342360">
              <a:lnSpc>
                <a:spcPct val="80000"/>
              </a:lnSpc>
              <a:spcBef>
                <a:spcPts val="598"/>
              </a:spcBef>
              <a:tabLst>
                <a:tab algn="l" pos="0"/>
              </a:tabLst>
            </a:pPr>
            <a:endParaRPr b="0" lang="en-US" sz="2400" spc="-1" strike="noStrike">
              <a:latin typeface="Arial"/>
            </a:endParaRPr>
          </a:p>
          <a:p>
            <a:pPr marL="342720" indent="-342360">
              <a:lnSpc>
                <a:spcPct val="80000"/>
              </a:lnSpc>
              <a:spcBef>
                <a:spcPts val="598"/>
              </a:spcBef>
              <a:tabLst>
                <a:tab algn="l" pos="0"/>
              </a:tabLst>
            </a:pPr>
            <a:r>
              <a:rPr b="0" lang="en-US" sz="2400" spc="-1" strike="noStrike">
                <a:solidFill>
                  <a:srgbClr val="ffffff"/>
                </a:solidFill>
                <a:latin typeface="Times New Roman"/>
                <a:ea typeface="DejaVu Sans"/>
              </a:rPr>
              <a:t>	</a:t>
            </a:r>
            <a:r>
              <a:rPr b="1" lang="en-US" sz="2400" spc="-1" strike="noStrike">
                <a:solidFill>
                  <a:srgbClr val="ffc000"/>
                </a:solidFill>
                <a:latin typeface="Times New Roman"/>
                <a:ea typeface="DejaVu Sans"/>
              </a:rPr>
              <a:t>802.11ac:</a:t>
            </a:r>
            <a:r>
              <a:rPr b="0" lang="en-US" sz="2400" spc="-1" strike="noStrike">
                <a:solidFill>
                  <a:srgbClr val="ffc000"/>
                </a:solidFill>
                <a:latin typeface="Times New Roman"/>
                <a:ea typeface="DejaVu Sans"/>
              </a:rPr>
              <a:t> </a:t>
            </a:r>
            <a:r>
              <a:rPr b="0" lang="en-US" sz="2400" spc="-1" strike="noStrike">
                <a:solidFill>
                  <a:srgbClr val="ffffff"/>
                </a:solidFill>
                <a:latin typeface="Times New Roman"/>
                <a:ea typeface="DejaVu Sans"/>
              </a:rPr>
              <a:t>This is the next generation of high-speed wireless connectivity. This technology promises data rates up to 1Gbps. It operates over the 5GHz band.  </a:t>
            </a:r>
            <a:endParaRPr b="0" lang="en-US" sz="2400" spc="-1" strike="noStrike">
              <a:latin typeface="Arial"/>
            </a:endParaRPr>
          </a:p>
          <a:p>
            <a:pPr marL="342720" indent="-342360">
              <a:lnSpc>
                <a:spcPct val="80000"/>
              </a:lnSpc>
              <a:spcBef>
                <a:spcPts val="598"/>
              </a:spcBef>
              <a:tabLst>
                <a:tab algn="l" pos="0"/>
              </a:tabLst>
            </a:pPr>
            <a:endParaRPr b="0" lang="en-US" sz="2400" spc="-1" strike="noStrike">
              <a:latin typeface="Arial"/>
            </a:endParaRPr>
          </a:p>
          <a:p>
            <a:pPr marL="342720" indent="-342360">
              <a:lnSpc>
                <a:spcPct val="80000"/>
              </a:lnSpc>
              <a:spcBef>
                <a:spcPts val="598"/>
              </a:spcBef>
              <a:tabLst>
                <a:tab algn="l" pos="0"/>
              </a:tabLst>
            </a:pPr>
            <a:r>
              <a:rPr b="0" lang="en-US" sz="2400" spc="-1" strike="noStrike">
                <a:solidFill>
                  <a:srgbClr val="ffffff"/>
                </a:solidFill>
                <a:latin typeface="Times New Roman"/>
                <a:ea typeface="DejaVu Sans"/>
              </a:rPr>
              <a:t>	</a:t>
            </a:r>
            <a:r>
              <a:rPr b="1" lang="en-US" sz="2400" spc="-1" strike="noStrike">
                <a:solidFill>
                  <a:srgbClr val="ffcc00"/>
                </a:solidFill>
                <a:latin typeface="Times New Roman"/>
                <a:ea typeface="DejaVu Sans"/>
              </a:rPr>
              <a:t>802.11i:</a:t>
            </a:r>
            <a:r>
              <a:rPr b="1"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This</a:t>
            </a:r>
            <a:r>
              <a:rPr b="1"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standard for wireless LANs (WLANs) provides improved data encryption for networks that use the 802.11a, 802.11b, and the 802.11g standards.</a:t>
            </a:r>
            <a:endParaRPr b="0" lang="en-US" sz="2400" spc="-1" strike="noStrike">
              <a:latin typeface="Arial"/>
            </a:endParaRPr>
          </a:p>
          <a:p>
            <a:pPr marL="342720" indent="-342360">
              <a:lnSpc>
                <a:spcPct val="80000"/>
              </a:lnSpc>
              <a:spcBef>
                <a:spcPts val="598"/>
              </a:spcBef>
              <a:tabLst>
                <a:tab algn="l" pos="0"/>
              </a:tabLst>
            </a:pPr>
            <a:endParaRPr b="0" lang="en-US" sz="2400" spc="-1" strike="noStrike">
              <a:latin typeface="Arial"/>
            </a:endParaRPr>
          </a:p>
          <a:p>
            <a:pPr marL="342720" indent="-342360">
              <a:lnSpc>
                <a:spcPct val="80000"/>
              </a:lnSpc>
              <a:spcBef>
                <a:spcPts val="598"/>
              </a:spcBef>
              <a:tabLst>
                <a:tab algn="l" pos="0"/>
              </a:tabLst>
            </a:pPr>
            <a:r>
              <a:rPr b="0" lang="en-US" sz="2400" spc="-1" strike="noStrike">
                <a:solidFill>
                  <a:srgbClr val="ffffff"/>
                </a:solidFill>
                <a:latin typeface="Times New Roman"/>
                <a:ea typeface="DejaVu Sans"/>
              </a:rPr>
              <a:t>	</a:t>
            </a:r>
            <a:r>
              <a:rPr b="1" lang="en-US" sz="2400" spc="-1" strike="noStrike">
                <a:solidFill>
                  <a:srgbClr val="ffcc00"/>
                </a:solidFill>
                <a:latin typeface="Times New Roman"/>
                <a:ea typeface="DejaVu Sans"/>
              </a:rPr>
              <a:t>802.11r</a:t>
            </a:r>
            <a:r>
              <a:rPr b="0" lang="en-US" sz="2400" spc="-1" strike="noStrike">
                <a:solidFill>
                  <a:srgbClr val="ffcc00"/>
                </a:solidFill>
                <a:latin typeface="Times New Roman"/>
                <a:ea typeface="DejaVu Sans"/>
              </a:rPr>
              <a:t>:</a:t>
            </a:r>
            <a:r>
              <a:rPr b="0" lang="en-US" sz="2400" spc="-1" strike="noStrike">
                <a:solidFill>
                  <a:srgbClr val="ffffff"/>
                </a:solidFill>
                <a:latin typeface="Times New Roman"/>
                <a:ea typeface="DejaVu Sans"/>
              </a:rPr>
              <a:t> This standard is designed to speed handoffs between access points or cells in a wireless LAN.  This standard is a critical addition to 802.11 WLANs if voice traffic is to become widely deployed.</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MAC Layer</a:t>
            </a:r>
            <a:endParaRPr b="0" lang="en-US" sz="4400" spc="-1" strike="noStrike">
              <a:latin typeface="Arial"/>
            </a:endParaRPr>
          </a:p>
        </p:txBody>
      </p:sp>
      <p:sp>
        <p:nvSpPr>
          <p:cNvPr id="70"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The </a:t>
            </a:r>
            <a:r>
              <a:rPr b="1" lang="en-US" sz="2400" spc="-1" strike="noStrike">
                <a:solidFill>
                  <a:srgbClr val="ffcc00"/>
                </a:solidFill>
                <a:latin typeface="Times New Roman"/>
              </a:rPr>
              <a:t>MAC (Media Access Control)</a:t>
            </a:r>
            <a:r>
              <a:rPr b="1" lang="en-US" sz="2400" spc="-1" strike="noStrike">
                <a:solidFill>
                  <a:srgbClr val="ffffff"/>
                </a:solidFill>
                <a:latin typeface="Times New Roman"/>
              </a:rPr>
              <a:t> layer defines</a:t>
            </a:r>
            <a:endParaRPr b="0" lang="en-US" sz="2400" spc="-1" strike="noStrike">
              <a:latin typeface="Arial"/>
            </a:endParaRPr>
          </a:p>
          <a:p>
            <a:pPr marL="742680" indent="-285120">
              <a:lnSpc>
                <a:spcPct val="100000"/>
              </a:lnSpc>
              <a:spcBef>
                <a:spcPts val="499"/>
              </a:spcBef>
              <a:tabLst>
                <a:tab algn="l" pos="0"/>
              </a:tabLst>
            </a:pPr>
            <a:endParaRPr b="0" lang="en-US" sz="2400" spc="-1" strike="noStrike">
              <a:latin typeface="Arial"/>
            </a:endParaRPr>
          </a:p>
          <a:p>
            <a:pPr lvl="1" marL="742680" indent="-285120">
              <a:lnSpc>
                <a:spcPct val="100000"/>
              </a:lnSpc>
              <a:spcBef>
                <a:spcPts val="598"/>
              </a:spcBef>
              <a:buClr>
                <a:srgbClr val="ffcc00"/>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reliability of the data service</a:t>
            </a:r>
            <a:endParaRPr b="0" lang="en-US" sz="2400" spc="-1" strike="noStrike">
              <a:latin typeface="Arial"/>
            </a:endParaRPr>
          </a:p>
          <a:p>
            <a:pPr lvl="1" marL="742680" indent="-285120">
              <a:lnSpc>
                <a:spcPct val="100000"/>
              </a:lnSpc>
              <a:spcBef>
                <a:spcPts val="598"/>
              </a:spcBef>
              <a:buClr>
                <a:srgbClr val="ffcc00"/>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access control to the shared wireless medium</a:t>
            </a:r>
            <a:endParaRPr b="0" lang="en-US" sz="2400" spc="-1" strike="noStrike">
              <a:latin typeface="Arial"/>
            </a:endParaRPr>
          </a:p>
          <a:p>
            <a:pPr lvl="1" marL="742680" indent="-285120">
              <a:lnSpc>
                <a:spcPct val="100000"/>
              </a:lnSpc>
              <a:spcBef>
                <a:spcPts val="598"/>
              </a:spcBef>
              <a:buClr>
                <a:srgbClr val="ffcc00"/>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protecting the privacy of the transmitted data</a:t>
            </a:r>
            <a:endParaRPr b="0" lang="en-US" sz="2400" spc="-1" strike="noStrike">
              <a:latin typeface="Arial"/>
            </a:endParaRPr>
          </a:p>
        </p:txBody>
      </p:sp>
    </p:spTree>
  </p:cSld>
  <p:transition>
    <p:fade/>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Wireless Management Protocols</a:t>
            </a:r>
            <a:endParaRPr b="0" lang="en-US" sz="4400" spc="-1" strike="noStrike">
              <a:latin typeface="Arial"/>
            </a:endParaRPr>
          </a:p>
        </p:txBody>
      </p:sp>
      <p:sp>
        <p:nvSpPr>
          <p:cNvPr id="72"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wireless management protocols and services are:</a:t>
            </a:r>
            <a:endParaRPr b="0" lang="en-US" sz="2400" spc="-1" strike="noStrike">
              <a:latin typeface="Arial"/>
            </a:endParaRPr>
          </a:p>
          <a:p>
            <a:pPr marL="342720" indent="-342360">
              <a:lnSpc>
                <a:spcPct val="100000"/>
              </a:lnSpc>
              <a:spcBef>
                <a:spcPts val="799"/>
              </a:spcBef>
              <a:tabLst>
                <a:tab algn="l" pos="0"/>
              </a:tabLst>
            </a:pPr>
            <a:endParaRPr b="0" lang="en-US" sz="2400" spc="-1" strike="noStrike">
              <a:latin typeface="Arial"/>
            </a:endParaRPr>
          </a:p>
          <a:p>
            <a:pPr marL="342720" indent="-342360">
              <a:lnSpc>
                <a:spcPct val="100000"/>
              </a:lnSpc>
              <a:spcBef>
                <a:spcPts val="799"/>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 authentication, association, data   </a:t>
            </a:r>
            <a:endParaRPr b="0" lang="en-US" sz="2400" spc="-1" strike="noStrike">
              <a:latin typeface="Arial"/>
            </a:endParaRPr>
          </a:p>
          <a:p>
            <a:pPr marL="342720" indent="-342360">
              <a:lnSpc>
                <a:spcPct val="100000"/>
              </a:lnSpc>
              <a:spcBef>
                <a:spcPts val="799"/>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delivery, and privacy</a:t>
            </a:r>
            <a:endParaRPr b="0" lang="en-US" sz="2400" spc="-1" strike="noStrike">
              <a:latin typeface="Arial"/>
            </a:endParaRPr>
          </a:p>
        </p:txBody>
      </p:sp>
    </p:spTree>
  </p:cSld>
  <p:transition>
    <p:fade/>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Basic Service Set (BSS)</a:t>
            </a:r>
            <a:endParaRPr b="0" lang="en-US" sz="4400" spc="-1" strike="noStrike">
              <a:latin typeface="Arial"/>
            </a:endParaRPr>
          </a:p>
        </p:txBody>
      </p:sp>
      <p:sp>
        <p:nvSpPr>
          <p:cNvPr id="74" name="CustomShape 2"/>
          <p:cNvSpPr/>
          <p:nvPr/>
        </p:nvSpPr>
        <p:spPr>
          <a:xfrm>
            <a:off x="0" y="1981080"/>
            <a:ext cx="449532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9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The basic topology of the WLAN is the </a:t>
            </a:r>
            <a:r>
              <a:rPr b="1" lang="en-US" sz="2000" spc="-1" strike="noStrike">
                <a:solidFill>
                  <a:srgbClr val="ffcc00"/>
                </a:solidFill>
                <a:latin typeface="Times New Roman"/>
              </a:rPr>
              <a:t>Basic Service Set (BSS)</a:t>
            </a:r>
            <a:r>
              <a:rPr b="0" lang="en-US" sz="2000" spc="-1" strike="noStrike">
                <a:solidFill>
                  <a:srgbClr val="ffffff"/>
                </a:solidFill>
                <a:latin typeface="Times New Roman"/>
              </a:rPr>
              <a:t>. This is also  called the independent Basic Service Set or “</a:t>
            </a:r>
            <a:r>
              <a:rPr b="1" lang="en-US" sz="2000" spc="-1" strike="noStrike">
                <a:solidFill>
                  <a:srgbClr val="ffcc00"/>
                </a:solidFill>
                <a:latin typeface="Times New Roman"/>
              </a:rPr>
              <a:t>ad hoc</a:t>
            </a:r>
            <a:r>
              <a:rPr b="0" lang="en-US" sz="2000" spc="-1" strike="noStrike">
                <a:solidFill>
                  <a:srgbClr val="ffffff"/>
                </a:solidFill>
                <a:latin typeface="Times New Roman"/>
              </a:rPr>
              <a:t>” network.  An example of an ad hoc network is provided.   In this network, the wireless clients (stations) communicate directly with each other.  This means that the clients have recognized the other stations in the wireless LAN and have established a wireless data link.</a:t>
            </a:r>
            <a:endParaRPr b="0" lang="en-US" sz="2000" spc="-1" strike="noStrike">
              <a:latin typeface="Arial"/>
            </a:endParaRPr>
          </a:p>
        </p:txBody>
      </p:sp>
      <p:pic>
        <p:nvPicPr>
          <p:cNvPr id="75" name="Picture 4_0" descr="fg11_00100"/>
          <p:cNvPicPr/>
          <p:nvPr/>
        </p:nvPicPr>
        <p:blipFill>
          <a:blip r:embed="rId1"/>
          <a:stretch/>
        </p:blipFill>
        <p:spPr>
          <a:xfrm>
            <a:off x="4714920" y="2209680"/>
            <a:ext cx="4123800" cy="3133440"/>
          </a:xfrm>
          <a:prstGeom prst="rect">
            <a:avLst/>
          </a:prstGeom>
          <a:ln>
            <a:noFill/>
          </a:ln>
        </p:spPr>
      </p:pic>
    </p:spTree>
  </p:cSld>
  <p:transition>
    <p:fade/>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457200" y="-1522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Access Points</a:t>
            </a:r>
            <a:endParaRPr b="0" lang="en-US" sz="4400" spc="-1" strike="noStrike">
              <a:latin typeface="Arial"/>
            </a:endParaRPr>
          </a:p>
        </p:txBody>
      </p:sp>
      <p:sp>
        <p:nvSpPr>
          <p:cNvPr id="77" name="CustomShape 2"/>
          <p:cNvSpPr/>
          <p:nvPr/>
        </p:nvSpPr>
        <p:spPr>
          <a:xfrm>
            <a:off x="0" y="1066320"/>
            <a:ext cx="4190760" cy="4876560"/>
          </a:xfrm>
          <a:prstGeom prst="rect">
            <a:avLst/>
          </a:prstGeom>
          <a:noFill/>
          <a:ln>
            <a:noFill/>
          </a:ln>
        </p:spPr>
        <p:style>
          <a:lnRef idx="0"/>
          <a:fillRef idx="0"/>
          <a:effectRef idx="0"/>
          <a:fontRef idx="minor"/>
        </p:style>
        <p:txBody>
          <a:bodyPr lIns="90000" rIns="90000" tIns="45000" bIns="45000">
            <a:normAutofit/>
          </a:bodyPr>
          <a:p>
            <a:pPr marL="216000" indent="-215640">
              <a:lnSpc>
                <a:spcPct val="9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The performance of the Basic Service Set can be improved by including an </a:t>
            </a:r>
            <a:r>
              <a:rPr b="1" lang="en-US" sz="2000" spc="-1" strike="noStrike">
                <a:solidFill>
                  <a:srgbClr val="ffcc00"/>
                </a:solidFill>
                <a:latin typeface="Times New Roman"/>
              </a:rPr>
              <a:t>access point</a:t>
            </a:r>
            <a:r>
              <a:rPr b="0" lang="en-US" sz="2000" spc="-1" strike="noStrike">
                <a:solidFill>
                  <a:srgbClr val="ffffff"/>
                </a:solidFill>
                <a:latin typeface="Times New Roman"/>
              </a:rPr>
              <a:t>.  The access point is a transmit/receive unit (</a:t>
            </a:r>
            <a:r>
              <a:rPr b="1" lang="en-US" sz="2000" spc="-1" strike="noStrike">
                <a:solidFill>
                  <a:srgbClr val="ffcc00"/>
                </a:solidFill>
                <a:latin typeface="Times New Roman"/>
              </a:rPr>
              <a:t>transceiver</a:t>
            </a:r>
            <a:r>
              <a:rPr b="0" lang="en-US" sz="2000" spc="-1" strike="noStrike">
                <a:solidFill>
                  <a:srgbClr val="ffffff"/>
                </a:solidFill>
                <a:latin typeface="Times New Roman"/>
              </a:rPr>
              <a:t>) that interconnects data from the wireless LAN to the wired network.</a:t>
            </a:r>
            <a:endParaRPr b="0" lang="en-US" sz="2000" spc="-1" strike="noStrike">
              <a:latin typeface="Arial"/>
            </a:endParaRPr>
          </a:p>
          <a:p>
            <a:pPr marL="342720" indent="-342360">
              <a:lnSpc>
                <a:spcPct val="90000"/>
              </a:lnSpc>
              <a:spcBef>
                <a:spcPts val="499"/>
              </a:spcBef>
              <a:tabLst>
                <a:tab algn="l" pos="0"/>
              </a:tabLst>
            </a:pPr>
            <a:endParaRPr b="0" lang="en-US" sz="2000" spc="-1" strike="noStrike">
              <a:latin typeface="Arial"/>
            </a:endParaRPr>
          </a:p>
          <a:p>
            <a:pPr marL="342720" indent="-342360">
              <a:lnSpc>
                <a:spcPct val="9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The access point typically uses an RJ-45 jack for connecting to the wired network.  If an access point is being used, the users establish a wireless communications link through the access point to communicate with other users in the WLAN or the wired network as shown.</a:t>
            </a:r>
            <a:endParaRPr b="0" lang="en-US" sz="2000" spc="-1" strike="noStrike">
              <a:latin typeface="Arial"/>
            </a:endParaRPr>
          </a:p>
        </p:txBody>
      </p:sp>
      <p:pic>
        <p:nvPicPr>
          <p:cNvPr id="78" name="Picture 4_1" descr="fg11_00200"/>
          <p:cNvPicPr/>
          <p:nvPr/>
        </p:nvPicPr>
        <p:blipFill>
          <a:blip r:embed="rId1"/>
          <a:stretch/>
        </p:blipFill>
        <p:spPr>
          <a:xfrm>
            <a:off x="4419720" y="2209680"/>
            <a:ext cx="4723920" cy="3157200"/>
          </a:xfrm>
          <a:prstGeom prst="rect">
            <a:avLst/>
          </a:prstGeom>
          <a:ln>
            <a:noFill/>
          </a:ln>
        </p:spPr>
      </p:pic>
    </p:spTree>
  </p:cSld>
  <p:transition>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Objectives</a:t>
            </a:r>
            <a:endParaRPr b="0" lang="en-US" sz="4400" spc="-1" strike="noStrike">
              <a:latin typeface="Arial"/>
            </a:endParaRPr>
          </a:p>
        </p:txBody>
      </p:sp>
      <p:sp>
        <p:nvSpPr>
          <p:cNvPr id="41" name="CustomShape 2"/>
          <p:cNvSpPr/>
          <p:nvPr/>
        </p:nvSpPr>
        <p:spPr>
          <a:xfrm>
            <a:off x="457200" y="1752480"/>
            <a:ext cx="8229240" cy="5181480"/>
          </a:xfrm>
          <a:prstGeom prst="rect">
            <a:avLst/>
          </a:prstGeom>
          <a:noFill/>
          <a:ln>
            <a:noFill/>
          </a:ln>
        </p:spPr>
        <p:style>
          <a:lnRef idx="0"/>
          <a:fillRef idx="0"/>
          <a:effectRef idx="0"/>
          <a:fontRef idx="minor"/>
        </p:style>
        <p:txBody>
          <a:bodyPr lIns="90000" rIns="90000" tIns="45000" bIns="45000">
            <a:normAutofit/>
          </a:bodyPr>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ahoma"/>
              </a:rPr>
              <a:t>define the features of the 802.11 wireless LAN standard  (Also called Wi-Fi)</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ahoma"/>
              </a:rPr>
              <a:t>understand the components of the wireless LAN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ahoma"/>
              </a:rPr>
              <a:t>explore how wireless LANs are configured</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ahoma"/>
              </a:rPr>
              <a:t>examine how site surveys are done for wireless LANs</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ahoma"/>
              </a:rPr>
              <a:t>explore how to configure a point-to-point Wireless LAN</a:t>
            </a:r>
            <a:endParaRPr b="0" lang="en-US" sz="2400" spc="-1" strike="noStrike">
              <a:latin typeface="Arial"/>
            </a:endParaRPr>
          </a:p>
        </p:txBody>
      </p:sp>
    </p:spTree>
  </p:cSld>
  <p:transition>
    <p:fade/>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Basic Service Set - Problems</a:t>
            </a:r>
            <a:endParaRPr b="0" lang="en-US" sz="4400" spc="-1" strike="noStrike">
              <a:latin typeface="Arial"/>
            </a:endParaRPr>
          </a:p>
        </p:txBody>
      </p:sp>
      <p:sp>
        <p:nvSpPr>
          <p:cNvPr id="80" name="CustomShape 2"/>
          <p:cNvSpPr/>
          <p:nvPr/>
        </p:nvSpPr>
        <p:spPr>
          <a:xfrm>
            <a:off x="533160" y="4419720"/>
            <a:ext cx="8305200" cy="5486040"/>
          </a:xfrm>
          <a:prstGeom prst="rect">
            <a:avLst/>
          </a:prstGeom>
          <a:noFill/>
          <a:ln>
            <a:noFill/>
          </a:ln>
        </p:spPr>
        <p:style>
          <a:lnRef idx="0"/>
          <a:fillRef idx="0"/>
          <a:effectRef idx="0"/>
          <a:fontRef idx="minor"/>
        </p:style>
        <p:txBody>
          <a:bodyPr lIns="90000" rIns="90000" tIns="45000" bIns="45000">
            <a:normAutofit/>
          </a:bodyPr>
          <a:p>
            <a:pPr marL="342720" indent="-342360">
              <a:lnSpc>
                <a:spcPct val="100000"/>
              </a:lnSpc>
              <a:spcBef>
                <a:spcPts val="550"/>
              </a:spcBef>
              <a:tabLst>
                <a:tab algn="l" pos="0"/>
              </a:tabLst>
            </a:pPr>
            <a:r>
              <a:rPr b="0" lang="en-US" sz="2200" spc="-1" strike="noStrike">
                <a:solidFill>
                  <a:srgbClr val="ffffff"/>
                </a:solidFill>
                <a:latin typeface="Times New Roman"/>
              </a:rPr>
              <a:t>	</a:t>
            </a:r>
            <a:r>
              <a:rPr b="0" lang="en-US" sz="2200" spc="-1" strike="noStrike">
                <a:solidFill>
                  <a:srgbClr val="ffffff"/>
                </a:solidFill>
                <a:latin typeface="Times New Roman"/>
              </a:rPr>
              <a:t>The problem with the Basic Service Set is mobile users can travel outside the radio range of a station’s wireless link with one access point.  A solution is to add multiple access points to the network.  The multiple access points extend the range of mobility of a wireless client in the LAN.  This arrangement is called an </a:t>
            </a:r>
            <a:r>
              <a:rPr b="1" lang="en-US" sz="2200" spc="-1" strike="noStrike">
                <a:solidFill>
                  <a:srgbClr val="ffcc00"/>
                </a:solidFill>
                <a:latin typeface="Times New Roman"/>
              </a:rPr>
              <a:t>Extended Service Set (ESS)</a:t>
            </a:r>
            <a:r>
              <a:rPr b="0" lang="en-US" sz="2200" spc="-1" strike="noStrike">
                <a:solidFill>
                  <a:srgbClr val="ffffff"/>
                </a:solidFill>
                <a:latin typeface="Times New Roman"/>
              </a:rPr>
              <a:t>. An example is shown.  </a:t>
            </a:r>
            <a:endParaRPr b="0" lang="en-US" sz="2200" spc="-1" strike="noStrike">
              <a:latin typeface="Arial"/>
            </a:endParaRPr>
          </a:p>
        </p:txBody>
      </p:sp>
      <p:pic>
        <p:nvPicPr>
          <p:cNvPr id="81" name="Picture 4_2" descr="fg11_00300"/>
          <p:cNvPicPr/>
          <p:nvPr/>
        </p:nvPicPr>
        <p:blipFill>
          <a:blip r:embed="rId1"/>
          <a:stretch/>
        </p:blipFill>
        <p:spPr>
          <a:xfrm>
            <a:off x="1828800" y="1598760"/>
            <a:ext cx="5333760" cy="2667960"/>
          </a:xfrm>
          <a:prstGeom prst="rect">
            <a:avLst/>
          </a:prstGeom>
          <a:ln>
            <a:noFill/>
          </a:ln>
        </p:spPr>
      </p:pic>
    </p:spTree>
  </p:cSld>
  <p:transition>
    <p:fade/>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Basic Service Set - Problems</a:t>
            </a:r>
            <a:endParaRPr b="0" lang="en-US" sz="4400" spc="-1" strike="noStrike">
              <a:latin typeface="Arial"/>
            </a:endParaRPr>
          </a:p>
        </p:txBody>
      </p:sp>
      <p:sp>
        <p:nvSpPr>
          <p:cNvPr id="83" name="CustomShape 2"/>
          <p:cNvSpPr/>
          <p:nvPr/>
        </p:nvSpPr>
        <p:spPr>
          <a:xfrm>
            <a:off x="533520" y="4419720"/>
            <a:ext cx="8305200" cy="5486040"/>
          </a:xfrm>
          <a:prstGeom prst="rect">
            <a:avLst/>
          </a:prstGeom>
          <a:noFill/>
          <a:ln>
            <a:noFill/>
          </a:ln>
        </p:spPr>
        <p:style>
          <a:lnRef idx="0"/>
          <a:fillRef idx="0"/>
          <a:effectRef idx="0"/>
          <a:fontRef idx="minor"/>
        </p:style>
        <p:txBody>
          <a:bodyPr lIns="90000" rIns="90000" tIns="46800" bIns="46800">
            <a:noAutofit/>
          </a:bodyPr>
          <a:p>
            <a:pPr marL="342720" indent="-342360">
              <a:lnSpc>
                <a:spcPct val="80000"/>
              </a:lnSpc>
              <a:spcBef>
                <a:spcPts val="550"/>
              </a:spcBef>
              <a:tabLst>
                <a:tab algn="l" pos="0"/>
              </a:tabLst>
            </a:pPr>
            <a:r>
              <a:rPr b="0" lang="en-US" sz="2200" spc="-1" strike="noStrike">
                <a:solidFill>
                  <a:srgbClr val="ffffff"/>
                </a:solidFill>
                <a:latin typeface="Times New Roman"/>
                <a:ea typeface="DejaVu Sans"/>
              </a:rPr>
              <a:t>	</a:t>
            </a:r>
            <a:r>
              <a:rPr b="0" lang="en-US" sz="2200" spc="-1" strike="noStrike">
                <a:solidFill>
                  <a:srgbClr val="ffffff"/>
                </a:solidFill>
                <a:latin typeface="Times New Roman"/>
                <a:ea typeface="DejaVu Sans"/>
              </a:rPr>
              <a:t>The mobile computer will establish an authorized connection with the access point that has the strongest signal level (e.g. AP-1).  As the mobile user moves, the signal strength of the signal from AP-1 will decrease.  At some point in the mobile users travel, the signal strength from AP-2 will exceed AP-1 and the wireless bridge will establish a new connection with AP-2.  This is an automatic process for the wireless client adapter in 802.11.</a:t>
            </a:r>
            <a:endParaRPr b="0" lang="en-US" sz="2200" spc="-1" strike="noStrike">
              <a:latin typeface="Arial"/>
            </a:endParaRPr>
          </a:p>
        </p:txBody>
      </p:sp>
      <p:pic>
        <p:nvPicPr>
          <p:cNvPr id="84" name="Picture 6_0" descr="fg11_00300"/>
          <p:cNvPicPr/>
          <p:nvPr/>
        </p:nvPicPr>
        <p:blipFill>
          <a:blip r:embed="rId1"/>
          <a:stretch/>
        </p:blipFill>
        <p:spPr>
          <a:xfrm>
            <a:off x="1828800" y="1598760"/>
            <a:ext cx="5333760" cy="2667960"/>
          </a:xfrm>
          <a:prstGeom prst="rect">
            <a:avLst/>
          </a:prstGeom>
          <a:ln>
            <a:noFill/>
          </a:ln>
        </p:spPr>
      </p:pic>
    </p:spTree>
  </p:cSld>
  <p:transition>
    <p:fade/>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CSMA/CA</a:t>
            </a:r>
            <a:endParaRPr b="0" lang="en-US" sz="4400" spc="-1" strike="noStrike">
              <a:latin typeface="Arial"/>
            </a:endParaRPr>
          </a:p>
        </p:txBody>
      </p:sp>
      <p:sp>
        <p:nvSpPr>
          <p:cNvPr id="86"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Network access in 802.11 uses a technique called Carrier Sense Multiple Access / Collision Avoidance (CSMA/CA).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In CSMA/CA, the client station listens for other users of the wireless network.  If the channel is quiet, the client station may transmit.  If the channel is busy, the station(s) must wait until transmission stops.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Each client station uses a unique random back-off time.  This technique prevents the client stations from trying to gain access to the wireless channel as soon as it becomes quiet.</a:t>
            </a:r>
            <a:endParaRPr b="0" lang="en-US" sz="2400" spc="-1" strike="noStrike">
              <a:latin typeface="Arial"/>
            </a:endParaRPr>
          </a:p>
        </p:txBody>
      </p:sp>
    </p:spTree>
  </p:cSld>
  <p:transition>
    <p:fade/>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304560" y="1219320"/>
            <a:ext cx="4723920" cy="4419000"/>
          </a:xfrm>
          <a:prstGeom prst="rect">
            <a:avLst/>
          </a:prstGeom>
          <a:noFill/>
          <a:ln>
            <a:noFill/>
          </a:ln>
        </p:spPr>
        <p:style>
          <a:lnRef idx="0"/>
          <a:fillRef idx="0"/>
          <a:effectRef idx="0"/>
          <a:fontRef idx="minor"/>
        </p:style>
        <p:txBody>
          <a:bodyPr lIns="90000" rIns="90000" tIns="45000" bIns="45000">
            <a:normAutofit/>
          </a:bodyPr>
          <a:p>
            <a:pPr marL="342720" indent="-342360">
              <a:lnSpc>
                <a:spcPct val="90000"/>
              </a:lnSpc>
              <a:spcBef>
                <a:spcPts val="499"/>
              </a:spcBef>
              <a:tabLst>
                <a:tab algn="l" pos="0"/>
              </a:tabLst>
            </a:pPr>
            <a:r>
              <a:rPr b="0" lang="en-US" sz="2000" spc="-1" strike="noStrike">
                <a:solidFill>
                  <a:srgbClr val="ffffff"/>
                </a:solidFill>
                <a:latin typeface="Times New Roman"/>
              </a:rPr>
              <a:t>An example of a basic 802.11b wireless</a:t>
            </a:r>
            <a:endParaRPr b="0" lang="en-US" sz="2000" spc="-1" strike="noStrike">
              <a:latin typeface="Arial"/>
            </a:endParaRPr>
          </a:p>
          <a:p>
            <a:pPr marL="342720" indent="-342360">
              <a:lnSpc>
                <a:spcPct val="90000"/>
              </a:lnSpc>
              <a:spcBef>
                <a:spcPts val="499"/>
              </a:spcBef>
              <a:tabLst>
                <a:tab algn="l" pos="0"/>
              </a:tabLst>
            </a:pPr>
            <a:r>
              <a:rPr b="0" lang="en-US" sz="2000" spc="-1" strike="noStrike">
                <a:solidFill>
                  <a:srgbClr val="ffffff"/>
                </a:solidFill>
                <a:latin typeface="Times New Roman"/>
              </a:rPr>
              <a:t>LAN configuration is shown. Each PC is</a:t>
            </a:r>
            <a:endParaRPr b="0" lang="en-US" sz="2000" spc="-1" strike="noStrike">
              <a:latin typeface="Arial"/>
            </a:endParaRPr>
          </a:p>
          <a:p>
            <a:pPr marL="342720" indent="-342360">
              <a:lnSpc>
                <a:spcPct val="90000"/>
              </a:lnSpc>
              <a:spcBef>
                <a:spcPts val="499"/>
              </a:spcBef>
              <a:tabLst>
                <a:tab algn="l" pos="0"/>
              </a:tabLst>
            </a:pPr>
            <a:r>
              <a:rPr b="0" lang="en-US" sz="2000" spc="-1" strike="noStrike">
                <a:solidFill>
                  <a:srgbClr val="ffffff"/>
                </a:solidFill>
                <a:latin typeface="Times New Roman"/>
              </a:rPr>
              <a:t>outfitted with a wireless LAN adapter</a:t>
            </a:r>
            <a:endParaRPr b="0" lang="en-US" sz="2000" spc="-1" strike="noStrike">
              <a:latin typeface="Arial"/>
            </a:endParaRPr>
          </a:p>
          <a:p>
            <a:pPr marL="342720" indent="-342360">
              <a:lnSpc>
                <a:spcPct val="90000"/>
              </a:lnSpc>
              <a:spcBef>
                <a:spcPts val="499"/>
              </a:spcBef>
              <a:tabLst>
                <a:tab algn="l" pos="0"/>
              </a:tabLst>
            </a:pPr>
            <a:r>
              <a:rPr b="0" lang="en-US" sz="2000" spc="-1" strike="noStrike">
                <a:solidFill>
                  <a:srgbClr val="ffffff"/>
                </a:solidFill>
                <a:latin typeface="Times New Roman"/>
              </a:rPr>
              <a:t>card. </a:t>
            </a:r>
            <a:endParaRPr b="0" lang="en-US" sz="2000" spc="-1" strike="noStrike">
              <a:latin typeface="Arial"/>
            </a:endParaRPr>
          </a:p>
          <a:p>
            <a:pPr marL="342720" indent="-342360">
              <a:lnSpc>
                <a:spcPct val="90000"/>
              </a:lnSpc>
              <a:spcBef>
                <a:spcPts val="499"/>
              </a:spcBef>
              <a:tabLst>
                <a:tab algn="l" pos="0"/>
              </a:tabLst>
            </a:pPr>
            <a:endParaRPr b="0" lang="en-US" sz="2000" spc="-1" strike="noStrike">
              <a:latin typeface="Arial"/>
            </a:endParaRPr>
          </a:p>
          <a:p>
            <a:pPr marL="342720" indent="-342360">
              <a:lnSpc>
                <a:spcPct val="90000"/>
              </a:lnSpc>
              <a:spcBef>
                <a:spcPts val="499"/>
              </a:spcBef>
              <a:tabLst>
                <a:tab algn="l" pos="0"/>
              </a:tabLst>
            </a:pPr>
            <a:r>
              <a:rPr b="0" lang="en-US" sz="2000" spc="-1" strike="noStrike">
                <a:solidFill>
                  <a:srgbClr val="ffffff"/>
                </a:solidFill>
                <a:latin typeface="Times New Roman"/>
              </a:rPr>
              <a:t>The wireless adapter (wireless LAN</a:t>
            </a:r>
            <a:endParaRPr b="0" lang="en-US" sz="2000" spc="-1" strike="noStrike">
              <a:latin typeface="Arial"/>
            </a:endParaRPr>
          </a:p>
          <a:p>
            <a:pPr marL="342720" indent="-342360">
              <a:lnSpc>
                <a:spcPct val="90000"/>
              </a:lnSpc>
              <a:spcBef>
                <a:spcPts val="499"/>
              </a:spcBef>
              <a:tabLst>
                <a:tab algn="l" pos="0"/>
              </a:tabLst>
            </a:pPr>
            <a:r>
              <a:rPr b="0" lang="en-US" sz="2000" spc="-1" strike="noStrike">
                <a:solidFill>
                  <a:srgbClr val="ffffff"/>
                </a:solidFill>
                <a:latin typeface="Times New Roman"/>
              </a:rPr>
              <a:t>adapter) is the device that connects the</a:t>
            </a:r>
            <a:endParaRPr b="0" lang="en-US" sz="2000" spc="-1" strike="noStrike">
              <a:latin typeface="Arial"/>
            </a:endParaRPr>
          </a:p>
          <a:p>
            <a:pPr marL="342720" indent="-342360">
              <a:lnSpc>
                <a:spcPct val="90000"/>
              </a:lnSpc>
              <a:spcBef>
                <a:spcPts val="499"/>
              </a:spcBef>
              <a:tabLst>
                <a:tab algn="l" pos="0"/>
              </a:tabLst>
            </a:pPr>
            <a:r>
              <a:rPr b="0" lang="en-US" sz="2000" spc="-1" strike="noStrike">
                <a:solidFill>
                  <a:srgbClr val="ffffff"/>
                </a:solidFill>
                <a:latin typeface="Times New Roman"/>
              </a:rPr>
              <a:t>client to the wireless medium.  The</a:t>
            </a:r>
            <a:endParaRPr b="0" lang="en-US" sz="2000" spc="-1" strike="noStrike">
              <a:latin typeface="Arial"/>
            </a:endParaRPr>
          </a:p>
          <a:p>
            <a:pPr marL="342720" indent="-342360">
              <a:lnSpc>
                <a:spcPct val="90000"/>
              </a:lnSpc>
              <a:spcBef>
                <a:spcPts val="499"/>
              </a:spcBef>
              <a:tabLst>
                <a:tab algn="l" pos="0"/>
              </a:tabLst>
            </a:pPr>
            <a:r>
              <a:rPr b="0" lang="en-US" sz="2000" spc="-1" strike="noStrike">
                <a:solidFill>
                  <a:srgbClr val="ffffff"/>
                </a:solidFill>
                <a:latin typeface="Times New Roman"/>
              </a:rPr>
              <a:t>medium is typically a radio wave</a:t>
            </a:r>
            <a:endParaRPr b="0" lang="en-US" sz="2000" spc="-1" strike="noStrike">
              <a:latin typeface="Arial"/>
            </a:endParaRPr>
          </a:p>
          <a:p>
            <a:pPr marL="342720" indent="-342360">
              <a:lnSpc>
                <a:spcPct val="90000"/>
              </a:lnSpc>
              <a:spcBef>
                <a:spcPts val="499"/>
              </a:spcBef>
              <a:tabLst>
                <a:tab algn="l" pos="0"/>
              </a:tabLst>
            </a:pPr>
            <a:r>
              <a:rPr b="0" lang="en-US" sz="2000" spc="-1" strike="noStrike">
                <a:solidFill>
                  <a:srgbClr val="ffffff"/>
                </a:solidFill>
                <a:latin typeface="Times New Roman"/>
              </a:rPr>
              <a:t>channel in the 2.4 GHz ISM</a:t>
            </a:r>
            <a:endParaRPr b="0" lang="en-US" sz="2000" spc="-1" strike="noStrike">
              <a:latin typeface="Arial"/>
            </a:endParaRPr>
          </a:p>
          <a:p>
            <a:pPr marL="342720" indent="-342360">
              <a:lnSpc>
                <a:spcPct val="90000"/>
              </a:lnSpc>
              <a:spcBef>
                <a:spcPts val="499"/>
              </a:spcBef>
              <a:tabLst>
                <a:tab algn="l" pos="0"/>
              </a:tabLst>
            </a:pPr>
            <a:r>
              <a:rPr b="0" lang="en-US" sz="2000" spc="-1" strike="noStrike">
                <a:solidFill>
                  <a:srgbClr val="ffffff"/>
                </a:solidFill>
                <a:latin typeface="Times New Roman"/>
              </a:rPr>
              <a:t>(Instrumentation, Scientific, and</a:t>
            </a:r>
            <a:endParaRPr b="0" lang="en-US" sz="2000" spc="-1" strike="noStrike">
              <a:latin typeface="Arial"/>
            </a:endParaRPr>
          </a:p>
          <a:p>
            <a:pPr marL="342720" indent="-342360">
              <a:lnSpc>
                <a:spcPct val="90000"/>
              </a:lnSpc>
              <a:spcBef>
                <a:spcPts val="499"/>
              </a:spcBef>
              <a:tabLst>
                <a:tab algn="l" pos="0"/>
              </a:tabLst>
            </a:pPr>
            <a:r>
              <a:rPr b="0" lang="en-US" sz="2000" spc="-1" strike="noStrike">
                <a:solidFill>
                  <a:srgbClr val="ffffff"/>
                </a:solidFill>
                <a:latin typeface="Times New Roman"/>
              </a:rPr>
              <a:t>Medical) band.  </a:t>
            </a:r>
            <a:endParaRPr b="0" lang="en-US" sz="2000" spc="-1" strike="noStrike">
              <a:latin typeface="Arial"/>
            </a:endParaRPr>
          </a:p>
          <a:p>
            <a:pPr marL="342720" indent="-342360">
              <a:lnSpc>
                <a:spcPct val="90000"/>
              </a:lnSpc>
              <a:spcBef>
                <a:spcPts val="499"/>
              </a:spcBef>
              <a:tabLst>
                <a:tab algn="l" pos="0"/>
              </a:tabLst>
            </a:pPr>
            <a:endParaRPr b="0" lang="en-US" sz="2000" spc="-1" strike="noStrike">
              <a:latin typeface="Arial"/>
            </a:endParaRPr>
          </a:p>
        </p:txBody>
      </p:sp>
      <p:pic>
        <p:nvPicPr>
          <p:cNvPr id="88" name="Picture 5" descr="fg11_00600"/>
          <p:cNvPicPr/>
          <p:nvPr/>
        </p:nvPicPr>
        <p:blipFill>
          <a:blip r:embed="rId1"/>
          <a:stretch/>
        </p:blipFill>
        <p:spPr>
          <a:xfrm>
            <a:off x="4952880" y="1295280"/>
            <a:ext cx="3835080" cy="4030560"/>
          </a:xfrm>
          <a:prstGeom prst="rect">
            <a:avLst/>
          </a:prstGeom>
          <a:ln>
            <a:noFill/>
          </a:ln>
        </p:spPr>
      </p:pic>
    </p:spTree>
  </p:cSld>
  <p:transition>
    <p:fade/>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04920" y="304920"/>
            <a:ext cx="4723920" cy="6552720"/>
          </a:xfrm>
          <a:prstGeom prst="rect">
            <a:avLst/>
          </a:prstGeom>
          <a:noFill/>
          <a:ln>
            <a:noFill/>
          </a:ln>
        </p:spPr>
        <p:style>
          <a:lnRef idx="0"/>
          <a:fillRef idx="0"/>
          <a:effectRef idx="0"/>
          <a:fontRef idx="minor"/>
        </p:style>
        <p:txBody>
          <a:bodyPr lIns="90000" rIns="90000" tIns="46800" bIns="46800">
            <a:noAutofit/>
          </a:bodyPr>
          <a:p>
            <a:pPr marL="342720" indent="-342360">
              <a:lnSpc>
                <a:spcPct val="80000"/>
              </a:lnSpc>
              <a:spcBef>
                <a:spcPts val="499"/>
              </a:spcBef>
              <a:tabLst>
                <a:tab algn="l" pos="0"/>
              </a:tabLst>
            </a:pPr>
            <a:endParaRPr b="0" lang="en-US" sz="1800" spc="-1" strike="noStrike">
              <a:latin typeface="Arial"/>
            </a:endParaRPr>
          </a:p>
          <a:p>
            <a:pPr marL="342720" indent="-342360">
              <a:lnSpc>
                <a:spcPct val="80000"/>
              </a:lnSpc>
              <a:spcBef>
                <a:spcPts val="499"/>
              </a:spcBef>
              <a:tabLst>
                <a:tab algn="l" pos="0"/>
              </a:tabLst>
            </a:pPr>
            <a:endParaRPr b="0" lang="en-US" sz="1800" spc="-1" strike="noStrike">
              <a:latin typeface="Arial"/>
            </a:endParaRPr>
          </a:p>
          <a:p>
            <a:pPr marL="342720" indent="-342360">
              <a:lnSpc>
                <a:spcPct val="80000"/>
              </a:lnSpc>
              <a:spcBef>
                <a:spcPts val="499"/>
              </a:spcBef>
              <a:tabLst>
                <a:tab algn="l" pos="0"/>
              </a:tabLst>
            </a:pPr>
            <a:endParaRPr b="0" lang="en-US" sz="1800" spc="-1" strike="noStrike">
              <a:latin typeface="Arial"/>
            </a:endParaRPr>
          </a:p>
          <a:p>
            <a:pPr marL="342720" indent="-342360">
              <a:lnSpc>
                <a:spcPct val="80000"/>
              </a:lnSpc>
              <a:spcBef>
                <a:spcPts val="499"/>
              </a:spcBef>
              <a:tabLst>
                <a:tab algn="l" pos="0"/>
              </a:tabLst>
            </a:pPr>
            <a:endParaRPr b="0" lang="en-US" sz="1800" spc="-1" strike="noStrike">
              <a:latin typeface="Arial"/>
            </a:endParaRPr>
          </a:p>
          <a:p>
            <a:pPr marL="342720" indent="-342360">
              <a:lnSpc>
                <a:spcPct val="80000"/>
              </a:lnSpc>
              <a:spcBef>
                <a:spcPts val="499"/>
              </a:spcBef>
              <a:tabLst>
                <a:tab algn="l" pos="0"/>
              </a:tabLst>
            </a:pPr>
            <a:endParaRPr b="0" lang="en-US" sz="1800" spc="-1" strike="noStrike">
              <a:latin typeface="Arial"/>
            </a:endParaRPr>
          </a:p>
          <a:p>
            <a:pPr marL="342720" indent="-342360">
              <a:lnSpc>
                <a:spcPct val="80000"/>
              </a:lnSpc>
              <a:spcBef>
                <a:spcPts val="499"/>
              </a:spcBef>
              <a:tabLst>
                <a:tab algn="l" pos="0"/>
              </a:tabLst>
            </a:pPr>
            <a:endParaRPr b="0" lang="en-US" sz="18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ea typeface="DejaVu Sans"/>
              </a:rPr>
              <a:t>The wireless medium can also be</a:t>
            </a: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ea typeface="DejaVu Sans"/>
              </a:rPr>
              <a:t>infrared although it is not used very</a:t>
            </a: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ea typeface="DejaVu Sans"/>
              </a:rPr>
              <a:t>often.  The services provided by the</a:t>
            </a: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ea typeface="DejaVu Sans"/>
              </a:rPr>
              <a:t>wireless LAN adapter are </a:t>
            </a:r>
            <a:endParaRPr b="0" lang="en-US" sz="2000" spc="-1" strike="noStrike">
              <a:latin typeface="Arial"/>
            </a:endParaRPr>
          </a:p>
          <a:p>
            <a:pPr marL="342720" indent="-342360">
              <a:lnSpc>
                <a:spcPct val="80000"/>
              </a:lnSpc>
              <a:spcBef>
                <a:spcPts val="499"/>
              </a:spcBef>
              <a:tabLst>
                <a:tab algn="l" pos="0"/>
              </a:tabLst>
            </a:pP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cc00"/>
                </a:solidFill>
                <a:latin typeface="Times New Roman"/>
                <a:ea typeface="DejaVu Sans"/>
              </a:rPr>
              <a:t>	</a:t>
            </a:r>
            <a:r>
              <a:rPr b="0" lang="en-US" sz="2000" spc="-1" strike="noStrike">
                <a:solidFill>
                  <a:srgbClr val="ffcc00"/>
                </a:solidFill>
                <a:latin typeface="Times New Roman"/>
                <a:ea typeface="DejaVu Sans"/>
              </a:rPr>
              <a:t>the delivery of the data  </a:t>
            </a: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cc00"/>
                </a:solidFill>
                <a:latin typeface="Times New Roman"/>
                <a:ea typeface="DejaVu Sans"/>
              </a:rPr>
              <a:t>	</a:t>
            </a:r>
            <a:r>
              <a:rPr b="0" lang="en-US" sz="2000" spc="-1" strike="noStrike">
                <a:solidFill>
                  <a:srgbClr val="ffcc00"/>
                </a:solidFill>
                <a:latin typeface="Times New Roman"/>
                <a:ea typeface="DejaVu Sans"/>
              </a:rPr>
              <a:t>authentication</a:t>
            </a: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cc00"/>
                </a:solidFill>
                <a:latin typeface="Times New Roman"/>
                <a:ea typeface="DejaVu Sans"/>
              </a:rPr>
              <a:t>	</a:t>
            </a:r>
            <a:r>
              <a:rPr b="0" lang="en-US" sz="2000" spc="-1" strike="noStrike">
                <a:solidFill>
                  <a:srgbClr val="ffcc00"/>
                </a:solidFill>
                <a:latin typeface="Times New Roman"/>
                <a:ea typeface="DejaVu Sans"/>
              </a:rPr>
              <a:t>privacy</a:t>
            </a:r>
            <a:endParaRPr b="0" lang="en-US" sz="2000" spc="-1" strike="noStrike">
              <a:latin typeface="Arial"/>
            </a:endParaRPr>
          </a:p>
        </p:txBody>
      </p:sp>
      <p:pic>
        <p:nvPicPr>
          <p:cNvPr id="90" name="Picture 5_0" descr="fg11_00600"/>
          <p:cNvPicPr/>
          <p:nvPr/>
        </p:nvPicPr>
        <p:blipFill>
          <a:blip r:embed="rId1"/>
          <a:stretch/>
        </p:blipFill>
        <p:spPr>
          <a:xfrm>
            <a:off x="4952880" y="1295280"/>
            <a:ext cx="3835080" cy="4030560"/>
          </a:xfrm>
          <a:prstGeom prst="rect">
            <a:avLst/>
          </a:prstGeom>
          <a:ln>
            <a:noFill/>
          </a:ln>
        </p:spPr>
      </p:pic>
    </p:spTree>
  </p:cSld>
  <p:transition>
    <p:fade/>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304920" y="1600200"/>
            <a:ext cx="4723920" cy="4419360"/>
          </a:xfrm>
          <a:prstGeom prst="rect">
            <a:avLst/>
          </a:prstGeom>
          <a:noFill/>
          <a:ln>
            <a:noFill/>
          </a:ln>
        </p:spPr>
        <p:style>
          <a:lnRef idx="0"/>
          <a:fillRef idx="0"/>
          <a:effectRef idx="0"/>
          <a:fontRef idx="minor"/>
        </p:style>
        <p:txBody>
          <a:bodyPr lIns="90000" rIns="90000" tIns="46800" bIns="46800">
            <a:noAutofit/>
          </a:bodyPr>
          <a:p>
            <a:pPr marL="342720" indent="-342360">
              <a:lnSpc>
                <a:spcPct val="90000"/>
              </a:lnSpc>
              <a:spcBef>
                <a:spcPts val="499"/>
              </a:spcBef>
              <a:tabLst>
                <a:tab algn="l" pos="0"/>
              </a:tabLst>
            </a:pPr>
            <a:r>
              <a:rPr b="0" lang="en-US" sz="2000" spc="-1" strike="noStrike">
                <a:solidFill>
                  <a:srgbClr val="ffffff"/>
                </a:solidFill>
                <a:latin typeface="Times New Roman"/>
                <a:ea typeface="DejaVu Sans"/>
              </a:rPr>
              <a:t>	</a:t>
            </a:r>
            <a:r>
              <a:rPr b="0" lang="en-US" sz="2000" spc="-1" strike="noStrike">
                <a:solidFill>
                  <a:srgbClr val="ffffff"/>
                </a:solidFill>
                <a:latin typeface="Times New Roman"/>
                <a:ea typeface="DejaVu Sans"/>
              </a:rPr>
              <a:t>The connection to a wired LAN is provided by a wireless </a:t>
            </a:r>
            <a:r>
              <a:rPr b="1" lang="en-US" sz="2000" spc="-1" strike="noStrike">
                <a:solidFill>
                  <a:srgbClr val="ffcc00"/>
                </a:solidFill>
                <a:latin typeface="Times New Roman"/>
                <a:ea typeface="DejaVu Sans"/>
              </a:rPr>
              <a:t>access point</a:t>
            </a:r>
            <a:r>
              <a:rPr b="0" lang="en-US" sz="2000" spc="-1" strike="noStrike">
                <a:solidFill>
                  <a:srgbClr val="ffffff"/>
                </a:solidFill>
                <a:latin typeface="Times New Roman"/>
                <a:ea typeface="DejaVu Sans"/>
              </a:rPr>
              <a:t>.  </a:t>
            </a:r>
            <a:endParaRPr b="0" lang="en-US" sz="2000" spc="-1" strike="noStrike">
              <a:latin typeface="Arial"/>
            </a:endParaRPr>
          </a:p>
          <a:p>
            <a:pPr marL="342720" indent="-342360">
              <a:lnSpc>
                <a:spcPct val="90000"/>
              </a:lnSpc>
              <a:spcBef>
                <a:spcPts val="499"/>
              </a:spcBef>
              <a:tabLst>
                <a:tab algn="l" pos="0"/>
              </a:tabLst>
            </a:pPr>
            <a:endParaRPr b="0" lang="en-US" sz="2000" spc="-1" strike="noStrike">
              <a:latin typeface="Arial"/>
            </a:endParaRPr>
          </a:p>
          <a:p>
            <a:pPr marL="342720" indent="-342360">
              <a:lnSpc>
                <a:spcPct val="90000"/>
              </a:lnSpc>
              <a:spcBef>
                <a:spcPts val="499"/>
              </a:spcBef>
              <a:tabLst>
                <a:tab algn="l" pos="0"/>
              </a:tabLst>
            </a:pPr>
            <a:r>
              <a:rPr b="0" lang="en-US" sz="2000" spc="-1" strike="noStrike">
                <a:solidFill>
                  <a:srgbClr val="ffffff"/>
                </a:solidFill>
                <a:latin typeface="Times New Roman"/>
                <a:ea typeface="DejaVu Sans"/>
              </a:rPr>
              <a:t>	</a:t>
            </a:r>
            <a:r>
              <a:rPr b="0" lang="en-US" sz="2000" spc="-1" strike="noStrike">
                <a:solidFill>
                  <a:srgbClr val="ffffff"/>
                </a:solidFill>
                <a:latin typeface="Times New Roman"/>
                <a:ea typeface="DejaVu Sans"/>
              </a:rPr>
              <a:t>The purpose of the access point is to provide a bridge between the wireless LAN and the wired network.  A physical cable connection (typically CAT6/5e) ties the access point to the wired network’s switch or hub (typically Ethernet). </a:t>
            </a:r>
            <a:endParaRPr b="0" lang="en-US" sz="2000" spc="-1" strike="noStrike">
              <a:latin typeface="Arial"/>
            </a:endParaRPr>
          </a:p>
        </p:txBody>
      </p:sp>
      <p:pic>
        <p:nvPicPr>
          <p:cNvPr id="92" name="Picture 5_1" descr="fg11_00600"/>
          <p:cNvPicPr/>
          <p:nvPr/>
        </p:nvPicPr>
        <p:blipFill>
          <a:blip r:embed="rId1"/>
          <a:stretch/>
        </p:blipFill>
        <p:spPr>
          <a:xfrm>
            <a:off x="4952880" y="1295280"/>
            <a:ext cx="3835080" cy="4030560"/>
          </a:xfrm>
          <a:prstGeom prst="rect">
            <a:avLst/>
          </a:prstGeom>
          <a:ln>
            <a:noFill/>
          </a:ln>
        </p:spPr>
      </p:pic>
    </p:spTree>
  </p:cSld>
  <p:transition>
    <p:fade/>
  </p:transition>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304920" y="1600200"/>
            <a:ext cx="4723920" cy="4419360"/>
          </a:xfrm>
          <a:prstGeom prst="rect">
            <a:avLst/>
          </a:prstGeom>
          <a:noFill/>
          <a:ln>
            <a:noFill/>
          </a:ln>
        </p:spPr>
        <p:style>
          <a:lnRef idx="0"/>
          <a:fillRef idx="0"/>
          <a:effectRef idx="0"/>
          <a:fontRef idx="minor"/>
        </p:style>
        <p:txBody>
          <a:bodyPr lIns="90000" rIns="90000" tIns="46800" bIns="46800">
            <a:noAutofit/>
          </a:bodyPr>
          <a:p>
            <a:pPr marL="342720" indent="-342360">
              <a:lnSpc>
                <a:spcPct val="90000"/>
              </a:lnSpc>
              <a:spcBef>
                <a:spcPts val="499"/>
              </a:spcBef>
              <a:tabLst>
                <a:tab algn="l" pos="0"/>
              </a:tabLst>
            </a:pPr>
            <a:r>
              <a:rPr b="0" lang="en-US" sz="2000" spc="-1" strike="noStrike">
                <a:solidFill>
                  <a:srgbClr val="ffffff"/>
                </a:solidFill>
                <a:latin typeface="Times New Roman"/>
                <a:ea typeface="DejaVu Sans"/>
              </a:rPr>
              <a:t>	</a:t>
            </a:r>
            <a:r>
              <a:rPr b="0" lang="en-US" sz="2000" spc="-1" strike="noStrike">
                <a:solidFill>
                  <a:srgbClr val="ffffff"/>
                </a:solidFill>
                <a:latin typeface="Times New Roman"/>
                <a:ea typeface="DejaVu Sans"/>
              </a:rPr>
              <a:t>The connection to a wired LAN is provided by a wireless </a:t>
            </a:r>
            <a:r>
              <a:rPr b="1" lang="en-US" sz="2000" spc="-1" strike="noStrike">
                <a:solidFill>
                  <a:srgbClr val="ffcc00"/>
                </a:solidFill>
                <a:latin typeface="Times New Roman"/>
                <a:ea typeface="DejaVu Sans"/>
              </a:rPr>
              <a:t>access point</a:t>
            </a:r>
            <a:r>
              <a:rPr b="0" lang="en-US" sz="2000" spc="-1" strike="noStrike">
                <a:solidFill>
                  <a:srgbClr val="ffffff"/>
                </a:solidFill>
                <a:latin typeface="Times New Roman"/>
                <a:ea typeface="DejaVu Sans"/>
              </a:rPr>
              <a:t>.  </a:t>
            </a:r>
            <a:endParaRPr b="0" lang="en-US" sz="2000" spc="-1" strike="noStrike">
              <a:latin typeface="Arial"/>
            </a:endParaRPr>
          </a:p>
          <a:p>
            <a:pPr marL="342720" indent="-342360">
              <a:lnSpc>
                <a:spcPct val="90000"/>
              </a:lnSpc>
              <a:spcBef>
                <a:spcPts val="499"/>
              </a:spcBef>
              <a:tabLst>
                <a:tab algn="l" pos="0"/>
              </a:tabLst>
            </a:pPr>
            <a:endParaRPr b="0" lang="en-US" sz="2000" spc="-1" strike="noStrike">
              <a:latin typeface="Arial"/>
            </a:endParaRPr>
          </a:p>
          <a:p>
            <a:pPr marL="342720" indent="-342360">
              <a:lnSpc>
                <a:spcPct val="90000"/>
              </a:lnSpc>
              <a:spcBef>
                <a:spcPts val="499"/>
              </a:spcBef>
              <a:tabLst>
                <a:tab algn="l" pos="0"/>
              </a:tabLst>
            </a:pPr>
            <a:r>
              <a:rPr b="0" lang="en-US" sz="2000" spc="-1" strike="noStrike">
                <a:solidFill>
                  <a:srgbClr val="ffffff"/>
                </a:solidFill>
                <a:latin typeface="Times New Roman"/>
                <a:ea typeface="DejaVu Sans"/>
              </a:rPr>
              <a:t>	</a:t>
            </a:r>
            <a:r>
              <a:rPr b="0" lang="en-US" sz="2000" spc="-1" strike="noStrike">
                <a:solidFill>
                  <a:srgbClr val="ffffff"/>
                </a:solidFill>
                <a:latin typeface="Times New Roman"/>
                <a:ea typeface="DejaVu Sans"/>
              </a:rPr>
              <a:t>The purpose of the access point is to provide a bridge between the wireless LAN and the wired network.  A physical cable connection (typically CAT6/5e) ties the access point to the wired network’s switch or hub (typically Ethernet). </a:t>
            </a:r>
            <a:endParaRPr b="0" lang="en-US" sz="2000" spc="-1" strike="noStrike">
              <a:latin typeface="Arial"/>
            </a:endParaRPr>
          </a:p>
        </p:txBody>
      </p:sp>
      <p:pic>
        <p:nvPicPr>
          <p:cNvPr id="94" name="Picture 5_2" descr="fg11_00600"/>
          <p:cNvPicPr/>
          <p:nvPr/>
        </p:nvPicPr>
        <p:blipFill>
          <a:blip r:embed="rId1"/>
          <a:stretch/>
        </p:blipFill>
        <p:spPr>
          <a:xfrm>
            <a:off x="4952880" y="1295280"/>
            <a:ext cx="3835080" cy="4030560"/>
          </a:xfrm>
          <a:prstGeom prst="rect">
            <a:avLst/>
          </a:prstGeom>
          <a:ln>
            <a:noFill/>
          </a:ln>
        </p:spPr>
      </p:pic>
      <p:sp>
        <p:nvSpPr>
          <p:cNvPr id="95" name="CustomShape 2"/>
          <p:cNvSpPr/>
          <p:nvPr/>
        </p:nvSpPr>
        <p:spPr>
          <a:xfrm>
            <a:off x="5805360" y="1600200"/>
            <a:ext cx="2423880" cy="2742840"/>
          </a:xfrm>
          <a:prstGeom prst="ellipse">
            <a:avLst/>
          </a:prstGeom>
          <a:noFill/>
          <a:ln w="38160">
            <a:solidFill>
              <a:srgbClr val="ff3300"/>
            </a:solidFill>
            <a:miter/>
          </a:ln>
        </p:spPr>
        <p:style>
          <a:lnRef idx="0"/>
          <a:fillRef idx="0"/>
          <a:effectRef idx="0"/>
          <a:fontRef idx="minor"/>
        </p:style>
      </p:sp>
    </p:spTree>
  </p:cSld>
  <p:transition>
    <p:fade/>
  </p:transition>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52280" y="990720"/>
            <a:ext cx="4724280" cy="4723920"/>
          </a:xfrm>
          <a:prstGeom prst="rect">
            <a:avLst/>
          </a:prstGeom>
          <a:noFill/>
          <a:ln>
            <a:noFill/>
          </a:ln>
        </p:spPr>
        <p:style>
          <a:lnRef idx="0"/>
          <a:fillRef idx="0"/>
          <a:effectRef idx="0"/>
          <a:fontRef idx="minor"/>
        </p:style>
        <p:txBody>
          <a:bodyPr lIns="90000" rIns="90000" tIns="46800" bIns="46800">
            <a:noAutofit/>
          </a:bodyPr>
          <a:p>
            <a:pPr marL="342720" indent="-342360">
              <a:lnSpc>
                <a:spcPct val="90000"/>
              </a:lnSpc>
              <a:spcBef>
                <a:spcPts val="499"/>
              </a:spcBef>
              <a:tabLst>
                <a:tab algn="l" pos="0"/>
              </a:tabLst>
            </a:pPr>
            <a:r>
              <a:rPr b="0" lang="en-US" sz="2000" spc="-1" strike="noStrike">
                <a:solidFill>
                  <a:srgbClr val="ffffff"/>
                </a:solidFill>
                <a:latin typeface="Times New Roman"/>
                <a:ea typeface="DejaVu Sans"/>
              </a:rPr>
              <a:t>	</a:t>
            </a:r>
            <a:r>
              <a:rPr b="0" lang="en-US" sz="2000" spc="-1" strike="noStrike">
                <a:solidFill>
                  <a:srgbClr val="ffffff"/>
                </a:solidFill>
                <a:latin typeface="Times New Roman"/>
                <a:ea typeface="DejaVu Sans"/>
              </a:rPr>
              <a:t>For example, computer PC-A sends a data packet to PC-D, a destination in the wired LAN.   PC-A first sends a data packet over the wireless link.  </a:t>
            </a:r>
            <a:endParaRPr b="0" lang="en-US" sz="2000" spc="-1" strike="noStrike">
              <a:latin typeface="Arial"/>
            </a:endParaRPr>
          </a:p>
          <a:p>
            <a:pPr marL="342720" indent="-342360">
              <a:lnSpc>
                <a:spcPct val="90000"/>
              </a:lnSpc>
              <a:spcBef>
                <a:spcPts val="499"/>
              </a:spcBef>
              <a:tabLst>
                <a:tab algn="l" pos="0"/>
              </a:tabLst>
            </a:pPr>
            <a:endParaRPr b="0" lang="en-US" sz="2000" spc="-1" strike="noStrike">
              <a:latin typeface="Arial"/>
            </a:endParaRPr>
          </a:p>
          <a:p>
            <a:pPr marL="342720" indent="-342360">
              <a:lnSpc>
                <a:spcPct val="90000"/>
              </a:lnSpc>
              <a:spcBef>
                <a:spcPts val="499"/>
              </a:spcBef>
              <a:tabLst>
                <a:tab algn="l" pos="0"/>
              </a:tabLst>
            </a:pPr>
            <a:r>
              <a:rPr b="0" lang="en-US" sz="2000" spc="-1" strike="noStrike">
                <a:solidFill>
                  <a:srgbClr val="ffffff"/>
                </a:solidFill>
                <a:latin typeface="Times New Roman"/>
                <a:ea typeface="DejaVu Sans"/>
              </a:rPr>
              <a:t>	</a:t>
            </a:r>
            <a:r>
              <a:rPr b="0" lang="en-US" sz="2000" spc="-1" strike="noStrike">
                <a:solidFill>
                  <a:srgbClr val="ffffff"/>
                </a:solidFill>
                <a:latin typeface="Times New Roman"/>
                <a:ea typeface="DejaVu Sans"/>
              </a:rPr>
              <a:t>The access point recognizes the sender of the data packet as a host in the wireless LAN-X and allows the wireless data to enter the access point.  </a:t>
            </a:r>
            <a:endParaRPr b="0" lang="en-US" sz="2000" spc="-1" strike="noStrike">
              <a:latin typeface="Arial"/>
            </a:endParaRPr>
          </a:p>
          <a:p>
            <a:pPr marL="342720" indent="-342360">
              <a:lnSpc>
                <a:spcPct val="90000"/>
              </a:lnSpc>
              <a:spcBef>
                <a:spcPts val="499"/>
              </a:spcBef>
              <a:tabLst>
                <a:tab algn="l" pos="0"/>
              </a:tabLst>
            </a:pPr>
            <a:endParaRPr b="0" lang="en-US" sz="2000" spc="-1" strike="noStrike">
              <a:latin typeface="Arial"/>
            </a:endParaRPr>
          </a:p>
          <a:p>
            <a:pPr marL="342720" indent="-342360">
              <a:lnSpc>
                <a:spcPct val="90000"/>
              </a:lnSpc>
              <a:spcBef>
                <a:spcPts val="499"/>
              </a:spcBef>
              <a:tabLst>
                <a:tab algn="l" pos="0"/>
              </a:tabLst>
            </a:pPr>
            <a:r>
              <a:rPr b="0" lang="en-US" sz="2000" spc="-1" strike="noStrike">
                <a:solidFill>
                  <a:srgbClr val="ffffff"/>
                </a:solidFill>
                <a:latin typeface="Times New Roman"/>
                <a:ea typeface="DejaVu Sans"/>
              </a:rPr>
              <a:t>	</a:t>
            </a:r>
            <a:r>
              <a:rPr b="0" lang="en-US" sz="2000" spc="-1" strike="noStrike">
                <a:solidFill>
                  <a:srgbClr val="ffffff"/>
                </a:solidFill>
                <a:latin typeface="Times New Roman"/>
                <a:ea typeface="DejaVu Sans"/>
              </a:rPr>
              <a:t>At this time, the data is sent out the physical Ethernet connection to the wired LAN.  The data packet is then delivered to PC-D in the wired LAN.</a:t>
            </a:r>
            <a:endParaRPr b="0" lang="en-US" sz="2000" spc="-1" strike="noStrike">
              <a:latin typeface="Arial"/>
            </a:endParaRPr>
          </a:p>
        </p:txBody>
      </p:sp>
      <p:pic>
        <p:nvPicPr>
          <p:cNvPr id="97" name="Picture 5_3" descr="fg11_00600"/>
          <p:cNvPicPr/>
          <p:nvPr/>
        </p:nvPicPr>
        <p:blipFill>
          <a:blip r:embed="rId1"/>
          <a:stretch/>
        </p:blipFill>
        <p:spPr>
          <a:xfrm>
            <a:off x="4952880" y="1295280"/>
            <a:ext cx="3835080" cy="4030560"/>
          </a:xfrm>
          <a:prstGeom prst="rect">
            <a:avLst/>
          </a:prstGeom>
          <a:ln>
            <a:noFill/>
          </a:ln>
        </p:spPr>
      </p:pic>
    </p:spTree>
  </p:cSld>
  <p:transition>
    <p:fade/>
  </p:transition>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SSID</a:t>
            </a:r>
            <a:endParaRPr b="0" lang="en-US" sz="4400" spc="-1" strike="noStrike">
              <a:latin typeface="Arial"/>
            </a:endParaRPr>
          </a:p>
        </p:txBody>
      </p:sp>
      <p:sp>
        <p:nvSpPr>
          <p:cNvPr id="99" name="CustomShape 2"/>
          <p:cNvSpPr/>
          <p:nvPr/>
        </p:nvSpPr>
        <p:spPr>
          <a:xfrm>
            <a:off x="457200" y="1752120"/>
            <a:ext cx="8229240" cy="4876560"/>
          </a:xfrm>
          <a:prstGeom prst="rect">
            <a:avLst/>
          </a:prstGeom>
          <a:noFill/>
          <a:ln>
            <a:noFill/>
          </a:ln>
        </p:spPr>
        <p:style>
          <a:lnRef idx="0"/>
          <a:fillRef idx="0"/>
          <a:effectRef idx="0"/>
          <a:fontRef idx="minor"/>
        </p:style>
        <p:txBody>
          <a:bodyPr lIns="90000" rIns="90000" tIns="45000" bIns="45000">
            <a:normAutofit/>
          </a:bodyPr>
          <a:p>
            <a:pPr marL="342720" indent="-342360">
              <a:lnSpc>
                <a:spcPct val="8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A question should come up at this point, how does the access point know that the wireless data packet is being sent from a client in the wireless LAN?  </a:t>
            </a:r>
            <a:endParaRPr b="0" lang="en-US" sz="2400" spc="-1" strike="noStrike">
              <a:latin typeface="Arial"/>
            </a:endParaRPr>
          </a:p>
          <a:p>
            <a:pPr marL="342720" indent="-342360">
              <a:lnSpc>
                <a:spcPct val="80000"/>
              </a:lnSpc>
              <a:spcBef>
                <a:spcPts val="598"/>
              </a:spcBef>
              <a:tabLst>
                <a:tab algn="l" pos="0"/>
              </a:tabLst>
            </a:pPr>
            <a:endParaRPr b="0" lang="en-US" sz="2400" spc="-1" strike="noStrike">
              <a:latin typeface="Arial"/>
            </a:endParaRPr>
          </a:p>
          <a:p>
            <a:pPr marL="342720" indent="-342360">
              <a:lnSpc>
                <a:spcPct val="8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The answer is, the 802.11 wireless LAN devices use an </a:t>
            </a:r>
            <a:r>
              <a:rPr b="1" lang="en-US" sz="2400" spc="-1" strike="noStrike">
                <a:solidFill>
                  <a:srgbClr val="ffcc00"/>
                </a:solidFill>
                <a:latin typeface="Times New Roman"/>
              </a:rPr>
              <a:t>SSID</a:t>
            </a:r>
            <a:r>
              <a:rPr b="0" lang="en-US" sz="2400" spc="-1" strike="noStrike">
                <a:solidFill>
                  <a:srgbClr val="ffffff"/>
                </a:solidFill>
                <a:latin typeface="Times New Roman"/>
              </a:rPr>
              <a:t> to identify what wireless data traffic is allowed to connect to the network.  The SSID is the wireless service set identifier.  </a:t>
            </a:r>
            <a:endParaRPr b="0" lang="en-US" sz="2400" spc="-1" strike="noStrike">
              <a:latin typeface="Arial"/>
            </a:endParaRPr>
          </a:p>
          <a:p>
            <a:pPr marL="342720" indent="-342360">
              <a:lnSpc>
                <a:spcPct val="80000"/>
              </a:lnSpc>
              <a:spcBef>
                <a:spcPts val="598"/>
              </a:spcBef>
              <a:tabLst>
                <a:tab algn="l" pos="0"/>
              </a:tabLst>
            </a:pPr>
            <a:endParaRPr b="0" lang="en-US" sz="2400" spc="-1" strike="noStrike">
              <a:latin typeface="Arial"/>
            </a:endParaRPr>
          </a:p>
          <a:p>
            <a:pPr marL="342720" indent="-342360">
              <a:lnSpc>
                <a:spcPct val="8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Basically, the SSID is a password that enables the client to join the wireless network.  The access point uses the SSID to determine if the client is to become a member of the wireless network.  The term used to describe that a wireless connection has been obtained is called an </a:t>
            </a:r>
            <a:r>
              <a:rPr b="1" lang="en-US" sz="2400" spc="-1" strike="noStrike">
                <a:solidFill>
                  <a:srgbClr val="ffcc00"/>
                </a:solidFill>
                <a:latin typeface="Times New Roman"/>
              </a:rPr>
              <a:t>association</a:t>
            </a:r>
            <a:r>
              <a:rPr b="0" lang="en-US" sz="2400" spc="-1" strike="noStrike">
                <a:solidFill>
                  <a:srgbClr val="ffffff"/>
                </a:solidFill>
                <a:latin typeface="Times New Roman"/>
              </a:rPr>
              <a:t>. </a:t>
            </a:r>
            <a:endParaRPr b="0" lang="en-US" sz="2400" spc="-1" strike="noStrike">
              <a:latin typeface="Arial"/>
            </a:endParaRPr>
          </a:p>
        </p:txBody>
      </p:sp>
    </p:spTree>
  </p:cSld>
  <p:transition>
    <p:fade/>
  </p:transition>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0" name="Picture 4_3" descr="fg11_00700"/>
          <p:cNvPicPr/>
          <p:nvPr/>
        </p:nvPicPr>
        <p:blipFill>
          <a:blip r:embed="rId1"/>
          <a:stretch/>
        </p:blipFill>
        <p:spPr>
          <a:xfrm>
            <a:off x="698400" y="760320"/>
            <a:ext cx="7746840" cy="2211120"/>
          </a:xfrm>
          <a:prstGeom prst="rect">
            <a:avLst/>
          </a:prstGeom>
          <a:ln>
            <a:noFill/>
          </a:ln>
        </p:spPr>
      </p:pic>
      <p:sp>
        <p:nvSpPr>
          <p:cNvPr id="101" name="CustomShape 1"/>
          <p:cNvSpPr/>
          <p:nvPr/>
        </p:nvSpPr>
        <p:spPr>
          <a:xfrm>
            <a:off x="685800" y="3429000"/>
            <a:ext cx="8000640" cy="2691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spcBef>
                <a:spcPts val="1247"/>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An example of the information displayed on the wireless adapter’s console port when an association is made is shown.  The text indicates that a connection has been made to a parent (Access Point) and the MAC address for the parent is 00-40-96-25-9d-14.  </a:t>
            </a:r>
            <a:endParaRPr b="0" lang="en-US" sz="2000" spc="-1" strike="noStrike">
              <a:latin typeface="Arial"/>
            </a:endParaRPr>
          </a:p>
          <a:p>
            <a:pPr marL="216000" indent="-215640">
              <a:lnSpc>
                <a:spcPct val="100000"/>
              </a:lnSpc>
              <a:spcBef>
                <a:spcPts val="1247"/>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The text indicates this MAC address has been “added” to the list of associations.  This type of information is typically available via the wireless management software that typically comes with the wireless PC or PCMCIA adapter. </a:t>
            </a:r>
            <a:endParaRPr b="0" lang="en-US" sz="2000" spc="-1" strike="noStrike">
              <a:latin typeface="Arial"/>
            </a:endParaRPr>
          </a:p>
        </p:txBody>
      </p:sp>
    </p:spTree>
  </p:cSld>
  <p:transition>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Overview</a:t>
            </a:r>
            <a:endParaRPr b="0" lang="en-US" sz="4400" spc="-1" strike="noStrike">
              <a:latin typeface="Arial"/>
            </a:endParaRPr>
          </a:p>
        </p:txBody>
      </p:sp>
      <p:sp>
        <p:nvSpPr>
          <p:cNvPr id="43"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typical computer network uses twisted pair and fiber optic cable to interconnect the LANs.  Another media competing for use in higher data-rate LANs is wireless, based on the IEEE 802.11 wireless standard.  The advantages of wireless include:</a:t>
            </a: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	</a:t>
            </a:r>
            <a:r>
              <a:rPr b="0" lang="en-US" sz="2400" spc="-1" strike="noStrike">
                <a:solidFill>
                  <a:srgbClr val="99ccff"/>
                </a:solidFill>
                <a:latin typeface="Times New Roman"/>
              </a:rPr>
              <a:t>*</a:t>
            </a:r>
            <a:r>
              <a:rPr b="0" lang="en-US" sz="2400" spc="-1" strike="noStrike">
                <a:solidFill>
                  <a:srgbClr val="ffffff"/>
                </a:solidFill>
                <a:latin typeface="Times New Roman"/>
              </a:rPr>
              <a:t>  User mobility in the workplace</a:t>
            </a: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	</a:t>
            </a:r>
            <a:r>
              <a:rPr b="0" lang="en-US" sz="2400" spc="-1" strike="noStrike">
                <a:solidFill>
                  <a:srgbClr val="99ccff"/>
                </a:solidFill>
                <a:latin typeface="Times New Roman"/>
              </a:rPr>
              <a:t>*</a:t>
            </a:r>
            <a:r>
              <a:rPr b="0" lang="en-US" sz="2400" spc="-1" strike="noStrike">
                <a:solidFill>
                  <a:srgbClr val="ffffff"/>
                </a:solidFill>
                <a:latin typeface="Times New Roman"/>
              </a:rPr>
              <a:t>  A cost effective networking media for use in areas </a:t>
            </a:r>
            <a:r>
              <a:rPr b="0" lang="en-US" sz="2400" spc="-1" strike="noStrike">
                <a:solidFill>
                  <a:srgbClr val="ffffff"/>
                </a:solidFill>
                <a:latin typeface="Times New Roman"/>
              </a:rPr>
              <a:t>	</a:t>
            </a:r>
            <a:r>
              <a:rPr b="0" lang="en-US" sz="2400" spc="-1" strike="noStrike">
                <a:solidFill>
                  <a:srgbClr val="ffffff"/>
                </a:solidFill>
                <a:latin typeface="Times New Roman"/>
              </a:rPr>
              <a:t>that are difficult or too costly to wire.</a:t>
            </a:r>
            <a:endParaRPr b="0" lang="en-US" sz="2400" spc="-1" strike="noStrike">
              <a:latin typeface="Arial"/>
            </a:endParaRPr>
          </a:p>
        </p:txBody>
      </p:sp>
    </p:spTree>
  </p:cSld>
  <p:transition>
    <p:fade/>
  </p:transition>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 name="Picture 7" descr="fg11_00800"/>
          <p:cNvPicPr/>
          <p:nvPr/>
        </p:nvPicPr>
        <p:blipFill>
          <a:blip r:embed="rId1"/>
          <a:stretch/>
        </p:blipFill>
        <p:spPr>
          <a:xfrm>
            <a:off x="1371600" y="228600"/>
            <a:ext cx="6476760" cy="3863520"/>
          </a:xfrm>
          <a:prstGeom prst="rect">
            <a:avLst/>
          </a:prstGeom>
          <a:ln>
            <a:noFill/>
          </a:ln>
        </p:spPr>
      </p:pic>
      <p:sp>
        <p:nvSpPr>
          <p:cNvPr id="103" name="CustomShape 1"/>
          <p:cNvSpPr/>
          <p:nvPr/>
        </p:nvSpPr>
        <p:spPr>
          <a:xfrm>
            <a:off x="990720" y="4175280"/>
            <a:ext cx="7772040" cy="2386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spcBef>
                <a:spcPts val="1247"/>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Access points use the association to build a table of users (clients) on the wireless network.  The association table lists the MAC addresses for each networking device connected to the wireless network.  The access point then uses this table to forward data packets between the access point and the wireless network.</a:t>
            </a:r>
            <a:endParaRPr b="0" lang="en-US" sz="2000" spc="-1" strike="noStrike">
              <a:latin typeface="Arial"/>
            </a:endParaRPr>
          </a:p>
          <a:p>
            <a:pPr marL="216000" indent="-215640">
              <a:lnSpc>
                <a:spcPct val="100000"/>
              </a:lnSpc>
              <a:spcBef>
                <a:spcPts val="1247"/>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The wireless client adapter will also notify the user if the client has lost an association with the access point.  </a:t>
            </a:r>
            <a:endParaRPr b="0" lang="en-US" sz="2000" spc="-1" strike="noStrike">
              <a:latin typeface="Arial"/>
            </a:endParaRPr>
          </a:p>
        </p:txBody>
      </p:sp>
    </p:spTree>
  </p:cSld>
  <p:transition>
    <p:fade/>
  </p:transition>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 name="Picture 5_4" descr="fg11_00900"/>
          <p:cNvPicPr/>
          <p:nvPr/>
        </p:nvPicPr>
        <p:blipFill>
          <a:blip r:embed="rId1"/>
          <a:stretch/>
        </p:blipFill>
        <p:spPr>
          <a:xfrm>
            <a:off x="4800600" y="914400"/>
            <a:ext cx="3665160" cy="4876560"/>
          </a:xfrm>
          <a:prstGeom prst="rect">
            <a:avLst/>
          </a:prstGeom>
          <a:ln>
            <a:noFill/>
          </a:ln>
        </p:spPr>
      </p:pic>
      <p:sp>
        <p:nvSpPr>
          <p:cNvPr id="105" name="CustomShape 1"/>
          <p:cNvSpPr/>
          <p:nvPr/>
        </p:nvSpPr>
        <p:spPr>
          <a:xfrm>
            <a:off x="304920" y="1306440"/>
            <a:ext cx="4190400" cy="3447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A wireless bridge is a popular choice for connecting LANs (running similar network protocols) together even if the LANs are miles apart.  Examples are provided. </a:t>
            </a:r>
            <a:endParaRPr b="0" lang="en-US" sz="20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Fig. (a) shows a point-to-point wireless bridge. </a:t>
            </a:r>
            <a:endParaRPr b="0" lang="en-US" sz="20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Fig. (b) shows a point-to-multipoint wireless bridge</a:t>
            </a:r>
            <a:r>
              <a:rPr b="0" lang="en-US" sz="2000" spc="-1" strike="noStrike">
                <a:solidFill>
                  <a:srgbClr val="ffffff"/>
                </a:solidFill>
                <a:latin typeface="Times New Roman"/>
                <a:ea typeface="DejaVu Sans"/>
              </a:rPr>
              <a:t>	</a:t>
            </a:r>
            <a:r>
              <a:rPr b="0" lang="en-US" sz="2000" spc="-1" strike="noStrike">
                <a:solidFill>
                  <a:srgbClr val="ffffff"/>
                </a:solidFill>
                <a:latin typeface="Times New Roman"/>
                <a:ea typeface="DejaVu Sans"/>
              </a:rPr>
              <a:t> </a:t>
            </a:r>
            <a:endParaRPr b="0" lang="en-US" sz="2000" spc="-1" strike="noStrike">
              <a:latin typeface="Arial"/>
            </a:endParaRPr>
          </a:p>
        </p:txBody>
      </p:sp>
    </p:spTree>
  </p:cSld>
  <p:transition>
    <p:fade/>
  </p:transition>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Picture 5_5" descr="fg11_01000"/>
          <p:cNvPicPr/>
          <p:nvPr/>
        </p:nvPicPr>
        <p:blipFill>
          <a:blip r:embed="rId1"/>
          <a:stretch/>
        </p:blipFill>
        <p:spPr>
          <a:xfrm>
            <a:off x="2876400" y="685800"/>
            <a:ext cx="3676320" cy="4647960"/>
          </a:xfrm>
          <a:prstGeom prst="rect">
            <a:avLst/>
          </a:prstGeom>
          <a:ln>
            <a:noFill/>
          </a:ln>
        </p:spPr>
      </p:pic>
      <p:sp>
        <p:nvSpPr>
          <p:cNvPr id="107" name="CustomShape 1"/>
          <p:cNvSpPr/>
          <p:nvPr/>
        </p:nvSpPr>
        <p:spPr>
          <a:xfrm>
            <a:off x="1066680" y="5715000"/>
            <a:ext cx="7467480" cy="459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gn="ctr">
              <a:lnSpc>
                <a:spcPct val="100000"/>
              </a:lnSpc>
              <a:spcBef>
                <a:spcPts val="1500"/>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connection to the wired LANs.</a:t>
            </a:r>
            <a:endParaRPr b="0" lang="en-US" sz="2400" spc="-1" strike="noStrike">
              <a:latin typeface="Arial"/>
            </a:endParaRPr>
          </a:p>
        </p:txBody>
      </p:sp>
    </p:spTree>
  </p:cSld>
  <p:transition>
    <p:fade/>
  </p:transition>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Design Issues</a:t>
            </a:r>
            <a:endParaRPr b="0" lang="en-US" sz="4400" spc="-1" strike="noStrike">
              <a:latin typeface="Arial"/>
            </a:endParaRPr>
          </a:p>
        </p:txBody>
      </p:sp>
      <p:sp>
        <p:nvSpPr>
          <p:cNvPr id="109"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342720" indent="-342360">
              <a:lnSpc>
                <a:spcPct val="9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Wireless LANs have a maximum distance the signal can be transmitted.  This is a critical issue </a:t>
            </a:r>
            <a:r>
              <a:rPr b="0" lang="en-US" sz="2400" spc="-1" strike="noStrike" u="sng">
                <a:solidFill>
                  <a:srgbClr val="ffffff"/>
                </a:solidFill>
                <a:uFillTx/>
                <a:latin typeface="Times New Roman"/>
              </a:rPr>
              <a:t>inside</a:t>
            </a:r>
            <a:r>
              <a:rPr b="0" lang="en-US" sz="2400" spc="-1" strike="noStrike">
                <a:solidFill>
                  <a:srgbClr val="ffffff"/>
                </a:solidFill>
                <a:latin typeface="Times New Roman"/>
              </a:rPr>
              <a:t> building when user mobility is required.  </a:t>
            </a:r>
            <a:endParaRPr b="0" lang="en-US" sz="2400" spc="-1" strike="noStrike">
              <a:latin typeface="Arial"/>
            </a:endParaRPr>
          </a:p>
          <a:p>
            <a:pPr marL="342720" indent="-342360">
              <a:lnSpc>
                <a:spcPct val="90000"/>
              </a:lnSpc>
              <a:spcBef>
                <a:spcPts val="598"/>
              </a:spcBef>
              <a:tabLst>
                <a:tab algn="l" pos="0"/>
              </a:tabLst>
            </a:pPr>
            <a:endParaRPr b="0" lang="en-US" sz="2400" spc="-1" strike="noStrike">
              <a:latin typeface="Arial"/>
            </a:endParaRPr>
          </a:p>
          <a:p>
            <a:pPr marL="342720" indent="-342360">
              <a:lnSpc>
                <a:spcPct val="9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There are many obstacles that reflect and attenuate the signal causing reception to suffer.  Also, the signal level for mobile users is hampered by the increased distance from the access point.  </a:t>
            </a:r>
            <a:endParaRPr b="0" lang="en-US" sz="2400" spc="-1" strike="noStrike">
              <a:latin typeface="Arial"/>
            </a:endParaRPr>
          </a:p>
          <a:p>
            <a:pPr marL="342720" indent="-342360">
              <a:lnSpc>
                <a:spcPct val="90000"/>
              </a:lnSpc>
              <a:spcBef>
                <a:spcPts val="598"/>
              </a:spcBef>
              <a:tabLst>
                <a:tab algn="l" pos="0"/>
              </a:tabLst>
            </a:pPr>
            <a:endParaRPr b="0" lang="en-US" sz="2400" spc="-1" strike="noStrike">
              <a:latin typeface="Arial"/>
            </a:endParaRPr>
          </a:p>
          <a:p>
            <a:pPr marL="342720" indent="-342360">
              <a:lnSpc>
                <a:spcPct val="9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Distance is also a critical issue in </a:t>
            </a:r>
            <a:r>
              <a:rPr b="0" lang="en-US" sz="2400" spc="-1" strike="noStrike" u="sng">
                <a:solidFill>
                  <a:srgbClr val="ffffff"/>
                </a:solidFill>
                <a:uFillTx/>
                <a:latin typeface="Times New Roman"/>
              </a:rPr>
              <a:t>outdoor</a:t>
            </a:r>
            <a:r>
              <a:rPr b="0" lang="en-US" sz="2400" spc="-1" strike="noStrike">
                <a:solidFill>
                  <a:srgbClr val="ffffff"/>
                </a:solidFill>
                <a:latin typeface="Times New Roman"/>
              </a:rPr>
              <a:t> point-to-multipoint wireless networks.</a:t>
            </a:r>
            <a:endParaRPr b="0" lang="en-US" sz="2400" spc="-1" strike="noStrike">
              <a:latin typeface="Arial"/>
            </a:endParaRPr>
          </a:p>
        </p:txBody>
      </p:sp>
    </p:spTree>
  </p:cSld>
  <p:transition>
    <p:fade/>
  </p:transition>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Indoors</a:t>
            </a:r>
            <a:endParaRPr b="0" lang="en-US" sz="4400" spc="-1" strike="noStrike">
              <a:latin typeface="Arial"/>
            </a:endParaRPr>
          </a:p>
        </p:txBody>
      </p:sp>
      <p:sp>
        <p:nvSpPr>
          <p:cNvPr id="111" name="CustomShape 2"/>
          <p:cNvSpPr/>
          <p:nvPr/>
        </p:nvSpPr>
        <p:spPr>
          <a:xfrm>
            <a:off x="0" y="1752120"/>
            <a:ext cx="4495320" cy="4419360"/>
          </a:xfrm>
          <a:prstGeom prst="rect">
            <a:avLst/>
          </a:prstGeom>
          <a:noFill/>
          <a:ln>
            <a:noFill/>
          </a:ln>
        </p:spPr>
        <p:style>
          <a:lnRef idx="0"/>
          <a:fillRef idx="0"/>
          <a:effectRef idx="0"/>
          <a:fontRef idx="minor"/>
        </p:style>
        <p:txBody>
          <a:bodyPr lIns="90000" rIns="90000" tIns="45000" bIns="45000">
            <a:normAutofit/>
          </a:bodyPr>
          <a:p>
            <a:pPr marL="342720" indent="-342360">
              <a:lnSpc>
                <a:spcPct val="9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A solution is to place multiple wireless access points within the facility as shown.  The mobile client will be able to maintain a connection as he travels through the workplace since the wireless client will automatically select the access point that provides the strongest signal level.  </a:t>
            </a:r>
            <a:endParaRPr b="0" lang="en-US" sz="2000" spc="-1" strike="noStrike">
              <a:latin typeface="Arial"/>
            </a:endParaRPr>
          </a:p>
          <a:p>
            <a:pPr marL="342720" indent="-342360">
              <a:lnSpc>
                <a:spcPct val="90000"/>
              </a:lnSpc>
              <a:spcBef>
                <a:spcPts val="499"/>
              </a:spcBef>
              <a:tabLst>
                <a:tab algn="l" pos="0"/>
              </a:tabLst>
            </a:pPr>
            <a:endParaRPr b="0" lang="en-US" sz="2000" spc="-1" strike="noStrike">
              <a:latin typeface="Arial"/>
            </a:endParaRPr>
          </a:p>
          <a:p>
            <a:pPr marL="342720" indent="-342360">
              <a:lnSpc>
                <a:spcPct val="9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The access points can be arranged so that overlapping coverage of the workplace is provided thus enabling seamless roaming for the client. </a:t>
            </a:r>
            <a:endParaRPr b="0" lang="en-US" sz="2000" spc="-1" strike="noStrike">
              <a:latin typeface="Arial"/>
            </a:endParaRPr>
          </a:p>
        </p:txBody>
      </p:sp>
      <p:pic>
        <p:nvPicPr>
          <p:cNvPr id="112" name="Picture 4_4" descr="fg11_01100"/>
          <p:cNvPicPr/>
          <p:nvPr/>
        </p:nvPicPr>
        <p:blipFill>
          <a:blip r:embed="rId1"/>
          <a:stretch/>
        </p:blipFill>
        <p:spPr>
          <a:xfrm>
            <a:off x="4613400" y="1600200"/>
            <a:ext cx="4015800" cy="4495320"/>
          </a:xfrm>
          <a:prstGeom prst="rect">
            <a:avLst/>
          </a:prstGeom>
          <a:ln>
            <a:noFill/>
          </a:ln>
        </p:spPr>
      </p:pic>
    </p:spTree>
  </p:cSld>
  <p:transition>
    <p:fade/>
  </p:transition>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457200" y="1522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Bluetooth</a:t>
            </a:r>
            <a:endParaRPr b="0" lang="en-US" sz="4400" spc="-1" strike="noStrike">
              <a:latin typeface="Arial"/>
            </a:endParaRPr>
          </a:p>
        </p:txBody>
      </p:sp>
      <p:sp>
        <p:nvSpPr>
          <p:cNvPr id="114" name="CustomShape 2"/>
          <p:cNvSpPr/>
          <p:nvPr/>
        </p:nvSpPr>
        <p:spPr>
          <a:xfrm>
            <a:off x="457200" y="144792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64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ffffff"/>
                </a:solidFill>
                <a:latin typeface="Times New Roman"/>
              </a:rPr>
              <a:t>This section examines Bluetooth which is based on the 802.15 standard..  Bluetooth was developed to replace the cable connecting computers, mobile phones, handheld devices, portable computers, and fixed electronic devices.</a:t>
            </a:r>
            <a:r>
              <a:rPr b="0" lang="en-US" sz="2600" spc="-1" strike="noStrike">
                <a:solidFill>
                  <a:srgbClr val="ffffff"/>
                </a:solidFill>
                <a:latin typeface="Times New Roman"/>
              </a:rPr>
              <a:t>  </a:t>
            </a:r>
            <a:endParaRPr b="0" lang="en-US" sz="2600" spc="-1" strike="noStrike">
              <a:latin typeface="Arial"/>
            </a:endParaRPr>
          </a:p>
          <a:p>
            <a:pPr>
              <a:lnSpc>
                <a:spcPct val="100000"/>
              </a:lnSpc>
              <a:spcBef>
                <a:spcPts val="24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600" spc="-1" strike="noStrike">
              <a:latin typeface="Arial"/>
            </a:endParaRPr>
          </a:p>
          <a:p>
            <a:pPr marL="216000" indent="-215640">
              <a:lnSpc>
                <a:spcPct val="100000"/>
              </a:lnSpc>
              <a:spcBef>
                <a:spcPts val="64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ffffff"/>
                </a:solidFill>
                <a:latin typeface="Times New Roman"/>
              </a:rPr>
              <a:t>The information is transmitted over the 2.4 GHz ISM frequency band which is the same frequency band used by 802.11b,g,n.</a:t>
            </a:r>
            <a:r>
              <a:rPr b="0" lang="en-US" sz="2600" spc="-1" strike="noStrike">
                <a:solidFill>
                  <a:srgbClr val="ffffff"/>
                </a:solidFill>
                <a:latin typeface="Times New Roman"/>
              </a:rPr>
              <a:t>  </a:t>
            </a:r>
            <a:endParaRPr b="0" lang="en-US" sz="2600" spc="-1" strike="noStrike">
              <a:latin typeface="Arial"/>
            </a:endParaRPr>
          </a:p>
          <a:p>
            <a:pPr>
              <a:lnSpc>
                <a:spcPct val="100000"/>
              </a:lnSpc>
              <a:spcBef>
                <a:spcPts val="24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6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ffffff"/>
                </a:solidFill>
                <a:latin typeface="Times New Roman"/>
              </a:rPr>
              <a:t>There are three output power classes for Bluetooth.</a:t>
            </a:r>
            <a:r>
              <a:rPr b="0" lang="en-US" sz="2400" spc="-1" strike="noStrike">
                <a:solidFill>
                  <a:srgbClr val="ffffff"/>
                </a:solidFill>
                <a:latin typeface="Times New Roman"/>
              </a:rPr>
              <a:t> </a:t>
            </a: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pic>
        <p:nvPicPr>
          <p:cNvPr id="115" name="Picture 4_7" descr=""/>
          <p:cNvPicPr/>
          <p:nvPr/>
        </p:nvPicPr>
        <p:blipFill>
          <a:blip r:embed="rId1"/>
          <a:stretch/>
        </p:blipFill>
        <p:spPr>
          <a:xfrm>
            <a:off x="990720" y="5033880"/>
            <a:ext cx="6400440" cy="121428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Inquiry Procedure</a:t>
            </a:r>
            <a:endParaRPr b="0" lang="en-US" sz="4400" spc="-1" strike="noStrike">
              <a:latin typeface="Arial"/>
            </a:endParaRPr>
          </a:p>
        </p:txBody>
      </p:sp>
      <p:sp>
        <p:nvSpPr>
          <p:cNvPr id="117"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When a Bluetooth device is enabled, it uses an </a:t>
            </a:r>
            <a:r>
              <a:rPr b="1" lang="en-US" sz="2400" spc="-1" strike="noStrike">
                <a:solidFill>
                  <a:srgbClr val="ffcc00"/>
                </a:solidFill>
                <a:latin typeface="Times New Roman"/>
              </a:rPr>
              <a:t>inquiry procedure</a:t>
            </a:r>
            <a:r>
              <a:rPr b="0" lang="en-US" sz="2400" spc="-1" strike="noStrike">
                <a:solidFill>
                  <a:srgbClr val="ffffff"/>
                </a:solidFill>
                <a:latin typeface="Times New Roman"/>
              </a:rPr>
              <a:t> to determine if any other Bluetooth devices are available.  </a:t>
            </a: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procedure is also used to allow itself to be discovered.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Bluetooth</a:t>
            </a:r>
            <a:endParaRPr b="0" lang="en-US" sz="4400" spc="-1" strike="noStrike">
              <a:latin typeface="Arial"/>
            </a:endParaRPr>
          </a:p>
        </p:txBody>
      </p:sp>
      <p:sp>
        <p:nvSpPr>
          <p:cNvPr id="119" name="CustomShape 2"/>
          <p:cNvSpPr/>
          <p:nvPr/>
        </p:nvSpPr>
        <p:spPr>
          <a:xfrm>
            <a:off x="457200" y="1980720"/>
            <a:ext cx="8229240" cy="487656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If a Bluetooth device is discovered, it sends an inquiry reply back to the Bluetooth device initiating the inquiry.</a:t>
            </a:r>
            <a:endParaRPr b="0" lang="en-US" sz="2000" spc="-1" strike="noStrike">
              <a:latin typeface="Arial"/>
            </a:endParaRPr>
          </a:p>
          <a:p>
            <a:pPr>
              <a:lnSpc>
                <a:spcPct val="8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216000" indent="-21564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Next, the Bluetooth devices enter the paging procedure. The </a:t>
            </a:r>
            <a:r>
              <a:rPr b="1" lang="en-US" sz="2000" spc="-1" strike="noStrike">
                <a:solidFill>
                  <a:srgbClr val="ffcc00"/>
                </a:solidFill>
                <a:latin typeface="Times New Roman"/>
              </a:rPr>
              <a:t>paging procedure</a:t>
            </a:r>
            <a:r>
              <a:rPr b="0" lang="en-US" sz="2000" spc="-1" strike="noStrike">
                <a:solidFill>
                  <a:srgbClr val="ffffff"/>
                </a:solidFill>
                <a:latin typeface="Times New Roman"/>
              </a:rPr>
              <a:t> is used to establish and synchronize a connection between two Bluetooth devices.  </a:t>
            </a:r>
            <a:endParaRPr b="0" lang="en-US" sz="2000" spc="-1" strike="noStrike">
              <a:latin typeface="Arial"/>
            </a:endParaRPr>
          </a:p>
          <a:p>
            <a:pPr>
              <a:lnSpc>
                <a:spcPct val="8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216000" indent="-21564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Once the procedure for establishing the connection has been completed, the Bluetooth devices will have established a </a:t>
            </a:r>
            <a:r>
              <a:rPr b="1" lang="en-US" sz="2000" spc="-1" strike="noStrike">
                <a:solidFill>
                  <a:srgbClr val="ffcc00"/>
                </a:solidFill>
                <a:latin typeface="Times New Roman"/>
              </a:rPr>
              <a:t>piconet</a:t>
            </a:r>
            <a:r>
              <a:rPr b="0" lang="en-US" sz="2000" spc="-1" strike="noStrike">
                <a:solidFill>
                  <a:srgbClr val="ffffff"/>
                </a:solidFill>
                <a:latin typeface="Times New Roman"/>
              </a:rPr>
              <a:t>.</a:t>
            </a:r>
            <a:r>
              <a:rPr b="1" lang="en-US" sz="2000" spc="-1" strike="noStrike">
                <a:solidFill>
                  <a:srgbClr val="ffffff"/>
                </a:solidFill>
                <a:latin typeface="Times New Roman"/>
              </a:rPr>
              <a:t> </a:t>
            </a:r>
            <a:endParaRPr b="0" lang="en-US" sz="2000" spc="-1" strike="noStrike">
              <a:latin typeface="Arial"/>
            </a:endParaRPr>
          </a:p>
          <a:p>
            <a:pPr>
              <a:lnSpc>
                <a:spcPct val="8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216000" indent="-21564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A piconet is an ad hoc network of up to eight  Bluetooth devices such as a computer, mouse, headset, earpiece, etc.  In a piconet, one Bluetooth device (the master) is responsible for providing the synchronization clock reference.  All other Bluetooth devices are called slaves. </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WiMAX</a:t>
            </a:r>
            <a:endParaRPr b="0" lang="en-US" sz="4400" spc="-1" strike="noStrike">
              <a:latin typeface="Arial"/>
            </a:endParaRPr>
          </a:p>
        </p:txBody>
      </p:sp>
      <p:sp>
        <p:nvSpPr>
          <p:cNvPr id="121"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WiMAX</a:t>
            </a:r>
            <a:r>
              <a:rPr b="0" lang="en-US" sz="2400" spc="-1" strike="noStrike">
                <a:solidFill>
                  <a:srgbClr val="ffffff"/>
                </a:solidFill>
                <a:latin typeface="Times New Roman"/>
              </a:rPr>
              <a:t> (</a:t>
            </a:r>
            <a:r>
              <a:rPr b="1" lang="en-US" sz="2400" spc="-1" strike="noStrike">
                <a:solidFill>
                  <a:srgbClr val="ffffff"/>
                </a:solidFill>
                <a:latin typeface="Times New Roman"/>
              </a:rPr>
              <a:t>W</a:t>
            </a:r>
            <a:r>
              <a:rPr b="0" lang="en-US" sz="2400" spc="-1" strike="noStrike">
                <a:solidFill>
                  <a:srgbClr val="ffffff"/>
                </a:solidFill>
                <a:latin typeface="Times New Roman"/>
              </a:rPr>
              <a:t>orldwide </a:t>
            </a:r>
            <a:r>
              <a:rPr b="1" lang="en-US" sz="2400" spc="-1" strike="noStrike">
                <a:solidFill>
                  <a:srgbClr val="ffffff"/>
                </a:solidFill>
                <a:latin typeface="Times New Roman"/>
              </a:rPr>
              <a:t>I</a:t>
            </a:r>
            <a:r>
              <a:rPr b="0" lang="en-US" sz="2400" spc="-1" strike="noStrike">
                <a:solidFill>
                  <a:srgbClr val="ffffff"/>
                </a:solidFill>
                <a:latin typeface="Times New Roman"/>
              </a:rPr>
              <a:t>nteroperability for </a:t>
            </a:r>
            <a:r>
              <a:rPr b="1" lang="en-US" sz="2400" spc="-1" strike="noStrike">
                <a:solidFill>
                  <a:srgbClr val="ffffff"/>
                </a:solidFill>
                <a:latin typeface="Times New Roman"/>
              </a:rPr>
              <a:t>M</a:t>
            </a:r>
            <a:r>
              <a:rPr b="0" lang="en-US" sz="2400" spc="-1" strike="noStrike">
                <a:solidFill>
                  <a:srgbClr val="ffffff"/>
                </a:solidFill>
                <a:latin typeface="Times New Roman"/>
              </a:rPr>
              <a:t>icrowave </a:t>
            </a:r>
            <a:r>
              <a:rPr b="1" lang="en-US" sz="2400" spc="-1" strike="noStrike">
                <a:solidFill>
                  <a:srgbClr val="ffffff"/>
                </a:solidFill>
                <a:latin typeface="Times New Roman"/>
              </a:rPr>
              <a:t>Acc</a:t>
            </a:r>
            <a:r>
              <a:rPr b="0" lang="en-US" sz="2400" spc="-1" strike="noStrike">
                <a:solidFill>
                  <a:srgbClr val="ffffff"/>
                </a:solidFill>
                <a:latin typeface="Times New Roman"/>
              </a:rPr>
              <a:t>ess) is a broadband wireless system and has been developed for use as broadband wireless access (</a:t>
            </a:r>
            <a:r>
              <a:rPr b="1" lang="en-US" sz="2400" spc="-1" strike="noStrike">
                <a:solidFill>
                  <a:srgbClr val="ffffff"/>
                </a:solidFill>
                <a:latin typeface="Times New Roman"/>
              </a:rPr>
              <a:t>BWA</a:t>
            </a:r>
            <a:r>
              <a:rPr b="0" lang="en-US" sz="2400" spc="-1" strike="noStrike">
                <a:solidFill>
                  <a:srgbClr val="ffffff"/>
                </a:solidFill>
                <a:latin typeface="Times New Roman"/>
              </a:rPr>
              <a:t>) for fixed and mobile stations and will be able to provide a wireless alternative for last mile broadband access in the 2 GHz to 66 GHz frequency range.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BWA access for fixed stations can be up to 30 miles while mobile BWA access is 3-10 miles.  Internationally, the WiMAX frequency standard will be 3.5 GHz while the United States will use both the unlicensed 5.8 GHz and the licensed 2.5 GHz spectrum.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WiMAX</a:t>
            </a:r>
            <a:endParaRPr b="0" lang="en-US" sz="4400" spc="-1" strike="noStrike">
              <a:latin typeface="Arial"/>
            </a:endParaRPr>
          </a:p>
        </p:txBody>
      </p:sp>
      <p:sp>
        <p:nvSpPr>
          <p:cNvPr id="123"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9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WiMAX also provides flexible channel sizes (e.g. 3.5 MHz, 5 MHz, and 10 MHz) which provides adaptability to standards for WiMAX worldwide.  This also helps to ensure that the maximum data transfer rate is being supported.  </a:t>
            </a:r>
            <a:endParaRPr b="0" lang="en-US" sz="2800" spc="-1" strike="noStrike">
              <a:latin typeface="Arial"/>
            </a:endParaRPr>
          </a:p>
          <a:p>
            <a:pPr>
              <a:lnSpc>
                <a:spcPct val="9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216000" indent="-215640">
              <a:lnSpc>
                <a:spcPct val="9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For example, the allocated channel bandwidth could be 6 MHz and the adaptability of the WiMAX channel size allows it to adjust to use the entire allocated bandwidth.</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Benefits of Wireless Networks</a:t>
            </a:r>
            <a:endParaRPr b="0" lang="en-US" sz="4400" spc="-1" strike="noStrike">
              <a:latin typeface="Arial"/>
            </a:endParaRPr>
          </a:p>
        </p:txBody>
      </p:sp>
      <p:sp>
        <p:nvSpPr>
          <p:cNvPr id="45" name="CustomShape 2"/>
          <p:cNvSpPr/>
          <p:nvPr/>
        </p:nvSpPr>
        <p:spPr>
          <a:xfrm>
            <a:off x="457200" y="1980720"/>
            <a:ext cx="8229240" cy="4876560"/>
          </a:xfrm>
          <a:prstGeom prst="rect">
            <a:avLst/>
          </a:prstGeom>
          <a:noFill/>
          <a:ln>
            <a:noFill/>
          </a:ln>
        </p:spPr>
        <p:style>
          <a:lnRef idx="0"/>
          <a:fillRef idx="0"/>
          <a:effectRef idx="0"/>
          <a:fontRef idx="minor"/>
        </p:style>
        <p:txBody>
          <a:bodyPr lIns="90000" rIns="90000" tIns="45000" bIns="45000">
            <a:normAutofit/>
          </a:bodyPr>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benefits of wireless networks in the workplace are numerous.  In order to provide wireless connectivity, the network administrator must make sure that the network services are reliable and secure. </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Providing reliable network services means the network administrator must have a good understanding of wireless LAN (WLAN) configurations and technologies. </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and the following sections examine the fundamentals of wireless networking, the 802.11 standard and its family, 802.11b, 802.11a, and 802.11g and how wireless LANs are configured. </a:t>
            </a:r>
            <a:endParaRPr b="0" lang="en-US" sz="2400" spc="-1" strike="noStrike">
              <a:latin typeface="Arial"/>
            </a:endParaRPr>
          </a:p>
        </p:txBody>
      </p:sp>
    </p:spTree>
  </p:cSld>
  <p:transition>
    <p:fade/>
  </p:transition>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WiMAX</a:t>
            </a:r>
            <a:endParaRPr b="0" lang="en-US" sz="4400" spc="-1" strike="noStrike">
              <a:latin typeface="Arial"/>
            </a:endParaRPr>
          </a:p>
        </p:txBody>
      </p:sp>
      <p:sp>
        <p:nvSpPr>
          <p:cNvPr id="125"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WiMAX (IEEE 802.16e) media access control (MAC) layer differs from the IEEE 802.11 Wi-Fi MAC layer in that the WiMAX system only has to compete once to gain entry into the network.  </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Once a WiMAX unit has gained access, it is allocated a time slot by the base station thereby providing the WiMAX with scheduled access to the network.   </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WiMAX operates in a collision free environment which improves channel throughput.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WiMAX</a:t>
            </a:r>
            <a:endParaRPr b="0" lang="en-US" sz="4400" spc="-1" strike="noStrike">
              <a:latin typeface="Arial"/>
            </a:endParaRPr>
          </a:p>
        </p:txBody>
      </p:sp>
      <p:sp>
        <p:nvSpPr>
          <p:cNvPr id="127"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WiMAX has a range of up to 31 miles and it operates in both point-to-point point-to-multipoint configurations.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can be useful in situations where DSL or cable network connectivity is not available.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WiMAX is also useful for providing the last mile connection.  The </a:t>
            </a:r>
            <a:r>
              <a:rPr b="1" lang="en-US" sz="2400" spc="-1" strike="noStrike">
                <a:solidFill>
                  <a:srgbClr val="ffcc00"/>
                </a:solidFill>
                <a:latin typeface="Times New Roman"/>
              </a:rPr>
              <a:t>last mile</a:t>
            </a:r>
            <a:r>
              <a:rPr b="0" lang="en-US" sz="2400" spc="-1" strike="noStrike">
                <a:solidFill>
                  <a:srgbClr val="ffffff"/>
                </a:solidFill>
                <a:latin typeface="Times New Roman"/>
              </a:rPr>
              <a:t> is basically the last part of the connection from the telecommunications provider to the customer.  The cost of the last mile connection can be expensive which makes a wireless alternative attractive to the customer.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RFID</a:t>
            </a:r>
            <a:endParaRPr b="0" lang="en-US" sz="4400" spc="-1" strike="noStrike">
              <a:latin typeface="Arial"/>
            </a:endParaRPr>
          </a:p>
        </p:txBody>
      </p:sp>
      <p:sp>
        <p:nvSpPr>
          <p:cNvPr id="129" name="CustomShape 2"/>
          <p:cNvSpPr/>
          <p:nvPr/>
        </p:nvSpPr>
        <p:spPr>
          <a:xfrm>
            <a:off x="457200" y="15238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Times New Roman"/>
              </a:rPr>
              <a:t>RFID – Radio Frequency Identification</a:t>
            </a:r>
            <a:r>
              <a:rPr b="1" lang="en-US" sz="2400" spc="-1" strike="noStrike">
                <a:solidFill>
                  <a:srgbClr val="ffffff"/>
                </a:solidFill>
                <a:latin typeface="Times New Roman"/>
              </a:rPr>
              <a:t> </a:t>
            </a:r>
            <a:r>
              <a:rPr b="0" lang="en-US" sz="2400" spc="-1" strike="noStrike">
                <a:solidFill>
                  <a:srgbClr val="ffffff"/>
                </a:solidFill>
                <a:latin typeface="Times New Roman"/>
              </a:rPr>
              <a:t>is a technique that uses radio waves to track and identify people, animal, objects, and shipments.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is done by the principle of modulated </a:t>
            </a:r>
            <a:r>
              <a:rPr b="1" lang="en-US" sz="2400" spc="-1" strike="noStrike">
                <a:solidFill>
                  <a:srgbClr val="ffcc00"/>
                </a:solidFill>
                <a:latin typeface="Times New Roman"/>
              </a:rPr>
              <a:t>backscatter</a:t>
            </a:r>
            <a:r>
              <a:rPr b="0" lang="en-US" sz="2400" spc="-1" strike="noStrike">
                <a:solidFill>
                  <a:srgbClr val="ffffff"/>
                </a:solidFill>
                <a:latin typeface="Times New Roman"/>
              </a:rPr>
              <a:t>.  The term “backscatter” is referring to the reflection of the radio waves striking </a:t>
            </a:r>
            <a:r>
              <a:rPr b="0" lang="en-US" sz="2400" spc="-1" strike="noStrike">
                <a:solidFill>
                  <a:srgbClr val="ffffff"/>
                </a:solidFill>
                <a:latin typeface="Times New Roman"/>
              </a:rPr>
              <a:t>	</a:t>
            </a:r>
            <a:r>
              <a:rPr b="0" lang="en-US" sz="2400" spc="-1" strike="noStrike">
                <a:solidFill>
                  <a:srgbClr val="ffffff"/>
                </a:solidFill>
                <a:latin typeface="Times New Roman"/>
              </a:rPr>
              <a:t>the RFID tag and reflecting back to the transmitter source with its stored unique </a:t>
            </a: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identification information.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    </a:t>
            </a:r>
            <a:r>
              <a:rPr b="0" lang="en-US" sz="4400" spc="-1" strike="noStrike">
                <a:solidFill>
                  <a:srgbClr val="e5ffff"/>
                </a:solidFill>
                <a:latin typeface="Tahoma"/>
              </a:rPr>
              <a:t>RFID System</a:t>
            </a:r>
            <a:endParaRPr b="0" lang="en-US" sz="4400" spc="-1" strike="noStrike">
              <a:latin typeface="Arial"/>
            </a:endParaRPr>
          </a:p>
        </p:txBody>
      </p:sp>
      <p:sp>
        <p:nvSpPr>
          <p:cNvPr id="131"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342720" indent="-342360">
              <a:lnSpc>
                <a:spcPct val="80000"/>
              </a:lnSpc>
              <a:spcBef>
                <a:spcPts val="550"/>
              </a:spcBef>
              <a:tabLst>
                <a:tab algn="l" pos="0"/>
              </a:tabLst>
            </a:pPr>
            <a:r>
              <a:rPr b="0" lang="en-US" sz="2200" spc="-1" strike="noStrike">
                <a:solidFill>
                  <a:srgbClr val="ffffff"/>
                </a:solidFill>
                <a:latin typeface="Times New Roman"/>
              </a:rPr>
              <a:t>The RFID system consists of two things:</a:t>
            </a:r>
            <a:endParaRPr b="0" lang="en-US" sz="2200" spc="-1" strike="noStrike">
              <a:latin typeface="Arial"/>
            </a:endParaRPr>
          </a:p>
          <a:p>
            <a:pPr marL="342720" indent="-342360">
              <a:lnSpc>
                <a:spcPct val="80000"/>
              </a:lnSpc>
              <a:spcBef>
                <a:spcPts val="550"/>
              </a:spcBef>
              <a:tabLst>
                <a:tab algn="l" pos="0"/>
              </a:tabLst>
            </a:pPr>
            <a:endParaRPr b="0" lang="en-US" sz="2200" spc="-1" strike="noStrike">
              <a:latin typeface="Arial"/>
            </a:endParaRPr>
          </a:p>
          <a:p>
            <a:pPr marL="342720" indent="-342360">
              <a:lnSpc>
                <a:spcPct val="80000"/>
              </a:lnSpc>
              <a:spcBef>
                <a:spcPts val="550"/>
              </a:spcBef>
              <a:tabLst>
                <a:tab algn="l" pos="0"/>
              </a:tabLst>
            </a:pPr>
            <a:r>
              <a:rPr b="0" lang="en-US" sz="2200" spc="-1" strike="noStrike">
                <a:solidFill>
                  <a:srgbClr val="ffffff"/>
                </a:solidFill>
                <a:latin typeface="Times New Roman"/>
              </a:rPr>
              <a:t>	</a:t>
            </a:r>
            <a:r>
              <a:rPr b="0" lang="en-US" sz="2200" spc="-1" strike="noStrike">
                <a:solidFill>
                  <a:srgbClr val="ffffff"/>
                </a:solidFill>
                <a:latin typeface="Times New Roman"/>
              </a:rPr>
              <a:t> </a:t>
            </a:r>
            <a:r>
              <a:rPr b="0" lang="en-US" sz="2200" spc="-1" strike="noStrike">
                <a:solidFill>
                  <a:srgbClr val="ffffff"/>
                </a:solidFill>
                <a:latin typeface="Times New Roman"/>
              </a:rPr>
              <a:t>- </a:t>
            </a:r>
            <a:r>
              <a:rPr b="1" lang="en-US" sz="2200" spc="-1" strike="noStrike">
                <a:solidFill>
                  <a:srgbClr val="ffcc00"/>
                </a:solidFill>
                <a:latin typeface="Times New Roman"/>
              </a:rPr>
              <a:t>RFID tag</a:t>
            </a:r>
            <a:r>
              <a:rPr b="0" lang="en-US" sz="2200" spc="-1" strike="noStrike">
                <a:solidFill>
                  <a:srgbClr val="ffffff"/>
                </a:solidFill>
                <a:latin typeface="Times New Roman"/>
              </a:rPr>
              <a:t> (also called the RF transponder) which includes an integrated antenna and radio electronics</a:t>
            </a:r>
            <a:endParaRPr b="0" lang="en-US" sz="2200" spc="-1" strike="noStrike">
              <a:latin typeface="Arial"/>
            </a:endParaRPr>
          </a:p>
          <a:p>
            <a:pPr marL="342720" indent="-342360">
              <a:lnSpc>
                <a:spcPct val="80000"/>
              </a:lnSpc>
              <a:spcBef>
                <a:spcPts val="550"/>
              </a:spcBef>
              <a:tabLst>
                <a:tab algn="l" pos="0"/>
              </a:tabLst>
            </a:pPr>
            <a:r>
              <a:rPr b="0" lang="en-US" sz="2200" spc="-1" strike="noStrike">
                <a:solidFill>
                  <a:srgbClr val="ffffff"/>
                </a:solidFill>
                <a:latin typeface="Times New Roman"/>
              </a:rPr>
              <a:t>	</a:t>
            </a:r>
            <a:r>
              <a:rPr b="0" lang="en-US" sz="2200" spc="-1" strike="noStrike">
                <a:solidFill>
                  <a:srgbClr val="ffffff"/>
                </a:solidFill>
                <a:latin typeface="Times New Roman"/>
              </a:rPr>
              <a:t> </a:t>
            </a:r>
            <a:r>
              <a:rPr b="0" lang="en-US" sz="2200" spc="-1" strike="noStrike">
                <a:solidFill>
                  <a:srgbClr val="ffffff"/>
                </a:solidFill>
                <a:latin typeface="Times New Roman"/>
              </a:rPr>
              <a:t>- </a:t>
            </a:r>
            <a:r>
              <a:rPr b="1" lang="en-US" sz="2200" spc="-1" strike="noStrike">
                <a:solidFill>
                  <a:srgbClr val="ffcc00"/>
                </a:solidFill>
                <a:latin typeface="Times New Roman"/>
              </a:rPr>
              <a:t>Reader</a:t>
            </a:r>
            <a:r>
              <a:rPr b="0" lang="en-US" sz="2200" spc="-1" strike="noStrike">
                <a:solidFill>
                  <a:srgbClr val="ffffff"/>
                </a:solidFill>
                <a:latin typeface="Times New Roman"/>
              </a:rPr>
              <a:t> (also called a transceiver which consists of a transceiver  and an antenna.  A transceiver is the combination of a transmitter and receiver. </a:t>
            </a:r>
            <a:endParaRPr b="0" lang="en-US" sz="2200" spc="-1" strike="noStrike">
              <a:latin typeface="Arial"/>
            </a:endParaRPr>
          </a:p>
          <a:p>
            <a:pPr marL="342720" indent="-342360">
              <a:lnSpc>
                <a:spcPct val="80000"/>
              </a:lnSpc>
              <a:spcBef>
                <a:spcPts val="550"/>
              </a:spcBef>
              <a:tabLst>
                <a:tab algn="l" pos="0"/>
              </a:tabLst>
            </a:pPr>
            <a:endParaRPr b="0" lang="en-US" sz="2200" spc="-1" strike="noStrike">
              <a:latin typeface="Arial"/>
            </a:endParaRPr>
          </a:p>
          <a:p>
            <a:pPr marL="342720" indent="-342360">
              <a:lnSpc>
                <a:spcPct val="80000"/>
              </a:lnSpc>
              <a:spcBef>
                <a:spcPts val="550"/>
              </a:spcBef>
              <a:tabLst>
                <a:tab algn="l" pos="0"/>
              </a:tabLst>
            </a:pPr>
            <a:r>
              <a:rPr b="0" lang="en-US" sz="2200" spc="-1" strike="noStrike">
                <a:solidFill>
                  <a:srgbClr val="ffffff"/>
                </a:solidFill>
                <a:latin typeface="Times New Roman"/>
              </a:rPr>
              <a:t>The reader (transceiver) transmits radio waves which activates (turns on) an RFID tag.  The tag then transmits modulated data, containing its unique identification information stored in the tag, back to the reader.  The reader then extracts the data stored on the RFID tag.</a:t>
            </a:r>
            <a:endParaRPr b="0" lang="en-US" sz="2200" spc="-1" strike="noStrike">
              <a:latin typeface="Arial"/>
            </a:endParaRPr>
          </a:p>
        </p:txBody>
      </p:sp>
      <p:pic>
        <p:nvPicPr>
          <p:cNvPr id="132" name="Picture 4_8" descr=""/>
          <p:cNvPicPr/>
          <p:nvPr/>
        </p:nvPicPr>
        <p:blipFill>
          <a:blip r:embed="rId1"/>
          <a:stretch/>
        </p:blipFill>
        <p:spPr>
          <a:xfrm>
            <a:off x="5943600" y="457200"/>
            <a:ext cx="2742840" cy="1774440"/>
          </a:xfrm>
          <a:prstGeom prst="rect">
            <a:avLst/>
          </a:prstGeom>
          <a:ln>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RFID Tag</a:t>
            </a:r>
            <a:endParaRPr b="0" lang="en-US" sz="4400" spc="-1" strike="noStrike">
              <a:latin typeface="Arial"/>
            </a:endParaRPr>
          </a:p>
        </p:txBody>
      </p:sp>
      <p:sp>
        <p:nvSpPr>
          <p:cNvPr id="134" name="CustomShape 2"/>
          <p:cNvSpPr/>
          <p:nvPr/>
        </p:nvSpPr>
        <p:spPr>
          <a:xfrm>
            <a:off x="457200" y="1981080"/>
            <a:ext cx="8229240" cy="4114440"/>
          </a:xfrm>
          <a:prstGeom prst="rect">
            <a:avLst/>
          </a:prstGeom>
          <a:noFill/>
          <a:ln>
            <a:noFill/>
          </a:ln>
        </p:spPr>
        <p:style>
          <a:lnRef idx="0"/>
          <a:fillRef idx="0"/>
          <a:effectRef idx="0"/>
          <a:fontRef idx="minor"/>
        </p:style>
      </p:sp>
      <p:pic>
        <p:nvPicPr>
          <p:cNvPr id="135" name="Picture 4_9" descr=""/>
          <p:cNvPicPr/>
          <p:nvPr/>
        </p:nvPicPr>
        <p:blipFill>
          <a:blip r:embed="rId1"/>
          <a:stretch/>
        </p:blipFill>
        <p:spPr>
          <a:xfrm>
            <a:off x="533520" y="2666880"/>
            <a:ext cx="8000640" cy="3039840"/>
          </a:xfrm>
          <a:prstGeom prst="rect">
            <a:avLst/>
          </a:prstGeom>
          <a:ln>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RFID System</a:t>
            </a:r>
            <a:endParaRPr b="0" lang="en-US" sz="4400" spc="-1" strike="noStrike">
              <a:latin typeface="Arial"/>
            </a:endParaRPr>
          </a:p>
        </p:txBody>
      </p:sp>
      <p:sp>
        <p:nvSpPr>
          <p:cNvPr id="137"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342720" indent="-342360">
              <a:lnSpc>
                <a:spcPct val="100000"/>
              </a:lnSpc>
              <a:spcBef>
                <a:spcPts val="697"/>
              </a:spcBef>
              <a:tabLst>
                <a:tab algn="l" pos="0"/>
              </a:tabLst>
            </a:pPr>
            <a:r>
              <a:rPr b="0" lang="en-US" sz="2800" spc="-1" strike="noStrike">
                <a:solidFill>
                  <a:srgbClr val="ffffff"/>
                </a:solidFill>
                <a:latin typeface="Times New Roman"/>
              </a:rPr>
              <a:t>	</a:t>
            </a:r>
            <a:r>
              <a:rPr b="0" lang="en-US" sz="2800" spc="-1" strike="noStrike">
                <a:solidFill>
                  <a:srgbClr val="ffffff"/>
                </a:solidFill>
                <a:latin typeface="Times New Roman"/>
              </a:rPr>
              <a:t>There are three parameters that define an RFID system.  These include the following:</a:t>
            </a:r>
            <a:endParaRPr b="0" lang="en-US" sz="2800" spc="-1" strike="noStrike">
              <a:latin typeface="Arial"/>
            </a:endParaRPr>
          </a:p>
          <a:p>
            <a:pPr>
              <a:lnSpc>
                <a:spcPct val="10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342720" indent="-342360">
              <a:lnSpc>
                <a:spcPct val="100000"/>
              </a:lnSpc>
              <a:spcBef>
                <a:spcPts val="697"/>
              </a:spcBef>
              <a:tabLst>
                <a:tab algn="l" pos="0"/>
              </a:tabLst>
            </a:pPr>
            <a:r>
              <a:rPr b="0" lang="en-US" sz="2800" spc="-1" strike="noStrike">
                <a:solidFill>
                  <a:srgbClr val="ffffff"/>
                </a:solidFill>
                <a:latin typeface="Times New Roman"/>
              </a:rPr>
              <a:t>	</a:t>
            </a:r>
            <a:r>
              <a:rPr b="0" lang="en-US" sz="2800" spc="-1" strike="noStrike">
                <a:solidFill>
                  <a:srgbClr val="ffffff"/>
                </a:solidFill>
                <a:latin typeface="Times New Roman"/>
              </a:rPr>
              <a:t>	</a:t>
            </a:r>
            <a:r>
              <a:rPr b="0" lang="en-US" sz="2800" spc="-1" strike="noStrike">
                <a:solidFill>
                  <a:srgbClr val="ffcc00"/>
                </a:solidFill>
                <a:latin typeface="Times New Roman"/>
              </a:rPr>
              <a:t>Means of powering the tag</a:t>
            </a:r>
            <a:endParaRPr b="0" lang="en-US" sz="2800" spc="-1" strike="noStrike">
              <a:latin typeface="Arial"/>
            </a:endParaRPr>
          </a:p>
          <a:p>
            <a:pPr marL="342720" indent="-342360">
              <a:lnSpc>
                <a:spcPct val="100000"/>
              </a:lnSpc>
              <a:spcBef>
                <a:spcPts val="697"/>
              </a:spcBef>
              <a:tabLst>
                <a:tab algn="l" pos="0"/>
              </a:tabLst>
            </a:pPr>
            <a:r>
              <a:rPr b="0" lang="en-US" sz="2800" spc="-1" strike="noStrike">
                <a:solidFill>
                  <a:srgbClr val="ffcc00"/>
                </a:solidFill>
                <a:latin typeface="Times New Roman"/>
              </a:rPr>
              <a:t>	</a:t>
            </a:r>
            <a:r>
              <a:rPr b="0" lang="en-US" sz="2800" spc="-1" strike="noStrike">
                <a:solidFill>
                  <a:srgbClr val="ffcc00"/>
                </a:solidFill>
                <a:latin typeface="Times New Roman"/>
              </a:rPr>
              <a:t>	</a:t>
            </a:r>
            <a:r>
              <a:rPr b="0" lang="en-US" sz="2800" spc="-1" strike="noStrike">
                <a:solidFill>
                  <a:srgbClr val="ffcc00"/>
                </a:solidFill>
                <a:latin typeface="Times New Roman"/>
              </a:rPr>
              <a:t>Frequency of operation</a:t>
            </a:r>
            <a:endParaRPr b="0" lang="en-US" sz="2800" spc="-1" strike="noStrike">
              <a:latin typeface="Arial"/>
            </a:endParaRPr>
          </a:p>
          <a:p>
            <a:pPr marL="342720" indent="-342360">
              <a:lnSpc>
                <a:spcPct val="100000"/>
              </a:lnSpc>
              <a:spcBef>
                <a:spcPts val="697"/>
              </a:spcBef>
              <a:tabLst>
                <a:tab algn="l" pos="0"/>
              </a:tabLst>
            </a:pPr>
            <a:r>
              <a:rPr b="0" lang="en-US" sz="2800" spc="-1" strike="noStrike">
                <a:solidFill>
                  <a:srgbClr val="ffcc00"/>
                </a:solidFill>
                <a:latin typeface="Times New Roman"/>
              </a:rPr>
              <a:t>	</a:t>
            </a:r>
            <a:r>
              <a:rPr b="0" lang="en-US" sz="2800" spc="-1" strike="noStrike">
                <a:solidFill>
                  <a:srgbClr val="ffcc00"/>
                </a:solidFill>
                <a:latin typeface="Times New Roman"/>
              </a:rPr>
              <a:t>	</a:t>
            </a:r>
            <a:r>
              <a:rPr b="0" lang="en-US" sz="2800" spc="-1" strike="noStrike">
                <a:solidFill>
                  <a:srgbClr val="ffcc00"/>
                </a:solidFill>
                <a:latin typeface="Times New Roman"/>
              </a:rPr>
              <a:t>Communications protocol </a:t>
            </a:r>
            <a:endParaRPr b="0" lang="en-US" sz="2800" spc="-1" strike="noStrike">
              <a:latin typeface="Arial"/>
            </a:endParaRPr>
          </a:p>
          <a:p>
            <a:pPr marL="342720" indent="-342360">
              <a:lnSpc>
                <a:spcPct val="100000"/>
              </a:lnSpc>
              <a:spcBef>
                <a:spcPts val="697"/>
              </a:spcBef>
              <a:tabLst>
                <a:tab algn="l" pos="0"/>
              </a:tabLst>
            </a:pPr>
            <a:r>
              <a:rPr b="0" lang="en-US" sz="2800" spc="-1" strike="noStrike">
                <a:solidFill>
                  <a:srgbClr val="ffcc00"/>
                </a:solidFill>
                <a:latin typeface="Times New Roman"/>
              </a:rPr>
              <a:t>	</a:t>
            </a:r>
            <a:r>
              <a:rPr b="0" lang="en-US" sz="2800" spc="-1" strike="noStrike">
                <a:solidFill>
                  <a:srgbClr val="ffcc00"/>
                </a:solidFill>
                <a:latin typeface="Times New Roman"/>
              </a:rPr>
              <a:t>	</a:t>
            </a:r>
            <a:r>
              <a:rPr b="0" lang="en-US" sz="2800" spc="-1" strike="noStrike">
                <a:solidFill>
                  <a:srgbClr val="ffffff"/>
                </a:solidFill>
                <a:latin typeface="Times New Roman"/>
              </a:rPr>
              <a:t>(also called the air interface protocol)</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57200" y="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Powering the Taq</a:t>
            </a:r>
            <a:endParaRPr b="0" lang="en-US" sz="4400" spc="-1" strike="noStrike">
              <a:latin typeface="Arial"/>
            </a:endParaRPr>
          </a:p>
        </p:txBody>
      </p:sp>
      <p:sp>
        <p:nvSpPr>
          <p:cNvPr id="139" name="CustomShape 2"/>
          <p:cNvSpPr/>
          <p:nvPr/>
        </p:nvSpPr>
        <p:spPr>
          <a:xfrm>
            <a:off x="304920" y="1371240"/>
            <a:ext cx="8229240" cy="5181120"/>
          </a:xfrm>
          <a:prstGeom prst="rect">
            <a:avLst/>
          </a:prstGeom>
          <a:noFill/>
          <a:ln>
            <a:noFill/>
          </a:ln>
        </p:spPr>
        <p:style>
          <a:lnRef idx="0"/>
          <a:fillRef idx="0"/>
          <a:effectRef idx="0"/>
          <a:fontRef idx="minor"/>
        </p:style>
        <p:txBody>
          <a:bodyPr lIns="90000" rIns="90000" tIns="45000" bIns="45000">
            <a:normAutofit/>
          </a:bodyPr>
          <a:p>
            <a:pPr marL="342720" indent="-342360">
              <a:lnSpc>
                <a:spcPct val="80000"/>
              </a:lnSpc>
              <a:spcBef>
                <a:spcPts val="499"/>
              </a:spcBef>
              <a:tabLst>
                <a:tab algn="l" pos="0"/>
              </a:tabLst>
            </a:pPr>
            <a:r>
              <a:rPr b="0" lang="en-US" sz="2000" spc="-1" strike="noStrike">
                <a:solidFill>
                  <a:srgbClr val="ffffff"/>
                </a:solidFill>
                <a:latin typeface="Times New Roman"/>
              </a:rPr>
              <a:t>RFID tags are classified in three ways based on how they obtain their operating power.  The three different classifications are passive, semi-active, and active.</a:t>
            </a:r>
            <a:endParaRPr b="0" lang="en-US" sz="2000" spc="-1" strike="noStrike">
              <a:latin typeface="Arial"/>
            </a:endParaRPr>
          </a:p>
          <a:p>
            <a:pPr marL="342720" indent="-342360">
              <a:lnSpc>
                <a:spcPct val="80000"/>
              </a:lnSpc>
              <a:spcBef>
                <a:spcPts val="499"/>
              </a:spcBef>
              <a:tabLst>
                <a:tab algn="l" pos="0"/>
              </a:tabLst>
            </a:pP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	</a:t>
            </a:r>
            <a:r>
              <a:rPr b="1" lang="en-US" sz="2000" spc="-1" strike="noStrike">
                <a:solidFill>
                  <a:srgbClr val="ffcc00"/>
                </a:solidFill>
                <a:latin typeface="Times New Roman"/>
              </a:rPr>
              <a:t>Passive</a:t>
            </a:r>
            <a:r>
              <a:rPr b="0" lang="en-US" sz="2000" spc="-1" strike="noStrike">
                <a:solidFill>
                  <a:srgbClr val="ffcc00"/>
                </a:solidFill>
                <a:latin typeface="Times New Roman"/>
              </a:rPr>
              <a:t>:</a:t>
            </a:r>
            <a:r>
              <a:rPr b="0" lang="en-US" sz="2000" spc="-1" strike="noStrike">
                <a:solidFill>
                  <a:srgbClr val="ffffff"/>
                </a:solidFill>
                <a:latin typeface="Times New Roman"/>
              </a:rPr>
              <a:t> Power is provided to the tag by rectifying the RF energy, transmitted from the Reader, that strikes the RF tag antenna.  The rectified power level  is sufficient to power the ICs on the tags and also provides sufficient power for the tag to transmit a signal back to the reader. </a:t>
            </a:r>
            <a:endParaRPr b="0" lang="en-US" sz="2000" spc="-1" strike="noStrike">
              <a:latin typeface="Arial"/>
            </a:endParaRPr>
          </a:p>
          <a:p>
            <a:pPr marL="342720" indent="-342360">
              <a:lnSpc>
                <a:spcPct val="80000"/>
              </a:lnSpc>
              <a:spcBef>
                <a:spcPts val="499"/>
              </a:spcBef>
              <a:tabLst>
                <a:tab algn="l" pos="0"/>
              </a:tabLst>
            </a:pP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	</a:t>
            </a:r>
            <a:r>
              <a:rPr b="1" lang="en-US" sz="2000" spc="-1" strike="noStrike">
                <a:solidFill>
                  <a:srgbClr val="ffcc00"/>
                </a:solidFill>
                <a:latin typeface="Times New Roman"/>
              </a:rPr>
              <a:t>Semi-active</a:t>
            </a:r>
            <a:r>
              <a:rPr b="0" lang="en-US" sz="2000" spc="-1" strike="noStrike">
                <a:solidFill>
                  <a:srgbClr val="ffcc00"/>
                </a:solidFill>
                <a:latin typeface="Times New Roman"/>
              </a:rPr>
              <a:t>:</a:t>
            </a:r>
            <a:r>
              <a:rPr b="0" lang="en-US" sz="2000" spc="-1" strike="noStrike">
                <a:solidFill>
                  <a:srgbClr val="ffffff"/>
                </a:solidFill>
                <a:latin typeface="Times New Roman"/>
              </a:rPr>
              <a:t> The tags use a battery to power the electronics on the tag but use the property of backscatter to transmit information back to the reader.</a:t>
            </a:r>
            <a:endParaRPr b="0" lang="en-US" sz="2000" spc="-1" strike="noStrike">
              <a:latin typeface="Arial"/>
            </a:endParaRPr>
          </a:p>
          <a:p>
            <a:pPr marL="342720" indent="-342360">
              <a:lnSpc>
                <a:spcPct val="80000"/>
              </a:lnSpc>
              <a:spcBef>
                <a:spcPts val="499"/>
              </a:spcBef>
              <a:tabLst>
                <a:tab algn="l" pos="0"/>
              </a:tabLst>
            </a:pP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	</a:t>
            </a:r>
            <a:r>
              <a:rPr b="1" lang="en-US" sz="2000" spc="-1" strike="noStrike">
                <a:solidFill>
                  <a:srgbClr val="ffcc00"/>
                </a:solidFill>
                <a:latin typeface="Times New Roman"/>
              </a:rPr>
              <a:t>Active</a:t>
            </a:r>
            <a:r>
              <a:rPr b="0" lang="en-US" sz="2000" spc="-1" strike="noStrike">
                <a:solidFill>
                  <a:srgbClr val="ffcc00"/>
                </a:solidFill>
                <a:latin typeface="Times New Roman"/>
              </a:rPr>
              <a:t>:</a:t>
            </a:r>
            <a:r>
              <a:rPr b="0" lang="en-US" sz="2000" spc="-1" strike="noStrike">
                <a:solidFill>
                  <a:srgbClr val="ffffff"/>
                </a:solidFill>
                <a:latin typeface="Times New Roman"/>
              </a:rPr>
              <a:t> Use a battery to power the tag and transmit a </a:t>
            </a: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signal back to the reader.  Basically this is a radio </a:t>
            </a: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transmitter.  New active RFID tags are incorporating </a:t>
            </a: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wireless Ethernet, the 802.11b – WiFi connectivity. </a:t>
            </a:r>
            <a:endParaRPr b="0" lang="en-US" sz="2000" spc="-1" strike="noStrike">
              <a:latin typeface="Arial"/>
            </a:endParaRPr>
          </a:p>
        </p:txBody>
      </p:sp>
      <p:pic>
        <p:nvPicPr>
          <p:cNvPr id="140" name="Picture 4_10" descr=""/>
          <p:cNvPicPr/>
          <p:nvPr/>
        </p:nvPicPr>
        <p:blipFill>
          <a:blip r:embed="rId1"/>
          <a:stretch/>
        </p:blipFill>
        <p:spPr>
          <a:xfrm>
            <a:off x="6940440" y="4724280"/>
            <a:ext cx="2126880" cy="2133360"/>
          </a:xfrm>
          <a:prstGeom prst="rect">
            <a:avLst/>
          </a:prstGeom>
          <a:ln>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Mobile Communications</a:t>
            </a:r>
            <a:endParaRPr b="0" lang="en-US" sz="4400" spc="-1" strike="noStrike">
              <a:latin typeface="Arial"/>
            </a:endParaRPr>
          </a:p>
        </p:txBody>
      </p:sp>
      <p:sp>
        <p:nvSpPr>
          <p:cNvPr id="142" name="CustomShape 2"/>
          <p:cNvSpPr/>
          <p:nvPr/>
        </p:nvSpPr>
        <p:spPr>
          <a:xfrm>
            <a:off x="457200" y="1752480"/>
            <a:ext cx="8229240" cy="510516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This is a brief summary of the some of the other wireless technologies currently available.</a:t>
            </a:r>
            <a:endParaRPr b="0" lang="en-US" sz="2000" spc="-1" strike="noStrike">
              <a:latin typeface="Arial"/>
            </a:endParaRPr>
          </a:p>
          <a:p>
            <a:pPr>
              <a:lnSpc>
                <a:spcPct val="10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216000" indent="-215640">
              <a:lnSpc>
                <a:spcPct val="10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ffffff"/>
                </a:solidFill>
                <a:latin typeface="Times New Roman"/>
              </a:rPr>
              <a:t>CDMA </a:t>
            </a:r>
            <a:r>
              <a:rPr b="0" lang="en-US" sz="2000" spc="-1" strike="noStrike">
                <a:solidFill>
                  <a:srgbClr val="ffffff"/>
                </a:solidFill>
                <a:latin typeface="Times New Roman"/>
              </a:rPr>
              <a:t>– Code Division Multiple Access</a:t>
            </a:r>
            <a:endParaRPr b="0" lang="en-US" sz="2000" spc="-1" strike="noStrike">
              <a:latin typeface="Arial"/>
            </a:endParaRPr>
          </a:p>
          <a:p>
            <a:pPr>
              <a:lnSpc>
                <a:spcPct val="10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216000" indent="-215640">
              <a:lnSpc>
                <a:spcPct val="10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This is a communications system in which spread-spectrum techniques are used to multiplex more than one signal within a single channel. </a:t>
            </a:r>
            <a:endParaRPr b="0" lang="en-US" sz="2000" spc="-1" strike="noStrike">
              <a:latin typeface="Arial"/>
            </a:endParaRPr>
          </a:p>
          <a:p>
            <a:pPr>
              <a:lnSpc>
                <a:spcPct val="10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216000" indent="-215640">
              <a:lnSpc>
                <a:spcPct val="10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LTE – Long Tem Evolution is a 4G Wireless communications standard.  It has been designed to provide up to 10 times 3G network speeds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Mobile Communications</a:t>
            </a:r>
            <a:endParaRPr b="0" lang="en-US" sz="4400" spc="-1" strike="noStrike">
              <a:latin typeface="Arial"/>
            </a:endParaRPr>
          </a:p>
        </p:txBody>
      </p:sp>
      <p:sp>
        <p:nvSpPr>
          <p:cNvPr id="144" name="CustomShape 2"/>
          <p:cNvSpPr/>
          <p:nvPr/>
        </p:nvSpPr>
        <p:spPr>
          <a:xfrm>
            <a:off x="457200" y="1752480"/>
            <a:ext cx="8229240" cy="5105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marL="342720" indent="-342360">
              <a:lnSpc>
                <a:spcPct val="100000"/>
              </a:lnSpc>
              <a:spcBef>
                <a:spcPts val="499"/>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HSPA+ (Evolved High-Speed Packet Access) has been developed to provide network speeds comparable to LTE networks. Theoretical speeds for download are said to be 168Mbps and uplink of 22Mbps.</a:t>
            </a:r>
            <a:endParaRPr b="0" lang="en-US" sz="2000" spc="-1" strike="noStrike">
              <a:latin typeface="Arial"/>
            </a:endParaRPr>
          </a:p>
          <a:p>
            <a:pPr marL="342720" indent="-342360">
              <a:lnSpc>
                <a:spcPct val="100000"/>
              </a:lnSpc>
              <a:spcBef>
                <a:spcPts val="499"/>
              </a:spcBef>
              <a:tabLst>
                <a:tab algn="l" pos="0"/>
              </a:tabLst>
            </a:pPr>
            <a:r>
              <a:rPr b="0" lang="en-US" sz="2000" spc="-1" strike="noStrike">
                <a:solidFill>
                  <a:srgbClr val="ffffff"/>
                </a:solidFill>
                <a:latin typeface="Times New Roman"/>
                <a:ea typeface="DejaVu Sans"/>
              </a:rPr>
              <a:t> </a:t>
            </a:r>
            <a:endParaRPr b="0" lang="en-US" sz="2000" spc="-1" strike="noStrike">
              <a:latin typeface="Arial"/>
            </a:endParaRPr>
          </a:p>
          <a:p>
            <a:pPr marL="342720" indent="-342360">
              <a:lnSpc>
                <a:spcPct val="100000"/>
              </a:lnSpc>
              <a:spcBef>
                <a:spcPts val="499"/>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ffffff"/>
                </a:solidFill>
                <a:latin typeface="Times New Roman"/>
                <a:ea typeface="DejaVu Sans"/>
              </a:rPr>
              <a:t>3G/4G</a:t>
            </a:r>
            <a:r>
              <a:rPr b="0" lang="en-US" sz="2000" spc="-1" strike="noStrike">
                <a:solidFill>
                  <a:srgbClr val="ffffff"/>
                </a:solidFill>
                <a:latin typeface="Times New Roman"/>
                <a:ea typeface="DejaVu Sans"/>
              </a:rPr>
              <a:t> was developed to provide broadband network wireless services.  The standard defining 3G wireless is called international mobile communications, or IMT 2000.</a:t>
            </a:r>
            <a:endParaRPr b="0" lang="en-US" sz="2000" spc="-1" strike="noStrike">
              <a:latin typeface="Arial"/>
            </a:endParaRPr>
          </a:p>
          <a:p>
            <a:pPr marL="342720" indent="-342360">
              <a:lnSpc>
                <a:spcPct val="100000"/>
              </a:lnSpc>
              <a:spcBef>
                <a:spcPts val="499"/>
              </a:spcBef>
              <a:tabLst>
                <a:tab algn="l" pos="0"/>
              </a:tabLst>
            </a:pPr>
            <a:endParaRPr b="0" lang="en-US" sz="2000" spc="-1" strike="noStrike">
              <a:latin typeface="Arial"/>
            </a:endParaRPr>
          </a:p>
          <a:p>
            <a:pPr marL="342720" indent="-342360">
              <a:lnSpc>
                <a:spcPct val="100000"/>
              </a:lnSpc>
              <a:spcBef>
                <a:spcPts val="499"/>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4G (fourth generation) is the successor to 3G technology and it provides download speeds of 100 Mbps.   </a:t>
            </a:r>
            <a:endParaRPr b="0" lang="en-US" sz="2000" spc="-1" strike="noStrike">
              <a:latin typeface="Arial"/>
            </a:endParaRPr>
          </a:p>
          <a:p>
            <a:pPr>
              <a:lnSpc>
                <a:spcPct val="10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342720" indent="-342360">
              <a:lnSpc>
                <a:spcPct val="100000"/>
              </a:lnSpc>
              <a:spcBef>
                <a:spcPts val="499"/>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ffffff"/>
                </a:solidFill>
                <a:latin typeface="Times New Roman"/>
                <a:ea typeface="DejaVu Sans"/>
              </a:rPr>
              <a:t>Edge</a:t>
            </a:r>
            <a:r>
              <a:rPr b="0" lang="en-US" sz="2000" spc="-1" strike="noStrike">
                <a:solidFill>
                  <a:srgbClr val="ffffff"/>
                </a:solidFill>
                <a:latin typeface="Times New Roman"/>
                <a:ea typeface="DejaVu Sans"/>
              </a:rPr>
              <a:t> (Enhanced Data GSM Evolution) provides download speeds of 384 Kbps.</a:t>
            </a:r>
            <a:br/>
            <a:r>
              <a:rPr b="0" lang="en-US" sz="2000" spc="-1" strike="noStrike">
                <a:solidFill>
                  <a:srgbClr val="ffffff"/>
                </a:solidFill>
                <a:latin typeface="Times New Roman"/>
                <a:ea typeface="DejaVu Sans"/>
              </a:rPr>
              <a:t> </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IEEE 802.11 Standard</a:t>
            </a:r>
            <a:endParaRPr b="0" lang="en-US" sz="4400" spc="-1" strike="noStrike">
              <a:latin typeface="Arial"/>
            </a:endParaRPr>
          </a:p>
        </p:txBody>
      </p:sp>
      <p:sp>
        <p:nvSpPr>
          <p:cNvPr id="47"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IEEE 802.11 wireless LAN standard defines the following:</a:t>
            </a:r>
            <a:endParaRPr b="0" lang="en-US" sz="2400" spc="-1" strike="noStrike">
              <a:latin typeface="Arial"/>
            </a:endParaRPr>
          </a:p>
          <a:p>
            <a:pPr marL="342720" indent="-342360">
              <a:lnSpc>
                <a:spcPct val="100000"/>
              </a:lnSpc>
              <a:spcBef>
                <a:spcPts val="598"/>
              </a:spcBef>
              <a:tabLst>
                <a:tab algn="l" pos="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Physical (PHY) layer</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Medium Access Control (MAC) Layer,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MAC management protocols and services. </a:t>
            </a:r>
            <a:endParaRPr b="0" lang="en-US" sz="2400" spc="-1" strike="noStrike">
              <a:latin typeface="Arial"/>
            </a:endParaRPr>
          </a:p>
        </p:txBody>
      </p:sp>
    </p:spTree>
  </p:cSld>
  <p:transition>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Physical Layer</a:t>
            </a:r>
            <a:endParaRPr b="0" lang="en-US" sz="4400" spc="-1" strike="noStrike">
              <a:latin typeface="Arial"/>
            </a:endParaRPr>
          </a:p>
        </p:txBody>
      </p:sp>
      <p:sp>
        <p:nvSpPr>
          <p:cNvPr id="49"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The </a:t>
            </a:r>
            <a:r>
              <a:rPr b="1" lang="en-US" sz="2400" spc="-1" strike="noStrike">
                <a:solidFill>
                  <a:srgbClr val="ffcc00"/>
                </a:solidFill>
                <a:latin typeface="Times New Roman"/>
              </a:rPr>
              <a:t>PHY (Physical) layer</a:t>
            </a:r>
            <a:r>
              <a:rPr b="1" lang="en-US" sz="2400" spc="-1" strike="noStrike">
                <a:solidFill>
                  <a:srgbClr val="ffffff"/>
                </a:solidFill>
                <a:latin typeface="Times New Roman"/>
              </a:rPr>
              <a:t> defines:</a:t>
            </a:r>
            <a:endParaRPr b="0" lang="en-US" sz="2400" spc="-1" strike="noStrike">
              <a:latin typeface="Arial"/>
            </a:endParaRPr>
          </a:p>
          <a:p>
            <a:pPr marL="342720" indent="-342360">
              <a:lnSpc>
                <a:spcPct val="100000"/>
              </a:lnSpc>
              <a:spcBef>
                <a:spcPts val="598"/>
              </a:spcBef>
              <a:tabLst>
                <a:tab algn="l" pos="0"/>
              </a:tabLst>
            </a:pP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 The method of transmitting the data. </a:t>
            </a: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	</a:t>
            </a:r>
            <a:r>
              <a:rPr b="0" lang="en-US" sz="2400" spc="-1" strike="noStrike">
                <a:solidFill>
                  <a:srgbClr val="ffffff"/>
                </a:solidFill>
                <a:latin typeface="Times New Roman"/>
              </a:rPr>
              <a:t>e.g.  RF and Infrared.</a:t>
            </a:r>
            <a:endParaRPr b="0" lang="en-US" sz="2400" spc="-1" strike="noStrike">
              <a:latin typeface="Arial"/>
            </a:endParaRPr>
          </a:p>
        </p:txBody>
      </p:sp>
    </p:spTree>
  </p:cSld>
  <p:transition>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Physical Layer Technologies</a:t>
            </a:r>
            <a:endParaRPr b="0" lang="en-US" sz="4400" spc="-1" strike="noStrike">
              <a:latin typeface="Arial"/>
            </a:endParaRPr>
          </a:p>
        </p:txBody>
      </p:sp>
      <p:sp>
        <p:nvSpPr>
          <p:cNvPr id="51"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342720" indent="-342360">
              <a:lnSpc>
                <a:spcPct val="9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There are currently four physical layer technologies being used in 802.11 wireless networking.  These are:</a:t>
            </a:r>
            <a:endParaRPr b="0" lang="en-US" sz="2400" spc="-1" strike="noStrike">
              <a:latin typeface="Arial"/>
            </a:endParaRPr>
          </a:p>
          <a:p>
            <a:pPr>
              <a:lnSpc>
                <a:spcPct val="9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lvl="1" marL="432000" indent="-215640">
              <a:lnSpc>
                <a:spcPct val="9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DSSS – Direct Sequence Spread Spectrum</a:t>
            </a:r>
            <a:endParaRPr b="0" lang="en-US" sz="2000" spc="-1" strike="noStrike">
              <a:latin typeface="Arial"/>
            </a:endParaRPr>
          </a:p>
          <a:p>
            <a:pPr lvl="1" marL="432000" indent="-215640">
              <a:lnSpc>
                <a:spcPct val="9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FHSS – Frequency Hopping Spread Spectrum</a:t>
            </a:r>
            <a:endParaRPr b="0" lang="en-US" sz="2000" spc="-1" strike="noStrike">
              <a:latin typeface="Arial"/>
            </a:endParaRPr>
          </a:p>
          <a:p>
            <a:pPr lvl="1" marL="432000" indent="-215640">
              <a:lnSpc>
                <a:spcPct val="9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Infrared</a:t>
            </a:r>
            <a:endParaRPr b="0" lang="en-US" sz="2000" spc="-1" strike="noStrike">
              <a:latin typeface="Arial"/>
            </a:endParaRPr>
          </a:p>
          <a:p>
            <a:pPr lvl="1" marL="432000" indent="-215640">
              <a:lnSpc>
                <a:spcPct val="9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OFDM – Orthogonal Frequency Division Multiplexing.  </a:t>
            </a:r>
            <a:endParaRPr b="0" lang="en-US" sz="20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342720" indent="-342360">
              <a:lnSpc>
                <a:spcPct val="9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DSSS is most often used in 802.11b and 11g wireless networks and OFDM is used in 802.11a. </a:t>
            </a:r>
            <a:endParaRPr b="0" lang="en-US" sz="2400" spc="-1" strike="noStrike">
              <a:latin typeface="Arial"/>
            </a:endParaRPr>
          </a:p>
        </p:txBody>
      </p:sp>
    </p:spTree>
  </p:cSld>
  <p:transition>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802.11b frequencies</a:t>
            </a:r>
            <a:endParaRPr b="0" lang="en-US" sz="4400" spc="-1" strike="noStrike">
              <a:latin typeface="Arial"/>
            </a:endParaRPr>
          </a:p>
        </p:txBody>
      </p:sp>
      <p:sp>
        <p:nvSpPr>
          <p:cNvPr id="53"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2.4 GHz frequency range used by 802.11b is shared by many technologies including Bluetooth, cordless telephones, and other wireless LANs emit significant RF noise in the 2.4 GHz range that can affect wireless data.  </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significant improvement in wireless performance is available with the IEEE 802.11a standard.  The 802.11a equipment operate in the 5 GHz range as opposed to the 2.4 GHz range for 802.11b and 802.11a provides significant improvement with RF interference. </a:t>
            </a:r>
            <a:endParaRPr b="0" lang="en-US" sz="2400" spc="-1" strike="noStrike">
              <a:latin typeface="Arial"/>
            </a:endParaRPr>
          </a:p>
        </p:txBody>
      </p:sp>
    </p:spTree>
  </p:cSld>
  <p:transition>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802.11a and b</a:t>
            </a:r>
            <a:endParaRPr b="0" lang="en-US" sz="4400" spc="-1" strike="noStrike">
              <a:latin typeface="Arial"/>
            </a:endParaRPr>
          </a:p>
        </p:txBody>
      </p:sp>
      <p:sp>
        <p:nvSpPr>
          <p:cNvPr id="55" name="CustomShape 2"/>
          <p:cNvSpPr/>
          <p:nvPr/>
        </p:nvSpPr>
        <p:spPr>
          <a:xfrm>
            <a:off x="457200" y="1980720"/>
            <a:ext cx="8305560" cy="259056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IEEE 802.11a equipment is not compatible with 802.11b.  The good aspect of this is the 802.11a equipment will not interfere with 802.11b.  Therefore 802.11a and 802.11b links can run next to each other without causing any interference.  An example of the two links operating together is shown in Fig. 11-5.</a:t>
            </a:r>
            <a:endParaRPr b="0" lang="en-US" sz="2400" spc="-1" strike="noStrike">
              <a:latin typeface="Arial"/>
            </a:endParaRPr>
          </a:p>
        </p:txBody>
      </p:sp>
      <p:pic>
        <p:nvPicPr>
          <p:cNvPr id="56" name="Picture 4" descr="fg11_00500"/>
          <p:cNvPicPr/>
          <p:nvPr/>
        </p:nvPicPr>
        <p:blipFill>
          <a:blip r:embed="rId1"/>
          <a:stretch/>
        </p:blipFill>
        <p:spPr>
          <a:xfrm>
            <a:off x="1533600" y="4556160"/>
            <a:ext cx="6086160" cy="1807920"/>
          </a:xfrm>
          <a:prstGeom prst="rect">
            <a:avLst/>
          </a:prstGeom>
          <a:ln>
            <a:noFill/>
          </a:ln>
        </p:spPr>
      </p:pic>
    </p:spTree>
  </p:cSld>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1963</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2003-10-23T16:23:17Z</dcterms:created>
  <dc:creator>Engineering Technology</dc:creator>
  <dc:description/>
  <dc:language>en-US</dc:language>
  <cp:lastModifiedBy/>
  <dcterms:modified xsi:type="dcterms:W3CDTF">2023-11-07T13:53:34Z</dcterms:modified>
  <cp:revision>243</cp:revision>
  <dc:subject/>
  <dc:title>Chapter 7</dc:title>
</cp:coreProperties>
</file>