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11.jpeg" ContentType="image/jpeg"/>
  <Override PartName="/ppt/media/image8.png" ContentType="image/png"/>
  <Override PartName="/ppt/media/image14.jpeg" ContentType="image/jpeg"/>
  <Override PartName="/ppt/media/image18.jpeg" ContentType="image/jpeg"/>
  <Override PartName="/ppt/media/image16.jpeg" ContentType="image/jpeg"/>
  <Override PartName="/ppt/media/image15.jpeg" ContentType="image/jpeg"/>
  <Override PartName="/ppt/media/image5.png" ContentType="image/png"/>
  <Override PartName="/ppt/media/image10.png" ContentType="image/png"/>
  <Override PartName="/ppt/media/image7.png" ContentType="image/png"/>
  <Override PartName="/ppt/media/image1.jpeg" ContentType="image/jpeg"/>
  <Override PartName="/ppt/media/image2.png" ContentType="image/png"/>
  <Override PartName="/ppt/media/image17.jpeg" ContentType="image/jpeg"/>
  <Override PartName="/ppt/media/image3.png" ContentType="image/png"/>
  <Override PartName="/ppt/media/image4.png" ContentType="image/png"/>
  <Override PartName="/ppt/media/image13.jpeg" ContentType="image/jpeg"/>
  <Override PartName="/ppt/media/image6.png" ContentType="image/png"/>
  <Override PartName="/ppt/media/image12.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embeddings/oleObject1.bin" ContentType="application/vnd.openxmlformats-officedocument.oleObject"/>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noAutofit/>
          </a:bodyP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ffffff"/>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ffffff"/>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ffffff"/>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ffffff"/>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ffffff"/>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ffffff"/>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oleObject" Target="../embeddings/oleObject1.bin"/><Relationship Id="rId2" Type="http://schemas.openxmlformats.org/officeDocument/2006/relationships/image" Target="../media/image8.png"/><Relationship Id="rId3"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CustomShape 1"/>
          <p:cNvSpPr/>
          <p:nvPr/>
        </p:nvSpPr>
        <p:spPr>
          <a:xfrm>
            <a:off x="685800" y="685800"/>
            <a:ext cx="7771680" cy="18280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6000" spc="-1" strike="noStrike">
                <a:solidFill>
                  <a:srgbClr val="e5ffff"/>
                </a:solidFill>
                <a:latin typeface="Tahoma"/>
                <a:ea typeface="DejaVu Sans"/>
              </a:rPr>
              <a:t>Chapter 5</a:t>
            </a:r>
            <a:endParaRPr b="0" lang="en-US" sz="6000" spc="-1" strike="noStrike">
              <a:latin typeface="Arial"/>
            </a:endParaRPr>
          </a:p>
        </p:txBody>
      </p:sp>
      <p:sp>
        <p:nvSpPr>
          <p:cNvPr id="39" name="CustomShape 2"/>
          <p:cNvSpPr/>
          <p:nvPr/>
        </p:nvSpPr>
        <p:spPr>
          <a:xfrm>
            <a:off x="1371600" y="2666520"/>
            <a:ext cx="6400080" cy="1752120"/>
          </a:xfrm>
          <a:prstGeom prst="rect">
            <a:avLst/>
          </a:prstGeom>
          <a:noFill/>
          <a:ln>
            <a:noFill/>
          </a:ln>
        </p:spPr>
        <p:style>
          <a:lnRef idx="0"/>
          <a:fillRef idx="0"/>
          <a:effectRef idx="0"/>
          <a:fontRef idx="minor"/>
        </p:style>
        <p:txBody>
          <a:bodyPr lIns="90000" rIns="90000" tIns="45000" bIns="45000">
            <a:noAutofit/>
          </a:bodyPr>
          <a:p>
            <a:pPr algn="ctr">
              <a:lnSpc>
                <a:spcPct val="90000"/>
              </a:lnSpc>
              <a:spcBef>
                <a:spcPts val="899"/>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3600" spc="-1" strike="noStrike">
                <a:solidFill>
                  <a:srgbClr val="ffffff"/>
                </a:solidFill>
                <a:latin typeface="Tahoma"/>
                <a:ea typeface="DejaVu Sans"/>
              </a:rPr>
              <a:t>Interconnecting the LANs</a:t>
            </a:r>
            <a:endParaRPr b="0" lang="en-US" sz="3600" spc="-1" strike="noStrike">
              <a:latin typeface="Arial"/>
            </a:endParaRPr>
          </a:p>
        </p:txBody>
      </p:sp>
    </p:spTree>
  </p:cSld>
  <p:transition>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352680" y="2514600"/>
            <a:ext cx="1523520" cy="44636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4</a:t>
            </a:r>
            <a:endParaRPr b="0" lang="en-US" sz="2400" spc="-1" strike="noStrike">
              <a:latin typeface="Arial"/>
            </a:endParaRPr>
          </a:p>
        </p:txBody>
      </p:sp>
      <p:sp>
        <p:nvSpPr>
          <p:cNvPr id="121" name="CustomShape 2"/>
          <p:cNvSpPr/>
          <p:nvPr/>
        </p:nvSpPr>
        <p:spPr>
          <a:xfrm>
            <a:off x="5486400" y="266688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22" name="CustomShape 3"/>
          <p:cNvSpPr/>
          <p:nvPr/>
        </p:nvSpPr>
        <p:spPr>
          <a:xfrm>
            <a:off x="6324480" y="2514600"/>
            <a:ext cx="1523520" cy="40978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7</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23" name="CustomShape 4"/>
          <p:cNvSpPr/>
          <p:nvPr/>
        </p:nvSpPr>
        <p:spPr>
          <a:xfrm>
            <a:off x="5067720" y="99072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124" name="CustomShape 5"/>
          <p:cNvSpPr/>
          <p:nvPr/>
        </p:nvSpPr>
        <p:spPr>
          <a:xfrm>
            <a:off x="3124080" y="2286000"/>
            <a:ext cx="1904400" cy="2971080"/>
          </a:xfrm>
          <a:prstGeom prst="rect">
            <a:avLst/>
          </a:prstGeom>
          <a:noFill/>
          <a:ln w="9360">
            <a:solidFill>
              <a:srgbClr val="ffffff"/>
            </a:solidFill>
            <a:miter/>
          </a:ln>
        </p:spPr>
        <p:style>
          <a:lnRef idx="0"/>
          <a:fillRef idx="0"/>
          <a:effectRef idx="0"/>
          <a:fontRef idx="minor"/>
        </p:style>
      </p:sp>
      <p:sp>
        <p:nvSpPr>
          <p:cNvPr id="125" name="CustomShape 6"/>
          <p:cNvSpPr/>
          <p:nvPr/>
        </p:nvSpPr>
        <p:spPr>
          <a:xfrm>
            <a:off x="6095880" y="2286000"/>
            <a:ext cx="1904400" cy="2971080"/>
          </a:xfrm>
          <a:prstGeom prst="rect">
            <a:avLst/>
          </a:prstGeom>
          <a:noFill/>
          <a:ln w="9360">
            <a:solidFill>
              <a:srgbClr val="ffffff"/>
            </a:solidFill>
            <a:miter/>
          </a:ln>
        </p:spPr>
        <p:style>
          <a:lnRef idx="0"/>
          <a:fillRef idx="0"/>
          <a:effectRef idx="0"/>
          <a:fontRef idx="minor"/>
        </p:style>
      </p:sp>
      <p:sp>
        <p:nvSpPr>
          <p:cNvPr id="126" name="CustomShape 7"/>
          <p:cNvSpPr/>
          <p:nvPr/>
        </p:nvSpPr>
        <p:spPr>
          <a:xfrm>
            <a:off x="4724280" y="914400"/>
            <a:ext cx="1752120" cy="608760"/>
          </a:xfrm>
          <a:prstGeom prst="rect">
            <a:avLst/>
          </a:prstGeom>
          <a:noFill/>
          <a:ln w="9360">
            <a:solidFill>
              <a:srgbClr val="ffffff"/>
            </a:solidFill>
            <a:miter/>
          </a:ln>
        </p:spPr>
        <p:style>
          <a:lnRef idx="0"/>
          <a:fillRef idx="0"/>
          <a:effectRef idx="0"/>
          <a:fontRef idx="minor"/>
        </p:style>
      </p:sp>
      <p:sp>
        <p:nvSpPr>
          <p:cNvPr id="127" name="Line 8"/>
          <p:cNvSpPr/>
          <p:nvPr/>
        </p:nvSpPr>
        <p:spPr>
          <a:xfrm flipH="1">
            <a:off x="4038120" y="1219320"/>
            <a:ext cx="685800" cy="0"/>
          </a:xfrm>
          <a:prstGeom prst="line">
            <a:avLst/>
          </a:prstGeom>
          <a:ln w="9360">
            <a:solidFill>
              <a:srgbClr val="ffffff"/>
            </a:solidFill>
            <a:miter/>
          </a:ln>
        </p:spPr>
        <p:style>
          <a:lnRef idx="0"/>
          <a:fillRef idx="0"/>
          <a:effectRef idx="0"/>
          <a:fontRef idx="minor"/>
        </p:style>
      </p:sp>
      <p:sp>
        <p:nvSpPr>
          <p:cNvPr id="128" name="Line 9"/>
          <p:cNvSpPr/>
          <p:nvPr/>
        </p:nvSpPr>
        <p:spPr>
          <a:xfrm>
            <a:off x="4038480" y="1219320"/>
            <a:ext cx="0" cy="1066680"/>
          </a:xfrm>
          <a:prstGeom prst="line">
            <a:avLst/>
          </a:prstGeom>
          <a:ln w="9360">
            <a:solidFill>
              <a:srgbClr val="ffffff"/>
            </a:solidFill>
            <a:miter/>
          </a:ln>
        </p:spPr>
        <p:style>
          <a:lnRef idx="0"/>
          <a:fillRef idx="0"/>
          <a:effectRef idx="0"/>
          <a:fontRef idx="minor"/>
        </p:style>
      </p:sp>
      <p:sp>
        <p:nvSpPr>
          <p:cNvPr id="129" name="Line 10"/>
          <p:cNvSpPr/>
          <p:nvPr/>
        </p:nvSpPr>
        <p:spPr>
          <a:xfrm>
            <a:off x="6477120" y="1219320"/>
            <a:ext cx="685800" cy="0"/>
          </a:xfrm>
          <a:prstGeom prst="line">
            <a:avLst/>
          </a:prstGeom>
          <a:ln w="9360">
            <a:solidFill>
              <a:srgbClr val="ffffff"/>
            </a:solidFill>
            <a:miter/>
          </a:ln>
        </p:spPr>
        <p:style>
          <a:lnRef idx="0"/>
          <a:fillRef idx="0"/>
          <a:effectRef idx="0"/>
          <a:fontRef idx="minor"/>
        </p:style>
      </p:sp>
      <p:sp>
        <p:nvSpPr>
          <p:cNvPr id="130" name="Line 11"/>
          <p:cNvSpPr/>
          <p:nvPr/>
        </p:nvSpPr>
        <p:spPr>
          <a:xfrm>
            <a:off x="7162920" y="1219320"/>
            <a:ext cx="0" cy="1066680"/>
          </a:xfrm>
          <a:prstGeom prst="line">
            <a:avLst/>
          </a:prstGeom>
          <a:ln w="9360">
            <a:solidFill>
              <a:srgbClr val="ffffff"/>
            </a:solidFill>
            <a:miter/>
          </a:ln>
        </p:spPr>
        <p:style>
          <a:lnRef idx="0"/>
          <a:fillRef idx="0"/>
          <a:effectRef idx="0"/>
          <a:fontRef idx="minor"/>
        </p:style>
      </p:sp>
      <p:sp>
        <p:nvSpPr>
          <p:cNvPr id="131" name="CustomShape 12"/>
          <p:cNvSpPr/>
          <p:nvPr/>
        </p:nvSpPr>
        <p:spPr>
          <a:xfrm>
            <a:off x="5029200" y="1752480"/>
            <a:ext cx="121860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132" name="Line 13"/>
          <p:cNvSpPr/>
          <p:nvPr/>
        </p:nvSpPr>
        <p:spPr>
          <a:xfrm flipV="1">
            <a:off x="6248520" y="1752480"/>
            <a:ext cx="838080" cy="152640"/>
          </a:xfrm>
          <a:prstGeom prst="line">
            <a:avLst/>
          </a:prstGeom>
          <a:ln w="9360">
            <a:solidFill>
              <a:srgbClr val="ff0000"/>
            </a:solidFill>
            <a:miter/>
            <a:tailEnd len="med" type="triangle" w="med"/>
          </a:ln>
        </p:spPr>
        <p:style>
          <a:lnRef idx="0"/>
          <a:fillRef idx="0"/>
          <a:effectRef idx="0"/>
          <a:fontRef idx="minor"/>
        </p:style>
      </p:sp>
      <p:sp>
        <p:nvSpPr>
          <p:cNvPr id="133" name="Line 14"/>
          <p:cNvSpPr/>
          <p:nvPr/>
        </p:nvSpPr>
        <p:spPr>
          <a:xfrm flipH="1" flipV="1">
            <a:off x="4038480" y="1676160"/>
            <a:ext cx="914400" cy="228600"/>
          </a:xfrm>
          <a:prstGeom prst="line">
            <a:avLst/>
          </a:prstGeom>
          <a:ln w="9360">
            <a:solidFill>
              <a:srgbClr val="ff0000"/>
            </a:solidFill>
            <a:miter/>
            <a:tailEnd len="med" type="triangle" w="med"/>
          </a:ln>
        </p:spPr>
        <p:style>
          <a:lnRef idx="0"/>
          <a:fillRef idx="0"/>
          <a:effectRef idx="0"/>
          <a:fontRef idx="minor"/>
        </p:style>
      </p:sp>
      <p:sp>
        <p:nvSpPr>
          <p:cNvPr id="134" name="CustomShape 15"/>
          <p:cNvSpPr/>
          <p:nvPr/>
        </p:nvSpPr>
        <p:spPr>
          <a:xfrm>
            <a:off x="4038480" y="85248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135" name="CustomShape 16"/>
          <p:cNvSpPr/>
          <p:nvPr/>
        </p:nvSpPr>
        <p:spPr>
          <a:xfrm>
            <a:off x="6477120" y="85248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136" name="CustomShape 17"/>
          <p:cNvSpPr/>
          <p:nvPr/>
        </p:nvSpPr>
        <p:spPr>
          <a:xfrm>
            <a:off x="304920" y="1050840"/>
            <a:ext cx="2513880" cy="5581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using a bridge to segment two Ethernet LANs is shown.   The picture shows that LAN A connects to port 1 of the bridge and LAN B connects to port 2 on the bridge.  This creates two segments as shown in the picture.  There are four computers in LAN A and three computers in LAN B.</a:t>
            </a:r>
            <a:endParaRPr b="0" lang="en-US" sz="2000" spc="-1" strike="noStrike">
              <a:latin typeface="Arial"/>
            </a:endParaRPr>
          </a:p>
        </p:txBody>
      </p:sp>
      <p:sp>
        <p:nvSpPr>
          <p:cNvPr id="137" name="CustomShape 18"/>
          <p:cNvSpPr/>
          <p:nvPr/>
        </p:nvSpPr>
        <p:spPr>
          <a:xfrm>
            <a:off x="3733920" y="5486400"/>
            <a:ext cx="426636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Arial"/>
                <a:ea typeface="DejaVu Sans"/>
              </a:rPr>
              <a:t>Using a bridge to interconnect two Ethernet LANs.</a:t>
            </a:r>
            <a:endParaRPr b="0" lang="en-US" sz="2400" spc="-1" strike="noStrike">
              <a:latin typeface="Arial"/>
            </a:endParaRPr>
          </a:p>
        </p:txBody>
      </p:sp>
    </p:spTree>
  </p:cSld>
  <p:transition>
    <p:fade/>
  </p:transition>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4267080" y="510552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39" name="CustomShape 2"/>
          <p:cNvSpPr/>
          <p:nvPr/>
        </p:nvSpPr>
        <p:spPr>
          <a:xfrm>
            <a:off x="4114800" y="4648320"/>
            <a:ext cx="4571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Verdana"/>
                <a:ea typeface="DejaVu Sans"/>
              </a:rPr>
              <a:t>Table 5-1  Bridging Table</a:t>
            </a:r>
            <a:endParaRPr b="0" lang="en-US" sz="2400" spc="-1" strike="noStrike">
              <a:latin typeface="Arial"/>
            </a:endParaRPr>
          </a:p>
        </p:txBody>
      </p:sp>
      <p:sp>
        <p:nvSpPr>
          <p:cNvPr id="140" name="CustomShape 3"/>
          <p:cNvSpPr/>
          <p:nvPr/>
        </p:nvSpPr>
        <p:spPr>
          <a:xfrm>
            <a:off x="152280" y="304920"/>
            <a:ext cx="3504600" cy="4307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bridges use the MAC addresses to build a </a:t>
            </a:r>
            <a:r>
              <a:rPr b="1" lang="en-US" sz="2400" spc="-1" strike="noStrike">
                <a:solidFill>
                  <a:srgbClr val="ffcc00"/>
                </a:solidFill>
                <a:latin typeface="Times New Roman"/>
                <a:ea typeface="DejaVu Sans"/>
              </a:rPr>
              <a:t>bridging table</a:t>
            </a:r>
            <a:r>
              <a:rPr b="0" lang="en-US" sz="2400" spc="-1" strike="noStrike">
                <a:solidFill>
                  <a:srgbClr val="ffffff"/>
                </a:solidFill>
                <a:latin typeface="Times New Roman"/>
                <a:ea typeface="DejaVu Sans"/>
              </a:rPr>
              <a:t> of MAC addresses and port locations for hosts connected to the bridge ports.  </a:t>
            </a:r>
            <a:endParaRPr b="0" lang="en-US" sz="2400" spc="-1" strike="noStrike">
              <a:latin typeface="Arial"/>
            </a:endParaRPr>
          </a:p>
          <a:p>
            <a:pPr marL="216000" indent="-21528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example of the information contained in a bridging table is provided.  </a:t>
            </a:r>
            <a:endParaRPr b="0" lang="en-US" sz="2400" spc="-1" strike="noStrike">
              <a:latin typeface="Arial"/>
            </a:endParaRPr>
          </a:p>
        </p:txBody>
      </p:sp>
      <p:pic>
        <p:nvPicPr>
          <p:cNvPr id="141" name="Picture 7_0" descr=""/>
          <p:cNvPicPr/>
          <p:nvPr/>
        </p:nvPicPr>
        <p:blipFill>
          <a:blip r:embed="rId1"/>
          <a:stretch/>
        </p:blipFill>
        <p:spPr>
          <a:xfrm>
            <a:off x="3728880" y="838080"/>
            <a:ext cx="4928760" cy="3547440"/>
          </a:xfrm>
          <a:prstGeom prst="rect">
            <a:avLst/>
          </a:prstGeom>
          <a:ln>
            <a:noFill/>
          </a:ln>
        </p:spPr>
      </p:pic>
    </p:spTree>
  </p:cSld>
  <p:transition>
    <p:fade/>
  </p:transition>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1"/>
          <p:cNvSpPr/>
          <p:nvPr/>
        </p:nvSpPr>
        <p:spPr>
          <a:xfrm>
            <a:off x="3886200" y="533412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43" name="CustomShape 2"/>
          <p:cNvSpPr/>
          <p:nvPr/>
        </p:nvSpPr>
        <p:spPr>
          <a:xfrm>
            <a:off x="3733920" y="4800600"/>
            <a:ext cx="45712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Verdana"/>
                <a:ea typeface="DejaVu Sans"/>
              </a:rPr>
              <a:t>Table 5-1  Bridging Table</a:t>
            </a:r>
            <a:endParaRPr b="0" lang="en-US" sz="2400" spc="-1" strike="noStrike">
              <a:latin typeface="Arial"/>
            </a:endParaRPr>
          </a:p>
        </p:txBody>
      </p:sp>
      <p:sp>
        <p:nvSpPr>
          <p:cNvPr id="144" name="CustomShape 3"/>
          <p:cNvSpPr/>
          <p:nvPr/>
        </p:nvSpPr>
        <p:spPr>
          <a:xfrm>
            <a:off x="152280" y="1068480"/>
            <a:ext cx="3428280" cy="39412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table shows the stored MAC address and the port where the address was obtained. </a:t>
            </a:r>
            <a:endParaRPr b="0" lang="en-US" sz="2400" spc="-1" strike="noStrike">
              <a:latin typeface="Arial"/>
            </a:endParaRPr>
          </a:p>
          <a:p>
            <a:pPr marL="216000" indent="-215280">
              <a:lnSpc>
                <a:spcPct val="100000"/>
              </a:lnSpc>
              <a:spcBef>
                <a:spcPts val="1500"/>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source MAC address is stored into the bridge table as soon as a host talks (transmits a data packet) on the LAN.  </a:t>
            </a:r>
            <a:endParaRPr b="0" lang="en-US" sz="2400" spc="-1" strike="noStrike">
              <a:latin typeface="Arial"/>
            </a:endParaRPr>
          </a:p>
        </p:txBody>
      </p:sp>
      <p:pic>
        <p:nvPicPr>
          <p:cNvPr id="145" name="Picture 7_1" descr=""/>
          <p:cNvPicPr/>
          <p:nvPr/>
        </p:nvPicPr>
        <p:blipFill>
          <a:blip r:embed="rId1"/>
          <a:stretch/>
        </p:blipFill>
        <p:spPr>
          <a:xfrm>
            <a:off x="3728880" y="1143000"/>
            <a:ext cx="4928760" cy="3547440"/>
          </a:xfrm>
          <a:prstGeom prst="rect">
            <a:avLst/>
          </a:prstGeom>
          <a:ln>
            <a:noFill/>
          </a:ln>
        </p:spPr>
      </p:pic>
    </p:spTree>
  </p:cSld>
  <p:transition>
    <p:fade/>
  </p:transition>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3886200" y="365760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47" name="CustomShape 2"/>
          <p:cNvSpPr/>
          <p:nvPr/>
        </p:nvSpPr>
        <p:spPr>
          <a:xfrm>
            <a:off x="609480" y="228600"/>
            <a:ext cx="2666520" cy="5356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For example, if computer 1 in LAN A sends a message to computer 2  the bridge will store the MAC addresses of both computers and record that both of these computers are connected to port 1.  </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48" name="CustomShape 3"/>
          <p:cNvSpPr/>
          <p:nvPr/>
        </p:nvSpPr>
        <p:spPr>
          <a:xfrm>
            <a:off x="4343400" y="2590920"/>
            <a:ext cx="1523160" cy="44636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4</a:t>
            </a:r>
            <a:endParaRPr b="0" lang="en-US" sz="2400" spc="-1" strike="noStrike">
              <a:latin typeface="Arial"/>
            </a:endParaRPr>
          </a:p>
        </p:txBody>
      </p:sp>
      <p:sp>
        <p:nvSpPr>
          <p:cNvPr id="149" name="CustomShape 4"/>
          <p:cNvSpPr/>
          <p:nvPr/>
        </p:nvSpPr>
        <p:spPr>
          <a:xfrm>
            <a:off x="6477120" y="274320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50" name="CustomShape 5"/>
          <p:cNvSpPr/>
          <p:nvPr/>
        </p:nvSpPr>
        <p:spPr>
          <a:xfrm>
            <a:off x="7315200" y="2590920"/>
            <a:ext cx="1523160" cy="40978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7</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51" name="CustomShape 6"/>
          <p:cNvSpPr/>
          <p:nvPr/>
        </p:nvSpPr>
        <p:spPr>
          <a:xfrm>
            <a:off x="6058080" y="106668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152" name="CustomShape 7"/>
          <p:cNvSpPr/>
          <p:nvPr/>
        </p:nvSpPr>
        <p:spPr>
          <a:xfrm>
            <a:off x="4114800" y="2362320"/>
            <a:ext cx="1904400" cy="2971080"/>
          </a:xfrm>
          <a:prstGeom prst="rect">
            <a:avLst/>
          </a:prstGeom>
          <a:noFill/>
          <a:ln w="9360">
            <a:solidFill>
              <a:srgbClr val="ffffff"/>
            </a:solidFill>
            <a:miter/>
          </a:ln>
        </p:spPr>
        <p:style>
          <a:lnRef idx="0"/>
          <a:fillRef idx="0"/>
          <a:effectRef idx="0"/>
          <a:fontRef idx="minor"/>
        </p:style>
      </p:sp>
      <p:sp>
        <p:nvSpPr>
          <p:cNvPr id="153" name="CustomShape 8"/>
          <p:cNvSpPr/>
          <p:nvPr/>
        </p:nvSpPr>
        <p:spPr>
          <a:xfrm>
            <a:off x="7086600" y="2362320"/>
            <a:ext cx="1904400" cy="2971080"/>
          </a:xfrm>
          <a:prstGeom prst="rect">
            <a:avLst/>
          </a:prstGeom>
          <a:noFill/>
          <a:ln w="9360">
            <a:solidFill>
              <a:srgbClr val="ffffff"/>
            </a:solidFill>
            <a:miter/>
          </a:ln>
        </p:spPr>
        <p:style>
          <a:lnRef idx="0"/>
          <a:fillRef idx="0"/>
          <a:effectRef idx="0"/>
          <a:fontRef idx="minor"/>
        </p:style>
      </p:sp>
      <p:sp>
        <p:nvSpPr>
          <p:cNvPr id="154" name="CustomShape 9"/>
          <p:cNvSpPr/>
          <p:nvPr/>
        </p:nvSpPr>
        <p:spPr>
          <a:xfrm>
            <a:off x="5715000" y="990720"/>
            <a:ext cx="1751760" cy="608760"/>
          </a:xfrm>
          <a:prstGeom prst="rect">
            <a:avLst/>
          </a:prstGeom>
          <a:noFill/>
          <a:ln w="9360">
            <a:solidFill>
              <a:srgbClr val="ffffff"/>
            </a:solidFill>
            <a:miter/>
          </a:ln>
        </p:spPr>
        <p:style>
          <a:lnRef idx="0"/>
          <a:fillRef idx="0"/>
          <a:effectRef idx="0"/>
          <a:fontRef idx="minor"/>
        </p:style>
      </p:sp>
      <p:sp>
        <p:nvSpPr>
          <p:cNvPr id="155" name="Line 10"/>
          <p:cNvSpPr/>
          <p:nvPr/>
        </p:nvSpPr>
        <p:spPr>
          <a:xfrm flipH="1">
            <a:off x="5028840" y="1295280"/>
            <a:ext cx="685800" cy="0"/>
          </a:xfrm>
          <a:prstGeom prst="line">
            <a:avLst/>
          </a:prstGeom>
          <a:ln w="9360">
            <a:solidFill>
              <a:srgbClr val="ffffff"/>
            </a:solidFill>
            <a:miter/>
          </a:ln>
        </p:spPr>
        <p:style>
          <a:lnRef idx="0"/>
          <a:fillRef idx="0"/>
          <a:effectRef idx="0"/>
          <a:fontRef idx="minor"/>
        </p:style>
      </p:sp>
      <p:sp>
        <p:nvSpPr>
          <p:cNvPr id="156" name="Line 11"/>
          <p:cNvSpPr/>
          <p:nvPr/>
        </p:nvSpPr>
        <p:spPr>
          <a:xfrm>
            <a:off x="5029200" y="1295280"/>
            <a:ext cx="0" cy="1067040"/>
          </a:xfrm>
          <a:prstGeom prst="line">
            <a:avLst/>
          </a:prstGeom>
          <a:ln w="9360">
            <a:solidFill>
              <a:srgbClr val="ffffff"/>
            </a:solidFill>
            <a:miter/>
          </a:ln>
        </p:spPr>
        <p:style>
          <a:lnRef idx="0"/>
          <a:fillRef idx="0"/>
          <a:effectRef idx="0"/>
          <a:fontRef idx="minor"/>
        </p:style>
      </p:sp>
      <p:sp>
        <p:nvSpPr>
          <p:cNvPr id="157" name="Line 12"/>
          <p:cNvSpPr/>
          <p:nvPr/>
        </p:nvSpPr>
        <p:spPr>
          <a:xfrm>
            <a:off x="7467480" y="1295280"/>
            <a:ext cx="685800" cy="0"/>
          </a:xfrm>
          <a:prstGeom prst="line">
            <a:avLst/>
          </a:prstGeom>
          <a:ln w="9360">
            <a:solidFill>
              <a:srgbClr val="ffffff"/>
            </a:solidFill>
            <a:miter/>
          </a:ln>
        </p:spPr>
        <p:style>
          <a:lnRef idx="0"/>
          <a:fillRef idx="0"/>
          <a:effectRef idx="0"/>
          <a:fontRef idx="minor"/>
        </p:style>
      </p:sp>
      <p:sp>
        <p:nvSpPr>
          <p:cNvPr id="158" name="Line 13"/>
          <p:cNvSpPr/>
          <p:nvPr/>
        </p:nvSpPr>
        <p:spPr>
          <a:xfrm>
            <a:off x="8153280" y="1295280"/>
            <a:ext cx="0" cy="1067040"/>
          </a:xfrm>
          <a:prstGeom prst="line">
            <a:avLst/>
          </a:prstGeom>
          <a:ln w="9360">
            <a:solidFill>
              <a:srgbClr val="ffffff"/>
            </a:solidFill>
            <a:miter/>
          </a:ln>
        </p:spPr>
        <p:style>
          <a:lnRef idx="0"/>
          <a:fillRef idx="0"/>
          <a:effectRef idx="0"/>
          <a:fontRef idx="minor"/>
        </p:style>
      </p:sp>
      <p:sp>
        <p:nvSpPr>
          <p:cNvPr id="159" name="CustomShape 14"/>
          <p:cNvSpPr/>
          <p:nvPr/>
        </p:nvSpPr>
        <p:spPr>
          <a:xfrm>
            <a:off x="6019920" y="1828800"/>
            <a:ext cx="121824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160" name="Line 15"/>
          <p:cNvSpPr/>
          <p:nvPr/>
        </p:nvSpPr>
        <p:spPr>
          <a:xfrm flipV="1">
            <a:off x="7238880" y="1828440"/>
            <a:ext cx="838440" cy="152280"/>
          </a:xfrm>
          <a:prstGeom prst="line">
            <a:avLst/>
          </a:prstGeom>
          <a:ln w="9360">
            <a:solidFill>
              <a:srgbClr val="ff0000"/>
            </a:solidFill>
            <a:miter/>
            <a:tailEnd len="med" type="triangle" w="med"/>
          </a:ln>
        </p:spPr>
        <p:style>
          <a:lnRef idx="0"/>
          <a:fillRef idx="0"/>
          <a:effectRef idx="0"/>
          <a:fontRef idx="minor"/>
        </p:style>
      </p:sp>
      <p:sp>
        <p:nvSpPr>
          <p:cNvPr id="161" name="Line 16"/>
          <p:cNvSpPr/>
          <p:nvPr/>
        </p:nvSpPr>
        <p:spPr>
          <a:xfrm flipH="1" flipV="1">
            <a:off x="5029200" y="1752120"/>
            <a:ext cx="914400" cy="228600"/>
          </a:xfrm>
          <a:prstGeom prst="line">
            <a:avLst/>
          </a:prstGeom>
          <a:ln w="9360">
            <a:solidFill>
              <a:srgbClr val="ff0000"/>
            </a:solidFill>
            <a:miter/>
            <a:tailEnd len="med" type="triangle" w="med"/>
          </a:ln>
        </p:spPr>
        <p:style>
          <a:lnRef idx="0"/>
          <a:fillRef idx="0"/>
          <a:effectRef idx="0"/>
          <a:fontRef idx="minor"/>
        </p:style>
      </p:sp>
      <p:sp>
        <p:nvSpPr>
          <p:cNvPr id="162" name="CustomShape 17"/>
          <p:cNvSpPr/>
          <p:nvPr/>
        </p:nvSpPr>
        <p:spPr>
          <a:xfrm>
            <a:off x="5029200" y="92880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163" name="CustomShape 18"/>
          <p:cNvSpPr/>
          <p:nvPr/>
        </p:nvSpPr>
        <p:spPr>
          <a:xfrm>
            <a:off x="7467480" y="92880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pic>
        <p:nvPicPr>
          <p:cNvPr id="164" name="Picture 23_0" descr=""/>
          <p:cNvPicPr/>
          <p:nvPr/>
        </p:nvPicPr>
        <p:blipFill>
          <a:blip r:embed="rId1"/>
          <a:stretch/>
        </p:blipFill>
        <p:spPr>
          <a:xfrm>
            <a:off x="277920" y="3552840"/>
            <a:ext cx="3531240" cy="2542320"/>
          </a:xfrm>
          <a:prstGeom prst="rect">
            <a:avLst/>
          </a:prstGeom>
          <a:ln>
            <a:noFill/>
          </a:ln>
        </p:spPr>
      </p:pic>
    </p:spTree>
  </p:cSld>
  <p:transition>
    <p:fade/>
  </p:transition>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886200" y="365760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66" name="CustomShape 2"/>
          <p:cNvSpPr/>
          <p:nvPr/>
        </p:nvSpPr>
        <p:spPr>
          <a:xfrm>
            <a:off x="609480" y="228600"/>
            <a:ext cx="266652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67" name="CustomShape 3"/>
          <p:cNvSpPr/>
          <p:nvPr/>
        </p:nvSpPr>
        <p:spPr>
          <a:xfrm>
            <a:off x="4343400" y="2590920"/>
            <a:ext cx="1523160" cy="44636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4</a:t>
            </a:r>
            <a:endParaRPr b="0" lang="en-US" sz="2400" spc="-1" strike="noStrike">
              <a:latin typeface="Arial"/>
            </a:endParaRPr>
          </a:p>
        </p:txBody>
      </p:sp>
      <p:sp>
        <p:nvSpPr>
          <p:cNvPr id="168" name="CustomShape 4"/>
          <p:cNvSpPr/>
          <p:nvPr/>
        </p:nvSpPr>
        <p:spPr>
          <a:xfrm>
            <a:off x="6477120" y="274320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69" name="CustomShape 5"/>
          <p:cNvSpPr/>
          <p:nvPr/>
        </p:nvSpPr>
        <p:spPr>
          <a:xfrm>
            <a:off x="7315200" y="2590920"/>
            <a:ext cx="1523160" cy="40978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7</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70" name="CustomShape 6"/>
          <p:cNvSpPr/>
          <p:nvPr/>
        </p:nvSpPr>
        <p:spPr>
          <a:xfrm>
            <a:off x="6058080" y="106668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171" name="CustomShape 7"/>
          <p:cNvSpPr/>
          <p:nvPr/>
        </p:nvSpPr>
        <p:spPr>
          <a:xfrm>
            <a:off x="4114800" y="2362320"/>
            <a:ext cx="1904400" cy="2971080"/>
          </a:xfrm>
          <a:prstGeom prst="rect">
            <a:avLst/>
          </a:prstGeom>
          <a:noFill/>
          <a:ln w="9360">
            <a:solidFill>
              <a:srgbClr val="ffffff"/>
            </a:solidFill>
            <a:miter/>
          </a:ln>
        </p:spPr>
        <p:style>
          <a:lnRef idx="0"/>
          <a:fillRef idx="0"/>
          <a:effectRef idx="0"/>
          <a:fontRef idx="minor"/>
        </p:style>
      </p:sp>
      <p:sp>
        <p:nvSpPr>
          <p:cNvPr id="172" name="CustomShape 8"/>
          <p:cNvSpPr/>
          <p:nvPr/>
        </p:nvSpPr>
        <p:spPr>
          <a:xfrm>
            <a:off x="7086600" y="2362320"/>
            <a:ext cx="1904400" cy="2971080"/>
          </a:xfrm>
          <a:prstGeom prst="rect">
            <a:avLst/>
          </a:prstGeom>
          <a:noFill/>
          <a:ln w="9360">
            <a:solidFill>
              <a:srgbClr val="ffffff"/>
            </a:solidFill>
            <a:miter/>
          </a:ln>
        </p:spPr>
        <p:style>
          <a:lnRef idx="0"/>
          <a:fillRef idx="0"/>
          <a:effectRef idx="0"/>
          <a:fontRef idx="minor"/>
        </p:style>
      </p:sp>
      <p:sp>
        <p:nvSpPr>
          <p:cNvPr id="173" name="CustomShape 9"/>
          <p:cNvSpPr/>
          <p:nvPr/>
        </p:nvSpPr>
        <p:spPr>
          <a:xfrm>
            <a:off x="5715000" y="990720"/>
            <a:ext cx="1751760" cy="608760"/>
          </a:xfrm>
          <a:prstGeom prst="rect">
            <a:avLst/>
          </a:prstGeom>
          <a:noFill/>
          <a:ln w="9360">
            <a:solidFill>
              <a:srgbClr val="ffffff"/>
            </a:solidFill>
            <a:miter/>
          </a:ln>
        </p:spPr>
        <p:style>
          <a:lnRef idx="0"/>
          <a:fillRef idx="0"/>
          <a:effectRef idx="0"/>
          <a:fontRef idx="minor"/>
        </p:style>
      </p:sp>
      <p:sp>
        <p:nvSpPr>
          <p:cNvPr id="174" name="Line 10"/>
          <p:cNvSpPr/>
          <p:nvPr/>
        </p:nvSpPr>
        <p:spPr>
          <a:xfrm flipH="1">
            <a:off x="5028840" y="1295280"/>
            <a:ext cx="685800" cy="0"/>
          </a:xfrm>
          <a:prstGeom prst="line">
            <a:avLst/>
          </a:prstGeom>
          <a:ln w="9360">
            <a:solidFill>
              <a:srgbClr val="ffffff"/>
            </a:solidFill>
            <a:miter/>
          </a:ln>
        </p:spPr>
        <p:style>
          <a:lnRef idx="0"/>
          <a:fillRef idx="0"/>
          <a:effectRef idx="0"/>
          <a:fontRef idx="minor"/>
        </p:style>
      </p:sp>
      <p:sp>
        <p:nvSpPr>
          <p:cNvPr id="175" name="Line 11"/>
          <p:cNvSpPr/>
          <p:nvPr/>
        </p:nvSpPr>
        <p:spPr>
          <a:xfrm>
            <a:off x="5029200" y="1295280"/>
            <a:ext cx="0" cy="1067040"/>
          </a:xfrm>
          <a:prstGeom prst="line">
            <a:avLst/>
          </a:prstGeom>
          <a:ln w="9360">
            <a:solidFill>
              <a:srgbClr val="ffffff"/>
            </a:solidFill>
            <a:miter/>
          </a:ln>
        </p:spPr>
        <p:style>
          <a:lnRef idx="0"/>
          <a:fillRef idx="0"/>
          <a:effectRef idx="0"/>
          <a:fontRef idx="minor"/>
        </p:style>
      </p:sp>
      <p:sp>
        <p:nvSpPr>
          <p:cNvPr id="176" name="Line 12"/>
          <p:cNvSpPr/>
          <p:nvPr/>
        </p:nvSpPr>
        <p:spPr>
          <a:xfrm>
            <a:off x="7467480" y="1295280"/>
            <a:ext cx="685800" cy="0"/>
          </a:xfrm>
          <a:prstGeom prst="line">
            <a:avLst/>
          </a:prstGeom>
          <a:ln w="9360">
            <a:solidFill>
              <a:srgbClr val="ffffff"/>
            </a:solidFill>
            <a:miter/>
          </a:ln>
        </p:spPr>
        <p:style>
          <a:lnRef idx="0"/>
          <a:fillRef idx="0"/>
          <a:effectRef idx="0"/>
          <a:fontRef idx="minor"/>
        </p:style>
      </p:sp>
      <p:sp>
        <p:nvSpPr>
          <p:cNvPr id="177" name="Line 13"/>
          <p:cNvSpPr/>
          <p:nvPr/>
        </p:nvSpPr>
        <p:spPr>
          <a:xfrm>
            <a:off x="8153280" y="1295280"/>
            <a:ext cx="0" cy="1067040"/>
          </a:xfrm>
          <a:prstGeom prst="line">
            <a:avLst/>
          </a:prstGeom>
          <a:ln w="9360">
            <a:solidFill>
              <a:srgbClr val="ffffff"/>
            </a:solidFill>
            <a:miter/>
          </a:ln>
        </p:spPr>
        <p:style>
          <a:lnRef idx="0"/>
          <a:fillRef idx="0"/>
          <a:effectRef idx="0"/>
          <a:fontRef idx="minor"/>
        </p:style>
      </p:sp>
      <p:sp>
        <p:nvSpPr>
          <p:cNvPr id="178" name="CustomShape 14"/>
          <p:cNvSpPr/>
          <p:nvPr/>
        </p:nvSpPr>
        <p:spPr>
          <a:xfrm>
            <a:off x="6019920" y="1828800"/>
            <a:ext cx="121824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179" name="Line 15"/>
          <p:cNvSpPr/>
          <p:nvPr/>
        </p:nvSpPr>
        <p:spPr>
          <a:xfrm flipV="1">
            <a:off x="7238880" y="1828440"/>
            <a:ext cx="838440" cy="152280"/>
          </a:xfrm>
          <a:prstGeom prst="line">
            <a:avLst/>
          </a:prstGeom>
          <a:ln w="9360">
            <a:solidFill>
              <a:srgbClr val="ff0000"/>
            </a:solidFill>
            <a:miter/>
            <a:tailEnd len="med" type="triangle" w="med"/>
          </a:ln>
        </p:spPr>
        <p:style>
          <a:lnRef idx="0"/>
          <a:fillRef idx="0"/>
          <a:effectRef idx="0"/>
          <a:fontRef idx="minor"/>
        </p:style>
      </p:sp>
      <p:sp>
        <p:nvSpPr>
          <p:cNvPr id="180" name="Line 16"/>
          <p:cNvSpPr/>
          <p:nvPr/>
        </p:nvSpPr>
        <p:spPr>
          <a:xfrm flipH="1" flipV="1">
            <a:off x="5029200" y="1752120"/>
            <a:ext cx="914400" cy="228600"/>
          </a:xfrm>
          <a:prstGeom prst="line">
            <a:avLst/>
          </a:prstGeom>
          <a:ln w="9360">
            <a:solidFill>
              <a:srgbClr val="ff0000"/>
            </a:solidFill>
            <a:miter/>
            <a:tailEnd len="med" type="triangle" w="med"/>
          </a:ln>
        </p:spPr>
        <p:style>
          <a:lnRef idx="0"/>
          <a:fillRef idx="0"/>
          <a:effectRef idx="0"/>
          <a:fontRef idx="minor"/>
        </p:style>
      </p:sp>
      <p:sp>
        <p:nvSpPr>
          <p:cNvPr id="181" name="CustomShape 17"/>
          <p:cNvSpPr/>
          <p:nvPr/>
        </p:nvSpPr>
        <p:spPr>
          <a:xfrm>
            <a:off x="5029200" y="92880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182" name="CustomShape 18"/>
          <p:cNvSpPr/>
          <p:nvPr/>
        </p:nvSpPr>
        <p:spPr>
          <a:xfrm>
            <a:off x="7467480" y="92880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183" name="CustomShape 19"/>
          <p:cNvSpPr/>
          <p:nvPr/>
        </p:nvSpPr>
        <p:spPr>
          <a:xfrm>
            <a:off x="762120" y="604800"/>
            <a:ext cx="2818440" cy="49906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computers 5 or 6 are placing data packets on the network then the source MAC addresses for 5 and 6 are stored in the bridge table and it is recorded that these computers connect to port 2 on the bridge.</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pic>
        <p:nvPicPr>
          <p:cNvPr id="184" name="Picture 23_1" descr=""/>
          <p:cNvPicPr/>
          <p:nvPr/>
        </p:nvPicPr>
        <p:blipFill>
          <a:blip r:embed="rId1"/>
          <a:stretch/>
        </p:blipFill>
        <p:spPr>
          <a:xfrm>
            <a:off x="277920" y="3552840"/>
            <a:ext cx="3531240" cy="2542320"/>
          </a:xfrm>
          <a:prstGeom prst="rect">
            <a:avLst/>
          </a:prstGeom>
          <a:ln>
            <a:noFill/>
          </a:ln>
        </p:spPr>
      </p:pic>
    </p:spTree>
  </p:cSld>
  <p:transition>
    <p:fade/>
  </p:transition>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3886200" y="365760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86" name="CustomShape 2"/>
          <p:cNvSpPr/>
          <p:nvPr/>
        </p:nvSpPr>
        <p:spPr>
          <a:xfrm>
            <a:off x="609480" y="228600"/>
            <a:ext cx="266652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87" name="CustomShape 3"/>
          <p:cNvSpPr/>
          <p:nvPr/>
        </p:nvSpPr>
        <p:spPr>
          <a:xfrm>
            <a:off x="4343400" y="2590920"/>
            <a:ext cx="1523160" cy="44636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4</a:t>
            </a:r>
            <a:endParaRPr b="0" lang="en-US" sz="2400" spc="-1" strike="noStrike">
              <a:latin typeface="Arial"/>
            </a:endParaRPr>
          </a:p>
        </p:txBody>
      </p:sp>
      <p:sp>
        <p:nvSpPr>
          <p:cNvPr id="188" name="CustomShape 4"/>
          <p:cNvSpPr/>
          <p:nvPr/>
        </p:nvSpPr>
        <p:spPr>
          <a:xfrm>
            <a:off x="6477120" y="274320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89" name="CustomShape 5"/>
          <p:cNvSpPr/>
          <p:nvPr/>
        </p:nvSpPr>
        <p:spPr>
          <a:xfrm>
            <a:off x="7315200" y="2590920"/>
            <a:ext cx="1523160" cy="40978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7</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190" name="CustomShape 6"/>
          <p:cNvSpPr/>
          <p:nvPr/>
        </p:nvSpPr>
        <p:spPr>
          <a:xfrm>
            <a:off x="6058080" y="106668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191" name="CustomShape 7"/>
          <p:cNvSpPr/>
          <p:nvPr/>
        </p:nvSpPr>
        <p:spPr>
          <a:xfrm>
            <a:off x="4114800" y="2362320"/>
            <a:ext cx="1904400" cy="2971080"/>
          </a:xfrm>
          <a:prstGeom prst="rect">
            <a:avLst/>
          </a:prstGeom>
          <a:noFill/>
          <a:ln w="9360">
            <a:solidFill>
              <a:srgbClr val="ffffff"/>
            </a:solidFill>
            <a:miter/>
          </a:ln>
        </p:spPr>
        <p:style>
          <a:lnRef idx="0"/>
          <a:fillRef idx="0"/>
          <a:effectRef idx="0"/>
          <a:fontRef idx="minor"/>
        </p:style>
      </p:sp>
      <p:sp>
        <p:nvSpPr>
          <p:cNvPr id="192" name="CustomShape 8"/>
          <p:cNvSpPr/>
          <p:nvPr/>
        </p:nvSpPr>
        <p:spPr>
          <a:xfrm>
            <a:off x="7086600" y="2362320"/>
            <a:ext cx="1904400" cy="2971080"/>
          </a:xfrm>
          <a:prstGeom prst="rect">
            <a:avLst/>
          </a:prstGeom>
          <a:noFill/>
          <a:ln w="9360">
            <a:solidFill>
              <a:srgbClr val="ffffff"/>
            </a:solidFill>
            <a:miter/>
          </a:ln>
        </p:spPr>
        <p:style>
          <a:lnRef idx="0"/>
          <a:fillRef idx="0"/>
          <a:effectRef idx="0"/>
          <a:fontRef idx="minor"/>
        </p:style>
      </p:sp>
      <p:sp>
        <p:nvSpPr>
          <p:cNvPr id="193" name="CustomShape 9"/>
          <p:cNvSpPr/>
          <p:nvPr/>
        </p:nvSpPr>
        <p:spPr>
          <a:xfrm>
            <a:off x="5715000" y="990720"/>
            <a:ext cx="1751760" cy="608760"/>
          </a:xfrm>
          <a:prstGeom prst="rect">
            <a:avLst/>
          </a:prstGeom>
          <a:noFill/>
          <a:ln w="9360">
            <a:solidFill>
              <a:srgbClr val="ffffff"/>
            </a:solidFill>
            <a:miter/>
          </a:ln>
        </p:spPr>
        <p:style>
          <a:lnRef idx="0"/>
          <a:fillRef idx="0"/>
          <a:effectRef idx="0"/>
          <a:fontRef idx="minor"/>
        </p:style>
      </p:sp>
      <p:sp>
        <p:nvSpPr>
          <p:cNvPr id="194" name="Line 10"/>
          <p:cNvSpPr/>
          <p:nvPr/>
        </p:nvSpPr>
        <p:spPr>
          <a:xfrm flipH="1">
            <a:off x="5028840" y="1295280"/>
            <a:ext cx="685800" cy="0"/>
          </a:xfrm>
          <a:prstGeom prst="line">
            <a:avLst/>
          </a:prstGeom>
          <a:ln w="9360">
            <a:solidFill>
              <a:srgbClr val="ffffff"/>
            </a:solidFill>
            <a:miter/>
          </a:ln>
        </p:spPr>
        <p:style>
          <a:lnRef idx="0"/>
          <a:fillRef idx="0"/>
          <a:effectRef idx="0"/>
          <a:fontRef idx="minor"/>
        </p:style>
      </p:sp>
      <p:sp>
        <p:nvSpPr>
          <p:cNvPr id="195" name="Line 11"/>
          <p:cNvSpPr/>
          <p:nvPr/>
        </p:nvSpPr>
        <p:spPr>
          <a:xfrm>
            <a:off x="5029200" y="1295280"/>
            <a:ext cx="0" cy="1067040"/>
          </a:xfrm>
          <a:prstGeom prst="line">
            <a:avLst/>
          </a:prstGeom>
          <a:ln w="9360">
            <a:solidFill>
              <a:srgbClr val="ffffff"/>
            </a:solidFill>
            <a:miter/>
          </a:ln>
        </p:spPr>
        <p:style>
          <a:lnRef idx="0"/>
          <a:fillRef idx="0"/>
          <a:effectRef idx="0"/>
          <a:fontRef idx="minor"/>
        </p:style>
      </p:sp>
      <p:sp>
        <p:nvSpPr>
          <p:cNvPr id="196" name="Line 12"/>
          <p:cNvSpPr/>
          <p:nvPr/>
        </p:nvSpPr>
        <p:spPr>
          <a:xfrm>
            <a:off x="7467480" y="1295280"/>
            <a:ext cx="685800" cy="0"/>
          </a:xfrm>
          <a:prstGeom prst="line">
            <a:avLst/>
          </a:prstGeom>
          <a:ln w="9360">
            <a:solidFill>
              <a:srgbClr val="ffffff"/>
            </a:solidFill>
            <a:miter/>
          </a:ln>
        </p:spPr>
        <p:style>
          <a:lnRef idx="0"/>
          <a:fillRef idx="0"/>
          <a:effectRef idx="0"/>
          <a:fontRef idx="minor"/>
        </p:style>
      </p:sp>
      <p:sp>
        <p:nvSpPr>
          <p:cNvPr id="197" name="Line 13"/>
          <p:cNvSpPr/>
          <p:nvPr/>
        </p:nvSpPr>
        <p:spPr>
          <a:xfrm>
            <a:off x="8153280" y="1295280"/>
            <a:ext cx="0" cy="1067040"/>
          </a:xfrm>
          <a:prstGeom prst="line">
            <a:avLst/>
          </a:prstGeom>
          <a:ln w="9360">
            <a:solidFill>
              <a:srgbClr val="ffffff"/>
            </a:solidFill>
            <a:miter/>
          </a:ln>
        </p:spPr>
        <p:style>
          <a:lnRef idx="0"/>
          <a:fillRef idx="0"/>
          <a:effectRef idx="0"/>
          <a:fontRef idx="minor"/>
        </p:style>
      </p:sp>
      <p:sp>
        <p:nvSpPr>
          <p:cNvPr id="198" name="CustomShape 14"/>
          <p:cNvSpPr/>
          <p:nvPr/>
        </p:nvSpPr>
        <p:spPr>
          <a:xfrm>
            <a:off x="6019920" y="1828800"/>
            <a:ext cx="121824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199" name="Line 15"/>
          <p:cNvSpPr/>
          <p:nvPr/>
        </p:nvSpPr>
        <p:spPr>
          <a:xfrm flipV="1">
            <a:off x="7238880" y="1828440"/>
            <a:ext cx="838440" cy="152280"/>
          </a:xfrm>
          <a:prstGeom prst="line">
            <a:avLst/>
          </a:prstGeom>
          <a:ln w="9360">
            <a:solidFill>
              <a:srgbClr val="ff0000"/>
            </a:solidFill>
            <a:miter/>
            <a:tailEnd len="med" type="triangle" w="med"/>
          </a:ln>
        </p:spPr>
        <p:style>
          <a:lnRef idx="0"/>
          <a:fillRef idx="0"/>
          <a:effectRef idx="0"/>
          <a:fontRef idx="minor"/>
        </p:style>
      </p:sp>
      <p:sp>
        <p:nvSpPr>
          <p:cNvPr id="200" name="Line 16"/>
          <p:cNvSpPr/>
          <p:nvPr/>
        </p:nvSpPr>
        <p:spPr>
          <a:xfrm flipH="1" flipV="1">
            <a:off x="5029200" y="1752120"/>
            <a:ext cx="914400" cy="228600"/>
          </a:xfrm>
          <a:prstGeom prst="line">
            <a:avLst/>
          </a:prstGeom>
          <a:ln w="9360">
            <a:solidFill>
              <a:srgbClr val="ff0000"/>
            </a:solidFill>
            <a:miter/>
            <a:tailEnd len="med" type="triangle" w="med"/>
          </a:ln>
        </p:spPr>
        <p:style>
          <a:lnRef idx="0"/>
          <a:fillRef idx="0"/>
          <a:effectRef idx="0"/>
          <a:fontRef idx="minor"/>
        </p:style>
      </p:sp>
      <p:sp>
        <p:nvSpPr>
          <p:cNvPr id="201" name="CustomShape 17"/>
          <p:cNvSpPr/>
          <p:nvPr/>
        </p:nvSpPr>
        <p:spPr>
          <a:xfrm>
            <a:off x="5029200" y="92880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202" name="CustomShape 18"/>
          <p:cNvSpPr/>
          <p:nvPr/>
        </p:nvSpPr>
        <p:spPr>
          <a:xfrm>
            <a:off x="7467480" y="92880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203" name="CustomShape 19"/>
          <p:cNvSpPr/>
          <p:nvPr/>
        </p:nvSpPr>
        <p:spPr>
          <a:xfrm>
            <a:off x="457200" y="304920"/>
            <a:ext cx="3931560" cy="411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bridge monitors the data on its ports to check for an </a:t>
            </a:r>
            <a:r>
              <a:rPr b="0" lang="en-US" sz="2400" spc="-1" strike="noStrike">
                <a:solidFill>
                  <a:srgbClr val="ffcc00"/>
                </a:solidFill>
                <a:latin typeface="Times New Roman"/>
                <a:ea typeface="DejaVu Sans"/>
              </a:rPr>
              <a:t>association</a:t>
            </a:r>
            <a:r>
              <a:rPr b="0" lang="en-US" sz="2400" spc="-1" strike="noStrike">
                <a:solidFill>
                  <a:srgbClr val="ffffff"/>
                </a:solidFill>
                <a:latin typeface="Times New Roman"/>
                <a:ea typeface="DejaVu Sans"/>
              </a:rPr>
              <a:t> between the destination MAC address of the Ethernet frames to any of the hosts connected to its ports.  An </a:t>
            </a:r>
            <a:r>
              <a:rPr b="0" lang="en-US" sz="2400" spc="-1" strike="noStrike">
                <a:solidFill>
                  <a:srgbClr val="ffcc00"/>
                </a:solidFill>
                <a:latin typeface="Times New Roman"/>
                <a:ea typeface="DejaVu Sans"/>
              </a:rPr>
              <a:t>association</a:t>
            </a:r>
            <a:r>
              <a:rPr b="0" lang="en-US" sz="2400" spc="-1" strike="noStrike">
                <a:solidFill>
                  <a:srgbClr val="ffffff"/>
                </a:solidFill>
                <a:latin typeface="Times New Roman"/>
                <a:ea typeface="DejaVu Sans"/>
              </a:rPr>
              <a:t> indicates that the destination MAC address for a host is connected to one of the ports on the bridge.  </a:t>
            </a:r>
            <a:endParaRPr b="0" lang="en-US" sz="2400" spc="-1" strike="noStrike">
              <a:latin typeface="Arial"/>
            </a:endParaRPr>
          </a:p>
        </p:txBody>
      </p:sp>
      <p:pic>
        <p:nvPicPr>
          <p:cNvPr id="204" name="Picture 23_2" descr=""/>
          <p:cNvPicPr/>
          <p:nvPr/>
        </p:nvPicPr>
        <p:blipFill>
          <a:blip r:embed="rId1"/>
          <a:stretch/>
        </p:blipFill>
        <p:spPr>
          <a:xfrm>
            <a:off x="182880" y="4406760"/>
            <a:ext cx="3531240" cy="2542320"/>
          </a:xfrm>
          <a:prstGeom prst="rect">
            <a:avLst/>
          </a:prstGeom>
          <a:ln>
            <a:noFill/>
          </a:ln>
        </p:spPr>
      </p:pic>
    </p:spTree>
  </p:cSld>
  <p:transition>
    <p:fade/>
  </p:transition>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886200" y="3657600"/>
            <a:ext cx="3733200" cy="4564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6" name="CustomShape 2"/>
          <p:cNvSpPr/>
          <p:nvPr/>
        </p:nvSpPr>
        <p:spPr>
          <a:xfrm>
            <a:off x="609480" y="228600"/>
            <a:ext cx="266652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7" name="CustomShape 3"/>
          <p:cNvSpPr/>
          <p:nvPr/>
        </p:nvSpPr>
        <p:spPr>
          <a:xfrm>
            <a:off x="4343400" y="2590920"/>
            <a:ext cx="1523160" cy="44636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4</a:t>
            </a:r>
            <a:endParaRPr b="0" lang="en-US" sz="2400" spc="-1" strike="noStrike">
              <a:latin typeface="Arial"/>
            </a:endParaRPr>
          </a:p>
        </p:txBody>
      </p:sp>
      <p:sp>
        <p:nvSpPr>
          <p:cNvPr id="208" name="CustomShape 4"/>
          <p:cNvSpPr/>
          <p:nvPr/>
        </p:nvSpPr>
        <p:spPr>
          <a:xfrm>
            <a:off x="6477120" y="274320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209" name="CustomShape 5"/>
          <p:cNvSpPr/>
          <p:nvPr/>
        </p:nvSpPr>
        <p:spPr>
          <a:xfrm>
            <a:off x="7315200" y="2590920"/>
            <a:ext cx="1523160" cy="409788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ffcc00"/>
            </a:solidFill>
            <a:miter/>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u="sng">
                <a:solidFill>
                  <a:srgbClr val="ffcc00"/>
                </a:solidFill>
                <a:uFillTx/>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Computer 7</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
        <p:nvSpPr>
          <p:cNvPr id="210" name="CustomShape 6"/>
          <p:cNvSpPr/>
          <p:nvPr/>
        </p:nvSpPr>
        <p:spPr>
          <a:xfrm>
            <a:off x="6058080" y="106668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211" name="CustomShape 7"/>
          <p:cNvSpPr/>
          <p:nvPr/>
        </p:nvSpPr>
        <p:spPr>
          <a:xfrm>
            <a:off x="4114800" y="2362320"/>
            <a:ext cx="1904400" cy="2971080"/>
          </a:xfrm>
          <a:prstGeom prst="rect">
            <a:avLst/>
          </a:prstGeom>
          <a:noFill/>
          <a:ln w="9360">
            <a:solidFill>
              <a:srgbClr val="ffffff"/>
            </a:solidFill>
            <a:miter/>
          </a:ln>
        </p:spPr>
        <p:style>
          <a:lnRef idx="0"/>
          <a:fillRef idx="0"/>
          <a:effectRef idx="0"/>
          <a:fontRef idx="minor"/>
        </p:style>
      </p:sp>
      <p:sp>
        <p:nvSpPr>
          <p:cNvPr id="212" name="CustomShape 8"/>
          <p:cNvSpPr/>
          <p:nvPr/>
        </p:nvSpPr>
        <p:spPr>
          <a:xfrm>
            <a:off x="7086600" y="2362320"/>
            <a:ext cx="1904400" cy="2971080"/>
          </a:xfrm>
          <a:prstGeom prst="rect">
            <a:avLst/>
          </a:prstGeom>
          <a:noFill/>
          <a:ln w="9360">
            <a:solidFill>
              <a:srgbClr val="ffffff"/>
            </a:solidFill>
            <a:miter/>
          </a:ln>
        </p:spPr>
        <p:style>
          <a:lnRef idx="0"/>
          <a:fillRef idx="0"/>
          <a:effectRef idx="0"/>
          <a:fontRef idx="minor"/>
        </p:style>
      </p:sp>
      <p:sp>
        <p:nvSpPr>
          <p:cNvPr id="213" name="CustomShape 9"/>
          <p:cNvSpPr/>
          <p:nvPr/>
        </p:nvSpPr>
        <p:spPr>
          <a:xfrm>
            <a:off x="5715000" y="990720"/>
            <a:ext cx="1751760" cy="608760"/>
          </a:xfrm>
          <a:prstGeom prst="rect">
            <a:avLst/>
          </a:prstGeom>
          <a:noFill/>
          <a:ln w="9360">
            <a:solidFill>
              <a:srgbClr val="ffffff"/>
            </a:solidFill>
            <a:miter/>
          </a:ln>
        </p:spPr>
        <p:style>
          <a:lnRef idx="0"/>
          <a:fillRef idx="0"/>
          <a:effectRef idx="0"/>
          <a:fontRef idx="minor"/>
        </p:style>
      </p:sp>
      <p:sp>
        <p:nvSpPr>
          <p:cNvPr id="214" name="Line 10"/>
          <p:cNvSpPr/>
          <p:nvPr/>
        </p:nvSpPr>
        <p:spPr>
          <a:xfrm flipH="1">
            <a:off x="5028840" y="1295280"/>
            <a:ext cx="685800" cy="0"/>
          </a:xfrm>
          <a:prstGeom prst="line">
            <a:avLst/>
          </a:prstGeom>
          <a:ln w="9360">
            <a:solidFill>
              <a:srgbClr val="ffffff"/>
            </a:solidFill>
            <a:miter/>
          </a:ln>
        </p:spPr>
        <p:style>
          <a:lnRef idx="0"/>
          <a:fillRef idx="0"/>
          <a:effectRef idx="0"/>
          <a:fontRef idx="minor"/>
        </p:style>
      </p:sp>
      <p:sp>
        <p:nvSpPr>
          <p:cNvPr id="215" name="Line 11"/>
          <p:cNvSpPr/>
          <p:nvPr/>
        </p:nvSpPr>
        <p:spPr>
          <a:xfrm>
            <a:off x="5029200" y="1295280"/>
            <a:ext cx="0" cy="1067040"/>
          </a:xfrm>
          <a:prstGeom prst="line">
            <a:avLst/>
          </a:prstGeom>
          <a:ln w="9360">
            <a:solidFill>
              <a:srgbClr val="ffffff"/>
            </a:solidFill>
            <a:miter/>
          </a:ln>
        </p:spPr>
        <p:style>
          <a:lnRef idx="0"/>
          <a:fillRef idx="0"/>
          <a:effectRef idx="0"/>
          <a:fontRef idx="minor"/>
        </p:style>
      </p:sp>
      <p:sp>
        <p:nvSpPr>
          <p:cNvPr id="216" name="Line 12"/>
          <p:cNvSpPr/>
          <p:nvPr/>
        </p:nvSpPr>
        <p:spPr>
          <a:xfrm>
            <a:off x="7467480" y="1295280"/>
            <a:ext cx="685800" cy="0"/>
          </a:xfrm>
          <a:prstGeom prst="line">
            <a:avLst/>
          </a:prstGeom>
          <a:ln w="9360">
            <a:solidFill>
              <a:srgbClr val="ffffff"/>
            </a:solidFill>
            <a:miter/>
          </a:ln>
        </p:spPr>
        <p:style>
          <a:lnRef idx="0"/>
          <a:fillRef idx="0"/>
          <a:effectRef idx="0"/>
          <a:fontRef idx="minor"/>
        </p:style>
      </p:sp>
      <p:sp>
        <p:nvSpPr>
          <p:cNvPr id="217" name="Line 13"/>
          <p:cNvSpPr/>
          <p:nvPr/>
        </p:nvSpPr>
        <p:spPr>
          <a:xfrm>
            <a:off x="8153280" y="1295280"/>
            <a:ext cx="0" cy="1067040"/>
          </a:xfrm>
          <a:prstGeom prst="line">
            <a:avLst/>
          </a:prstGeom>
          <a:ln w="9360">
            <a:solidFill>
              <a:srgbClr val="ffffff"/>
            </a:solidFill>
            <a:miter/>
          </a:ln>
        </p:spPr>
        <p:style>
          <a:lnRef idx="0"/>
          <a:fillRef idx="0"/>
          <a:effectRef idx="0"/>
          <a:fontRef idx="minor"/>
        </p:style>
      </p:sp>
      <p:sp>
        <p:nvSpPr>
          <p:cNvPr id="218" name="CustomShape 14"/>
          <p:cNvSpPr/>
          <p:nvPr/>
        </p:nvSpPr>
        <p:spPr>
          <a:xfrm>
            <a:off x="6019920" y="1828800"/>
            <a:ext cx="121824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219" name="Line 15"/>
          <p:cNvSpPr/>
          <p:nvPr/>
        </p:nvSpPr>
        <p:spPr>
          <a:xfrm flipV="1">
            <a:off x="7238880" y="1828440"/>
            <a:ext cx="838440" cy="152280"/>
          </a:xfrm>
          <a:prstGeom prst="line">
            <a:avLst/>
          </a:prstGeom>
          <a:ln w="9360">
            <a:solidFill>
              <a:srgbClr val="ff0000"/>
            </a:solidFill>
            <a:miter/>
            <a:tailEnd len="med" type="triangle" w="med"/>
          </a:ln>
        </p:spPr>
        <p:style>
          <a:lnRef idx="0"/>
          <a:fillRef idx="0"/>
          <a:effectRef idx="0"/>
          <a:fontRef idx="minor"/>
        </p:style>
      </p:sp>
      <p:sp>
        <p:nvSpPr>
          <p:cNvPr id="220" name="Line 16"/>
          <p:cNvSpPr/>
          <p:nvPr/>
        </p:nvSpPr>
        <p:spPr>
          <a:xfrm flipH="1" flipV="1">
            <a:off x="5029200" y="1752120"/>
            <a:ext cx="914400" cy="228600"/>
          </a:xfrm>
          <a:prstGeom prst="line">
            <a:avLst/>
          </a:prstGeom>
          <a:ln w="9360">
            <a:solidFill>
              <a:srgbClr val="ff0000"/>
            </a:solidFill>
            <a:miter/>
            <a:tailEnd len="med" type="triangle" w="med"/>
          </a:ln>
        </p:spPr>
        <p:style>
          <a:lnRef idx="0"/>
          <a:fillRef idx="0"/>
          <a:effectRef idx="0"/>
          <a:fontRef idx="minor"/>
        </p:style>
      </p:sp>
      <p:sp>
        <p:nvSpPr>
          <p:cNvPr id="221" name="CustomShape 17"/>
          <p:cNvSpPr/>
          <p:nvPr/>
        </p:nvSpPr>
        <p:spPr>
          <a:xfrm>
            <a:off x="5029200" y="92880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222" name="CustomShape 18"/>
          <p:cNvSpPr/>
          <p:nvPr/>
        </p:nvSpPr>
        <p:spPr>
          <a:xfrm>
            <a:off x="7467480" y="92880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223" name="CustomShape 19"/>
          <p:cNvSpPr/>
          <p:nvPr/>
        </p:nvSpPr>
        <p:spPr>
          <a:xfrm>
            <a:off x="457200" y="304920"/>
            <a:ext cx="3580560" cy="521388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an</a:t>
            </a:r>
            <a:r>
              <a:rPr b="0" lang="en-US" sz="2400" spc="-1" strike="noStrike">
                <a:solidFill>
                  <a:srgbClr val="ffcc00"/>
                </a:solidFill>
                <a:latin typeface="Times New Roman"/>
                <a:ea typeface="DejaVu Sans"/>
              </a:rPr>
              <a:t> association</a:t>
            </a:r>
            <a:r>
              <a:rPr b="0" lang="en-US" sz="2400" spc="-1" strike="noStrike">
                <a:solidFill>
                  <a:srgbClr val="ffffff"/>
                </a:solidFill>
                <a:latin typeface="Times New Roman"/>
                <a:ea typeface="DejaVu Sans"/>
              </a:rPr>
              <a:t> is found, the data is forwarded to that port.  For example, assume that Computer 1 sends a message to Computer 5.  The bridge detects an </a:t>
            </a:r>
            <a:r>
              <a:rPr b="0" lang="en-US" sz="2400" spc="-1" strike="noStrike">
                <a:solidFill>
                  <a:srgbClr val="ffcc00"/>
                </a:solidFill>
                <a:latin typeface="Times New Roman"/>
                <a:ea typeface="DejaVu Sans"/>
              </a:rPr>
              <a:t>association</a:t>
            </a:r>
            <a:r>
              <a:rPr b="0" lang="en-US" sz="2400" spc="-1" strike="noStrike">
                <a:solidFill>
                  <a:srgbClr val="ffffff"/>
                </a:solidFill>
                <a:latin typeface="Times New Roman"/>
                <a:ea typeface="DejaVu Sans"/>
              </a:rPr>
              <a:t> between the destination MAC address for Computer 5 and port 2.  The bridge then forwards the data from Computer 1 to Computer 5 in LAN B via port 2. </a:t>
            </a:r>
            <a:endParaRPr b="0" lang="en-US" sz="2400" spc="-1" strike="noStrike">
              <a:latin typeface="Arial"/>
            </a:endParaRPr>
          </a:p>
        </p:txBody>
      </p:sp>
      <p:pic>
        <p:nvPicPr>
          <p:cNvPr id="224" name="Picture 23_3" descr=""/>
          <p:cNvPicPr/>
          <p:nvPr/>
        </p:nvPicPr>
        <p:blipFill>
          <a:blip r:embed="rId1"/>
          <a:stretch/>
        </p:blipFill>
        <p:spPr>
          <a:xfrm>
            <a:off x="277920" y="3552840"/>
            <a:ext cx="3531240" cy="2542320"/>
          </a:xfrm>
          <a:prstGeom prst="rect">
            <a:avLst/>
          </a:prstGeom>
          <a:ln>
            <a:noFill/>
          </a:ln>
        </p:spPr>
      </p:pic>
    </p:spTree>
  </p:cSld>
  <p:transition>
    <p:fade/>
  </p:transition>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Association</a:t>
            </a:r>
            <a:endParaRPr b="0" lang="en-US" sz="4400" spc="-1" strike="noStrike">
              <a:latin typeface="Arial"/>
            </a:endParaRPr>
          </a:p>
        </p:txBody>
      </p:sp>
      <p:sp>
        <p:nvSpPr>
          <p:cNvPr id="226" name="CustomShape 2"/>
          <p:cNvSpPr/>
          <p:nvPr/>
        </p:nvSpPr>
        <p:spPr>
          <a:xfrm>
            <a:off x="457200" y="2285640"/>
            <a:ext cx="8228880" cy="213300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capability of a bridge to only forward data packets when there is an </a:t>
            </a:r>
            <a:r>
              <a:rPr b="0" lang="en-US" sz="2800" spc="-1" strike="noStrike">
                <a:solidFill>
                  <a:srgbClr val="ffcc00"/>
                </a:solidFill>
                <a:latin typeface="Times New Roman"/>
                <a:ea typeface="DejaVu Sans"/>
              </a:rPr>
              <a:t>association</a:t>
            </a:r>
            <a:r>
              <a:rPr b="0" lang="en-US" sz="2800" spc="-1" strike="noStrike">
                <a:solidFill>
                  <a:srgbClr val="ffffff"/>
                </a:solidFill>
                <a:latin typeface="Times New Roman"/>
                <a:ea typeface="DejaVu Sans"/>
              </a:rPr>
              <a:t> is used to isolate data traffic in each segment. </a:t>
            </a:r>
            <a:endParaRPr b="0" lang="en-US" sz="2800" spc="-1" strike="noStrike">
              <a:latin typeface="Arial"/>
            </a:endParaRPr>
          </a:p>
        </p:txBody>
      </p:sp>
    </p:spTree>
  </p:cSld>
  <p:transition>
    <p:fade/>
  </p:transition>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Broadcasts</a:t>
            </a:r>
            <a:endParaRPr b="0" lang="en-US" sz="4400" spc="-1" strike="noStrike">
              <a:latin typeface="Arial"/>
            </a:endParaRPr>
          </a:p>
        </p:txBody>
      </p:sp>
      <p:sp>
        <p:nvSpPr>
          <p:cNvPr id="228"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 potential problem with bridges has to do with the way broadcasts are handled.   </a:t>
            </a:r>
            <a:r>
              <a:rPr b="0" lang="en-US" sz="2800" spc="-1" strike="noStrike" u="sng">
                <a:solidFill>
                  <a:srgbClr val="ffcc00"/>
                </a:solidFill>
                <a:uFillTx/>
                <a:latin typeface="Times New Roman"/>
                <a:ea typeface="DejaVu Sans"/>
              </a:rPr>
              <a:t>All broadcasts in a LAN will be forwarded to all hosts connected within the bridged LANs.</a:t>
            </a:r>
            <a:r>
              <a:rPr b="0" lang="en-US" sz="2800" spc="-1" strike="noStrike">
                <a:solidFill>
                  <a:srgbClr val="ffcc00"/>
                </a:solidFill>
                <a:latin typeface="Times New Roman"/>
                <a:ea typeface="DejaVu Sans"/>
              </a:rPr>
              <a:t>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For example, the broadcast associated with an ARP will appear on all hosts.  In the address resolution protocol, a broadcast is sent to all hosts in a LAN connected to the bridge. </a:t>
            </a:r>
            <a:endParaRPr b="0" lang="en-US" sz="2800" spc="-1" strike="noStrike">
              <a:latin typeface="Arial"/>
            </a:endParaRPr>
          </a:p>
        </p:txBody>
      </p:sp>
    </p:spTree>
  </p:cSld>
  <p:transition>
    <p:fade/>
  </p:transition>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Broadcasts</a:t>
            </a:r>
            <a:endParaRPr b="0" lang="en-US" sz="4400" spc="-1" strike="noStrike">
              <a:latin typeface="Arial"/>
            </a:endParaRPr>
          </a:p>
        </p:txBody>
      </p:sp>
      <p:sp>
        <p:nvSpPr>
          <p:cNvPr id="230"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bridge forwards all broadcasts. Therefore, an ARP request broadcasting the message “who has this IP address” is sent to all hosts on the LAN.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data packets associated with ARP requests are small but it requires computer time to process each ARP request.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Excessive amounts of broadcasts being forwarded by the bridge can lead to a </a:t>
            </a:r>
            <a:r>
              <a:rPr b="1" lang="en-US" sz="2400" spc="-1" strike="noStrike">
                <a:solidFill>
                  <a:srgbClr val="ffcc00"/>
                </a:solidFill>
                <a:latin typeface="Times New Roman"/>
                <a:ea typeface="DejaVu Sans"/>
              </a:rPr>
              <a:t>broadcast storm</a:t>
            </a:r>
            <a:r>
              <a:rPr b="0" lang="en-US" sz="2400" spc="-1" strike="noStrike">
                <a:solidFill>
                  <a:srgbClr val="ffffff"/>
                </a:solidFill>
                <a:latin typeface="Times New Roman"/>
                <a:ea typeface="DejaVu Sans"/>
              </a:rPr>
              <a:t> resulting in degraded network performance in terms of a </a:t>
            </a:r>
            <a:r>
              <a:rPr b="1" lang="en-US" sz="2400" spc="-1" strike="noStrike">
                <a:solidFill>
                  <a:srgbClr val="ffcc00"/>
                </a:solidFill>
                <a:latin typeface="Times New Roman"/>
                <a:ea typeface="DejaVu Sans"/>
              </a:rPr>
              <a:t>network slowdown</a:t>
            </a:r>
            <a:r>
              <a:rPr b="1" lang="en-US" sz="2400" spc="-1" strike="noStrike">
                <a:solidFill>
                  <a:srgbClr val="ffffff"/>
                </a:solidFill>
                <a:latin typeface="Times New Roman"/>
                <a:ea typeface="DejaVu Sans"/>
              </a:rPr>
              <a:t>.</a:t>
            </a:r>
            <a:r>
              <a:rPr b="0" lang="en-US" sz="2400" spc="-1" strike="noStrike">
                <a:solidFill>
                  <a:srgbClr val="ffffff"/>
                </a:solidFill>
                <a:latin typeface="Times New Roman"/>
                <a:ea typeface="DejaVu Sans"/>
              </a:rPr>
              <a:t> </a:t>
            </a:r>
            <a:endParaRPr b="0" lang="en-US" sz="2400" spc="-1" strike="noStrike">
              <a:latin typeface="Arial"/>
            </a:endParaRPr>
          </a:p>
        </p:txBody>
      </p:sp>
    </p:spTree>
  </p:cSld>
  <p:transition>
    <p:fade/>
  </p:transition>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Chapter Objective</a:t>
            </a:r>
            <a:endParaRPr b="0" lang="en-US" sz="4400" spc="-1" strike="noStrike">
              <a:latin typeface="Arial"/>
            </a:endParaRPr>
          </a:p>
        </p:txBody>
      </p:sp>
      <p:sp>
        <p:nvSpPr>
          <p:cNvPr id="41" name="CustomShape 2"/>
          <p:cNvSpPr/>
          <p:nvPr/>
        </p:nvSpPr>
        <p:spPr>
          <a:xfrm>
            <a:off x="457200" y="2286000"/>
            <a:ext cx="8228880" cy="3656880"/>
          </a:xfrm>
          <a:prstGeom prst="rect">
            <a:avLst/>
          </a:prstGeom>
          <a:noFill/>
          <a:ln>
            <a:noFill/>
          </a:ln>
        </p:spPr>
        <p:style>
          <a:lnRef idx="0"/>
          <a:fillRef idx="0"/>
          <a:effectRef idx="0"/>
          <a:fontRef idx="minor"/>
        </p:style>
        <p:txBody>
          <a:bodyPr lIns="90000" rIns="90000" tIns="45000" bIns="45000">
            <a:normAutofit/>
          </a:bodyPr>
          <a:p>
            <a:pPr marL="609480" indent="-6087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how a bridge is used to interconnect LANs.</a:t>
            </a:r>
            <a:endParaRPr b="0" lang="en-US" sz="2400" spc="-1" strike="noStrike">
              <a:latin typeface="Arial"/>
            </a:endParaRPr>
          </a:p>
          <a:p>
            <a:pPr marL="609480" indent="-6087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how a switch is used to interconnect LANs.</a:t>
            </a:r>
            <a:endParaRPr b="0" lang="en-US" sz="2400" spc="-1" strike="noStrike">
              <a:latin typeface="Arial"/>
            </a:endParaRPr>
          </a:p>
          <a:p>
            <a:pPr marL="609480" indent="-60876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Discuss the advantages of using a switch instead of a hub</a:t>
            </a:r>
            <a:endParaRPr b="0" lang="en-US" sz="2400" spc="-1" strike="noStrike">
              <a:latin typeface="Arial"/>
            </a:endParaRPr>
          </a:p>
        </p:txBody>
      </p:sp>
    </p:spTree>
  </p:cSld>
  <p:transition>
    <p:fade/>
  </p:transition>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000" spc="-1" strike="noStrike">
                <a:solidFill>
                  <a:srgbClr val="e5ffff"/>
                </a:solidFill>
                <a:latin typeface="Times New Roman"/>
                <a:ea typeface="DejaVu Sans"/>
              </a:rPr>
              <a:t>Bridge Table – Expiration Counter</a:t>
            </a:r>
            <a:endParaRPr b="0" lang="en-US" sz="4000" spc="-1" strike="noStrike">
              <a:latin typeface="Arial"/>
            </a:endParaRPr>
          </a:p>
        </p:txBody>
      </p:sp>
      <p:sp>
        <p:nvSpPr>
          <p:cNvPr id="232" name="CustomShape 2"/>
          <p:cNvSpPr/>
          <p:nvPr/>
        </p:nvSpPr>
        <p:spPr>
          <a:xfrm>
            <a:off x="457200" y="1752480"/>
            <a:ext cx="8228880" cy="4876200"/>
          </a:xfrm>
          <a:prstGeom prst="rect">
            <a:avLst/>
          </a:prstGeom>
          <a:noFill/>
          <a:ln>
            <a:noFill/>
          </a:ln>
        </p:spPr>
        <p:style>
          <a:lnRef idx="0"/>
          <a:fillRef idx="0"/>
          <a:effectRef idx="0"/>
          <a:fontRef idx="minor"/>
        </p:style>
        <p:txBody>
          <a:bodyPr lIns="90000" rIns="90000" tIns="46800" bIns="46800">
            <a:noAutofit/>
          </a:bodyPr>
          <a:p>
            <a:pPr marL="342720" indent="-34200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MAC address entries stored in a bridge table are temporary.  Each MAC address entry to the bridge table remains active as long as there is periodic data traffic activity from that host on its port.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However, an entry into the table is deleted if the port becomes inactive.  In other words, the entries stored into the table will have a limited lifetime.  </a:t>
            </a:r>
            <a:endParaRPr b="0" lang="en-US" sz="2400" spc="-1" strike="noStrike">
              <a:latin typeface="Arial"/>
            </a:endParaRPr>
          </a:p>
          <a:p>
            <a:pPr>
              <a:lnSpc>
                <a:spcPct val="9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9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expiration  timer will commence once the MAC address is entered into the bridge table.  The lifetime for the entry is renewed by new data traffic by the computer and the MAC address is reentered. </a:t>
            </a:r>
            <a:endParaRPr b="0" lang="en-US" sz="2400" spc="-1" strike="noStrike">
              <a:latin typeface="Arial"/>
            </a:endParaRPr>
          </a:p>
        </p:txBody>
      </p:sp>
    </p:spTree>
  </p:cSld>
  <p:transition>
    <p:fade/>
  </p:transition>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33" name="Object 1"/>
          <p:cNvGraphicFramePr/>
          <p:nvPr/>
        </p:nvGraphicFramePr>
        <p:xfrm>
          <a:off x="685800" y="380880"/>
          <a:ext cx="8000280" cy="3163320"/>
        </p:xfrm>
        <a:graphic>
          <a:graphicData uri="http://schemas.openxmlformats.org/presentationml/2006/ole">
            <p:oleObj r:id="rId1" spid="">
              <p:embed/>
              <p:pic>
                <p:nvPicPr>
                  <p:cNvPr id="234" name="Object 2" descr=""/>
                  <p:cNvPicPr/>
                  <p:nvPr/>
                </p:nvPicPr>
                <p:blipFill>
                  <a:blip r:embed="rId2"/>
                  <a:stretch/>
                </p:blipFill>
                <p:spPr>
                  <a:xfrm>
                    <a:off x="685800" y="380880"/>
                    <a:ext cx="8000280" cy="3163320"/>
                  </a:xfrm>
                  <a:prstGeom prst="rect">
                    <a:avLst/>
                  </a:prstGeom>
                  <a:ln>
                    <a:noFill/>
                  </a:ln>
                </p:spPr>
              </p:pic>
            </p:oleObj>
          </a:graphicData>
        </a:graphic>
      </p:graphicFrame>
      <p:sp>
        <p:nvSpPr>
          <p:cNvPr id="235" name="CustomShape 2"/>
          <p:cNvSpPr/>
          <p:nvPr/>
        </p:nvSpPr>
        <p:spPr>
          <a:xfrm>
            <a:off x="1066680" y="3713040"/>
            <a:ext cx="7238520" cy="40359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All networking devices (e.g., computers) contain an </a:t>
            </a:r>
            <a:r>
              <a:rPr b="1" lang="en-US" sz="2400" spc="-1" strike="noStrike">
                <a:solidFill>
                  <a:srgbClr val="ffcc00"/>
                </a:solidFill>
                <a:latin typeface="Times New Roman"/>
                <a:ea typeface="DejaVu Sans"/>
              </a:rPr>
              <a:t>ARP</a:t>
            </a:r>
            <a:r>
              <a:rPr b="0" lang="en-US" sz="2400" spc="-1" strike="noStrike">
                <a:solidFill>
                  <a:srgbClr val="ffcc00"/>
                </a:solidFill>
                <a:latin typeface="Times New Roman"/>
                <a:ea typeface="DejaVu Sans"/>
              </a:rPr>
              <a:t> </a:t>
            </a:r>
            <a:r>
              <a:rPr b="1" lang="en-US" sz="2400" spc="-1" strike="noStrike">
                <a:solidFill>
                  <a:srgbClr val="ffcc00"/>
                </a:solidFill>
                <a:latin typeface="Times New Roman"/>
                <a:ea typeface="DejaVu Sans"/>
              </a:rPr>
              <a:t>cache</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temporary storage of  MAC addresses recently contacted.  This is also called the </a:t>
            </a:r>
            <a:r>
              <a:rPr b="1" lang="en-US" sz="2400" spc="-1" strike="noStrike">
                <a:solidFill>
                  <a:srgbClr val="ffcc00"/>
                </a:solidFill>
                <a:latin typeface="Times New Roman"/>
                <a:ea typeface="DejaVu Sans"/>
              </a:rPr>
              <a:t>ARP table</a:t>
            </a:r>
            <a:r>
              <a:rPr b="0" lang="en-US" sz="2400" spc="-1" strike="noStrike">
                <a:solidFill>
                  <a:srgbClr val="ffffff"/>
                </a:solidFill>
                <a:latin typeface="Times New Roman"/>
                <a:ea typeface="DejaVu Sans"/>
              </a:rPr>
              <a:t>.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ARP cache holds the MAC address of a host and this enables the message to be sent directly to the destination MAC address without the computer having to issue an ARP request for MAC address.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ARP cache contents on a Windows computer can be viewed using the </a:t>
            </a:r>
            <a:r>
              <a:rPr b="1" lang="en-US" sz="2400" spc="-1" strike="noStrike">
                <a:solidFill>
                  <a:srgbClr val="ffffff"/>
                </a:solidFill>
                <a:latin typeface="Times New Roman"/>
                <a:ea typeface="DejaVu Sans"/>
              </a:rPr>
              <a:t>arp –a </a:t>
            </a:r>
            <a:r>
              <a:rPr b="0" lang="en-US" sz="2400" spc="-1" strike="noStrike">
                <a:solidFill>
                  <a:srgbClr val="ffffff"/>
                </a:solidFill>
                <a:latin typeface="Times New Roman"/>
                <a:ea typeface="DejaVu Sans"/>
              </a:rPr>
              <a:t> command while in the command prompt, as shown. </a:t>
            </a:r>
            <a:endParaRPr b="0" lang="en-US" sz="2400" spc="-1" strike="noStrike">
              <a:latin typeface="Arial"/>
            </a:endParaRPr>
          </a:p>
        </p:txBody>
      </p:sp>
    </p:spTree>
  </p:cSld>
  <p:transition>
    <p:fade/>
  </p:transition>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905120" y="3625920"/>
            <a:ext cx="5333040" cy="9464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This message is generated if all of the ARP entries have expired.</a:t>
            </a:r>
            <a:r>
              <a:rPr b="0" lang="en-US" sz="2400" spc="-1" strike="noStrike">
                <a:solidFill>
                  <a:srgbClr val="ffffff"/>
                </a:solidFill>
                <a:latin typeface="Times New Roman"/>
                <a:ea typeface="DejaVu Sans"/>
              </a:rPr>
              <a:t> </a:t>
            </a:r>
            <a:endParaRPr b="0" lang="en-US" sz="2400" spc="-1" strike="noStrike">
              <a:latin typeface="Arial"/>
            </a:endParaRPr>
          </a:p>
        </p:txBody>
      </p:sp>
      <p:pic>
        <p:nvPicPr>
          <p:cNvPr id="237" name="Picture 6_0" descr=""/>
          <p:cNvPicPr/>
          <p:nvPr/>
        </p:nvPicPr>
        <p:blipFill>
          <a:blip r:embed="rId1"/>
          <a:stretch/>
        </p:blipFill>
        <p:spPr>
          <a:xfrm>
            <a:off x="914400" y="990720"/>
            <a:ext cx="7619400" cy="2123280"/>
          </a:xfrm>
          <a:prstGeom prst="rect">
            <a:avLst/>
          </a:prstGeom>
          <a:ln>
            <a:noFill/>
          </a:ln>
        </p:spPr>
      </p:pic>
    </p:spTree>
  </p:cSld>
  <p:transition>
    <p:fade/>
  </p:transition>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Transparent Bridge</a:t>
            </a:r>
            <a:endParaRPr b="0" lang="en-US" sz="4400" spc="-1" strike="noStrike">
              <a:latin typeface="Arial"/>
            </a:endParaRPr>
          </a:p>
        </p:txBody>
      </p:sp>
      <p:sp>
        <p:nvSpPr>
          <p:cNvPr id="239"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name for the type of bridge used to interconnect two LANs running the same type of protocol (e.g. Ethernet) is a </a:t>
            </a:r>
            <a:r>
              <a:rPr b="1" lang="en-US" sz="2800" spc="-1" strike="noStrike">
                <a:solidFill>
                  <a:srgbClr val="ffcc00"/>
                </a:solidFill>
                <a:latin typeface="Times New Roman"/>
                <a:ea typeface="DejaVu Sans"/>
              </a:rPr>
              <a:t>transparent bridge</a:t>
            </a:r>
            <a:r>
              <a:rPr b="1" lang="en-US" sz="2800" spc="-1" strike="noStrike">
                <a:solidFill>
                  <a:srgbClr val="ffffff"/>
                </a:solidFill>
                <a:latin typeface="Times New Roman"/>
                <a:ea typeface="DejaVu Sans"/>
              </a:rPr>
              <a:t>.</a:t>
            </a:r>
            <a:r>
              <a:rPr b="0" lang="en-US" sz="2800" spc="-1" strike="noStrike">
                <a:solidFill>
                  <a:srgbClr val="ffcc00"/>
                </a:solidFill>
                <a:latin typeface="Times New Roman"/>
                <a:ea typeface="DejaVu Sans"/>
              </a:rPr>
              <a:t>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10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Bridges are also used to interconnect two LANs that are operating two different networking protocols.  For example LAN A could be an Ethernet LAN and LAN B could be a token-ring. </a:t>
            </a:r>
            <a:endParaRPr b="0" lang="en-US" sz="2800" spc="-1" strike="noStrike">
              <a:latin typeface="Arial"/>
            </a:endParaRPr>
          </a:p>
        </p:txBody>
      </p:sp>
    </p:spTree>
  </p:cSld>
  <p:transition>
    <p:fade/>
  </p:transition>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752480" y="5213520"/>
            <a:ext cx="563832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500"/>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Verdana"/>
                <a:ea typeface="DejaVu Sans"/>
              </a:rPr>
              <a:t>Table 5-2  A summary of the advantages and disadvantages of a Bridge interconnecting LANs.</a:t>
            </a:r>
            <a:endParaRPr b="0" lang="en-US" sz="2400" spc="-1" strike="noStrike">
              <a:latin typeface="Arial"/>
            </a:endParaRPr>
          </a:p>
        </p:txBody>
      </p:sp>
      <p:pic>
        <p:nvPicPr>
          <p:cNvPr id="241" name="Picture 5_0" descr=""/>
          <p:cNvPicPr/>
          <p:nvPr/>
        </p:nvPicPr>
        <p:blipFill>
          <a:blip r:embed="rId1"/>
          <a:stretch/>
        </p:blipFill>
        <p:spPr>
          <a:xfrm>
            <a:off x="344520" y="230040"/>
            <a:ext cx="8570160" cy="4689000"/>
          </a:xfrm>
          <a:prstGeom prst="rect">
            <a:avLst/>
          </a:prstGeom>
          <a:ln>
            <a:noFill/>
          </a:ln>
        </p:spPr>
      </p:pic>
    </p:spTree>
  </p:cSld>
  <p:transition>
    <p:fade/>
  </p:transition>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457200" y="22860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Bridges - Today</a:t>
            </a:r>
            <a:endParaRPr b="0" lang="en-US" sz="4400" spc="-1" strike="noStrike">
              <a:latin typeface="Arial"/>
            </a:endParaRPr>
          </a:p>
        </p:txBody>
      </p:sp>
      <p:sp>
        <p:nvSpPr>
          <p:cNvPr id="243" name="CustomShape 2"/>
          <p:cNvSpPr/>
          <p:nvPr/>
        </p:nvSpPr>
        <p:spPr>
          <a:xfrm>
            <a:off x="457200" y="17521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 common application today using a bridge is interconnecting LANs using wireless technology.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9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The use of wireless bridges in LANs is a popular choice for interconnecting the LANs when the cost of physically connecting the LANs is prohibitive.  </a:t>
            </a:r>
            <a:endParaRPr b="0" lang="en-US" sz="2800" spc="-1" strike="noStrike">
              <a:latin typeface="Arial"/>
            </a:endParaRPr>
          </a:p>
          <a:p>
            <a:pPr>
              <a:lnSpc>
                <a:spcPct val="9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p:txBody>
      </p:sp>
    </p:spTree>
  </p:cSld>
  <p:transition>
    <p:fade/>
  </p:transition>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Network Switch (layer-2)</a:t>
            </a:r>
            <a:endParaRPr b="0" lang="en-US" sz="4400" spc="-1" strike="noStrike">
              <a:latin typeface="Arial"/>
            </a:endParaRPr>
          </a:p>
        </p:txBody>
      </p:sp>
      <p:sp>
        <p:nvSpPr>
          <p:cNvPr id="245" name="CustomShape 2"/>
          <p:cNvSpPr/>
          <p:nvPr/>
        </p:nvSpPr>
        <p:spPr>
          <a:xfrm>
            <a:off x="457200" y="1676520"/>
            <a:ext cx="8228880" cy="4875840"/>
          </a:xfrm>
          <a:prstGeom prst="rect">
            <a:avLst/>
          </a:prstGeom>
          <a:noFill/>
          <a:ln>
            <a:noFill/>
          </a:ln>
        </p:spPr>
        <p:style>
          <a:lnRef idx="0"/>
          <a:fillRef idx="0"/>
          <a:effectRef idx="0"/>
          <a:fontRef idx="minor"/>
        </p:style>
        <p:txBody>
          <a:bodyPr lIns="90000" rIns="90000" tIns="45000" bIns="45000">
            <a:normAutofit/>
          </a:bodyPr>
          <a:p>
            <a:pPr marL="342720" indent="-342000">
              <a:lnSpc>
                <a:spcPct val="9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a:t>
            </a:r>
            <a:r>
              <a:rPr b="1" lang="en-US" sz="2400" spc="-1" strike="noStrike">
                <a:solidFill>
                  <a:srgbClr val="ffcc00"/>
                </a:solidFill>
                <a:latin typeface="Times New Roman"/>
                <a:ea typeface="DejaVu Sans"/>
              </a:rPr>
              <a:t>layer-2 switch</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is an improved network technology that addresses the issue of providing direct data connections, minimizing data collisions, and maximizing the use of a LAN’s bandwidth,  in other words, that improves the efficiency of the data transfer in the network.   </a:t>
            </a:r>
            <a:endParaRPr b="0" lang="en-US" sz="2400" spc="-1" strike="noStrike">
              <a:latin typeface="Arial"/>
            </a:endParaRPr>
          </a:p>
          <a:p>
            <a:pPr marL="342720" indent="-342000">
              <a:lnSpc>
                <a:spcPct val="90000"/>
              </a:lnSpc>
              <a:spcBef>
                <a:spcPts val="598"/>
              </a:spcBef>
              <a:tabLst>
                <a:tab algn="l" pos="0"/>
              </a:tabLst>
            </a:pPr>
            <a:endParaRPr b="0" lang="en-US" sz="2400" spc="-1" strike="noStrike">
              <a:latin typeface="Arial"/>
            </a:endParaRPr>
          </a:p>
          <a:p>
            <a:pPr marL="342720" indent="-342000">
              <a:lnSpc>
                <a:spcPct val="9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switch operates at layer 2 of the OSI model and therefore it uses the MAC or Ethernet address for making decisions for forwarding data packets.   The switch monitors data traffic on its ports and collects MAC address information in the same way the bridge does to build a table of  MAC addresses for the devices connected to its ports.  </a:t>
            </a:r>
            <a:endParaRPr b="0" lang="en-US" sz="2400" spc="-1" strike="noStrike">
              <a:latin typeface="Arial"/>
            </a:endParaRPr>
          </a:p>
          <a:p>
            <a:pPr marL="342720" indent="-342000">
              <a:lnSpc>
                <a:spcPct val="90000"/>
              </a:lnSpc>
              <a:spcBef>
                <a:spcPts val="598"/>
              </a:spcBef>
              <a:tabLst>
                <a:tab algn="l" pos="0"/>
              </a:tabLst>
            </a:pPr>
            <a:endParaRPr b="0" lang="en-US" sz="2400" spc="-1" strike="noStrike">
              <a:latin typeface="Arial"/>
            </a:endParaRPr>
          </a:p>
        </p:txBody>
      </p:sp>
    </p:spTree>
  </p:cSld>
  <p:transition>
    <p:fade/>
  </p:transition>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Network Switch (layer-2)</a:t>
            </a:r>
            <a:endParaRPr b="0" lang="en-US" sz="4400" spc="-1" strike="noStrike">
              <a:latin typeface="Arial"/>
            </a:endParaRPr>
          </a:p>
        </p:txBody>
      </p:sp>
      <p:sp>
        <p:nvSpPr>
          <p:cNvPr id="247"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342720" indent="-342000">
              <a:lnSpc>
                <a:spcPct val="100000"/>
              </a:lnSpc>
              <a:spcBef>
                <a:spcPts val="799"/>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switch has multiple ports similar to the hub and can switch in a data connection from any port to any other port similar to the bridge.  This is why the switch is sometimes called a </a:t>
            </a:r>
            <a:r>
              <a:rPr b="1" lang="en-US" sz="2400" spc="-1" strike="noStrike">
                <a:solidFill>
                  <a:srgbClr val="ffcc00"/>
                </a:solidFill>
                <a:latin typeface="Times New Roman"/>
                <a:ea typeface="DejaVu Sans"/>
              </a:rPr>
              <a:t>multiport bridge</a:t>
            </a:r>
            <a:r>
              <a:rPr b="0" lang="en-US" sz="2400" spc="-1" strike="noStrike">
                <a:solidFill>
                  <a:srgbClr val="ffffff"/>
                </a:solidFill>
                <a:latin typeface="Times New Roman"/>
                <a:ea typeface="DejaVu Sans"/>
              </a:rPr>
              <a:t>. The switch minimizes traffic congestion and isolates data traffic in the LAN</a:t>
            </a:r>
            <a:r>
              <a:rPr b="1" lang="en-US" sz="2400" spc="-1" strike="noStrike">
                <a:solidFill>
                  <a:srgbClr val="ffffff"/>
                </a:solidFill>
                <a:latin typeface="Times New Roman"/>
                <a:ea typeface="DejaVu Sans"/>
              </a:rPr>
              <a:t>.</a:t>
            </a:r>
            <a:r>
              <a:rPr b="0" lang="en-US" sz="2400" spc="-1" strike="noStrike">
                <a:solidFill>
                  <a:srgbClr val="ffffff"/>
                </a:solidFill>
                <a:latin typeface="Times New Roman"/>
                <a:ea typeface="DejaVu Sans"/>
              </a:rPr>
              <a:t> </a:t>
            </a:r>
            <a:endParaRPr b="0" lang="en-US" sz="2400" spc="-1" strike="noStrike">
              <a:latin typeface="Arial"/>
            </a:endParaRPr>
          </a:p>
          <a:p>
            <a:pPr marL="342720" indent="-342000">
              <a:lnSpc>
                <a:spcPct val="100000"/>
              </a:lnSpc>
              <a:spcBef>
                <a:spcPts val="799"/>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48" name="Picture 5" descr="fg04_00500"/>
          <p:cNvPicPr/>
          <p:nvPr/>
        </p:nvPicPr>
        <p:blipFill>
          <a:blip r:embed="rId1"/>
          <a:stretch/>
        </p:blipFill>
        <p:spPr>
          <a:xfrm>
            <a:off x="3886200" y="1338120"/>
            <a:ext cx="4952160" cy="3766680"/>
          </a:xfrm>
          <a:prstGeom prst="rect">
            <a:avLst/>
          </a:prstGeom>
          <a:ln>
            <a:noFill/>
          </a:ln>
        </p:spPr>
      </p:pic>
      <p:sp>
        <p:nvSpPr>
          <p:cNvPr id="249" name="CustomShape 1"/>
          <p:cNvSpPr/>
          <p:nvPr/>
        </p:nvSpPr>
        <p:spPr>
          <a:xfrm>
            <a:off x="182880" y="548640"/>
            <a:ext cx="3397680" cy="5580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In this figure, the hub has been replaced with a switch.  The change from a hub to a switch is relatively easy.  The port connections are the same (RJ-45) and once the connections are changed and the device is powered on, the switch begins to make the direct data connections for multiple ports using layer 2 switching.</a:t>
            </a:r>
            <a:endParaRPr b="0" lang="en-US" sz="2400" spc="-1" strike="noStrike">
              <a:latin typeface="Arial"/>
            </a:endParaRPr>
          </a:p>
        </p:txBody>
      </p:sp>
    </p:spTree>
  </p:cSld>
  <p:transition>
    <p:fade/>
  </p:transition>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0" name="Picture 5_1" descr="fg04_00600"/>
          <p:cNvPicPr/>
          <p:nvPr/>
        </p:nvPicPr>
        <p:blipFill>
          <a:blip r:embed="rId1"/>
          <a:stretch/>
        </p:blipFill>
        <p:spPr>
          <a:xfrm>
            <a:off x="4821120" y="1066680"/>
            <a:ext cx="3941280" cy="4723920"/>
          </a:xfrm>
          <a:prstGeom prst="rect">
            <a:avLst/>
          </a:prstGeom>
          <a:ln>
            <a:noFill/>
          </a:ln>
        </p:spPr>
      </p:pic>
      <p:sp>
        <p:nvSpPr>
          <p:cNvPr id="251"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Tree>
  </p:cSld>
  <p:transition>
    <p:fade/>
  </p:transition>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Chapter Objectives</a:t>
            </a:r>
            <a:endParaRPr b="0" lang="en-US" sz="4400" spc="-1" strike="noStrike">
              <a:latin typeface="Arial"/>
            </a:endParaRPr>
          </a:p>
        </p:txBody>
      </p:sp>
      <p:sp>
        <p:nvSpPr>
          <p:cNvPr id="43" name="CustomShape 2"/>
          <p:cNvSpPr/>
          <p:nvPr/>
        </p:nvSpPr>
        <p:spPr>
          <a:xfrm>
            <a:off x="457200" y="1905120"/>
            <a:ext cx="8305200" cy="44949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function of a router when used to interconnect LANs</a:t>
            </a:r>
            <a:endParaRPr b="0" lang="en-US" sz="24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interface associated with a router</a:t>
            </a:r>
            <a:endParaRPr b="0" lang="en-US" sz="24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function of a gateway in a computer network</a:t>
            </a:r>
            <a:endParaRPr b="0" lang="en-US" sz="24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concept of a network segment</a:t>
            </a:r>
            <a:endParaRPr b="0" lang="en-US" sz="24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concept of auto-negotiation</a:t>
            </a:r>
            <a:endParaRPr b="0" lang="en-US" sz="2400" spc="-1" strike="noStrike">
              <a:latin typeface="Arial"/>
            </a:endParaRPr>
          </a:p>
          <a:p>
            <a:pPr marL="342720" indent="-342000">
              <a:lnSpc>
                <a:spcPct val="10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ahoma"/>
                <a:ea typeface="DejaVu Sans"/>
              </a:rPr>
              <a:t>Describe the steps (software and hardware) for connecting to a router’s console port</a:t>
            </a: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p:transition>
    <p:fade/>
  </p:transition>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2" name="Picture 4" descr="fg04_00600"/>
          <p:cNvPicPr/>
          <p:nvPr/>
        </p:nvPicPr>
        <p:blipFill>
          <a:blip r:embed="rId1"/>
          <a:stretch/>
        </p:blipFill>
        <p:spPr>
          <a:xfrm>
            <a:off x="4821120" y="1066680"/>
            <a:ext cx="3941280" cy="4723920"/>
          </a:xfrm>
          <a:prstGeom prst="rect">
            <a:avLst/>
          </a:prstGeom>
          <a:ln>
            <a:noFill/>
          </a:ln>
        </p:spPr>
      </p:pic>
      <p:sp>
        <p:nvSpPr>
          <p:cNvPr id="253"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
        <p:nvSpPr>
          <p:cNvPr id="254" name="CustomShape 2"/>
          <p:cNvSpPr/>
          <p:nvPr/>
        </p:nvSpPr>
        <p:spPr>
          <a:xfrm>
            <a:off x="4648320" y="914400"/>
            <a:ext cx="1142280" cy="837360"/>
          </a:xfrm>
          <a:prstGeom prst="ellipse">
            <a:avLst/>
          </a:prstGeom>
          <a:noFill/>
          <a:ln w="38160">
            <a:solidFill>
              <a:srgbClr val="ff0000"/>
            </a:solidFill>
            <a:miter/>
          </a:ln>
        </p:spPr>
        <p:style>
          <a:lnRef idx="0"/>
          <a:fillRef idx="0"/>
          <a:effectRef idx="0"/>
          <a:fontRef idx="minor"/>
        </p:style>
      </p:sp>
    </p:spTree>
  </p:cSld>
  <p:transition>
    <p:fade/>
  </p:transition>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5" name="Picture 4_0" descr="fg04_00600"/>
          <p:cNvPicPr/>
          <p:nvPr/>
        </p:nvPicPr>
        <p:blipFill>
          <a:blip r:embed="rId1"/>
          <a:stretch/>
        </p:blipFill>
        <p:spPr>
          <a:xfrm>
            <a:off x="4821120" y="1066680"/>
            <a:ext cx="3941280" cy="4723920"/>
          </a:xfrm>
          <a:prstGeom prst="rect">
            <a:avLst/>
          </a:prstGeom>
          <a:ln>
            <a:noFill/>
          </a:ln>
        </p:spPr>
      </p:pic>
      <p:sp>
        <p:nvSpPr>
          <p:cNvPr id="256"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
        <p:nvSpPr>
          <p:cNvPr id="257" name="CustomShape 2"/>
          <p:cNvSpPr/>
          <p:nvPr/>
        </p:nvSpPr>
        <p:spPr>
          <a:xfrm>
            <a:off x="4648320" y="914400"/>
            <a:ext cx="1142280" cy="837360"/>
          </a:xfrm>
          <a:prstGeom prst="ellipse">
            <a:avLst/>
          </a:prstGeom>
          <a:noFill/>
          <a:ln w="38160">
            <a:solidFill>
              <a:srgbClr val="ff0000"/>
            </a:solidFill>
            <a:miter/>
          </a:ln>
        </p:spPr>
        <p:style>
          <a:lnRef idx="0"/>
          <a:fillRef idx="0"/>
          <a:effectRef idx="0"/>
          <a:fontRef idx="minor"/>
        </p:style>
      </p:sp>
      <p:sp>
        <p:nvSpPr>
          <p:cNvPr id="258" name="CustomShape 3"/>
          <p:cNvSpPr/>
          <p:nvPr/>
        </p:nvSpPr>
        <p:spPr>
          <a:xfrm>
            <a:off x="7696080" y="2666880"/>
            <a:ext cx="1142280" cy="837720"/>
          </a:xfrm>
          <a:prstGeom prst="ellipse">
            <a:avLst/>
          </a:prstGeom>
          <a:noFill/>
          <a:ln w="38160">
            <a:solidFill>
              <a:srgbClr val="ff0000"/>
            </a:solidFill>
            <a:miter/>
          </a:ln>
        </p:spPr>
        <p:style>
          <a:lnRef idx="0"/>
          <a:fillRef idx="0"/>
          <a:effectRef idx="0"/>
          <a:fontRef idx="minor"/>
        </p:style>
      </p:sp>
    </p:spTree>
  </p:cSld>
  <p:transition>
    <p:fade/>
  </p:transition>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59" name="Picture 4_1" descr="fg04_00600"/>
          <p:cNvPicPr/>
          <p:nvPr/>
        </p:nvPicPr>
        <p:blipFill>
          <a:blip r:embed="rId1"/>
          <a:stretch/>
        </p:blipFill>
        <p:spPr>
          <a:xfrm>
            <a:off x="4821120" y="1066680"/>
            <a:ext cx="3941280" cy="4723920"/>
          </a:xfrm>
          <a:prstGeom prst="rect">
            <a:avLst/>
          </a:prstGeom>
          <a:ln>
            <a:noFill/>
          </a:ln>
        </p:spPr>
      </p:pic>
      <p:sp>
        <p:nvSpPr>
          <p:cNvPr id="260"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
        <p:nvSpPr>
          <p:cNvPr id="261" name="CustomShape 2"/>
          <p:cNvSpPr/>
          <p:nvPr/>
        </p:nvSpPr>
        <p:spPr>
          <a:xfrm>
            <a:off x="4648320" y="914400"/>
            <a:ext cx="1142280" cy="837360"/>
          </a:xfrm>
          <a:prstGeom prst="ellipse">
            <a:avLst/>
          </a:prstGeom>
          <a:noFill/>
          <a:ln w="38160">
            <a:solidFill>
              <a:srgbClr val="ff0000"/>
            </a:solidFill>
            <a:miter/>
          </a:ln>
        </p:spPr>
        <p:style>
          <a:lnRef idx="0"/>
          <a:fillRef idx="0"/>
          <a:effectRef idx="0"/>
          <a:fontRef idx="minor"/>
        </p:style>
      </p:sp>
      <p:sp>
        <p:nvSpPr>
          <p:cNvPr id="262" name="CustomShape 3"/>
          <p:cNvSpPr/>
          <p:nvPr/>
        </p:nvSpPr>
        <p:spPr>
          <a:xfrm>
            <a:off x="7696080" y="2666880"/>
            <a:ext cx="1142280" cy="837720"/>
          </a:xfrm>
          <a:prstGeom prst="ellipse">
            <a:avLst/>
          </a:prstGeom>
          <a:noFill/>
          <a:ln w="38160">
            <a:solidFill>
              <a:srgbClr val="ff0000"/>
            </a:solidFill>
            <a:miter/>
          </a:ln>
        </p:spPr>
        <p:style>
          <a:lnRef idx="0"/>
          <a:fillRef idx="0"/>
          <a:effectRef idx="0"/>
          <a:fontRef idx="minor"/>
        </p:style>
      </p:sp>
      <p:sp>
        <p:nvSpPr>
          <p:cNvPr id="263" name="Line 4"/>
          <p:cNvSpPr/>
          <p:nvPr/>
        </p:nvSpPr>
        <p:spPr>
          <a:xfrm>
            <a:off x="5638680" y="1600200"/>
            <a:ext cx="533520" cy="1600200"/>
          </a:xfrm>
          <a:prstGeom prst="line">
            <a:avLst/>
          </a:prstGeom>
          <a:ln w="57240">
            <a:solidFill>
              <a:srgbClr val="ff0000"/>
            </a:solidFill>
            <a:prstDash val="sysDot"/>
            <a:miter/>
          </a:ln>
        </p:spPr>
        <p:style>
          <a:lnRef idx="0"/>
          <a:fillRef idx="0"/>
          <a:effectRef idx="0"/>
          <a:fontRef idx="minor"/>
        </p:style>
      </p:sp>
      <p:sp>
        <p:nvSpPr>
          <p:cNvPr id="264" name="Line 5"/>
          <p:cNvSpPr/>
          <p:nvPr/>
        </p:nvSpPr>
        <p:spPr>
          <a:xfrm flipV="1">
            <a:off x="6172200" y="3124080"/>
            <a:ext cx="1600200" cy="76320"/>
          </a:xfrm>
          <a:prstGeom prst="line">
            <a:avLst/>
          </a:prstGeom>
          <a:ln w="57240">
            <a:solidFill>
              <a:srgbClr val="ff0000"/>
            </a:solidFill>
            <a:prstDash val="sysDot"/>
            <a:miter/>
          </a:ln>
        </p:spPr>
        <p:style>
          <a:lnRef idx="0"/>
          <a:fillRef idx="0"/>
          <a:effectRef idx="0"/>
          <a:fontRef idx="minor"/>
        </p:style>
      </p:sp>
    </p:spTree>
  </p:cSld>
  <p:transition>
    <p:fade/>
  </p:transition>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5" name="Picture 4_2" descr="fg04_00600"/>
          <p:cNvPicPr/>
          <p:nvPr/>
        </p:nvPicPr>
        <p:blipFill>
          <a:blip r:embed="rId1"/>
          <a:stretch/>
        </p:blipFill>
        <p:spPr>
          <a:xfrm>
            <a:off x="4821120" y="1066680"/>
            <a:ext cx="3941280" cy="4723920"/>
          </a:xfrm>
          <a:prstGeom prst="rect">
            <a:avLst/>
          </a:prstGeom>
          <a:ln>
            <a:noFill/>
          </a:ln>
        </p:spPr>
      </p:pic>
      <p:sp>
        <p:nvSpPr>
          <p:cNvPr id="266"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
        <p:nvSpPr>
          <p:cNvPr id="267" name="CustomShape 2"/>
          <p:cNvSpPr/>
          <p:nvPr/>
        </p:nvSpPr>
        <p:spPr>
          <a:xfrm>
            <a:off x="4648320" y="914400"/>
            <a:ext cx="1142280" cy="837360"/>
          </a:xfrm>
          <a:prstGeom prst="ellipse">
            <a:avLst/>
          </a:prstGeom>
          <a:noFill/>
          <a:ln w="38160">
            <a:solidFill>
              <a:srgbClr val="ff0000"/>
            </a:solidFill>
            <a:miter/>
          </a:ln>
        </p:spPr>
        <p:style>
          <a:lnRef idx="0"/>
          <a:fillRef idx="0"/>
          <a:effectRef idx="0"/>
          <a:fontRef idx="minor"/>
        </p:style>
      </p:sp>
      <p:sp>
        <p:nvSpPr>
          <p:cNvPr id="268" name="CustomShape 3"/>
          <p:cNvSpPr/>
          <p:nvPr/>
        </p:nvSpPr>
        <p:spPr>
          <a:xfrm>
            <a:off x="7696080" y="2666880"/>
            <a:ext cx="1142280" cy="837720"/>
          </a:xfrm>
          <a:prstGeom prst="ellipse">
            <a:avLst/>
          </a:prstGeom>
          <a:noFill/>
          <a:ln w="38160">
            <a:solidFill>
              <a:srgbClr val="ff0000"/>
            </a:solidFill>
            <a:miter/>
          </a:ln>
        </p:spPr>
        <p:style>
          <a:lnRef idx="0"/>
          <a:fillRef idx="0"/>
          <a:effectRef idx="0"/>
          <a:fontRef idx="minor"/>
        </p:style>
      </p:sp>
      <p:sp>
        <p:nvSpPr>
          <p:cNvPr id="269" name="CustomShape 4"/>
          <p:cNvSpPr/>
          <p:nvPr/>
        </p:nvSpPr>
        <p:spPr>
          <a:xfrm>
            <a:off x="4689360" y="4419720"/>
            <a:ext cx="1142280" cy="837360"/>
          </a:xfrm>
          <a:prstGeom prst="ellipse">
            <a:avLst/>
          </a:prstGeom>
          <a:noFill/>
          <a:ln w="38160">
            <a:solidFill>
              <a:srgbClr val="ff0000"/>
            </a:solidFill>
            <a:miter/>
          </a:ln>
        </p:spPr>
        <p:style>
          <a:lnRef idx="0"/>
          <a:fillRef idx="0"/>
          <a:effectRef idx="0"/>
          <a:fontRef idx="minor"/>
        </p:style>
      </p:sp>
      <p:sp>
        <p:nvSpPr>
          <p:cNvPr id="270" name="CustomShape 5"/>
          <p:cNvSpPr/>
          <p:nvPr/>
        </p:nvSpPr>
        <p:spPr>
          <a:xfrm>
            <a:off x="6954840" y="3851280"/>
            <a:ext cx="1142280" cy="837360"/>
          </a:xfrm>
          <a:prstGeom prst="ellipse">
            <a:avLst/>
          </a:prstGeom>
          <a:noFill/>
          <a:ln w="38160">
            <a:solidFill>
              <a:srgbClr val="ff0000"/>
            </a:solidFill>
            <a:miter/>
          </a:ln>
        </p:spPr>
        <p:style>
          <a:lnRef idx="0"/>
          <a:fillRef idx="0"/>
          <a:effectRef idx="0"/>
          <a:fontRef idx="minor"/>
        </p:style>
      </p:sp>
      <p:sp>
        <p:nvSpPr>
          <p:cNvPr id="271" name="Line 6"/>
          <p:cNvSpPr/>
          <p:nvPr/>
        </p:nvSpPr>
        <p:spPr>
          <a:xfrm flipV="1">
            <a:off x="5638680" y="3581280"/>
            <a:ext cx="609840" cy="914400"/>
          </a:xfrm>
          <a:prstGeom prst="line">
            <a:avLst/>
          </a:prstGeom>
          <a:ln w="57240">
            <a:solidFill>
              <a:srgbClr val="ff0000"/>
            </a:solidFill>
            <a:prstDash val="sysDot"/>
            <a:miter/>
          </a:ln>
        </p:spPr>
        <p:style>
          <a:lnRef idx="0"/>
          <a:fillRef idx="0"/>
          <a:effectRef idx="0"/>
          <a:fontRef idx="minor"/>
        </p:style>
      </p:sp>
      <p:sp>
        <p:nvSpPr>
          <p:cNvPr id="272" name="Line 7"/>
          <p:cNvSpPr/>
          <p:nvPr/>
        </p:nvSpPr>
        <p:spPr>
          <a:xfrm>
            <a:off x="6248520" y="3581280"/>
            <a:ext cx="914400" cy="685800"/>
          </a:xfrm>
          <a:prstGeom prst="line">
            <a:avLst/>
          </a:prstGeom>
          <a:ln w="57240">
            <a:solidFill>
              <a:srgbClr val="ff0000"/>
            </a:solidFill>
            <a:prstDash val="sysDot"/>
            <a:miter/>
          </a:ln>
        </p:spPr>
        <p:style>
          <a:lnRef idx="0"/>
          <a:fillRef idx="0"/>
          <a:effectRef idx="0"/>
          <a:fontRef idx="minor"/>
        </p:style>
      </p:sp>
    </p:spTree>
  </p:cSld>
  <p:transition>
    <p:fade/>
  </p:transition>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73" name="Picture 14" descr="fg04_00600"/>
          <p:cNvPicPr/>
          <p:nvPr/>
        </p:nvPicPr>
        <p:blipFill>
          <a:blip r:embed="rId1"/>
          <a:stretch/>
        </p:blipFill>
        <p:spPr>
          <a:xfrm>
            <a:off x="4821120" y="1066680"/>
            <a:ext cx="3941280" cy="4723920"/>
          </a:xfrm>
          <a:prstGeom prst="rect">
            <a:avLst/>
          </a:prstGeom>
          <a:ln>
            <a:noFill/>
          </a:ln>
        </p:spPr>
      </p:pic>
      <p:sp>
        <p:nvSpPr>
          <p:cNvPr id="274" name="CustomShape 1"/>
          <p:cNvSpPr/>
          <p:nvPr/>
        </p:nvSpPr>
        <p:spPr>
          <a:xfrm>
            <a:off x="380880" y="380880"/>
            <a:ext cx="4038120" cy="9888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LAN shown contains 14 computers and 2 printers connected to 16 ports on the switch.  The LAN is configured in a star topology.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If the computer connected to port 1 is printing a file on the laser printer (port 12), the switch will set up a direct connect between ports 1 and 12.  The computer at port 14 could also be communicating with the computer at port 7 and the computer at port 6 could be printing a file on the color printer at port 16.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use of the switch enables simultaneous direct data connections for multiple pairs of hosts connected to the network.  Each switch connection provides a link with minimal collisions and therefore maximum use of the LAN’s bandwidth. </a:t>
            </a:r>
            <a:endParaRPr b="0" lang="en-US" sz="2400" spc="-1" strike="noStrike">
              <a:latin typeface="Arial"/>
            </a:endParaRPr>
          </a:p>
        </p:txBody>
      </p:sp>
      <p:sp>
        <p:nvSpPr>
          <p:cNvPr id="275" name="CustomShape 2"/>
          <p:cNvSpPr/>
          <p:nvPr/>
        </p:nvSpPr>
        <p:spPr>
          <a:xfrm>
            <a:off x="4648320" y="914400"/>
            <a:ext cx="1142280" cy="837360"/>
          </a:xfrm>
          <a:prstGeom prst="ellipse">
            <a:avLst/>
          </a:prstGeom>
          <a:noFill/>
          <a:ln w="38160">
            <a:solidFill>
              <a:srgbClr val="ff0000"/>
            </a:solidFill>
            <a:miter/>
          </a:ln>
        </p:spPr>
        <p:style>
          <a:lnRef idx="0"/>
          <a:fillRef idx="0"/>
          <a:effectRef idx="0"/>
          <a:fontRef idx="minor"/>
        </p:style>
      </p:sp>
      <p:sp>
        <p:nvSpPr>
          <p:cNvPr id="276" name="CustomShape 3"/>
          <p:cNvSpPr/>
          <p:nvPr/>
        </p:nvSpPr>
        <p:spPr>
          <a:xfrm>
            <a:off x="7696080" y="5029200"/>
            <a:ext cx="1142280" cy="837360"/>
          </a:xfrm>
          <a:prstGeom prst="ellipse">
            <a:avLst/>
          </a:prstGeom>
          <a:noFill/>
          <a:ln w="38160">
            <a:solidFill>
              <a:srgbClr val="ff0000"/>
            </a:solidFill>
            <a:miter/>
          </a:ln>
        </p:spPr>
        <p:style>
          <a:lnRef idx="0"/>
          <a:fillRef idx="0"/>
          <a:effectRef idx="0"/>
          <a:fontRef idx="minor"/>
        </p:style>
      </p:sp>
      <p:sp>
        <p:nvSpPr>
          <p:cNvPr id="277" name="CustomShape 4"/>
          <p:cNvSpPr/>
          <p:nvPr/>
        </p:nvSpPr>
        <p:spPr>
          <a:xfrm>
            <a:off x="4689360" y="4419720"/>
            <a:ext cx="1142280" cy="837360"/>
          </a:xfrm>
          <a:prstGeom prst="ellipse">
            <a:avLst/>
          </a:prstGeom>
          <a:noFill/>
          <a:ln w="38160">
            <a:solidFill>
              <a:srgbClr val="ff0000"/>
            </a:solidFill>
            <a:miter/>
          </a:ln>
        </p:spPr>
        <p:style>
          <a:lnRef idx="0"/>
          <a:fillRef idx="0"/>
          <a:effectRef idx="0"/>
          <a:fontRef idx="minor"/>
        </p:style>
      </p:sp>
      <p:sp>
        <p:nvSpPr>
          <p:cNvPr id="278" name="CustomShape 5"/>
          <p:cNvSpPr/>
          <p:nvPr/>
        </p:nvSpPr>
        <p:spPr>
          <a:xfrm>
            <a:off x="6954840" y="3851280"/>
            <a:ext cx="1142280" cy="837360"/>
          </a:xfrm>
          <a:prstGeom prst="ellipse">
            <a:avLst/>
          </a:prstGeom>
          <a:noFill/>
          <a:ln w="38160">
            <a:solidFill>
              <a:srgbClr val="ff0000"/>
            </a:solidFill>
            <a:miter/>
          </a:ln>
        </p:spPr>
        <p:style>
          <a:lnRef idx="0"/>
          <a:fillRef idx="0"/>
          <a:effectRef idx="0"/>
          <a:fontRef idx="minor"/>
        </p:style>
      </p:sp>
      <p:sp>
        <p:nvSpPr>
          <p:cNvPr id="279" name="CustomShape 6"/>
          <p:cNvSpPr/>
          <p:nvPr/>
        </p:nvSpPr>
        <p:spPr>
          <a:xfrm>
            <a:off x="4703760" y="3886200"/>
            <a:ext cx="1142280" cy="837360"/>
          </a:xfrm>
          <a:prstGeom prst="ellipse">
            <a:avLst/>
          </a:prstGeom>
          <a:noFill/>
          <a:ln w="38160">
            <a:solidFill>
              <a:srgbClr val="ff0000"/>
            </a:solidFill>
            <a:miter/>
          </a:ln>
        </p:spPr>
        <p:style>
          <a:lnRef idx="0"/>
          <a:fillRef idx="0"/>
          <a:effectRef idx="0"/>
          <a:fontRef idx="minor"/>
        </p:style>
      </p:sp>
      <p:sp>
        <p:nvSpPr>
          <p:cNvPr id="280" name="Line 7"/>
          <p:cNvSpPr/>
          <p:nvPr/>
        </p:nvSpPr>
        <p:spPr>
          <a:xfrm flipV="1">
            <a:off x="5715000" y="3428640"/>
            <a:ext cx="533520" cy="609480"/>
          </a:xfrm>
          <a:prstGeom prst="line">
            <a:avLst/>
          </a:prstGeom>
          <a:ln w="57240">
            <a:solidFill>
              <a:srgbClr val="ff0000"/>
            </a:solidFill>
            <a:prstDash val="sysDot"/>
            <a:miter/>
          </a:ln>
        </p:spPr>
        <p:style>
          <a:lnRef idx="0"/>
          <a:fillRef idx="0"/>
          <a:effectRef idx="0"/>
          <a:fontRef idx="minor"/>
        </p:style>
      </p:sp>
      <p:sp>
        <p:nvSpPr>
          <p:cNvPr id="281" name="Line 8"/>
          <p:cNvSpPr/>
          <p:nvPr/>
        </p:nvSpPr>
        <p:spPr>
          <a:xfrm>
            <a:off x="6248520" y="3429000"/>
            <a:ext cx="990360" cy="2057400"/>
          </a:xfrm>
          <a:prstGeom prst="line">
            <a:avLst/>
          </a:prstGeom>
          <a:ln w="57240">
            <a:solidFill>
              <a:srgbClr val="ff0000"/>
            </a:solidFill>
            <a:prstDash val="sysDot"/>
            <a:miter/>
          </a:ln>
        </p:spPr>
        <p:style>
          <a:lnRef idx="0"/>
          <a:fillRef idx="0"/>
          <a:effectRef idx="0"/>
          <a:fontRef idx="minor"/>
        </p:style>
      </p:sp>
      <p:sp>
        <p:nvSpPr>
          <p:cNvPr id="282" name="CustomShape 9"/>
          <p:cNvSpPr/>
          <p:nvPr/>
        </p:nvSpPr>
        <p:spPr>
          <a:xfrm>
            <a:off x="7696080" y="2666880"/>
            <a:ext cx="1142280" cy="837720"/>
          </a:xfrm>
          <a:prstGeom prst="ellipse">
            <a:avLst/>
          </a:prstGeom>
          <a:noFill/>
          <a:ln w="38160">
            <a:solidFill>
              <a:srgbClr val="ff0000"/>
            </a:solidFill>
            <a:miter/>
          </a:ln>
        </p:spPr>
        <p:style>
          <a:lnRef idx="0"/>
          <a:fillRef idx="0"/>
          <a:effectRef idx="0"/>
          <a:fontRef idx="minor"/>
        </p:style>
      </p:sp>
    </p:spTree>
  </p:cSld>
  <p:transition>
    <p:fade/>
  </p:transition>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3" name="Picture 4_3" descr="fg04_00600"/>
          <p:cNvPicPr/>
          <p:nvPr/>
        </p:nvPicPr>
        <p:blipFill>
          <a:blip r:embed="rId1"/>
          <a:stretch/>
        </p:blipFill>
        <p:spPr>
          <a:xfrm>
            <a:off x="4821120" y="1066680"/>
            <a:ext cx="3941280" cy="4723920"/>
          </a:xfrm>
          <a:prstGeom prst="rect">
            <a:avLst/>
          </a:prstGeom>
          <a:ln>
            <a:noFill/>
          </a:ln>
        </p:spPr>
      </p:pic>
      <p:sp>
        <p:nvSpPr>
          <p:cNvPr id="284" name="CustomShape 1"/>
          <p:cNvSpPr/>
          <p:nvPr/>
        </p:nvSpPr>
        <p:spPr>
          <a:xfrm>
            <a:off x="380880" y="304920"/>
            <a:ext cx="4038120" cy="91566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A link with minimal collisions is possible since only the two computers that established the link will be communicating over the channel.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Recall that in the star topology each host has a direct connection to the switch.  Therefore, when the link is established between the two hosts,  their link is isolated from any other data traffic.  </a:t>
            </a:r>
            <a:endParaRPr b="0" lang="en-US" sz="2400" spc="-1" strike="noStrike">
              <a:latin typeface="Arial"/>
            </a:endParaRPr>
          </a:p>
          <a:p>
            <a:pPr marL="216000" indent="-215280">
              <a:lnSpc>
                <a:spcPct val="100000"/>
              </a:lnSpc>
              <a:spcBef>
                <a:spcPts val="1123"/>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However, the exception to this is when </a:t>
            </a:r>
            <a:r>
              <a:rPr b="1" lang="en-US" sz="2400" spc="-1" strike="noStrike">
                <a:solidFill>
                  <a:srgbClr val="ffcc00"/>
                </a:solidFill>
                <a:latin typeface="Times New Roman"/>
                <a:ea typeface="DejaVu Sans"/>
              </a:rPr>
              <a:t>broadcast</a:t>
            </a:r>
            <a:r>
              <a:rPr b="1" lang="en-US" sz="2400" spc="-1" strike="noStrike">
                <a:solidFill>
                  <a:srgbClr val="ffffff"/>
                </a:solidFill>
                <a:latin typeface="Times New Roman"/>
                <a:ea typeface="DejaVu Sans"/>
              </a:rPr>
              <a:t> or </a:t>
            </a:r>
            <a:r>
              <a:rPr b="1" lang="en-US" sz="2400" spc="-1" strike="noStrike">
                <a:solidFill>
                  <a:srgbClr val="ffcc00"/>
                </a:solidFill>
                <a:latin typeface="Times New Roman"/>
                <a:ea typeface="DejaVu Sans"/>
              </a:rPr>
              <a:t>multicast</a:t>
            </a:r>
            <a:r>
              <a:rPr b="1" lang="en-US" sz="2400" spc="-1" strike="noStrike">
                <a:solidFill>
                  <a:srgbClr val="ffffff"/>
                </a:solidFill>
                <a:latin typeface="Times New Roman"/>
                <a:ea typeface="DejaVu Sans"/>
              </a:rPr>
              <a:t> messages are sent in the LAN.  In the case of a broadcast message, the message is sent to all devices connected to the LAN.  A</a:t>
            </a:r>
            <a:r>
              <a:rPr b="1" lang="en-US" sz="2400" spc="-1" strike="noStrike">
                <a:solidFill>
                  <a:srgbClr val="ffcc00"/>
                </a:solidFill>
                <a:latin typeface="Times New Roman"/>
                <a:ea typeface="DejaVu Sans"/>
              </a:rPr>
              <a:t> multicast</a:t>
            </a:r>
            <a:r>
              <a:rPr b="1" lang="en-US" sz="2400" spc="-1" strike="noStrike">
                <a:solidFill>
                  <a:srgbClr val="ffffff"/>
                </a:solidFill>
                <a:latin typeface="Times New Roman"/>
                <a:ea typeface="DejaVu Sans"/>
              </a:rPr>
              <a:t> message is sent to a specific group of hosts on the network. </a:t>
            </a:r>
            <a:endParaRPr b="0" lang="en-US" sz="2400" spc="-1" strike="noStrike">
              <a:latin typeface="Arial"/>
            </a:endParaRPr>
          </a:p>
        </p:txBody>
      </p:sp>
    </p:spTree>
  </p:cSld>
  <p:transition>
    <p:fade/>
  </p:transition>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Managed Switch</a:t>
            </a:r>
            <a:endParaRPr b="0" lang="en-US" sz="4400" spc="-1" strike="noStrike">
              <a:latin typeface="Arial"/>
            </a:endParaRPr>
          </a:p>
        </p:txBody>
      </p:sp>
      <p:sp>
        <p:nvSpPr>
          <p:cNvPr id="286" name="CustomShape 2"/>
          <p:cNvSpPr/>
          <p:nvPr/>
        </p:nvSpPr>
        <p:spPr>
          <a:xfrm>
            <a:off x="457200" y="1980720"/>
            <a:ext cx="8228880" cy="487620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 </a:t>
            </a:r>
            <a:r>
              <a:rPr b="0" lang="en-US" sz="2800" spc="-1" strike="noStrike">
                <a:solidFill>
                  <a:srgbClr val="ffcc00"/>
                </a:solidFill>
                <a:latin typeface="Times New Roman"/>
                <a:ea typeface="DejaVu Sans"/>
              </a:rPr>
              <a:t>managed switch</a:t>
            </a:r>
            <a:r>
              <a:rPr b="0" lang="en-US" sz="2800" spc="-1" strike="noStrike">
                <a:solidFill>
                  <a:srgbClr val="ffffff"/>
                </a:solidFill>
                <a:latin typeface="Times New Roman"/>
                <a:ea typeface="DejaVu Sans"/>
              </a:rPr>
              <a:t> is simply a network switch that allows the network administrator to monitor, configure, and manage certain network features such as what computers are allowed to access the LAN via the switch.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Access to the management features for the switch is password protected so that only the network administrators can gain entry.  </a:t>
            </a:r>
            <a:endParaRPr b="0" lang="en-US" sz="2800" spc="-1" strike="noStrike">
              <a:latin typeface="Arial"/>
            </a:endParaRPr>
          </a:p>
          <a:p>
            <a:pPr>
              <a:lnSpc>
                <a:spcPct val="8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216000" indent="-215280">
              <a:lnSpc>
                <a:spcPct val="80000"/>
              </a:lnSpc>
              <a:spcBef>
                <a:spcPts val="697"/>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imes New Roman"/>
                <a:ea typeface="DejaVu Sans"/>
              </a:rPr>
              <a:t> </a:t>
            </a:r>
            <a:endParaRPr b="0" lang="en-US" sz="2800" spc="-1" strike="noStrike">
              <a:latin typeface="Arial"/>
            </a:endParaRPr>
          </a:p>
        </p:txBody>
      </p:sp>
    </p:spTree>
  </p:cSld>
  <p:transition>
    <p:fade/>
  </p:transition>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ahoma"/>
                <a:ea typeface="DejaVu Sans"/>
              </a:rPr>
              <a:t>Switches</a:t>
            </a:r>
            <a:endParaRPr b="0" lang="en-US" sz="4000" spc="-1" strike="noStrike">
              <a:latin typeface="Arial"/>
            </a:endParaRPr>
          </a:p>
        </p:txBody>
      </p:sp>
      <p:sp>
        <p:nvSpPr>
          <p:cNvPr id="288"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benefits of a using a network switch are many in a modern computer network.  These benefits include less network congestion, faster data transfers, and excellent manageability. It has been shown that a network switch can be used to replace the network hub and the advantage is data traffic within a LAN is isolated.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term for this is </a:t>
            </a:r>
            <a:r>
              <a:rPr b="1" lang="en-US" sz="2400" spc="-1" strike="noStrike">
                <a:solidFill>
                  <a:srgbClr val="ffcc00"/>
                </a:solidFill>
                <a:latin typeface="Times New Roman"/>
                <a:ea typeface="DejaVu Sans"/>
              </a:rPr>
              <a:t>isolating the collision domains</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which is breaking the network into segments.  A segment is a portion of the network where the data traffic from one part of the network is isolated from the other networking devices.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Switches</a:t>
            </a:r>
            <a:endParaRPr b="0" lang="en-US" sz="4000" spc="-1" strike="noStrike">
              <a:latin typeface="Arial"/>
            </a:endParaRPr>
          </a:p>
        </p:txBody>
      </p:sp>
      <p:sp>
        <p:nvSpPr>
          <p:cNvPr id="290"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44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direct benefit of isolating collision domains is there will be an increase in the data transfer speed and throughput.  This is due to the fact that the LAN bandwidth is not being shared and chances of data collisions are minimized.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As a result, the LAN will exhibit faster data transfers and latency within the LAN will be significantly reduced.  Reduced latency means that the data packets will arrive at the destination more quickly.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CAM – Content Addressable Memory</a:t>
            </a:r>
            <a:endParaRPr b="0" lang="en-US" sz="4000" spc="-1" strike="noStrike">
              <a:latin typeface="Arial"/>
            </a:endParaRPr>
          </a:p>
        </p:txBody>
      </p:sp>
      <p:sp>
        <p:nvSpPr>
          <p:cNvPr id="292"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Switches learn the MAC addresses of the connected networking by extracting the MAC address information from the headers of Ethernet data packets.</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switch will map the extracted MAC address to the port where the data packet came in.  This information is stored in </a:t>
            </a:r>
            <a:r>
              <a:rPr b="1" lang="en-US" sz="2400" spc="-1" strike="noStrike">
                <a:solidFill>
                  <a:srgbClr val="ffcc00"/>
                </a:solidFill>
                <a:latin typeface="Times New Roman"/>
                <a:ea typeface="DejaVu Sans"/>
              </a:rPr>
              <a:t>CAM – Content Addressable Memory</a:t>
            </a:r>
            <a:r>
              <a:rPr b="0" lang="en-US" sz="2400" spc="-1" strike="noStrike">
                <a:solidFill>
                  <a:srgbClr val="ffffff"/>
                </a:solidFill>
                <a:latin typeface="Times New Roman"/>
                <a:ea typeface="DejaVu Sans"/>
              </a:rPr>
              <a:t>.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CAM is a table of MAC address and port mapping used by the switch to identify connected networking devices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Interconnecting the LANs</a:t>
            </a:r>
            <a:endParaRPr b="0" lang="en-US" sz="4400" spc="-1" strike="noStrike">
              <a:latin typeface="Arial"/>
            </a:endParaRPr>
          </a:p>
        </p:txBody>
      </p:sp>
      <p:sp>
        <p:nvSpPr>
          <p:cNvPr id="45"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342720" indent="-34200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Interconnecting LANs in a </a:t>
            </a:r>
            <a:r>
              <a:rPr b="0" lang="en-US" sz="2800" spc="-1" strike="noStrike">
                <a:solidFill>
                  <a:srgbClr val="ffcc00"/>
                </a:solidFill>
                <a:latin typeface="Tahoma"/>
                <a:ea typeface="DejaVu Sans"/>
              </a:rPr>
              <a:t>campus network</a:t>
            </a:r>
            <a:r>
              <a:rPr b="0" lang="en-US" sz="2800" spc="-1" strike="noStrike">
                <a:solidFill>
                  <a:srgbClr val="ffffff"/>
                </a:solidFill>
                <a:latin typeface="Tahoma"/>
                <a:ea typeface="DejaVu Sans"/>
              </a:rPr>
              <a:t> or even interconnecting LANs in a wide area network (</a:t>
            </a:r>
            <a:r>
              <a:rPr b="0" lang="en-US" sz="2800" spc="-1" strike="noStrike">
                <a:solidFill>
                  <a:srgbClr val="ffcc00"/>
                </a:solidFill>
                <a:latin typeface="Tahoma"/>
                <a:ea typeface="DejaVu Sans"/>
              </a:rPr>
              <a:t>WAN</a:t>
            </a:r>
            <a:r>
              <a:rPr b="0" lang="en-US" sz="2800" spc="-1" strike="noStrike">
                <a:solidFill>
                  <a:srgbClr val="ffffff"/>
                </a:solidFill>
                <a:latin typeface="Tahoma"/>
                <a:ea typeface="DejaVu Sans"/>
              </a:rPr>
              <a:t>) incorporate similar concepts and issues.  </a:t>
            </a:r>
            <a:endParaRPr b="0" lang="en-US" sz="2800" spc="-1" strike="noStrike">
              <a:latin typeface="Arial"/>
            </a:endParaRPr>
          </a:p>
          <a:p>
            <a:pPr>
              <a:lnSpc>
                <a:spcPct val="100000"/>
              </a:lnSpc>
              <a:spcBef>
                <a:spcPts val="697"/>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800" spc="-1" strike="noStrike">
              <a:latin typeface="Arial"/>
            </a:endParaRPr>
          </a:p>
          <a:p>
            <a:pPr marL="342720" indent="-342000">
              <a:lnSpc>
                <a:spcPct val="100000"/>
              </a:lnSpc>
              <a:spcBef>
                <a:spcPts val="697"/>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800" spc="-1" strike="noStrike">
                <a:solidFill>
                  <a:srgbClr val="ffffff"/>
                </a:solidFill>
                <a:latin typeface="Tahoma"/>
                <a:ea typeface="DejaVu Sans"/>
              </a:rPr>
              <a:t>The </a:t>
            </a:r>
            <a:r>
              <a:rPr b="0" lang="en-US" sz="2800" spc="-1" strike="noStrike">
                <a:solidFill>
                  <a:srgbClr val="ffcc00"/>
                </a:solidFill>
                <a:latin typeface="Tahoma"/>
                <a:ea typeface="DejaVu Sans"/>
              </a:rPr>
              <a:t>campus network</a:t>
            </a:r>
            <a:r>
              <a:rPr b="0" lang="en-US" sz="2800" spc="-1" strike="noStrike">
                <a:solidFill>
                  <a:srgbClr val="ffffff"/>
                </a:solidFill>
                <a:latin typeface="Tahoma"/>
                <a:ea typeface="DejaVu Sans"/>
              </a:rPr>
              <a:t> is a collection of two or more interconnected LANs.  Either can be within a building or housed externally in multiple buildings. </a:t>
            </a:r>
            <a:endParaRPr b="0" lang="en-US" sz="2800" spc="-1" strike="noStrike">
              <a:latin typeface="Arial"/>
            </a:endParaRPr>
          </a:p>
        </p:txBody>
      </p:sp>
    </p:spTree>
  </p:cSld>
  <p:transition>
    <p:fade/>
  </p:transition>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CAM – Content Addressable Memory</a:t>
            </a:r>
            <a:endParaRPr b="0" lang="en-US" sz="4000" spc="-1" strike="noStrike">
              <a:latin typeface="Arial"/>
            </a:endParaRPr>
          </a:p>
        </p:txBody>
      </p:sp>
      <p:sp>
        <p:nvSpPr>
          <p:cNvPr id="294"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extracted MAC addresses are then used by the switch to map a direct communication between two network devices connected to its ports.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MAC address and port information remain in CAM as long as the device connected to the switch port remains active.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time-stamp establishes the time when the mapping of the MAC address to a switch port is established.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799"/>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switches limit the amount of time address and port information are stored in CAM.  This is called </a:t>
            </a:r>
            <a:r>
              <a:rPr b="1" lang="en-US" sz="2400" spc="-1" strike="noStrike">
                <a:solidFill>
                  <a:srgbClr val="ffffff"/>
                </a:solidFill>
                <a:latin typeface="Times New Roman"/>
                <a:ea typeface="DejaVu Sans"/>
              </a:rPr>
              <a:t>aging time.</a:t>
            </a:r>
            <a:r>
              <a:rPr b="0" lang="en-US" sz="2400" spc="-1" strike="noStrike">
                <a:solidFill>
                  <a:srgbClr val="ffffff"/>
                </a:solidFill>
                <a:latin typeface="Times New Roman"/>
                <a:ea typeface="DejaVu Sans"/>
              </a:rPr>
              <a:t> </a:t>
            </a:r>
            <a:r>
              <a:rPr b="0" lang="en-US" sz="3200" spc="-1" strike="noStrike">
                <a:solidFill>
                  <a:srgbClr val="ffffff"/>
                </a:solidFill>
                <a:latin typeface="Times New Roman"/>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Switches – broadcast domain</a:t>
            </a:r>
            <a:endParaRPr b="0" lang="en-US" sz="4000" spc="-1" strike="noStrike">
              <a:latin typeface="Arial"/>
            </a:endParaRPr>
          </a:p>
        </p:txBody>
      </p:sp>
      <p:sp>
        <p:nvSpPr>
          <p:cNvPr id="296"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It has been shown that switches minimize the collision domain due to the fact a direct switch connection is made between networking devices.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However, it is important to remember that switches do not reduce the broadcast domain.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In a </a:t>
            </a:r>
            <a:r>
              <a:rPr b="1" lang="en-US" sz="2400" spc="-1" strike="noStrike">
                <a:solidFill>
                  <a:srgbClr val="ffcc00"/>
                </a:solidFill>
                <a:latin typeface="Times New Roman"/>
                <a:ea typeface="DejaVu Sans"/>
              </a:rPr>
              <a:t>broadcast domain</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 any network broadcast sent over the network will be seen by all networking devices in the same network.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Broadcasts within a LAN will be passed by switches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Switches – modes</a:t>
            </a:r>
            <a:endParaRPr b="0" lang="en-US" sz="4000" spc="-1" strike="noStrike">
              <a:latin typeface="Arial"/>
            </a:endParaRPr>
          </a:p>
        </p:txBody>
      </p:sp>
      <p:sp>
        <p:nvSpPr>
          <p:cNvPr id="298"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two modes used in a switch to forward frames.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These are </a:t>
            </a:r>
            <a:r>
              <a:rPr b="1" lang="en-US" sz="2400" spc="-1" strike="noStrike">
                <a:solidFill>
                  <a:srgbClr val="ffcc00"/>
                </a:solidFill>
                <a:latin typeface="Times New Roman"/>
                <a:ea typeface="DejaVu Sans"/>
              </a:rPr>
              <a:t>store-and-forward</a:t>
            </a:r>
            <a:r>
              <a:rPr b="0" lang="en-US" sz="2400" spc="-1" strike="noStrike">
                <a:solidFill>
                  <a:srgbClr val="ffffff"/>
                </a:solidFill>
                <a:latin typeface="Times New Roman"/>
                <a:ea typeface="DejaVu Sans"/>
              </a:rPr>
              <a:t> and </a:t>
            </a:r>
            <a:r>
              <a:rPr b="1" lang="en-US" sz="2400" spc="-1" strike="noStrike">
                <a:solidFill>
                  <a:srgbClr val="ffcc00"/>
                </a:solidFill>
                <a:latin typeface="Times New Roman"/>
                <a:ea typeface="DejaVu Sans"/>
              </a:rPr>
              <a:t>cut-through</a:t>
            </a:r>
            <a:r>
              <a:rPr b="0" lang="en-US" sz="2400" spc="-1" strike="noStrike">
                <a:solidFill>
                  <a:srgbClr val="ffffff"/>
                </a:solidFill>
                <a:latin typeface="Times New Roman"/>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Store and Forward</a:t>
            </a:r>
            <a:endParaRPr b="0" lang="en-US" sz="4000" spc="-1" strike="noStrike">
              <a:latin typeface="Arial"/>
            </a:endParaRPr>
          </a:p>
        </p:txBody>
      </p:sp>
      <p:sp>
        <p:nvSpPr>
          <p:cNvPr id="300"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Symbo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Times New Roman"/>
                <a:ea typeface="DejaVu Sans"/>
              </a:rPr>
              <a:t>Store-and-Forward  </a:t>
            </a:r>
            <a:r>
              <a:rPr b="0" lang="en-US" sz="2400" spc="-1" strike="noStrike">
                <a:solidFill>
                  <a:srgbClr val="ffffff"/>
                </a:solidFill>
                <a:latin typeface="Times New Roman"/>
                <a:ea typeface="DejaVu Sans"/>
              </a:rPr>
              <a:t>-  In this mode, the entire frame of data is received before any decision is made regarding forwarding the data packet to its destination.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Symbo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is </a:t>
            </a:r>
            <a:r>
              <a:rPr b="1" lang="en-US" sz="2400" spc="-1" strike="noStrike">
                <a:solidFill>
                  <a:srgbClr val="ffcc00"/>
                </a:solidFill>
                <a:latin typeface="Times New Roman"/>
                <a:ea typeface="DejaVu Sans"/>
              </a:rPr>
              <a:t>switch latency</a:t>
            </a:r>
            <a:r>
              <a:rPr b="0" lang="en-US" sz="2400" spc="-1" strike="noStrike">
                <a:solidFill>
                  <a:srgbClr val="ffffff"/>
                </a:solidFill>
                <a:latin typeface="Times New Roman"/>
                <a:ea typeface="DejaVu Sans"/>
              </a:rPr>
              <a:t> in this mode because the destination and source MAC addresses must be extracted from the packet and the entire packet must be received before it is sent to the destination.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Symbo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term </a:t>
            </a:r>
            <a:r>
              <a:rPr b="1" lang="en-US" sz="2400" spc="-1" strike="noStrike">
                <a:solidFill>
                  <a:srgbClr val="ffcc00"/>
                </a:solidFill>
                <a:latin typeface="Times New Roman"/>
                <a:ea typeface="DejaVu Sans"/>
              </a:rPr>
              <a:t>switch latency</a:t>
            </a:r>
            <a:r>
              <a:rPr b="0" lang="en-US" sz="2400" spc="-1" strike="noStrike">
                <a:solidFill>
                  <a:srgbClr val="ffffff"/>
                </a:solidFill>
                <a:latin typeface="Times New Roman"/>
                <a:ea typeface="DejaVu Sans"/>
              </a:rPr>
              <a:t> is the length of time a data packet takes from the time it enters a switch until it exits.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Store and Forward</a:t>
            </a:r>
            <a:endParaRPr b="0" lang="en-US" sz="4000" spc="-1" strike="noStrike">
              <a:latin typeface="Arial"/>
            </a:endParaRPr>
          </a:p>
        </p:txBody>
      </p:sp>
      <p:sp>
        <p:nvSpPr>
          <p:cNvPr id="302"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1800" spc="-1" strike="noStrike">
              <a:latin typeface="Arial"/>
            </a:endParaRPr>
          </a:p>
          <a:p>
            <a:pPr marL="342720" indent="-342000">
              <a:lnSpc>
                <a:spcPct val="80000"/>
              </a:lnSpc>
              <a:spcBef>
                <a:spcPts val="598"/>
              </a:spcBef>
              <a:buClr>
                <a:srgbClr val="00ccff"/>
              </a:buClr>
              <a:buSzPct val="65000"/>
              <a:buFont typeface="Symbo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An advantage of the store-and-forward mode is the switch checks the data packet for errors before it is sent on to the destination.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Symbol"/>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A disadvantage is lengthy data packets will take a longer time before they exit the switch and are sent to the destination.</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Cut-Through</a:t>
            </a:r>
            <a:endParaRPr b="0" lang="en-US" sz="4000" spc="-1" strike="noStrike">
              <a:latin typeface="Arial"/>
            </a:endParaRPr>
          </a:p>
        </p:txBody>
      </p:sp>
      <p:sp>
        <p:nvSpPr>
          <p:cNvPr id="304"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 this mode, the data packet is forwarded to the destination as soon as the destination MAC address has been read.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minimizes the switch latency however, no error detection is provided by the switch.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There are two forms of cut-through switching; </a:t>
            </a:r>
            <a:r>
              <a:rPr b="0" lang="en-US" sz="2400" spc="-1" strike="noStrike">
                <a:solidFill>
                  <a:srgbClr val="ffcc00"/>
                </a:solidFill>
                <a:latin typeface="Times New Roman"/>
                <a:ea typeface="DejaVu Sans"/>
              </a:rPr>
              <a:t>Fast-Forward</a:t>
            </a:r>
            <a:r>
              <a:rPr b="0" lang="en-US" sz="2400" spc="-1" strike="noStrike">
                <a:solidFill>
                  <a:srgbClr val="ffffff"/>
                </a:solidFill>
                <a:latin typeface="Times New Roman"/>
                <a:ea typeface="DejaVu Sans"/>
              </a:rPr>
              <a:t> and </a:t>
            </a:r>
            <a:r>
              <a:rPr b="0" lang="en-US" sz="2400" spc="-1" strike="noStrike">
                <a:solidFill>
                  <a:srgbClr val="ffcc00"/>
                </a:solidFill>
                <a:latin typeface="Times New Roman"/>
                <a:ea typeface="DejaVu Sans"/>
              </a:rPr>
              <a:t>Fragment Free</a:t>
            </a:r>
            <a:r>
              <a:rPr b="0" lang="en-US" sz="2400" spc="-1" strike="noStrike">
                <a:solidFill>
                  <a:srgbClr val="ffffff"/>
                </a:solidFill>
                <a:latin typeface="Times New Roman"/>
                <a:ea typeface="DejaVu Sans"/>
              </a:rPr>
              <a:t>.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Cut-Through</a:t>
            </a:r>
            <a:br/>
            <a:r>
              <a:rPr b="1" lang="en-US" sz="4000" spc="-1" strike="noStrike">
                <a:solidFill>
                  <a:srgbClr val="e5ffff"/>
                </a:solidFill>
                <a:latin typeface="Times New Roman"/>
                <a:ea typeface="DejaVu Sans"/>
              </a:rPr>
              <a:t>Fast-Forward</a:t>
            </a:r>
            <a:endParaRPr b="0" lang="en-US" sz="4000" spc="-1" strike="noStrike">
              <a:latin typeface="Arial"/>
            </a:endParaRPr>
          </a:p>
        </p:txBody>
      </p:sp>
      <p:sp>
        <p:nvSpPr>
          <p:cNvPr id="306"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this mode offers the minimum switch latency.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342720" indent="-342000">
              <a:lnSpc>
                <a:spcPct val="80000"/>
              </a:lnSpc>
              <a:spcBef>
                <a:spcPts val="598"/>
              </a:spcBef>
              <a:buClr>
                <a:srgbClr val="00ccff"/>
              </a:buClr>
              <a:buSzPct val="6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The received data packet is sent to the destination as soon as the destination MAC address is extracted.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Cut-Through</a:t>
            </a:r>
            <a:br/>
            <a:r>
              <a:rPr b="1" lang="en-US" sz="4000" spc="-1" strike="noStrike">
                <a:solidFill>
                  <a:srgbClr val="e5ffff"/>
                </a:solidFill>
                <a:latin typeface="Times New Roman"/>
                <a:ea typeface="DejaVu Sans"/>
              </a:rPr>
              <a:t>Fragment-Free</a:t>
            </a:r>
            <a:endParaRPr b="0" lang="en-US" sz="4000" spc="-1" strike="noStrike">
              <a:latin typeface="Arial"/>
            </a:endParaRPr>
          </a:p>
        </p:txBody>
      </p:sp>
      <p:sp>
        <p:nvSpPr>
          <p:cNvPr id="308"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in this mode, fragment collisions are filtered out by the switch.  </a:t>
            </a:r>
            <a:endParaRPr b="0" lang="en-US" sz="2400" spc="-1" strike="noStrike">
              <a:latin typeface="Arial"/>
            </a:endParaRPr>
          </a:p>
          <a:p>
            <a:pPr marL="342720" indent="-342000">
              <a:lnSpc>
                <a:spcPct val="80000"/>
              </a:lnSpc>
              <a:spcBef>
                <a:spcPts val="598"/>
              </a:spcBef>
              <a:tabLst>
                <a:tab algn="l" pos="0"/>
              </a:tabLst>
            </a:pPr>
            <a:endParaRPr b="0" lang="en-US" sz="2400" spc="-1" strike="noStrike">
              <a:latin typeface="Arial"/>
            </a:endParaRPr>
          </a:p>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1" lang="en-US" sz="2400" spc="-1" strike="noStrike">
                <a:solidFill>
                  <a:srgbClr val="ffcc00"/>
                </a:solidFill>
                <a:latin typeface="Times New Roman"/>
                <a:ea typeface="DejaVu Sans"/>
              </a:rPr>
              <a:t>Fragment-collisions</a:t>
            </a:r>
            <a:r>
              <a:rPr b="0" lang="en-US" sz="2400" spc="-1" strike="noStrike">
                <a:solidFill>
                  <a:srgbClr val="ffffff"/>
                </a:solidFill>
                <a:latin typeface="Times New Roman"/>
                <a:ea typeface="DejaVu Sans"/>
              </a:rPr>
              <a:t> are collisions that occur within the first 64 bytes of the data packet.  Recall from Chapter 1, Table 1-1 that the minimum Ethernet data packet size is 64 bytes.  </a:t>
            </a:r>
            <a:endParaRPr b="0" lang="en-US" sz="2400" spc="-1" strike="noStrike">
              <a:latin typeface="Arial"/>
            </a:endParaRPr>
          </a:p>
          <a:p>
            <a:pPr marL="342720" indent="-342000">
              <a:lnSpc>
                <a:spcPct val="80000"/>
              </a:lnSpc>
              <a:spcBef>
                <a:spcPts val="598"/>
              </a:spcBef>
              <a:tabLst>
                <a:tab algn="l" pos="0"/>
              </a:tabLst>
            </a:pPr>
            <a:endParaRPr b="0" lang="en-US" sz="2400" spc="-1" strike="noStrike">
              <a:latin typeface="Arial"/>
            </a:endParaRPr>
          </a:p>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collisions create packets smaller than 64 bytes and these fragments are discarded.  </a:t>
            </a:r>
            <a:endParaRPr b="0" lang="en-US" sz="2400" spc="-1" strike="noStrike">
              <a:latin typeface="Arial"/>
            </a:endParaRPr>
          </a:p>
          <a:p>
            <a:pPr marL="342720" indent="-342000">
              <a:lnSpc>
                <a:spcPct val="80000"/>
              </a:lnSpc>
              <a:spcBef>
                <a:spcPts val="598"/>
              </a:spcBef>
              <a:tabLst>
                <a:tab algn="l" pos="0"/>
              </a:tabLst>
            </a:pPr>
            <a:endParaRPr b="0" lang="en-US" sz="2400" spc="-1" strike="noStrike">
              <a:latin typeface="Arial"/>
            </a:endParaRPr>
          </a:p>
          <a:p>
            <a:pPr marL="342720" indent="-342000">
              <a:lnSpc>
                <a:spcPct val="80000"/>
              </a:lnSpc>
              <a:spcBef>
                <a:spcPts val="799"/>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Latency is measured from the time the first bit is received until it is transmitted.</a:t>
            </a:r>
            <a:r>
              <a:rPr b="0" lang="en-US" sz="3200" spc="-1" strike="noStrike">
                <a:solidFill>
                  <a:srgbClr val="ffffff"/>
                </a:solidFill>
                <a:latin typeface="Times New Roman"/>
                <a:ea typeface="DejaVu Sans"/>
              </a:rPr>
              <a:t> </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6800" bIns="468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4000" spc="-1" strike="noStrike">
                <a:solidFill>
                  <a:srgbClr val="e5ffff"/>
                </a:solidFill>
                <a:latin typeface="Times New Roman"/>
                <a:ea typeface="DejaVu Sans"/>
              </a:rPr>
              <a:t>Switchmodes – Cut-Through</a:t>
            </a:r>
            <a:br/>
            <a:r>
              <a:rPr b="1" lang="en-US" sz="4000" spc="-1" strike="noStrike">
                <a:solidFill>
                  <a:srgbClr val="e5ffff"/>
                </a:solidFill>
                <a:latin typeface="Times New Roman"/>
                <a:ea typeface="DejaVu Sans"/>
              </a:rPr>
              <a:t>Adaptive Cut-Through</a:t>
            </a:r>
            <a:endParaRPr b="0" lang="en-US" sz="4000" spc="-1" strike="noStrike">
              <a:latin typeface="Arial"/>
            </a:endParaRPr>
          </a:p>
        </p:txBody>
      </p:sp>
      <p:sp>
        <p:nvSpPr>
          <p:cNvPr id="310" name="CustomShape 2"/>
          <p:cNvSpPr/>
          <p:nvPr/>
        </p:nvSpPr>
        <p:spPr>
          <a:xfrm>
            <a:off x="457200" y="2209680"/>
            <a:ext cx="8228880" cy="3352320"/>
          </a:xfrm>
          <a:prstGeom prst="rect">
            <a:avLst/>
          </a:prstGeom>
          <a:noFill/>
          <a:ln>
            <a:noFill/>
          </a:ln>
        </p:spPr>
        <p:style>
          <a:lnRef idx="0"/>
          <a:fillRef idx="0"/>
          <a:effectRef idx="0"/>
          <a:fontRef idx="minor"/>
        </p:style>
        <p:txBody>
          <a:bodyPr lIns="90000" rIns="90000" tIns="46800" bIns="46800">
            <a:noAutofit/>
          </a:bodyPr>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This is a combination of the store-and-forward mode and cut-through.  </a:t>
            </a:r>
            <a:endParaRPr b="0" lang="en-US" sz="2400" spc="-1" strike="noStrike">
              <a:latin typeface="Arial"/>
            </a:endParaRPr>
          </a:p>
          <a:p>
            <a:pPr marL="342720" indent="-342000">
              <a:lnSpc>
                <a:spcPct val="80000"/>
              </a:lnSpc>
              <a:spcBef>
                <a:spcPts val="598"/>
              </a:spcBef>
              <a:tabLst>
                <a:tab algn="l" pos="0"/>
              </a:tabLst>
            </a:pPr>
            <a:endParaRPr b="0" lang="en-US" sz="2400" spc="-1" strike="noStrike">
              <a:latin typeface="Arial"/>
            </a:endParaRPr>
          </a:p>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cut-through mode is used until an </a:t>
            </a:r>
            <a:r>
              <a:rPr b="1" lang="en-US" sz="2400" spc="-1" strike="noStrike">
                <a:solidFill>
                  <a:srgbClr val="ffcc00"/>
                </a:solidFill>
                <a:latin typeface="Times New Roman"/>
                <a:ea typeface="DejaVu Sans"/>
              </a:rPr>
              <a:t>error-threshold</a:t>
            </a:r>
            <a:r>
              <a:rPr b="0" lang="en-US" sz="2400" spc="-1" strike="noStrike">
                <a:solidFill>
                  <a:srgbClr val="ffffff"/>
                </a:solidFill>
                <a:latin typeface="Times New Roman"/>
                <a:ea typeface="DejaVu Sans"/>
              </a:rPr>
              <a:t> (errors in the data packets) has been exceeded.  </a:t>
            </a:r>
            <a:endParaRPr b="0" lang="en-US" sz="2400" spc="-1" strike="noStrike">
              <a:latin typeface="Arial"/>
            </a:endParaRPr>
          </a:p>
          <a:p>
            <a:pPr marL="342720" indent="-342000">
              <a:lnSpc>
                <a:spcPct val="80000"/>
              </a:lnSpc>
              <a:spcBef>
                <a:spcPts val="598"/>
              </a:spcBef>
              <a:tabLst>
                <a:tab algn="l" pos="0"/>
              </a:tabLst>
            </a:pPr>
            <a:endParaRPr b="0" lang="en-US" sz="2400" spc="-1" strike="noStrike">
              <a:latin typeface="Arial"/>
            </a:endParaRPr>
          </a:p>
          <a:p>
            <a:pPr marL="342720" indent="-342000">
              <a:lnSpc>
                <a:spcPct val="80000"/>
              </a:lnSpc>
              <a:spcBef>
                <a:spcPts val="598"/>
              </a:spcBef>
              <a:tabLst>
                <a:tab algn="l" pos="0"/>
              </a:tabLst>
            </a:pPr>
            <a:r>
              <a:rPr b="0" lang="en-US" sz="2400" spc="-1" strike="noStrike">
                <a:solidFill>
                  <a:srgbClr val="ffffff"/>
                </a:solidFill>
                <a:latin typeface="Times New Roman"/>
                <a:ea typeface="DejaVu Sans"/>
              </a:rPr>
              <a:t>	</a:t>
            </a:r>
            <a:r>
              <a:rPr b="0" lang="en-US" sz="2400" spc="-1" strike="noStrike">
                <a:solidFill>
                  <a:srgbClr val="ffffff"/>
                </a:solidFill>
                <a:latin typeface="Times New Roman"/>
                <a:ea typeface="DejaVu Sans"/>
              </a:rPr>
              <a:t>The switch mode changes from cut-through to store-and-forward after the error threshold has been exceeded.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Multilayer Switches</a:t>
            </a:r>
            <a:endParaRPr b="0" lang="en-US" sz="4400" spc="-1" strike="noStrike">
              <a:latin typeface="Arial"/>
            </a:endParaRPr>
          </a:p>
        </p:txBody>
      </p:sp>
      <p:sp>
        <p:nvSpPr>
          <p:cNvPr id="312"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Layer 3 switches work at the network layer of the OSI model and use IP addressing for making decisions to route a data packet the best direction.   Layer 3 switches are similar to routers in that they also work at layer 3 and use the network address for making routing decisions.  </a:t>
            </a:r>
            <a:endParaRPr b="0" lang="en-US" sz="2400" spc="-1" strike="noStrike">
              <a:latin typeface="Arial"/>
            </a:endParaRPr>
          </a:p>
          <a:p>
            <a:pPr>
              <a:lnSpc>
                <a:spcPct val="80000"/>
              </a:lnSpc>
              <a:spcBef>
                <a:spcPts val="598"/>
              </a:spcBef>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marL="216000" indent="-215280">
              <a:lnSpc>
                <a:spcPct val="80000"/>
              </a:lnSpc>
              <a:spcBef>
                <a:spcPts val="598"/>
              </a:spcBef>
              <a:buClr>
                <a:srgbClr val="ffffff"/>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Times New Roman"/>
                <a:ea typeface="DejaVu Sans"/>
              </a:rPr>
              <a:t>Layer 4 switches operate at the transport layer of the OSI model.  Layer 4 coordinates the communications between network systems.  The layer 4 switch identifies the application protocols included with each packet and can then hand off the packet to the appropriate higher level software. </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457200" y="380880"/>
            <a:ext cx="82288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4400" spc="-1" strike="noStrike">
                <a:solidFill>
                  <a:srgbClr val="e5ffff"/>
                </a:solidFill>
                <a:latin typeface="Tahoma"/>
                <a:ea typeface="DejaVu Sans"/>
              </a:rPr>
              <a:t>Network Bridge</a:t>
            </a:r>
            <a:endParaRPr b="0" lang="en-US" sz="4400" spc="-1" strike="noStrike">
              <a:latin typeface="Arial"/>
            </a:endParaRPr>
          </a:p>
        </p:txBody>
      </p:sp>
      <p:sp>
        <p:nvSpPr>
          <p:cNvPr id="47" name="CustomShape 2"/>
          <p:cNvSpPr/>
          <p:nvPr/>
        </p:nvSpPr>
        <p:spPr>
          <a:xfrm>
            <a:off x="457200" y="1981080"/>
            <a:ext cx="8228880" cy="4114080"/>
          </a:xfrm>
          <a:prstGeom prst="rect">
            <a:avLst/>
          </a:prstGeom>
          <a:noFill/>
          <a:ln>
            <a:noFill/>
          </a:ln>
        </p:spPr>
        <p:style>
          <a:lnRef idx="0"/>
          <a:fillRef idx="0"/>
          <a:effectRef idx="0"/>
          <a:fontRef idx="minor"/>
        </p:style>
        <p:txBody>
          <a:bodyPr lIns="90000" rIns="90000" tIns="45000" bIns="45000">
            <a:normAutofit/>
          </a:bodyPr>
          <a:p>
            <a:pPr marL="342720" indent="-342000">
              <a:lnSpc>
                <a:spcPct val="90000"/>
              </a:lnSpc>
              <a:spcBef>
                <a:spcPts val="598"/>
              </a:spcBef>
              <a:tabLst>
                <a:tab algn="l" pos="0"/>
              </a:tabLst>
            </a:pPr>
            <a:r>
              <a:rPr b="0" lang="en-US" sz="2400" spc="-1" strike="noStrike">
                <a:solidFill>
                  <a:srgbClr val="ffffff"/>
                </a:solidFill>
                <a:latin typeface="Times New Roman"/>
                <a:ea typeface="DejaVu Sans"/>
              </a:rPr>
              <a:t>A bridge is used in computer networks to interconnect two LANs together and separate network segments.   </a:t>
            </a:r>
            <a:endParaRPr b="0" lang="en-US" sz="2400" spc="-1" strike="noStrike">
              <a:latin typeface="Arial"/>
            </a:endParaRPr>
          </a:p>
          <a:p>
            <a:pPr marL="342720" indent="-342000">
              <a:lnSpc>
                <a:spcPct val="90000"/>
              </a:lnSpc>
              <a:spcBef>
                <a:spcPts val="598"/>
              </a:spcBef>
              <a:tabLst>
                <a:tab algn="l" pos="0"/>
              </a:tabLst>
            </a:pPr>
            <a:endParaRPr b="0" lang="en-US" sz="2400" spc="-1" strike="noStrike">
              <a:latin typeface="Arial"/>
            </a:endParaRPr>
          </a:p>
          <a:p>
            <a:pPr marL="342720" indent="-342000">
              <a:lnSpc>
                <a:spcPct val="90000"/>
              </a:lnSpc>
              <a:spcBef>
                <a:spcPts val="598"/>
              </a:spcBef>
              <a:tabLst>
                <a:tab algn="l" pos="0"/>
              </a:tabLst>
            </a:pPr>
            <a:r>
              <a:rPr b="0" lang="en-US" sz="2400" spc="-1" strike="noStrike">
                <a:solidFill>
                  <a:srgbClr val="ffffff"/>
                </a:solidFill>
                <a:latin typeface="Times New Roman"/>
                <a:ea typeface="DejaVu Sans"/>
              </a:rPr>
              <a:t>A </a:t>
            </a:r>
            <a:r>
              <a:rPr b="1" lang="en-US" sz="2400" spc="-1" strike="noStrike">
                <a:solidFill>
                  <a:srgbClr val="ffcc00"/>
                </a:solidFill>
                <a:latin typeface="Times New Roman"/>
                <a:ea typeface="DejaVu Sans"/>
              </a:rPr>
              <a:t>segment</a:t>
            </a:r>
            <a:r>
              <a:rPr b="0" lang="en-US" sz="2400" spc="-1" strike="noStrike">
                <a:solidFill>
                  <a:srgbClr val="ffffff"/>
                </a:solidFill>
                <a:latin typeface="Times New Roman"/>
                <a:ea typeface="DejaVu Sans"/>
              </a:rPr>
              <a:t> is a section of a network separated by bridges, switches, and routers.   </a:t>
            </a:r>
            <a:endParaRPr b="0" lang="en-US" sz="2400" spc="-1" strike="noStrike">
              <a:latin typeface="Arial"/>
            </a:endParaRPr>
          </a:p>
          <a:p>
            <a:pPr marL="342720" indent="-342000">
              <a:lnSpc>
                <a:spcPct val="90000"/>
              </a:lnSpc>
              <a:spcBef>
                <a:spcPts val="598"/>
              </a:spcBef>
              <a:tabLst>
                <a:tab algn="l" pos="0"/>
              </a:tabLst>
            </a:pPr>
            <a:endParaRPr b="0" lang="en-US" sz="2400" spc="-1" strike="noStrike">
              <a:latin typeface="Arial"/>
            </a:endParaRPr>
          </a:p>
          <a:p>
            <a:pPr marL="342720" indent="-342000">
              <a:lnSpc>
                <a:spcPct val="90000"/>
              </a:lnSpc>
              <a:spcBef>
                <a:spcPts val="598"/>
              </a:spcBef>
              <a:tabLst>
                <a:tab algn="l" pos="0"/>
              </a:tabLst>
            </a:pPr>
            <a:r>
              <a:rPr b="0" lang="en-US" sz="2400" spc="-1" strike="noStrike">
                <a:solidFill>
                  <a:srgbClr val="ffffff"/>
                </a:solidFill>
                <a:latin typeface="Times New Roman"/>
                <a:ea typeface="DejaVu Sans"/>
              </a:rPr>
              <a:t>The </a:t>
            </a:r>
            <a:r>
              <a:rPr b="1" lang="en-US" sz="2400" spc="-1" strike="noStrike">
                <a:solidFill>
                  <a:srgbClr val="ffcc00"/>
                </a:solidFill>
                <a:latin typeface="Times New Roman"/>
                <a:ea typeface="DejaVu Sans"/>
              </a:rPr>
              <a:t>bridge</a:t>
            </a:r>
            <a:r>
              <a:rPr b="0" lang="en-US" sz="2400" spc="-1" strike="noStrike">
                <a:solidFill>
                  <a:srgbClr val="ffffff"/>
                </a:solidFill>
                <a:latin typeface="Times New Roman"/>
                <a:ea typeface="DejaVu Sans"/>
              </a:rPr>
              <a:t> is a layer 2 device in the OSI model, meaning that it uses the MAC address information to make decisions regarding forwarding data packets.  Only the data that needs to be sent to across the bridge to the adjacent network segment is forwarded. </a:t>
            </a:r>
            <a:endParaRPr b="0" lang="en-US" sz="2400" spc="-1" strike="noStrike">
              <a:latin typeface="Arial"/>
            </a:endParaRPr>
          </a:p>
        </p:txBody>
      </p:sp>
    </p:spTree>
  </p:cSld>
  <p:transition>
    <p:fade/>
  </p:transition>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352680" y="2514600"/>
            <a:ext cx="1523520" cy="446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4</a:t>
            </a:r>
            <a:endParaRPr b="0" lang="en-US" sz="2400" spc="-1" strike="noStrike">
              <a:latin typeface="Arial"/>
            </a:endParaRPr>
          </a:p>
        </p:txBody>
      </p:sp>
      <p:sp>
        <p:nvSpPr>
          <p:cNvPr id="49" name="CustomShape 2"/>
          <p:cNvSpPr/>
          <p:nvPr/>
        </p:nvSpPr>
        <p:spPr>
          <a:xfrm>
            <a:off x="5486400" y="266688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50" name="CustomShape 3"/>
          <p:cNvSpPr/>
          <p:nvPr/>
        </p:nvSpPr>
        <p:spPr>
          <a:xfrm>
            <a:off x="6324480" y="2514600"/>
            <a:ext cx="1523520" cy="358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7</a:t>
            </a:r>
            <a:endParaRPr b="0" lang="en-US" sz="2400" spc="-1" strike="noStrike">
              <a:latin typeface="Arial"/>
            </a:endParaRPr>
          </a:p>
        </p:txBody>
      </p:sp>
      <p:sp>
        <p:nvSpPr>
          <p:cNvPr id="51" name="CustomShape 4"/>
          <p:cNvSpPr/>
          <p:nvPr/>
        </p:nvSpPr>
        <p:spPr>
          <a:xfrm>
            <a:off x="5067720" y="99072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52" name="CustomShape 5"/>
          <p:cNvSpPr/>
          <p:nvPr/>
        </p:nvSpPr>
        <p:spPr>
          <a:xfrm>
            <a:off x="3124080" y="2286000"/>
            <a:ext cx="1904400" cy="2971080"/>
          </a:xfrm>
          <a:prstGeom prst="rect">
            <a:avLst/>
          </a:prstGeom>
          <a:noFill/>
          <a:ln w="9360">
            <a:solidFill>
              <a:srgbClr val="ffffff"/>
            </a:solidFill>
            <a:miter/>
          </a:ln>
        </p:spPr>
        <p:style>
          <a:lnRef idx="0"/>
          <a:fillRef idx="0"/>
          <a:effectRef idx="0"/>
          <a:fontRef idx="minor"/>
        </p:style>
      </p:sp>
      <p:sp>
        <p:nvSpPr>
          <p:cNvPr id="53" name="CustomShape 6"/>
          <p:cNvSpPr/>
          <p:nvPr/>
        </p:nvSpPr>
        <p:spPr>
          <a:xfrm>
            <a:off x="6095880" y="2286000"/>
            <a:ext cx="1904400" cy="2971080"/>
          </a:xfrm>
          <a:prstGeom prst="rect">
            <a:avLst/>
          </a:prstGeom>
          <a:noFill/>
          <a:ln w="9360">
            <a:solidFill>
              <a:srgbClr val="ffffff"/>
            </a:solidFill>
            <a:miter/>
          </a:ln>
        </p:spPr>
        <p:style>
          <a:lnRef idx="0"/>
          <a:fillRef idx="0"/>
          <a:effectRef idx="0"/>
          <a:fontRef idx="minor"/>
        </p:style>
      </p:sp>
      <p:sp>
        <p:nvSpPr>
          <p:cNvPr id="54" name="CustomShape 7"/>
          <p:cNvSpPr/>
          <p:nvPr/>
        </p:nvSpPr>
        <p:spPr>
          <a:xfrm>
            <a:off x="4724280" y="914400"/>
            <a:ext cx="1752120" cy="608760"/>
          </a:xfrm>
          <a:prstGeom prst="rect">
            <a:avLst/>
          </a:prstGeom>
          <a:noFill/>
          <a:ln w="9360">
            <a:solidFill>
              <a:srgbClr val="ffffff"/>
            </a:solidFill>
            <a:miter/>
          </a:ln>
        </p:spPr>
        <p:style>
          <a:lnRef idx="0"/>
          <a:fillRef idx="0"/>
          <a:effectRef idx="0"/>
          <a:fontRef idx="minor"/>
        </p:style>
      </p:sp>
      <p:sp>
        <p:nvSpPr>
          <p:cNvPr id="55" name="Line 8"/>
          <p:cNvSpPr/>
          <p:nvPr/>
        </p:nvSpPr>
        <p:spPr>
          <a:xfrm flipH="1">
            <a:off x="4038120" y="1219320"/>
            <a:ext cx="685800" cy="0"/>
          </a:xfrm>
          <a:prstGeom prst="line">
            <a:avLst/>
          </a:prstGeom>
          <a:ln w="9360">
            <a:solidFill>
              <a:srgbClr val="ffffff"/>
            </a:solidFill>
            <a:miter/>
          </a:ln>
        </p:spPr>
        <p:style>
          <a:lnRef idx="0"/>
          <a:fillRef idx="0"/>
          <a:effectRef idx="0"/>
          <a:fontRef idx="minor"/>
        </p:style>
      </p:sp>
      <p:sp>
        <p:nvSpPr>
          <p:cNvPr id="56" name="Line 9"/>
          <p:cNvSpPr/>
          <p:nvPr/>
        </p:nvSpPr>
        <p:spPr>
          <a:xfrm>
            <a:off x="4038480" y="1219320"/>
            <a:ext cx="0" cy="1066680"/>
          </a:xfrm>
          <a:prstGeom prst="line">
            <a:avLst/>
          </a:prstGeom>
          <a:ln w="9360">
            <a:solidFill>
              <a:srgbClr val="ffffff"/>
            </a:solidFill>
            <a:miter/>
          </a:ln>
        </p:spPr>
        <p:style>
          <a:lnRef idx="0"/>
          <a:fillRef idx="0"/>
          <a:effectRef idx="0"/>
          <a:fontRef idx="minor"/>
        </p:style>
      </p:sp>
      <p:sp>
        <p:nvSpPr>
          <p:cNvPr id="57" name="Line 10"/>
          <p:cNvSpPr/>
          <p:nvPr/>
        </p:nvSpPr>
        <p:spPr>
          <a:xfrm>
            <a:off x="6477120" y="1219320"/>
            <a:ext cx="685800" cy="0"/>
          </a:xfrm>
          <a:prstGeom prst="line">
            <a:avLst/>
          </a:prstGeom>
          <a:ln w="9360">
            <a:solidFill>
              <a:srgbClr val="ffffff"/>
            </a:solidFill>
            <a:miter/>
          </a:ln>
        </p:spPr>
        <p:style>
          <a:lnRef idx="0"/>
          <a:fillRef idx="0"/>
          <a:effectRef idx="0"/>
          <a:fontRef idx="minor"/>
        </p:style>
      </p:sp>
      <p:sp>
        <p:nvSpPr>
          <p:cNvPr id="58" name="Line 11"/>
          <p:cNvSpPr/>
          <p:nvPr/>
        </p:nvSpPr>
        <p:spPr>
          <a:xfrm>
            <a:off x="7162920" y="1219320"/>
            <a:ext cx="0" cy="1066680"/>
          </a:xfrm>
          <a:prstGeom prst="line">
            <a:avLst/>
          </a:prstGeom>
          <a:ln w="9360">
            <a:solidFill>
              <a:srgbClr val="ffffff"/>
            </a:solidFill>
            <a:miter/>
          </a:ln>
        </p:spPr>
        <p:style>
          <a:lnRef idx="0"/>
          <a:fillRef idx="0"/>
          <a:effectRef idx="0"/>
          <a:fontRef idx="minor"/>
        </p:style>
      </p:sp>
      <p:sp>
        <p:nvSpPr>
          <p:cNvPr id="59" name="CustomShape 12"/>
          <p:cNvSpPr/>
          <p:nvPr/>
        </p:nvSpPr>
        <p:spPr>
          <a:xfrm>
            <a:off x="5029200" y="1752480"/>
            <a:ext cx="121860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Segment</a:t>
            </a:r>
            <a:endParaRPr b="0" lang="en-US" sz="2400" spc="-1" strike="noStrike">
              <a:latin typeface="Arial"/>
            </a:endParaRPr>
          </a:p>
        </p:txBody>
      </p:sp>
      <p:sp>
        <p:nvSpPr>
          <p:cNvPr id="60" name="Line 13"/>
          <p:cNvSpPr/>
          <p:nvPr/>
        </p:nvSpPr>
        <p:spPr>
          <a:xfrm flipV="1">
            <a:off x="6248520" y="1752480"/>
            <a:ext cx="838080" cy="152640"/>
          </a:xfrm>
          <a:prstGeom prst="line">
            <a:avLst/>
          </a:prstGeom>
          <a:ln w="9360">
            <a:solidFill>
              <a:srgbClr val="ffffff"/>
            </a:solidFill>
            <a:miter/>
            <a:tailEnd len="med" type="triangle" w="med"/>
          </a:ln>
        </p:spPr>
        <p:style>
          <a:lnRef idx="0"/>
          <a:fillRef idx="0"/>
          <a:effectRef idx="0"/>
          <a:fontRef idx="minor"/>
        </p:style>
      </p:sp>
      <p:sp>
        <p:nvSpPr>
          <p:cNvPr id="61" name="Line 14"/>
          <p:cNvSpPr/>
          <p:nvPr/>
        </p:nvSpPr>
        <p:spPr>
          <a:xfrm flipH="1" flipV="1">
            <a:off x="4038480" y="1676160"/>
            <a:ext cx="914400" cy="228600"/>
          </a:xfrm>
          <a:prstGeom prst="line">
            <a:avLst/>
          </a:prstGeom>
          <a:ln w="9360">
            <a:solidFill>
              <a:srgbClr val="ffffff"/>
            </a:solidFill>
            <a:miter/>
            <a:tailEnd len="med" type="triangle" w="med"/>
          </a:ln>
        </p:spPr>
        <p:style>
          <a:lnRef idx="0"/>
          <a:fillRef idx="0"/>
          <a:effectRef idx="0"/>
          <a:fontRef idx="minor"/>
        </p:style>
      </p:sp>
      <p:sp>
        <p:nvSpPr>
          <p:cNvPr id="62" name="CustomShape 15"/>
          <p:cNvSpPr/>
          <p:nvPr/>
        </p:nvSpPr>
        <p:spPr>
          <a:xfrm>
            <a:off x="4038480" y="85248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Port1</a:t>
            </a:r>
            <a:endParaRPr b="0" lang="en-US" sz="2400" spc="-1" strike="noStrike">
              <a:latin typeface="Arial"/>
            </a:endParaRPr>
          </a:p>
        </p:txBody>
      </p:sp>
      <p:sp>
        <p:nvSpPr>
          <p:cNvPr id="63" name="CustomShape 16"/>
          <p:cNvSpPr/>
          <p:nvPr/>
        </p:nvSpPr>
        <p:spPr>
          <a:xfrm>
            <a:off x="6477120" y="85248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64" name="CustomShape 17"/>
          <p:cNvSpPr/>
          <p:nvPr/>
        </p:nvSpPr>
        <p:spPr>
          <a:xfrm>
            <a:off x="3733920" y="5791320"/>
            <a:ext cx="426636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Arial"/>
                <a:ea typeface="DejaVu Sans"/>
              </a:rPr>
              <a:t>Fig. 4-2  Using a bridge to interconnect two Ethernet LANs.</a:t>
            </a:r>
            <a:endParaRPr b="0" lang="en-US" sz="2400" spc="-1" strike="noStrike">
              <a:latin typeface="Arial"/>
            </a:endParaRPr>
          </a:p>
        </p:txBody>
      </p:sp>
      <p:sp>
        <p:nvSpPr>
          <p:cNvPr id="65" name="CustomShape 18"/>
          <p:cNvSpPr/>
          <p:nvPr/>
        </p:nvSpPr>
        <p:spPr>
          <a:xfrm>
            <a:off x="304920" y="1050840"/>
            <a:ext cx="2513880" cy="5581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using a bridge to segment two Ethernet LANs is shown.   The picture shows that LAN A connects to port 1 of the bridge and LAN B connects to port 2 on the bridge.  This creates two segments as shown in the picture.  There are four computers in LAN A and three computers in LAN B.</a:t>
            </a:r>
            <a:endParaRPr b="0" lang="en-US" sz="2000" spc="-1" strike="noStrike">
              <a:latin typeface="Arial"/>
            </a:endParaRPr>
          </a:p>
        </p:txBody>
      </p:sp>
    </p:spTree>
  </p:cSld>
  <p:transition>
    <p:fade/>
  </p:transition>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CustomShape 1"/>
          <p:cNvSpPr/>
          <p:nvPr/>
        </p:nvSpPr>
        <p:spPr>
          <a:xfrm>
            <a:off x="3352680" y="2514600"/>
            <a:ext cx="1523520" cy="446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4</a:t>
            </a:r>
            <a:endParaRPr b="0" lang="en-US" sz="2400" spc="-1" strike="noStrike">
              <a:latin typeface="Arial"/>
            </a:endParaRPr>
          </a:p>
        </p:txBody>
      </p:sp>
      <p:sp>
        <p:nvSpPr>
          <p:cNvPr id="67" name="CustomShape 2"/>
          <p:cNvSpPr/>
          <p:nvPr/>
        </p:nvSpPr>
        <p:spPr>
          <a:xfrm>
            <a:off x="5486400" y="266688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68" name="CustomShape 3"/>
          <p:cNvSpPr/>
          <p:nvPr/>
        </p:nvSpPr>
        <p:spPr>
          <a:xfrm>
            <a:off x="6324480" y="2514600"/>
            <a:ext cx="1523520" cy="358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7</a:t>
            </a:r>
            <a:endParaRPr b="0" lang="en-US" sz="2400" spc="-1" strike="noStrike">
              <a:latin typeface="Arial"/>
            </a:endParaRPr>
          </a:p>
        </p:txBody>
      </p:sp>
      <p:sp>
        <p:nvSpPr>
          <p:cNvPr id="69" name="CustomShape 4"/>
          <p:cNvSpPr/>
          <p:nvPr/>
        </p:nvSpPr>
        <p:spPr>
          <a:xfrm>
            <a:off x="5067720" y="99072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70" name="CustomShape 5"/>
          <p:cNvSpPr/>
          <p:nvPr/>
        </p:nvSpPr>
        <p:spPr>
          <a:xfrm>
            <a:off x="3124080" y="2286000"/>
            <a:ext cx="1904400" cy="2971080"/>
          </a:xfrm>
          <a:prstGeom prst="rect">
            <a:avLst/>
          </a:prstGeom>
          <a:noFill/>
          <a:ln w="9360">
            <a:solidFill>
              <a:srgbClr val="ffffff"/>
            </a:solidFill>
            <a:miter/>
          </a:ln>
        </p:spPr>
        <p:style>
          <a:lnRef idx="0"/>
          <a:fillRef idx="0"/>
          <a:effectRef idx="0"/>
          <a:fontRef idx="minor"/>
        </p:style>
      </p:sp>
      <p:sp>
        <p:nvSpPr>
          <p:cNvPr id="71" name="CustomShape 6"/>
          <p:cNvSpPr/>
          <p:nvPr/>
        </p:nvSpPr>
        <p:spPr>
          <a:xfrm>
            <a:off x="6095880" y="2286000"/>
            <a:ext cx="1904400" cy="2971080"/>
          </a:xfrm>
          <a:prstGeom prst="rect">
            <a:avLst/>
          </a:prstGeom>
          <a:noFill/>
          <a:ln w="9360">
            <a:solidFill>
              <a:srgbClr val="ffffff"/>
            </a:solidFill>
            <a:miter/>
          </a:ln>
        </p:spPr>
        <p:style>
          <a:lnRef idx="0"/>
          <a:fillRef idx="0"/>
          <a:effectRef idx="0"/>
          <a:fontRef idx="minor"/>
        </p:style>
      </p:sp>
      <p:sp>
        <p:nvSpPr>
          <p:cNvPr id="72" name="CustomShape 7"/>
          <p:cNvSpPr/>
          <p:nvPr/>
        </p:nvSpPr>
        <p:spPr>
          <a:xfrm>
            <a:off x="4724280" y="914400"/>
            <a:ext cx="1752120" cy="608760"/>
          </a:xfrm>
          <a:prstGeom prst="rect">
            <a:avLst/>
          </a:prstGeom>
          <a:noFill/>
          <a:ln w="9360">
            <a:solidFill>
              <a:srgbClr val="ffffff"/>
            </a:solidFill>
            <a:miter/>
          </a:ln>
        </p:spPr>
        <p:style>
          <a:lnRef idx="0"/>
          <a:fillRef idx="0"/>
          <a:effectRef idx="0"/>
          <a:fontRef idx="minor"/>
        </p:style>
      </p:sp>
      <p:sp>
        <p:nvSpPr>
          <p:cNvPr id="73" name="Line 8"/>
          <p:cNvSpPr/>
          <p:nvPr/>
        </p:nvSpPr>
        <p:spPr>
          <a:xfrm flipH="1">
            <a:off x="4038120" y="1219320"/>
            <a:ext cx="685800" cy="0"/>
          </a:xfrm>
          <a:prstGeom prst="line">
            <a:avLst/>
          </a:prstGeom>
          <a:ln w="9360">
            <a:solidFill>
              <a:srgbClr val="ffffff"/>
            </a:solidFill>
            <a:miter/>
          </a:ln>
        </p:spPr>
        <p:style>
          <a:lnRef idx="0"/>
          <a:fillRef idx="0"/>
          <a:effectRef idx="0"/>
          <a:fontRef idx="minor"/>
        </p:style>
      </p:sp>
      <p:sp>
        <p:nvSpPr>
          <p:cNvPr id="74" name="Line 9"/>
          <p:cNvSpPr/>
          <p:nvPr/>
        </p:nvSpPr>
        <p:spPr>
          <a:xfrm>
            <a:off x="4038480" y="1219320"/>
            <a:ext cx="0" cy="1066680"/>
          </a:xfrm>
          <a:prstGeom prst="line">
            <a:avLst/>
          </a:prstGeom>
          <a:ln w="9360">
            <a:solidFill>
              <a:srgbClr val="ffffff"/>
            </a:solidFill>
            <a:miter/>
          </a:ln>
        </p:spPr>
        <p:style>
          <a:lnRef idx="0"/>
          <a:fillRef idx="0"/>
          <a:effectRef idx="0"/>
          <a:fontRef idx="minor"/>
        </p:style>
      </p:sp>
      <p:sp>
        <p:nvSpPr>
          <p:cNvPr id="75" name="Line 10"/>
          <p:cNvSpPr/>
          <p:nvPr/>
        </p:nvSpPr>
        <p:spPr>
          <a:xfrm>
            <a:off x="6477120" y="1219320"/>
            <a:ext cx="685800" cy="0"/>
          </a:xfrm>
          <a:prstGeom prst="line">
            <a:avLst/>
          </a:prstGeom>
          <a:ln w="9360">
            <a:solidFill>
              <a:srgbClr val="ffffff"/>
            </a:solidFill>
            <a:miter/>
          </a:ln>
        </p:spPr>
        <p:style>
          <a:lnRef idx="0"/>
          <a:fillRef idx="0"/>
          <a:effectRef idx="0"/>
          <a:fontRef idx="minor"/>
        </p:style>
      </p:sp>
      <p:sp>
        <p:nvSpPr>
          <p:cNvPr id="76" name="Line 11"/>
          <p:cNvSpPr/>
          <p:nvPr/>
        </p:nvSpPr>
        <p:spPr>
          <a:xfrm>
            <a:off x="7162920" y="1219320"/>
            <a:ext cx="0" cy="1066680"/>
          </a:xfrm>
          <a:prstGeom prst="line">
            <a:avLst/>
          </a:prstGeom>
          <a:ln w="9360">
            <a:solidFill>
              <a:srgbClr val="ffffff"/>
            </a:solidFill>
            <a:miter/>
          </a:ln>
        </p:spPr>
        <p:style>
          <a:lnRef idx="0"/>
          <a:fillRef idx="0"/>
          <a:effectRef idx="0"/>
          <a:fontRef idx="minor"/>
        </p:style>
      </p:sp>
      <p:sp>
        <p:nvSpPr>
          <p:cNvPr id="77" name="CustomShape 12"/>
          <p:cNvSpPr/>
          <p:nvPr/>
        </p:nvSpPr>
        <p:spPr>
          <a:xfrm>
            <a:off x="5029200" y="1752480"/>
            <a:ext cx="121860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Segment</a:t>
            </a:r>
            <a:endParaRPr b="0" lang="en-US" sz="2400" spc="-1" strike="noStrike">
              <a:latin typeface="Arial"/>
            </a:endParaRPr>
          </a:p>
        </p:txBody>
      </p:sp>
      <p:sp>
        <p:nvSpPr>
          <p:cNvPr id="78" name="Line 13"/>
          <p:cNvSpPr/>
          <p:nvPr/>
        </p:nvSpPr>
        <p:spPr>
          <a:xfrm flipV="1">
            <a:off x="6248520" y="1752480"/>
            <a:ext cx="838080" cy="152640"/>
          </a:xfrm>
          <a:prstGeom prst="line">
            <a:avLst/>
          </a:prstGeom>
          <a:ln w="9360">
            <a:solidFill>
              <a:srgbClr val="ffffff"/>
            </a:solidFill>
            <a:miter/>
            <a:tailEnd len="med" type="triangle" w="med"/>
          </a:ln>
        </p:spPr>
        <p:style>
          <a:lnRef idx="0"/>
          <a:fillRef idx="0"/>
          <a:effectRef idx="0"/>
          <a:fontRef idx="minor"/>
        </p:style>
      </p:sp>
      <p:sp>
        <p:nvSpPr>
          <p:cNvPr id="79" name="Line 14"/>
          <p:cNvSpPr/>
          <p:nvPr/>
        </p:nvSpPr>
        <p:spPr>
          <a:xfrm flipH="1" flipV="1">
            <a:off x="4038480" y="1676160"/>
            <a:ext cx="914400" cy="228600"/>
          </a:xfrm>
          <a:prstGeom prst="line">
            <a:avLst/>
          </a:prstGeom>
          <a:ln w="9360">
            <a:solidFill>
              <a:srgbClr val="ffffff"/>
            </a:solidFill>
            <a:miter/>
            <a:tailEnd len="med" type="triangle" w="med"/>
          </a:ln>
        </p:spPr>
        <p:style>
          <a:lnRef idx="0"/>
          <a:fillRef idx="0"/>
          <a:effectRef idx="0"/>
          <a:fontRef idx="minor"/>
        </p:style>
      </p:sp>
      <p:sp>
        <p:nvSpPr>
          <p:cNvPr id="80" name="CustomShape 15"/>
          <p:cNvSpPr/>
          <p:nvPr/>
        </p:nvSpPr>
        <p:spPr>
          <a:xfrm>
            <a:off x="4038480" y="85248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Port1</a:t>
            </a:r>
            <a:endParaRPr b="0" lang="en-US" sz="2400" spc="-1" strike="noStrike">
              <a:latin typeface="Arial"/>
            </a:endParaRPr>
          </a:p>
        </p:txBody>
      </p:sp>
      <p:sp>
        <p:nvSpPr>
          <p:cNvPr id="81" name="CustomShape 16"/>
          <p:cNvSpPr/>
          <p:nvPr/>
        </p:nvSpPr>
        <p:spPr>
          <a:xfrm>
            <a:off x="6477120" y="85248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82" name="CustomShape 17"/>
          <p:cNvSpPr/>
          <p:nvPr/>
        </p:nvSpPr>
        <p:spPr>
          <a:xfrm>
            <a:off x="3733920" y="5791320"/>
            <a:ext cx="426636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Arial"/>
                <a:ea typeface="DejaVu Sans"/>
              </a:rPr>
              <a:t>Fig. 4-2  Using a bridge to interconnect two Ethernet LANs.</a:t>
            </a:r>
            <a:endParaRPr b="0" lang="en-US" sz="2400" spc="-1" strike="noStrike">
              <a:latin typeface="Arial"/>
            </a:endParaRPr>
          </a:p>
        </p:txBody>
      </p:sp>
      <p:sp>
        <p:nvSpPr>
          <p:cNvPr id="83" name="CustomShape 18"/>
          <p:cNvSpPr/>
          <p:nvPr/>
        </p:nvSpPr>
        <p:spPr>
          <a:xfrm>
            <a:off x="304920" y="1050840"/>
            <a:ext cx="2513880" cy="5581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using a bridge to segment two Ethernet LANs is shown.   The picture shows that LAN A connects to port 1 of the bridge and LAN B connects to port 2 on the bridge.  This creates two segments as shown in the picture.  There are four computers in LAN A and three computers in LAN B.</a:t>
            </a:r>
            <a:endParaRPr b="0" lang="en-US" sz="2000" spc="-1" strike="noStrike">
              <a:latin typeface="Arial"/>
            </a:endParaRPr>
          </a:p>
        </p:txBody>
      </p:sp>
    </p:spTree>
  </p:cSld>
  <p:transition>
    <p:fade/>
  </p:transition>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CustomShape 1"/>
          <p:cNvSpPr/>
          <p:nvPr/>
        </p:nvSpPr>
        <p:spPr>
          <a:xfrm>
            <a:off x="3352680" y="2514600"/>
            <a:ext cx="1523520" cy="446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4</a:t>
            </a:r>
            <a:endParaRPr b="0" lang="en-US" sz="2400" spc="-1" strike="noStrike">
              <a:latin typeface="Arial"/>
            </a:endParaRPr>
          </a:p>
        </p:txBody>
      </p:sp>
      <p:sp>
        <p:nvSpPr>
          <p:cNvPr id="85" name="CustomShape 2"/>
          <p:cNvSpPr/>
          <p:nvPr/>
        </p:nvSpPr>
        <p:spPr>
          <a:xfrm>
            <a:off x="5486400" y="266688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86" name="CustomShape 3"/>
          <p:cNvSpPr/>
          <p:nvPr/>
        </p:nvSpPr>
        <p:spPr>
          <a:xfrm>
            <a:off x="6324480" y="2514600"/>
            <a:ext cx="1523520" cy="358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7</a:t>
            </a:r>
            <a:endParaRPr b="0" lang="en-US" sz="2400" spc="-1" strike="noStrike">
              <a:latin typeface="Arial"/>
            </a:endParaRPr>
          </a:p>
        </p:txBody>
      </p:sp>
      <p:sp>
        <p:nvSpPr>
          <p:cNvPr id="87" name="CustomShape 4"/>
          <p:cNvSpPr/>
          <p:nvPr/>
        </p:nvSpPr>
        <p:spPr>
          <a:xfrm>
            <a:off x="5067720" y="99072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88" name="CustomShape 5"/>
          <p:cNvSpPr/>
          <p:nvPr/>
        </p:nvSpPr>
        <p:spPr>
          <a:xfrm>
            <a:off x="3124080" y="2286000"/>
            <a:ext cx="1904400" cy="2971080"/>
          </a:xfrm>
          <a:prstGeom prst="rect">
            <a:avLst/>
          </a:prstGeom>
          <a:noFill/>
          <a:ln w="9360">
            <a:solidFill>
              <a:srgbClr val="ffffff"/>
            </a:solidFill>
            <a:miter/>
          </a:ln>
        </p:spPr>
        <p:style>
          <a:lnRef idx="0"/>
          <a:fillRef idx="0"/>
          <a:effectRef idx="0"/>
          <a:fontRef idx="minor"/>
        </p:style>
      </p:sp>
      <p:sp>
        <p:nvSpPr>
          <p:cNvPr id="89" name="CustomShape 6"/>
          <p:cNvSpPr/>
          <p:nvPr/>
        </p:nvSpPr>
        <p:spPr>
          <a:xfrm>
            <a:off x="6095880" y="2286000"/>
            <a:ext cx="1904400" cy="2971080"/>
          </a:xfrm>
          <a:prstGeom prst="rect">
            <a:avLst/>
          </a:prstGeom>
          <a:noFill/>
          <a:ln w="9360">
            <a:solidFill>
              <a:srgbClr val="ffffff"/>
            </a:solidFill>
            <a:miter/>
          </a:ln>
        </p:spPr>
        <p:style>
          <a:lnRef idx="0"/>
          <a:fillRef idx="0"/>
          <a:effectRef idx="0"/>
          <a:fontRef idx="minor"/>
        </p:style>
      </p:sp>
      <p:sp>
        <p:nvSpPr>
          <p:cNvPr id="90" name="CustomShape 7"/>
          <p:cNvSpPr/>
          <p:nvPr/>
        </p:nvSpPr>
        <p:spPr>
          <a:xfrm>
            <a:off x="4724280" y="914400"/>
            <a:ext cx="1752120" cy="608760"/>
          </a:xfrm>
          <a:prstGeom prst="rect">
            <a:avLst/>
          </a:prstGeom>
          <a:noFill/>
          <a:ln w="9360">
            <a:solidFill>
              <a:srgbClr val="ffffff"/>
            </a:solidFill>
            <a:miter/>
          </a:ln>
        </p:spPr>
        <p:style>
          <a:lnRef idx="0"/>
          <a:fillRef idx="0"/>
          <a:effectRef idx="0"/>
          <a:fontRef idx="minor"/>
        </p:style>
      </p:sp>
      <p:sp>
        <p:nvSpPr>
          <p:cNvPr id="91" name="Line 8"/>
          <p:cNvSpPr/>
          <p:nvPr/>
        </p:nvSpPr>
        <p:spPr>
          <a:xfrm flipH="1">
            <a:off x="4038120" y="1219320"/>
            <a:ext cx="685800" cy="0"/>
          </a:xfrm>
          <a:prstGeom prst="line">
            <a:avLst/>
          </a:prstGeom>
          <a:ln w="9360">
            <a:solidFill>
              <a:srgbClr val="ffffff"/>
            </a:solidFill>
            <a:miter/>
          </a:ln>
        </p:spPr>
        <p:style>
          <a:lnRef idx="0"/>
          <a:fillRef idx="0"/>
          <a:effectRef idx="0"/>
          <a:fontRef idx="minor"/>
        </p:style>
      </p:sp>
      <p:sp>
        <p:nvSpPr>
          <p:cNvPr id="92" name="Line 9"/>
          <p:cNvSpPr/>
          <p:nvPr/>
        </p:nvSpPr>
        <p:spPr>
          <a:xfrm>
            <a:off x="4038480" y="1219320"/>
            <a:ext cx="0" cy="1066680"/>
          </a:xfrm>
          <a:prstGeom prst="line">
            <a:avLst/>
          </a:prstGeom>
          <a:ln w="9360">
            <a:solidFill>
              <a:srgbClr val="ffffff"/>
            </a:solidFill>
            <a:miter/>
          </a:ln>
        </p:spPr>
        <p:style>
          <a:lnRef idx="0"/>
          <a:fillRef idx="0"/>
          <a:effectRef idx="0"/>
          <a:fontRef idx="minor"/>
        </p:style>
      </p:sp>
      <p:sp>
        <p:nvSpPr>
          <p:cNvPr id="93" name="Line 10"/>
          <p:cNvSpPr/>
          <p:nvPr/>
        </p:nvSpPr>
        <p:spPr>
          <a:xfrm>
            <a:off x="6477120" y="1219320"/>
            <a:ext cx="685800" cy="0"/>
          </a:xfrm>
          <a:prstGeom prst="line">
            <a:avLst/>
          </a:prstGeom>
          <a:ln w="9360">
            <a:solidFill>
              <a:srgbClr val="ffffff"/>
            </a:solidFill>
            <a:miter/>
          </a:ln>
        </p:spPr>
        <p:style>
          <a:lnRef idx="0"/>
          <a:fillRef idx="0"/>
          <a:effectRef idx="0"/>
          <a:fontRef idx="minor"/>
        </p:style>
      </p:sp>
      <p:sp>
        <p:nvSpPr>
          <p:cNvPr id="94" name="Line 11"/>
          <p:cNvSpPr/>
          <p:nvPr/>
        </p:nvSpPr>
        <p:spPr>
          <a:xfrm>
            <a:off x="7162920" y="1219320"/>
            <a:ext cx="0" cy="1066680"/>
          </a:xfrm>
          <a:prstGeom prst="line">
            <a:avLst/>
          </a:prstGeom>
          <a:ln w="9360">
            <a:solidFill>
              <a:srgbClr val="ffffff"/>
            </a:solidFill>
            <a:miter/>
          </a:ln>
        </p:spPr>
        <p:style>
          <a:lnRef idx="0"/>
          <a:fillRef idx="0"/>
          <a:effectRef idx="0"/>
          <a:fontRef idx="minor"/>
        </p:style>
      </p:sp>
      <p:sp>
        <p:nvSpPr>
          <p:cNvPr id="95" name="CustomShape 12"/>
          <p:cNvSpPr/>
          <p:nvPr/>
        </p:nvSpPr>
        <p:spPr>
          <a:xfrm>
            <a:off x="5029200" y="1752480"/>
            <a:ext cx="121860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Segment</a:t>
            </a:r>
            <a:endParaRPr b="0" lang="en-US" sz="2400" spc="-1" strike="noStrike">
              <a:latin typeface="Arial"/>
            </a:endParaRPr>
          </a:p>
        </p:txBody>
      </p:sp>
      <p:sp>
        <p:nvSpPr>
          <p:cNvPr id="96" name="Line 13"/>
          <p:cNvSpPr/>
          <p:nvPr/>
        </p:nvSpPr>
        <p:spPr>
          <a:xfrm flipV="1">
            <a:off x="6248520" y="1752480"/>
            <a:ext cx="838080" cy="152640"/>
          </a:xfrm>
          <a:prstGeom prst="line">
            <a:avLst/>
          </a:prstGeom>
          <a:ln w="9360">
            <a:solidFill>
              <a:srgbClr val="ffffff"/>
            </a:solidFill>
            <a:miter/>
            <a:tailEnd len="med" type="triangle" w="med"/>
          </a:ln>
        </p:spPr>
        <p:style>
          <a:lnRef idx="0"/>
          <a:fillRef idx="0"/>
          <a:effectRef idx="0"/>
          <a:fontRef idx="minor"/>
        </p:style>
      </p:sp>
      <p:sp>
        <p:nvSpPr>
          <p:cNvPr id="97" name="Line 14"/>
          <p:cNvSpPr/>
          <p:nvPr/>
        </p:nvSpPr>
        <p:spPr>
          <a:xfrm flipH="1" flipV="1">
            <a:off x="4038480" y="1676160"/>
            <a:ext cx="914400" cy="228600"/>
          </a:xfrm>
          <a:prstGeom prst="line">
            <a:avLst/>
          </a:prstGeom>
          <a:ln w="9360">
            <a:solidFill>
              <a:srgbClr val="ffffff"/>
            </a:solidFill>
            <a:miter/>
            <a:tailEnd len="med" type="triangle" w="med"/>
          </a:ln>
        </p:spPr>
        <p:style>
          <a:lnRef idx="0"/>
          <a:fillRef idx="0"/>
          <a:effectRef idx="0"/>
          <a:fontRef idx="minor"/>
        </p:style>
      </p:sp>
      <p:sp>
        <p:nvSpPr>
          <p:cNvPr id="98" name="CustomShape 15"/>
          <p:cNvSpPr/>
          <p:nvPr/>
        </p:nvSpPr>
        <p:spPr>
          <a:xfrm>
            <a:off x="4038480" y="85248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Port1</a:t>
            </a:r>
            <a:endParaRPr b="0" lang="en-US" sz="2400" spc="-1" strike="noStrike">
              <a:latin typeface="Arial"/>
            </a:endParaRPr>
          </a:p>
        </p:txBody>
      </p:sp>
      <p:sp>
        <p:nvSpPr>
          <p:cNvPr id="99" name="CustomShape 16"/>
          <p:cNvSpPr/>
          <p:nvPr/>
        </p:nvSpPr>
        <p:spPr>
          <a:xfrm>
            <a:off x="6477120" y="85248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cc00"/>
                </a:solidFill>
                <a:latin typeface="Arial"/>
                <a:ea typeface="DejaVu Sans"/>
              </a:rPr>
              <a:t>Port 2</a:t>
            </a:r>
            <a:endParaRPr b="0" lang="en-US" sz="2400" spc="-1" strike="noStrike">
              <a:latin typeface="Arial"/>
            </a:endParaRPr>
          </a:p>
        </p:txBody>
      </p:sp>
      <p:sp>
        <p:nvSpPr>
          <p:cNvPr id="100" name="CustomShape 17"/>
          <p:cNvSpPr/>
          <p:nvPr/>
        </p:nvSpPr>
        <p:spPr>
          <a:xfrm>
            <a:off x="3733920" y="5486400"/>
            <a:ext cx="426636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Arial"/>
                <a:ea typeface="DejaVu Sans"/>
              </a:rPr>
              <a:t>Using a bridge to interconnect two Ethernet LANs.</a:t>
            </a:r>
            <a:endParaRPr b="0" lang="en-US" sz="2400" spc="-1" strike="noStrike">
              <a:latin typeface="Arial"/>
            </a:endParaRPr>
          </a:p>
        </p:txBody>
      </p:sp>
      <p:sp>
        <p:nvSpPr>
          <p:cNvPr id="101" name="CustomShape 18"/>
          <p:cNvSpPr/>
          <p:nvPr/>
        </p:nvSpPr>
        <p:spPr>
          <a:xfrm>
            <a:off x="304920" y="1050840"/>
            <a:ext cx="2513880" cy="5581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using a bridge to segment two Ethernet LANs is shown.   The picture shows that LAN A connects to port 1 of the bridge and LAN B connects to port 2 on the bridge.  This creates two segments as shown in the picture.  There are four computers in LAN A and three computers in LAN B.</a:t>
            </a:r>
            <a:endParaRPr b="0" lang="en-US" sz="2000" spc="-1" strike="noStrike">
              <a:latin typeface="Arial"/>
            </a:endParaRPr>
          </a:p>
        </p:txBody>
      </p:sp>
    </p:spTree>
  </p:cSld>
  <p:transition>
    <p:fade/>
  </p:transition>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CustomShape 1"/>
          <p:cNvSpPr/>
          <p:nvPr/>
        </p:nvSpPr>
        <p:spPr>
          <a:xfrm>
            <a:off x="3352680" y="2514600"/>
            <a:ext cx="1523520" cy="44636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LAN A</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1</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2</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3</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4</a:t>
            </a:r>
            <a:endParaRPr b="0" lang="en-US" sz="2400" spc="-1" strike="noStrike">
              <a:latin typeface="Arial"/>
            </a:endParaRPr>
          </a:p>
        </p:txBody>
      </p:sp>
      <p:sp>
        <p:nvSpPr>
          <p:cNvPr id="103" name="CustomShape 2"/>
          <p:cNvSpPr/>
          <p:nvPr/>
        </p:nvSpPr>
        <p:spPr>
          <a:xfrm>
            <a:off x="5486400" y="2666880"/>
            <a:ext cx="2437560" cy="3661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sp>
      <p:sp>
        <p:nvSpPr>
          <p:cNvPr id="104" name="CustomShape 3"/>
          <p:cNvSpPr/>
          <p:nvPr/>
        </p:nvSpPr>
        <p:spPr>
          <a:xfrm>
            <a:off x="6324480" y="2514600"/>
            <a:ext cx="1523520" cy="35895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LAN B</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5</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6</a:t>
            </a:r>
            <a:endParaRPr b="0" lang="en-US" sz="2400" spc="-1" strike="noStrike">
              <a:latin typeface="Arial"/>
            </a:endParaRPr>
          </a:p>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Computer 7</a:t>
            </a:r>
            <a:endParaRPr b="0" lang="en-US" sz="2400" spc="-1" strike="noStrike">
              <a:latin typeface="Arial"/>
            </a:endParaRPr>
          </a:p>
        </p:txBody>
      </p:sp>
      <p:sp>
        <p:nvSpPr>
          <p:cNvPr id="105" name="CustomShape 4"/>
          <p:cNvSpPr/>
          <p:nvPr/>
        </p:nvSpPr>
        <p:spPr>
          <a:xfrm>
            <a:off x="5067720" y="990720"/>
            <a:ext cx="105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wrap="none" lIns="90000" rIns="90000" tIns="46800" bIns="46800">
            <a:spAutoFit/>
          </a:bodyPr>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Bridge</a:t>
            </a:r>
            <a:endParaRPr b="0" lang="en-US" sz="2400" spc="-1" strike="noStrike">
              <a:latin typeface="Arial"/>
            </a:endParaRPr>
          </a:p>
        </p:txBody>
      </p:sp>
      <p:sp>
        <p:nvSpPr>
          <p:cNvPr id="106" name="CustomShape 5"/>
          <p:cNvSpPr/>
          <p:nvPr/>
        </p:nvSpPr>
        <p:spPr>
          <a:xfrm>
            <a:off x="3124080" y="2286000"/>
            <a:ext cx="1904400" cy="2971080"/>
          </a:xfrm>
          <a:prstGeom prst="rect">
            <a:avLst/>
          </a:prstGeom>
          <a:noFill/>
          <a:ln w="9360">
            <a:solidFill>
              <a:srgbClr val="ffffff"/>
            </a:solidFill>
            <a:miter/>
          </a:ln>
        </p:spPr>
        <p:style>
          <a:lnRef idx="0"/>
          <a:fillRef idx="0"/>
          <a:effectRef idx="0"/>
          <a:fontRef idx="minor"/>
        </p:style>
      </p:sp>
      <p:sp>
        <p:nvSpPr>
          <p:cNvPr id="107" name="CustomShape 6"/>
          <p:cNvSpPr/>
          <p:nvPr/>
        </p:nvSpPr>
        <p:spPr>
          <a:xfrm>
            <a:off x="6095880" y="2286000"/>
            <a:ext cx="1904400" cy="2971080"/>
          </a:xfrm>
          <a:prstGeom prst="rect">
            <a:avLst/>
          </a:prstGeom>
          <a:noFill/>
          <a:ln w="9360">
            <a:solidFill>
              <a:srgbClr val="ffffff"/>
            </a:solidFill>
            <a:miter/>
          </a:ln>
        </p:spPr>
        <p:style>
          <a:lnRef idx="0"/>
          <a:fillRef idx="0"/>
          <a:effectRef idx="0"/>
          <a:fontRef idx="minor"/>
        </p:style>
      </p:sp>
      <p:sp>
        <p:nvSpPr>
          <p:cNvPr id="108" name="CustomShape 7"/>
          <p:cNvSpPr/>
          <p:nvPr/>
        </p:nvSpPr>
        <p:spPr>
          <a:xfrm>
            <a:off x="4724280" y="914400"/>
            <a:ext cx="1752120" cy="608760"/>
          </a:xfrm>
          <a:prstGeom prst="rect">
            <a:avLst/>
          </a:prstGeom>
          <a:noFill/>
          <a:ln w="9360">
            <a:solidFill>
              <a:srgbClr val="ffffff"/>
            </a:solidFill>
            <a:miter/>
          </a:ln>
        </p:spPr>
        <p:style>
          <a:lnRef idx="0"/>
          <a:fillRef idx="0"/>
          <a:effectRef idx="0"/>
          <a:fontRef idx="minor"/>
        </p:style>
      </p:sp>
      <p:sp>
        <p:nvSpPr>
          <p:cNvPr id="109" name="Line 8"/>
          <p:cNvSpPr/>
          <p:nvPr/>
        </p:nvSpPr>
        <p:spPr>
          <a:xfrm flipH="1">
            <a:off x="4038120" y="1219320"/>
            <a:ext cx="685800" cy="0"/>
          </a:xfrm>
          <a:prstGeom prst="line">
            <a:avLst/>
          </a:prstGeom>
          <a:ln w="9360">
            <a:solidFill>
              <a:srgbClr val="ffffff"/>
            </a:solidFill>
            <a:miter/>
          </a:ln>
        </p:spPr>
        <p:style>
          <a:lnRef idx="0"/>
          <a:fillRef idx="0"/>
          <a:effectRef idx="0"/>
          <a:fontRef idx="minor"/>
        </p:style>
      </p:sp>
      <p:sp>
        <p:nvSpPr>
          <p:cNvPr id="110" name="Line 9"/>
          <p:cNvSpPr/>
          <p:nvPr/>
        </p:nvSpPr>
        <p:spPr>
          <a:xfrm>
            <a:off x="4038480" y="1219320"/>
            <a:ext cx="0" cy="1066680"/>
          </a:xfrm>
          <a:prstGeom prst="line">
            <a:avLst/>
          </a:prstGeom>
          <a:ln w="9360">
            <a:solidFill>
              <a:srgbClr val="ffffff"/>
            </a:solidFill>
            <a:miter/>
          </a:ln>
        </p:spPr>
        <p:style>
          <a:lnRef idx="0"/>
          <a:fillRef idx="0"/>
          <a:effectRef idx="0"/>
          <a:fontRef idx="minor"/>
        </p:style>
      </p:sp>
      <p:sp>
        <p:nvSpPr>
          <p:cNvPr id="111" name="Line 10"/>
          <p:cNvSpPr/>
          <p:nvPr/>
        </p:nvSpPr>
        <p:spPr>
          <a:xfrm>
            <a:off x="6477120" y="1219320"/>
            <a:ext cx="685800" cy="0"/>
          </a:xfrm>
          <a:prstGeom prst="line">
            <a:avLst/>
          </a:prstGeom>
          <a:ln w="9360">
            <a:solidFill>
              <a:srgbClr val="ffffff"/>
            </a:solidFill>
            <a:miter/>
          </a:ln>
        </p:spPr>
        <p:style>
          <a:lnRef idx="0"/>
          <a:fillRef idx="0"/>
          <a:effectRef idx="0"/>
          <a:fontRef idx="minor"/>
        </p:style>
      </p:sp>
      <p:sp>
        <p:nvSpPr>
          <p:cNvPr id="112" name="Line 11"/>
          <p:cNvSpPr/>
          <p:nvPr/>
        </p:nvSpPr>
        <p:spPr>
          <a:xfrm>
            <a:off x="7162920" y="1219320"/>
            <a:ext cx="0" cy="1066680"/>
          </a:xfrm>
          <a:prstGeom prst="line">
            <a:avLst/>
          </a:prstGeom>
          <a:ln w="9360">
            <a:solidFill>
              <a:srgbClr val="ffffff"/>
            </a:solidFill>
            <a:miter/>
          </a:ln>
        </p:spPr>
        <p:style>
          <a:lnRef idx="0"/>
          <a:fillRef idx="0"/>
          <a:effectRef idx="0"/>
          <a:fontRef idx="minor"/>
        </p:style>
      </p:sp>
      <p:sp>
        <p:nvSpPr>
          <p:cNvPr id="113" name="CustomShape 12"/>
          <p:cNvSpPr/>
          <p:nvPr/>
        </p:nvSpPr>
        <p:spPr>
          <a:xfrm>
            <a:off x="5029200" y="1752480"/>
            <a:ext cx="121860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cc00"/>
                </a:solidFill>
                <a:latin typeface="Arial"/>
                <a:ea typeface="DejaVu Sans"/>
              </a:rPr>
              <a:t>Segment</a:t>
            </a:r>
            <a:endParaRPr b="0" lang="en-US" sz="2400" spc="-1" strike="noStrike">
              <a:latin typeface="Arial"/>
            </a:endParaRPr>
          </a:p>
        </p:txBody>
      </p:sp>
      <p:sp>
        <p:nvSpPr>
          <p:cNvPr id="114" name="Line 13"/>
          <p:cNvSpPr/>
          <p:nvPr/>
        </p:nvSpPr>
        <p:spPr>
          <a:xfrm flipV="1">
            <a:off x="6248520" y="1752480"/>
            <a:ext cx="838080" cy="152640"/>
          </a:xfrm>
          <a:prstGeom prst="line">
            <a:avLst/>
          </a:prstGeom>
          <a:ln w="9360">
            <a:solidFill>
              <a:srgbClr val="ff0000"/>
            </a:solidFill>
            <a:miter/>
            <a:tailEnd len="med" type="triangle" w="med"/>
          </a:ln>
        </p:spPr>
        <p:style>
          <a:lnRef idx="0"/>
          <a:fillRef idx="0"/>
          <a:effectRef idx="0"/>
          <a:fontRef idx="minor"/>
        </p:style>
      </p:sp>
      <p:sp>
        <p:nvSpPr>
          <p:cNvPr id="115" name="Line 14"/>
          <p:cNvSpPr/>
          <p:nvPr/>
        </p:nvSpPr>
        <p:spPr>
          <a:xfrm flipH="1" flipV="1">
            <a:off x="4038480" y="1676160"/>
            <a:ext cx="914400" cy="228600"/>
          </a:xfrm>
          <a:prstGeom prst="line">
            <a:avLst/>
          </a:prstGeom>
          <a:ln w="9360">
            <a:solidFill>
              <a:srgbClr val="ff0000"/>
            </a:solidFill>
            <a:miter/>
            <a:tailEnd len="med" type="triangle" w="med"/>
          </a:ln>
        </p:spPr>
        <p:style>
          <a:lnRef idx="0"/>
          <a:fillRef idx="0"/>
          <a:effectRef idx="0"/>
          <a:fontRef idx="minor"/>
        </p:style>
      </p:sp>
      <p:sp>
        <p:nvSpPr>
          <p:cNvPr id="116" name="CustomShape 15"/>
          <p:cNvSpPr/>
          <p:nvPr/>
        </p:nvSpPr>
        <p:spPr>
          <a:xfrm>
            <a:off x="4038480" y="852480"/>
            <a:ext cx="1599480" cy="4590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ffffff"/>
                </a:solidFill>
                <a:latin typeface="Arial"/>
                <a:ea typeface="DejaVu Sans"/>
              </a:rPr>
              <a:t>Port1</a:t>
            </a:r>
            <a:endParaRPr b="0" lang="en-US" sz="2400" spc="-1" strike="noStrike">
              <a:latin typeface="Arial"/>
            </a:endParaRPr>
          </a:p>
        </p:txBody>
      </p:sp>
      <p:sp>
        <p:nvSpPr>
          <p:cNvPr id="117" name="CustomShape 16"/>
          <p:cNvSpPr/>
          <p:nvPr/>
        </p:nvSpPr>
        <p:spPr>
          <a:xfrm>
            <a:off x="6477120" y="852480"/>
            <a:ext cx="913680" cy="8247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400" spc="-1" strike="noStrike">
                <a:solidFill>
                  <a:srgbClr val="ffffff"/>
                </a:solidFill>
                <a:latin typeface="Arial"/>
                <a:ea typeface="DejaVu Sans"/>
              </a:rPr>
              <a:t>Port 2</a:t>
            </a:r>
            <a:endParaRPr b="0" lang="en-US" sz="2400" spc="-1" strike="noStrike">
              <a:latin typeface="Arial"/>
            </a:endParaRPr>
          </a:p>
        </p:txBody>
      </p:sp>
      <p:sp>
        <p:nvSpPr>
          <p:cNvPr id="118" name="CustomShape 17"/>
          <p:cNvSpPr/>
          <p:nvPr/>
        </p:nvSpPr>
        <p:spPr>
          <a:xfrm>
            <a:off x="304920" y="1050840"/>
            <a:ext cx="2513880" cy="558180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marL="216000" indent="-215280">
              <a:lnSpc>
                <a:spcPct val="100000"/>
              </a:lnSpc>
              <a:spcBef>
                <a:spcPts val="1247"/>
              </a:spcBef>
              <a:buClr>
                <a:srgbClr val="ffffff"/>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n-US" sz="2000" spc="-1" strike="noStrike">
                <a:solidFill>
                  <a:srgbClr val="ffffff"/>
                </a:solidFill>
                <a:latin typeface="Times New Roman"/>
                <a:ea typeface="DejaVu Sans"/>
              </a:rPr>
              <a:t>An example of using a bridge to segment two Ethernet LANs is shown.   The picture shows that LAN A connects to port 1 of the bridge and LAN B connects to port 2 on the bridge.  This creates two segments as shown in the picture.  There are four computers in LAN A and three computers in LAN B.</a:t>
            </a:r>
            <a:endParaRPr b="0" lang="en-US" sz="2000" spc="-1" strike="noStrike">
              <a:latin typeface="Arial"/>
            </a:endParaRPr>
          </a:p>
        </p:txBody>
      </p:sp>
      <p:sp>
        <p:nvSpPr>
          <p:cNvPr id="119" name="CustomShape 18"/>
          <p:cNvSpPr/>
          <p:nvPr/>
        </p:nvSpPr>
        <p:spPr>
          <a:xfrm>
            <a:off x="3733920" y="5486400"/>
            <a:ext cx="4266360" cy="119052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spAutoFit/>
          </a:bodyPr>
          <a:p>
            <a:pPr>
              <a:lnSpc>
                <a:spcPct val="100000"/>
              </a:lnSpc>
              <a:spcBef>
                <a:spcPts val="1123"/>
              </a:spcBef>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n-US" sz="2400" spc="-1" strike="noStrike">
                <a:solidFill>
                  <a:srgbClr val="00ccff"/>
                </a:solidFill>
                <a:latin typeface="Arial"/>
                <a:ea typeface="DejaVu Sans"/>
              </a:rPr>
              <a:t>Using a bridge to interconnect two Ethernet LANs.</a:t>
            </a:r>
            <a:endParaRPr b="0" lang="en-US" sz="2400" spc="-1" strike="noStrike">
              <a:latin typeface="Arial"/>
            </a:endParaRPr>
          </a:p>
        </p:txBody>
      </p:sp>
    </p:spTree>
  </p:cSld>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155</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2004-04-29T16:35:05Z</dcterms:created>
  <dc:creator>Engineering Technology</dc:creator>
  <dc:description/>
  <dc:language>en-US</dc:language>
  <cp:lastModifiedBy/>
  <dcterms:modified xsi:type="dcterms:W3CDTF">2023-11-15T10:53:00Z</dcterms:modified>
  <cp:revision>27</cp:revision>
  <dc:subject/>
  <dc:title>Slide 1</dc:title>
</cp:coreProperties>
</file>