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9.jpeg" ContentType="image/jpeg"/>
  <Override PartName="/ppt/media/image3.png" ContentType="image/png"/>
  <Override PartName="/ppt/media/image4.png" ContentType="image/png"/>
  <Override PartName="/ppt/media/image8.jpeg" ContentType="image/jpeg"/>
  <Override PartName="/ppt/media/image6.jpeg" ContentType="image/jpeg"/>
  <Override PartName="/ppt/media/image7.jpeg" ContentType="image/jpeg"/>
  <Override PartName="/ppt/embeddings/oleObject1.bin" ContentType="application/vnd.openxmlformats-officedocument.oleObject"/>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27" name="PlaceHolder 2"/>
          <p:cNvSpPr>
            <a:spLocks noGrp="1"/>
          </p:cNvSpPr>
          <p:nvPr>
            <p:ph type="body"/>
          </p:nvPr>
        </p:nvSpPr>
        <p:spPr>
          <a:xfrm>
            <a:off x="504000" y="1326240"/>
            <a:ext cx="9071640" cy="1568160"/>
          </a:xfrm>
          <a:prstGeom prst="rect">
            <a:avLst/>
          </a:prstGeom>
        </p:spPr>
        <p:txBody>
          <a:bodyPr lIns="0" rIns="0" tIns="0" bIns="0">
            <a:normAutofit/>
          </a:bodyPr>
          <a:p>
            <a:endParaRPr b="0" lang="en-US" sz="2640" spc="-1" strike="noStrike">
              <a:latin typeface="Arial"/>
            </a:endParaRPr>
          </a:p>
        </p:txBody>
      </p:sp>
      <p:sp>
        <p:nvSpPr>
          <p:cNvPr id="28" name="PlaceHolder 3"/>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30"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31"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32"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
        <p:nvSpPr>
          <p:cNvPr id="33" name="PlaceHolder 5"/>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35" name="PlaceHolder 2"/>
          <p:cNvSpPr>
            <a:spLocks noGrp="1"/>
          </p:cNvSpPr>
          <p:nvPr>
            <p:ph type="body"/>
          </p:nvPr>
        </p:nvSpPr>
        <p:spPr>
          <a:xfrm>
            <a:off x="504000" y="1326240"/>
            <a:ext cx="2920680" cy="1568160"/>
          </a:xfrm>
          <a:prstGeom prst="rect">
            <a:avLst/>
          </a:prstGeom>
        </p:spPr>
        <p:txBody>
          <a:bodyPr lIns="0" rIns="0" tIns="0" bIns="0">
            <a:normAutofit/>
          </a:bodyPr>
          <a:p>
            <a:endParaRPr b="0" lang="en-US" sz="2640" spc="-1" strike="noStrike">
              <a:latin typeface="Arial"/>
            </a:endParaRPr>
          </a:p>
        </p:txBody>
      </p:sp>
      <p:sp>
        <p:nvSpPr>
          <p:cNvPr id="36" name="PlaceHolder 3"/>
          <p:cNvSpPr>
            <a:spLocks noGrp="1"/>
          </p:cNvSpPr>
          <p:nvPr>
            <p:ph type="body"/>
          </p:nvPr>
        </p:nvSpPr>
        <p:spPr>
          <a:xfrm>
            <a:off x="3571200" y="1326240"/>
            <a:ext cx="2920680" cy="1568160"/>
          </a:xfrm>
          <a:prstGeom prst="rect">
            <a:avLst/>
          </a:prstGeom>
        </p:spPr>
        <p:txBody>
          <a:bodyPr lIns="0" rIns="0" tIns="0" bIns="0">
            <a:normAutofit/>
          </a:bodyPr>
          <a:p>
            <a:endParaRPr b="0" lang="en-US" sz="2640" spc="-1" strike="noStrike">
              <a:latin typeface="Arial"/>
            </a:endParaRPr>
          </a:p>
        </p:txBody>
      </p:sp>
      <p:sp>
        <p:nvSpPr>
          <p:cNvPr id="37" name="PlaceHolder 4"/>
          <p:cNvSpPr>
            <a:spLocks noGrp="1"/>
          </p:cNvSpPr>
          <p:nvPr>
            <p:ph type="body"/>
          </p:nvPr>
        </p:nvSpPr>
        <p:spPr>
          <a:xfrm>
            <a:off x="6638040" y="1326240"/>
            <a:ext cx="2920680" cy="1568160"/>
          </a:xfrm>
          <a:prstGeom prst="rect">
            <a:avLst/>
          </a:prstGeom>
        </p:spPr>
        <p:txBody>
          <a:bodyPr lIns="0" rIns="0" tIns="0" bIns="0">
            <a:normAutofit/>
          </a:bodyPr>
          <a:p>
            <a:endParaRPr b="0" lang="en-US" sz="2640" spc="-1" strike="noStrike">
              <a:latin typeface="Arial"/>
            </a:endParaRPr>
          </a:p>
        </p:txBody>
      </p:sp>
      <p:sp>
        <p:nvSpPr>
          <p:cNvPr id="38" name="PlaceHolder 5"/>
          <p:cNvSpPr>
            <a:spLocks noGrp="1"/>
          </p:cNvSpPr>
          <p:nvPr>
            <p:ph type="body"/>
          </p:nvPr>
        </p:nvSpPr>
        <p:spPr>
          <a:xfrm>
            <a:off x="504000" y="3043800"/>
            <a:ext cx="2920680" cy="1568160"/>
          </a:xfrm>
          <a:prstGeom prst="rect">
            <a:avLst/>
          </a:prstGeom>
        </p:spPr>
        <p:txBody>
          <a:bodyPr lIns="0" rIns="0" tIns="0" bIns="0">
            <a:normAutofit/>
          </a:bodyPr>
          <a:p>
            <a:endParaRPr b="0" lang="en-US" sz="2640" spc="-1" strike="noStrike">
              <a:latin typeface="Arial"/>
            </a:endParaRPr>
          </a:p>
        </p:txBody>
      </p:sp>
      <p:sp>
        <p:nvSpPr>
          <p:cNvPr id="39" name="PlaceHolder 6"/>
          <p:cNvSpPr>
            <a:spLocks noGrp="1"/>
          </p:cNvSpPr>
          <p:nvPr>
            <p:ph type="body"/>
          </p:nvPr>
        </p:nvSpPr>
        <p:spPr>
          <a:xfrm>
            <a:off x="3571200" y="3043800"/>
            <a:ext cx="2920680" cy="1568160"/>
          </a:xfrm>
          <a:prstGeom prst="rect">
            <a:avLst/>
          </a:prstGeom>
        </p:spPr>
        <p:txBody>
          <a:bodyPr lIns="0" rIns="0" tIns="0" bIns="0">
            <a:normAutofit/>
          </a:bodyPr>
          <a:p>
            <a:endParaRPr b="0" lang="en-US" sz="2640" spc="-1" strike="noStrike">
              <a:latin typeface="Arial"/>
            </a:endParaRPr>
          </a:p>
        </p:txBody>
      </p:sp>
      <p:sp>
        <p:nvSpPr>
          <p:cNvPr id="40" name="PlaceHolder 7"/>
          <p:cNvSpPr>
            <a:spLocks noGrp="1"/>
          </p:cNvSpPr>
          <p:nvPr>
            <p:ph type="body"/>
          </p:nvPr>
        </p:nvSpPr>
        <p:spPr>
          <a:xfrm>
            <a:off x="6638040" y="304380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4" name="PlaceHolder 2"/>
          <p:cNvSpPr>
            <a:spLocks noGrp="1"/>
          </p:cNvSpPr>
          <p:nvPr>
            <p:ph type="subTitle"/>
          </p:nvPr>
        </p:nvSpPr>
        <p:spPr>
          <a:xfrm>
            <a:off x="504000" y="132624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6" name="PlaceHolder 2"/>
          <p:cNvSpPr>
            <a:spLocks noGrp="1"/>
          </p:cNvSpPr>
          <p:nvPr>
            <p:ph type="body"/>
          </p:nvPr>
        </p:nvSpPr>
        <p:spPr>
          <a:xfrm>
            <a:off x="504000" y="132624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8"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49"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53"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54"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
        <p:nvSpPr>
          <p:cNvPr id="55"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57"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58"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59" name="PlaceHolder 4"/>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1"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62"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63" name="PlaceHolder 4"/>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5" name="PlaceHolder 2"/>
          <p:cNvSpPr>
            <a:spLocks noGrp="1"/>
          </p:cNvSpPr>
          <p:nvPr>
            <p:ph type="body"/>
          </p:nvPr>
        </p:nvSpPr>
        <p:spPr>
          <a:xfrm>
            <a:off x="504000" y="1326240"/>
            <a:ext cx="9071640" cy="1568160"/>
          </a:xfrm>
          <a:prstGeom prst="rect">
            <a:avLst/>
          </a:prstGeom>
        </p:spPr>
        <p:txBody>
          <a:bodyPr lIns="0" rIns="0" tIns="0" bIns="0">
            <a:normAutofit/>
          </a:bodyPr>
          <a:p>
            <a:endParaRPr b="0" lang="en-US" sz="2640" spc="-1" strike="noStrike">
              <a:latin typeface="Arial"/>
            </a:endParaRPr>
          </a:p>
        </p:txBody>
      </p:sp>
      <p:sp>
        <p:nvSpPr>
          <p:cNvPr id="66" name="PlaceHolder 3"/>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8"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69"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70"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
        <p:nvSpPr>
          <p:cNvPr id="71" name="PlaceHolder 5"/>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73" name="PlaceHolder 2"/>
          <p:cNvSpPr>
            <a:spLocks noGrp="1"/>
          </p:cNvSpPr>
          <p:nvPr>
            <p:ph type="body"/>
          </p:nvPr>
        </p:nvSpPr>
        <p:spPr>
          <a:xfrm>
            <a:off x="504000" y="1326240"/>
            <a:ext cx="2920680" cy="1568160"/>
          </a:xfrm>
          <a:prstGeom prst="rect">
            <a:avLst/>
          </a:prstGeom>
        </p:spPr>
        <p:txBody>
          <a:bodyPr lIns="0" rIns="0" tIns="0" bIns="0">
            <a:normAutofit/>
          </a:bodyPr>
          <a:p>
            <a:endParaRPr b="0" lang="en-US" sz="2640" spc="-1" strike="noStrike">
              <a:latin typeface="Arial"/>
            </a:endParaRPr>
          </a:p>
        </p:txBody>
      </p:sp>
      <p:sp>
        <p:nvSpPr>
          <p:cNvPr id="74" name="PlaceHolder 3"/>
          <p:cNvSpPr>
            <a:spLocks noGrp="1"/>
          </p:cNvSpPr>
          <p:nvPr>
            <p:ph type="body"/>
          </p:nvPr>
        </p:nvSpPr>
        <p:spPr>
          <a:xfrm>
            <a:off x="3571200" y="1326240"/>
            <a:ext cx="2920680" cy="1568160"/>
          </a:xfrm>
          <a:prstGeom prst="rect">
            <a:avLst/>
          </a:prstGeom>
        </p:spPr>
        <p:txBody>
          <a:bodyPr lIns="0" rIns="0" tIns="0" bIns="0">
            <a:normAutofit/>
          </a:bodyPr>
          <a:p>
            <a:endParaRPr b="0" lang="en-US" sz="2640" spc="-1" strike="noStrike">
              <a:latin typeface="Arial"/>
            </a:endParaRPr>
          </a:p>
        </p:txBody>
      </p:sp>
      <p:sp>
        <p:nvSpPr>
          <p:cNvPr id="75" name="PlaceHolder 4"/>
          <p:cNvSpPr>
            <a:spLocks noGrp="1"/>
          </p:cNvSpPr>
          <p:nvPr>
            <p:ph type="body"/>
          </p:nvPr>
        </p:nvSpPr>
        <p:spPr>
          <a:xfrm>
            <a:off x="6638040" y="1326240"/>
            <a:ext cx="2920680" cy="1568160"/>
          </a:xfrm>
          <a:prstGeom prst="rect">
            <a:avLst/>
          </a:prstGeom>
        </p:spPr>
        <p:txBody>
          <a:bodyPr lIns="0" rIns="0" tIns="0" bIns="0">
            <a:normAutofit/>
          </a:bodyPr>
          <a:p>
            <a:endParaRPr b="0" lang="en-US" sz="2640" spc="-1" strike="noStrike">
              <a:latin typeface="Arial"/>
            </a:endParaRPr>
          </a:p>
        </p:txBody>
      </p:sp>
      <p:sp>
        <p:nvSpPr>
          <p:cNvPr id="76" name="PlaceHolder 5"/>
          <p:cNvSpPr>
            <a:spLocks noGrp="1"/>
          </p:cNvSpPr>
          <p:nvPr>
            <p:ph type="body"/>
          </p:nvPr>
        </p:nvSpPr>
        <p:spPr>
          <a:xfrm>
            <a:off x="504000" y="3043800"/>
            <a:ext cx="2920680" cy="1568160"/>
          </a:xfrm>
          <a:prstGeom prst="rect">
            <a:avLst/>
          </a:prstGeom>
        </p:spPr>
        <p:txBody>
          <a:bodyPr lIns="0" rIns="0" tIns="0" bIns="0">
            <a:normAutofit/>
          </a:bodyPr>
          <a:p>
            <a:endParaRPr b="0" lang="en-US" sz="2640" spc="-1" strike="noStrike">
              <a:latin typeface="Arial"/>
            </a:endParaRPr>
          </a:p>
        </p:txBody>
      </p:sp>
      <p:sp>
        <p:nvSpPr>
          <p:cNvPr id="77" name="PlaceHolder 6"/>
          <p:cNvSpPr>
            <a:spLocks noGrp="1"/>
          </p:cNvSpPr>
          <p:nvPr>
            <p:ph type="body"/>
          </p:nvPr>
        </p:nvSpPr>
        <p:spPr>
          <a:xfrm>
            <a:off x="3571200" y="3043800"/>
            <a:ext cx="2920680" cy="1568160"/>
          </a:xfrm>
          <a:prstGeom prst="rect">
            <a:avLst/>
          </a:prstGeom>
        </p:spPr>
        <p:txBody>
          <a:bodyPr lIns="0" rIns="0" tIns="0" bIns="0">
            <a:normAutofit/>
          </a:bodyPr>
          <a:p>
            <a:endParaRPr b="0" lang="en-US" sz="2640" spc="-1" strike="noStrike">
              <a:latin typeface="Arial"/>
            </a:endParaRPr>
          </a:p>
        </p:txBody>
      </p:sp>
      <p:sp>
        <p:nvSpPr>
          <p:cNvPr id="78" name="PlaceHolder 7"/>
          <p:cNvSpPr>
            <a:spLocks noGrp="1"/>
          </p:cNvSpPr>
          <p:nvPr>
            <p:ph type="body"/>
          </p:nvPr>
        </p:nvSpPr>
        <p:spPr>
          <a:xfrm>
            <a:off x="6638040" y="304380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8" name="PlaceHolder 2"/>
          <p:cNvSpPr>
            <a:spLocks noGrp="1"/>
          </p:cNvSpPr>
          <p:nvPr>
            <p:ph type="body"/>
          </p:nvPr>
        </p:nvSpPr>
        <p:spPr>
          <a:xfrm>
            <a:off x="504000" y="132624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0"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11"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5"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16"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
        <p:nvSpPr>
          <p:cNvPr id="17"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9"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20"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21" name="PlaceHolder 4"/>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23"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24"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25" name="PlaceHolder 4"/>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A76C4F2F-C82F-4EF2-8E70-554ED429A77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3640" spc="-1" strike="noStrike">
                <a:latin typeface="Arial"/>
              </a:rPr>
              <a:t>Click to edit the title text format</a:t>
            </a:r>
            <a:endParaRPr b="0" lang="en-US" sz="3640" spc="-1" strike="noStrike">
              <a:latin typeface="Arial"/>
            </a:endParaRPr>
          </a:p>
        </p:txBody>
      </p:sp>
      <p:sp>
        <p:nvSpPr>
          <p:cNvPr id="42" name="PlaceHolder 2"/>
          <p:cNvSpPr>
            <a:spLocks noGrp="1"/>
          </p:cNvSpPr>
          <p:nvPr>
            <p:ph type="body"/>
          </p:nvPr>
        </p:nvSpPr>
        <p:spPr>
          <a:xfrm>
            <a:off x="504000" y="1326240"/>
            <a:ext cx="9071640" cy="3288240"/>
          </a:xfrm>
          <a:prstGeom prst="rect">
            <a:avLst/>
          </a:prstGeom>
        </p:spPr>
        <p:txBody>
          <a:bodyPr lIns="0" rIns="0" tIns="0" bIns="0">
            <a:normAutofit/>
          </a:bodyPr>
          <a:p>
            <a:pPr marL="432000" indent="-324000">
              <a:spcBef>
                <a:spcPts val="1171"/>
              </a:spcBef>
              <a:buClr>
                <a:srgbClr val="ffffff"/>
              </a:buClr>
              <a:buSzPct val="45000"/>
              <a:buFont typeface="Wingdings" charset="2"/>
              <a:buChar char=""/>
            </a:pPr>
            <a:r>
              <a:rPr b="0" lang="en-US" sz="2640" spc="-1" strike="noStrike">
                <a:latin typeface="Arial"/>
              </a:rPr>
              <a:t>Click to edit the outline text format</a:t>
            </a:r>
            <a:endParaRPr b="0" lang="en-US" sz="2640" spc="-1" strike="noStrike">
              <a:latin typeface="Arial"/>
            </a:endParaRPr>
          </a:p>
          <a:p>
            <a:pPr lvl="1" marL="864000" indent="-324000">
              <a:spcBef>
                <a:spcPts val="935"/>
              </a:spcBef>
              <a:buClr>
                <a:srgbClr val="ffffff"/>
              </a:buClr>
              <a:buSzPct val="75000"/>
              <a:buFont typeface="Symbol" charset="2"/>
              <a:buChar char=""/>
            </a:pPr>
            <a:r>
              <a:rPr b="0" lang="en-US" sz="2320" spc="-1" strike="noStrike">
                <a:latin typeface="Arial"/>
              </a:rPr>
              <a:t>Second Outline Level</a:t>
            </a:r>
            <a:endParaRPr b="0" lang="en-US" sz="2320" spc="-1" strike="noStrike">
              <a:latin typeface="Arial"/>
            </a:endParaRPr>
          </a:p>
          <a:p>
            <a:pPr lvl="2" marL="1296000" indent="-288000">
              <a:spcBef>
                <a:spcPts val="700"/>
              </a:spcBef>
              <a:buClr>
                <a:srgbClr val="ffffff"/>
              </a:buClr>
              <a:buSzPct val="45000"/>
              <a:buFont typeface="Wingdings" charset="2"/>
              <a:buChar char=""/>
            </a:pPr>
            <a:r>
              <a:rPr b="0" lang="en-US" sz="1979" spc="-1" strike="noStrike">
                <a:latin typeface="Arial"/>
              </a:rPr>
              <a:t>Third Outline Level</a:t>
            </a:r>
            <a:endParaRPr b="0" lang="en-US" sz="1979" spc="-1" strike="noStrike">
              <a:latin typeface="Arial"/>
            </a:endParaRPr>
          </a:p>
          <a:p>
            <a:pPr lvl="3" marL="1728000" indent="-216000">
              <a:spcBef>
                <a:spcPts val="468"/>
              </a:spcBef>
              <a:buClr>
                <a:srgbClr val="ffffff"/>
              </a:buClr>
              <a:buSzPct val="75000"/>
              <a:buFont typeface="Symbol" charset="2"/>
              <a:buChar char=""/>
            </a:pPr>
            <a:r>
              <a:rPr b="0" lang="en-US" sz="1650" spc="-1" strike="noStrike">
                <a:latin typeface="Arial"/>
              </a:rPr>
              <a:t>Fourth Outline Level</a:t>
            </a:r>
            <a:endParaRPr b="0" lang="en-US" sz="1650" spc="-1" strike="noStrike">
              <a:latin typeface="Arial"/>
            </a:endParaRPr>
          </a:p>
          <a:p>
            <a:pPr lvl="4" marL="2160000" indent="-216000">
              <a:spcBef>
                <a:spcPts val="232"/>
              </a:spcBef>
              <a:buClr>
                <a:srgbClr val="ffffff"/>
              </a:buClr>
              <a:buSzPct val="45000"/>
              <a:buFont typeface="Wingdings" charset="2"/>
              <a:buChar char=""/>
            </a:pPr>
            <a:r>
              <a:rPr b="0" lang="en-US" sz="1650" spc="-1" strike="noStrike">
                <a:latin typeface="Arial"/>
              </a:rPr>
              <a:t>Fifth Outline Level</a:t>
            </a:r>
            <a:endParaRPr b="0" lang="en-US" sz="1650" spc="-1" strike="noStrike">
              <a:latin typeface="Arial"/>
            </a:endParaRPr>
          </a:p>
          <a:p>
            <a:pPr lvl="5" marL="2592000" indent="-216000">
              <a:spcBef>
                <a:spcPts val="232"/>
              </a:spcBef>
              <a:buClr>
                <a:srgbClr val="ffffff"/>
              </a:buClr>
              <a:buSzPct val="45000"/>
              <a:buFont typeface="Wingdings" charset="2"/>
              <a:buChar char=""/>
            </a:pPr>
            <a:r>
              <a:rPr b="0" lang="en-US" sz="1650" spc="-1" strike="noStrike">
                <a:latin typeface="Arial"/>
              </a:rPr>
              <a:t>Sixth Outline Level</a:t>
            </a:r>
            <a:endParaRPr b="0" lang="en-US" sz="1650" spc="-1" strike="noStrike">
              <a:latin typeface="Arial"/>
            </a:endParaRPr>
          </a:p>
          <a:p>
            <a:pPr lvl="6" marL="3024000" indent="-216000">
              <a:spcBef>
                <a:spcPts val="232"/>
              </a:spcBef>
              <a:buClr>
                <a:srgbClr val="ffffff"/>
              </a:buClr>
              <a:buSzPct val="45000"/>
              <a:buFont typeface="Wingdings" charset="2"/>
              <a:buChar char=""/>
            </a:pPr>
            <a:r>
              <a:rPr b="0" lang="en-US" sz="1650" spc="-1" strike="noStrike">
                <a:latin typeface="Arial"/>
              </a:rPr>
              <a:t>Seventh Outline Level</a:t>
            </a:r>
            <a:endParaRPr b="0" lang="en-US"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Binary – Decimal Conversion</a:t>
            </a:r>
            <a:endParaRPr b="0" lang="en-US" sz="4400" spc="-1" strike="noStrike">
              <a:latin typeface="Arial"/>
            </a:endParaRPr>
          </a:p>
        </p:txBody>
      </p:sp>
      <p:sp>
        <p:nvSpPr>
          <p:cNvPr id="8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83000"/>
          </a:bodyPr>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Binary numbers are represented as a logical 0 or logical 1 in base 2 format.  This means that each number has a place value of 2</a:t>
            </a:r>
            <a:r>
              <a:rPr b="1" lang="en-US" sz="2800" spc="-1" strike="noStrike" baseline="30000">
                <a:solidFill>
                  <a:srgbClr val="ffffff"/>
                </a:solidFill>
                <a:latin typeface="Times New Roman"/>
              </a:rPr>
              <a:t>n</a:t>
            </a:r>
            <a:r>
              <a:rPr b="0" lang="en-US" sz="2800" spc="-1" strike="noStrike">
                <a:solidFill>
                  <a:srgbClr val="ffffff"/>
                </a:solidFill>
                <a:latin typeface="Times New Roman"/>
              </a:rPr>
              <a:t> where </a:t>
            </a:r>
            <a:r>
              <a:rPr b="0" i="1" lang="en-US" sz="2800" spc="-1" strike="noStrike">
                <a:solidFill>
                  <a:srgbClr val="ffffff"/>
                </a:solidFill>
                <a:latin typeface="Times New Roman"/>
              </a:rPr>
              <a:t>n</a:t>
            </a:r>
            <a:r>
              <a:rPr b="0" lang="en-US" sz="2800" spc="-1" strike="noStrike">
                <a:solidFill>
                  <a:srgbClr val="ffffff"/>
                </a:solidFill>
                <a:latin typeface="Times New Roman"/>
              </a:rPr>
              <a:t> is the place value position of the binary digit.  </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The place value start at 2</a:t>
            </a:r>
            <a:r>
              <a:rPr b="0" lang="en-US" sz="2800" spc="-1" strike="noStrike" baseline="30000">
                <a:solidFill>
                  <a:srgbClr val="ffffff"/>
                </a:solidFill>
                <a:latin typeface="Times New Roman"/>
              </a:rPr>
              <a:t>0</a:t>
            </a:r>
            <a:r>
              <a:rPr b="0" lang="en-US" sz="2800" spc="-1" strike="noStrike">
                <a:solidFill>
                  <a:srgbClr val="ffffff"/>
                </a:solidFill>
                <a:latin typeface="Times New Roman"/>
              </a:rPr>
              <a:t> with the LSB (least significant bit position).   For example the binary number 1 0 1 1 has the place values of 2</a:t>
            </a:r>
            <a:r>
              <a:rPr b="0" lang="en-US" sz="2800" spc="-1" strike="noStrike" baseline="30000">
                <a:solidFill>
                  <a:srgbClr val="ffffff"/>
                </a:solidFill>
                <a:latin typeface="Times New Roman"/>
              </a:rPr>
              <a:t>0</a:t>
            </a:r>
            <a:r>
              <a:rPr b="0" lang="en-US" sz="2800" spc="-1" strike="noStrike">
                <a:solidFill>
                  <a:srgbClr val="ffffff"/>
                </a:solidFill>
                <a:latin typeface="Times New Roman"/>
              </a:rPr>
              <a:t>  the LSB position to 2</a:t>
            </a:r>
            <a:r>
              <a:rPr b="0" lang="en-US" sz="2800" spc="-1" strike="noStrike" baseline="30000">
                <a:solidFill>
                  <a:srgbClr val="ffffff"/>
                </a:solidFill>
                <a:latin typeface="Times New Roman"/>
              </a:rPr>
              <a:t>3</a:t>
            </a:r>
            <a:r>
              <a:rPr b="0" lang="en-US" sz="2800" spc="-1" strike="noStrike">
                <a:solidFill>
                  <a:srgbClr val="ffffff"/>
                </a:solidFill>
                <a:latin typeface="Times New Roman"/>
              </a:rPr>
              <a:t>  for the MSB position.</a:t>
            </a:r>
            <a:endParaRPr b="0" lang="en-US" sz="2800" spc="-1" strike="noStrike">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6-4</a:t>
            </a:r>
            <a:endParaRPr b="0" lang="en-US" sz="4400" spc="-1" strike="noStrike">
              <a:latin typeface="Arial"/>
            </a:endParaRPr>
          </a:p>
        </p:txBody>
      </p:sp>
      <p:sp>
        <p:nvSpPr>
          <p:cNvPr id="11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799"/>
              </a:spcBef>
              <a:tabLst>
                <a:tab algn="l" pos="0"/>
              </a:tabLst>
            </a:pPr>
            <a:r>
              <a:rPr b="0" lang="en-US" sz="2400" spc="-1" strike="noStrike">
                <a:solidFill>
                  <a:srgbClr val="ffffff"/>
                </a:solidFill>
                <a:latin typeface="Times New Roman"/>
              </a:rPr>
              <a:t>Convert the decimal number 254 to binary.</a:t>
            </a:r>
            <a:endParaRPr b="0" lang="en-US" sz="2400" spc="-1" strike="noStrike">
              <a:latin typeface="Arial"/>
            </a:endParaRPr>
          </a:p>
          <a:p>
            <a:pPr marL="342720" indent="-342360">
              <a:lnSpc>
                <a:spcPct val="100000"/>
              </a:lnSpc>
              <a:spcBef>
                <a:spcPts val="799"/>
              </a:spcBef>
              <a:tabLst>
                <a:tab algn="l" pos="0"/>
              </a:tabLst>
            </a:pPr>
            <a:endParaRPr b="0" lang="en-US" sz="2400" spc="-1" strike="noStrike">
              <a:latin typeface="Arial"/>
            </a:endParaRPr>
          </a:p>
          <a:p>
            <a:pPr marL="342720" indent="-342360">
              <a:lnSpc>
                <a:spcPct val="100000"/>
              </a:lnSpc>
              <a:spcBef>
                <a:spcPts val="799"/>
              </a:spcBef>
              <a:tabLst>
                <a:tab algn="l" pos="0"/>
              </a:tabLst>
            </a:pPr>
            <a:endParaRPr b="0" lang="en-US" sz="2400" spc="-1" strike="noStrike">
              <a:latin typeface="Arial"/>
            </a:endParaRPr>
          </a:p>
        </p:txBody>
      </p:sp>
      <p:sp>
        <p:nvSpPr>
          <p:cNvPr id="112" name="Line 3"/>
          <p:cNvSpPr/>
          <p:nvPr/>
        </p:nvSpPr>
        <p:spPr>
          <a:xfrm>
            <a:off x="587880" y="1386000"/>
            <a:ext cx="9072000" cy="0"/>
          </a:xfrm>
          <a:prstGeom prst="line">
            <a:avLst/>
          </a:prstGeom>
          <a:ln w="9360">
            <a:solidFill>
              <a:srgbClr val="ff0000"/>
            </a:solidFill>
            <a:miter/>
          </a:ln>
        </p:spPr>
        <p:style>
          <a:lnRef idx="0"/>
          <a:fillRef idx="0"/>
          <a:effectRef idx="0"/>
          <a:fontRef idx="minor"/>
        </p:style>
      </p:sp>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6-4 - Solution</a:t>
            </a:r>
            <a:endParaRPr b="0" lang="en-US" sz="4400" spc="-1" strike="noStrike">
              <a:latin typeface="Arial"/>
            </a:endParaRPr>
          </a:p>
        </p:txBody>
      </p:sp>
      <p:sp>
        <p:nvSpPr>
          <p:cNvPr id="114" name="CustomShape 2"/>
          <p:cNvSpPr/>
          <p:nvPr/>
        </p:nvSpPr>
        <p:spPr>
          <a:xfrm>
            <a:off x="0" y="1866240"/>
            <a:ext cx="10079640" cy="360"/>
          </a:xfrm>
          <a:prstGeom prst="rect">
            <a:avLst/>
          </a:prstGeom>
          <a:noFill/>
          <a:ln>
            <a:noFill/>
          </a:ln>
        </p:spPr>
        <p:style>
          <a:lnRef idx="0"/>
          <a:fillRef idx="0"/>
          <a:effectRef idx="0"/>
          <a:fontRef idx="minor"/>
        </p:style>
      </p:sp>
      <p:graphicFrame>
        <p:nvGraphicFramePr>
          <p:cNvPr id="115" name="Object 3"/>
          <p:cNvGraphicFramePr/>
          <p:nvPr/>
        </p:nvGraphicFramePr>
        <p:xfrm>
          <a:off x="3648600" y="1779840"/>
          <a:ext cx="2399040" cy="3511800"/>
        </p:xfrm>
        <a:graphic>
          <a:graphicData uri="http://schemas.openxmlformats.org/presentationml/2006/ole">
            <p:oleObj r:id="rId1" spid="">
              <p:embed/>
              <p:pic>
                <p:nvPicPr>
                  <p:cNvPr id="116" name="Object 4_0" descr=""/>
                  <p:cNvPicPr/>
                  <p:nvPr/>
                </p:nvPicPr>
                <p:blipFill>
                  <a:blip r:embed="rId2"/>
                  <a:stretch/>
                </p:blipFill>
                <p:spPr>
                  <a:xfrm>
                    <a:off x="3648600" y="1779840"/>
                    <a:ext cx="2399040" cy="3511800"/>
                  </a:xfrm>
                  <a:prstGeom prst="rect">
                    <a:avLst/>
                  </a:prstGeom>
                  <a:ln>
                    <a:noFill/>
                  </a:ln>
                </p:spPr>
              </p:pic>
            </p:oleObj>
          </a:graphicData>
        </a:graphic>
      </p:graphicFrame>
      <p:sp>
        <p:nvSpPr>
          <p:cNvPr id="117" name="Line 4"/>
          <p:cNvSpPr/>
          <p:nvPr/>
        </p:nvSpPr>
        <p:spPr>
          <a:xfrm>
            <a:off x="587880" y="1386000"/>
            <a:ext cx="9072000" cy="0"/>
          </a:xfrm>
          <a:prstGeom prst="line">
            <a:avLst/>
          </a:prstGeom>
          <a:ln w="9360">
            <a:solidFill>
              <a:srgbClr val="ff0000"/>
            </a:solidFill>
            <a:miter/>
          </a:ln>
        </p:spPr>
        <p:style>
          <a:lnRef idx="0"/>
          <a:fillRef idx="0"/>
          <a:effectRef idx="0"/>
          <a:fontRef idx="minor"/>
        </p:style>
      </p:sp>
    </p:spTree>
  </p:cSld>
  <p:transition>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Hexadecimal Numbers</a:t>
            </a:r>
            <a:endParaRPr b="0" lang="en-US" sz="4400" spc="-1" strike="noStrike">
              <a:latin typeface="Arial"/>
            </a:endParaRPr>
          </a:p>
        </p:txBody>
      </p:sp>
      <p:sp>
        <p:nvSpPr>
          <p:cNvPr id="119" name="CustomShape 2"/>
          <p:cNvSpPr/>
          <p:nvPr/>
        </p:nvSpPr>
        <p:spPr>
          <a:xfrm>
            <a:off x="503640" y="1637280"/>
            <a:ext cx="9071640" cy="40316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Hexadecimal numbers (HEX) are Base16 numbers.  The numbering systems for hexadecimal is provided in Table 5-5 in the text.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takes four binary numbers to represent a hexadecimal number.  Notice that the letters A – F are used to represent the decimal numbers 10 to 15.</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simplest way to convert hexadecimal numbers to binary is through the use of either a calculator or a look up table such as Table 6-5. </a:t>
            </a:r>
            <a:endParaRPr b="0" lang="en-US" sz="2400" spc="-1" strike="noStrike">
              <a:latin typeface="Arial"/>
            </a:endParaRPr>
          </a:p>
        </p:txBody>
      </p:sp>
    </p:spTree>
  </p:cSld>
  <p:transition>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773360" y="-14760"/>
            <a:ext cx="6104880" cy="458640"/>
          </a:xfrm>
          <a:prstGeom prst="rect">
            <a:avLst/>
          </a:prstGeom>
          <a:noFill/>
          <a:ln>
            <a:noFill/>
          </a:ln>
        </p:spPr>
        <p:style>
          <a:lnRef idx="0"/>
          <a:fillRef idx="0"/>
          <a:effectRef idx="0"/>
          <a:fontRef idx="minor"/>
        </p:style>
        <p:txBody>
          <a:bodyPr wrap="none"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Arial"/>
                <a:ea typeface="Times New Roman"/>
              </a:rPr>
              <a:t>Table 6-5   Hexadecimal conversion table</a:t>
            </a:r>
            <a:endParaRPr b="0" lang="en-US" sz="2400" spc="-1" strike="noStrike">
              <a:latin typeface="Arial"/>
            </a:endParaRPr>
          </a:p>
        </p:txBody>
      </p:sp>
      <p:graphicFrame>
        <p:nvGraphicFramePr>
          <p:cNvPr id="121" name="Table 2"/>
          <p:cNvGraphicFramePr/>
          <p:nvPr/>
        </p:nvGraphicFramePr>
        <p:xfrm>
          <a:off x="1512000" y="377640"/>
          <a:ext cx="7223400" cy="5103000"/>
        </p:xfrm>
        <a:graphic>
          <a:graphicData uri="http://schemas.openxmlformats.org/drawingml/2006/table">
            <a:tbl>
              <a:tblPr/>
              <a:tblGrid>
                <a:gridCol w="2407680"/>
                <a:gridCol w="2407680"/>
                <a:gridCol w="2408040"/>
              </a:tblGrid>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Decimal</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Hexadecimal</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Binary</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0</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0</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0 0 0 0 </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0 0 0 1</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2</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2</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0 0 1 0</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3</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3</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0 0 1 1 </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4</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4</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0 1 0 0 </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5</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5</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0 1 0 1</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6</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6</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0 1 1 0</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7</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7</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0 1 1 1</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8</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8</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1 0 0 0</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9</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9</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1 0 0 1</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10</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A</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1 0 1 0</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11</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B</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1 0 1 1  </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12</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C</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1 1 0 0</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13</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D</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1 1 0 1</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14</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E</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1 1 1 0</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1752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15</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F</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ffff"/>
                          </a:solidFill>
                          <a:latin typeface="Times New Roman"/>
                          <a:ea typeface="Times New Roman"/>
                        </a:rPr>
                        <a:t>1 1 1 1</a:t>
                      </a:r>
                      <a:endParaRPr b="0" lang="en-US" sz="16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bl>
          </a:graphicData>
        </a:graphic>
      </p:graphicFrame>
    </p:spTree>
  </p:cSld>
  <p:transition>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Picture 5_44" descr="fg05_01100"/>
          <p:cNvPicPr/>
          <p:nvPr/>
        </p:nvPicPr>
        <p:blipFill>
          <a:blip r:embed="rId1"/>
          <a:stretch/>
        </p:blipFill>
        <p:spPr>
          <a:xfrm>
            <a:off x="756000" y="252000"/>
            <a:ext cx="8651880" cy="3818880"/>
          </a:xfrm>
          <a:prstGeom prst="rect">
            <a:avLst/>
          </a:prstGeom>
          <a:ln>
            <a:noFill/>
          </a:ln>
        </p:spPr>
      </p:pic>
      <p:sp>
        <p:nvSpPr>
          <p:cNvPr id="123" name="CustomShape 1"/>
          <p:cNvSpPr/>
          <p:nvPr/>
        </p:nvSpPr>
        <p:spPr>
          <a:xfrm>
            <a:off x="923760" y="4346640"/>
            <a:ext cx="8735760" cy="1556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Hexadecimal numbers are used in computer networks to represent the computer’s 12-hex character MAC address and the hex numbers are used to display the packet details in a protocol analyzer as shown. </a:t>
            </a:r>
            <a:endParaRPr b="0" lang="en-US" sz="2400" spc="-1" strike="noStrike">
              <a:latin typeface="Arial"/>
            </a:endParaRPr>
          </a:p>
        </p:txBody>
      </p:sp>
    </p:spTree>
  </p:cSld>
  <p:transition>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Picture 4_5" descr="fg05_01100"/>
          <p:cNvPicPr/>
          <p:nvPr/>
        </p:nvPicPr>
        <p:blipFill>
          <a:blip r:embed="rId1"/>
          <a:stretch/>
        </p:blipFill>
        <p:spPr>
          <a:xfrm>
            <a:off x="756000" y="252000"/>
            <a:ext cx="8651880" cy="3818880"/>
          </a:xfrm>
          <a:prstGeom prst="rect">
            <a:avLst/>
          </a:prstGeom>
          <a:ln>
            <a:noFill/>
          </a:ln>
        </p:spPr>
      </p:pic>
      <p:sp>
        <p:nvSpPr>
          <p:cNvPr id="125" name="CustomShape 1"/>
          <p:cNvSpPr/>
          <p:nvPr/>
        </p:nvSpPr>
        <p:spPr>
          <a:xfrm>
            <a:off x="923760" y="4346640"/>
            <a:ext cx="8735760" cy="1556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Hexadecimal numbers are used in computer networks to represent the computer’s 12-hex character MAC address and the hex numbers are used to display the packet details in a protocol analyzer as shown. </a:t>
            </a:r>
            <a:endParaRPr b="0" lang="en-US" sz="2400" spc="-1" strike="noStrike">
              <a:latin typeface="Arial"/>
            </a:endParaRPr>
          </a:p>
        </p:txBody>
      </p:sp>
      <p:sp>
        <p:nvSpPr>
          <p:cNvPr id="126" name="CustomShape 2"/>
          <p:cNvSpPr/>
          <p:nvPr/>
        </p:nvSpPr>
        <p:spPr>
          <a:xfrm>
            <a:off x="2772000" y="646920"/>
            <a:ext cx="1511280" cy="314640"/>
          </a:xfrm>
          <a:prstGeom prst="rect">
            <a:avLst/>
          </a:prstGeom>
          <a:noFill/>
          <a:ln w="38160">
            <a:solidFill>
              <a:srgbClr val="ff0000"/>
            </a:solidFill>
            <a:miter/>
          </a:ln>
        </p:spPr>
        <p:style>
          <a:lnRef idx="0"/>
          <a:fillRef idx="0"/>
          <a:effectRef idx="0"/>
          <a:fontRef idx="minor"/>
        </p:style>
      </p:sp>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Picture 4_6" descr="fg05_01100"/>
          <p:cNvPicPr/>
          <p:nvPr/>
        </p:nvPicPr>
        <p:blipFill>
          <a:blip r:embed="rId1"/>
          <a:stretch/>
        </p:blipFill>
        <p:spPr>
          <a:xfrm>
            <a:off x="756000" y="252000"/>
            <a:ext cx="8651880" cy="3818880"/>
          </a:xfrm>
          <a:prstGeom prst="rect">
            <a:avLst/>
          </a:prstGeom>
          <a:ln>
            <a:noFill/>
          </a:ln>
        </p:spPr>
      </p:pic>
      <p:sp>
        <p:nvSpPr>
          <p:cNvPr id="128" name="CustomShape 1"/>
          <p:cNvSpPr/>
          <p:nvPr/>
        </p:nvSpPr>
        <p:spPr>
          <a:xfrm>
            <a:off x="923760" y="4347000"/>
            <a:ext cx="8735760" cy="1557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Notice the EtherType number is 0x0800 which is defining that this an IP (Internet Protocol) packet.  Also note that the numbers at the bottom of the screen are expressed in Hex (hexadecimal) format.  These numbers are the values in the data packets. </a:t>
            </a:r>
            <a:endParaRPr b="0" lang="en-US" sz="2400" spc="-1" strike="noStrike">
              <a:latin typeface="Arial"/>
            </a:endParaRPr>
          </a:p>
        </p:txBody>
      </p:sp>
      <p:sp>
        <p:nvSpPr>
          <p:cNvPr id="129" name="CustomShape 2"/>
          <p:cNvSpPr/>
          <p:nvPr/>
        </p:nvSpPr>
        <p:spPr>
          <a:xfrm>
            <a:off x="923400" y="933120"/>
            <a:ext cx="5375880" cy="188640"/>
          </a:xfrm>
          <a:prstGeom prst="rect">
            <a:avLst/>
          </a:prstGeom>
          <a:noFill/>
          <a:ln w="38160">
            <a:solidFill>
              <a:srgbClr val="ff0000"/>
            </a:solidFill>
            <a:miter/>
          </a:ln>
        </p:spPr>
        <p:style>
          <a:lnRef idx="0"/>
          <a:fillRef idx="0"/>
          <a:effectRef idx="0"/>
          <a:fontRef idx="minor"/>
        </p:style>
      </p:sp>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Picture 4_7" descr="fg05_01100"/>
          <p:cNvPicPr/>
          <p:nvPr/>
        </p:nvPicPr>
        <p:blipFill>
          <a:blip r:embed="rId1"/>
          <a:stretch/>
        </p:blipFill>
        <p:spPr>
          <a:xfrm>
            <a:off x="756000" y="252000"/>
            <a:ext cx="8651880" cy="3818880"/>
          </a:xfrm>
          <a:prstGeom prst="rect">
            <a:avLst/>
          </a:prstGeom>
          <a:ln>
            <a:noFill/>
          </a:ln>
        </p:spPr>
      </p:pic>
      <p:sp>
        <p:nvSpPr>
          <p:cNvPr id="131" name="CustomShape 1"/>
          <p:cNvSpPr/>
          <p:nvPr/>
        </p:nvSpPr>
        <p:spPr>
          <a:xfrm>
            <a:off x="923760" y="4347000"/>
            <a:ext cx="8735760" cy="1557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Notice the EtherType number is 0x0800 which is defining that this an IP (Internet Protocol) packet.  Also note that the numbers at the bottom of the screen are expressed in Hex (hexadecimal) format.  These numbers are the values in the data packets. </a:t>
            </a:r>
            <a:endParaRPr b="0" lang="en-US" sz="2400" spc="-1" strike="noStrike">
              <a:latin typeface="Arial"/>
            </a:endParaRPr>
          </a:p>
        </p:txBody>
      </p:sp>
      <p:sp>
        <p:nvSpPr>
          <p:cNvPr id="132" name="CustomShape 2"/>
          <p:cNvSpPr/>
          <p:nvPr/>
        </p:nvSpPr>
        <p:spPr>
          <a:xfrm>
            <a:off x="1512000" y="2331000"/>
            <a:ext cx="5123520" cy="881640"/>
          </a:xfrm>
          <a:prstGeom prst="rect">
            <a:avLst/>
          </a:prstGeom>
          <a:noFill/>
          <a:ln w="38160">
            <a:solidFill>
              <a:srgbClr val="ff0000"/>
            </a:solidFill>
            <a:miter/>
          </a:ln>
        </p:spPr>
        <p:style>
          <a:lnRef idx="0"/>
          <a:fillRef idx="0"/>
          <a:effectRef idx="0"/>
          <a:fontRef idx="minor"/>
        </p:style>
      </p:sp>
    </p:spTree>
  </p:cSld>
  <p:transition>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6-5</a:t>
            </a:r>
            <a:endParaRPr b="0" lang="en-US" sz="4400" spc="-1" strike="noStrike">
              <a:latin typeface="Arial"/>
            </a:endParaRPr>
          </a:p>
        </p:txBody>
      </p:sp>
      <p:sp>
        <p:nvSpPr>
          <p:cNvPr id="13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799"/>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Convert the following hexadecimal number to binary. 0x48AF </a:t>
            </a:r>
            <a:endParaRPr b="0" lang="en-US" sz="2400" spc="-1" strike="noStrike">
              <a:latin typeface="Arial"/>
            </a:endParaRPr>
          </a:p>
        </p:txBody>
      </p:sp>
      <p:sp>
        <p:nvSpPr>
          <p:cNvPr id="135" name="Line 3"/>
          <p:cNvSpPr/>
          <p:nvPr/>
        </p:nvSpPr>
        <p:spPr>
          <a:xfrm>
            <a:off x="587880" y="1386000"/>
            <a:ext cx="9072000" cy="0"/>
          </a:xfrm>
          <a:prstGeom prst="line">
            <a:avLst/>
          </a:prstGeom>
          <a:ln w="9360">
            <a:solidFill>
              <a:srgbClr val="ff0000"/>
            </a:solidFill>
            <a:miter/>
          </a:ln>
        </p:spPr>
        <p:style>
          <a:lnRef idx="0"/>
          <a:fillRef idx="0"/>
          <a:effectRef idx="0"/>
          <a:fontRef idx="minor"/>
        </p:style>
      </p:sp>
    </p:spTree>
  </p:cSld>
  <p:transition>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6-5 - Solution</a:t>
            </a:r>
            <a:endParaRPr b="0" lang="en-US" sz="4400" spc="-1" strike="noStrike">
              <a:latin typeface="Arial"/>
            </a:endParaRPr>
          </a:p>
        </p:txBody>
      </p:sp>
      <p:sp>
        <p:nvSpPr>
          <p:cNvPr id="137"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tabLst>
                <a:tab algn="l" pos="0"/>
              </a:tabLst>
            </a:pPr>
            <a:r>
              <a:rPr b="1" lang="en-US" sz="2400" spc="-1" strike="noStrike">
                <a:solidFill>
                  <a:srgbClr val="ffffff"/>
                </a:solidFill>
                <a:latin typeface="Times New Roman"/>
              </a:rPr>
              <a:t>Solution:  Use table 6-5 to convert the hex numbers.</a:t>
            </a:r>
            <a:endParaRPr b="0" lang="en-US" sz="2400" spc="-1" strike="noStrike">
              <a:latin typeface="Arial"/>
            </a:endParaRPr>
          </a:p>
          <a:p>
            <a:pPr marL="342720" indent="-342360">
              <a:lnSpc>
                <a:spcPct val="100000"/>
              </a:lnSpc>
              <a:spcBef>
                <a:spcPts val="598"/>
              </a:spcBef>
              <a:tabLst>
                <a:tab algn="l" pos="0"/>
              </a:tabLst>
            </a:pPr>
            <a:r>
              <a:rPr b="1" lang="en-US" sz="2400" spc="-1" strike="noStrike">
                <a:solidFill>
                  <a:srgbClr val="ffffff"/>
                </a:solidFill>
                <a:latin typeface="Times New Roman"/>
              </a:rPr>
              <a:t>	</a:t>
            </a:r>
            <a:endParaRPr b="0" lang="en-US" sz="2400" spc="-1" strike="noStrike">
              <a:latin typeface="Arial"/>
            </a:endParaRPr>
          </a:p>
          <a:p>
            <a:pPr marL="342720" indent="-342360">
              <a:lnSpc>
                <a:spcPct val="100000"/>
              </a:lnSpc>
              <a:spcBef>
                <a:spcPts val="598"/>
              </a:spcBef>
              <a:tabLst>
                <a:tab algn="l" pos="0"/>
              </a:tabLst>
            </a:pPr>
            <a:r>
              <a:rPr b="1" lang="en-US" sz="2400" spc="-1" strike="noStrike">
                <a:solidFill>
                  <a:srgbClr val="ffffff"/>
                </a:solidFill>
                <a:latin typeface="Times New Roman"/>
              </a:rPr>
              <a:t>Hex:</a:t>
            </a:r>
            <a:r>
              <a:rPr b="1" lang="en-US" sz="2400" spc="-1" strike="noStrike">
                <a:solidFill>
                  <a:srgbClr val="ffffff"/>
                </a:solidFill>
                <a:latin typeface="Times New Roman"/>
              </a:rPr>
              <a:t>	</a:t>
            </a:r>
            <a:r>
              <a:rPr b="1" lang="en-US" sz="2400" spc="-1" strike="noStrike">
                <a:solidFill>
                  <a:srgbClr val="ffffff"/>
                </a:solidFill>
                <a:latin typeface="Times New Roman"/>
              </a:rPr>
              <a:t>	</a:t>
            </a:r>
            <a:r>
              <a:rPr b="1" lang="en-US" sz="2400" spc="-1" strike="noStrike">
                <a:solidFill>
                  <a:srgbClr val="ffffff"/>
                </a:solidFill>
                <a:latin typeface="Times New Roman"/>
              </a:rPr>
              <a:t>4</a:t>
            </a:r>
            <a:r>
              <a:rPr b="1" lang="en-US" sz="2400" spc="-1" strike="noStrike">
                <a:solidFill>
                  <a:srgbClr val="ffffff"/>
                </a:solidFill>
                <a:latin typeface="Times New Roman"/>
              </a:rPr>
              <a:t>	</a:t>
            </a:r>
            <a:r>
              <a:rPr b="1" lang="en-US" sz="2400" spc="-1" strike="noStrike">
                <a:solidFill>
                  <a:srgbClr val="ffffff"/>
                </a:solidFill>
                <a:latin typeface="Times New Roman"/>
              </a:rPr>
              <a:t>     8</a:t>
            </a:r>
            <a:r>
              <a:rPr b="1" lang="en-US" sz="2400" spc="-1" strike="noStrike">
                <a:solidFill>
                  <a:srgbClr val="ffffff"/>
                </a:solidFill>
                <a:latin typeface="Times New Roman"/>
              </a:rPr>
              <a:t>	</a:t>
            </a:r>
            <a:r>
              <a:rPr b="1" lang="en-US" sz="2400" spc="-1" strike="noStrike">
                <a:solidFill>
                  <a:srgbClr val="ffffff"/>
                </a:solidFill>
                <a:latin typeface="Times New Roman"/>
              </a:rPr>
              <a:t>         A</a:t>
            </a:r>
            <a:r>
              <a:rPr b="1" lang="en-US" sz="2400" spc="-1" strike="noStrike">
                <a:solidFill>
                  <a:srgbClr val="ffffff"/>
                </a:solidFill>
                <a:latin typeface="Times New Roman"/>
              </a:rPr>
              <a:t>	</a:t>
            </a:r>
            <a:r>
              <a:rPr b="1" lang="en-US" sz="2400" spc="-1" strike="noStrike">
                <a:solidFill>
                  <a:srgbClr val="ffffff"/>
                </a:solidFill>
                <a:latin typeface="Times New Roman"/>
              </a:rPr>
              <a:t>     F</a:t>
            </a:r>
            <a:endParaRPr b="0" lang="en-US" sz="2400" spc="-1" strike="noStrike">
              <a:latin typeface="Arial"/>
            </a:endParaRPr>
          </a:p>
          <a:p>
            <a:pPr marL="342720" indent="-342360">
              <a:lnSpc>
                <a:spcPct val="100000"/>
              </a:lnSpc>
              <a:spcBef>
                <a:spcPts val="598"/>
              </a:spcBef>
              <a:tabLst>
                <a:tab algn="l" pos="0"/>
              </a:tabLst>
            </a:pPr>
            <a:r>
              <a:rPr b="1" lang="en-US" sz="2400" spc="-1" strike="noStrike">
                <a:solidFill>
                  <a:srgbClr val="ffffff"/>
                </a:solidFill>
                <a:latin typeface="Times New Roman"/>
              </a:rPr>
              <a:t>Binary:   0 1 0 0   1 0 0 0   1 0 1 0     1 1 1 1</a:t>
            </a:r>
            <a:endParaRPr b="0" lang="en-US" sz="2400" spc="-1" strike="noStrike">
              <a:latin typeface="Arial"/>
            </a:endParaRPr>
          </a:p>
        </p:txBody>
      </p:sp>
      <p:sp>
        <p:nvSpPr>
          <p:cNvPr id="138" name="Line 3"/>
          <p:cNvSpPr/>
          <p:nvPr/>
        </p:nvSpPr>
        <p:spPr>
          <a:xfrm>
            <a:off x="587880" y="1386000"/>
            <a:ext cx="9072000" cy="0"/>
          </a:xfrm>
          <a:prstGeom prst="line">
            <a:avLst/>
          </a:prstGeom>
          <a:ln w="9360">
            <a:solidFill>
              <a:srgbClr val="ff0000"/>
            </a:solidFill>
            <a:miter/>
          </a:ln>
        </p:spPr>
        <p:style>
          <a:lnRef idx="0"/>
          <a:fillRef idx="0"/>
          <a:effectRef idx="0"/>
          <a:fontRef idx="minor"/>
        </p:style>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Place Value</a:t>
            </a:r>
            <a:endParaRPr b="0" lang="en-US" sz="4400" spc="-1" strike="noStrike">
              <a:latin typeface="Arial"/>
            </a:endParaRPr>
          </a:p>
        </p:txBody>
      </p:sp>
      <p:graphicFrame>
        <p:nvGraphicFramePr>
          <p:cNvPr id="82" name="Object 2"/>
          <p:cNvGraphicFramePr/>
          <p:nvPr/>
        </p:nvGraphicFramePr>
        <p:xfrm>
          <a:off x="504000" y="2079000"/>
          <a:ext cx="9276480" cy="1728360"/>
        </p:xfrm>
        <a:graphic>
          <a:graphicData uri="http://schemas.openxmlformats.org/presentationml/2006/ole">
            <p:oleObj r:id="rId1" spid="">
              <p:embed/>
              <p:pic>
                <p:nvPicPr>
                  <p:cNvPr id="83" name="Object 4_1" descr=""/>
                  <p:cNvPicPr/>
                  <p:nvPr/>
                </p:nvPicPr>
                <p:blipFill>
                  <a:blip r:embed="rId2"/>
                  <a:stretch/>
                </p:blipFill>
                <p:spPr>
                  <a:xfrm>
                    <a:off x="504000" y="2079000"/>
                    <a:ext cx="9276480" cy="1728360"/>
                  </a:xfrm>
                  <a:prstGeom prst="rect">
                    <a:avLst/>
                  </a:prstGeom>
                  <a:ln>
                    <a:noFill/>
                  </a:ln>
                </p:spPr>
              </p:pic>
            </p:oleObj>
          </a:graphicData>
        </a:graphic>
      </p:graphicFrame>
      <p:sp>
        <p:nvSpPr>
          <p:cNvPr id="84" name="CustomShape 3"/>
          <p:cNvSpPr/>
          <p:nvPr/>
        </p:nvSpPr>
        <p:spPr>
          <a:xfrm>
            <a:off x="923760" y="4346640"/>
            <a:ext cx="8735760" cy="1168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749"/>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1 0 1 1 = 1 x 2</a:t>
            </a:r>
            <a:r>
              <a:rPr b="0" lang="en-US" sz="2800" spc="-1" strike="noStrike" baseline="30000">
                <a:solidFill>
                  <a:srgbClr val="ffffff"/>
                </a:solidFill>
                <a:latin typeface="Times New Roman"/>
                <a:ea typeface="DejaVu Sans"/>
              </a:rPr>
              <a:t>3</a:t>
            </a:r>
            <a:r>
              <a:rPr b="0" lang="en-US" sz="2800" spc="-1" strike="noStrike">
                <a:solidFill>
                  <a:srgbClr val="ffffff"/>
                </a:solidFill>
                <a:latin typeface="Times New Roman"/>
                <a:ea typeface="DejaVu Sans"/>
              </a:rPr>
              <a:t>  +  0 x 2</a:t>
            </a:r>
            <a:r>
              <a:rPr b="0" lang="en-US" sz="2800" spc="-1" strike="noStrike" baseline="30000">
                <a:solidFill>
                  <a:srgbClr val="ffffff"/>
                </a:solidFill>
                <a:latin typeface="Times New Roman"/>
                <a:ea typeface="DejaVu Sans"/>
              </a:rPr>
              <a:t>2</a:t>
            </a:r>
            <a:r>
              <a:rPr b="0" lang="en-US" sz="2800" spc="-1" strike="noStrike">
                <a:solidFill>
                  <a:srgbClr val="ffffff"/>
                </a:solidFill>
                <a:latin typeface="Times New Roman"/>
                <a:ea typeface="DejaVu Sans"/>
              </a:rPr>
              <a:t>  + 1 x 2</a:t>
            </a:r>
            <a:r>
              <a:rPr b="0" lang="en-US" sz="2800" spc="-1" strike="noStrike" baseline="30000">
                <a:solidFill>
                  <a:srgbClr val="ffffff"/>
                </a:solidFill>
                <a:latin typeface="Times New Roman"/>
                <a:ea typeface="DejaVu Sans"/>
              </a:rPr>
              <a:t>1</a:t>
            </a:r>
            <a:r>
              <a:rPr b="0" lang="en-US" sz="2800" spc="-1" strike="noStrike">
                <a:solidFill>
                  <a:srgbClr val="ffffff"/>
                </a:solidFill>
                <a:latin typeface="Times New Roman"/>
                <a:ea typeface="DejaVu Sans"/>
              </a:rPr>
              <a:t>  +  1 x 2</a:t>
            </a:r>
            <a:r>
              <a:rPr b="0" lang="en-US" sz="2800" spc="-1" strike="noStrike" baseline="30000">
                <a:solidFill>
                  <a:srgbClr val="ffffff"/>
                </a:solidFill>
                <a:latin typeface="Times New Roman"/>
                <a:ea typeface="DejaVu Sans"/>
              </a:rPr>
              <a:t>0</a:t>
            </a:r>
            <a:endParaRPr b="0" lang="en-US" sz="2800" spc="-1" strike="noStrike">
              <a:latin typeface="Arial"/>
            </a:endParaRPr>
          </a:p>
          <a:p>
            <a:pPr marL="216000" indent="-215640">
              <a:lnSpc>
                <a:spcPct val="100000"/>
              </a:lnSpc>
              <a:spcBef>
                <a:spcPts val="1749"/>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           </a:t>
            </a:r>
            <a:r>
              <a:rPr b="0" lang="en-US" sz="2800" spc="-1" strike="noStrike">
                <a:solidFill>
                  <a:srgbClr val="ffffff"/>
                </a:solidFill>
                <a:latin typeface="Times New Roman"/>
                <a:ea typeface="DejaVu Sans"/>
              </a:rPr>
              <a:t>= 11</a:t>
            </a:r>
            <a:endParaRPr b="0" lang="en-US" sz="2800" spc="-1" strike="noStrike">
              <a:latin typeface="Arial"/>
            </a:endParaRPr>
          </a:p>
        </p:txBody>
      </p:sp>
    </p:spTree>
  </p:cSld>
  <p:transition>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6-6</a:t>
            </a:r>
            <a:endParaRPr b="0" lang="en-US" sz="4400" spc="-1" strike="noStrike">
              <a:latin typeface="Arial"/>
            </a:endParaRPr>
          </a:p>
        </p:txBody>
      </p:sp>
      <p:sp>
        <p:nvSpPr>
          <p:cNvPr id="14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799"/>
              </a:spcBef>
              <a:tabLst>
                <a:tab algn="l" pos="0"/>
              </a:tabLst>
            </a:pPr>
            <a:r>
              <a:rPr b="0" lang="en-US" sz="2400" spc="-1" strike="noStrike">
                <a:solidFill>
                  <a:srgbClr val="ffffff"/>
                </a:solidFill>
                <a:latin typeface="Times New Roman"/>
              </a:rPr>
              <a:t>Convert the following hexadecimal number to binary.     </a:t>
            </a:r>
            <a:endParaRPr b="0" lang="en-US" sz="2400" spc="-1" strike="noStrike">
              <a:latin typeface="Arial"/>
            </a:endParaRPr>
          </a:p>
          <a:p>
            <a:pPr marL="342720" indent="-342360">
              <a:lnSpc>
                <a:spcPct val="100000"/>
              </a:lnSpc>
              <a:spcBef>
                <a:spcPts val="799"/>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0x0800</a:t>
            </a:r>
            <a:endParaRPr b="0" lang="en-US" sz="2400" spc="-1" strike="noStrike">
              <a:latin typeface="Arial"/>
            </a:endParaRPr>
          </a:p>
        </p:txBody>
      </p:sp>
      <p:sp>
        <p:nvSpPr>
          <p:cNvPr id="141" name="Line 3"/>
          <p:cNvSpPr/>
          <p:nvPr/>
        </p:nvSpPr>
        <p:spPr>
          <a:xfrm>
            <a:off x="587880" y="1386000"/>
            <a:ext cx="9072000" cy="0"/>
          </a:xfrm>
          <a:prstGeom prst="line">
            <a:avLst/>
          </a:prstGeom>
          <a:ln w="9360">
            <a:solidFill>
              <a:srgbClr val="ff0000"/>
            </a:solidFill>
            <a:miter/>
          </a:ln>
        </p:spPr>
        <p:style>
          <a:lnRef idx="0"/>
          <a:fillRef idx="0"/>
          <a:effectRef idx="0"/>
          <a:fontRef idx="minor"/>
        </p:style>
      </p:sp>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6-6 - Solution</a:t>
            </a:r>
            <a:endParaRPr b="0" lang="en-US" sz="4400" spc="-1" strike="noStrike">
              <a:latin typeface="Arial"/>
            </a:endParaRPr>
          </a:p>
        </p:txBody>
      </p:sp>
      <p:sp>
        <p:nvSpPr>
          <p:cNvPr id="143"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697"/>
              </a:spcBef>
              <a:tabLst>
                <a:tab algn="l" pos="0"/>
              </a:tabLst>
            </a:pPr>
            <a:r>
              <a:rPr b="0" lang="en-US" sz="2800" spc="-1" strike="noStrike">
                <a:solidFill>
                  <a:srgbClr val="ffffff"/>
                </a:solidFill>
                <a:latin typeface="Times New Roman"/>
              </a:rPr>
              <a:t>Solution:  Use table 6-5 to convert the hex numbers.</a:t>
            </a: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ffff"/>
                </a:solidFill>
                <a:latin typeface="Times New Roman"/>
              </a:rPr>
              <a:t>	</a:t>
            </a: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ffff"/>
                </a:solidFill>
                <a:latin typeface="Times New Roman"/>
              </a:rPr>
              <a:t>Hex:</a:t>
            </a:r>
            <a:r>
              <a:rPr b="0" lang="en-US" sz="2800" spc="-1" strike="noStrike">
                <a:solidFill>
                  <a:srgbClr val="ffffff"/>
                </a:solidFill>
                <a:latin typeface="Times New Roman"/>
              </a:rPr>
              <a:t>	</a:t>
            </a:r>
            <a:r>
              <a:rPr b="0" lang="en-US" sz="2800" spc="-1" strike="noStrike">
                <a:solidFill>
                  <a:srgbClr val="ffffff"/>
                </a:solidFill>
                <a:latin typeface="Times New Roman"/>
              </a:rPr>
              <a:t>	</a:t>
            </a:r>
            <a:r>
              <a:rPr b="0" lang="en-US" sz="2800" spc="-1" strike="noStrike">
                <a:solidFill>
                  <a:srgbClr val="ffffff"/>
                </a:solidFill>
                <a:latin typeface="Times New Roman"/>
              </a:rPr>
              <a:t>0</a:t>
            </a:r>
            <a:r>
              <a:rPr b="0" lang="en-US" sz="2800" spc="-1" strike="noStrike">
                <a:solidFill>
                  <a:srgbClr val="ffffff"/>
                </a:solidFill>
                <a:latin typeface="Times New Roman"/>
              </a:rPr>
              <a:t>	</a:t>
            </a:r>
            <a:r>
              <a:rPr b="0" lang="en-US" sz="2800" spc="-1" strike="noStrike">
                <a:solidFill>
                  <a:srgbClr val="ffffff"/>
                </a:solidFill>
                <a:latin typeface="Times New Roman"/>
              </a:rPr>
              <a:t>     8</a:t>
            </a:r>
            <a:r>
              <a:rPr b="0" lang="en-US" sz="2800" spc="-1" strike="noStrike">
                <a:solidFill>
                  <a:srgbClr val="ffffff"/>
                </a:solidFill>
                <a:latin typeface="Times New Roman"/>
              </a:rPr>
              <a:t>	</a:t>
            </a:r>
            <a:r>
              <a:rPr b="0" lang="en-US" sz="2800" spc="-1" strike="noStrike">
                <a:solidFill>
                  <a:srgbClr val="ffffff"/>
                </a:solidFill>
                <a:latin typeface="Times New Roman"/>
              </a:rPr>
              <a:t>	</a:t>
            </a:r>
            <a:r>
              <a:rPr b="0" lang="en-US" sz="2800" spc="-1" strike="noStrike">
                <a:solidFill>
                  <a:srgbClr val="ffffff"/>
                </a:solidFill>
                <a:latin typeface="Times New Roman"/>
              </a:rPr>
              <a:t>    0</a:t>
            </a:r>
            <a:r>
              <a:rPr b="0" lang="en-US" sz="2800" spc="-1" strike="noStrike">
                <a:solidFill>
                  <a:srgbClr val="ffffff"/>
                </a:solidFill>
                <a:latin typeface="Times New Roman"/>
              </a:rPr>
              <a:t>	</a:t>
            </a:r>
            <a:r>
              <a:rPr b="0" lang="en-US" sz="2800" spc="-1" strike="noStrike">
                <a:solidFill>
                  <a:srgbClr val="ffffff"/>
                </a:solidFill>
                <a:latin typeface="Times New Roman"/>
              </a:rPr>
              <a:t>	</a:t>
            </a:r>
            <a:r>
              <a:rPr b="0" lang="en-US" sz="2800" spc="-1" strike="noStrike">
                <a:solidFill>
                  <a:srgbClr val="ffffff"/>
                </a:solidFill>
                <a:latin typeface="Times New Roman"/>
              </a:rPr>
              <a:t>    0</a:t>
            </a: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ffff"/>
                </a:solidFill>
                <a:latin typeface="Times New Roman"/>
              </a:rPr>
              <a:t>Binary:  0 0 0 0 </a:t>
            </a:r>
            <a:r>
              <a:rPr b="0" lang="en-US" sz="2800" spc="-1" strike="noStrike">
                <a:solidFill>
                  <a:srgbClr val="ffffff"/>
                </a:solidFill>
                <a:latin typeface="Times New Roman"/>
              </a:rPr>
              <a:t>	</a:t>
            </a:r>
            <a:r>
              <a:rPr b="0" lang="en-US" sz="2800" spc="-1" strike="noStrike">
                <a:solidFill>
                  <a:srgbClr val="ffffff"/>
                </a:solidFill>
                <a:latin typeface="Times New Roman"/>
              </a:rPr>
              <a:t>1 0 0 0 </a:t>
            </a:r>
            <a:r>
              <a:rPr b="0" lang="en-US" sz="2800" spc="-1" strike="noStrike">
                <a:solidFill>
                  <a:srgbClr val="ffffff"/>
                </a:solidFill>
                <a:latin typeface="Times New Roman"/>
              </a:rPr>
              <a:t>	</a:t>
            </a:r>
            <a:r>
              <a:rPr b="0" lang="en-US" sz="2800" spc="-1" strike="noStrike">
                <a:solidFill>
                  <a:srgbClr val="ffffff"/>
                </a:solidFill>
                <a:latin typeface="Times New Roman"/>
              </a:rPr>
              <a:t>0 0 0 0</a:t>
            </a:r>
            <a:r>
              <a:rPr b="0" lang="en-US" sz="2800" spc="-1" strike="noStrike">
                <a:solidFill>
                  <a:srgbClr val="ffffff"/>
                </a:solidFill>
                <a:latin typeface="Times New Roman"/>
              </a:rPr>
              <a:t>	</a:t>
            </a:r>
            <a:r>
              <a:rPr b="0" lang="en-US" sz="2800" spc="-1" strike="noStrike">
                <a:solidFill>
                  <a:srgbClr val="ffffff"/>
                </a:solidFill>
                <a:latin typeface="Times New Roman"/>
              </a:rPr>
              <a:t>0 0 0 0</a:t>
            </a:r>
            <a:endParaRPr b="0" lang="en-US" sz="2800" spc="-1" strike="noStrike">
              <a:latin typeface="Arial"/>
            </a:endParaRPr>
          </a:p>
        </p:txBody>
      </p:sp>
      <p:sp>
        <p:nvSpPr>
          <p:cNvPr id="144" name="Line 3"/>
          <p:cNvSpPr/>
          <p:nvPr/>
        </p:nvSpPr>
        <p:spPr>
          <a:xfrm>
            <a:off x="587880" y="1386000"/>
            <a:ext cx="9072000" cy="0"/>
          </a:xfrm>
          <a:prstGeom prst="line">
            <a:avLst/>
          </a:prstGeom>
          <a:ln w="9360">
            <a:solidFill>
              <a:srgbClr val="ff0000"/>
            </a:solidFill>
            <a:miter/>
          </a:ln>
        </p:spPr>
        <p:style>
          <a:lnRef idx="0"/>
          <a:fillRef idx="0"/>
          <a:effectRef idx="0"/>
          <a:fontRef idx="minor"/>
        </p:style>
      </p:sp>
    </p:spTree>
  </p:cSld>
  <p:transition>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6-7</a:t>
            </a:r>
            <a:endParaRPr b="0" lang="en-US" sz="4400" spc="-1" strike="noStrike">
              <a:latin typeface="Arial"/>
            </a:endParaRPr>
          </a:p>
        </p:txBody>
      </p:sp>
      <p:sp>
        <p:nvSpPr>
          <p:cNvPr id="146"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799"/>
              </a:spcBef>
              <a:tabLst>
                <a:tab algn="l" pos="0"/>
              </a:tabLst>
            </a:pPr>
            <a:r>
              <a:rPr b="0" lang="en-US" sz="2400" spc="-1" strike="noStrike">
                <a:solidFill>
                  <a:srgbClr val="ffffff"/>
                </a:solidFill>
                <a:latin typeface="Times New Roman"/>
              </a:rPr>
              <a:t>Convert the following binary number to hexadecimal,</a:t>
            </a:r>
            <a:endParaRPr b="0" lang="en-US" sz="2400" spc="-1" strike="noStrike">
              <a:latin typeface="Arial"/>
            </a:endParaRPr>
          </a:p>
          <a:p>
            <a:pPr marL="342720" indent="-342360">
              <a:lnSpc>
                <a:spcPct val="100000"/>
              </a:lnSpc>
              <a:spcBef>
                <a:spcPts val="799"/>
              </a:spcBef>
              <a:tabLst>
                <a:tab algn="l" pos="0"/>
              </a:tabLst>
            </a:pPr>
            <a:endParaRPr b="0" lang="en-US" sz="2400" spc="-1" strike="noStrike">
              <a:latin typeface="Arial"/>
            </a:endParaRPr>
          </a:p>
          <a:p>
            <a:pPr marL="342720" indent="-342360">
              <a:lnSpc>
                <a:spcPct val="100000"/>
              </a:lnSpc>
              <a:spcBef>
                <a:spcPts val="799"/>
              </a:spcBef>
              <a:tabLst>
                <a:tab algn="l" pos="0"/>
              </a:tabLst>
            </a:pPr>
            <a:r>
              <a:rPr b="1" lang="en-US" sz="2400" spc="-1" strike="noStrike">
                <a:solidFill>
                  <a:srgbClr val="ffffff"/>
                </a:solidFill>
                <a:latin typeface="Times New Roman"/>
              </a:rPr>
              <a:t>	</a:t>
            </a:r>
            <a:r>
              <a:rPr b="1" lang="en-US" sz="2400" spc="-1" strike="noStrike">
                <a:solidFill>
                  <a:srgbClr val="ffffff"/>
                </a:solidFill>
                <a:latin typeface="Times New Roman"/>
              </a:rPr>
              <a:t>	</a:t>
            </a:r>
            <a:r>
              <a:rPr b="1" lang="en-US" sz="2400" spc="-1" strike="noStrike">
                <a:solidFill>
                  <a:srgbClr val="ffffff"/>
                </a:solidFill>
                <a:latin typeface="Times New Roman"/>
              </a:rPr>
              <a:t>	</a:t>
            </a:r>
            <a:r>
              <a:rPr b="1" lang="en-US" sz="2400" spc="-1" strike="noStrike">
                <a:solidFill>
                  <a:srgbClr val="ffffff"/>
                </a:solidFill>
                <a:latin typeface="Times New Roman"/>
              </a:rPr>
              <a:t>0 1 0 0 1 1 0 0 1 0 1 0</a:t>
            </a:r>
            <a:endParaRPr b="0" lang="en-US" sz="2400" spc="-1" strike="noStrike">
              <a:latin typeface="Arial"/>
            </a:endParaRPr>
          </a:p>
        </p:txBody>
      </p:sp>
      <p:sp>
        <p:nvSpPr>
          <p:cNvPr id="147" name="Line 3"/>
          <p:cNvSpPr/>
          <p:nvPr/>
        </p:nvSpPr>
        <p:spPr>
          <a:xfrm>
            <a:off x="587880" y="1386000"/>
            <a:ext cx="9072000" cy="0"/>
          </a:xfrm>
          <a:prstGeom prst="line">
            <a:avLst/>
          </a:prstGeom>
          <a:ln w="9360">
            <a:solidFill>
              <a:srgbClr val="ff0000"/>
            </a:solidFill>
            <a:miter/>
          </a:ln>
        </p:spPr>
        <p:style>
          <a:lnRef idx="0"/>
          <a:fillRef idx="0"/>
          <a:effectRef idx="0"/>
          <a:fontRef idx="minor"/>
        </p:style>
      </p:sp>
    </p:spTree>
  </p:cSld>
  <p:transition>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6-7 - Solution</a:t>
            </a:r>
            <a:endParaRPr b="0" lang="en-US" sz="4400" spc="-1" strike="noStrike">
              <a:latin typeface="Arial"/>
            </a:endParaRPr>
          </a:p>
        </p:txBody>
      </p:sp>
      <p:sp>
        <p:nvSpPr>
          <p:cNvPr id="149"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90000"/>
              </a:lnSpc>
              <a:spcBef>
                <a:spcPts val="598"/>
              </a:spcBef>
              <a:tabLst>
                <a:tab algn="l" pos="0"/>
              </a:tabLst>
            </a:pPr>
            <a:r>
              <a:rPr b="1" lang="en-US" sz="2400" spc="-1" strike="noStrike">
                <a:solidFill>
                  <a:srgbClr val="ffffff"/>
                </a:solidFill>
                <a:latin typeface="Times New Roman"/>
              </a:rPr>
              <a:t>Solution:  </a:t>
            </a: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Separate the binary numbers into groups of four beginning with the least significant bit position.  Next use the lookup table (Table 5-5) to convert each 4-bit binary group to hexadecimal.</a:t>
            </a:r>
            <a:endParaRPr b="0" lang="en-US" sz="2400" spc="-1" strike="noStrike">
              <a:latin typeface="Arial"/>
            </a:endParaRPr>
          </a:p>
          <a:p>
            <a:pPr marL="342720" indent="-342360">
              <a:lnSpc>
                <a:spcPct val="90000"/>
              </a:lnSpc>
              <a:spcBef>
                <a:spcPts val="598"/>
              </a:spcBef>
              <a:tabLst>
                <a:tab algn="l" pos="0"/>
              </a:tabLst>
            </a:pPr>
            <a:r>
              <a:rPr b="1" lang="en-US" sz="2400" spc="-1" strike="noStrike">
                <a:solidFill>
                  <a:srgbClr val="ffffff"/>
                </a:solidFill>
                <a:latin typeface="Times New Roman"/>
              </a:rPr>
              <a:t>	</a:t>
            </a:r>
            <a:endParaRPr b="0" lang="en-US" sz="2400" spc="-1" strike="noStrike">
              <a:latin typeface="Arial"/>
            </a:endParaRPr>
          </a:p>
          <a:p>
            <a:pPr marL="342720" indent="-342360">
              <a:lnSpc>
                <a:spcPct val="90000"/>
              </a:lnSpc>
              <a:spcBef>
                <a:spcPts val="598"/>
              </a:spcBef>
              <a:tabLst>
                <a:tab algn="l" pos="0"/>
              </a:tabLst>
            </a:pPr>
            <a:r>
              <a:rPr b="1" lang="en-US" sz="2400" spc="-1" strike="noStrike">
                <a:solidFill>
                  <a:srgbClr val="ffffff"/>
                </a:solidFill>
                <a:latin typeface="Times New Roman"/>
              </a:rPr>
              <a:t>	</a:t>
            </a:r>
            <a:r>
              <a:rPr b="1" lang="en-US" sz="2400" spc="-1" strike="noStrike">
                <a:solidFill>
                  <a:srgbClr val="ffffff"/>
                </a:solidFill>
                <a:latin typeface="Times New Roman"/>
              </a:rPr>
              <a:t>	</a:t>
            </a:r>
            <a:r>
              <a:rPr b="1" lang="en-US" sz="2400" spc="-1" strike="noStrike">
                <a:solidFill>
                  <a:srgbClr val="ffffff"/>
                </a:solidFill>
                <a:latin typeface="Times New Roman"/>
              </a:rPr>
              <a:t>0 1 0 1 </a:t>
            </a:r>
            <a:r>
              <a:rPr b="1" lang="en-US" sz="2400" spc="-1" strike="noStrike">
                <a:solidFill>
                  <a:srgbClr val="ffffff"/>
                </a:solidFill>
                <a:latin typeface="Times New Roman"/>
              </a:rPr>
              <a:t>	</a:t>
            </a:r>
            <a:r>
              <a:rPr b="1" lang="en-US" sz="2400" spc="-1" strike="noStrike">
                <a:solidFill>
                  <a:srgbClr val="ffffff"/>
                </a:solidFill>
                <a:latin typeface="Times New Roman"/>
              </a:rPr>
              <a:t>1 1 0 0 </a:t>
            </a:r>
            <a:r>
              <a:rPr b="1" lang="en-US" sz="2400" spc="-1" strike="noStrike">
                <a:solidFill>
                  <a:srgbClr val="ffffff"/>
                </a:solidFill>
                <a:latin typeface="Times New Roman"/>
              </a:rPr>
              <a:t>	</a:t>
            </a:r>
            <a:r>
              <a:rPr b="1" lang="en-US" sz="2400" spc="-1" strike="noStrike">
                <a:solidFill>
                  <a:srgbClr val="ffffff"/>
                </a:solidFill>
                <a:latin typeface="Times New Roman"/>
              </a:rPr>
              <a:t>1 0 1 0</a:t>
            </a:r>
            <a:r>
              <a:rPr b="1" lang="en-US" sz="2400" spc="-1" strike="noStrike">
                <a:solidFill>
                  <a:srgbClr val="ffffff"/>
                </a:solidFill>
                <a:latin typeface="Times New Roman"/>
              </a:rPr>
              <a:t>	</a:t>
            </a:r>
            <a:endParaRPr b="0" lang="en-US" sz="2400" spc="-1" strike="noStrike">
              <a:latin typeface="Arial"/>
            </a:endParaRPr>
          </a:p>
          <a:p>
            <a:pPr marL="342720" indent="-342360">
              <a:lnSpc>
                <a:spcPct val="90000"/>
              </a:lnSpc>
              <a:spcBef>
                <a:spcPts val="598"/>
              </a:spcBef>
              <a:tabLst>
                <a:tab algn="l" pos="0"/>
              </a:tabLst>
            </a:pPr>
            <a:r>
              <a:rPr b="1" lang="en-US" sz="2400" spc="-1" strike="noStrike">
                <a:solidFill>
                  <a:srgbClr val="ffffff"/>
                </a:solidFill>
                <a:latin typeface="Times New Roman"/>
              </a:rPr>
              <a:t>	</a:t>
            </a:r>
            <a:r>
              <a:rPr b="1" lang="en-US" sz="2400" spc="-1" strike="noStrike">
                <a:solidFill>
                  <a:srgbClr val="ffffff"/>
                </a:solidFill>
                <a:latin typeface="Times New Roman"/>
              </a:rPr>
              <a:t>	</a:t>
            </a:r>
            <a:r>
              <a:rPr b="1" lang="en-US" sz="2400" spc="-1" strike="noStrike">
                <a:solidFill>
                  <a:srgbClr val="ffffff"/>
                </a:solidFill>
                <a:latin typeface="Times New Roman"/>
              </a:rPr>
              <a:t>     </a:t>
            </a:r>
            <a:r>
              <a:rPr b="1" lang="en-US" sz="2400" spc="-1" strike="noStrike">
                <a:solidFill>
                  <a:srgbClr val="ffffff"/>
                </a:solidFill>
                <a:latin typeface="Times New Roman"/>
              </a:rPr>
              <a:t>4</a:t>
            </a:r>
            <a:r>
              <a:rPr b="1" lang="en-US" sz="2400" spc="-1" strike="noStrike">
                <a:solidFill>
                  <a:srgbClr val="ffffff"/>
                </a:solidFill>
                <a:latin typeface="Times New Roman"/>
              </a:rPr>
              <a:t>	</a:t>
            </a:r>
            <a:r>
              <a:rPr b="1" lang="en-US" sz="2400" spc="-1" strike="noStrike">
                <a:solidFill>
                  <a:srgbClr val="ffffff"/>
                </a:solidFill>
                <a:latin typeface="Times New Roman"/>
              </a:rPr>
              <a:t>	</a:t>
            </a:r>
            <a:r>
              <a:rPr b="1" lang="en-US" sz="2400" spc="-1" strike="noStrike">
                <a:solidFill>
                  <a:srgbClr val="ffffff"/>
                </a:solidFill>
                <a:latin typeface="Times New Roman"/>
              </a:rPr>
              <a:t>     C</a:t>
            </a:r>
            <a:r>
              <a:rPr b="1" lang="en-US" sz="2400" spc="-1" strike="noStrike">
                <a:solidFill>
                  <a:srgbClr val="ffffff"/>
                </a:solidFill>
                <a:latin typeface="Times New Roman"/>
              </a:rPr>
              <a:t>	</a:t>
            </a:r>
            <a:r>
              <a:rPr b="1" lang="en-US" sz="2400" spc="-1" strike="noStrike">
                <a:solidFill>
                  <a:srgbClr val="ffffff"/>
                </a:solidFill>
                <a:latin typeface="Times New Roman"/>
              </a:rPr>
              <a:t>	</a:t>
            </a:r>
            <a:r>
              <a:rPr b="1" lang="en-US" sz="2400" spc="-1" strike="noStrike">
                <a:solidFill>
                  <a:srgbClr val="ffffff"/>
                </a:solidFill>
                <a:latin typeface="Times New Roman"/>
              </a:rPr>
              <a:t>     A</a:t>
            </a:r>
            <a:endParaRPr b="0" lang="en-US" sz="2400" spc="-1" strike="noStrike">
              <a:latin typeface="Arial"/>
            </a:endParaRPr>
          </a:p>
          <a:p>
            <a:pPr marL="342720" indent="-342360">
              <a:lnSpc>
                <a:spcPct val="90000"/>
              </a:lnSpc>
              <a:spcBef>
                <a:spcPts val="598"/>
              </a:spcBef>
              <a:tabLst>
                <a:tab algn="l" pos="0"/>
              </a:tabLst>
            </a:pPr>
            <a:endParaRPr b="0" lang="en-US" sz="2400" spc="-1" strike="noStrike">
              <a:latin typeface="Arial"/>
            </a:endParaRPr>
          </a:p>
          <a:p>
            <a:pPr marL="342720" indent="-342360">
              <a:lnSpc>
                <a:spcPct val="90000"/>
              </a:lnSpc>
              <a:spcBef>
                <a:spcPts val="598"/>
              </a:spcBef>
              <a:tabLst>
                <a:tab algn="l" pos="0"/>
              </a:tabLst>
            </a:pPr>
            <a:r>
              <a:rPr b="1" lang="en-US" sz="2400" spc="-1" strike="noStrike">
                <a:solidFill>
                  <a:srgbClr val="ffffff"/>
                </a:solidFill>
                <a:latin typeface="Times New Roman"/>
              </a:rPr>
              <a:t>The answer is 0x4CA.</a:t>
            </a:r>
            <a:endParaRPr b="0" lang="en-US" sz="2400" spc="-1" strike="noStrike">
              <a:latin typeface="Arial"/>
            </a:endParaRPr>
          </a:p>
        </p:txBody>
      </p:sp>
      <p:sp>
        <p:nvSpPr>
          <p:cNvPr id="150" name="Line 3"/>
          <p:cNvSpPr/>
          <p:nvPr/>
        </p:nvSpPr>
        <p:spPr>
          <a:xfrm>
            <a:off x="587880" y="1386000"/>
            <a:ext cx="9072000" cy="0"/>
          </a:xfrm>
          <a:prstGeom prst="line">
            <a:avLst/>
          </a:prstGeom>
          <a:ln w="9360">
            <a:solidFill>
              <a:srgbClr val="ff0000"/>
            </a:solidFill>
            <a:miter/>
          </a:ln>
        </p:spPr>
        <p:style>
          <a:lnRef idx="0"/>
          <a:fillRef idx="0"/>
          <a:effectRef idx="0"/>
          <a:fontRef idx="minor"/>
        </p:style>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6-1</a:t>
            </a:r>
            <a:endParaRPr b="0" lang="en-US" sz="4400" spc="-1" strike="noStrike">
              <a:latin typeface="Arial"/>
            </a:endParaRPr>
          </a:p>
        </p:txBody>
      </p:sp>
      <p:sp>
        <p:nvSpPr>
          <p:cNvPr id="86" name="CustomShape 2"/>
          <p:cNvSpPr/>
          <p:nvPr/>
        </p:nvSpPr>
        <p:spPr>
          <a:xfrm>
            <a:off x="503640" y="1637280"/>
            <a:ext cx="9071640" cy="4031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tabLst>
                <a:tab algn="l" pos="0"/>
              </a:tabLst>
            </a:pPr>
            <a:r>
              <a:rPr b="1" lang="en-US" sz="2400" spc="-1" strike="noStrike">
                <a:solidFill>
                  <a:srgbClr val="ffffff"/>
                </a:solidFill>
                <a:latin typeface="Times New Roman"/>
              </a:rPr>
              <a:t>Example 6-1</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marL="342720" indent="-342360">
              <a:lnSpc>
                <a:spcPct val="100000"/>
              </a:lnSpc>
              <a:spcBef>
                <a:spcPts val="598"/>
              </a:spcBef>
              <a:tabLst>
                <a:tab algn="l" pos="0"/>
              </a:tabLst>
            </a:pPr>
            <a:r>
              <a:rPr b="1" lang="en-US" sz="2400" spc="-1" strike="noStrike">
                <a:solidFill>
                  <a:srgbClr val="ffffff"/>
                </a:solidFill>
                <a:latin typeface="Times New Roman"/>
              </a:rPr>
              <a:t>Problem:  </a:t>
            </a:r>
            <a:r>
              <a:rPr b="0" lang="en-US" sz="2400" spc="-1" strike="noStrike">
                <a:solidFill>
                  <a:srgbClr val="ffffff"/>
                </a:solidFill>
                <a:latin typeface="Times New Roman"/>
              </a:rPr>
              <a:t> Given a 32-bit IP address number expressed in binary format, convert the number to a dotted-decimal format.</a:t>
            </a:r>
            <a:endParaRPr b="0" lang="en-US" sz="2400" spc="-1" strike="noStrike">
              <a:latin typeface="Arial"/>
            </a:endParaRPr>
          </a:p>
          <a:p>
            <a:pPr marL="342720" indent="-342360">
              <a:lnSpc>
                <a:spcPct val="100000"/>
              </a:lnSpc>
              <a:spcBef>
                <a:spcPts val="499"/>
              </a:spcBef>
              <a:tabLst>
                <a:tab algn="l" pos="0"/>
              </a:tabLst>
            </a:pPr>
            <a:r>
              <a:rPr b="0" lang="en-US" sz="2400" spc="-1" strike="noStrike">
                <a:solidFill>
                  <a:srgbClr val="ffffff"/>
                </a:solidFill>
                <a:latin typeface="Times New Roman"/>
              </a:rPr>
              <a:t> </a:t>
            </a:r>
            <a:r>
              <a:rPr b="0" lang="en-US" sz="2000" spc="-1" strike="noStrike">
                <a:solidFill>
                  <a:srgbClr val="ffffff"/>
                </a:solidFill>
                <a:latin typeface="Times New Roman"/>
              </a:rPr>
              <a:t>  </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1 1 0 0 0 0 0 0     1 0 1 0 1 0 0 0    0 0 1 0 0 0 0 0     0 0 0 0 1 1 0 0 </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octet – 4 </a:t>
            </a:r>
            <a:r>
              <a:rPr b="0" lang="en-US" sz="2000" spc="-1" strike="noStrike">
                <a:solidFill>
                  <a:srgbClr val="ffffff"/>
                </a:solidFill>
                <a:latin typeface="Times New Roman"/>
              </a:rPr>
              <a:t>	</a:t>
            </a:r>
            <a:r>
              <a:rPr b="0" lang="en-US" sz="2000" spc="-1" strike="noStrike">
                <a:solidFill>
                  <a:srgbClr val="ffffff"/>
                </a:solidFill>
                <a:latin typeface="Times New Roman"/>
              </a:rPr>
              <a:t>         octet – 3</a:t>
            </a:r>
            <a:r>
              <a:rPr b="0" lang="en-US" sz="2000" spc="-1" strike="noStrike">
                <a:solidFill>
                  <a:srgbClr val="ffffff"/>
                </a:solidFill>
                <a:latin typeface="Times New Roman"/>
              </a:rPr>
              <a:t>	</a:t>
            </a:r>
            <a:r>
              <a:rPr b="0" lang="en-US" sz="2000" spc="-1" strike="noStrike">
                <a:solidFill>
                  <a:srgbClr val="ffffff"/>
                </a:solidFill>
                <a:latin typeface="Times New Roman"/>
              </a:rPr>
              <a:t>        octet -  2 </a:t>
            </a:r>
            <a:r>
              <a:rPr b="0" lang="en-US" sz="2000" spc="-1" strike="noStrike">
                <a:solidFill>
                  <a:srgbClr val="ffffff"/>
                </a:solidFill>
                <a:latin typeface="Times New Roman"/>
              </a:rPr>
              <a:t>	</a:t>
            </a:r>
            <a:r>
              <a:rPr b="0" lang="en-US" sz="2000" spc="-1" strike="noStrike">
                <a:solidFill>
                  <a:srgbClr val="ffffff"/>
                </a:solidFill>
                <a:latin typeface="Times New Roman"/>
              </a:rPr>
              <a:t>        octet – 1</a:t>
            </a:r>
            <a:endParaRPr b="0" lang="en-US" sz="2000" spc="-1" strike="noStrike">
              <a:latin typeface="Arial"/>
            </a:endParaRPr>
          </a:p>
          <a:p>
            <a:pPr marL="342720" indent="-342360">
              <a:lnSpc>
                <a:spcPct val="100000"/>
              </a:lnSpc>
              <a:spcBef>
                <a:spcPts val="499"/>
              </a:spcBef>
              <a:tabLst>
                <a:tab algn="l" pos="0"/>
              </a:tabLst>
            </a:pPr>
            <a:endParaRPr b="0" lang="en-US" sz="2000" spc="-1" strike="noStrike">
              <a:latin typeface="Arial"/>
            </a:endParaRPr>
          </a:p>
          <a:p>
            <a:pPr marL="342720" indent="-342360" algn="ctr">
              <a:lnSpc>
                <a:spcPct val="100000"/>
              </a:lnSpc>
              <a:spcBef>
                <a:spcPts val="598"/>
              </a:spcBef>
              <a:tabLst>
                <a:tab algn="l" pos="0"/>
              </a:tabLst>
            </a:pPr>
            <a:r>
              <a:rPr b="1" lang="en-US" sz="2400" spc="-1" strike="noStrike">
                <a:solidFill>
                  <a:srgbClr val="ffffff"/>
                </a:solidFill>
                <a:latin typeface="Times New Roman"/>
              </a:rPr>
              <a:t>Pause the player and resume play when you have an answer.</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p:txBody>
      </p:sp>
      <p:sp>
        <p:nvSpPr>
          <p:cNvPr id="87" name="Line 3"/>
          <p:cNvSpPr/>
          <p:nvPr/>
        </p:nvSpPr>
        <p:spPr>
          <a:xfrm>
            <a:off x="587880" y="1386000"/>
            <a:ext cx="9072000" cy="0"/>
          </a:xfrm>
          <a:prstGeom prst="line">
            <a:avLst/>
          </a:prstGeom>
          <a:ln w="9360">
            <a:solidFill>
              <a:srgbClr val="ff0000"/>
            </a:solidFill>
            <a:miter/>
          </a:ln>
        </p:spPr>
        <p:style>
          <a:lnRef idx="0"/>
          <a:fillRef idx="0"/>
          <a:effectRef idx="0"/>
          <a:fontRef idx="minor"/>
        </p:style>
      </p:sp>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6-1 Solution</a:t>
            </a:r>
            <a:endParaRPr b="0" lang="en-US" sz="4400" spc="-1" strike="noStrike">
              <a:latin typeface="Arial"/>
            </a:endParaRPr>
          </a:p>
        </p:txBody>
      </p:sp>
      <p:sp>
        <p:nvSpPr>
          <p:cNvPr id="89"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799"/>
              </a:spcBef>
              <a:tabLst>
                <a:tab algn="l" pos="0"/>
              </a:tabLst>
            </a:pPr>
            <a:r>
              <a:rPr b="0" lang="en-US" sz="2400" spc="-1" strike="noStrike">
                <a:solidFill>
                  <a:srgbClr val="ffffff"/>
                </a:solidFill>
                <a:latin typeface="Times New Roman"/>
              </a:rPr>
              <a:t>the dotted decimal equivalent is  </a:t>
            </a:r>
            <a:endParaRPr b="0" lang="en-US" sz="2400" spc="-1" strike="noStrike">
              <a:latin typeface="Arial"/>
            </a:endParaRPr>
          </a:p>
          <a:p>
            <a:pPr marL="342720" indent="-342360">
              <a:lnSpc>
                <a:spcPct val="100000"/>
              </a:lnSpc>
              <a:spcBef>
                <a:spcPts val="799"/>
              </a:spcBef>
              <a:tabLst>
                <a:tab algn="l" pos="0"/>
              </a:tabLst>
            </a:pPr>
            <a:endParaRPr b="0" lang="en-US" sz="2400" spc="-1" strike="noStrike">
              <a:latin typeface="Arial"/>
            </a:endParaRPr>
          </a:p>
          <a:p>
            <a:pPr marL="342720" indent="-342360" algn="ctr">
              <a:lnSpc>
                <a:spcPct val="100000"/>
              </a:lnSpc>
              <a:spcBef>
                <a:spcPts val="799"/>
              </a:spcBef>
              <a:tabLst>
                <a:tab algn="l" pos="0"/>
              </a:tabLst>
            </a:pPr>
            <a:r>
              <a:rPr b="1" lang="en-US" sz="2400" spc="-1" strike="noStrike">
                <a:solidFill>
                  <a:srgbClr val="ffffff"/>
                </a:solidFill>
                <a:latin typeface="Times New Roman"/>
              </a:rPr>
              <a:t>192.168.32.12</a:t>
            </a:r>
            <a:endParaRPr b="0" lang="en-US" sz="2400" spc="-1" strike="noStrike">
              <a:latin typeface="Arial"/>
            </a:endParaRPr>
          </a:p>
        </p:txBody>
      </p:sp>
      <p:sp>
        <p:nvSpPr>
          <p:cNvPr id="90" name="Line 3"/>
          <p:cNvSpPr/>
          <p:nvPr/>
        </p:nvSpPr>
        <p:spPr>
          <a:xfrm>
            <a:off x="587880" y="1386000"/>
            <a:ext cx="9072000" cy="0"/>
          </a:xfrm>
          <a:prstGeom prst="line">
            <a:avLst/>
          </a:prstGeom>
          <a:ln w="9360">
            <a:solidFill>
              <a:srgbClr val="ff0000"/>
            </a:solidFill>
            <a:miter/>
          </a:ln>
        </p:spPr>
        <p:style>
          <a:lnRef idx="0"/>
          <a:fillRef idx="0"/>
          <a:effectRef idx="0"/>
          <a:fontRef idx="minor"/>
        </p:style>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Decimal to binary</a:t>
            </a:r>
            <a:endParaRPr b="0" lang="en-US" sz="4400" spc="-1" strike="noStrike">
              <a:latin typeface="Arial"/>
            </a:endParaRPr>
          </a:p>
        </p:txBody>
      </p:sp>
      <p:sp>
        <p:nvSpPr>
          <p:cNvPr id="92"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499"/>
              </a:spcBef>
              <a:tabLst>
                <a:tab algn="l" pos="0"/>
              </a:tabLst>
            </a:pPr>
            <a:r>
              <a:rPr b="1" lang="en-US" sz="2000" spc="-1" strike="noStrike">
                <a:solidFill>
                  <a:srgbClr val="ffffff"/>
                </a:solidFill>
                <a:latin typeface="Times New Roman"/>
              </a:rPr>
              <a:t>The steps for converting decimal numbers to binary</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Divide the decimal number by 2, record the remainder of 0 or 1 and write the quotient or result of the division by 2.</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Divide the quotient by 2 and record the remainder of 0 or 1.  Write the quotient and repeat this step until the quotient is 0.</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Write the remainder numbers (0 and 1) in reverse order to obtain the binary equivalent value.</a:t>
            </a:r>
            <a:endParaRPr b="0" lang="en-US" sz="2000" spc="-1" strike="noStrike">
              <a:latin typeface="Arial"/>
            </a:endParaRPr>
          </a:p>
        </p:txBody>
      </p:sp>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6-2</a:t>
            </a:r>
            <a:endParaRPr b="0" lang="en-US" sz="4400" spc="-1" strike="noStrike">
              <a:latin typeface="Arial"/>
            </a:endParaRPr>
          </a:p>
        </p:txBody>
      </p:sp>
      <p:sp>
        <p:nvSpPr>
          <p:cNvPr id="94" name="CustomShape 2"/>
          <p:cNvSpPr/>
          <p:nvPr/>
        </p:nvSpPr>
        <p:spPr>
          <a:xfrm>
            <a:off x="503280" y="1637640"/>
            <a:ext cx="873540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799"/>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Convert the decimal number, 12,  to binary.</a:t>
            </a:r>
            <a:endParaRPr b="0" lang="en-US" sz="2400" spc="-1" strike="noStrike">
              <a:latin typeface="Arial"/>
            </a:endParaRPr>
          </a:p>
        </p:txBody>
      </p:sp>
      <p:sp>
        <p:nvSpPr>
          <p:cNvPr id="95" name="CustomShape 3"/>
          <p:cNvSpPr/>
          <p:nvPr/>
        </p:nvSpPr>
        <p:spPr>
          <a:xfrm>
            <a:off x="0" y="360"/>
            <a:ext cx="10079640" cy="360"/>
          </a:xfrm>
          <a:prstGeom prst="rect">
            <a:avLst/>
          </a:prstGeom>
          <a:noFill/>
          <a:ln>
            <a:noFill/>
          </a:ln>
        </p:spPr>
        <p:style>
          <a:lnRef idx="0"/>
          <a:fillRef idx="0"/>
          <a:effectRef idx="0"/>
          <a:fontRef idx="minor"/>
        </p:style>
      </p:sp>
      <p:sp>
        <p:nvSpPr>
          <p:cNvPr id="96" name="Line 4"/>
          <p:cNvSpPr/>
          <p:nvPr/>
        </p:nvSpPr>
        <p:spPr>
          <a:xfrm>
            <a:off x="587880" y="1386000"/>
            <a:ext cx="9072000" cy="0"/>
          </a:xfrm>
          <a:prstGeom prst="line">
            <a:avLst/>
          </a:prstGeom>
          <a:ln w="9360">
            <a:solidFill>
              <a:srgbClr val="ff0000"/>
            </a:solidFill>
            <a:miter/>
          </a:ln>
        </p:spPr>
        <p:style>
          <a:lnRef idx="0"/>
          <a:fillRef idx="0"/>
          <a:effectRef idx="0"/>
          <a:fontRef idx="minor"/>
        </p:style>
      </p:sp>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6-2 - Solution</a:t>
            </a:r>
            <a:endParaRPr b="0" lang="en-US" sz="4400" spc="-1" strike="noStrike">
              <a:latin typeface="Arial"/>
            </a:endParaRPr>
          </a:p>
        </p:txBody>
      </p:sp>
      <p:sp>
        <p:nvSpPr>
          <p:cNvPr id="98" name="Line 2"/>
          <p:cNvSpPr/>
          <p:nvPr/>
        </p:nvSpPr>
        <p:spPr>
          <a:xfrm>
            <a:off x="587880" y="1386000"/>
            <a:ext cx="9072000" cy="0"/>
          </a:xfrm>
          <a:prstGeom prst="line">
            <a:avLst/>
          </a:prstGeom>
          <a:ln w="9360">
            <a:solidFill>
              <a:srgbClr val="ff0000"/>
            </a:solidFill>
            <a:miter/>
          </a:ln>
        </p:spPr>
        <p:style>
          <a:lnRef idx="0"/>
          <a:fillRef idx="0"/>
          <a:effectRef idx="0"/>
          <a:fontRef idx="minor"/>
        </p:style>
      </p:sp>
      <p:graphicFrame>
        <p:nvGraphicFramePr>
          <p:cNvPr id="99" name="Object 3"/>
          <p:cNvGraphicFramePr/>
          <p:nvPr/>
        </p:nvGraphicFramePr>
        <p:xfrm>
          <a:off x="3247560" y="1637640"/>
          <a:ext cx="3583800" cy="3401640"/>
        </p:xfrm>
        <a:graphic>
          <a:graphicData uri="http://schemas.openxmlformats.org/presentationml/2006/ole">
            <p:oleObj r:id="rId1" spid="">
              <p:embed/>
              <p:pic>
                <p:nvPicPr>
                  <p:cNvPr id="100" name="Object 8_0" descr=""/>
                  <p:cNvPicPr/>
                  <p:nvPr/>
                </p:nvPicPr>
                <p:blipFill>
                  <a:blip r:embed="rId2"/>
                  <a:stretch/>
                </p:blipFill>
                <p:spPr>
                  <a:xfrm>
                    <a:off x="3247560" y="1637640"/>
                    <a:ext cx="3583800" cy="3401640"/>
                  </a:xfrm>
                  <a:prstGeom prst="rect">
                    <a:avLst/>
                  </a:prstGeom>
                  <a:ln>
                    <a:noFill/>
                  </a:ln>
                </p:spPr>
              </p:pic>
            </p:oleObj>
          </a:graphicData>
        </a:graphic>
      </p:graphicFrame>
      <p:sp>
        <p:nvSpPr>
          <p:cNvPr id="101" name="CustomShape 4"/>
          <p:cNvSpPr/>
          <p:nvPr/>
        </p:nvSpPr>
        <p:spPr>
          <a:xfrm>
            <a:off x="2939760" y="5102640"/>
            <a:ext cx="495576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answer is     1  1  0  0  </a:t>
            </a:r>
            <a:endParaRPr b="0" lang="en-US" sz="2400" spc="-1" strike="noStrike">
              <a:latin typeface="Arial"/>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6-3</a:t>
            </a:r>
            <a:endParaRPr b="0" lang="en-US" sz="4400" spc="-1" strike="noStrike">
              <a:latin typeface="Arial"/>
            </a:endParaRPr>
          </a:p>
        </p:txBody>
      </p:sp>
      <p:sp>
        <p:nvSpPr>
          <p:cNvPr id="103"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799"/>
              </a:spcBef>
              <a:tabLst>
                <a:tab algn="l" pos="0"/>
              </a:tabLst>
            </a:pPr>
            <a:r>
              <a:rPr b="0" lang="en-US" sz="2400" spc="-1" strike="noStrike">
                <a:solidFill>
                  <a:srgbClr val="ffffff"/>
                </a:solidFill>
                <a:latin typeface="Times New Roman"/>
              </a:rPr>
              <a:t>Convert 33 to its binary equivalent. </a:t>
            </a:r>
            <a:endParaRPr b="0" lang="en-US" sz="2400" spc="-1" strike="noStrike">
              <a:latin typeface="Arial"/>
            </a:endParaRPr>
          </a:p>
          <a:p>
            <a:pPr marL="342720" indent="-342360">
              <a:lnSpc>
                <a:spcPct val="100000"/>
              </a:lnSpc>
              <a:spcBef>
                <a:spcPts val="799"/>
              </a:spcBef>
              <a:tabLst>
                <a:tab algn="l" pos="0"/>
              </a:tabLst>
            </a:pPr>
            <a:endParaRPr b="0" lang="en-US" sz="2400" spc="-1" strike="noStrike">
              <a:latin typeface="Arial"/>
            </a:endParaRPr>
          </a:p>
          <a:p>
            <a:pPr marL="342720" indent="-342360">
              <a:lnSpc>
                <a:spcPct val="100000"/>
              </a:lnSpc>
              <a:spcBef>
                <a:spcPts val="799"/>
              </a:spcBef>
              <a:tabLst>
                <a:tab algn="l" pos="0"/>
              </a:tabLst>
            </a:pPr>
            <a:endParaRPr b="0" lang="en-US" sz="2400" spc="-1" strike="noStrike">
              <a:latin typeface="Arial"/>
            </a:endParaRPr>
          </a:p>
        </p:txBody>
      </p:sp>
      <p:sp>
        <p:nvSpPr>
          <p:cNvPr id="104" name="Line 3"/>
          <p:cNvSpPr/>
          <p:nvPr/>
        </p:nvSpPr>
        <p:spPr>
          <a:xfrm>
            <a:off x="587880" y="1386000"/>
            <a:ext cx="9072000" cy="0"/>
          </a:xfrm>
          <a:prstGeom prst="line">
            <a:avLst/>
          </a:prstGeom>
          <a:ln w="9360">
            <a:solidFill>
              <a:srgbClr val="ff0000"/>
            </a:solidFill>
            <a:miter/>
          </a:ln>
        </p:spPr>
        <p:style>
          <a:lnRef idx="0"/>
          <a:fillRef idx="0"/>
          <a:effectRef idx="0"/>
          <a:fontRef idx="minor"/>
        </p:style>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6-3 - Solution</a:t>
            </a:r>
            <a:endParaRPr b="0" lang="en-US" sz="4400" spc="-1" strike="noStrike">
              <a:latin typeface="Arial"/>
            </a:endParaRPr>
          </a:p>
        </p:txBody>
      </p:sp>
      <p:sp>
        <p:nvSpPr>
          <p:cNvPr id="106" name="CustomShape 2"/>
          <p:cNvSpPr/>
          <p:nvPr/>
        </p:nvSpPr>
        <p:spPr>
          <a:xfrm>
            <a:off x="2267640" y="5102640"/>
            <a:ext cx="60476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answer is     1  0  0  0  0  1</a:t>
            </a:r>
            <a:endParaRPr b="0" lang="en-US" sz="2400" spc="-1" strike="noStrike">
              <a:latin typeface="Arial"/>
            </a:endParaRPr>
          </a:p>
        </p:txBody>
      </p:sp>
      <p:sp>
        <p:nvSpPr>
          <p:cNvPr id="107" name="Line 3"/>
          <p:cNvSpPr/>
          <p:nvPr/>
        </p:nvSpPr>
        <p:spPr>
          <a:xfrm>
            <a:off x="587880" y="1386000"/>
            <a:ext cx="9072000" cy="0"/>
          </a:xfrm>
          <a:prstGeom prst="line">
            <a:avLst/>
          </a:prstGeom>
          <a:ln w="9360">
            <a:solidFill>
              <a:srgbClr val="ff0000"/>
            </a:solidFill>
            <a:miter/>
          </a:ln>
        </p:spPr>
        <p:style>
          <a:lnRef idx="0"/>
          <a:fillRef idx="0"/>
          <a:effectRef idx="0"/>
          <a:fontRef idx="minor"/>
        </p:style>
      </p:sp>
      <p:graphicFrame>
        <p:nvGraphicFramePr>
          <p:cNvPr id="108" name="Object 4"/>
          <p:cNvGraphicFramePr/>
          <p:nvPr/>
        </p:nvGraphicFramePr>
        <p:xfrm>
          <a:off x="3802320" y="1637640"/>
          <a:ext cx="2472480" cy="3401640"/>
        </p:xfrm>
        <a:graphic>
          <a:graphicData uri="http://schemas.openxmlformats.org/presentationml/2006/ole">
            <p:oleObj r:id="rId1" spid="">
              <p:embed/>
              <p:pic>
                <p:nvPicPr>
                  <p:cNvPr id="109" name="Object 7_0" descr=""/>
                  <p:cNvPicPr/>
                  <p:nvPr/>
                </p:nvPicPr>
                <p:blipFill>
                  <a:blip r:embed="rId2"/>
                  <a:stretch/>
                </p:blipFill>
                <p:spPr>
                  <a:xfrm>
                    <a:off x="3802320" y="1637640"/>
                    <a:ext cx="2472480" cy="3401640"/>
                  </a:xfrm>
                  <a:prstGeom prst="rect">
                    <a:avLst/>
                  </a:prstGeom>
                  <a:ln>
                    <a:noFill/>
                  </a:ln>
                </p:spPr>
              </p:pic>
            </p:oleObj>
          </a:graphicData>
        </a:graphic>
      </p:graphicFrame>
    </p:spTree>
  </p:cSld>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2023-11-09T10:14:56Z</dcterms:created>
  <dc:creator/>
  <dc:description/>
  <dc:language>en-US</dc:language>
  <cp:lastModifiedBy/>
  <dcterms:modified xsi:type="dcterms:W3CDTF">2023-11-09T10:15:40Z</dcterms:modified>
  <cp:revision>1</cp:revision>
  <dc:subject/>
  <dc:title/>
</cp:coreProperties>
</file>