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9.jpeg" ContentType="image/jpeg"/>
  <Override PartName="/ppt/media/image11.jpeg" ContentType="image/jpeg"/>
  <Override PartName="/ppt/media/image13.jpeg" ContentType="image/jpeg"/>
  <Override PartName="/ppt/media/image16.png" ContentType="image/png"/>
  <Override PartName="/ppt/media/image15.jpeg" ContentType="image/jpeg"/>
  <Override PartName="/ppt/media/image14.jpeg" ContentType="image/jpeg"/>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12.jpeg" ContentType="image/jpeg"/>
  <Override PartName="/ppt/media/image10.jpeg" ContentType="image/jpeg"/>
  <Override PartName="/ppt/media/image8.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embeddings/oleObject1.bin" ContentType="application/vnd.openxmlformats-officedocument.oleObject"/>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6.png"/><Relationship Id="rId3"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685800" y="685800"/>
            <a:ext cx="7771680" cy="18280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6000" spc="-1" strike="noStrike">
                <a:solidFill>
                  <a:srgbClr val="e5ffff"/>
                </a:solidFill>
                <a:latin typeface="Tahoma"/>
                <a:ea typeface="DejaVu Sans"/>
              </a:rPr>
              <a:t>Chapter 2</a:t>
            </a:r>
            <a:endParaRPr b="0" lang="en-US" sz="6000" spc="-1" strike="noStrike">
              <a:latin typeface="Arial"/>
            </a:endParaRPr>
          </a:p>
        </p:txBody>
      </p:sp>
      <p:sp>
        <p:nvSpPr>
          <p:cNvPr id="39" name="CustomShape 2"/>
          <p:cNvSpPr/>
          <p:nvPr/>
        </p:nvSpPr>
        <p:spPr>
          <a:xfrm>
            <a:off x="1371600" y="2666520"/>
            <a:ext cx="6400080" cy="175212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8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ffffff"/>
                </a:solidFill>
                <a:latin typeface="Tahoma"/>
                <a:ea typeface="DejaVu Sans"/>
              </a:rPr>
              <a:t>Physical Layer Cabling</a:t>
            </a:r>
            <a:endParaRPr b="0" lang="en-US" sz="3600" spc="-1" strike="noStrike">
              <a:latin typeface="Arial"/>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0" name="Picture 4_1" descr="fg02_00100"/>
          <p:cNvPicPr/>
          <p:nvPr/>
        </p:nvPicPr>
        <p:blipFill>
          <a:blip r:embed="rId1"/>
          <a:stretch/>
        </p:blipFill>
        <p:spPr>
          <a:xfrm>
            <a:off x="685800" y="998640"/>
            <a:ext cx="7695360" cy="4639320"/>
          </a:xfrm>
          <a:prstGeom prst="rect">
            <a:avLst/>
          </a:prstGeom>
          <a:ln>
            <a:noFill/>
          </a:ln>
        </p:spPr>
      </p:pic>
      <p:sp>
        <p:nvSpPr>
          <p:cNvPr id="61" name="CustomShape 1"/>
          <p:cNvSpPr/>
          <p:nvPr/>
        </p:nvSpPr>
        <p:spPr>
          <a:xfrm>
            <a:off x="1752480" y="395280"/>
            <a:ext cx="655272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The Basic Blocks of Horizontal Cabling</a:t>
            </a:r>
            <a:endParaRPr b="0" lang="en-US" sz="2400" spc="-1" strike="noStrike">
              <a:latin typeface="Arial"/>
            </a:endParaRPr>
          </a:p>
        </p:txBody>
      </p:sp>
      <p:sp>
        <p:nvSpPr>
          <p:cNvPr id="62" name="CustomShape 2"/>
          <p:cNvSpPr/>
          <p:nvPr/>
        </p:nvSpPr>
        <p:spPr>
          <a:xfrm>
            <a:off x="990720" y="5943600"/>
            <a:ext cx="3504240" cy="685080"/>
          </a:xfrm>
          <a:custGeom>
            <a:avLst/>
            <a:gdLst/>
            <a:ahLst/>
            <a:rect l="l" t="t" r="r" b="b"/>
            <a:pathLst>
              <a:path w="9738" h="1907">
                <a:moveTo>
                  <a:pt x="317" y="0"/>
                </a:moveTo>
                <a:lnTo>
                  <a:pt x="318" y="0"/>
                </a:lnTo>
                <a:cubicBezTo>
                  <a:pt x="262" y="0"/>
                  <a:pt x="207" y="15"/>
                  <a:pt x="159" y="43"/>
                </a:cubicBezTo>
                <a:cubicBezTo>
                  <a:pt x="111" y="70"/>
                  <a:pt x="70" y="111"/>
                  <a:pt x="43" y="159"/>
                </a:cubicBezTo>
                <a:cubicBezTo>
                  <a:pt x="15" y="207"/>
                  <a:pt x="0" y="262"/>
                  <a:pt x="0" y="318"/>
                </a:cubicBezTo>
                <a:lnTo>
                  <a:pt x="0" y="1588"/>
                </a:lnTo>
                <a:lnTo>
                  <a:pt x="0" y="1588"/>
                </a:lnTo>
                <a:cubicBezTo>
                  <a:pt x="0" y="1644"/>
                  <a:pt x="15" y="1699"/>
                  <a:pt x="43" y="1747"/>
                </a:cubicBezTo>
                <a:cubicBezTo>
                  <a:pt x="70" y="1795"/>
                  <a:pt x="111" y="1836"/>
                  <a:pt x="159" y="1863"/>
                </a:cubicBezTo>
                <a:cubicBezTo>
                  <a:pt x="207" y="1891"/>
                  <a:pt x="262" y="1906"/>
                  <a:pt x="318" y="1906"/>
                </a:cubicBezTo>
                <a:lnTo>
                  <a:pt x="9419" y="1906"/>
                </a:lnTo>
                <a:lnTo>
                  <a:pt x="9419" y="1906"/>
                </a:lnTo>
                <a:cubicBezTo>
                  <a:pt x="9475" y="1906"/>
                  <a:pt x="9530" y="1891"/>
                  <a:pt x="9578" y="1863"/>
                </a:cubicBezTo>
                <a:cubicBezTo>
                  <a:pt x="9626" y="1836"/>
                  <a:pt x="9667" y="1795"/>
                  <a:pt x="9694" y="1747"/>
                </a:cubicBezTo>
                <a:cubicBezTo>
                  <a:pt x="9722" y="1699"/>
                  <a:pt x="9737" y="1644"/>
                  <a:pt x="9737" y="1588"/>
                </a:cubicBezTo>
                <a:lnTo>
                  <a:pt x="9737" y="317"/>
                </a:lnTo>
                <a:lnTo>
                  <a:pt x="9737" y="318"/>
                </a:lnTo>
                <a:lnTo>
                  <a:pt x="9737" y="318"/>
                </a:lnTo>
                <a:cubicBezTo>
                  <a:pt x="9737" y="262"/>
                  <a:pt x="9722" y="207"/>
                  <a:pt x="9694" y="159"/>
                </a:cubicBezTo>
                <a:cubicBezTo>
                  <a:pt x="9667" y="111"/>
                  <a:pt x="9626" y="70"/>
                  <a:pt x="9578" y="43"/>
                </a:cubicBezTo>
                <a:cubicBezTo>
                  <a:pt x="9530" y="15"/>
                  <a:pt x="9475" y="0"/>
                  <a:pt x="9419" y="0"/>
                </a:cubicBezTo>
                <a:lnTo>
                  <a:pt x="317" y="0"/>
                </a:lnTo>
              </a:path>
            </a:pathLst>
          </a:custGeom>
          <a:solidFill>
            <a:srgbClr val="009999"/>
          </a:solidFill>
          <a:ln w="9360">
            <a:solidFill>
              <a:srgbClr val="ffffff"/>
            </a:solidFill>
            <a:miter/>
          </a:ln>
        </p:spPr>
        <p:style>
          <a:lnRef idx="0"/>
          <a:fillRef idx="0"/>
          <a:effectRef idx="0"/>
          <a:fontRef idx="minor"/>
        </p:style>
      </p:sp>
      <p:sp>
        <p:nvSpPr>
          <p:cNvPr id="63" name="CustomShape 3"/>
          <p:cNvSpPr/>
          <p:nvPr/>
        </p:nvSpPr>
        <p:spPr>
          <a:xfrm>
            <a:off x="1060560" y="6019920"/>
            <a:ext cx="34282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ea typeface="DejaVu Sans"/>
              </a:rPr>
              <a:t>B.  Switch or Hub</a:t>
            </a:r>
            <a:endParaRPr b="0" lang="en-US" sz="2400" spc="-1" strike="noStrike">
              <a:latin typeface="Arial"/>
            </a:endParaRPr>
          </a:p>
        </p:txBody>
      </p:sp>
      <p:sp>
        <p:nvSpPr>
          <p:cNvPr id="64" name="CustomShape 4"/>
          <p:cNvSpPr/>
          <p:nvPr/>
        </p:nvSpPr>
        <p:spPr>
          <a:xfrm>
            <a:off x="838080" y="1600200"/>
            <a:ext cx="3504600" cy="1599480"/>
          </a:xfrm>
          <a:prstGeom prst="ellipse">
            <a:avLst/>
          </a:prstGeom>
          <a:noFill/>
          <a:ln w="38160">
            <a:solidFill>
              <a:srgbClr val="ff0000"/>
            </a:solidFill>
            <a:miter/>
          </a:ln>
        </p:spPr>
        <p:style>
          <a:lnRef idx="0"/>
          <a:fillRef idx="0"/>
          <a:effectRef idx="0"/>
          <a:fontRef idx="minor"/>
        </p:style>
      </p:sp>
      <p:sp>
        <p:nvSpPr>
          <p:cNvPr id="65" name="Line 5"/>
          <p:cNvSpPr/>
          <p:nvPr/>
        </p:nvSpPr>
        <p:spPr>
          <a:xfrm flipV="1">
            <a:off x="1447920" y="3200400"/>
            <a:ext cx="304560" cy="2666880"/>
          </a:xfrm>
          <a:prstGeom prst="line">
            <a:avLst/>
          </a:prstGeom>
          <a:ln w="9360">
            <a:solidFill>
              <a:srgbClr val="ff0000"/>
            </a:solidFill>
            <a:miter/>
            <a:tailEnd len="med" type="triangle" w="med"/>
          </a:ln>
        </p:spPr>
        <p:style>
          <a:lnRef idx="0"/>
          <a:fillRef idx="0"/>
          <a:effectRef idx="0"/>
          <a:fontRef idx="minor"/>
        </p:style>
      </p:sp>
    </p:spTree>
  </p:cSld>
  <p:transition>
    <p:fad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6" name="Picture 4_2" descr="fg02_00100"/>
          <p:cNvPicPr/>
          <p:nvPr/>
        </p:nvPicPr>
        <p:blipFill>
          <a:blip r:embed="rId1"/>
          <a:stretch/>
        </p:blipFill>
        <p:spPr>
          <a:xfrm>
            <a:off x="685800" y="998640"/>
            <a:ext cx="7695360" cy="4639320"/>
          </a:xfrm>
          <a:prstGeom prst="rect">
            <a:avLst/>
          </a:prstGeom>
          <a:ln>
            <a:noFill/>
          </a:ln>
        </p:spPr>
      </p:pic>
      <p:sp>
        <p:nvSpPr>
          <p:cNvPr id="67" name="CustomShape 1"/>
          <p:cNvSpPr/>
          <p:nvPr/>
        </p:nvSpPr>
        <p:spPr>
          <a:xfrm>
            <a:off x="1752480" y="395280"/>
            <a:ext cx="655272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The Basic Blocks of Horizontal Cabling</a:t>
            </a:r>
            <a:endParaRPr b="0" lang="en-US" sz="2400" spc="-1" strike="noStrike">
              <a:latin typeface="Arial"/>
            </a:endParaRPr>
          </a:p>
        </p:txBody>
      </p:sp>
      <p:sp>
        <p:nvSpPr>
          <p:cNvPr id="68" name="CustomShape 2"/>
          <p:cNvSpPr/>
          <p:nvPr/>
        </p:nvSpPr>
        <p:spPr>
          <a:xfrm>
            <a:off x="990720" y="5943600"/>
            <a:ext cx="3504240" cy="685080"/>
          </a:xfrm>
          <a:custGeom>
            <a:avLst/>
            <a:gdLst/>
            <a:ahLst/>
            <a:rect l="l" t="t" r="r" b="b"/>
            <a:pathLst>
              <a:path w="9738" h="1907">
                <a:moveTo>
                  <a:pt x="317" y="0"/>
                </a:moveTo>
                <a:lnTo>
                  <a:pt x="318" y="0"/>
                </a:lnTo>
                <a:cubicBezTo>
                  <a:pt x="262" y="0"/>
                  <a:pt x="207" y="15"/>
                  <a:pt x="159" y="43"/>
                </a:cubicBezTo>
                <a:cubicBezTo>
                  <a:pt x="111" y="70"/>
                  <a:pt x="70" y="111"/>
                  <a:pt x="43" y="159"/>
                </a:cubicBezTo>
                <a:cubicBezTo>
                  <a:pt x="15" y="207"/>
                  <a:pt x="0" y="262"/>
                  <a:pt x="0" y="318"/>
                </a:cubicBezTo>
                <a:lnTo>
                  <a:pt x="0" y="1588"/>
                </a:lnTo>
                <a:lnTo>
                  <a:pt x="0" y="1588"/>
                </a:lnTo>
                <a:cubicBezTo>
                  <a:pt x="0" y="1644"/>
                  <a:pt x="15" y="1699"/>
                  <a:pt x="43" y="1747"/>
                </a:cubicBezTo>
                <a:cubicBezTo>
                  <a:pt x="70" y="1795"/>
                  <a:pt x="111" y="1836"/>
                  <a:pt x="159" y="1863"/>
                </a:cubicBezTo>
                <a:cubicBezTo>
                  <a:pt x="207" y="1891"/>
                  <a:pt x="262" y="1906"/>
                  <a:pt x="318" y="1906"/>
                </a:cubicBezTo>
                <a:lnTo>
                  <a:pt x="9419" y="1906"/>
                </a:lnTo>
                <a:lnTo>
                  <a:pt x="9419" y="1906"/>
                </a:lnTo>
                <a:cubicBezTo>
                  <a:pt x="9475" y="1906"/>
                  <a:pt x="9530" y="1891"/>
                  <a:pt x="9578" y="1863"/>
                </a:cubicBezTo>
                <a:cubicBezTo>
                  <a:pt x="9626" y="1836"/>
                  <a:pt x="9667" y="1795"/>
                  <a:pt x="9694" y="1747"/>
                </a:cubicBezTo>
                <a:cubicBezTo>
                  <a:pt x="9722" y="1699"/>
                  <a:pt x="9737" y="1644"/>
                  <a:pt x="9737" y="1588"/>
                </a:cubicBezTo>
                <a:lnTo>
                  <a:pt x="9737" y="317"/>
                </a:lnTo>
                <a:lnTo>
                  <a:pt x="9737" y="318"/>
                </a:lnTo>
                <a:lnTo>
                  <a:pt x="9737" y="318"/>
                </a:lnTo>
                <a:cubicBezTo>
                  <a:pt x="9737" y="262"/>
                  <a:pt x="9722" y="207"/>
                  <a:pt x="9694" y="159"/>
                </a:cubicBezTo>
                <a:cubicBezTo>
                  <a:pt x="9667" y="111"/>
                  <a:pt x="9626" y="70"/>
                  <a:pt x="9578" y="43"/>
                </a:cubicBezTo>
                <a:cubicBezTo>
                  <a:pt x="9530" y="15"/>
                  <a:pt x="9475" y="0"/>
                  <a:pt x="9419" y="0"/>
                </a:cubicBezTo>
                <a:lnTo>
                  <a:pt x="317" y="0"/>
                </a:lnTo>
              </a:path>
            </a:pathLst>
          </a:custGeom>
          <a:solidFill>
            <a:srgbClr val="009999"/>
          </a:solidFill>
          <a:ln w="9360">
            <a:solidFill>
              <a:srgbClr val="ffffff"/>
            </a:solidFill>
            <a:miter/>
          </a:ln>
        </p:spPr>
        <p:style>
          <a:lnRef idx="0"/>
          <a:fillRef idx="0"/>
          <a:effectRef idx="0"/>
          <a:fontRef idx="minor"/>
        </p:style>
      </p:sp>
      <p:sp>
        <p:nvSpPr>
          <p:cNvPr id="69" name="CustomShape 3"/>
          <p:cNvSpPr/>
          <p:nvPr/>
        </p:nvSpPr>
        <p:spPr>
          <a:xfrm>
            <a:off x="1060560" y="6019920"/>
            <a:ext cx="34282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ea typeface="DejaVu Sans"/>
              </a:rPr>
              <a:t>C.  Patch Panels</a:t>
            </a:r>
            <a:endParaRPr b="0" lang="en-US" sz="2400" spc="-1" strike="noStrike">
              <a:latin typeface="Arial"/>
            </a:endParaRPr>
          </a:p>
        </p:txBody>
      </p:sp>
      <p:sp>
        <p:nvSpPr>
          <p:cNvPr id="70" name="CustomShape 4"/>
          <p:cNvSpPr/>
          <p:nvPr/>
        </p:nvSpPr>
        <p:spPr>
          <a:xfrm>
            <a:off x="609480" y="2971800"/>
            <a:ext cx="3885480" cy="1751760"/>
          </a:xfrm>
          <a:prstGeom prst="ellipse">
            <a:avLst/>
          </a:prstGeom>
          <a:noFill/>
          <a:ln w="38160">
            <a:solidFill>
              <a:srgbClr val="ff0000"/>
            </a:solidFill>
            <a:miter/>
          </a:ln>
        </p:spPr>
        <p:style>
          <a:lnRef idx="0"/>
          <a:fillRef idx="0"/>
          <a:effectRef idx="0"/>
          <a:fontRef idx="minor"/>
        </p:style>
      </p:sp>
      <p:sp>
        <p:nvSpPr>
          <p:cNvPr id="71" name="Line 5"/>
          <p:cNvSpPr/>
          <p:nvPr/>
        </p:nvSpPr>
        <p:spPr>
          <a:xfrm flipV="1">
            <a:off x="1523880" y="4723920"/>
            <a:ext cx="228600" cy="1143000"/>
          </a:xfrm>
          <a:prstGeom prst="line">
            <a:avLst/>
          </a:prstGeom>
          <a:ln w="9360">
            <a:solidFill>
              <a:srgbClr val="ff0000"/>
            </a:solidFill>
            <a:miter/>
            <a:tailEnd len="med" type="triangle" w="med"/>
          </a:ln>
        </p:spPr>
        <p:style>
          <a:lnRef idx="0"/>
          <a:fillRef idx="0"/>
          <a:effectRef idx="0"/>
          <a:fontRef idx="minor"/>
        </p:style>
      </p:sp>
    </p:spTree>
  </p:cSld>
  <p:transition>
    <p:fad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2" name="Picture 4_3" descr="fg02_00100"/>
          <p:cNvPicPr/>
          <p:nvPr/>
        </p:nvPicPr>
        <p:blipFill>
          <a:blip r:embed="rId1"/>
          <a:stretch/>
        </p:blipFill>
        <p:spPr>
          <a:xfrm>
            <a:off x="685800" y="998640"/>
            <a:ext cx="7695360" cy="4639320"/>
          </a:xfrm>
          <a:prstGeom prst="rect">
            <a:avLst/>
          </a:prstGeom>
          <a:ln>
            <a:noFill/>
          </a:ln>
        </p:spPr>
      </p:pic>
      <p:sp>
        <p:nvSpPr>
          <p:cNvPr id="73" name="CustomShape 1"/>
          <p:cNvSpPr/>
          <p:nvPr/>
        </p:nvSpPr>
        <p:spPr>
          <a:xfrm>
            <a:off x="1752480" y="395280"/>
            <a:ext cx="655272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The Basic Blocks of Horizontal Cabling</a:t>
            </a:r>
            <a:endParaRPr b="0" lang="en-US" sz="2400" spc="-1" strike="noStrike">
              <a:latin typeface="Arial"/>
            </a:endParaRPr>
          </a:p>
        </p:txBody>
      </p:sp>
      <p:sp>
        <p:nvSpPr>
          <p:cNvPr id="74" name="CustomShape 2"/>
          <p:cNvSpPr/>
          <p:nvPr/>
        </p:nvSpPr>
        <p:spPr>
          <a:xfrm>
            <a:off x="990720" y="5943600"/>
            <a:ext cx="3504240" cy="685080"/>
          </a:xfrm>
          <a:custGeom>
            <a:avLst/>
            <a:gdLst/>
            <a:ahLst/>
            <a:rect l="l" t="t" r="r" b="b"/>
            <a:pathLst>
              <a:path w="9738" h="1907">
                <a:moveTo>
                  <a:pt x="317" y="0"/>
                </a:moveTo>
                <a:lnTo>
                  <a:pt x="318" y="0"/>
                </a:lnTo>
                <a:cubicBezTo>
                  <a:pt x="262" y="0"/>
                  <a:pt x="207" y="15"/>
                  <a:pt x="159" y="43"/>
                </a:cubicBezTo>
                <a:cubicBezTo>
                  <a:pt x="111" y="70"/>
                  <a:pt x="70" y="111"/>
                  <a:pt x="43" y="159"/>
                </a:cubicBezTo>
                <a:cubicBezTo>
                  <a:pt x="15" y="207"/>
                  <a:pt x="0" y="262"/>
                  <a:pt x="0" y="318"/>
                </a:cubicBezTo>
                <a:lnTo>
                  <a:pt x="0" y="1588"/>
                </a:lnTo>
                <a:lnTo>
                  <a:pt x="0" y="1588"/>
                </a:lnTo>
                <a:cubicBezTo>
                  <a:pt x="0" y="1644"/>
                  <a:pt x="15" y="1699"/>
                  <a:pt x="43" y="1747"/>
                </a:cubicBezTo>
                <a:cubicBezTo>
                  <a:pt x="70" y="1795"/>
                  <a:pt x="111" y="1836"/>
                  <a:pt x="159" y="1863"/>
                </a:cubicBezTo>
                <a:cubicBezTo>
                  <a:pt x="207" y="1891"/>
                  <a:pt x="262" y="1906"/>
                  <a:pt x="318" y="1906"/>
                </a:cubicBezTo>
                <a:lnTo>
                  <a:pt x="9419" y="1906"/>
                </a:lnTo>
                <a:lnTo>
                  <a:pt x="9419" y="1906"/>
                </a:lnTo>
                <a:cubicBezTo>
                  <a:pt x="9475" y="1906"/>
                  <a:pt x="9530" y="1891"/>
                  <a:pt x="9578" y="1863"/>
                </a:cubicBezTo>
                <a:cubicBezTo>
                  <a:pt x="9626" y="1836"/>
                  <a:pt x="9667" y="1795"/>
                  <a:pt x="9694" y="1747"/>
                </a:cubicBezTo>
                <a:cubicBezTo>
                  <a:pt x="9722" y="1699"/>
                  <a:pt x="9737" y="1644"/>
                  <a:pt x="9737" y="1588"/>
                </a:cubicBezTo>
                <a:lnTo>
                  <a:pt x="9737" y="317"/>
                </a:lnTo>
                <a:lnTo>
                  <a:pt x="9737" y="318"/>
                </a:lnTo>
                <a:lnTo>
                  <a:pt x="9737" y="318"/>
                </a:lnTo>
                <a:cubicBezTo>
                  <a:pt x="9737" y="262"/>
                  <a:pt x="9722" y="207"/>
                  <a:pt x="9694" y="159"/>
                </a:cubicBezTo>
                <a:cubicBezTo>
                  <a:pt x="9667" y="111"/>
                  <a:pt x="9626" y="70"/>
                  <a:pt x="9578" y="43"/>
                </a:cubicBezTo>
                <a:cubicBezTo>
                  <a:pt x="9530" y="15"/>
                  <a:pt x="9475" y="0"/>
                  <a:pt x="9419" y="0"/>
                </a:cubicBezTo>
                <a:lnTo>
                  <a:pt x="317" y="0"/>
                </a:lnTo>
              </a:path>
            </a:pathLst>
          </a:custGeom>
          <a:solidFill>
            <a:srgbClr val="009999"/>
          </a:solidFill>
          <a:ln w="9360">
            <a:solidFill>
              <a:srgbClr val="ffffff"/>
            </a:solidFill>
            <a:miter/>
          </a:ln>
        </p:spPr>
        <p:style>
          <a:lnRef idx="0"/>
          <a:fillRef idx="0"/>
          <a:effectRef idx="0"/>
          <a:fontRef idx="minor"/>
        </p:style>
      </p:sp>
      <p:sp>
        <p:nvSpPr>
          <p:cNvPr id="75" name="CustomShape 3"/>
          <p:cNvSpPr/>
          <p:nvPr/>
        </p:nvSpPr>
        <p:spPr>
          <a:xfrm>
            <a:off x="1060560" y="6019920"/>
            <a:ext cx="34282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ea typeface="DejaVu Sans"/>
              </a:rPr>
              <a:t>D.  Patch Cables</a:t>
            </a:r>
            <a:endParaRPr b="0" lang="en-US" sz="2400" spc="-1" strike="noStrike">
              <a:latin typeface="Arial"/>
            </a:endParaRPr>
          </a:p>
        </p:txBody>
      </p:sp>
      <p:sp>
        <p:nvSpPr>
          <p:cNvPr id="76" name="Line 4"/>
          <p:cNvSpPr/>
          <p:nvPr/>
        </p:nvSpPr>
        <p:spPr>
          <a:xfrm flipV="1">
            <a:off x="1676520" y="4495320"/>
            <a:ext cx="75960" cy="1219320"/>
          </a:xfrm>
          <a:prstGeom prst="line">
            <a:avLst/>
          </a:prstGeom>
          <a:ln w="9360">
            <a:solidFill>
              <a:srgbClr val="ff0000"/>
            </a:solidFill>
            <a:miter/>
            <a:tailEnd len="med" type="triangle" w="med"/>
          </a:ln>
        </p:spPr>
        <p:style>
          <a:lnRef idx="0"/>
          <a:fillRef idx="0"/>
          <a:effectRef idx="0"/>
          <a:fontRef idx="minor"/>
        </p:style>
      </p:sp>
      <p:sp>
        <p:nvSpPr>
          <p:cNvPr id="77" name="Line 5"/>
          <p:cNvSpPr/>
          <p:nvPr/>
        </p:nvSpPr>
        <p:spPr>
          <a:xfrm flipV="1">
            <a:off x="1676520" y="3886200"/>
            <a:ext cx="1523880" cy="1828800"/>
          </a:xfrm>
          <a:prstGeom prst="line">
            <a:avLst/>
          </a:prstGeom>
          <a:ln w="9360">
            <a:solidFill>
              <a:srgbClr val="ff0000"/>
            </a:solidFill>
            <a:miter/>
            <a:tailEnd len="med" type="triangle" w="med"/>
          </a:ln>
        </p:spPr>
        <p:style>
          <a:lnRef idx="0"/>
          <a:fillRef idx="0"/>
          <a:effectRef idx="0"/>
          <a:fontRef idx="minor"/>
        </p:style>
      </p:sp>
      <p:sp>
        <p:nvSpPr>
          <p:cNvPr id="78" name="CustomShape 6"/>
          <p:cNvSpPr/>
          <p:nvPr/>
        </p:nvSpPr>
        <p:spPr>
          <a:xfrm>
            <a:off x="1371600" y="2819520"/>
            <a:ext cx="685080" cy="1675440"/>
          </a:xfrm>
          <a:prstGeom prst="ellipse">
            <a:avLst/>
          </a:prstGeom>
          <a:noFill/>
          <a:ln w="38160">
            <a:solidFill>
              <a:srgbClr val="ff0000"/>
            </a:solidFill>
            <a:miter/>
          </a:ln>
        </p:spPr>
        <p:style>
          <a:lnRef idx="0"/>
          <a:fillRef idx="0"/>
          <a:effectRef idx="0"/>
          <a:fontRef idx="minor"/>
        </p:style>
      </p:sp>
      <p:sp>
        <p:nvSpPr>
          <p:cNvPr id="79" name="CustomShape 7"/>
          <p:cNvSpPr/>
          <p:nvPr/>
        </p:nvSpPr>
        <p:spPr>
          <a:xfrm>
            <a:off x="2590920" y="2438280"/>
            <a:ext cx="1065960" cy="1675800"/>
          </a:xfrm>
          <a:prstGeom prst="ellipse">
            <a:avLst/>
          </a:prstGeom>
          <a:noFill/>
          <a:ln w="38160">
            <a:solidFill>
              <a:srgbClr val="ff0000"/>
            </a:solidFill>
            <a:miter/>
          </a:ln>
        </p:spPr>
        <p:style>
          <a:lnRef idx="0"/>
          <a:fillRef idx="0"/>
          <a:effectRef idx="0"/>
          <a:fontRef idx="minor"/>
        </p:style>
      </p:sp>
    </p:spTree>
  </p:cSld>
  <p:transition>
    <p:fad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Picture 4_4" descr="fg02_00100"/>
          <p:cNvPicPr/>
          <p:nvPr/>
        </p:nvPicPr>
        <p:blipFill>
          <a:blip r:embed="rId1"/>
          <a:stretch/>
        </p:blipFill>
        <p:spPr>
          <a:xfrm>
            <a:off x="685800" y="998640"/>
            <a:ext cx="7695360" cy="4639320"/>
          </a:xfrm>
          <a:prstGeom prst="rect">
            <a:avLst/>
          </a:prstGeom>
          <a:ln>
            <a:noFill/>
          </a:ln>
        </p:spPr>
      </p:pic>
      <p:sp>
        <p:nvSpPr>
          <p:cNvPr id="81" name="CustomShape 1"/>
          <p:cNvSpPr/>
          <p:nvPr/>
        </p:nvSpPr>
        <p:spPr>
          <a:xfrm>
            <a:off x="1752480" y="395280"/>
            <a:ext cx="655272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The Basic Blocks of Horizontal Cabling</a:t>
            </a:r>
            <a:endParaRPr b="0" lang="en-US" sz="2400" spc="-1" strike="noStrike">
              <a:latin typeface="Arial"/>
            </a:endParaRPr>
          </a:p>
        </p:txBody>
      </p:sp>
      <p:sp>
        <p:nvSpPr>
          <p:cNvPr id="82" name="CustomShape 2"/>
          <p:cNvSpPr/>
          <p:nvPr/>
        </p:nvSpPr>
        <p:spPr>
          <a:xfrm>
            <a:off x="990720" y="5943600"/>
            <a:ext cx="3504240" cy="685080"/>
          </a:xfrm>
          <a:custGeom>
            <a:avLst/>
            <a:gdLst/>
            <a:ahLst/>
            <a:rect l="l" t="t" r="r" b="b"/>
            <a:pathLst>
              <a:path w="9738" h="1907">
                <a:moveTo>
                  <a:pt x="317" y="0"/>
                </a:moveTo>
                <a:lnTo>
                  <a:pt x="318" y="0"/>
                </a:lnTo>
                <a:cubicBezTo>
                  <a:pt x="262" y="0"/>
                  <a:pt x="207" y="15"/>
                  <a:pt x="159" y="43"/>
                </a:cubicBezTo>
                <a:cubicBezTo>
                  <a:pt x="111" y="70"/>
                  <a:pt x="70" y="111"/>
                  <a:pt x="43" y="159"/>
                </a:cubicBezTo>
                <a:cubicBezTo>
                  <a:pt x="15" y="207"/>
                  <a:pt x="0" y="262"/>
                  <a:pt x="0" y="318"/>
                </a:cubicBezTo>
                <a:lnTo>
                  <a:pt x="0" y="1588"/>
                </a:lnTo>
                <a:lnTo>
                  <a:pt x="0" y="1588"/>
                </a:lnTo>
                <a:cubicBezTo>
                  <a:pt x="0" y="1644"/>
                  <a:pt x="15" y="1699"/>
                  <a:pt x="43" y="1747"/>
                </a:cubicBezTo>
                <a:cubicBezTo>
                  <a:pt x="70" y="1795"/>
                  <a:pt x="111" y="1836"/>
                  <a:pt x="159" y="1863"/>
                </a:cubicBezTo>
                <a:cubicBezTo>
                  <a:pt x="207" y="1891"/>
                  <a:pt x="262" y="1906"/>
                  <a:pt x="318" y="1906"/>
                </a:cubicBezTo>
                <a:lnTo>
                  <a:pt x="9419" y="1906"/>
                </a:lnTo>
                <a:lnTo>
                  <a:pt x="9419" y="1906"/>
                </a:lnTo>
                <a:cubicBezTo>
                  <a:pt x="9475" y="1906"/>
                  <a:pt x="9530" y="1891"/>
                  <a:pt x="9578" y="1863"/>
                </a:cubicBezTo>
                <a:cubicBezTo>
                  <a:pt x="9626" y="1836"/>
                  <a:pt x="9667" y="1795"/>
                  <a:pt x="9694" y="1747"/>
                </a:cubicBezTo>
                <a:cubicBezTo>
                  <a:pt x="9722" y="1699"/>
                  <a:pt x="9737" y="1644"/>
                  <a:pt x="9737" y="1588"/>
                </a:cubicBezTo>
                <a:lnTo>
                  <a:pt x="9737" y="317"/>
                </a:lnTo>
                <a:lnTo>
                  <a:pt x="9737" y="318"/>
                </a:lnTo>
                <a:lnTo>
                  <a:pt x="9737" y="318"/>
                </a:lnTo>
                <a:cubicBezTo>
                  <a:pt x="9737" y="262"/>
                  <a:pt x="9722" y="207"/>
                  <a:pt x="9694" y="159"/>
                </a:cubicBezTo>
                <a:cubicBezTo>
                  <a:pt x="9667" y="111"/>
                  <a:pt x="9626" y="70"/>
                  <a:pt x="9578" y="43"/>
                </a:cubicBezTo>
                <a:cubicBezTo>
                  <a:pt x="9530" y="15"/>
                  <a:pt x="9475" y="0"/>
                  <a:pt x="9419" y="0"/>
                </a:cubicBezTo>
                <a:lnTo>
                  <a:pt x="317" y="0"/>
                </a:lnTo>
              </a:path>
            </a:pathLst>
          </a:custGeom>
          <a:solidFill>
            <a:srgbClr val="009999"/>
          </a:solidFill>
          <a:ln w="9360">
            <a:solidFill>
              <a:srgbClr val="ffffff"/>
            </a:solidFill>
            <a:miter/>
          </a:ln>
        </p:spPr>
        <p:style>
          <a:lnRef idx="0"/>
          <a:fillRef idx="0"/>
          <a:effectRef idx="0"/>
          <a:fontRef idx="minor"/>
        </p:style>
      </p:sp>
      <p:sp>
        <p:nvSpPr>
          <p:cNvPr id="83" name="CustomShape 3"/>
          <p:cNvSpPr/>
          <p:nvPr/>
        </p:nvSpPr>
        <p:spPr>
          <a:xfrm>
            <a:off x="998640" y="6019920"/>
            <a:ext cx="351072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ea typeface="DejaVu Sans"/>
              </a:rPr>
              <a:t>E.  Cabling to the LAN</a:t>
            </a:r>
            <a:endParaRPr b="0" lang="en-US" sz="2400" spc="-1" strike="noStrike">
              <a:latin typeface="Arial"/>
            </a:endParaRPr>
          </a:p>
        </p:txBody>
      </p:sp>
      <p:sp>
        <p:nvSpPr>
          <p:cNvPr id="84" name="CustomShape 4"/>
          <p:cNvSpPr/>
          <p:nvPr/>
        </p:nvSpPr>
        <p:spPr>
          <a:xfrm>
            <a:off x="3457440" y="735120"/>
            <a:ext cx="2437920" cy="3351960"/>
          </a:xfrm>
          <a:prstGeom prst="ellipse">
            <a:avLst/>
          </a:prstGeom>
          <a:noFill/>
          <a:ln w="38160">
            <a:solidFill>
              <a:srgbClr val="ff0000"/>
            </a:solidFill>
            <a:miter/>
          </a:ln>
        </p:spPr>
        <p:style>
          <a:lnRef idx="0"/>
          <a:fillRef idx="0"/>
          <a:effectRef idx="0"/>
          <a:fontRef idx="minor"/>
        </p:style>
      </p:sp>
      <p:sp>
        <p:nvSpPr>
          <p:cNvPr id="85" name="Line 5"/>
          <p:cNvSpPr/>
          <p:nvPr/>
        </p:nvSpPr>
        <p:spPr>
          <a:xfrm flipV="1">
            <a:off x="1523880" y="4038120"/>
            <a:ext cx="2514600" cy="1752840"/>
          </a:xfrm>
          <a:prstGeom prst="line">
            <a:avLst/>
          </a:prstGeom>
          <a:ln w="9360">
            <a:solidFill>
              <a:srgbClr val="ff0000"/>
            </a:solidFill>
            <a:miter/>
            <a:tailEnd len="med" type="triangle" w="med"/>
          </a:ln>
        </p:spPr>
        <p:style>
          <a:lnRef idx="0"/>
          <a:fillRef idx="0"/>
          <a:effectRef idx="0"/>
          <a:fontRef idx="minor"/>
        </p:style>
      </p:sp>
    </p:spTree>
  </p:cSld>
  <p:transition>
    <p:fad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Picture 4_5" descr="fg02_00100"/>
          <p:cNvPicPr/>
          <p:nvPr/>
        </p:nvPicPr>
        <p:blipFill>
          <a:blip r:embed="rId1"/>
          <a:stretch/>
        </p:blipFill>
        <p:spPr>
          <a:xfrm>
            <a:off x="685800" y="998640"/>
            <a:ext cx="7695360" cy="4639320"/>
          </a:xfrm>
          <a:prstGeom prst="rect">
            <a:avLst/>
          </a:prstGeom>
          <a:ln>
            <a:noFill/>
          </a:ln>
        </p:spPr>
      </p:pic>
      <p:sp>
        <p:nvSpPr>
          <p:cNvPr id="87" name="CustomShape 1"/>
          <p:cNvSpPr/>
          <p:nvPr/>
        </p:nvSpPr>
        <p:spPr>
          <a:xfrm>
            <a:off x="1752480" y="395280"/>
            <a:ext cx="655272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The Basic Blocks of Horizontal Cabling</a:t>
            </a:r>
            <a:endParaRPr b="0" lang="en-US" sz="2400" spc="-1" strike="noStrike">
              <a:latin typeface="Arial"/>
            </a:endParaRPr>
          </a:p>
        </p:txBody>
      </p:sp>
      <p:sp>
        <p:nvSpPr>
          <p:cNvPr id="88" name="CustomShape 2"/>
          <p:cNvSpPr/>
          <p:nvPr/>
        </p:nvSpPr>
        <p:spPr>
          <a:xfrm>
            <a:off x="990720" y="5943600"/>
            <a:ext cx="3504240" cy="685080"/>
          </a:xfrm>
          <a:custGeom>
            <a:avLst/>
            <a:gdLst/>
            <a:ahLst/>
            <a:rect l="l" t="t" r="r" b="b"/>
            <a:pathLst>
              <a:path w="9738" h="1907">
                <a:moveTo>
                  <a:pt x="317" y="0"/>
                </a:moveTo>
                <a:lnTo>
                  <a:pt x="318" y="0"/>
                </a:lnTo>
                <a:cubicBezTo>
                  <a:pt x="262" y="0"/>
                  <a:pt x="207" y="15"/>
                  <a:pt x="159" y="43"/>
                </a:cubicBezTo>
                <a:cubicBezTo>
                  <a:pt x="111" y="70"/>
                  <a:pt x="70" y="111"/>
                  <a:pt x="43" y="159"/>
                </a:cubicBezTo>
                <a:cubicBezTo>
                  <a:pt x="15" y="207"/>
                  <a:pt x="0" y="262"/>
                  <a:pt x="0" y="318"/>
                </a:cubicBezTo>
                <a:lnTo>
                  <a:pt x="0" y="1588"/>
                </a:lnTo>
                <a:lnTo>
                  <a:pt x="0" y="1588"/>
                </a:lnTo>
                <a:cubicBezTo>
                  <a:pt x="0" y="1644"/>
                  <a:pt x="15" y="1699"/>
                  <a:pt x="43" y="1747"/>
                </a:cubicBezTo>
                <a:cubicBezTo>
                  <a:pt x="70" y="1795"/>
                  <a:pt x="111" y="1836"/>
                  <a:pt x="159" y="1863"/>
                </a:cubicBezTo>
                <a:cubicBezTo>
                  <a:pt x="207" y="1891"/>
                  <a:pt x="262" y="1906"/>
                  <a:pt x="318" y="1906"/>
                </a:cubicBezTo>
                <a:lnTo>
                  <a:pt x="9419" y="1906"/>
                </a:lnTo>
                <a:lnTo>
                  <a:pt x="9419" y="1906"/>
                </a:lnTo>
                <a:cubicBezTo>
                  <a:pt x="9475" y="1906"/>
                  <a:pt x="9530" y="1891"/>
                  <a:pt x="9578" y="1863"/>
                </a:cubicBezTo>
                <a:cubicBezTo>
                  <a:pt x="9626" y="1836"/>
                  <a:pt x="9667" y="1795"/>
                  <a:pt x="9694" y="1747"/>
                </a:cubicBezTo>
                <a:cubicBezTo>
                  <a:pt x="9722" y="1699"/>
                  <a:pt x="9737" y="1644"/>
                  <a:pt x="9737" y="1588"/>
                </a:cubicBezTo>
                <a:lnTo>
                  <a:pt x="9737" y="317"/>
                </a:lnTo>
                <a:lnTo>
                  <a:pt x="9737" y="318"/>
                </a:lnTo>
                <a:lnTo>
                  <a:pt x="9737" y="318"/>
                </a:lnTo>
                <a:cubicBezTo>
                  <a:pt x="9737" y="262"/>
                  <a:pt x="9722" y="207"/>
                  <a:pt x="9694" y="159"/>
                </a:cubicBezTo>
                <a:cubicBezTo>
                  <a:pt x="9667" y="111"/>
                  <a:pt x="9626" y="70"/>
                  <a:pt x="9578" y="43"/>
                </a:cubicBezTo>
                <a:cubicBezTo>
                  <a:pt x="9530" y="15"/>
                  <a:pt x="9475" y="0"/>
                  <a:pt x="9419" y="0"/>
                </a:cubicBezTo>
                <a:lnTo>
                  <a:pt x="317" y="0"/>
                </a:lnTo>
              </a:path>
            </a:pathLst>
          </a:custGeom>
          <a:solidFill>
            <a:srgbClr val="009999"/>
          </a:solidFill>
          <a:ln w="9360">
            <a:solidFill>
              <a:srgbClr val="ffffff"/>
            </a:solidFill>
            <a:miter/>
          </a:ln>
        </p:spPr>
        <p:style>
          <a:lnRef idx="0"/>
          <a:fillRef idx="0"/>
          <a:effectRef idx="0"/>
          <a:fontRef idx="minor"/>
        </p:style>
      </p:sp>
      <p:sp>
        <p:nvSpPr>
          <p:cNvPr id="89" name="CustomShape 3"/>
          <p:cNvSpPr/>
          <p:nvPr/>
        </p:nvSpPr>
        <p:spPr>
          <a:xfrm>
            <a:off x="1143000" y="6019920"/>
            <a:ext cx="34282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ea typeface="DejaVu Sans"/>
              </a:rPr>
              <a:t>F.  Wall Plate</a:t>
            </a:r>
            <a:endParaRPr b="0" lang="en-US" sz="2400" spc="-1" strike="noStrike">
              <a:latin typeface="Arial"/>
            </a:endParaRPr>
          </a:p>
        </p:txBody>
      </p:sp>
      <p:sp>
        <p:nvSpPr>
          <p:cNvPr id="90" name="CustomShape 4"/>
          <p:cNvSpPr/>
          <p:nvPr/>
        </p:nvSpPr>
        <p:spPr>
          <a:xfrm>
            <a:off x="5410080" y="2666880"/>
            <a:ext cx="837720" cy="1599480"/>
          </a:xfrm>
          <a:prstGeom prst="ellipse">
            <a:avLst/>
          </a:prstGeom>
          <a:noFill/>
          <a:ln w="38160">
            <a:solidFill>
              <a:srgbClr val="ff0000"/>
            </a:solidFill>
            <a:miter/>
          </a:ln>
        </p:spPr>
        <p:style>
          <a:lnRef idx="0"/>
          <a:fillRef idx="0"/>
          <a:effectRef idx="0"/>
          <a:fontRef idx="minor"/>
        </p:style>
      </p:sp>
      <p:sp>
        <p:nvSpPr>
          <p:cNvPr id="91" name="Line 5"/>
          <p:cNvSpPr/>
          <p:nvPr/>
        </p:nvSpPr>
        <p:spPr>
          <a:xfrm flipV="1">
            <a:off x="1600200" y="4038120"/>
            <a:ext cx="3809880" cy="1676520"/>
          </a:xfrm>
          <a:prstGeom prst="line">
            <a:avLst/>
          </a:prstGeom>
          <a:ln w="9360">
            <a:solidFill>
              <a:srgbClr val="ff0000"/>
            </a:solidFill>
            <a:miter/>
            <a:tailEnd len="med" type="triangle" w="med"/>
          </a:ln>
        </p:spPr>
        <p:style>
          <a:lnRef idx="0"/>
          <a:fillRef idx="0"/>
          <a:effectRef idx="0"/>
          <a:fontRef idx="minor"/>
        </p:style>
      </p:sp>
    </p:spTree>
  </p:cSld>
  <p:transition>
    <p:fad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Picture 4_6" descr="fg02_00100"/>
          <p:cNvPicPr/>
          <p:nvPr/>
        </p:nvPicPr>
        <p:blipFill>
          <a:blip r:embed="rId1"/>
          <a:stretch/>
        </p:blipFill>
        <p:spPr>
          <a:xfrm>
            <a:off x="685800" y="998640"/>
            <a:ext cx="7695360" cy="4639320"/>
          </a:xfrm>
          <a:prstGeom prst="rect">
            <a:avLst/>
          </a:prstGeom>
          <a:ln>
            <a:noFill/>
          </a:ln>
        </p:spPr>
      </p:pic>
      <p:sp>
        <p:nvSpPr>
          <p:cNvPr id="93" name="CustomShape 1"/>
          <p:cNvSpPr/>
          <p:nvPr/>
        </p:nvSpPr>
        <p:spPr>
          <a:xfrm>
            <a:off x="1752480" y="395280"/>
            <a:ext cx="655272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The Basic Blocks of Horizontal Cabling</a:t>
            </a:r>
            <a:endParaRPr b="0" lang="en-US" sz="2400" spc="-1" strike="noStrike">
              <a:latin typeface="Arial"/>
            </a:endParaRPr>
          </a:p>
        </p:txBody>
      </p:sp>
      <p:sp>
        <p:nvSpPr>
          <p:cNvPr id="94" name="CustomShape 2"/>
          <p:cNvSpPr/>
          <p:nvPr/>
        </p:nvSpPr>
        <p:spPr>
          <a:xfrm>
            <a:off x="990720" y="5943600"/>
            <a:ext cx="7543080" cy="685080"/>
          </a:xfrm>
          <a:custGeom>
            <a:avLst/>
            <a:gdLst/>
            <a:ahLst/>
            <a:rect l="l" t="t" r="r" b="b"/>
            <a:pathLst>
              <a:path w="20957" h="1907">
                <a:moveTo>
                  <a:pt x="317" y="0"/>
                </a:moveTo>
                <a:lnTo>
                  <a:pt x="318" y="0"/>
                </a:lnTo>
                <a:cubicBezTo>
                  <a:pt x="262" y="0"/>
                  <a:pt x="207" y="15"/>
                  <a:pt x="159" y="43"/>
                </a:cubicBezTo>
                <a:cubicBezTo>
                  <a:pt x="111" y="70"/>
                  <a:pt x="70" y="111"/>
                  <a:pt x="43" y="159"/>
                </a:cubicBezTo>
                <a:cubicBezTo>
                  <a:pt x="15" y="207"/>
                  <a:pt x="0" y="262"/>
                  <a:pt x="0" y="318"/>
                </a:cubicBezTo>
                <a:lnTo>
                  <a:pt x="0" y="1588"/>
                </a:lnTo>
                <a:lnTo>
                  <a:pt x="0" y="1588"/>
                </a:lnTo>
                <a:cubicBezTo>
                  <a:pt x="0" y="1644"/>
                  <a:pt x="15" y="1699"/>
                  <a:pt x="43" y="1747"/>
                </a:cubicBezTo>
                <a:cubicBezTo>
                  <a:pt x="70" y="1795"/>
                  <a:pt x="111" y="1836"/>
                  <a:pt x="159" y="1863"/>
                </a:cubicBezTo>
                <a:cubicBezTo>
                  <a:pt x="207" y="1891"/>
                  <a:pt x="262" y="1906"/>
                  <a:pt x="318" y="1906"/>
                </a:cubicBezTo>
                <a:lnTo>
                  <a:pt x="20638" y="1906"/>
                </a:lnTo>
                <a:lnTo>
                  <a:pt x="20638" y="1906"/>
                </a:lnTo>
                <a:cubicBezTo>
                  <a:pt x="20694" y="1906"/>
                  <a:pt x="20749" y="1891"/>
                  <a:pt x="20797" y="1863"/>
                </a:cubicBezTo>
                <a:cubicBezTo>
                  <a:pt x="20845" y="1836"/>
                  <a:pt x="20886" y="1795"/>
                  <a:pt x="20913" y="1747"/>
                </a:cubicBezTo>
                <a:cubicBezTo>
                  <a:pt x="20941" y="1699"/>
                  <a:pt x="20956" y="1644"/>
                  <a:pt x="20956" y="1588"/>
                </a:cubicBezTo>
                <a:lnTo>
                  <a:pt x="20956" y="317"/>
                </a:lnTo>
                <a:lnTo>
                  <a:pt x="20956" y="318"/>
                </a:lnTo>
                <a:lnTo>
                  <a:pt x="20956" y="318"/>
                </a:lnTo>
                <a:cubicBezTo>
                  <a:pt x="20956" y="262"/>
                  <a:pt x="20941" y="207"/>
                  <a:pt x="20913" y="159"/>
                </a:cubicBezTo>
                <a:cubicBezTo>
                  <a:pt x="20886" y="111"/>
                  <a:pt x="20845" y="70"/>
                  <a:pt x="20797" y="43"/>
                </a:cubicBezTo>
                <a:cubicBezTo>
                  <a:pt x="20749" y="15"/>
                  <a:pt x="20694" y="0"/>
                  <a:pt x="20638" y="0"/>
                </a:cubicBezTo>
                <a:lnTo>
                  <a:pt x="317" y="0"/>
                </a:lnTo>
              </a:path>
            </a:pathLst>
          </a:custGeom>
          <a:solidFill>
            <a:srgbClr val="009999"/>
          </a:solidFill>
          <a:ln w="9360">
            <a:solidFill>
              <a:srgbClr val="ffffff"/>
            </a:solidFill>
            <a:miter/>
          </a:ln>
        </p:spPr>
        <p:style>
          <a:lnRef idx="0"/>
          <a:fillRef idx="0"/>
          <a:effectRef idx="0"/>
          <a:fontRef idx="minor"/>
        </p:style>
      </p:sp>
      <p:sp>
        <p:nvSpPr>
          <p:cNvPr id="95" name="CustomShape 3"/>
          <p:cNvSpPr/>
          <p:nvPr/>
        </p:nvSpPr>
        <p:spPr>
          <a:xfrm>
            <a:off x="990720" y="6040440"/>
            <a:ext cx="7625520" cy="967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342720" indent="-342000">
              <a:lnSpc>
                <a:spcPct val="100000"/>
              </a:lnSpc>
              <a:spcBef>
                <a:spcPts val="1123"/>
              </a:spcBef>
              <a:tabLst>
                <a:tab algn="l" pos="0"/>
              </a:tabLst>
            </a:pPr>
            <a:r>
              <a:rPr b="1" lang="en-US" sz="2000" spc="-1" strike="noStrike">
                <a:solidFill>
                  <a:srgbClr val="ffcc00"/>
                </a:solidFill>
                <a:latin typeface="Times New Roman"/>
                <a:ea typeface="DejaVu Sans"/>
              </a:rPr>
              <a:t>G. Patch cable connecting the computer to the wall plate</a:t>
            </a:r>
            <a:r>
              <a:rPr b="1" lang="en-US" sz="2400" spc="-1" strike="noStrike">
                <a:solidFill>
                  <a:srgbClr val="ffffff"/>
                </a:solidFill>
                <a:latin typeface="Times New Roman"/>
                <a:ea typeface="DejaVu Sans"/>
              </a:rPr>
              <a:t>  </a:t>
            </a:r>
            <a:endParaRPr b="0" lang="en-US" sz="2400" spc="-1" strike="noStrike">
              <a:latin typeface="Arial"/>
            </a:endParaRPr>
          </a:p>
          <a:p>
            <a:pPr marL="342720" indent="-342000">
              <a:lnSpc>
                <a:spcPct val="100000"/>
              </a:lnSpc>
              <a:spcBef>
                <a:spcPts val="1123"/>
              </a:spcBef>
              <a:tabLst>
                <a:tab algn="l" pos="0"/>
              </a:tabLst>
            </a:pPr>
            <a:endParaRPr b="0" lang="en-US" sz="2400" spc="-1" strike="noStrike">
              <a:latin typeface="Arial"/>
            </a:endParaRPr>
          </a:p>
        </p:txBody>
      </p:sp>
      <p:sp>
        <p:nvSpPr>
          <p:cNvPr id="96" name="CustomShape 4"/>
          <p:cNvSpPr/>
          <p:nvPr/>
        </p:nvSpPr>
        <p:spPr>
          <a:xfrm>
            <a:off x="5867280" y="2971800"/>
            <a:ext cx="1523520" cy="685080"/>
          </a:xfrm>
          <a:prstGeom prst="ellipse">
            <a:avLst/>
          </a:prstGeom>
          <a:noFill/>
          <a:ln w="38160">
            <a:solidFill>
              <a:srgbClr val="ff0000"/>
            </a:solidFill>
            <a:miter/>
          </a:ln>
        </p:spPr>
        <p:style>
          <a:lnRef idx="0"/>
          <a:fillRef idx="0"/>
          <a:effectRef idx="0"/>
          <a:fontRef idx="minor"/>
        </p:style>
      </p:sp>
      <p:sp>
        <p:nvSpPr>
          <p:cNvPr id="97" name="Line 5"/>
          <p:cNvSpPr/>
          <p:nvPr/>
        </p:nvSpPr>
        <p:spPr>
          <a:xfrm flipV="1">
            <a:off x="1600200" y="3657240"/>
            <a:ext cx="4495680" cy="2133720"/>
          </a:xfrm>
          <a:prstGeom prst="line">
            <a:avLst/>
          </a:prstGeom>
          <a:ln w="9360">
            <a:solidFill>
              <a:srgbClr val="ff0000"/>
            </a:solidFill>
            <a:miter/>
            <a:tailEnd len="med" type="triangle" w="med"/>
          </a:ln>
        </p:spPr>
        <p:style>
          <a:lnRef idx="0"/>
          <a:fillRef idx="0"/>
          <a:effectRef idx="0"/>
          <a:fontRef idx="minor"/>
        </p:style>
      </p:sp>
    </p:spTree>
  </p:cSld>
  <p:transition>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685800" y="685800"/>
            <a:ext cx="7771680" cy="1828080"/>
          </a:xfrm>
          <a:prstGeom prst="rect">
            <a:avLst/>
          </a:prstGeom>
          <a:noFill/>
          <a:ln>
            <a:noFill/>
          </a:ln>
        </p:spPr>
        <p:style>
          <a:lnRef idx="0"/>
          <a:fillRef idx="0"/>
          <a:effectRef idx="0"/>
          <a:fontRef idx="minor"/>
        </p:style>
      </p:sp>
      <p:sp>
        <p:nvSpPr>
          <p:cNvPr id="99" name="CustomShape 2"/>
          <p:cNvSpPr/>
          <p:nvPr/>
        </p:nvSpPr>
        <p:spPr>
          <a:xfrm>
            <a:off x="1371600" y="2666520"/>
            <a:ext cx="6400080" cy="175212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8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ffffff"/>
                </a:solidFill>
                <a:latin typeface="Tahoma"/>
                <a:ea typeface="DejaVu Sans"/>
              </a:rPr>
              <a:t>Unshielded Twisted-Pair Cable</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UTP – Unshielded Twisted Pair</a:t>
            </a:r>
            <a:endParaRPr b="0" lang="en-US" sz="4400" spc="-1" strike="noStrike">
              <a:latin typeface="Arial"/>
            </a:endParaRPr>
          </a:p>
        </p:txBody>
      </p:sp>
      <p:sp>
        <p:nvSpPr>
          <p:cNvPr id="101" name="CustomShape 2"/>
          <p:cNvSpPr/>
          <p:nvPr/>
        </p:nvSpPr>
        <p:spPr>
          <a:xfrm>
            <a:off x="457200" y="2057040"/>
            <a:ext cx="8228880" cy="4799880"/>
          </a:xfrm>
          <a:prstGeom prst="rect">
            <a:avLst/>
          </a:prstGeom>
          <a:noFill/>
          <a:ln>
            <a:noFill/>
          </a:ln>
        </p:spPr>
        <p:style>
          <a:lnRef idx="0"/>
          <a:fillRef idx="0"/>
          <a:effectRef idx="0"/>
          <a:fontRef idx="minor"/>
        </p:style>
        <p:txBody>
          <a:bodyPr lIns="90000" rIns="90000" tIns="45000" bIns="45000">
            <a:normAutofit/>
          </a:bodyPr>
          <a:p>
            <a:pPr marL="216000" indent="-215280">
              <a:lnSpc>
                <a:spcPct val="8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Unshielded twisted-pair (</a:t>
            </a:r>
            <a:r>
              <a:rPr b="1" lang="en-US" sz="2800" spc="-1" strike="noStrike">
                <a:solidFill>
                  <a:srgbClr val="ffcc00"/>
                </a:solidFill>
                <a:latin typeface="Times New Roman"/>
                <a:ea typeface="DejaVu Sans"/>
              </a:rPr>
              <a:t>UTP</a:t>
            </a:r>
            <a:r>
              <a:rPr b="0" lang="en-US" sz="2800" spc="-1" strike="noStrike">
                <a:solidFill>
                  <a:srgbClr val="ffffff"/>
                </a:solidFill>
                <a:latin typeface="Times New Roman"/>
                <a:ea typeface="DejaVu Sans"/>
              </a:rPr>
              <a:t>)  plays an important role in computer networking.  The most common twisted-pair standards used for computer networking today are</a:t>
            </a:r>
            <a:r>
              <a:rPr b="0" lang="en-US" sz="2400" spc="-1" strike="noStrike">
                <a:solidFill>
                  <a:srgbClr val="ffffff"/>
                </a:solidFill>
                <a:latin typeface="Times New Roman"/>
                <a:ea typeface="DejaVu Sans"/>
              </a:rPr>
              <a:t> </a:t>
            </a:r>
            <a:endParaRPr b="0" lang="en-US" sz="2400" spc="-1" strike="noStrike">
              <a:latin typeface="Arial"/>
            </a:endParaRPr>
          </a:p>
          <a:p>
            <a:pPr marL="342720" indent="-342000">
              <a:lnSpc>
                <a:spcPct val="80000"/>
              </a:lnSpc>
              <a:spcBef>
                <a:spcPts val="799"/>
              </a:spcBef>
              <a:tabLst>
                <a:tab algn="l" pos="0"/>
              </a:tabLst>
            </a:pPr>
            <a:endParaRPr b="0" lang="en-US" sz="2400" spc="-1" strike="noStrike">
              <a:latin typeface="Arial"/>
            </a:endParaRPr>
          </a:p>
          <a:p>
            <a:pPr marL="742680" indent="-284760">
              <a:lnSpc>
                <a:spcPct val="80000"/>
              </a:lnSpc>
              <a:spcBef>
                <a:spcPts val="697"/>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category 5e (</a:t>
            </a:r>
            <a:r>
              <a:rPr b="0" lang="en-US" sz="2400" spc="-1" strike="noStrike">
                <a:solidFill>
                  <a:srgbClr val="ffcc00"/>
                </a:solidFill>
                <a:latin typeface="Times New Roman"/>
                <a:ea typeface="DejaVu Sans"/>
              </a:rPr>
              <a:t>CAT5e</a:t>
            </a:r>
            <a:r>
              <a:rPr b="0" lang="en-US" sz="2400" spc="-1" strike="noStrike">
                <a:solidFill>
                  <a:srgbClr val="ffffff"/>
                </a:solidFill>
                <a:latin typeface="Times New Roman"/>
                <a:ea typeface="DejaVu Sans"/>
              </a:rPr>
              <a:t>)</a:t>
            </a:r>
            <a:endParaRPr b="0" lang="en-US" sz="2400" spc="-1" strike="noStrike">
              <a:latin typeface="Arial"/>
            </a:endParaRPr>
          </a:p>
          <a:p>
            <a:pPr marL="742680" indent="-284760">
              <a:lnSpc>
                <a:spcPct val="80000"/>
              </a:lnSpc>
              <a:spcBef>
                <a:spcPts val="697"/>
              </a:spcBef>
              <a:tabLst>
                <a:tab algn="l" pos="0"/>
              </a:tabLst>
            </a:pPr>
            <a:endParaRPr b="0" lang="en-US" sz="2400" spc="-1" strike="noStrike">
              <a:latin typeface="Arial"/>
            </a:endParaRPr>
          </a:p>
          <a:p>
            <a:pPr marL="742680" indent="-284760">
              <a:lnSpc>
                <a:spcPct val="80000"/>
              </a:lnSpc>
              <a:spcBef>
                <a:spcPts val="697"/>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category 6 (</a:t>
            </a:r>
            <a:r>
              <a:rPr b="0" lang="en-US" sz="2400" spc="-1" strike="noStrike">
                <a:solidFill>
                  <a:srgbClr val="ffcc00"/>
                </a:solidFill>
                <a:latin typeface="Times New Roman"/>
                <a:ea typeface="DejaVu Sans"/>
              </a:rPr>
              <a:t>CAT6</a:t>
            </a:r>
            <a:r>
              <a:rPr b="0" lang="en-US" sz="2400" spc="-1" strike="noStrike">
                <a:solidFill>
                  <a:srgbClr val="ffffff"/>
                </a:solidFill>
                <a:latin typeface="Times New Roman"/>
                <a:ea typeface="DejaVu Sans"/>
              </a:rPr>
              <a:t>) </a:t>
            </a:r>
            <a:endParaRPr b="0" lang="en-US" sz="2400" spc="-1" strike="noStrike">
              <a:latin typeface="Arial"/>
            </a:endParaRPr>
          </a:p>
          <a:p>
            <a:pPr marL="742680" indent="-284760">
              <a:lnSpc>
                <a:spcPct val="80000"/>
              </a:lnSpc>
              <a:spcBef>
                <a:spcPts val="697"/>
              </a:spcBef>
              <a:tabLst>
                <a:tab algn="l" pos="0"/>
              </a:tabLst>
            </a:pPr>
            <a:endParaRPr b="0" lang="en-US" sz="2400" spc="-1" strike="noStrike">
              <a:latin typeface="Arial"/>
            </a:endParaRPr>
          </a:p>
          <a:p>
            <a:pPr marL="742680" indent="-284760">
              <a:lnSpc>
                <a:spcPct val="80000"/>
              </a:lnSpc>
              <a:spcBef>
                <a:spcPts val="697"/>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category 7 (</a:t>
            </a:r>
            <a:r>
              <a:rPr b="0" lang="en-US" sz="2400" spc="-1" strike="noStrike">
                <a:solidFill>
                  <a:srgbClr val="ffcc00"/>
                </a:solidFill>
                <a:latin typeface="Times New Roman"/>
                <a:ea typeface="DejaVu Sans"/>
              </a:rPr>
              <a:t>CAT7</a:t>
            </a:r>
            <a:r>
              <a:rPr b="0" lang="en-US" sz="2400" spc="-1" strike="noStrike">
                <a:solidFill>
                  <a:srgbClr val="ffffff"/>
                </a:solidFill>
                <a:latin typeface="Times New Roman"/>
                <a:ea typeface="DejaVu Sans"/>
              </a:rPr>
              <a: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CAT5/5e/6 Performance</a:t>
            </a:r>
            <a:endParaRPr b="0" lang="en-US" sz="4400" spc="-1" strike="noStrike">
              <a:latin typeface="Arial"/>
            </a:endParaRPr>
          </a:p>
        </p:txBody>
      </p:sp>
      <p:sp>
        <p:nvSpPr>
          <p:cNvPr id="103" name="CustomShape 2"/>
          <p:cNvSpPr/>
          <p:nvPr/>
        </p:nvSpPr>
        <p:spPr>
          <a:xfrm>
            <a:off x="457200" y="2286000"/>
            <a:ext cx="8228880" cy="4571280"/>
          </a:xfrm>
          <a:prstGeom prst="rect">
            <a:avLst/>
          </a:prstGeom>
          <a:noFill/>
          <a:ln>
            <a:noFill/>
          </a:ln>
        </p:spPr>
        <p:style>
          <a:lnRef idx="0"/>
          <a:fillRef idx="0"/>
          <a:effectRef idx="0"/>
          <a:fontRef idx="minor"/>
        </p:style>
        <p:txBody>
          <a:bodyPr lIns="90000" rIns="90000" tIns="45000" bIns="45000">
            <a:normAutofit/>
          </a:bodyPr>
          <a:p>
            <a:pPr marL="609480" indent="-608760">
              <a:lnSpc>
                <a:spcPct val="80000"/>
              </a:lnSpc>
              <a:spcBef>
                <a:spcPts val="697"/>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CAT5e cable is an enhanced version of CAT5 that provides improved  performance (1000 Mbps) requirements of the cable. </a:t>
            </a:r>
            <a:endParaRPr b="0" lang="en-US" sz="2800" spc="-1" strike="noStrike">
              <a:latin typeface="Arial"/>
            </a:endParaRPr>
          </a:p>
          <a:p>
            <a:pPr>
              <a:lnSpc>
                <a:spcPct val="8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609480" indent="-608760">
              <a:lnSpc>
                <a:spcPct val="80000"/>
              </a:lnSpc>
              <a:spcBef>
                <a:spcPts val="697"/>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CAT6 cable provides improved data performance with 1000 Mbps and 250 MHz bandwidth [CAT6A has 500 MHz bandwidth]</a:t>
            </a:r>
            <a:endParaRPr b="0" lang="en-US" sz="2800" spc="-1" strike="noStrike">
              <a:latin typeface="Arial"/>
            </a:endParaRPr>
          </a:p>
          <a:p>
            <a:pPr>
              <a:lnSpc>
                <a:spcPct val="8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609480" indent="-608760">
              <a:lnSpc>
                <a:spcPct val="80000"/>
              </a:lnSpc>
              <a:spcBef>
                <a:spcPts val="697"/>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CAT7 cable provides improved data performance with up to 10 Gbps and 600 MHz bandwidth.</a:t>
            </a:r>
            <a:endParaRPr b="0" lang="en-US" sz="2800" spc="-1" strike="noStrike">
              <a:latin typeface="Arial"/>
            </a:endParaRPr>
          </a:p>
          <a:p>
            <a:pPr>
              <a:lnSpc>
                <a:spcPct val="8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Picture 5_2" descr="fg02_00300"/>
          <p:cNvPicPr/>
          <p:nvPr/>
        </p:nvPicPr>
        <p:blipFill>
          <a:blip r:embed="rId1"/>
          <a:stretch/>
        </p:blipFill>
        <p:spPr>
          <a:xfrm>
            <a:off x="723960" y="3789360"/>
            <a:ext cx="3618720" cy="2610720"/>
          </a:xfrm>
          <a:prstGeom prst="rect">
            <a:avLst/>
          </a:prstGeom>
          <a:ln>
            <a:noFill/>
          </a:ln>
        </p:spPr>
      </p:pic>
      <p:sp>
        <p:nvSpPr>
          <p:cNvPr id="105" name="CustomShape 1"/>
          <p:cNvSpPr/>
          <p:nvPr/>
        </p:nvSpPr>
        <p:spPr>
          <a:xfrm>
            <a:off x="4572000" y="990720"/>
            <a:ext cx="4571280" cy="5213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CAT5/5e/6 twisted-pair cable contain four color coded pairs </a:t>
            </a:r>
            <a:endParaRPr b="0" lang="en-US" sz="2400" spc="-1" strike="noStrike">
              <a:latin typeface="Arial"/>
            </a:endParaRPr>
          </a:p>
          <a:p>
            <a:pPr marL="216000" indent="-21528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of 22- or 24-guage wires terminated with an RJ-45 connector.  </a:t>
            </a: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An example of UTP cable terminated with an </a:t>
            </a:r>
            <a:r>
              <a:rPr b="1" lang="en-US" sz="2400" spc="-1" strike="noStrike">
                <a:solidFill>
                  <a:srgbClr val="ffffff"/>
                </a:solidFill>
                <a:latin typeface="Times New Roman"/>
                <a:ea typeface="DejaVu Sans"/>
              </a:rPr>
              <a:t>RJ-45</a:t>
            </a:r>
            <a:r>
              <a:rPr b="0" lang="en-US" sz="2400" spc="-1" strike="noStrike">
                <a:solidFill>
                  <a:srgbClr val="ffffff"/>
                </a:solidFill>
                <a:latin typeface="Times New Roman"/>
                <a:ea typeface="DejaVu Sans"/>
              </a:rPr>
              <a:t> modular plug.</a:t>
            </a:r>
            <a:endParaRPr b="0" lang="en-US" sz="2400" spc="-1" strike="noStrike">
              <a:latin typeface="Arial"/>
            </a:endParaRPr>
          </a:p>
        </p:txBody>
      </p:sp>
      <p:pic>
        <p:nvPicPr>
          <p:cNvPr id="106" name="Picture 11_0" descr="fg02_00500"/>
          <p:cNvPicPr/>
          <p:nvPr/>
        </p:nvPicPr>
        <p:blipFill>
          <a:blip r:embed="rId2"/>
          <a:stretch/>
        </p:blipFill>
        <p:spPr>
          <a:xfrm>
            <a:off x="990720" y="225360"/>
            <a:ext cx="2767680" cy="31266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Chapter Objective</a:t>
            </a:r>
            <a:endParaRPr b="0" lang="en-US" sz="4400" spc="-1" strike="noStrike">
              <a:latin typeface="Arial"/>
            </a:endParaRPr>
          </a:p>
        </p:txBody>
      </p:sp>
      <p:sp>
        <p:nvSpPr>
          <p:cNvPr id="41" name="CustomShape 2"/>
          <p:cNvSpPr/>
          <p:nvPr/>
        </p:nvSpPr>
        <p:spPr>
          <a:xfrm>
            <a:off x="457200" y="2286000"/>
            <a:ext cx="8228880" cy="3656880"/>
          </a:xfrm>
          <a:prstGeom prst="rect">
            <a:avLst/>
          </a:prstGeom>
          <a:noFill/>
          <a:ln>
            <a:noFill/>
          </a:ln>
        </p:spPr>
        <p:style>
          <a:lnRef idx="0"/>
          <a:fillRef idx="0"/>
          <a:effectRef idx="0"/>
          <a:fontRef idx="minor"/>
        </p:style>
        <p:txBody>
          <a:bodyPr lIns="90000" rIns="90000" tIns="45000" bIns="45000">
            <a:normAutofit/>
          </a:bodyPr>
          <a:p>
            <a:pPr marL="609480" indent="-608760">
              <a:lnSpc>
                <a:spcPct val="100000"/>
              </a:lnSpc>
              <a:spcBef>
                <a:spcPts val="697"/>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ahoma"/>
                <a:ea typeface="DejaVu Sans"/>
              </a:rPr>
              <a:t>Define horizontal cabling</a:t>
            </a:r>
            <a:endParaRPr b="0" lang="en-US" sz="2800" spc="-1" strike="noStrike">
              <a:latin typeface="Arial"/>
            </a:endParaRPr>
          </a:p>
          <a:p>
            <a:pPr marL="609480" indent="-608760">
              <a:lnSpc>
                <a:spcPct val="100000"/>
              </a:lnSpc>
              <a:spcBef>
                <a:spcPts val="697"/>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ahoma"/>
                <a:ea typeface="DejaVu Sans"/>
              </a:rPr>
              <a:t>Define UTP and STP</a:t>
            </a:r>
            <a:endParaRPr b="0" lang="en-US" sz="2800" spc="-1" strike="noStrike">
              <a:latin typeface="Arial"/>
            </a:endParaRPr>
          </a:p>
          <a:p>
            <a:pPr marL="609480" indent="-608760">
              <a:lnSpc>
                <a:spcPct val="100000"/>
              </a:lnSpc>
              <a:spcBef>
                <a:spcPts val="697"/>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ahoma"/>
                <a:ea typeface="DejaVu Sans"/>
              </a:rPr>
              <a:t>Define the categories of UTP cable</a:t>
            </a:r>
            <a:endParaRPr b="0" lang="en-US" sz="2800" spc="-1" strike="noStrike">
              <a:latin typeface="Arial"/>
            </a:endParaRPr>
          </a:p>
          <a:p>
            <a:pPr marL="609480" indent="-608760">
              <a:lnSpc>
                <a:spcPct val="100000"/>
              </a:lnSpc>
              <a:spcBef>
                <a:spcPts val="697"/>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ahoma"/>
                <a:ea typeface="DejaVu Sans"/>
              </a:rPr>
              <a:t>Describe the difference in the T568A and T568B wire color order</a:t>
            </a:r>
            <a:endParaRPr b="0" lang="en-US" sz="2800" spc="-1" strike="noStrike">
              <a:latin typeface="Arial"/>
            </a:endParaRPr>
          </a:p>
        </p:txBody>
      </p:sp>
    </p:spTree>
  </p:cSld>
  <p:transition>
    <p:fad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Picture 4_7" descr="fg02_00300"/>
          <p:cNvPicPr/>
          <p:nvPr/>
        </p:nvPicPr>
        <p:blipFill>
          <a:blip r:embed="rId1"/>
          <a:stretch/>
        </p:blipFill>
        <p:spPr>
          <a:xfrm>
            <a:off x="723960" y="3789360"/>
            <a:ext cx="3618720" cy="2610720"/>
          </a:xfrm>
          <a:prstGeom prst="rect">
            <a:avLst/>
          </a:prstGeom>
          <a:ln>
            <a:noFill/>
          </a:ln>
        </p:spPr>
      </p:pic>
      <p:sp>
        <p:nvSpPr>
          <p:cNvPr id="108" name="CustomShape 1"/>
          <p:cNvSpPr/>
          <p:nvPr/>
        </p:nvSpPr>
        <p:spPr>
          <a:xfrm>
            <a:off x="4572000" y="990720"/>
            <a:ext cx="4571280" cy="5213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CAT5/5e/6 twisted-pair cable contain four color coded pairs </a:t>
            </a:r>
            <a:endParaRPr b="0" lang="en-US" sz="2400" spc="-1" strike="noStrike">
              <a:latin typeface="Arial"/>
            </a:endParaRPr>
          </a:p>
          <a:p>
            <a:pPr marL="216000" indent="-21528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of 22- or 24-guage wires terminated with an RJ-45 connector.  </a:t>
            </a: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An example of UTP cable terminated with an </a:t>
            </a:r>
            <a:r>
              <a:rPr b="1" lang="en-US" sz="2400" spc="-1" strike="noStrike">
                <a:solidFill>
                  <a:srgbClr val="ffffff"/>
                </a:solidFill>
                <a:latin typeface="Times New Roman"/>
                <a:ea typeface="DejaVu Sans"/>
              </a:rPr>
              <a:t>RJ-45</a:t>
            </a:r>
            <a:r>
              <a:rPr b="0" lang="en-US" sz="2400" spc="-1" strike="noStrike">
                <a:solidFill>
                  <a:srgbClr val="ffffff"/>
                </a:solidFill>
                <a:latin typeface="Times New Roman"/>
                <a:ea typeface="DejaVu Sans"/>
              </a:rPr>
              <a:t> modular plug.</a:t>
            </a:r>
            <a:endParaRPr b="0" lang="en-US" sz="2400" spc="-1" strike="noStrike">
              <a:latin typeface="Arial"/>
            </a:endParaRPr>
          </a:p>
        </p:txBody>
      </p:sp>
      <p:pic>
        <p:nvPicPr>
          <p:cNvPr id="109" name="Picture 6_2" descr="fg02_00500"/>
          <p:cNvPicPr/>
          <p:nvPr/>
        </p:nvPicPr>
        <p:blipFill>
          <a:blip r:embed="rId2"/>
          <a:stretch/>
        </p:blipFill>
        <p:spPr>
          <a:xfrm>
            <a:off x="990720" y="225360"/>
            <a:ext cx="2767680" cy="3126600"/>
          </a:xfrm>
          <a:prstGeom prst="rect">
            <a:avLst/>
          </a:prstGeom>
          <a:ln>
            <a:noFill/>
          </a:ln>
        </p:spPr>
      </p:pic>
      <p:sp>
        <p:nvSpPr>
          <p:cNvPr id="110" name="CustomShape 2"/>
          <p:cNvSpPr/>
          <p:nvPr/>
        </p:nvSpPr>
        <p:spPr>
          <a:xfrm>
            <a:off x="990720" y="0"/>
            <a:ext cx="2666160" cy="1828080"/>
          </a:xfrm>
          <a:prstGeom prst="ellipse">
            <a:avLst/>
          </a:prstGeom>
          <a:noFill/>
          <a:ln w="38160">
            <a:solidFill>
              <a:srgbClr val="ff0000"/>
            </a:solidFill>
            <a:miter/>
          </a:ln>
        </p:spPr>
        <p:style>
          <a:lnRef idx="0"/>
          <a:fillRef idx="0"/>
          <a:effectRef idx="0"/>
          <a:fontRef idx="minor"/>
        </p:style>
      </p:sp>
      <p:sp>
        <p:nvSpPr>
          <p:cNvPr id="111" name="Line 3"/>
          <p:cNvSpPr/>
          <p:nvPr/>
        </p:nvSpPr>
        <p:spPr>
          <a:xfrm flipH="1" flipV="1">
            <a:off x="3429000" y="1523520"/>
            <a:ext cx="990720" cy="381240"/>
          </a:xfrm>
          <a:prstGeom prst="line">
            <a:avLst/>
          </a:prstGeom>
          <a:ln w="9360">
            <a:solidFill>
              <a:srgbClr val="ff0000"/>
            </a:solidFill>
            <a:miter/>
            <a:tailEnd len="med" type="triangle" w="med"/>
          </a:ln>
        </p:spPr>
        <p:style>
          <a:lnRef idx="0"/>
          <a:fillRef idx="0"/>
          <a:effectRef idx="0"/>
          <a:fontRef idx="minor"/>
        </p:style>
      </p:sp>
    </p:spTree>
  </p:cSld>
  <p:transition>
    <p:fad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Picture 4_8" descr="fg02_00300"/>
          <p:cNvPicPr/>
          <p:nvPr/>
        </p:nvPicPr>
        <p:blipFill>
          <a:blip r:embed="rId1"/>
          <a:stretch/>
        </p:blipFill>
        <p:spPr>
          <a:xfrm>
            <a:off x="723960" y="3789360"/>
            <a:ext cx="3618720" cy="2610720"/>
          </a:xfrm>
          <a:prstGeom prst="rect">
            <a:avLst/>
          </a:prstGeom>
          <a:ln>
            <a:noFill/>
          </a:ln>
        </p:spPr>
      </p:pic>
      <p:sp>
        <p:nvSpPr>
          <p:cNvPr id="113" name="CustomShape 1"/>
          <p:cNvSpPr/>
          <p:nvPr/>
        </p:nvSpPr>
        <p:spPr>
          <a:xfrm>
            <a:off x="4572000" y="990720"/>
            <a:ext cx="4571280" cy="5213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CAT5/5e/6 twisted-pair cable contain four color coded pairs </a:t>
            </a:r>
            <a:endParaRPr b="0" lang="en-US" sz="2400" spc="-1" strike="noStrike">
              <a:latin typeface="Arial"/>
            </a:endParaRPr>
          </a:p>
          <a:p>
            <a:pPr marL="216000" indent="-21528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of 22- or 24-guage wires terminated with an RJ-45 connector.  </a:t>
            </a: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An example of UTP cable terminated with an </a:t>
            </a:r>
            <a:r>
              <a:rPr b="1" lang="en-US" sz="2400" spc="-1" strike="noStrike">
                <a:solidFill>
                  <a:srgbClr val="ffffff"/>
                </a:solidFill>
                <a:latin typeface="Times New Roman"/>
                <a:ea typeface="DejaVu Sans"/>
              </a:rPr>
              <a:t>RJ-45</a:t>
            </a:r>
            <a:r>
              <a:rPr b="0" lang="en-US" sz="2400" spc="-1" strike="noStrike">
                <a:solidFill>
                  <a:srgbClr val="ffffff"/>
                </a:solidFill>
                <a:latin typeface="Times New Roman"/>
                <a:ea typeface="DejaVu Sans"/>
              </a:rPr>
              <a:t> modular plug.</a:t>
            </a:r>
            <a:endParaRPr b="0" lang="en-US" sz="2400" spc="-1" strike="noStrike">
              <a:latin typeface="Arial"/>
            </a:endParaRPr>
          </a:p>
        </p:txBody>
      </p:sp>
      <p:pic>
        <p:nvPicPr>
          <p:cNvPr id="114" name="Picture 6_3" descr="fg02_00500"/>
          <p:cNvPicPr/>
          <p:nvPr/>
        </p:nvPicPr>
        <p:blipFill>
          <a:blip r:embed="rId2"/>
          <a:stretch/>
        </p:blipFill>
        <p:spPr>
          <a:xfrm>
            <a:off x="990720" y="225360"/>
            <a:ext cx="2767680" cy="3126600"/>
          </a:xfrm>
          <a:prstGeom prst="rect">
            <a:avLst/>
          </a:prstGeom>
          <a:ln>
            <a:noFill/>
          </a:ln>
        </p:spPr>
      </p:pic>
      <p:sp>
        <p:nvSpPr>
          <p:cNvPr id="115" name="CustomShape 2"/>
          <p:cNvSpPr/>
          <p:nvPr/>
        </p:nvSpPr>
        <p:spPr>
          <a:xfrm>
            <a:off x="457200" y="3733920"/>
            <a:ext cx="3504600" cy="2894760"/>
          </a:xfrm>
          <a:prstGeom prst="ellipse">
            <a:avLst/>
          </a:prstGeom>
          <a:noFill/>
          <a:ln w="38160">
            <a:solidFill>
              <a:srgbClr val="ff0000"/>
            </a:solidFill>
            <a:miter/>
          </a:ln>
        </p:spPr>
        <p:style>
          <a:lnRef idx="0"/>
          <a:fillRef idx="0"/>
          <a:effectRef idx="0"/>
          <a:fontRef idx="minor"/>
        </p:style>
      </p:sp>
      <p:sp>
        <p:nvSpPr>
          <p:cNvPr id="116" name="Line 3"/>
          <p:cNvSpPr/>
          <p:nvPr/>
        </p:nvSpPr>
        <p:spPr>
          <a:xfrm flipH="1">
            <a:off x="4038480" y="5181480"/>
            <a:ext cx="533520" cy="0"/>
          </a:xfrm>
          <a:prstGeom prst="line">
            <a:avLst/>
          </a:prstGeom>
          <a:ln w="9360">
            <a:solidFill>
              <a:srgbClr val="ff0000"/>
            </a:solidFill>
            <a:miter/>
            <a:tailEnd len="med" type="triangle" w="med"/>
          </a:ln>
        </p:spPr>
        <p:style>
          <a:lnRef idx="0"/>
          <a:fillRef idx="0"/>
          <a:effectRef idx="0"/>
          <a:fontRef idx="minor"/>
        </p:style>
      </p:sp>
    </p:spTree>
  </p:cSld>
  <p:transition>
    <p:fade/>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Cable Twists</a:t>
            </a:r>
            <a:endParaRPr b="0" lang="en-US" sz="4400" spc="-1" strike="noStrike">
              <a:latin typeface="Arial"/>
            </a:endParaRPr>
          </a:p>
        </p:txBody>
      </p:sp>
      <p:sp>
        <p:nvSpPr>
          <p:cNvPr id="118" name="CustomShape 2"/>
          <p:cNvSpPr/>
          <p:nvPr/>
        </p:nvSpPr>
        <p:spPr>
          <a:xfrm>
            <a:off x="457200" y="1980720"/>
            <a:ext cx="8228880" cy="4876200"/>
          </a:xfrm>
          <a:prstGeom prst="rect">
            <a:avLst/>
          </a:prstGeom>
          <a:noFill/>
          <a:ln>
            <a:noFill/>
          </a:ln>
        </p:spPr>
        <p:style>
          <a:lnRef idx="0"/>
          <a:fillRef idx="0"/>
          <a:effectRef idx="0"/>
          <a:fontRef idx="minor"/>
        </p:style>
        <p:txBody>
          <a:bodyPr lIns="90000" rIns="90000" tIns="45000" bIns="45000">
            <a:normAutofit/>
          </a:bodyPr>
          <a:p>
            <a:pPr marL="216000" indent="-21528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precise manner in which the twist of CAT5/5e cable is maintained, even at the terminations, provides a significant increase in signal transmission performance.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CAT5/5e standards allow 0.5 inches of untwisted connectors at the termination.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CAT6 allows for 3/8” of untwisted cable</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a:t>
            </a:r>
            <a:r>
              <a:rPr b="0" lang="en-US" sz="2400" spc="-1" strike="noStrike">
                <a:solidFill>
                  <a:srgbClr val="ffcc00"/>
                </a:solidFill>
                <a:latin typeface="Times New Roman"/>
                <a:ea typeface="DejaVu Sans"/>
              </a:rPr>
              <a:t>termination</a:t>
            </a:r>
            <a:r>
              <a:rPr b="0" lang="en-US" sz="2400" spc="-1" strike="noStrike">
                <a:solidFill>
                  <a:srgbClr val="ffffff"/>
                </a:solidFill>
                <a:latin typeface="Times New Roman"/>
                <a:ea typeface="DejaVu Sans"/>
              </a:rPr>
              <a:t> is the point where the cable is connected to terminals in either a modular plug, jack, or patch panel.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Balanced Mode of Operation</a:t>
            </a:r>
            <a:endParaRPr b="0" lang="en-US" sz="4400" spc="-1" strike="noStrike">
              <a:latin typeface="Arial"/>
            </a:endParaRPr>
          </a:p>
        </p:txBody>
      </p:sp>
      <p:sp>
        <p:nvSpPr>
          <p:cNvPr id="120" name="CustomShape 2"/>
          <p:cNvSpPr/>
          <p:nvPr/>
        </p:nvSpPr>
        <p:spPr>
          <a:xfrm>
            <a:off x="457200" y="1980720"/>
            <a:ext cx="8228880" cy="4876200"/>
          </a:xfrm>
          <a:prstGeom prst="rect">
            <a:avLst/>
          </a:prstGeom>
          <a:noFill/>
          <a:ln>
            <a:noFill/>
          </a:ln>
        </p:spPr>
        <p:style>
          <a:lnRef idx="0"/>
          <a:fillRef idx="0"/>
          <a:effectRef idx="0"/>
          <a:fontRef idx="minor"/>
        </p:style>
        <p:txBody>
          <a:bodyPr lIns="90000" rIns="90000" tIns="45000" bIns="45000">
            <a:normAutofit/>
          </a:bodyPr>
          <a:p>
            <a:pPr marL="216000" indent="-215280">
              <a:lnSpc>
                <a:spcPct val="8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In twisted-pair cable, none of the wires in the wire pairs are connected to ground.   </a:t>
            </a:r>
            <a:endParaRPr b="0" lang="en-US" sz="2800" spc="-1" strike="noStrike">
              <a:latin typeface="Arial"/>
            </a:endParaRPr>
          </a:p>
          <a:p>
            <a:pPr>
              <a:lnSpc>
                <a:spcPct val="8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280">
              <a:lnSpc>
                <a:spcPct val="8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The signals on the wires are set up for a high(+) and low(-) signal line.  </a:t>
            </a:r>
            <a:endParaRPr b="0" lang="en-US" sz="2800" spc="-1" strike="noStrike">
              <a:latin typeface="Arial"/>
            </a:endParaRPr>
          </a:p>
          <a:p>
            <a:pPr>
              <a:lnSpc>
                <a:spcPct val="8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280">
              <a:lnSpc>
                <a:spcPct val="8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The (+) indicates that the phase relationship of the signal on the wire is positive.</a:t>
            </a:r>
            <a:endParaRPr b="0" lang="en-US" sz="2800" spc="-1" strike="noStrike">
              <a:latin typeface="Arial"/>
            </a:endParaRPr>
          </a:p>
          <a:p>
            <a:pPr>
              <a:lnSpc>
                <a:spcPct val="8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280">
              <a:lnSpc>
                <a:spcPct val="8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The (-) indicates that the phase of the signal on the wire is negative, both signals are relative to a virtual ground.</a:t>
            </a:r>
            <a:endParaRPr b="0" lang="en-US" sz="2800" spc="-1" strike="noStrike">
              <a:latin typeface="Arial"/>
            </a:endParaRPr>
          </a:p>
          <a:p>
            <a:pPr>
              <a:lnSpc>
                <a:spcPct val="8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Balanced Mode of Operation </a:t>
            </a:r>
            <a:endParaRPr b="0" lang="en-US" sz="4400" spc="-1" strike="noStrike">
              <a:latin typeface="Arial"/>
            </a:endParaRPr>
          </a:p>
        </p:txBody>
      </p:sp>
      <p:sp>
        <p:nvSpPr>
          <p:cNvPr id="122"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5000" bIns="45000">
            <a:normAutofit/>
          </a:bodyPr>
          <a:p>
            <a:pPr marL="216000" indent="-215280">
              <a:lnSpc>
                <a:spcPct val="9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This is called a </a:t>
            </a:r>
            <a:r>
              <a:rPr b="0" lang="en-US" sz="2400" spc="-1" strike="noStrike">
                <a:solidFill>
                  <a:srgbClr val="ffcc00"/>
                </a:solidFill>
                <a:latin typeface="Times New Roman"/>
                <a:ea typeface="DejaVu Sans"/>
              </a:rPr>
              <a:t>balanced mode</a:t>
            </a:r>
            <a:r>
              <a:rPr b="0" lang="en-US" sz="2400" spc="-1" strike="noStrike">
                <a:solidFill>
                  <a:srgbClr val="ffffff"/>
                </a:solidFill>
                <a:latin typeface="Times New Roman"/>
                <a:ea typeface="DejaVu Sans"/>
              </a:rPr>
              <a:t> of operation. </a:t>
            </a:r>
            <a:endParaRPr b="0" lang="en-US" sz="2400" spc="-1" strike="noStrike">
              <a:latin typeface="Arial"/>
            </a:endParaRPr>
          </a:p>
          <a:p>
            <a:pPr>
              <a:lnSpc>
                <a:spcPct val="9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9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In a </a:t>
            </a:r>
            <a:r>
              <a:rPr b="0" lang="en-US" sz="2400" spc="-1" strike="noStrike">
                <a:solidFill>
                  <a:srgbClr val="ffcc00"/>
                </a:solidFill>
                <a:latin typeface="Times New Roman"/>
                <a:ea typeface="DejaVu Sans"/>
              </a:rPr>
              <a:t>balanced mode</a:t>
            </a:r>
            <a:r>
              <a:rPr b="0" lang="en-US" sz="2400" spc="-1" strike="noStrike">
                <a:solidFill>
                  <a:srgbClr val="ffffff"/>
                </a:solidFill>
                <a:latin typeface="Times New Roman"/>
                <a:ea typeface="DejaVu Sans"/>
              </a:rPr>
              <a:t> of operation, the balanced operation of the two wire pairs help to maintain the required level of performance in terms of crosstalk and noise rejection. </a:t>
            </a:r>
            <a:endParaRPr b="0" lang="en-US" sz="2400" spc="-1" strike="noStrike">
              <a:latin typeface="Arial"/>
            </a:endParaRPr>
          </a:p>
        </p:txBody>
      </p:sp>
    </p:spTree>
  </p:cSld>
  <p:transition>
    <p:fade/>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Twisted-Pair Categories</a:t>
            </a:r>
            <a:endParaRPr b="0" lang="en-US" sz="4400" spc="-1" strike="noStrike">
              <a:latin typeface="Arial"/>
            </a:endParaRPr>
          </a:p>
        </p:txBody>
      </p:sp>
      <p:sp>
        <p:nvSpPr>
          <p:cNvPr id="124" name="CustomShape 2"/>
          <p:cNvSpPr/>
          <p:nvPr/>
        </p:nvSpPr>
        <p:spPr>
          <a:xfrm>
            <a:off x="380880" y="1905120"/>
            <a:ext cx="8381520" cy="4723560"/>
          </a:xfrm>
          <a:prstGeom prst="rect">
            <a:avLst/>
          </a:prstGeom>
          <a:noFill/>
          <a:ln w="57240">
            <a:solidFill>
              <a:srgbClr val="00ccff"/>
            </a:solidFill>
            <a:miter/>
          </a:ln>
        </p:spPr>
        <p:style>
          <a:lnRef idx="0"/>
          <a:fillRef idx="0"/>
          <a:effectRef idx="0"/>
          <a:fontRef idx="minor"/>
        </p:style>
      </p:sp>
      <p:graphicFrame>
        <p:nvGraphicFramePr>
          <p:cNvPr id="125" name="Object 3"/>
          <p:cNvGraphicFramePr/>
          <p:nvPr/>
        </p:nvGraphicFramePr>
        <p:xfrm>
          <a:off x="498600" y="1960560"/>
          <a:ext cx="8165160" cy="4612680"/>
        </p:xfrm>
        <a:graphic>
          <a:graphicData uri="http://schemas.openxmlformats.org/presentationml/2006/ole">
            <p:oleObj r:id="rId1" spid="">
              <p:embed/>
              <p:pic>
                <p:nvPicPr>
                  <p:cNvPr id="126" name="Object 9_0" descr=""/>
                  <p:cNvPicPr/>
                  <p:nvPr/>
                </p:nvPicPr>
                <p:blipFill>
                  <a:blip r:embed="rId2"/>
                  <a:stretch/>
                </p:blipFill>
                <p:spPr>
                  <a:xfrm>
                    <a:off x="498600" y="1960560"/>
                    <a:ext cx="8165160" cy="4612680"/>
                  </a:xfrm>
                  <a:prstGeom prst="rect">
                    <a:avLst/>
                  </a:prstGeom>
                  <a:ln>
                    <a:noFill/>
                  </a:ln>
                </p:spPr>
              </p:pic>
            </p:oleObj>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CAT5e Cabling</a:t>
            </a:r>
            <a:endParaRPr b="0" lang="en-US" sz="4400" spc="-1" strike="noStrike">
              <a:latin typeface="Arial"/>
            </a:endParaRPr>
          </a:p>
        </p:txBody>
      </p:sp>
      <p:sp>
        <p:nvSpPr>
          <p:cNvPr id="128" name="CustomShape 2"/>
          <p:cNvSpPr/>
          <p:nvPr/>
        </p:nvSpPr>
        <p:spPr>
          <a:xfrm>
            <a:off x="457200" y="1980720"/>
            <a:ext cx="8228880" cy="4876200"/>
          </a:xfrm>
          <a:prstGeom prst="rect">
            <a:avLst/>
          </a:prstGeom>
          <a:noFill/>
          <a:ln>
            <a:noFill/>
          </a:ln>
        </p:spPr>
        <p:style>
          <a:lnRef idx="0"/>
          <a:fillRef idx="0"/>
          <a:effectRef idx="0"/>
          <a:fontRef idx="minor"/>
        </p:style>
        <p:txBody>
          <a:bodyPr lIns="90000" rIns="90000" tIns="45000" bIns="45000">
            <a:normAutofit/>
          </a:bodyPr>
          <a:p>
            <a:pPr marL="216000" indent="-215280">
              <a:lnSpc>
                <a:spcPct val="8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TIA/EIA ratified the CAT5e cabling specification in 1999 to address this continuing need for greater data handling capacity in the computer networks.  </a:t>
            </a:r>
            <a:endParaRPr b="0" lang="en-US" sz="2800" spc="-1" strike="noStrike">
              <a:latin typeface="Arial"/>
            </a:endParaRPr>
          </a:p>
          <a:p>
            <a:pPr>
              <a:lnSpc>
                <a:spcPct val="8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280">
              <a:lnSpc>
                <a:spcPct val="8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The enhanced CAT5 cable provides an improvement in cable performance and if all components of the cable installation are done according to specification then CAT5e will support </a:t>
            </a:r>
            <a:r>
              <a:rPr b="1" lang="en-US" sz="2800" spc="-1" strike="noStrike">
                <a:solidFill>
                  <a:srgbClr val="ffcc00"/>
                </a:solidFill>
                <a:latin typeface="Times New Roman"/>
                <a:ea typeface="DejaVu Sans"/>
              </a:rPr>
              <a:t>full duplex</a:t>
            </a:r>
            <a:r>
              <a:rPr b="0"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gigabit Ethernet</a:t>
            </a:r>
            <a:r>
              <a:rPr b="1" lang="en-US" sz="2800" spc="-1" strike="noStrike">
                <a:solidFill>
                  <a:srgbClr val="ffffff"/>
                </a:solidFill>
                <a:latin typeface="Times New Roman"/>
                <a:ea typeface="DejaVu Sans"/>
              </a:rPr>
              <a:t> </a:t>
            </a:r>
            <a:r>
              <a:rPr b="0" lang="en-US" sz="2800" spc="-1" strike="noStrike">
                <a:solidFill>
                  <a:srgbClr val="ffffff"/>
                </a:solidFill>
                <a:latin typeface="Times New Roman"/>
                <a:ea typeface="DejaVu Sans"/>
              </a:rPr>
              <a:t>(1000 Mbps Ethernet) using all four wire pairs.  Full duplex means that the computer system can transmit and receive at the same time.</a:t>
            </a:r>
            <a:endParaRPr b="0" lang="en-US" sz="2800" spc="-1" strike="noStrike">
              <a:latin typeface="Arial"/>
            </a:endParaRPr>
          </a:p>
        </p:txBody>
      </p:sp>
    </p:spTree>
  </p:cSld>
  <p:transition>
    <p:fade/>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CAT6 Cabling</a:t>
            </a:r>
            <a:endParaRPr b="0" lang="en-US" sz="4400" spc="-1" strike="noStrike">
              <a:latin typeface="Arial"/>
            </a:endParaRPr>
          </a:p>
        </p:txBody>
      </p:sp>
      <p:sp>
        <p:nvSpPr>
          <p:cNvPr id="130"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5000" bIns="45000">
            <a:normAutofit/>
          </a:bodyPr>
          <a:p>
            <a:pPr marL="216000" indent="-21528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TIA/EIA ratified the CAT6 cabling specification in June 2002.</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This cable provides an even better performance specification and 250 MHz of bandwidth while maintaining backward compatibility with CAT5/5e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Shielded Twisted Pair (STP)</a:t>
            </a:r>
            <a:endParaRPr b="0" lang="en-US" sz="4400" spc="-1" strike="noStrike">
              <a:latin typeface="Arial"/>
            </a:endParaRPr>
          </a:p>
        </p:txBody>
      </p:sp>
      <p:sp>
        <p:nvSpPr>
          <p:cNvPr id="132" name="CustomShape 2"/>
          <p:cNvSpPr/>
          <p:nvPr/>
        </p:nvSpPr>
        <p:spPr>
          <a:xfrm>
            <a:off x="457200" y="1980720"/>
            <a:ext cx="8228880" cy="4876200"/>
          </a:xfrm>
          <a:prstGeom prst="rect">
            <a:avLst/>
          </a:prstGeom>
          <a:noFill/>
          <a:ln>
            <a:noFill/>
          </a:ln>
        </p:spPr>
        <p:style>
          <a:lnRef idx="0"/>
          <a:fillRef idx="0"/>
          <a:effectRef idx="0"/>
          <a:fontRef idx="minor"/>
        </p:style>
        <p:txBody>
          <a:bodyPr lIns="90000" rIns="90000" tIns="45000" bIns="45000">
            <a:normAutofit/>
          </a:bodyPr>
          <a:p>
            <a:pPr marL="216000" indent="-21528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In some applications, a wire screen or metal foil shield is placed around the twisted-pair cable.  Cable with the addition of a shield is called shielded twisted-pair cable (</a:t>
            </a:r>
            <a:r>
              <a:rPr b="1" lang="en-US" sz="2400" spc="-1" strike="noStrike">
                <a:solidFill>
                  <a:srgbClr val="ffcc00"/>
                </a:solidFill>
                <a:latin typeface="Times New Roman"/>
                <a:ea typeface="DejaVu Sans"/>
              </a:rPr>
              <a:t>STP</a:t>
            </a:r>
            <a:r>
              <a:rPr b="0" lang="en-US" sz="2400" spc="-1" strike="noStrike">
                <a:solidFill>
                  <a:srgbClr val="ffffff"/>
                </a:solidFill>
                <a:latin typeface="Times New Roman"/>
                <a:ea typeface="DejaVu Sans"/>
              </a:rPr>
              <a:t>).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addition of this shield reduces the potential for electromagnetic interference (</a:t>
            </a:r>
            <a:r>
              <a:rPr b="1" lang="en-US" sz="2400" spc="-1" strike="noStrike">
                <a:solidFill>
                  <a:srgbClr val="ffcc00"/>
                </a:solidFill>
                <a:latin typeface="Times New Roman"/>
                <a:ea typeface="DejaVu Sans"/>
              </a:rPr>
              <a:t>EMI</a:t>
            </a:r>
            <a:r>
              <a:rPr b="0" lang="en-US" sz="2400" spc="-1" strike="noStrike">
                <a:solidFill>
                  <a:srgbClr val="ffffff"/>
                </a:solidFill>
                <a:latin typeface="Times New Roman"/>
                <a:ea typeface="DejaVu Sans"/>
              </a:rPr>
              <a:t>).  EMI originates from devices such as motors, power lines, and some lighting devices such as fluorescent lights.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shield on the twisted-pair cable does not reject all potentially interfering noise (EMI) but it does greatly reduce noise interference.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STP vs. UTP</a:t>
            </a:r>
            <a:endParaRPr b="0" lang="en-US" sz="4400" spc="-1" strike="noStrike">
              <a:latin typeface="Arial"/>
            </a:endParaRPr>
          </a:p>
        </p:txBody>
      </p:sp>
      <p:sp>
        <p:nvSpPr>
          <p:cNvPr id="134" name="CustomShape 2"/>
          <p:cNvSpPr/>
          <p:nvPr/>
        </p:nvSpPr>
        <p:spPr>
          <a:xfrm>
            <a:off x="457200" y="1980720"/>
            <a:ext cx="8228880" cy="4876200"/>
          </a:xfrm>
          <a:prstGeom prst="rect">
            <a:avLst/>
          </a:prstGeom>
          <a:noFill/>
          <a:ln>
            <a:noFill/>
          </a:ln>
        </p:spPr>
        <p:style>
          <a:lnRef idx="0"/>
          <a:fillRef idx="0"/>
          <a:effectRef idx="0"/>
          <a:fontRef idx="minor"/>
        </p:style>
        <p:txBody>
          <a:bodyPr lIns="90000" rIns="90000" tIns="45000" bIns="45000">
            <a:normAutofit/>
          </a:bodyPr>
          <a:p>
            <a:pPr marL="216000" indent="-215280">
              <a:lnSpc>
                <a:spcPct val="9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There is an active debate in the networking community as to which product is superior, UTP or STP.  It is important to note that the objective of both cables is to successfully transport data from the telecommunications closet to the work area.   </a:t>
            </a:r>
            <a:endParaRPr b="0" lang="en-US" sz="2800" spc="-1" strike="noStrike">
              <a:latin typeface="Arial"/>
            </a:endParaRPr>
          </a:p>
          <a:p>
            <a:pPr>
              <a:lnSpc>
                <a:spcPct val="9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280">
              <a:lnSpc>
                <a:spcPct val="9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Industry testing on STP cable has shown that the addition of a shield does increase the usable bandwidth of the cable by increasing the noise rejection between each of the wire pairs.  </a:t>
            </a:r>
            <a:endParaRPr b="0" lang="en-US" sz="2800" spc="-1" strike="noStrike">
              <a:latin typeface="Arial"/>
            </a:endParaRPr>
          </a:p>
        </p:txBody>
      </p:sp>
    </p:spTree>
  </p:cSld>
  <p:transition>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Chapter Objectives</a:t>
            </a:r>
            <a:endParaRPr b="0" lang="en-US" sz="4400" spc="-1" strike="noStrike">
              <a:latin typeface="Arial"/>
            </a:endParaRPr>
          </a:p>
        </p:txBody>
      </p:sp>
      <p:sp>
        <p:nvSpPr>
          <p:cNvPr id="43" name="CustomShape 2"/>
          <p:cNvSpPr/>
          <p:nvPr/>
        </p:nvSpPr>
        <p:spPr>
          <a:xfrm>
            <a:off x="457200" y="1676520"/>
            <a:ext cx="8305200" cy="4494960"/>
          </a:xfrm>
          <a:prstGeom prst="rect">
            <a:avLst/>
          </a:prstGeom>
          <a:noFill/>
          <a:ln>
            <a:noFill/>
          </a:ln>
        </p:spPr>
        <p:style>
          <a:lnRef idx="0"/>
          <a:fillRef idx="0"/>
          <a:effectRef idx="0"/>
          <a:fontRef idx="minor"/>
        </p:style>
        <p:txBody>
          <a:bodyPr lIns="90000" rIns="90000" tIns="45000" bIns="45000">
            <a:normAutofit/>
          </a:bodyPr>
          <a:p>
            <a:pPr marL="342720" indent="-342000">
              <a:lnSpc>
                <a:spcPct val="80000"/>
              </a:lnSpc>
              <a:spcBef>
                <a:spcPts val="697"/>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ahoma"/>
                <a:ea typeface="DejaVu Sans"/>
              </a:rPr>
              <a:t>Describe the procedure for placing RJ-45 plugs and jacks on twisted pair cable</a:t>
            </a:r>
            <a:endParaRPr b="0" lang="en-US" sz="2800" spc="-1" strike="noStrike">
              <a:latin typeface="Arial"/>
            </a:endParaRPr>
          </a:p>
          <a:p>
            <a:pPr marL="342720" indent="-342000">
              <a:lnSpc>
                <a:spcPct val="80000"/>
              </a:lnSpc>
              <a:spcBef>
                <a:spcPts val="697"/>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ahoma"/>
                <a:ea typeface="DejaVu Sans"/>
              </a:rPr>
              <a:t>Describe how to terminate twisted pair cable for computer networks</a:t>
            </a:r>
            <a:endParaRPr b="0" lang="en-US" sz="2800" spc="-1" strike="noStrike">
              <a:latin typeface="Arial"/>
            </a:endParaRPr>
          </a:p>
          <a:p>
            <a:pPr marL="342720" indent="-342000">
              <a:lnSpc>
                <a:spcPct val="80000"/>
              </a:lnSpc>
              <a:spcBef>
                <a:spcPts val="697"/>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ahoma"/>
                <a:ea typeface="DejaVu Sans"/>
              </a:rPr>
              <a:t>Define the basic concepts for planning a cable installation for an office LAN</a:t>
            </a:r>
            <a:endParaRPr b="0" lang="en-US" sz="2800" spc="-1" strike="noStrike">
              <a:latin typeface="Arial"/>
            </a:endParaRPr>
          </a:p>
          <a:p>
            <a:pPr marL="342720" indent="-342000">
              <a:lnSpc>
                <a:spcPct val="80000"/>
              </a:lnSpc>
              <a:spcBef>
                <a:spcPts val="697"/>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ahoma"/>
                <a:ea typeface="DejaVu Sans"/>
              </a:rPr>
              <a:t>Describe the procedure for certifying a twisted-pair cable</a:t>
            </a:r>
            <a:endParaRPr b="0" lang="en-US" sz="2800" spc="-1" strike="noStrike">
              <a:latin typeface="Arial"/>
            </a:endParaRPr>
          </a:p>
          <a:p>
            <a:pPr marL="342720" indent="-342000">
              <a:lnSpc>
                <a:spcPct val="80000"/>
              </a:lnSpc>
              <a:spcBef>
                <a:spcPts val="697"/>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ahoma"/>
                <a:ea typeface="DejaVu Sans"/>
              </a:rPr>
              <a:t>Describe the issue of 10G Ethernet over UTP</a:t>
            </a:r>
            <a:endParaRPr b="0" lang="en-US" sz="2800" spc="-1" strike="noStrike">
              <a:latin typeface="Arial"/>
            </a:endParaRPr>
          </a:p>
          <a:p>
            <a:pPr>
              <a:lnSpc>
                <a:spcPct val="8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p:txBody>
      </p:sp>
    </p:spTree>
  </p:cSld>
  <p:transition>
    <p:fade/>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STP vs. UTP</a:t>
            </a:r>
            <a:endParaRPr b="0" lang="en-US" sz="4400" spc="-1" strike="noStrike">
              <a:latin typeface="Arial"/>
            </a:endParaRPr>
          </a:p>
        </p:txBody>
      </p:sp>
      <p:sp>
        <p:nvSpPr>
          <p:cNvPr id="136"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5000" bIns="45000">
            <a:normAutofit/>
          </a:bodyPr>
          <a:p>
            <a:pPr marL="216000" indent="-215280">
              <a:lnSpc>
                <a:spcPct val="8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However, the tests have shown that there is not a significant advantage of placing a shield over a properly installed 4-pair 100 ohm UTP cable.  </a:t>
            </a:r>
            <a:endParaRPr b="0" lang="en-US" sz="2800" spc="-1" strike="noStrike">
              <a:latin typeface="Arial"/>
            </a:endParaRPr>
          </a:p>
          <a:p>
            <a:pPr>
              <a:lnSpc>
                <a:spcPct val="8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280">
              <a:lnSpc>
                <a:spcPct val="8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Additionally, STP is more expensive and the increased costs may not justify the benefits.   </a:t>
            </a:r>
            <a:endParaRPr b="0" lang="en-US" sz="2800" spc="-1" strike="noStrike">
              <a:latin typeface="Arial"/>
            </a:endParaRPr>
          </a:p>
          <a:p>
            <a:pPr>
              <a:lnSpc>
                <a:spcPct val="8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280">
              <a:lnSpc>
                <a:spcPct val="8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For now, most manufacturers are recommending the use of UTP cable for cabling computer networks.</a:t>
            </a:r>
            <a:endParaRPr b="0" lang="en-US" sz="2800" spc="-1" strike="noStrike">
              <a:latin typeface="Arial"/>
            </a:endParaRPr>
          </a:p>
          <a:p>
            <a:pPr>
              <a:lnSpc>
                <a:spcPct val="8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p:txBody>
      </p:sp>
    </p:spTree>
  </p:cSld>
  <p:transition>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Physical Layer Cabling</a:t>
            </a:r>
            <a:endParaRPr b="0" lang="en-US" sz="4400" spc="-1" strike="noStrike">
              <a:latin typeface="Arial"/>
            </a:endParaRPr>
          </a:p>
        </p:txBody>
      </p:sp>
      <p:sp>
        <p:nvSpPr>
          <p:cNvPr id="45" name="CustomShape 2"/>
          <p:cNvSpPr/>
          <p:nvPr/>
        </p:nvSpPr>
        <p:spPr>
          <a:xfrm>
            <a:off x="457200" y="2057400"/>
            <a:ext cx="8228880" cy="3123360"/>
          </a:xfrm>
          <a:prstGeom prst="rect">
            <a:avLst/>
          </a:prstGeom>
          <a:noFill/>
          <a:ln>
            <a:noFill/>
          </a:ln>
        </p:spPr>
        <p:style>
          <a:lnRef idx="0"/>
          <a:fillRef idx="0"/>
          <a:effectRef idx="0"/>
          <a:fontRef idx="minor"/>
        </p:style>
        <p:txBody>
          <a:bodyPr lIns="90000" rIns="90000" tIns="45000" bIns="45000">
            <a:normAutofit/>
          </a:bodyPr>
          <a:p>
            <a:pPr marL="216000" indent="-215280">
              <a:lnSpc>
                <a:spcPct val="9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This chapter examines the twisted-pair media used to link computers together to form a computer local area network.  This is called </a:t>
            </a:r>
            <a:r>
              <a:rPr b="1" lang="en-US" sz="2800" spc="-1" strike="noStrike">
                <a:solidFill>
                  <a:srgbClr val="ffcc00"/>
                </a:solidFill>
                <a:latin typeface="Times New Roman"/>
                <a:ea typeface="DejaVu Sans"/>
              </a:rPr>
              <a:t>physical layer</a:t>
            </a:r>
            <a:r>
              <a:rPr b="1" lang="en-US" sz="2800" spc="-1" strike="noStrike">
                <a:solidFill>
                  <a:srgbClr val="ffffff"/>
                </a:solidFill>
                <a:latin typeface="Times New Roman"/>
                <a:ea typeface="DejaVu Sans"/>
              </a:rPr>
              <a:t> </a:t>
            </a:r>
            <a:r>
              <a:rPr b="0" lang="en-US" sz="2800" spc="-1" strike="noStrike">
                <a:solidFill>
                  <a:srgbClr val="ffffff"/>
                </a:solidFill>
                <a:latin typeface="Times New Roman"/>
                <a:ea typeface="DejaVu Sans"/>
              </a:rPr>
              <a:t>cabling.  </a:t>
            </a:r>
            <a:endParaRPr b="0" lang="en-US" sz="2800" spc="-1" strike="noStrike">
              <a:latin typeface="Arial"/>
            </a:endParaRPr>
          </a:p>
          <a:p>
            <a:pPr>
              <a:lnSpc>
                <a:spcPct val="9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280">
              <a:lnSpc>
                <a:spcPct val="9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The term </a:t>
            </a:r>
            <a:r>
              <a:rPr b="0" lang="en-US" sz="2800" spc="-1" strike="noStrike">
                <a:solidFill>
                  <a:srgbClr val="ffcc00"/>
                </a:solidFill>
                <a:latin typeface="Times New Roman"/>
                <a:ea typeface="DejaVu Sans"/>
              </a:rPr>
              <a:t>physical layer</a:t>
            </a:r>
            <a:r>
              <a:rPr b="0" lang="en-US" sz="2800" spc="-1" strike="noStrike">
                <a:solidFill>
                  <a:srgbClr val="ffffff"/>
                </a:solidFill>
                <a:latin typeface="Times New Roman"/>
                <a:ea typeface="DejaVu Sans"/>
              </a:rPr>
              <a:t> describes the media that interconnects networking devices. </a:t>
            </a:r>
            <a:endParaRPr b="0" lang="en-US" sz="2800" spc="-1" strike="noStrike">
              <a:latin typeface="Arial"/>
            </a:endParaRPr>
          </a:p>
        </p:txBody>
      </p:sp>
    </p:spTree>
  </p:cSld>
  <p:transition>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e5ffff"/>
                </a:solidFill>
                <a:latin typeface="Tahoma"/>
                <a:ea typeface="DejaVu Sans"/>
              </a:rPr>
              <a:t>EIA/TIA 568-B</a:t>
            </a:r>
            <a:endParaRPr b="0" lang="en-US" sz="4000" spc="-1" strike="noStrike">
              <a:latin typeface="Arial"/>
            </a:endParaRPr>
          </a:p>
        </p:txBody>
      </p:sp>
      <p:sp>
        <p:nvSpPr>
          <p:cNvPr id="47"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5000" bIns="45000">
            <a:normAutofit/>
          </a:bodyPr>
          <a:p>
            <a:pPr marL="216000" indent="-21528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in the year 2000 a new standard, the </a:t>
            </a:r>
            <a:r>
              <a:rPr b="1" lang="en-US" sz="2400" spc="-1" strike="noStrike">
                <a:solidFill>
                  <a:srgbClr val="ffcc00"/>
                </a:solidFill>
                <a:latin typeface="Times New Roman"/>
                <a:ea typeface="DejaVu Sans"/>
              </a:rPr>
              <a:t>EIA/TIA 568-B</a:t>
            </a:r>
            <a:r>
              <a:rPr b="0" lang="en-US" sz="2400" spc="-1" strike="noStrike">
                <a:solidFill>
                  <a:srgbClr val="ffffff"/>
                </a:solidFill>
                <a:latin typeface="Times New Roman"/>
                <a:ea typeface="DejaVu Sans"/>
              </a:rPr>
              <a:t> was published.  The three parts of the EIA/TIA 568-B are as follows:</a:t>
            </a:r>
            <a:endParaRPr b="0" lang="en-US" sz="2400" spc="-1" strike="noStrike">
              <a:latin typeface="Arial"/>
            </a:endParaRPr>
          </a:p>
          <a:p>
            <a:pPr marL="342720" indent="-342000">
              <a:lnSpc>
                <a:spcPct val="100000"/>
              </a:lnSpc>
              <a:spcBef>
                <a:spcPts val="598"/>
              </a:spcBef>
              <a:tabLst>
                <a:tab algn="l" pos="0"/>
              </a:tabLst>
            </a:pPr>
            <a:endParaRPr b="0" lang="en-US" sz="2400" spc="-1" strike="noStrike">
              <a:latin typeface="Arial"/>
            </a:endParaRPr>
          </a:p>
          <a:p>
            <a:pPr marL="216000" indent="-21528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EIA/TIA-568-B.1</a:t>
            </a:r>
            <a:r>
              <a:rPr b="1" lang="en-US" sz="2400" spc="-1" strike="noStrike">
                <a:solidFill>
                  <a:srgbClr val="ffffff"/>
                </a:solidFill>
                <a:latin typeface="Times New Roman"/>
                <a:ea typeface="DejaVu Sans"/>
              </a:rPr>
              <a:t>	</a:t>
            </a:r>
            <a:r>
              <a:rPr b="1" lang="en-US" sz="2400" spc="-1" strike="noStrike">
                <a:solidFill>
                  <a:srgbClr val="ffffff"/>
                </a:solidFill>
                <a:latin typeface="Times New Roman"/>
                <a:ea typeface="DejaVu Sans"/>
              </a:rPr>
              <a:t>	</a:t>
            </a:r>
            <a:r>
              <a:rPr b="1" lang="en-US" sz="2400" spc="-1" strike="noStrike">
                <a:solidFill>
                  <a:srgbClr val="ffffff"/>
                </a:solidFill>
                <a:latin typeface="Times New Roman"/>
                <a:ea typeface="DejaVu Sans"/>
              </a:rPr>
              <a:t>Commercial Cabling</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EIA/TIA-568-B.2</a:t>
            </a:r>
            <a:r>
              <a:rPr b="1" lang="en-US" sz="2400" spc="-1" strike="noStrike">
                <a:solidFill>
                  <a:srgbClr val="ffffff"/>
                </a:solidFill>
                <a:latin typeface="Times New Roman"/>
                <a:ea typeface="DejaVu Sans"/>
              </a:rPr>
              <a:t>	</a:t>
            </a:r>
            <a:r>
              <a:rPr b="1" lang="en-US" sz="2400" spc="-1" strike="noStrike">
                <a:solidFill>
                  <a:srgbClr val="ffffff"/>
                </a:solidFill>
                <a:latin typeface="Times New Roman"/>
                <a:ea typeface="DejaVu Sans"/>
              </a:rPr>
              <a:t>	</a:t>
            </a:r>
            <a:r>
              <a:rPr b="1" lang="en-US" sz="2400" spc="-1" strike="noStrike">
                <a:solidFill>
                  <a:srgbClr val="ffffff"/>
                </a:solidFill>
                <a:latin typeface="Times New Roman"/>
                <a:ea typeface="DejaVu Sans"/>
              </a:rPr>
              <a:t>Twisted Pair Media</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EIA/TIA-568-B.3</a:t>
            </a:r>
            <a:r>
              <a:rPr b="1" lang="en-US" sz="2400" spc="-1" strike="noStrike">
                <a:solidFill>
                  <a:srgbClr val="ffffff"/>
                </a:solidFill>
                <a:latin typeface="Times New Roman"/>
                <a:ea typeface="DejaVu Sans"/>
              </a:rPr>
              <a:t>	</a:t>
            </a:r>
            <a:r>
              <a:rPr b="1" lang="en-US" sz="2400" spc="-1" strike="noStrike">
                <a:solidFill>
                  <a:srgbClr val="ffffff"/>
                </a:solidFill>
                <a:latin typeface="Times New Roman"/>
                <a:ea typeface="DejaVu Sans"/>
              </a:rPr>
              <a:t>	</a:t>
            </a:r>
            <a:r>
              <a:rPr b="1" lang="en-US" sz="2400" spc="-1" strike="noStrike">
                <a:solidFill>
                  <a:srgbClr val="ffffff"/>
                </a:solidFill>
                <a:latin typeface="Times New Roman"/>
                <a:ea typeface="DejaVu Sans"/>
              </a:rPr>
              <a:t>Optical Fiber Cabling </a:t>
            </a:r>
            <a:endParaRPr b="0" lang="en-US" sz="2400" spc="-1" strike="noStrike">
              <a:latin typeface="Arial"/>
            </a:endParaRPr>
          </a:p>
        </p:txBody>
      </p:sp>
    </p:spTree>
  </p:cSld>
  <p:transition>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Horizontal Cabling</a:t>
            </a:r>
            <a:endParaRPr b="0" lang="en-US" sz="4400" spc="-1" strike="noStrike">
              <a:latin typeface="Arial"/>
            </a:endParaRPr>
          </a:p>
        </p:txBody>
      </p:sp>
      <p:sp>
        <p:nvSpPr>
          <p:cNvPr id="49"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5000" bIns="45000">
            <a:normAutofit/>
          </a:bodyPr>
          <a:p>
            <a:pPr marL="216000" indent="-21528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Permanent network cabling within a building is considered to be horizontal cabling</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This is defined as the cabling that extends out from the telecommunications closet into the LAN work area. </a:t>
            </a:r>
            <a:endParaRPr b="0" lang="en-US" sz="2400" spc="-1" strike="noStrike">
              <a:latin typeface="Arial"/>
            </a:endParaRPr>
          </a:p>
        </p:txBody>
      </p:sp>
    </p:spTree>
  </p:cSld>
  <p:transition>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Horizontal Cabling</a:t>
            </a:r>
            <a:endParaRPr b="0" lang="en-US" sz="4400" spc="-1" strike="noStrike">
              <a:latin typeface="Arial"/>
            </a:endParaRPr>
          </a:p>
        </p:txBody>
      </p:sp>
      <p:sp>
        <p:nvSpPr>
          <p:cNvPr id="51" name="CustomShape 2"/>
          <p:cNvSpPr/>
          <p:nvPr/>
        </p:nvSpPr>
        <p:spPr>
          <a:xfrm>
            <a:off x="457200" y="1981080"/>
            <a:ext cx="8228880" cy="4571280"/>
          </a:xfrm>
          <a:prstGeom prst="rect">
            <a:avLst/>
          </a:prstGeom>
          <a:noFill/>
          <a:ln>
            <a:noFill/>
          </a:ln>
        </p:spPr>
        <p:style>
          <a:lnRef idx="0"/>
          <a:fillRef idx="0"/>
          <a:effectRef idx="0"/>
          <a:fontRef idx="minor"/>
        </p:style>
        <p:txBody>
          <a:bodyPr lIns="90000" rIns="90000" tIns="45000" bIns="45000">
            <a:normAutofit/>
          </a:bodyPr>
          <a:p>
            <a:pPr marL="216000" indent="-21528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Take time to plan for your horizontal cabling installation, this is where your network interfaces with the users.  </a:t>
            </a:r>
            <a:endParaRPr b="0" lang="en-US" sz="2000" spc="-1" strike="noStrike">
              <a:latin typeface="Arial"/>
            </a:endParaRPr>
          </a:p>
          <a:p>
            <a:pPr>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216000" indent="-21528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There is always a substantial installation cost associated with horizontal cabling and there is an even greater cost of having to replace or upgrade a cable installation.  </a:t>
            </a:r>
            <a:endParaRPr b="0" lang="en-US" sz="2000" spc="-1" strike="noStrike">
              <a:latin typeface="Arial"/>
            </a:endParaRPr>
          </a:p>
          <a:p>
            <a:pPr marL="342720" indent="-342000">
              <a:lnSpc>
                <a:spcPct val="80000"/>
              </a:lnSpc>
              <a:spcBef>
                <a:spcPts val="499"/>
              </a:spcBef>
              <a:tabLst>
                <a:tab algn="l" pos="0"/>
              </a:tabLst>
            </a:pPr>
            <a:endParaRPr b="0" lang="en-US" sz="2000" spc="-1" strike="noStrike">
              <a:latin typeface="Arial"/>
            </a:endParaRPr>
          </a:p>
          <a:p>
            <a:pPr marL="342720" indent="-342000">
              <a:lnSpc>
                <a:spcPct val="80000"/>
              </a:lnSpc>
              <a:spcBef>
                <a:spcPts val="499"/>
              </a:spcBef>
              <a:tabLst>
                <a:tab algn="l" pos="0"/>
              </a:tabLst>
            </a:pP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   </a:t>
            </a:r>
            <a:r>
              <a:rPr b="1" lang="en-US" sz="2000" spc="-1" strike="noStrike">
                <a:solidFill>
                  <a:srgbClr val="ffffff"/>
                </a:solidFill>
                <a:latin typeface="Times New Roman"/>
                <a:ea typeface="DejaVu Sans"/>
              </a:rPr>
              <a:t>You don’t want to have re-cable your system very often.  </a:t>
            </a:r>
            <a:endParaRPr b="0" lang="en-US" sz="2000" spc="-1" strike="noStrike">
              <a:latin typeface="Arial"/>
            </a:endParaRPr>
          </a:p>
          <a:p>
            <a:pPr marL="342720" indent="-342000">
              <a:lnSpc>
                <a:spcPct val="80000"/>
              </a:lnSpc>
              <a:spcBef>
                <a:spcPts val="499"/>
              </a:spcBef>
              <a:tabLst>
                <a:tab algn="l" pos="0"/>
              </a:tabLst>
            </a:pPr>
            <a:endParaRPr b="0" lang="en-US" sz="2000" spc="-1" strike="noStrike">
              <a:latin typeface="Arial"/>
            </a:endParaRPr>
          </a:p>
          <a:p>
            <a:pPr marL="216000" indent="-21528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Careful attention should be given to planning for the horizontal cabling of a LAN.  Make sure that you fully understand your current networking needs and that your proposed plan meets the needs.  Also, make sure your plan addresses future needs and growth of your network. </a:t>
            </a:r>
            <a:endParaRPr b="0" lang="en-US" sz="2000" spc="-1" strike="noStrike">
              <a:latin typeface="Arial"/>
            </a:endParaRPr>
          </a:p>
          <a:p>
            <a:pPr>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342720" indent="-342000">
              <a:lnSpc>
                <a:spcPct val="80000"/>
              </a:lnSpc>
              <a:spcBef>
                <a:spcPts val="499"/>
              </a:spcBef>
              <a:tabLst>
                <a:tab algn="l" pos="0"/>
              </a:tabLst>
            </a:pPr>
            <a:endParaRPr b="0" lang="en-US" sz="2000" spc="-1" strike="noStrike">
              <a:latin typeface="Arial"/>
            </a:endParaRPr>
          </a:p>
        </p:txBody>
      </p:sp>
    </p:spTree>
  </p:cSld>
  <p:transition>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 name="Picture 4_0" descr="fg02_00100"/>
          <p:cNvPicPr/>
          <p:nvPr/>
        </p:nvPicPr>
        <p:blipFill>
          <a:blip r:embed="rId1"/>
          <a:stretch/>
        </p:blipFill>
        <p:spPr>
          <a:xfrm>
            <a:off x="685800" y="998640"/>
            <a:ext cx="7695360" cy="4639320"/>
          </a:xfrm>
          <a:prstGeom prst="rect">
            <a:avLst/>
          </a:prstGeom>
          <a:ln>
            <a:noFill/>
          </a:ln>
        </p:spPr>
      </p:pic>
      <p:sp>
        <p:nvSpPr>
          <p:cNvPr id="53" name="CustomShape 1"/>
          <p:cNvSpPr/>
          <p:nvPr/>
        </p:nvSpPr>
        <p:spPr>
          <a:xfrm>
            <a:off x="1676520" y="380880"/>
            <a:ext cx="655236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The Basic Blocks of Horizontal Cabling</a:t>
            </a:r>
            <a:endParaRPr b="0" lang="en-US" sz="2400" spc="-1" strike="noStrike">
              <a:latin typeface="Arial"/>
            </a:endParaRPr>
          </a:p>
        </p:txBody>
      </p:sp>
    </p:spTree>
  </p:cSld>
  <p:transition>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4" name="Picture 5" descr="fg02_00100"/>
          <p:cNvPicPr/>
          <p:nvPr/>
        </p:nvPicPr>
        <p:blipFill>
          <a:blip r:embed="rId1"/>
          <a:stretch/>
        </p:blipFill>
        <p:spPr>
          <a:xfrm>
            <a:off x="685800" y="998640"/>
            <a:ext cx="7695360" cy="4639320"/>
          </a:xfrm>
          <a:prstGeom prst="rect">
            <a:avLst/>
          </a:prstGeom>
          <a:ln>
            <a:noFill/>
          </a:ln>
        </p:spPr>
      </p:pic>
      <p:sp>
        <p:nvSpPr>
          <p:cNvPr id="55" name="CustomShape 1"/>
          <p:cNvSpPr/>
          <p:nvPr/>
        </p:nvSpPr>
        <p:spPr>
          <a:xfrm>
            <a:off x="1752480" y="395280"/>
            <a:ext cx="655272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The Basic Blocks of Horizontal Cabling</a:t>
            </a:r>
            <a:endParaRPr b="0" lang="en-US" sz="2400" spc="-1" strike="noStrike">
              <a:latin typeface="Arial"/>
            </a:endParaRPr>
          </a:p>
        </p:txBody>
      </p:sp>
      <p:sp>
        <p:nvSpPr>
          <p:cNvPr id="56" name="CustomShape 2"/>
          <p:cNvSpPr/>
          <p:nvPr/>
        </p:nvSpPr>
        <p:spPr>
          <a:xfrm>
            <a:off x="990720" y="5943600"/>
            <a:ext cx="3504240" cy="685080"/>
          </a:xfrm>
          <a:custGeom>
            <a:avLst/>
            <a:gdLst/>
            <a:ahLst/>
            <a:rect l="l" t="t" r="r" b="b"/>
            <a:pathLst>
              <a:path w="9738" h="1907">
                <a:moveTo>
                  <a:pt x="317" y="0"/>
                </a:moveTo>
                <a:lnTo>
                  <a:pt x="318" y="0"/>
                </a:lnTo>
                <a:cubicBezTo>
                  <a:pt x="262" y="0"/>
                  <a:pt x="207" y="15"/>
                  <a:pt x="159" y="43"/>
                </a:cubicBezTo>
                <a:cubicBezTo>
                  <a:pt x="111" y="70"/>
                  <a:pt x="70" y="111"/>
                  <a:pt x="43" y="159"/>
                </a:cubicBezTo>
                <a:cubicBezTo>
                  <a:pt x="15" y="207"/>
                  <a:pt x="0" y="262"/>
                  <a:pt x="0" y="318"/>
                </a:cubicBezTo>
                <a:lnTo>
                  <a:pt x="0" y="1588"/>
                </a:lnTo>
                <a:lnTo>
                  <a:pt x="0" y="1588"/>
                </a:lnTo>
                <a:cubicBezTo>
                  <a:pt x="0" y="1644"/>
                  <a:pt x="15" y="1699"/>
                  <a:pt x="43" y="1747"/>
                </a:cubicBezTo>
                <a:cubicBezTo>
                  <a:pt x="70" y="1795"/>
                  <a:pt x="111" y="1836"/>
                  <a:pt x="159" y="1863"/>
                </a:cubicBezTo>
                <a:cubicBezTo>
                  <a:pt x="207" y="1891"/>
                  <a:pt x="262" y="1906"/>
                  <a:pt x="318" y="1906"/>
                </a:cubicBezTo>
                <a:lnTo>
                  <a:pt x="9419" y="1906"/>
                </a:lnTo>
                <a:lnTo>
                  <a:pt x="9419" y="1906"/>
                </a:lnTo>
                <a:cubicBezTo>
                  <a:pt x="9475" y="1906"/>
                  <a:pt x="9530" y="1891"/>
                  <a:pt x="9578" y="1863"/>
                </a:cubicBezTo>
                <a:cubicBezTo>
                  <a:pt x="9626" y="1836"/>
                  <a:pt x="9667" y="1795"/>
                  <a:pt x="9694" y="1747"/>
                </a:cubicBezTo>
                <a:cubicBezTo>
                  <a:pt x="9722" y="1699"/>
                  <a:pt x="9737" y="1644"/>
                  <a:pt x="9737" y="1588"/>
                </a:cubicBezTo>
                <a:lnTo>
                  <a:pt x="9737" y="317"/>
                </a:lnTo>
                <a:lnTo>
                  <a:pt x="9737" y="318"/>
                </a:lnTo>
                <a:lnTo>
                  <a:pt x="9737" y="318"/>
                </a:lnTo>
                <a:cubicBezTo>
                  <a:pt x="9737" y="262"/>
                  <a:pt x="9722" y="207"/>
                  <a:pt x="9694" y="159"/>
                </a:cubicBezTo>
                <a:cubicBezTo>
                  <a:pt x="9667" y="111"/>
                  <a:pt x="9626" y="70"/>
                  <a:pt x="9578" y="43"/>
                </a:cubicBezTo>
                <a:cubicBezTo>
                  <a:pt x="9530" y="15"/>
                  <a:pt x="9475" y="0"/>
                  <a:pt x="9419" y="0"/>
                </a:cubicBezTo>
                <a:lnTo>
                  <a:pt x="317" y="0"/>
                </a:lnTo>
              </a:path>
            </a:pathLst>
          </a:custGeom>
          <a:solidFill>
            <a:srgbClr val="009999"/>
          </a:solidFill>
          <a:ln w="9360">
            <a:solidFill>
              <a:srgbClr val="ffffff"/>
            </a:solidFill>
            <a:miter/>
          </a:ln>
        </p:spPr>
        <p:style>
          <a:lnRef idx="0"/>
          <a:fillRef idx="0"/>
          <a:effectRef idx="0"/>
          <a:fontRef idx="minor"/>
        </p:style>
      </p:sp>
      <p:sp>
        <p:nvSpPr>
          <p:cNvPr id="57" name="CustomShape 3"/>
          <p:cNvSpPr/>
          <p:nvPr/>
        </p:nvSpPr>
        <p:spPr>
          <a:xfrm>
            <a:off x="1060560" y="6019920"/>
            <a:ext cx="34282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ea typeface="DejaVu Sans"/>
              </a:rPr>
              <a:t>A.  Backbone Cabling</a:t>
            </a:r>
            <a:endParaRPr b="0" lang="en-US" sz="2400" spc="-1" strike="noStrike">
              <a:latin typeface="Arial"/>
            </a:endParaRPr>
          </a:p>
        </p:txBody>
      </p:sp>
      <p:sp>
        <p:nvSpPr>
          <p:cNvPr id="58" name="CustomShape 4"/>
          <p:cNvSpPr/>
          <p:nvPr/>
        </p:nvSpPr>
        <p:spPr>
          <a:xfrm>
            <a:off x="457200" y="838080"/>
            <a:ext cx="1142280" cy="1142280"/>
          </a:xfrm>
          <a:prstGeom prst="ellipse">
            <a:avLst/>
          </a:prstGeom>
          <a:noFill/>
          <a:ln w="38160">
            <a:solidFill>
              <a:srgbClr val="ff0000"/>
            </a:solidFill>
            <a:miter/>
          </a:ln>
        </p:spPr>
        <p:style>
          <a:lnRef idx="0"/>
          <a:fillRef idx="0"/>
          <a:effectRef idx="0"/>
          <a:fontRef idx="minor"/>
        </p:style>
      </p:sp>
      <p:sp>
        <p:nvSpPr>
          <p:cNvPr id="59" name="Line 5"/>
          <p:cNvSpPr/>
          <p:nvPr/>
        </p:nvSpPr>
        <p:spPr>
          <a:xfrm flipH="1" flipV="1">
            <a:off x="1142640" y="2057040"/>
            <a:ext cx="304920" cy="3809880"/>
          </a:xfrm>
          <a:prstGeom prst="line">
            <a:avLst/>
          </a:prstGeom>
          <a:ln w="9360">
            <a:solidFill>
              <a:srgbClr val="ff0000"/>
            </a:solidFill>
            <a:miter/>
            <a:tailEnd len="med" type="triangle" w="med"/>
          </a:ln>
        </p:spPr>
        <p:style>
          <a:lnRef idx="0"/>
          <a:fillRef idx="0"/>
          <a:effectRef idx="0"/>
          <a:fontRef idx="minor"/>
        </p:style>
      </p:sp>
    </p:spTree>
  </p:cSld>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2004-04-29T16:35:05Z</dcterms:created>
  <dc:creator>Engineering Technology</dc:creator>
  <dc:description/>
  <dc:language>en-US</dc:language>
  <cp:lastModifiedBy/>
  <dcterms:modified xsi:type="dcterms:W3CDTF">2023-11-15T08:18:36Z</dcterms:modified>
  <cp:revision>24</cp:revision>
  <dc:subject/>
  <dc:title>Slide 1</dc:title>
</cp:coreProperties>
</file>