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3.jpeg" ContentType="image/jpeg"/>
  <Override PartName="/ppt/media/image9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685800" y="685800"/>
            <a:ext cx="77716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6000" spc="-1" strike="noStrike">
                <a:solidFill>
                  <a:srgbClr val="e5ffff"/>
                </a:solidFill>
                <a:latin typeface="Tahoma"/>
                <a:ea typeface="DejaVu Sans"/>
              </a:rPr>
              <a:t>Chapter 1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371600" y="2666520"/>
            <a:ext cx="64000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8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Introduction to Computer Networks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457200" y="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Bus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9" name="Picture 4_1" descr="fg01_00300"/>
          <p:cNvPicPr/>
          <p:nvPr/>
        </p:nvPicPr>
        <p:blipFill>
          <a:blip r:embed="rId1"/>
          <a:stretch/>
        </p:blipFill>
        <p:spPr>
          <a:xfrm>
            <a:off x="470160" y="1462320"/>
            <a:ext cx="7460640" cy="39031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457200" y="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Bus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1" name="Picture 5_0" descr="fg01_00300"/>
          <p:cNvPicPr/>
          <p:nvPr/>
        </p:nvPicPr>
        <p:blipFill>
          <a:blip r:embed="rId1"/>
          <a:stretch/>
        </p:blipFill>
        <p:spPr>
          <a:xfrm>
            <a:off x="1073160" y="1523880"/>
            <a:ext cx="7460640" cy="3903120"/>
          </a:xfrm>
          <a:prstGeom prst="rect">
            <a:avLst/>
          </a:prstGeom>
          <a:ln>
            <a:noFill/>
          </a:ln>
        </p:spPr>
      </p:pic>
      <p:sp>
        <p:nvSpPr>
          <p:cNvPr id="62" name="CustomShape 2"/>
          <p:cNvSpPr/>
          <p:nvPr/>
        </p:nvSpPr>
        <p:spPr>
          <a:xfrm>
            <a:off x="914400" y="5638680"/>
            <a:ext cx="7923960" cy="82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Features  - network data traffic is carried over a common data link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9144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Star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4" name="Picture 13_0" descr="fg01_00400"/>
          <p:cNvPicPr/>
          <p:nvPr/>
        </p:nvPicPr>
        <p:blipFill>
          <a:blip r:embed="rId1"/>
          <a:stretch/>
        </p:blipFill>
        <p:spPr>
          <a:xfrm>
            <a:off x="1371600" y="1463040"/>
            <a:ext cx="6309000" cy="516564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9144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Star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6" name="Picture 5_1" descr="fg01_00400"/>
          <p:cNvPicPr/>
          <p:nvPr/>
        </p:nvPicPr>
        <p:blipFill>
          <a:blip r:embed="rId1"/>
          <a:stretch/>
        </p:blipFill>
        <p:spPr>
          <a:xfrm>
            <a:off x="2560320" y="1752120"/>
            <a:ext cx="5851800" cy="4876200"/>
          </a:xfrm>
          <a:prstGeom prst="rect">
            <a:avLst/>
          </a:prstGeom>
          <a:ln>
            <a:noFill/>
          </a:ln>
        </p:spPr>
      </p:pic>
      <p:sp>
        <p:nvSpPr>
          <p:cNvPr id="67" name="CustomShape 2"/>
          <p:cNvSpPr/>
          <p:nvPr/>
        </p:nvSpPr>
        <p:spPr>
          <a:xfrm>
            <a:off x="304920" y="1600200"/>
            <a:ext cx="26661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Computers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68" name="Line 3"/>
          <p:cNvSpPr/>
          <p:nvPr/>
        </p:nvSpPr>
        <p:spPr>
          <a:xfrm>
            <a:off x="1828800" y="1843920"/>
            <a:ext cx="1218960" cy="53352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Line 4"/>
          <p:cNvSpPr/>
          <p:nvPr/>
        </p:nvSpPr>
        <p:spPr>
          <a:xfrm>
            <a:off x="1828800" y="1828800"/>
            <a:ext cx="2590560" cy="15228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9144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Star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1" name="Picture 5_2" descr="fg01_00400"/>
          <p:cNvPicPr/>
          <p:nvPr/>
        </p:nvPicPr>
        <p:blipFill>
          <a:blip r:embed="rId1"/>
          <a:stretch/>
        </p:blipFill>
        <p:spPr>
          <a:xfrm>
            <a:off x="3087720" y="1752480"/>
            <a:ext cx="5415840" cy="4876200"/>
          </a:xfrm>
          <a:prstGeom prst="rect">
            <a:avLst/>
          </a:prstGeom>
          <a:ln>
            <a:noFill/>
          </a:ln>
        </p:spPr>
      </p:pic>
      <p:sp>
        <p:nvSpPr>
          <p:cNvPr id="72" name="CustomShape 2"/>
          <p:cNvSpPr/>
          <p:nvPr/>
        </p:nvSpPr>
        <p:spPr>
          <a:xfrm>
            <a:off x="304920" y="2575080"/>
            <a:ext cx="2666160" cy="86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Switch (or Hub) 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Multiport Repeater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3" name="Line 3"/>
          <p:cNvSpPr/>
          <p:nvPr/>
        </p:nvSpPr>
        <p:spPr>
          <a:xfrm>
            <a:off x="2971800" y="3124080"/>
            <a:ext cx="1752480" cy="6858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4"/>
          <p:cNvSpPr/>
          <p:nvPr/>
        </p:nvSpPr>
        <p:spPr>
          <a:xfrm>
            <a:off x="304920" y="1584360"/>
            <a:ext cx="26661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Computers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75" name="Line 5"/>
          <p:cNvSpPr/>
          <p:nvPr/>
        </p:nvSpPr>
        <p:spPr>
          <a:xfrm>
            <a:off x="2133720" y="1828800"/>
            <a:ext cx="1218960" cy="53352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6"/>
          <p:cNvSpPr/>
          <p:nvPr/>
        </p:nvSpPr>
        <p:spPr>
          <a:xfrm>
            <a:off x="2133720" y="1828800"/>
            <a:ext cx="2590560" cy="15228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9144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Star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78" name="Picture 5_3" descr="fg01_00400"/>
          <p:cNvPicPr/>
          <p:nvPr/>
        </p:nvPicPr>
        <p:blipFill>
          <a:blip r:embed="rId1"/>
          <a:stretch/>
        </p:blipFill>
        <p:spPr>
          <a:xfrm>
            <a:off x="3087720" y="1752480"/>
            <a:ext cx="5507280" cy="4876200"/>
          </a:xfrm>
          <a:prstGeom prst="rect">
            <a:avLst/>
          </a:prstGeom>
          <a:ln>
            <a:noFill/>
          </a:ln>
        </p:spPr>
      </p:pic>
      <p:sp>
        <p:nvSpPr>
          <p:cNvPr id="79" name="CustomShape 2"/>
          <p:cNvSpPr/>
          <p:nvPr/>
        </p:nvSpPr>
        <p:spPr>
          <a:xfrm>
            <a:off x="304920" y="2590920"/>
            <a:ext cx="2971080" cy="86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Switch (or Hub)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Multi-port Repeater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0" name="Line 3"/>
          <p:cNvSpPr/>
          <p:nvPr/>
        </p:nvSpPr>
        <p:spPr>
          <a:xfrm>
            <a:off x="2971800" y="3124080"/>
            <a:ext cx="1752480" cy="6858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"/>
          <p:cNvSpPr/>
          <p:nvPr/>
        </p:nvSpPr>
        <p:spPr>
          <a:xfrm>
            <a:off x="304920" y="1600200"/>
            <a:ext cx="2666160" cy="39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Line 5"/>
          <p:cNvSpPr/>
          <p:nvPr/>
        </p:nvSpPr>
        <p:spPr>
          <a:xfrm>
            <a:off x="2133720" y="1828800"/>
            <a:ext cx="1218960" cy="53352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Line 6"/>
          <p:cNvSpPr/>
          <p:nvPr/>
        </p:nvSpPr>
        <p:spPr>
          <a:xfrm>
            <a:off x="2133720" y="1828800"/>
            <a:ext cx="2590560" cy="15228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7"/>
          <p:cNvSpPr/>
          <p:nvPr/>
        </p:nvSpPr>
        <p:spPr>
          <a:xfrm>
            <a:off x="304920" y="4038480"/>
            <a:ext cx="2666160" cy="86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Twisted Pair Cable</a:t>
            </a:r>
            <a:endParaRPr b="0" lang="en-US" sz="20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  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5" name="Line 8"/>
          <p:cNvSpPr/>
          <p:nvPr/>
        </p:nvSpPr>
        <p:spPr>
          <a:xfrm>
            <a:off x="2895480" y="4267080"/>
            <a:ext cx="1447920" cy="7632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Line 9"/>
          <p:cNvSpPr/>
          <p:nvPr/>
        </p:nvSpPr>
        <p:spPr>
          <a:xfrm>
            <a:off x="2895480" y="4419720"/>
            <a:ext cx="2057400" cy="53316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10"/>
          <p:cNvSpPr/>
          <p:nvPr/>
        </p:nvSpPr>
        <p:spPr>
          <a:xfrm>
            <a:off x="2895480" y="4343400"/>
            <a:ext cx="2895840" cy="38088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11"/>
          <p:cNvSpPr/>
          <p:nvPr/>
        </p:nvSpPr>
        <p:spPr>
          <a:xfrm flipV="1">
            <a:off x="2895480" y="3962160"/>
            <a:ext cx="1371600" cy="228600"/>
          </a:xfrm>
          <a:prstGeom prst="line">
            <a:avLst/>
          </a:prstGeom>
          <a:ln w="93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12"/>
          <p:cNvSpPr/>
          <p:nvPr/>
        </p:nvSpPr>
        <p:spPr>
          <a:xfrm>
            <a:off x="304920" y="1584360"/>
            <a:ext cx="2666160" cy="39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216000" indent="-215280">
              <a:lnSpc>
                <a:spcPct val="100000"/>
              </a:lnSpc>
              <a:spcBef>
                <a:spcPts val="124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Computers</a:t>
            </a:r>
            <a:endParaRPr b="0" lang="en-US" sz="2000" spc="-1" strike="noStrike">
              <a:latin typeface="Arial"/>
            </a:endParaRPr>
          </a:p>
        </p:txBody>
      </p:sp>
    </p:spTree>
  </p:cSld>
  <p:transition>
    <p:fade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9144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imes New Roman"/>
                <a:ea typeface="DejaVu Sans"/>
              </a:rPr>
              <a:t>Star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1" name="Picture 5_4" descr="fg01_00400"/>
          <p:cNvPicPr/>
          <p:nvPr/>
        </p:nvPicPr>
        <p:blipFill>
          <a:blip r:embed="rId1"/>
          <a:stretch/>
        </p:blipFill>
        <p:spPr>
          <a:xfrm>
            <a:off x="762120" y="1752480"/>
            <a:ext cx="4074120" cy="4876200"/>
          </a:xfrm>
          <a:prstGeom prst="rect">
            <a:avLst/>
          </a:prstGeom>
          <a:ln>
            <a:noFill/>
          </a:ln>
        </p:spPr>
      </p:pic>
      <p:sp>
        <p:nvSpPr>
          <p:cNvPr id="92" name="CustomShape 2"/>
          <p:cNvSpPr/>
          <p:nvPr/>
        </p:nvSpPr>
        <p:spPr>
          <a:xfrm>
            <a:off x="5334120" y="1828800"/>
            <a:ext cx="3809160" cy="5658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342720" indent="-342000">
              <a:lnSpc>
                <a:spcPct val="100000"/>
              </a:lnSpc>
              <a:spcBef>
                <a:spcPts val="1375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Features:</a:t>
            </a:r>
            <a:endParaRPr b="0" lang="en-US" sz="2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375"/>
              </a:spcBef>
              <a:buClr>
                <a:srgbClr val="ffffff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All networking devices connect to a central hub or switch.</a:t>
            </a:r>
            <a:endParaRPr b="0" lang="en-US" sz="2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375"/>
              </a:spcBef>
              <a:buClr>
                <a:srgbClr val="ffffff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networking devices do not share data connections to/from the central hub or switch</a:t>
            </a:r>
            <a:endParaRPr b="0" lang="en-US" sz="2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375"/>
              </a:spcBef>
              <a:buClr>
                <a:srgbClr val="ffffff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2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 hub broadcasts all data traffic to all networking devices connected to its data ports.</a:t>
            </a:r>
            <a:endParaRPr b="0" lang="en-US" sz="2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375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375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p:transition>
    <p:fade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Mesh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Picture 4_2" descr="fg01_00500"/>
          <p:cNvPicPr/>
          <p:nvPr/>
        </p:nvPicPr>
        <p:blipFill>
          <a:blip r:embed="rId1"/>
          <a:stretch/>
        </p:blipFill>
        <p:spPr>
          <a:xfrm>
            <a:off x="1219320" y="2209680"/>
            <a:ext cx="6679440" cy="412848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Mesh Topology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Picture 5_5" descr="fg01_00500"/>
          <p:cNvPicPr/>
          <p:nvPr/>
        </p:nvPicPr>
        <p:blipFill>
          <a:blip r:embed="rId1"/>
          <a:stretch/>
        </p:blipFill>
        <p:spPr>
          <a:xfrm>
            <a:off x="609480" y="2666880"/>
            <a:ext cx="4266720" cy="2636280"/>
          </a:xfrm>
          <a:prstGeom prst="rect">
            <a:avLst/>
          </a:prstGeom>
          <a:ln>
            <a:noFill/>
          </a:ln>
        </p:spPr>
      </p:pic>
      <p:sp>
        <p:nvSpPr>
          <p:cNvPr id="97" name="CustomShape 2"/>
          <p:cNvSpPr/>
          <p:nvPr/>
        </p:nvSpPr>
        <p:spPr>
          <a:xfrm>
            <a:off x="5334120" y="2438280"/>
            <a:ext cx="3580560" cy="3224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marL="342720" indent="-342000">
              <a:lnSpc>
                <a:spcPct val="100000"/>
              </a:lnSpc>
              <a:spcBef>
                <a:spcPts val="1500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Features: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All networking devices are heavily interconnected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Redundant data traffic paths</a:t>
            </a: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1500"/>
              </a:spcBef>
              <a:buClr>
                <a:srgbClr val="ffffff"/>
              </a:buClr>
              <a:buFont typeface="Tahoma"/>
              <a:buAutoNum type="arabicPeriod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Expensive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Chapter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457200" y="1981080"/>
            <a:ext cx="82288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85000"/>
          </a:bodyPr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Explain the various LAN topologies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Define the function of a networking protocol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Explain the fundamentals of the Token-Ring 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network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Describe CSMA/CD for the Ethernet protocol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Describe the structure of the Ethernet packet frame</a:t>
            </a: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457200" y="1981080"/>
            <a:ext cx="822888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Define the function of the network interface card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Describe the purpose of the MAC address on a networking device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Discuss how to determine the MAC address for a computer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9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Discuss the fundamentals of IP addressing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Chapter Objectives</a:t>
            </a:r>
            <a:endParaRPr b="0" lang="en-US" sz="4400" spc="-1" strike="noStrike">
              <a:latin typeface="Arial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Chapter Objectives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CustomShape 2"/>
          <p:cNvSpPr/>
          <p:nvPr/>
        </p:nvSpPr>
        <p:spPr>
          <a:xfrm>
            <a:off x="533520" y="1752480"/>
            <a:ext cx="8609760" cy="411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Describe a methodology for assembling an office LAN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Describe the steps for assigning an IP address to a computer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42000">
              <a:lnSpc>
                <a:spcPct val="100000"/>
              </a:lnSpc>
              <a:spcBef>
                <a:spcPts val="598"/>
              </a:spcBef>
              <a:buClr>
                <a:srgbClr val="00ccff"/>
              </a:buClr>
              <a:buSzPct val="65000"/>
              <a:buFont typeface="Wingdings" charset="2"/>
              <a:buChar char="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  <a:ea typeface="DejaVu Sans"/>
              </a:rPr>
              <a:t>Discuss the procedures for troubleshooting a LAN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598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685800" y="685800"/>
            <a:ext cx="7771680" cy="182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371600" y="2666520"/>
            <a:ext cx="640008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899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3600" spc="-1" strike="noStrike">
                <a:solidFill>
                  <a:srgbClr val="ffffff"/>
                </a:solidFill>
                <a:latin typeface="Tahoma"/>
                <a:ea typeface="DejaVu Sans"/>
              </a:rPr>
              <a:t>Network Topologies</a:t>
            </a:r>
            <a:endParaRPr b="0" lang="en-US" sz="3600" spc="-1" strike="noStrike">
              <a:latin typeface="Arial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457200" y="3808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800" spc="-1" strike="noStrike">
                <a:solidFill>
                  <a:srgbClr val="e5ffff"/>
                </a:solidFill>
                <a:latin typeface="Tahoma"/>
                <a:ea typeface="DejaVu Sans"/>
              </a:rPr>
              <a:t>Protocol and Topology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457200" y="2057400"/>
            <a:ext cx="8228880" cy="457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216000" indent="-215280">
              <a:lnSpc>
                <a:spcPct val="9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Local area networks are defined in terms of the </a:t>
            </a:r>
            <a:r>
              <a:rPr b="0" lang="en-US" sz="28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protocol</a:t>
            </a:r>
            <a:r>
              <a:rPr b="1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and the </a:t>
            </a:r>
            <a:r>
              <a:rPr b="0" lang="en-US" sz="28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topology 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used for accessing the network.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networking</a:t>
            </a:r>
            <a:r>
              <a:rPr b="0" lang="en-US" sz="28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 protocol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is the set of rules established for the users to gain control of the network to exchange information.  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97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800" spc="-1" strike="noStrike">
              <a:latin typeface="Arial"/>
            </a:endParaRPr>
          </a:p>
          <a:p>
            <a:pPr marL="216000" indent="-215280">
              <a:lnSpc>
                <a:spcPct val="90000"/>
              </a:lnSpc>
              <a:spcBef>
                <a:spcPts val="697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The </a:t>
            </a:r>
            <a:r>
              <a:rPr b="0" lang="en-US" sz="28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topology</a:t>
            </a:r>
            <a:r>
              <a:rPr b="0" lang="en-US" sz="28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 is the network architecture used to interconnect the networking equipment. </a:t>
            </a:r>
            <a:endParaRPr b="0" lang="en-US" sz="2800" spc="-1" strike="noStrike">
              <a:latin typeface="Arial"/>
            </a:endParaRPr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0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nodeType="clickEffect" fill="hold">
                      <p:stCondLst>
                        <p:cond delay="indefinite"/>
                      </p:stCondLst>
                      <p:childTnLst>
                        <p:par>
                          <p:cTn id="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nodeType="clickEffect" fill="hold">
                      <p:stCondLst>
                        <p:cond delay="indefinite"/>
                      </p:stCondLst>
                      <p:childTnLst>
                        <p:par>
                          <p:cTn id="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20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nodeType="clickEffect" fill="hold">
                      <p:stCondLst>
                        <p:cond delay="indefinite"/>
                      </p:stCondLst>
                      <p:childTnLst>
                        <p:par>
                          <p:cTn id="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2000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457200" y="15228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Common Network Topologies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1" name="Picture 4" descr="fg01_00100"/>
          <p:cNvPicPr/>
          <p:nvPr/>
        </p:nvPicPr>
        <p:blipFill>
          <a:blip r:embed="rId1"/>
          <a:stretch/>
        </p:blipFill>
        <p:spPr>
          <a:xfrm>
            <a:off x="838800" y="1580400"/>
            <a:ext cx="6476040" cy="50029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457200" y="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Token-Ring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3" name="Picture 4_0" descr="fg01_00200"/>
          <p:cNvPicPr/>
          <p:nvPr/>
        </p:nvPicPr>
        <p:blipFill>
          <a:blip r:embed="rId1"/>
          <a:stretch/>
        </p:blipFill>
        <p:spPr>
          <a:xfrm>
            <a:off x="899640" y="1204200"/>
            <a:ext cx="6140880" cy="5379120"/>
          </a:xfrm>
          <a:prstGeom prst="rect">
            <a:avLst/>
          </a:prstGeom>
          <a:ln>
            <a:noFill/>
          </a:ln>
        </p:spPr>
      </p:pic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457200" y="0"/>
            <a:ext cx="8228880" cy="1370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4400" spc="-1" strike="noStrike">
                <a:solidFill>
                  <a:srgbClr val="e5ffff"/>
                </a:solidFill>
                <a:latin typeface="Tahoma"/>
                <a:ea typeface="DejaVu Sans"/>
              </a:rPr>
              <a:t>Token-Ring (IEEE 802.3)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5" name="Picture 5" descr="fg01_00200"/>
          <p:cNvPicPr/>
          <p:nvPr/>
        </p:nvPicPr>
        <p:blipFill>
          <a:blip r:embed="rId1"/>
          <a:stretch/>
        </p:blipFill>
        <p:spPr>
          <a:xfrm>
            <a:off x="685800" y="1600200"/>
            <a:ext cx="4492080" cy="4876200"/>
          </a:xfrm>
          <a:prstGeom prst="rect">
            <a:avLst/>
          </a:prstGeom>
          <a:ln>
            <a:noFill/>
          </a:ln>
        </p:spPr>
      </p:pic>
      <p:sp>
        <p:nvSpPr>
          <p:cNvPr id="56" name="CustomShape 2"/>
          <p:cNvSpPr/>
          <p:nvPr/>
        </p:nvSpPr>
        <p:spPr>
          <a:xfrm>
            <a:off x="5486400" y="1752480"/>
            <a:ext cx="3428280" cy="3166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Features: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     </a:t>
            </a:r>
            <a:r>
              <a:rPr b="0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Token Passing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Advantage: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Deterministic</a:t>
            </a:r>
            <a:r>
              <a:rPr b="0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–</a:t>
            </a:r>
            <a:r>
              <a:rPr b="0" lang="en-US" sz="2000" spc="-1" strike="noStrike">
                <a:solidFill>
                  <a:srgbClr val="ffcc00"/>
                </a:solidFill>
                <a:latin typeface="Times New Roman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Times New Roman"/>
                <a:ea typeface="DejaVu Sans"/>
              </a:rPr>
              <a:t>meaning that the networking devices gain control of the network at fixed time intervals.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" name="Line 3"/>
          <p:cNvSpPr/>
          <p:nvPr/>
        </p:nvSpPr>
        <p:spPr>
          <a:xfrm>
            <a:off x="5562720" y="2819520"/>
            <a:ext cx="3124080" cy="0"/>
          </a:xfrm>
          <a:prstGeom prst="line">
            <a:avLst/>
          </a:prstGeom>
          <a:ln w="9360">
            <a:solidFill>
              <a:srgbClr val="ff00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2004-04-29T16:35:05Z</dcterms:created>
  <dc:creator>Engineering Technology</dc:creator>
  <dc:description/>
  <dc:language>en-US</dc:language>
  <cp:lastModifiedBy/>
  <dcterms:modified xsi:type="dcterms:W3CDTF">2023-11-15T07:57:07Z</dcterms:modified>
  <cp:revision>42</cp:revision>
  <dc:subject/>
  <dc:title>Slide 1</dc:title>
</cp:coreProperties>
</file>