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41.xml.rels" ContentType="application/vnd.openxmlformats-package.relationships+xml"/>
  <Override PartName="/ppt/notesSlides/notesSlide4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8.png" ContentType="image/png"/>
  <Override PartName="/ppt/media/image14.jpeg" ContentType="image/jpeg"/>
  <Override PartName="/ppt/media/image12.png" ContentType="image/png"/>
  <Override PartName="/ppt/media/image20.jpeg" ContentType="image/jpeg"/>
  <Override PartName="/ppt/media/image7.png" ContentType="image/png"/>
  <Override PartName="/ppt/media/image1.jpeg" ContentType="image/jpeg"/>
  <Override PartName="/ppt/media/image22.jpeg" ContentType="image/jpeg"/>
  <Override PartName="/ppt/media/image11.png" ContentType="image/png"/>
  <Override PartName="/ppt/media/image19.jpeg" ContentType="image/jpeg"/>
  <Override PartName="/ppt/media/image6.png" ContentType="image/png"/>
  <Override PartName="/ppt/media/image24.jpeg" ContentType="image/jpeg"/>
  <Override PartName="/ppt/media/image5.png" ContentType="image/png"/>
  <Override PartName="/ppt/media/image10.png" ContentType="image/png"/>
  <Override PartName="/ppt/media/image21.jpeg" ContentType="image/jpeg"/>
  <Override PartName="/ppt/media/image16.jpeg" ContentType="image/jpeg"/>
  <Override PartName="/ppt/media/image18.jpeg" ContentType="image/jpeg"/>
  <Override PartName="/ppt/media/image15.jpeg" ContentType="image/jpeg"/>
  <Override PartName="/ppt/media/image2.png" ContentType="image/png"/>
  <Override PartName="/ppt/media/image17.jpeg" ContentType="image/jpeg"/>
  <Override PartName="/ppt/media/image3.png" ContentType="image/png"/>
  <Override PartName="/ppt/media/image4.png" ContentType="image/png"/>
  <Override PartName="/ppt/media/image13.jpeg" ContentType="image/jpeg"/>
  <Override PartName="/ppt/media/image23.png" ContentType="image/png"/>
  <Override PartName="/ppt/embeddings/oleObject1.bin" ContentType="application/vnd.openxmlformats-officedocument.oleObject"/>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604440" y="840600"/>
            <a:ext cx="7598520" cy="4148640"/>
          </a:xfrm>
          <a:prstGeom prst="rect">
            <a:avLst/>
          </a:prstGeom>
        </p:spPr>
        <p:txBody>
          <a:bodyPr lIns="0" rIns="0" tIns="0" bIns="0" anchor="ctr">
            <a:noAutofit/>
          </a:bodyPr>
          <a:p>
            <a:pPr algn="ctr"/>
            <a:r>
              <a:rPr b="0" lang="en-US" sz="4000" spc="-1" strike="noStrike">
                <a:latin typeface="Arial"/>
              </a:rPr>
              <a:t>Click to move the slide</a:t>
            </a:r>
            <a:endParaRPr b="0" lang="en-US" sz="4000" spc="-1" strike="noStrike">
              <a:latin typeface="Arial"/>
            </a:endParaRPr>
          </a:p>
        </p:txBody>
      </p:sp>
      <p:sp>
        <p:nvSpPr>
          <p:cNvPr id="80" name="PlaceHolder 2"/>
          <p:cNvSpPr>
            <a:spLocks noGrp="1"/>
          </p:cNvSpPr>
          <p:nvPr>
            <p:ph type="body"/>
          </p:nvPr>
        </p:nvSpPr>
        <p:spPr>
          <a:xfrm>
            <a:off x="880560" y="5255280"/>
            <a:ext cx="7046640" cy="4978440"/>
          </a:xfrm>
          <a:prstGeom prst="rect">
            <a:avLst/>
          </a:prstGeom>
        </p:spPr>
        <p:txBody>
          <a:bodyPr lIns="0" rIns="0" tIns="0" bIns="0">
            <a:noAutofit/>
          </a:bodyPr>
          <a:p>
            <a:r>
              <a:rPr b="0" lang="en-US" sz="2910" spc="-1" strike="noStrike">
                <a:latin typeface="Arial"/>
              </a:rPr>
              <a:t>Click to edit the notes format</a:t>
            </a:r>
            <a:endParaRPr b="0" lang="en-US" sz="2910" spc="-1" strike="noStrike">
              <a:latin typeface="Arial"/>
            </a:endParaRPr>
          </a:p>
        </p:txBody>
      </p:sp>
      <p:sp>
        <p:nvSpPr>
          <p:cNvPr id="81" name="PlaceHolder 3"/>
          <p:cNvSpPr>
            <a:spLocks noGrp="1"/>
          </p:cNvSpPr>
          <p:nvPr>
            <p:ph type="hdr"/>
          </p:nvPr>
        </p:nvSpPr>
        <p:spPr>
          <a:xfrm>
            <a:off x="0" y="0"/>
            <a:ext cx="3822480" cy="5529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82" name="PlaceHolder 4"/>
          <p:cNvSpPr>
            <a:spLocks noGrp="1"/>
          </p:cNvSpPr>
          <p:nvPr>
            <p:ph type="dt"/>
          </p:nvPr>
        </p:nvSpPr>
        <p:spPr>
          <a:xfrm>
            <a:off x="4985640" y="0"/>
            <a:ext cx="3822480" cy="5529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3" name="PlaceHolder 5"/>
          <p:cNvSpPr>
            <a:spLocks noGrp="1"/>
          </p:cNvSpPr>
          <p:nvPr>
            <p:ph type="ftr"/>
          </p:nvPr>
        </p:nvSpPr>
        <p:spPr>
          <a:xfrm>
            <a:off x="0" y="10510920"/>
            <a:ext cx="3822480" cy="5529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4" name="PlaceHolder 6"/>
          <p:cNvSpPr>
            <a:spLocks noGrp="1"/>
          </p:cNvSpPr>
          <p:nvPr>
            <p:ph type="sldNum"/>
          </p:nvPr>
        </p:nvSpPr>
        <p:spPr>
          <a:xfrm>
            <a:off x="4985640" y="10510920"/>
            <a:ext cx="3822480" cy="552960"/>
          </a:xfrm>
          <a:prstGeom prst="rect">
            <a:avLst/>
          </a:prstGeom>
        </p:spPr>
        <p:txBody>
          <a:bodyPr lIns="0" rIns="0" tIns="0" bIns="0" anchor="b">
            <a:noAutofit/>
          </a:bodyPr>
          <a:p>
            <a:pPr algn="r"/>
            <a:fld id="{7C82F1AB-D007-497F-BBC9-7F7E10B5032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4402440" y="9553680"/>
            <a:ext cx="3367080" cy="502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AA13216-AB45-46F5-8DA5-7BA5FA53BD74}" type="slidenum">
              <a:rPr b="0" lang="en-US" sz="1200" spc="-1" strike="noStrike">
                <a:solidFill>
                  <a:srgbClr val="000000"/>
                </a:solidFill>
                <a:latin typeface="Arial"/>
              </a:rPr>
              <a:t>&lt;number&gt;</a:t>
            </a:fld>
            <a:endParaRPr b="0" lang="en-US" sz="1200" spc="-1" strike="noStrike">
              <a:latin typeface="Arial"/>
            </a:endParaRPr>
          </a:p>
        </p:txBody>
      </p:sp>
      <p:sp>
        <p:nvSpPr>
          <p:cNvPr id="230" name="PlaceHolder 2"/>
          <p:cNvSpPr>
            <a:spLocks noGrp="1"/>
          </p:cNvSpPr>
          <p:nvPr>
            <p:ph type="sldImg"/>
          </p:nvPr>
        </p:nvSpPr>
        <p:spPr>
          <a:xfrm>
            <a:off x="1295280" y="754200"/>
            <a:ext cx="5180760" cy="3771000"/>
          </a:xfrm>
          <a:prstGeom prst="rect">
            <a:avLst/>
          </a:prstGeom>
        </p:spPr>
      </p:sp>
      <p:sp>
        <p:nvSpPr>
          <p:cNvPr id="231" name="PlaceHolder 3"/>
          <p:cNvSpPr>
            <a:spLocks noGrp="1"/>
          </p:cNvSpPr>
          <p:nvPr>
            <p:ph type="body"/>
          </p:nvPr>
        </p:nvSpPr>
        <p:spPr>
          <a:xfrm>
            <a:off x="777240" y="4777560"/>
            <a:ext cx="6217200" cy="4525560"/>
          </a:xfrm>
          <a:prstGeom prst="rect">
            <a:avLst/>
          </a:prstGeom>
        </p:spPr>
        <p:txBody>
          <a:bodyPr lIns="0" rIns="0" tIns="0" bIns="0">
            <a:noAutofit/>
          </a:bodyPr>
          <a:p>
            <a:endParaRPr b="0" lang="en-US" sz="291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
        <p:nvSpPr>
          <p:cNvPr id="27" name="PlaceHolder 2"/>
          <p:cNvSpPr>
            <a:spLocks noGrp="1"/>
          </p:cNvSpPr>
          <p:nvPr>
            <p:ph type="body"/>
          </p:nvPr>
        </p:nvSpPr>
        <p:spPr>
          <a:xfrm>
            <a:off x="504000" y="1326240"/>
            <a:ext cx="9071640" cy="1568160"/>
          </a:xfrm>
          <a:prstGeom prst="rect">
            <a:avLst/>
          </a:prstGeom>
        </p:spPr>
        <p:txBody>
          <a:bodyPr lIns="0" rIns="0" tIns="0" bIns="0">
            <a:normAutofit/>
          </a:bodyPr>
          <a:p>
            <a:endParaRPr b="0" lang="en-US" sz="2640" spc="-1" strike="noStrike">
              <a:latin typeface="Arial"/>
            </a:endParaRPr>
          </a:p>
        </p:txBody>
      </p:sp>
      <p:sp>
        <p:nvSpPr>
          <p:cNvPr id="28" name="PlaceHolder 3"/>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
        <p:nvSpPr>
          <p:cNvPr id="30"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31"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32"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
        <p:nvSpPr>
          <p:cNvPr id="33" name="PlaceHolder 5"/>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
        <p:nvSpPr>
          <p:cNvPr id="35" name="PlaceHolder 2"/>
          <p:cNvSpPr>
            <a:spLocks noGrp="1"/>
          </p:cNvSpPr>
          <p:nvPr>
            <p:ph type="body"/>
          </p:nvPr>
        </p:nvSpPr>
        <p:spPr>
          <a:xfrm>
            <a:off x="504000" y="1326240"/>
            <a:ext cx="2920680" cy="1568160"/>
          </a:xfrm>
          <a:prstGeom prst="rect">
            <a:avLst/>
          </a:prstGeom>
        </p:spPr>
        <p:txBody>
          <a:bodyPr lIns="0" rIns="0" tIns="0" bIns="0">
            <a:normAutofit/>
          </a:bodyPr>
          <a:p>
            <a:endParaRPr b="0" lang="en-US" sz="2640" spc="-1" strike="noStrike">
              <a:latin typeface="Arial"/>
            </a:endParaRPr>
          </a:p>
        </p:txBody>
      </p:sp>
      <p:sp>
        <p:nvSpPr>
          <p:cNvPr id="36" name="PlaceHolder 3"/>
          <p:cNvSpPr>
            <a:spLocks noGrp="1"/>
          </p:cNvSpPr>
          <p:nvPr>
            <p:ph type="body"/>
          </p:nvPr>
        </p:nvSpPr>
        <p:spPr>
          <a:xfrm>
            <a:off x="3571200" y="1326240"/>
            <a:ext cx="2920680" cy="1568160"/>
          </a:xfrm>
          <a:prstGeom prst="rect">
            <a:avLst/>
          </a:prstGeom>
        </p:spPr>
        <p:txBody>
          <a:bodyPr lIns="0" rIns="0" tIns="0" bIns="0">
            <a:normAutofit/>
          </a:bodyPr>
          <a:p>
            <a:endParaRPr b="0" lang="en-US" sz="2640" spc="-1" strike="noStrike">
              <a:latin typeface="Arial"/>
            </a:endParaRPr>
          </a:p>
        </p:txBody>
      </p:sp>
      <p:sp>
        <p:nvSpPr>
          <p:cNvPr id="37" name="PlaceHolder 4"/>
          <p:cNvSpPr>
            <a:spLocks noGrp="1"/>
          </p:cNvSpPr>
          <p:nvPr>
            <p:ph type="body"/>
          </p:nvPr>
        </p:nvSpPr>
        <p:spPr>
          <a:xfrm>
            <a:off x="6638040" y="1326240"/>
            <a:ext cx="2920680" cy="1568160"/>
          </a:xfrm>
          <a:prstGeom prst="rect">
            <a:avLst/>
          </a:prstGeom>
        </p:spPr>
        <p:txBody>
          <a:bodyPr lIns="0" rIns="0" tIns="0" bIns="0">
            <a:normAutofit/>
          </a:bodyPr>
          <a:p>
            <a:endParaRPr b="0" lang="en-US" sz="2640" spc="-1" strike="noStrike">
              <a:latin typeface="Arial"/>
            </a:endParaRPr>
          </a:p>
        </p:txBody>
      </p:sp>
      <p:sp>
        <p:nvSpPr>
          <p:cNvPr id="38" name="PlaceHolder 5"/>
          <p:cNvSpPr>
            <a:spLocks noGrp="1"/>
          </p:cNvSpPr>
          <p:nvPr>
            <p:ph type="body"/>
          </p:nvPr>
        </p:nvSpPr>
        <p:spPr>
          <a:xfrm>
            <a:off x="504000" y="3043800"/>
            <a:ext cx="2920680" cy="1568160"/>
          </a:xfrm>
          <a:prstGeom prst="rect">
            <a:avLst/>
          </a:prstGeom>
        </p:spPr>
        <p:txBody>
          <a:bodyPr lIns="0" rIns="0" tIns="0" bIns="0">
            <a:normAutofit/>
          </a:bodyPr>
          <a:p>
            <a:endParaRPr b="0" lang="en-US" sz="2640" spc="-1" strike="noStrike">
              <a:latin typeface="Arial"/>
            </a:endParaRPr>
          </a:p>
        </p:txBody>
      </p:sp>
      <p:sp>
        <p:nvSpPr>
          <p:cNvPr id="39" name="PlaceHolder 6"/>
          <p:cNvSpPr>
            <a:spLocks noGrp="1"/>
          </p:cNvSpPr>
          <p:nvPr>
            <p:ph type="body"/>
          </p:nvPr>
        </p:nvSpPr>
        <p:spPr>
          <a:xfrm>
            <a:off x="3571200" y="3043800"/>
            <a:ext cx="2920680" cy="1568160"/>
          </a:xfrm>
          <a:prstGeom prst="rect">
            <a:avLst/>
          </a:prstGeom>
        </p:spPr>
        <p:txBody>
          <a:bodyPr lIns="0" rIns="0" tIns="0" bIns="0">
            <a:normAutofit/>
          </a:bodyPr>
          <a:p>
            <a:endParaRPr b="0" lang="en-US" sz="2640" spc="-1" strike="noStrike">
              <a:latin typeface="Arial"/>
            </a:endParaRPr>
          </a:p>
        </p:txBody>
      </p:sp>
      <p:sp>
        <p:nvSpPr>
          <p:cNvPr id="40" name="PlaceHolder 7"/>
          <p:cNvSpPr>
            <a:spLocks noGrp="1"/>
          </p:cNvSpPr>
          <p:nvPr>
            <p:ph type="body"/>
          </p:nvPr>
        </p:nvSpPr>
        <p:spPr>
          <a:xfrm>
            <a:off x="6638040" y="3043800"/>
            <a:ext cx="292068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
        <p:nvSpPr>
          <p:cNvPr id="44" name="PlaceHolder 2"/>
          <p:cNvSpPr>
            <a:spLocks noGrp="1"/>
          </p:cNvSpPr>
          <p:nvPr>
            <p:ph type="subTitle"/>
          </p:nvPr>
        </p:nvSpPr>
        <p:spPr>
          <a:xfrm>
            <a:off x="504000" y="132624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
        <p:nvSpPr>
          <p:cNvPr id="46" name="PlaceHolder 2"/>
          <p:cNvSpPr>
            <a:spLocks noGrp="1"/>
          </p:cNvSpPr>
          <p:nvPr>
            <p:ph type="body"/>
          </p:nvPr>
        </p:nvSpPr>
        <p:spPr>
          <a:xfrm>
            <a:off x="504000" y="1326240"/>
            <a:ext cx="907164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
        <p:nvSpPr>
          <p:cNvPr id="48"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49"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
        <p:nvSpPr>
          <p:cNvPr id="53"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54"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
        <p:nvSpPr>
          <p:cNvPr id="55"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
        <p:nvSpPr>
          <p:cNvPr id="6" name="PlaceHolder 2"/>
          <p:cNvSpPr>
            <a:spLocks noGrp="1"/>
          </p:cNvSpPr>
          <p:nvPr>
            <p:ph type="subTitle"/>
          </p:nvPr>
        </p:nvSpPr>
        <p:spPr>
          <a:xfrm>
            <a:off x="504000" y="132624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
        <p:nvSpPr>
          <p:cNvPr id="57"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58"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59" name="PlaceHolder 4"/>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
        <p:nvSpPr>
          <p:cNvPr id="61"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62"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63" name="PlaceHolder 4"/>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
        <p:nvSpPr>
          <p:cNvPr id="65" name="PlaceHolder 2"/>
          <p:cNvSpPr>
            <a:spLocks noGrp="1"/>
          </p:cNvSpPr>
          <p:nvPr>
            <p:ph type="body"/>
          </p:nvPr>
        </p:nvSpPr>
        <p:spPr>
          <a:xfrm>
            <a:off x="504000" y="1326240"/>
            <a:ext cx="9071640" cy="1568160"/>
          </a:xfrm>
          <a:prstGeom prst="rect">
            <a:avLst/>
          </a:prstGeom>
        </p:spPr>
        <p:txBody>
          <a:bodyPr lIns="0" rIns="0" tIns="0" bIns="0">
            <a:normAutofit/>
          </a:bodyPr>
          <a:p>
            <a:endParaRPr b="0" lang="en-US" sz="2640" spc="-1" strike="noStrike">
              <a:latin typeface="Arial"/>
            </a:endParaRPr>
          </a:p>
        </p:txBody>
      </p:sp>
      <p:sp>
        <p:nvSpPr>
          <p:cNvPr id="66" name="PlaceHolder 3"/>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
        <p:nvSpPr>
          <p:cNvPr id="68"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69"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70"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
        <p:nvSpPr>
          <p:cNvPr id="71" name="PlaceHolder 5"/>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
        <p:nvSpPr>
          <p:cNvPr id="73" name="PlaceHolder 2"/>
          <p:cNvSpPr>
            <a:spLocks noGrp="1"/>
          </p:cNvSpPr>
          <p:nvPr>
            <p:ph type="body"/>
          </p:nvPr>
        </p:nvSpPr>
        <p:spPr>
          <a:xfrm>
            <a:off x="504000" y="1326240"/>
            <a:ext cx="2920680" cy="1568160"/>
          </a:xfrm>
          <a:prstGeom prst="rect">
            <a:avLst/>
          </a:prstGeom>
        </p:spPr>
        <p:txBody>
          <a:bodyPr lIns="0" rIns="0" tIns="0" bIns="0">
            <a:normAutofit/>
          </a:bodyPr>
          <a:p>
            <a:endParaRPr b="0" lang="en-US" sz="2640" spc="-1" strike="noStrike">
              <a:latin typeface="Arial"/>
            </a:endParaRPr>
          </a:p>
        </p:txBody>
      </p:sp>
      <p:sp>
        <p:nvSpPr>
          <p:cNvPr id="74" name="PlaceHolder 3"/>
          <p:cNvSpPr>
            <a:spLocks noGrp="1"/>
          </p:cNvSpPr>
          <p:nvPr>
            <p:ph type="body"/>
          </p:nvPr>
        </p:nvSpPr>
        <p:spPr>
          <a:xfrm>
            <a:off x="3571200" y="1326240"/>
            <a:ext cx="2920680" cy="1568160"/>
          </a:xfrm>
          <a:prstGeom prst="rect">
            <a:avLst/>
          </a:prstGeom>
        </p:spPr>
        <p:txBody>
          <a:bodyPr lIns="0" rIns="0" tIns="0" bIns="0">
            <a:normAutofit/>
          </a:bodyPr>
          <a:p>
            <a:endParaRPr b="0" lang="en-US" sz="2640" spc="-1" strike="noStrike">
              <a:latin typeface="Arial"/>
            </a:endParaRPr>
          </a:p>
        </p:txBody>
      </p:sp>
      <p:sp>
        <p:nvSpPr>
          <p:cNvPr id="75" name="PlaceHolder 4"/>
          <p:cNvSpPr>
            <a:spLocks noGrp="1"/>
          </p:cNvSpPr>
          <p:nvPr>
            <p:ph type="body"/>
          </p:nvPr>
        </p:nvSpPr>
        <p:spPr>
          <a:xfrm>
            <a:off x="6638040" y="1326240"/>
            <a:ext cx="2920680" cy="1568160"/>
          </a:xfrm>
          <a:prstGeom prst="rect">
            <a:avLst/>
          </a:prstGeom>
        </p:spPr>
        <p:txBody>
          <a:bodyPr lIns="0" rIns="0" tIns="0" bIns="0">
            <a:normAutofit/>
          </a:bodyPr>
          <a:p>
            <a:endParaRPr b="0" lang="en-US" sz="2640" spc="-1" strike="noStrike">
              <a:latin typeface="Arial"/>
            </a:endParaRPr>
          </a:p>
        </p:txBody>
      </p:sp>
      <p:sp>
        <p:nvSpPr>
          <p:cNvPr id="76" name="PlaceHolder 5"/>
          <p:cNvSpPr>
            <a:spLocks noGrp="1"/>
          </p:cNvSpPr>
          <p:nvPr>
            <p:ph type="body"/>
          </p:nvPr>
        </p:nvSpPr>
        <p:spPr>
          <a:xfrm>
            <a:off x="504000" y="3043800"/>
            <a:ext cx="2920680" cy="1568160"/>
          </a:xfrm>
          <a:prstGeom prst="rect">
            <a:avLst/>
          </a:prstGeom>
        </p:spPr>
        <p:txBody>
          <a:bodyPr lIns="0" rIns="0" tIns="0" bIns="0">
            <a:normAutofit/>
          </a:bodyPr>
          <a:p>
            <a:endParaRPr b="0" lang="en-US" sz="2640" spc="-1" strike="noStrike">
              <a:latin typeface="Arial"/>
            </a:endParaRPr>
          </a:p>
        </p:txBody>
      </p:sp>
      <p:sp>
        <p:nvSpPr>
          <p:cNvPr id="77" name="PlaceHolder 6"/>
          <p:cNvSpPr>
            <a:spLocks noGrp="1"/>
          </p:cNvSpPr>
          <p:nvPr>
            <p:ph type="body"/>
          </p:nvPr>
        </p:nvSpPr>
        <p:spPr>
          <a:xfrm>
            <a:off x="3571200" y="3043800"/>
            <a:ext cx="2920680" cy="1568160"/>
          </a:xfrm>
          <a:prstGeom prst="rect">
            <a:avLst/>
          </a:prstGeom>
        </p:spPr>
        <p:txBody>
          <a:bodyPr lIns="0" rIns="0" tIns="0" bIns="0">
            <a:normAutofit/>
          </a:bodyPr>
          <a:p>
            <a:endParaRPr b="0" lang="en-US" sz="2640" spc="-1" strike="noStrike">
              <a:latin typeface="Arial"/>
            </a:endParaRPr>
          </a:p>
        </p:txBody>
      </p:sp>
      <p:sp>
        <p:nvSpPr>
          <p:cNvPr id="78" name="PlaceHolder 7"/>
          <p:cNvSpPr>
            <a:spLocks noGrp="1"/>
          </p:cNvSpPr>
          <p:nvPr>
            <p:ph type="body"/>
          </p:nvPr>
        </p:nvSpPr>
        <p:spPr>
          <a:xfrm>
            <a:off x="6638040" y="3043800"/>
            <a:ext cx="292068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
        <p:nvSpPr>
          <p:cNvPr id="8" name="PlaceHolder 2"/>
          <p:cNvSpPr>
            <a:spLocks noGrp="1"/>
          </p:cNvSpPr>
          <p:nvPr>
            <p:ph type="body"/>
          </p:nvPr>
        </p:nvSpPr>
        <p:spPr>
          <a:xfrm>
            <a:off x="504000" y="1326240"/>
            <a:ext cx="907164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
        <p:nvSpPr>
          <p:cNvPr id="10"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11"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
        <p:nvSpPr>
          <p:cNvPr id="15"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16"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
        <p:nvSpPr>
          <p:cNvPr id="17"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
        <p:nvSpPr>
          <p:cNvPr id="19"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20"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21" name="PlaceHolder 4"/>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000" spc="-1" strike="noStrike">
              <a:latin typeface="Arial"/>
            </a:endParaRPr>
          </a:p>
        </p:txBody>
      </p:sp>
      <p:sp>
        <p:nvSpPr>
          <p:cNvPr id="23"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24"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25" name="PlaceHolder 4"/>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D01EBB71-B5E1-41E3-AC48-AEB2EB2719A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000" spc="-1" strike="noStrike">
                <a:latin typeface="Arial"/>
              </a:rPr>
              <a:t>Click to edit the title text format</a:t>
            </a:r>
            <a:endParaRPr b="0" lang="en-US" sz="4000" spc="-1" strike="noStrike">
              <a:latin typeface="Arial"/>
            </a:endParaRPr>
          </a:p>
        </p:txBody>
      </p:sp>
      <p:sp>
        <p:nvSpPr>
          <p:cNvPr id="42" name="PlaceHolder 2"/>
          <p:cNvSpPr>
            <a:spLocks noGrp="1"/>
          </p:cNvSpPr>
          <p:nvPr>
            <p:ph type="body"/>
          </p:nvPr>
        </p:nvSpPr>
        <p:spPr>
          <a:xfrm>
            <a:off x="504000" y="1326240"/>
            <a:ext cx="9071640" cy="3288240"/>
          </a:xfrm>
          <a:prstGeom prst="rect">
            <a:avLst/>
          </a:prstGeom>
        </p:spPr>
        <p:txBody>
          <a:bodyPr lIns="0" rIns="0" tIns="0" bIns="0">
            <a:normAutofit/>
          </a:bodyPr>
          <a:p>
            <a:pPr marL="432000" indent="-324000">
              <a:spcBef>
                <a:spcPts val="1171"/>
              </a:spcBef>
              <a:buClr>
                <a:srgbClr val="ffffff"/>
              </a:buClr>
              <a:buSzPct val="45000"/>
              <a:buFont typeface="Wingdings" charset="2"/>
              <a:buChar char=""/>
            </a:pPr>
            <a:r>
              <a:rPr b="0" lang="en-US" sz="2640" spc="-1" strike="noStrike">
                <a:latin typeface="Arial"/>
              </a:rPr>
              <a:t>Click to edit the outline text format</a:t>
            </a:r>
            <a:endParaRPr b="0" lang="en-US" sz="2640" spc="-1" strike="noStrike">
              <a:latin typeface="Arial"/>
            </a:endParaRPr>
          </a:p>
          <a:p>
            <a:pPr lvl="1" marL="864000" indent="-324000">
              <a:spcBef>
                <a:spcPts val="935"/>
              </a:spcBef>
              <a:buClr>
                <a:srgbClr val="ffffff"/>
              </a:buClr>
              <a:buSzPct val="75000"/>
              <a:buFont typeface="Symbol" charset="2"/>
              <a:buChar char=""/>
            </a:pPr>
            <a:r>
              <a:rPr b="0" lang="en-US" sz="2320" spc="-1" strike="noStrike">
                <a:latin typeface="Arial"/>
              </a:rPr>
              <a:t>Second Outline Level</a:t>
            </a:r>
            <a:endParaRPr b="0" lang="en-US" sz="2320" spc="-1" strike="noStrike">
              <a:latin typeface="Arial"/>
            </a:endParaRPr>
          </a:p>
          <a:p>
            <a:pPr lvl="2" marL="1296000" indent="-288000">
              <a:spcBef>
                <a:spcPts val="700"/>
              </a:spcBef>
              <a:buClr>
                <a:srgbClr val="ffffff"/>
              </a:buClr>
              <a:buSzPct val="45000"/>
              <a:buFont typeface="Wingdings" charset="2"/>
              <a:buChar char=""/>
            </a:pPr>
            <a:r>
              <a:rPr b="0" lang="en-US" sz="1979" spc="-1" strike="noStrike">
                <a:latin typeface="Arial"/>
              </a:rPr>
              <a:t>Third Outline Level</a:t>
            </a:r>
            <a:endParaRPr b="0" lang="en-US" sz="1979" spc="-1" strike="noStrike">
              <a:latin typeface="Arial"/>
            </a:endParaRPr>
          </a:p>
          <a:p>
            <a:pPr lvl="3" marL="1728000" indent="-216000">
              <a:spcBef>
                <a:spcPts val="468"/>
              </a:spcBef>
              <a:buClr>
                <a:srgbClr val="ffffff"/>
              </a:buClr>
              <a:buSzPct val="75000"/>
              <a:buFont typeface="Symbol" charset="2"/>
              <a:buChar char=""/>
            </a:pPr>
            <a:r>
              <a:rPr b="0" lang="en-US" sz="1650" spc="-1" strike="noStrike">
                <a:latin typeface="Arial"/>
              </a:rPr>
              <a:t>Fourth Outline Level</a:t>
            </a:r>
            <a:endParaRPr b="0" lang="en-US" sz="1650" spc="-1" strike="noStrike">
              <a:latin typeface="Arial"/>
            </a:endParaRPr>
          </a:p>
          <a:p>
            <a:pPr lvl="4" marL="2160000" indent="-216000">
              <a:spcBef>
                <a:spcPts val="232"/>
              </a:spcBef>
              <a:buClr>
                <a:srgbClr val="ffffff"/>
              </a:buClr>
              <a:buSzPct val="45000"/>
              <a:buFont typeface="Wingdings" charset="2"/>
              <a:buChar char=""/>
            </a:pPr>
            <a:r>
              <a:rPr b="0" lang="en-US" sz="1650" spc="-1" strike="noStrike">
                <a:latin typeface="Arial"/>
              </a:rPr>
              <a:t>Fifth Outline Level</a:t>
            </a:r>
            <a:endParaRPr b="0" lang="en-US" sz="1650" spc="-1" strike="noStrike">
              <a:latin typeface="Arial"/>
            </a:endParaRPr>
          </a:p>
          <a:p>
            <a:pPr lvl="5" marL="2592000" indent="-216000">
              <a:spcBef>
                <a:spcPts val="232"/>
              </a:spcBef>
              <a:buClr>
                <a:srgbClr val="ffffff"/>
              </a:buClr>
              <a:buSzPct val="45000"/>
              <a:buFont typeface="Wingdings" charset="2"/>
              <a:buChar char=""/>
            </a:pPr>
            <a:r>
              <a:rPr b="0" lang="en-US" sz="1650" spc="-1" strike="noStrike">
                <a:latin typeface="Arial"/>
              </a:rPr>
              <a:t>Sixth Outline Level</a:t>
            </a:r>
            <a:endParaRPr b="0" lang="en-US" sz="1650" spc="-1" strike="noStrike">
              <a:latin typeface="Arial"/>
            </a:endParaRPr>
          </a:p>
          <a:p>
            <a:pPr lvl="6" marL="3024000" indent="-216000">
              <a:spcBef>
                <a:spcPts val="232"/>
              </a:spcBef>
              <a:buClr>
                <a:srgbClr val="ffffff"/>
              </a:buClr>
              <a:buSzPct val="45000"/>
              <a:buFont typeface="Wingdings" charset="2"/>
              <a:buChar char=""/>
            </a:pPr>
            <a:r>
              <a:rPr b="0" lang="en-US" sz="1650" spc="-1" strike="noStrike">
                <a:latin typeface="Arial"/>
              </a:rPr>
              <a:t>Seventh Outline Level</a:t>
            </a:r>
            <a:endParaRPr b="0" lang="en-US" sz="165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756000" y="567000"/>
            <a:ext cx="8567280" cy="1511280"/>
          </a:xfrm>
          <a:prstGeom prst="rect">
            <a:avLst/>
          </a:prstGeom>
          <a:noFill/>
          <a:ln>
            <a:noFill/>
          </a:ln>
        </p:spPr>
        <p:style>
          <a:lnRef idx="0"/>
          <a:fillRef idx="0"/>
          <a:effectRef idx="0"/>
          <a:fontRef idx="minor"/>
        </p:style>
      </p:sp>
      <p:sp>
        <p:nvSpPr>
          <p:cNvPr id="86" name="CustomShape 2"/>
          <p:cNvSpPr/>
          <p:nvPr/>
        </p:nvSpPr>
        <p:spPr>
          <a:xfrm>
            <a:off x="1512000" y="2204640"/>
            <a:ext cx="7055280" cy="14486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8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ffffff"/>
                </a:solidFill>
                <a:latin typeface="Tahoma"/>
                <a:ea typeface="DejaVu Sans"/>
              </a:rPr>
              <a:t>The OSI Model</a:t>
            </a:r>
            <a:endParaRPr b="0" lang="en-US" sz="3600" spc="-1" strike="noStrike">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Picture 8_4" descr=""/>
          <p:cNvPicPr/>
          <p:nvPr/>
        </p:nvPicPr>
        <p:blipFill>
          <a:blip r:embed="rId1"/>
          <a:stretch/>
        </p:blipFill>
        <p:spPr>
          <a:xfrm>
            <a:off x="335880" y="829440"/>
            <a:ext cx="9491040" cy="2793600"/>
          </a:xfrm>
          <a:prstGeom prst="rect">
            <a:avLst/>
          </a:prstGeom>
          <a:ln>
            <a:noFill/>
          </a:ln>
        </p:spPr>
      </p:pic>
      <p:sp>
        <p:nvSpPr>
          <p:cNvPr id="112" name="CustomShape 1"/>
          <p:cNvSpPr/>
          <p:nvPr/>
        </p:nvSpPr>
        <p:spPr>
          <a:xfrm>
            <a:off x="465120" y="2050200"/>
            <a:ext cx="9071280" cy="251280"/>
          </a:xfrm>
          <a:prstGeom prst="rect">
            <a:avLst/>
          </a:prstGeom>
          <a:noFill/>
          <a:ln w="38160">
            <a:solidFill>
              <a:srgbClr val="ff0000"/>
            </a:solidFill>
            <a:miter/>
          </a:ln>
        </p:spPr>
        <p:style>
          <a:lnRef idx="0"/>
          <a:fillRef idx="0"/>
          <a:effectRef idx="0"/>
          <a:fontRef idx="minor"/>
        </p:style>
      </p:sp>
      <p:sp>
        <p:nvSpPr>
          <p:cNvPr id="113" name="CustomShape 2"/>
          <p:cNvSpPr/>
          <p:nvPr/>
        </p:nvSpPr>
        <p:spPr>
          <a:xfrm>
            <a:off x="504000" y="4118760"/>
            <a:ext cx="8735040" cy="1190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342720" indent="-342000">
              <a:lnSpc>
                <a:spcPct val="100000"/>
              </a:lnSpc>
              <a:tabLst>
                <a:tab algn="l" pos="0"/>
              </a:tabLst>
            </a:pPr>
            <a:r>
              <a:rPr b="1" lang="en-US" sz="2400" spc="-1" strike="noStrike">
                <a:solidFill>
                  <a:srgbClr val="ffcc00"/>
                </a:solidFill>
                <a:latin typeface="Times New Roman"/>
                <a:ea typeface="DejaVu Sans"/>
              </a:rPr>
              <a:t>Session layer</a:t>
            </a:r>
            <a:r>
              <a:rPr b="1" lang="en-US" sz="2400" spc="-1" strike="noStrike">
                <a:solidFill>
                  <a:srgbClr val="ffffff"/>
                </a:solidFill>
                <a:latin typeface="Times New Roman"/>
                <a:ea typeface="DejaVu Sans"/>
              </a:rPr>
              <a:t> - provides the control functions necessary to establish, manage, and terminate the connections as required to satisfy the user request.</a:t>
            </a:r>
            <a:endParaRPr b="0" lang="en-US" sz="2400" spc="-1" strike="noStrike">
              <a:latin typeface="Arial"/>
            </a:endParaRPr>
          </a:p>
        </p:txBody>
      </p:sp>
    </p:spTree>
  </p:cSld>
  <p:transition>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Picture 8_5" descr=""/>
          <p:cNvPicPr/>
          <p:nvPr/>
        </p:nvPicPr>
        <p:blipFill>
          <a:blip r:embed="rId1"/>
          <a:stretch/>
        </p:blipFill>
        <p:spPr>
          <a:xfrm>
            <a:off x="335880" y="829440"/>
            <a:ext cx="9491040" cy="2793600"/>
          </a:xfrm>
          <a:prstGeom prst="rect">
            <a:avLst/>
          </a:prstGeom>
          <a:ln>
            <a:noFill/>
          </a:ln>
        </p:spPr>
      </p:pic>
      <p:sp>
        <p:nvSpPr>
          <p:cNvPr id="115" name="CustomShape 1"/>
          <p:cNvSpPr/>
          <p:nvPr/>
        </p:nvSpPr>
        <p:spPr>
          <a:xfrm>
            <a:off x="465120" y="1756080"/>
            <a:ext cx="9071280" cy="251280"/>
          </a:xfrm>
          <a:prstGeom prst="rect">
            <a:avLst/>
          </a:prstGeom>
          <a:noFill/>
          <a:ln w="38160">
            <a:solidFill>
              <a:srgbClr val="ff0000"/>
            </a:solidFill>
            <a:miter/>
          </a:ln>
        </p:spPr>
        <p:style>
          <a:lnRef idx="0"/>
          <a:fillRef idx="0"/>
          <a:effectRef idx="0"/>
          <a:fontRef idx="minor"/>
        </p:style>
      </p:sp>
      <p:sp>
        <p:nvSpPr>
          <p:cNvPr id="116" name="CustomShape 2"/>
          <p:cNvSpPr/>
          <p:nvPr/>
        </p:nvSpPr>
        <p:spPr>
          <a:xfrm>
            <a:off x="504000" y="4118400"/>
            <a:ext cx="8735040" cy="1556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342720" indent="-342000">
              <a:lnSpc>
                <a:spcPct val="100000"/>
              </a:lnSpc>
              <a:tabLst>
                <a:tab algn="l" pos="0"/>
              </a:tabLst>
            </a:pPr>
            <a:r>
              <a:rPr b="1" lang="en-US" sz="2400" spc="-1" strike="noStrike">
                <a:solidFill>
                  <a:srgbClr val="ffcc00"/>
                </a:solidFill>
                <a:latin typeface="Times New Roman"/>
                <a:ea typeface="DejaVu Sans"/>
              </a:rPr>
              <a:t>Presentation layer</a:t>
            </a:r>
            <a:r>
              <a:rPr b="1" lang="en-US" sz="2400" spc="-1" strike="noStrike">
                <a:solidFill>
                  <a:srgbClr val="ffffff"/>
                </a:solidFill>
                <a:latin typeface="Times New Roman"/>
                <a:ea typeface="DejaVu Sans"/>
              </a:rPr>
              <a:t> - accepts and structures the messages for the application. It translates the message from one code to another if necessary.  This layer is responsible for data compression and encryption.</a:t>
            </a:r>
            <a:endParaRPr b="0" lang="en-US" sz="2400" spc="-1" strike="noStrike">
              <a:latin typeface="Arial"/>
            </a:endParaRPr>
          </a:p>
        </p:txBody>
      </p:sp>
    </p:spTree>
  </p:cSld>
  <p:transition>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Picture 8_6" descr=""/>
          <p:cNvPicPr/>
          <p:nvPr/>
        </p:nvPicPr>
        <p:blipFill>
          <a:blip r:embed="rId1"/>
          <a:stretch/>
        </p:blipFill>
        <p:spPr>
          <a:xfrm>
            <a:off x="335880" y="829440"/>
            <a:ext cx="9491040" cy="2793600"/>
          </a:xfrm>
          <a:prstGeom prst="rect">
            <a:avLst/>
          </a:prstGeom>
          <a:ln>
            <a:noFill/>
          </a:ln>
        </p:spPr>
      </p:pic>
      <p:sp>
        <p:nvSpPr>
          <p:cNvPr id="118" name="CustomShape 1"/>
          <p:cNvSpPr/>
          <p:nvPr/>
        </p:nvSpPr>
        <p:spPr>
          <a:xfrm>
            <a:off x="465120" y="1450440"/>
            <a:ext cx="9071280" cy="251280"/>
          </a:xfrm>
          <a:prstGeom prst="rect">
            <a:avLst/>
          </a:prstGeom>
          <a:noFill/>
          <a:ln w="38160">
            <a:solidFill>
              <a:srgbClr val="ff0000"/>
            </a:solidFill>
            <a:miter/>
          </a:ln>
        </p:spPr>
        <p:style>
          <a:lnRef idx="0"/>
          <a:fillRef idx="0"/>
          <a:effectRef idx="0"/>
          <a:fontRef idx="minor"/>
        </p:style>
      </p:sp>
      <p:sp>
        <p:nvSpPr>
          <p:cNvPr id="119" name="CustomShape 2"/>
          <p:cNvSpPr/>
          <p:nvPr/>
        </p:nvSpPr>
        <p:spPr>
          <a:xfrm>
            <a:off x="503640" y="4118400"/>
            <a:ext cx="8735400" cy="1556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342720" indent="-342000">
              <a:lnSpc>
                <a:spcPct val="100000"/>
              </a:lnSpc>
              <a:tabLst>
                <a:tab algn="l" pos="0"/>
              </a:tabLst>
            </a:pPr>
            <a:r>
              <a:rPr b="1" lang="en-US" sz="2400" spc="-1" strike="noStrike">
                <a:solidFill>
                  <a:srgbClr val="ffcc00"/>
                </a:solidFill>
                <a:latin typeface="Times New Roman"/>
                <a:ea typeface="DejaVu Sans"/>
              </a:rPr>
              <a:t>Application layer</a:t>
            </a:r>
            <a:r>
              <a:rPr b="1" lang="en-US" sz="2400" spc="-1" strike="noStrike">
                <a:solidFill>
                  <a:srgbClr val="ffffff"/>
                </a:solidFill>
                <a:latin typeface="Times New Roman"/>
                <a:ea typeface="DejaVu Sans"/>
              </a:rPr>
              <a:t> - application programs such as word processing, spreadsheets, and email log the message in, interpret the request, and determine what information is needed to support the request.</a:t>
            </a:r>
            <a:endParaRPr b="0" lang="en-US" sz="2400" spc="-1" strike="noStrike">
              <a:latin typeface="Arial"/>
            </a:endParaRPr>
          </a:p>
        </p:txBody>
      </p:sp>
    </p:spTree>
  </p:cSld>
  <p:transition>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ahoma"/>
                <a:ea typeface="DejaVu Sans"/>
              </a:rPr>
              <a:t>The Network Administrator and the OSI Model</a:t>
            </a:r>
            <a:endParaRPr b="0" lang="en-US" sz="4000" spc="-1" strike="noStrike">
              <a:latin typeface="Arial"/>
            </a:endParaRPr>
          </a:p>
        </p:txBody>
      </p:sp>
      <p:sp>
        <p:nvSpPr>
          <p:cNvPr id="121" name="CustomShape 2"/>
          <p:cNvSpPr/>
          <p:nvPr/>
        </p:nvSpPr>
        <p:spPr>
          <a:xfrm>
            <a:off x="504000" y="2078640"/>
            <a:ext cx="9071280" cy="2519280"/>
          </a:xfrm>
          <a:prstGeom prst="rect">
            <a:avLst/>
          </a:prstGeom>
          <a:noFill/>
          <a:ln>
            <a:noFill/>
          </a:ln>
        </p:spPr>
        <p:style>
          <a:lnRef idx="0"/>
          <a:fillRef idx="0"/>
          <a:effectRef idx="0"/>
          <a:fontRef idx="minor"/>
        </p:style>
        <p:txBody>
          <a:bodyPr lIns="90000" rIns="90000" tIns="45000" bIns="45000">
            <a:normAutofit/>
          </a:bodyPr>
          <a:p>
            <a:pPr marL="342720" indent="-342000">
              <a:lnSpc>
                <a:spcPct val="100000"/>
              </a:lnSpc>
              <a:spcBef>
                <a:spcPts val="799"/>
              </a:spcBef>
              <a:tabLst>
                <a:tab algn="l" pos="0"/>
              </a:tabLst>
            </a:pPr>
            <a:r>
              <a:rPr b="0" lang="en-US" sz="2800" spc="-1" strike="noStrike">
                <a:solidFill>
                  <a:srgbClr val="ffffff"/>
                </a:solidFill>
                <a:latin typeface="Times New Roman"/>
                <a:ea typeface="DejaVu Sans"/>
              </a:rPr>
              <a:t>   </a:t>
            </a:r>
            <a:r>
              <a:rPr b="0" lang="en-US" sz="2800" spc="-1" strike="noStrike">
                <a:solidFill>
                  <a:srgbClr val="ffffff"/>
                </a:solidFill>
                <a:latin typeface="Times New Roman"/>
                <a:ea typeface="DejaVu Sans"/>
              </a:rPr>
              <a:t>The network administrator uses the OSI model for troubleshooting network problems by verifying functionality of each layer.  In many cases, troubleshooting the network problem requires that the network administrator isolate what layer the network problem occurs</a:t>
            </a:r>
            <a:r>
              <a:rPr b="0" lang="en-US" sz="2400" spc="-1" strike="noStrike">
                <a:solidFill>
                  <a:srgbClr val="ffffff"/>
                </a:solidFill>
                <a:latin typeface="Times New Roman"/>
                <a:ea typeface="DejaVu Sans"/>
              </a:rPr>
              <a:t>. </a:t>
            </a:r>
            <a:endParaRPr b="0" lang="en-US" sz="2400" spc="-1" strike="noStrike">
              <a:latin typeface="Arial"/>
            </a:endParaRPr>
          </a:p>
        </p:txBody>
      </p:sp>
    </p:spTree>
  </p:cSld>
  <p:transition>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ahoma"/>
                <a:ea typeface="DejaVu Sans"/>
              </a:rPr>
              <a:t>The Network Administrator and the OSI Model</a:t>
            </a:r>
            <a:endParaRPr b="0" lang="en-US" sz="4000" spc="-1" strike="noStrike">
              <a:latin typeface="Arial"/>
            </a:endParaRPr>
          </a:p>
        </p:txBody>
      </p:sp>
      <p:sp>
        <p:nvSpPr>
          <p:cNvPr id="123" name="CustomShape 2"/>
          <p:cNvSpPr/>
          <p:nvPr/>
        </p:nvSpPr>
        <p:spPr>
          <a:xfrm>
            <a:off x="504000" y="1637640"/>
            <a:ext cx="9071280" cy="4031280"/>
          </a:xfrm>
          <a:prstGeom prst="rect">
            <a:avLst/>
          </a:prstGeom>
          <a:noFill/>
          <a:ln>
            <a:noFill/>
          </a:ln>
        </p:spPr>
        <p:style>
          <a:lnRef idx="0"/>
          <a:fillRef idx="0"/>
          <a:effectRef idx="0"/>
          <a:fontRef idx="minor"/>
        </p:style>
        <p:txBody>
          <a:bodyPr lIns="90000" rIns="90000" tIns="45000" bIns="45000">
            <a:normAutofit/>
          </a:bodyPr>
          <a:p>
            <a:pPr marL="216000" indent="-21528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Assume that a network is having problems accessing an email server (a layer 7 application).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first troubleshooting step for the network administrator is to ping the IP address of the email server (layer 3 test).  A “ping” to an IP address can be used to quickly check that there is a network connection.  A “reply from” response for the ping indicates the connection to the server is up.  A “request timed out” response indicates there the network connection is down.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could be due to a cabling problem (layer 1) or a problem with a switch (layer 2), or a router (layer 3), or the server could be completely down (layer 7).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ahoma"/>
                <a:ea typeface="DejaVu Sans"/>
              </a:rPr>
              <a:t>The Network Administrator and the OSI Model</a:t>
            </a:r>
            <a:endParaRPr b="0" lang="en-US" sz="4000" spc="-1" strike="noStrike">
              <a:latin typeface="Arial"/>
            </a:endParaRPr>
          </a:p>
        </p:txBody>
      </p:sp>
      <p:sp>
        <p:nvSpPr>
          <p:cNvPr id="125" name="CustomShape 2"/>
          <p:cNvSpPr/>
          <p:nvPr/>
        </p:nvSpPr>
        <p:spPr>
          <a:xfrm>
            <a:off x="504000" y="1826640"/>
            <a:ext cx="9071280" cy="3401280"/>
          </a:xfrm>
          <a:prstGeom prst="rect">
            <a:avLst/>
          </a:prstGeom>
          <a:noFill/>
          <a:ln>
            <a:noFill/>
          </a:ln>
        </p:spPr>
        <p:style>
          <a:lnRef idx="0"/>
          <a:fillRef idx="0"/>
          <a:effectRef idx="0"/>
          <a:fontRef idx="minor"/>
        </p:style>
        <p:txBody>
          <a:bodyPr lIns="90000" rIns="90000" tIns="45000" bIns="45000">
            <a:normAutofit/>
          </a:bodyPr>
          <a:p>
            <a:pPr marL="216000" indent="-21528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In the case of “request timed out” the network administrator will have to go directly to telecommunications closet or the machine to troubleshoot the problem.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In this case, the network administrator should first check for layer 1 (the physical layer) problems.  Many times this just requires that the network administrator verify that a network cable is connected.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Remember the concept of checking for a “link light?”  Cables do get knocked loose or break.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ahoma"/>
                <a:ea typeface="DejaVu Sans"/>
              </a:rPr>
              <a:t>The Network Administrator and the OSI Model - summary</a:t>
            </a:r>
            <a:endParaRPr b="0" lang="en-US" sz="4000" spc="-1" strike="noStrike">
              <a:latin typeface="Arial"/>
            </a:endParaRPr>
          </a:p>
        </p:txBody>
      </p:sp>
      <p:sp>
        <p:nvSpPr>
          <p:cNvPr id="127" name="CustomShape 2"/>
          <p:cNvSpPr/>
          <p:nvPr/>
        </p:nvSpPr>
        <p:spPr>
          <a:xfrm>
            <a:off x="504000" y="1637640"/>
            <a:ext cx="9071280" cy="3401280"/>
          </a:xfrm>
          <a:prstGeom prst="rect">
            <a:avLst/>
          </a:prstGeom>
          <a:noFill/>
          <a:ln>
            <a:noFill/>
          </a:ln>
        </p:spPr>
        <p:style>
          <a:lnRef idx="0"/>
          <a:fillRef idx="0"/>
          <a:effectRef idx="0"/>
          <a:fontRef idx="minor"/>
        </p:style>
        <p:txBody>
          <a:bodyPr lIns="90000" rIns="90000" tIns="45000" bIns="45000">
            <a:normAutofit fontScale="91000"/>
          </a:bodyPr>
          <a:p>
            <a:pPr marL="216000" indent="-21528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networking administrator needs to have a good understanding of the all seven layers of the OSI model.  Knowledge of the layers can help to isolate the network problem.  There are three basic steps in the process of isolating the network problem:</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Is the connection to the machine down? (layer 1)</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Is the network down? (layer 3)</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Is a service on a specific machine down? (layer 7)</a:t>
            </a:r>
            <a:endParaRPr b="0" lang="en-US" sz="2400" spc="-1" strike="noStrike">
              <a:latin typeface="Arial"/>
            </a:endParaRPr>
          </a:p>
          <a:p>
            <a:pPr marL="342720" indent="-342000">
              <a:lnSpc>
                <a:spcPct val="80000"/>
              </a:lnSpc>
              <a:spcBef>
                <a:spcPts val="598"/>
              </a:spcBef>
              <a:tabLst>
                <a:tab algn="l" pos="0"/>
              </a:tabLst>
            </a:pPr>
            <a:r>
              <a:rPr b="0" lang="en-US" sz="2400" spc="-1" strike="noStrike">
                <a:solidFill>
                  <a:srgbClr val="ffffff"/>
                </a:solidFill>
                <a:latin typeface="Times New Roman"/>
                <a:ea typeface="DejaVu Sans"/>
              </a:rPr>
              <a:t> </a:t>
            </a:r>
            <a:r>
              <a:rPr b="1"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endParaRPr b="0" lang="en-US" sz="2400" spc="-1" strike="noStrike">
              <a:latin typeface="Arial"/>
            </a:endParaRPr>
          </a:p>
        </p:txBody>
      </p:sp>
    </p:spTree>
  </p:cSld>
  <p:transition>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756000" y="567000"/>
            <a:ext cx="8567280" cy="1511280"/>
          </a:xfrm>
          <a:prstGeom prst="rect">
            <a:avLst/>
          </a:prstGeom>
          <a:noFill/>
          <a:ln>
            <a:noFill/>
          </a:ln>
        </p:spPr>
        <p:style>
          <a:lnRef idx="0"/>
          <a:fillRef idx="0"/>
          <a:effectRef idx="0"/>
          <a:fontRef idx="minor"/>
        </p:style>
      </p:sp>
      <p:sp>
        <p:nvSpPr>
          <p:cNvPr id="129" name="CustomShape 2"/>
          <p:cNvSpPr/>
          <p:nvPr/>
        </p:nvSpPr>
        <p:spPr>
          <a:xfrm>
            <a:off x="1512000" y="2204640"/>
            <a:ext cx="7055280" cy="144864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8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ffffff"/>
                </a:solidFill>
                <a:latin typeface="Tahoma"/>
                <a:ea typeface="DejaVu Sans"/>
              </a:rPr>
              <a:t>The Ethernet LAN</a:t>
            </a:r>
            <a:endParaRPr b="0" lang="en-US" sz="3600" spc="-1" strike="noStrike">
              <a:latin typeface="Arial"/>
            </a:endParaRPr>
          </a:p>
        </p:txBody>
      </p:sp>
    </p:spTree>
  </p:cSld>
  <p:transition>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800" spc="-1" strike="noStrike">
                <a:solidFill>
                  <a:srgbClr val="e5ffff"/>
                </a:solidFill>
                <a:latin typeface="Tahoma"/>
                <a:ea typeface="DejaVu Sans"/>
              </a:rPr>
              <a:t>Ethernet</a:t>
            </a:r>
            <a:endParaRPr b="0" lang="en-US" sz="4800" spc="-1" strike="noStrike">
              <a:latin typeface="Arial"/>
            </a:endParaRPr>
          </a:p>
        </p:txBody>
      </p:sp>
      <p:sp>
        <p:nvSpPr>
          <p:cNvPr id="131" name="CustomShape 2"/>
          <p:cNvSpPr/>
          <p:nvPr/>
        </p:nvSpPr>
        <p:spPr>
          <a:xfrm>
            <a:off x="504000" y="1701000"/>
            <a:ext cx="9071280" cy="3779280"/>
          </a:xfrm>
          <a:prstGeom prst="rect">
            <a:avLst/>
          </a:prstGeom>
          <a:noFill/>
          <a:ln>
            <a:noFill/>
          </a:ln>
        </p:spPr>
        <p:style>
          <a:lnRef idx="0"/>
          <a:fillRef idx="0"/>
          <a:effectRef idx="0"/>
          <a:fontRef idx="minor"/>
        </p:style>
        <p:txBody>
          <a:bodyPr lIns="90000" rIns="90000" tIns="45000" bIns="45000">
            <a:normAutofit/>
          </a:bodyPr>
          <a:p>
            <a:pPr marL="216000" indent="-21528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networking protocol used in most modern computer networks is </a:t>
            </a:r>
            <a:r>
              <a:rPr b="0" lang="en-US" sz="2400" spc="-1" strike="noStrike">
                <a:solidFill>
                  <a:srgbClr val="ffcc00"/>
                </a:solidFill>
                <a:latin typeface="Times New Roman"/>
                <a:ea typeface="DejaVu Sans"/>
              </a:rPr>
              <a:t>Ethernet.</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Ethernet is a</a:t>
            </a:r>
            <a:r>
              <a:rPr b="0" lang="en-US" sz="2400" spc="-1" strike="noStrike">
                <a:solidFill>
                  <a:srgbClr val="ffcc00"/>
                </a:solidFill>
                <a:latin typeface="Times New Roman"/>
                <a:ea typeface="DejaVu Sans"/>
              </a:rPr>
              <a:t> CSMA/CD</a:t>
            </a:r>
            <a:r>
              <a:rPr b="0" lang="en-US" sz="2400" spc="-1" strike="noStrike">
                <a:solidFill>
                  <a:srgbClr val="ffffff"/>
                </a:solidFill>
                <a:latin typeface="Times New Roman"/>
                <a:ea typeface="DejaVu Sans"/>
              </a:rPr>
              <a:t> LAN protocol.</a:t>
            </a:r>
            <a:endParaRPr b="0" lang="en-US" sz="2400" spc="-1" strike="noStrike">
              <a:latin typeface="Arial"/>
            </a:endParaRPr>
          </a:p>
          <a:p>
            <a:pPr marL="342720" indent="-342000">
              <a:lnSpc>
                <a:spcPct val="100000"/>
              </a:lnSpc>
              <a:spcBef>
                <a:spcPts val="799"/>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cc00"/>
                </a:solidFill>
                <a:latin typeface="Times New Roman"/>
                <a:ea typeface="DejaVu Sans"/>
              </a:rPr>
              <a:t>CS</a:t>
            </a:r>
            <a:r>
              <a:rPr b="0" lang="en-US" sz="2400" spc="-1" strike="noStrike">
                <a:solidFill>
                  <a:srgbClr val="ffffff"/>
                </a:solidFill>
                <a:latin typeface="Times New Roman"/>
                <a:ea typeface="DejaVu Sans"/>
              </a:rPr>
              <a:t> – Carrier Sense</a:t>
            </a:r>
            <a:endParaRPr b="0" lang="en-US" sz="2400" spc="-1" strike="noStrike">
              <a:latin typeface="Arial"/>
            </a:endParaRPr>
          </a:p>
          <a:p>
            <a:pPr marL="342720" indent="-342000">
              <a:lnSpc>
                <a:spcPct val="100000"/>
              </a:lnSpc>
              <a:spcBef>
                <a:spcPts val="799"/>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cc00"/>
                </a:solidFill>
                <a:latin typeface="Times New Roman"/>
                <a:ea typeface="DejaVu Sans"/>
              </a:rPr>
              <a:t>MA </a:t>
            </a:r>
            <a:r>
              <a:rPr b="0" lang="en-US" sz="2400" spc="-1" strike="noStrike">
                <a:solidFill>
                  <a:srgbClr val="ffffff"/>
                </a:solidFill>
                <a:latin typeface="Times New Roman"/>
                <a:ea typeface="DejaVu Sans"/>
              </a:rPr>
              <a:t>– Multiple Access</a:t>
            </a:r>
            <a:endParaRPr b="0" lang="en-US" sz="2400" spc="-1" strike="noStrike">
              <a:latin typeface="Arial"/>
            </a:endParaRPr>
          </a:p>
          <a:p>
            <a:pPr marL="342720" indent="-342000">
              <a:lnSpc>
                <a:spcPct val="100000"/>
              </a:lnSpc>
              <a:spcBef>
                <a:spcPts val="799"/>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cc00"/>
                </a:solidFill>
                <a:latin typeface="Times New Roman"/>
                <a:ea typeface="DejaVu Sans"/>
              </a:rPr>
              <a:t>CD</a:t>
            </a:r>
            <a:r>
              <a:rPr b="0" lang="en-US" sz="2400" spc="-1" strike="noStrike">
                <a:solidFill>
                  <a:srgbClr val="ffffff"/>
                </a:solidFill>
                <a:latin typeface="Times New Roman"/>
                <a:ea typeface="DejaVu Sans"/>
              </a:rPr>
              <a:t> – Collision Detection</a:t>
            </a:r>
            <a:endParaRPr b="0" lang="en-US" sz="2400" spc="-1" strike="noStrike">
              <a:latin typeface="Arial"/>
            </a:endParaRPr>
          </a:p>
          <a:p>
            <a:pPr marL="342720" indent="-342000">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timing>
    <p:tnLst>
      <p:par>
        <p:cTn id="1" dur="indefinite" restart="never" nodeType="tmRoot">
          <p:childTnLst>
            <p:seq>
              <p:cTn id="2" dur="indefinite" nodeType="mainSeq">
                <p:childTnLst>
                  <p:par>
                    <p:cTn id="3" nodeType="clickEffect" fill="hold">
                      <p:stCondLst>
                        <p:cond delay="0"/>
                      </p:stCondLst>
                      <p:childTnLst>
                        <p:par>
                          <p:cTn id="4" nodeType="withEffect" fill="hold">
                            <p:stCondLst>
                              <p:cond delay="0"/>
                            </p:stCondLst>
                            <p:childTnLst>
                              <p:par>
                                <p:cTn id="5" nodeType="withEffect" fill="hold" presetClass="entr" presetID="10">
                                  <p:stCondLst>
                                    <p:cond delay="0"/>
                                  </p:stCondLst>
                                  <p:iterate type="lt">
                                    <p:tmAbs val="100"/>
                                  </p:iterate>
                                  <p:childTnLst>
                                    <p:set>
                                      <p:cBhvr>
                                        <p:cTn id="6" dur="1" fill="hold">
                                          <p:stCondLst>
                                            <p:cond delay="0"/>
                                          </p:stCondLst>
                                        </p:cTn>
                                        <p:tgtEl>
                                          <p:spTgt spid="130"/>
                                        </p:tgtEl>
                                        <p:attrNameLst>
                                          <p:attrName>style.visibility</p:attrName>
                                        </p:attrNameLst>
                                      </p:cBhvr>
                                      <p:to>
                                        <p:strVal val="visible"/>
                                      </p:to>
                                    </p:set>
                                    <p:animEffect filter="fade" transition="in">
                                      <p:cBhvr additive="repl">
                                        <p:cTn id="7" dur="1000">
                                          <p:stCondLst>
                                            <p:cond delay="0"/>
                                          </p:stCondLst>
                                        </p:cTn>
                                        <p:tgtEl>
                                          <p:spTgt spid="130"/>
                                        </p:tgtEl>
                                      </p:cBhvr>
                                    </p:animEffect>
                                  </p:childTnLst>
                                </p:cTn>
                              </p:par>
                            </p:childTnLst>
                          </p:cTn>
                        </p:par>
                      </p:childTnLst>
                    </p:cTn>
                  </p:par>
                  <p:par>
                    <p:cTn id="8" nodeType="clickEffect" fill="hold">
                      <p:stCondLst>
                        <p:cond delay="indefinite"/>
                      </p:stCondLst>
                      <p:childTnLst>
                        <p:par>
                          <p:cTn id="9" nodeType="withEffect" fill="hold">
                            <p:stCondLst>
                              <p:cond delay="0"/>
                            </p:stCondLst>
                            <p:childTnLst>
                              <p:par>
                                <p:cTn id="10" nodeType="clickEffect" fill="hold" presetClass="entr" presetID="10">
                                  <p:stCondLst>
                                    <p:cond delay="0"/>
                                  </p:stCondLst>
                                  <p:iterate type="lt">
                                    <p:tmAbs val="50"/>
                                  </p:iterate>
                                  <p:childTnLst>
                                    <p:set>
                                      <p:cBhvr>
                                        <p:cTn id="11" dur="1" fill="hold">
                                          <p:stCondLst>
                                            <p:cond delay="0"/>
                                          </p:stCondLst>
                                        </p:cTn>
                                        <p:tgtEl>
                                          <p:spTgt spid="131">
                                            <p:txEl>
                                              <p:pRg st="0" end="0"/>
                                            </p:txEl>
                                          </p:spTgt>
                                        </p:tgtEl>
                                        <p:attrNameLst>
                                          <p:attrName>style.visibility</p:attrName>
                                        </p:attrNameLst>
                                      </p:cBhvr>
                                      <p:to>
                                        <p:strVal val="visible"/>
                                      </p:to>
                                    </p:set>
                                    <p:animEffect filter="fade" transition="in">
                                      <p:cBhvr additive="repl">
                                        <p:cTn id="12" dur="500">
                                          <p:stCondLst>
                                            <p:cond delay="0"/>
                                          </p:stCondLst>
                                        </p:cTn>
                                        <p:tgtEl>
                                          <p:spTgt spid="131">
                                            <p:txEl>
                                              <p:pRg st="0" end="0"/>
                                            </p:txEl>
                                          </p:spTgt>
                                        </p:tgtEl>
                                      </p:cBhvr>
                                    </p:animEffect>
                                  </p:childTnLst>
                                </p:cTn>
                              </p:par>
                            </p:childTnLst>
                          </p:cTn>
                        </p:par>
                      </p:childTnLst>
                    </p:cTn>
                  </p:par>
                  <p:par>
                    <p:cTn id="13" nodeType="clickEffect" fill="hold">
                      <p:stCondLst>
                        <p:cond delay="indefinite"/>
                      </p:stCondLst>
                      <p:childTnLst>
                        <p:par>
                          <p:cTn id="14" nodeType="withEffect" fill="hold">
                            <p:stCondLst>
                              <p:cond delay="0"/>
                            </p:stCondLst>
                            <p:childTnLst>
                              <p:par>
                                <p:cTn id="15" nodeType="clickEffect" fill="hold" presetClass="entr" presetID="10">
                                  <p:stCondLst>
                                    <p:cond delay="0"/>
                                  </p:stCondLst>
                                  <p:iterate type="lt">
                                    <p:tmAbs val="50"/>
                                  </p:iterate>
                                  <p:childTnLst>
                                    <p:set>
                                      <p:cBhvr>
                                        <p:cTn id="16" dur="1" fill="hold">
                                          <p:stCondLst>
                                            <p:cond delay="0"/>
                                          </p:stCondLst>
                                        </p:cTn>
                                        <p:tgtEl>
                                          <p:spTgt spid="131">
                                            <p:txEl>
                                              <p:pRg st="2" end="2"/>
                                            </p:txEl>
                                          </p:spTgt>
                                        </p:tgtEl>
                                        <p:attrNameLst>
                                          <p:attrName>style.visibility</p:attrName>
                                        </p:attrNameLst>
                                      </p:cBhvr>
                                      <p:to>
                                        <p:strVal val="visible"/>
                                      </p:to>
                                    </p:set>
                                    <p:animEffect filter="fade" transition="in">
                                      <p:cBhvr additive="repl">
                                        <p:cTn id="17" dur="500">
                                          <p:stCondLst>
                                            <p:cond delay="0"/>
                                          </p:stCondLst>
                                        </p:cTn>
                                        <p:tgtEl>
                                          <p:spTgt spid="131">
                                            <p:txEl>
                                              <p:pRg st="2" end="2"/>
                                            </p:txEl>
                                          </p:spTgt>
                                        </p:tgtEl>
                                      </p:cBhvr>
                                    </p:animEffect>
                                  </p:childTnLst>
                                </p:cTn>
                              </p:par>
                            </p:childTnLst>
                          </p:cTn>
                        </p:par>
                      </p:childTnLst>
                    </p:cTn>
                  </p:par>
                  <p:par>
                    <p:cTn id="18" nodeType="clickEffect" fill="hold">
                      <p:stCondLst>
                        <p:cond delay="indefinite"/>
                      </p:stCondLst>
                      <p:childTnLst>
                        <p:par>
                          <p:cTn id="19" nodeType="withEffect" fill="hold">
                            <p:stCondLst>
                              <p:cond delay="0"/>
                            </p:stCondLst>
                            <p:childTnLst>
                              <p:par>
                                <p:cTn id="20" nodeType="clickEffect" fill="hold" presetClass="entr" presetID="10">
                                  <p:stCondLst>
                                    <p:cond delay="0"/>
                                  </p:stCondLst>
                                  <p:iterate type="lt">
                                    <p:tmAbs val="50"/>
                                  </p:iterate>
                                  <p:childTnLst>
                                    <p:set>
                                      <p:cBhvr>
                                        <p:cTn id="21" dur="1" fill="hold">
                                          <p:stCondLst>
                                            <p:cond delay="0"/>
                                          </p:stCondLst>
                                        </p:cTn>
                                        <p:tgtEl>
                                          <p:spTgt spid="131">
                                            <p:txEl>
                                              <p:pRg st="3" end="3"/>
                                            </p:txEl>
                                          </p:spTgt>
                                        </p:tgtEl>
                                        <p:attrNameLst>
                                          <p:attrName>style.visibility</p:attrName>
                                        </p:attrNameLst>
                                      </p:cBhvr>
                                      <p:to>
                                        <p:strVal val="visible"/>
                                      </p:to>
                                    </p:set>
                                    <p:animEffect filter="fade" transition="in">
                                      <p:cBhvr additive="repl">
                                        <p:cTn id="22" dur="500">
                                          <p:stCondLst>
                                            <p:cond delay="0"/>
                                          </p:stCondLst>
                                        </p:cTn>
                                        <p:tgtEl>
                                          <p:spTgt spid="131">
                                            <p:txEl>
                                              <p:pRg st="3" end="3"/>
                                            </p:txEl>
                                          </p:spTgt>
                                        </p:tgtEl>
                                      </p:cBhvr>
                                    </p:animEffect>
                                  </p:childTnLst>
                                </p:cTn>
                              </p:par>
                            </p:childTnLst>
                          </p:cTn>
                        </p:par>
                      </p:childTnLst>
                    </p:cTn>
                  </p:par>
                  <p:par>
                    <p:cTn id="23" nodeType="clickEffect" fill="hold">
                      <p:stCondLst>
                        <p:cond delay="indefinite"/>
                      </p:stCondLst>
                      <p:childTnLst>
                        <p:par>
                          <p:cTn id="24" nodeType="withEffect" fill="hold">
                            <p:stCondLst>
                              <p:cond delay="0"/>
                            </p:stCondLst>
                            <p:childTnLst>
                              <p:par>
                                <p:cTn id="25" nodeType="clickEffect" fill="hold" presetClass="entr" presetID="10">
                                  <p:stCondLst>
                                    <p:cond delay="0"/>
                                  </p:stCondLst>
                                  <p:iterate type="lt">
                                    <p:tmAbs val="50"/>
                                  </p:iterate>
                                  <p:childTnLst>
                                    <p:set>
                                      <p:cBhvr>
                                        <p:cTn id="26" dur="1" fill="hold">
                                          <p:stCondLst>
                                            <p:cond delay="0"/>
                                          </p:stCondLst>
                                        </p:cTn>
                                        <p:tgtEl>
                                          <p:spTgt spid="131">
                                            <p:txEl>
                                              <p:pRg st="4" end="4"/>
                                            </p:txEl>
                                          </p:spTgt>
                                        </p:tgtEl>
                                        <p:attrNameLst>
                                          <p:attrName>style.visibility</p:attrName>
                                        </p:attrNameLst>
                                      </p:cBhvr>
                                      <p:to>
                                        <p:strVal val="visible"/>
                                      </p:to>
                                    </p:set>
                                    <p:animEffect filter="fade" transition="in">
                                      <p:cBhvr additive="repl">
                                        <p:cTn id="27" dur="500">
                                          <p:stCondLst>
                                            <p:cond delay="0"/>
                                          </p:stCondLst>
                                        </p:cTn>
                                        <p:tgtEl>
                                          <p:spTgt spid="131">
                                            <p:txEl>
                                              <p:pRg st="4" end="4"/>
                                            </p:txEl>
                                          </p:spTgt>
                                        </p:tgtEl>
                                      </p:cBhvr>
                                    </p:animEffect>
                                  </p:childTnLst>
                                </p:cTn>
                              </p:par>
                            </p:childTnLst>
                          </p:cTn>
                        </p:par>
                      </p:childTnLst>
                    </p:cTn>
                  </p:par>
                  <p:par>
                    <p:cTn id="28" nodeType="clickEffect" fill="hold">
                      <p:stCondLst>
                        <p:cond delay="indefinite"/>
                      </p:stCondLst>
                      <p:childTnLst>
                        <p:par>
                          <p:cTn id="29" nodeType="withEffect" fill="hold">
                            <p:stCondLst>
                              <p:cond delay="0"/>
                            </p:stCondLst>
                            <p:childTnLst>
                              <p:par>
                                <p:cTn id="30" nodeType="clickEffect" fill="hold" presetClass="entr" presetID="10">
                                  <p:stCondLst>
                                    <p:cond delay="0"/>
                                  </p:stCondLst>
                                  <p:iterate type="lt">
                                    <p:tmAbs val="50"/>
                                  </p:iterate>
                                  <p:childTnLst>
                                    <p:set>
                                      <p:cBhvr>
                                        <p:cTn id="31" dur="1" fill="hold">
                                          <p:stCondLst>
                                            <p:cond delay="0"/>
                                          </p:stCondLst>
                                        </p:cTn>
                                        <p:tgtEl>
                                          <p:spTgt spid="131">
                                            <p:txEl>
                                              <p:pRg st="5" end="5"/>
                                            </p:txEl>
                                          </p:spTgt>
                                        </p:tgtEl>
                                        <p:attrNameLst>
                                          <p:attrName>style.visibility</p:attrName>
                                        </p:attrNameLst>
                                      </p:cBhvr>
                                      <p:to>
                                        <p:strVal val="visible"/>
                                      </p:to>
                                    </p:set>
                                    <p:animEffect filter="fade" transition="in">
                                      <p:cBhvr additive="repl">
                                        <p:cTn id="32" dur="500">
                                          <p:stCondLst>
                                            <p:cond delay="0"/>
                                          </p:stCondLst>
                                        </p:cTn>
                                        <p:tgtEl>
                                          <p:spTgt spid="131">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1008000" y="44100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Ethernet Packet</a:t>
            </a:r>
            <a:endParaRPr b="0" lang="en-US" sz="4400" spc="-1" strike="noStrike">
              <a:latin typeface="Arial"/>
            </a:endParaRPr>
          </a:p>
        </p:txBody>
      </p:sp>
      <p:sp>
        <p:nvSpPr>
          <p:cNvPr id="133" name="CustomShape 2"/>
          <p:cNvSpPr/>
          <p:nvPr/>
        </p:nvSpPr>
        <p:spPr>
          <a:xfrm>
            <a:off x="504000" y="1637640"/>
            <a:ext cx="9071280" cy="3401280"/>
          </a:xfrm>
          <a:prstGeom prst="rect">
            <a:avLst/>
          </a:prstGeom>
          <a:noFill/>
          <a:ln>
            <a:noFill/>
          </a:ln>
        </p:spPr>
        <p:style>
          <a:lnRef idx="0"/>
          <a:fillRef idx="0"/>
          <a:effectRef idx="0"/>
          <a:fontRef idx="minor"/>
        </p:style>
        <p:txBody>
          <a:bodyPr lIns="90000" rIns="90000" tIns="45000" bIns="45000">
            <a:normAutofit/>
          </a:bodyPr>
          <a:p>
            <a:pPr marL="216000" indent="-21528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information in an Ethernet network is exchanged in a packet form.</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packet provides grouping of the information for transmission.</a:t>
            </a:r>
            <a:endParaRPr b="0" lang="en-US" sz="2400" spc="-1" strike="noStrike">
              <a:latin typeface="Arial"/>
            </a:endParaRPr>
          </a:p>
        </p:txBody>
      </p:sp>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87" name="Object 1"/>
          <p:cNvGraphicFramePr/>
          <p:nvPr/>
        </p:nvGraphicFramePr>
        <p:xfrm>
          <a:off x="7176600" y="342360"/>
          <a:ext cx="1390680" cy="4822920"/>
        </p:xfrm>
        <a:graphic>
          <a:graphicData uri="http://schemas.openxmlformats.org/presentationml/2006/ole">
            <p:oleObj r:id="rId1" spid="">
              <p:embed/>
              <p:pic>
                <p:nvPicPr>
                  <p:cNvPr id="88" name="Object 3" descr=""/>
                  <p:cNvPicPr/>
                  <p:nvPr/>
                </p:nvPicPr>
                <p:blipFill>
                  <a:blip r:embed="rId2"/>
                  <a:stretch/>
                </p:blipFill>
                <p:spPr>
                  <a:xfrm>
                    <a:off x="7176600" y="342360"/>
                    <a:ext cx="1390680" cy="4822920"/>
                  </a:xfrm>
                  <a:prstGeom prst="rect">
                    <a:avLst/>
                  </a:prstGeom>
                  <a:ln>
                    <a:noFill/>
                  </a:ln>
                </p:spPr>
              </p:pic>
            </p:oleObj>
          </a:graphicData>
        </a:graphic>
      </p:graphicFrame>
      <p:sp>
        <p:nvSpPr>
          <p:cNvPr id="89" name="CustomShape 2"/>
          <p:cNvSpPr/>
          <p:nvPr/>
        </p:nvSpPr>
        <p:spPr>
          <a:xfrm>
            <a:off x="588240" y="1070640"/>
            <a:ext cx="5794920" cy="2652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749"/>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An open systems interconnection (</a:t>
            </a:r>
            <a:r>
              <a:rPr b="1" lang="en-US" sz="2800" spc="-1" strike="noStrike">
                <a:solidFill>
                  <a:srgbClr val="ffcc00"/>
                </a:solidFill>
                <a:latin typeface="Times New Roman"/>
                <a:ea typeface="DejaVu Sans"/>
              </a:rPr>
              <a:t>OSI</a:t>
            </a:r>
            <a:r>
              <a:rPr b="0" lang="en-US" sz="2800" spc="-1" strike="noStrike">
                <a:solidFill>
                  <a:srgbClr val="ffffff"/>
                </a:solidFill>
                <a:latin typeface="Times New Roman"/>
                <a:ea typeface="DejaVu Sans"/>
              </a:rPr>
              <a:t>) reference model was developed by the International Organization for Standardization in 1984 to enable different types of networks to be linked together.   </a:t>
            </a:r>
            <a:endParaRPr b="0" lang="en-US" sz="2800" spc="-1" strike="noStrike">
              <a:latin typeface="Arial"/>
            </a:endParaRPr>
          </a:p>
        </p:txBody>
      </p:sp>
      <p:sp>
        <p:nvSpPr>
          <p:cNvPr id="90" name="CustomShape 3"/>
          <p:cNvSpPr/>
          <p:nvPr/>
        </p:nvSpPr>
        <p:spPr>
          <a:xfrm>
            <a:off x="6887880" y="5228640"/>
            <a:ext cx="35272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The OSI Model</a:t>
            </a:r>
            <a:endParaRPr b="0" lang="en-US" sz="2400" spc="-1" strike="noStrike">
              <a:latin typeface="Arial"/>
            </a:endParaRPr>
          </a:p>
        </p:txBody>
      </p:sp>
    </p:spTree>
  </p:cSld>
  <p:transition>
    <p:fad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4000" y="37800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The Ethernet Packet</a:t>
            </a:r>
            <a:endParaRPr b="0" lang="en-US" sz="4400" spc="-1" strike="noStrike">
              <a:latin typeface="Arial"/>
            </a:endParaRPr>
          </a:p>
        </p:txBody>
      </p:sp>
      <p:pic>
        <p:nvPicPr>
          <p:cNvPr id="135" name="Picture 8_7" descr="fg01_00600"/>
          <p:cNvPicPr/>
          <p:nvPr/>
        </p:nvPicPr>
        <p:blipFill>
          <a:blip r:embed="rId1"/>
          <a:stretch/>
        </p:blipFill>
        <p:spPr>
          <a:xfrm>
            <a:off x="335880" y="1764000"/>
            <a:ext cx="9480600" cy="818280"/>
          </a:xfrm>
          <a:prstGeom prst="rect">
            <a:avLst/>
          </a:prstGeom>
          <a:ln>
            <a:noFill/>
          </a:ln>
        </p:spPr>
      </p:pic>
      <p:sp>
        <p:nvSpPr>
          <p:cNvPr id="136" name="Line 2"/>
          <p:cNvSpPr/>
          <p:nvPr/>
        </p:nvSpPr>
        <p:spPr>
          <a:xfrm flipH="1" flipV="1">
            <a:off x="923400" y="2645640"/>
            <a:ext cx="588240" cy="1008000"/>
          </a:xfrm>
          <a:prstGeom prst="line">
            <a:avLst/>
          </a:prstGeom>
          <a:ln w="9360">
            <a:solidFill>
              <a:srgbClr val="ff0000"/>
            </a:solidFill>
            <a:miter/>
            <a:tailEnd len="med" type="triangle" w="med"/>
          </a:ln>
        </p:spPr>
        <p:style>
          <a:lnRef idx="0"/>
          <a:fillRef idx="0"/>
          <a:effectRef idx="0"/>
          <a:fontRef idx="minor"/>
        </p:style>
      </p:sp>
      <p:sp>
        <p:nvSpPr>
          <p:cNvPr id="137" name="CustomShape 3"/>
          <p:cNvSpPr/>
          <p:nvPr/>
        </p:nvSpPr>
        <p:spPr>
          <a:xfrm>
            <a:off x="1175760" y="3351960"/>
            <a:ext cx="7979400" cy="824760"/>
          </a:xfrm>
          <a:custGeom>
            <a:avLst/>
            <a:gdLst/>
            <a:ahLst/>
            <a:rect l="l" t="t" r="r" b="b"/>
            <a:pathLst>
              <a:path w="21600" h="21600">
                <a:moveTo>
                  <a:pt x="0" y="0"/>
                </a:moveTo>
                <a:lnTo>
                  <a:pt x="21600" y="0"/>
                </a:lnTo>
                <a:lnTo>
                  <a:pt x="21600" y="21600"/>
                </a:lnTo>
                <a:lnTo>
                  <a:pt x="0" y="21600"/>
                </a:lnTo>
                <a:lnTo>
                  <a:pt x="0" y="0"/>
                </a:lnTo>
                <a:close/>
              </a:path>
            </a:pathLst>
          </a:custGeom>
          <a:gradFill rotWithShape="0">
            <a:gsLst>
              <a:gs pos="0">
                <a:srgbClr val="698eb4"/>
              </a:gs>
              <a:gs pos="100000">
                <a:srgbClr val="336699"/>
              </a:gs>
            </a:gsLst>
            <a:path path="rect"/>
          </a:grad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Preamble – an alternating pattern of 1’s and 0’s used for synchronization</a:t>
            </a:r>
            <a:endParaRPr b="0" lang="en-US" sz="2400" spc="-1" strike="noStrike">
              <a:latin typeface="Arial"/>
            </a:endParaRPr>
          </a:p>
        </p:txBody>
      </p:sp>
    </p:spTree>
  </p:cSld>
  <p:transition>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04000" y="37800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The Ethernet Packet</a:t>
            </a:r>
            <a:endParaRPr b="0" lang="en-US" sz="4400" spc="-1" strike="noStrike">
              <a:latin typeface="Arial"/>
            </a:endParaRPr>
          </a:p>
        </p:txBody>
      </p:sp>
      <p:pic>
        <p:nvPicPr>
          <p:cNvPr id="139" name="Picture 5_1" descr="fg01_00600"/>
          <p:cNvPicPr/>
          <p:nvPr/>
        </p:nvPicPr>
        <p:blipFill>
          <a:blip r:embed="rId1"/>
          <a:stretch/>
        </p:blipFill>
        <p:spPr>
          <a:xfrm>
            <a:off x="335880" y="1764000"/>
            <a:ext cx="9480600" cy="818280"/>
          </a:xfrm>
          <a:prstGeom prst="rect">
            <a:avLst/>
          </a:prstGeom>
          <a:ln>
            <a:noFill/>
          </a:ln>
        </p:spPr>
      </p:pic>
      <p:sp>
        <p:nvSpPr>
          <p:cNvPr id="140" name="Line 2"/>
          <p:cNvSpPr/>
          <p:nvPr/>
        </p:nvSpPr>
        <p:spPr>
          <a:xfrm flipV="1">
            <a:off x="2016000" y="2646000"/>
            <a:ext cx="0" cy="756000"/>
          </a:xfrm>
          <a:prstGeom prst="line">
            <a:avLst/>
          </a:prstGeom>
          <a:ln w="9360">
            <a:solidFill>
              <a:srgbClr val="ff0000"/>
            </a:solidFill>
            <a:miter/>
            <a:tailEnd len="med" type="triangle" w="med"/>
          </a:ln>
        </p:spPr>
        <p:style>
          <a:lnRef idx="0"/>
          <a:fillRef idx="0"/>
          <a:effectRef idx="0"/>
          <a:fontRef idx="minor"/>
        </p:style>
      </p:sp>
      <p:sp>
        <p:nvSpPr>
          <p:cNvPr id="141" name="CustomShape 3"/>
          <p:cNvSpPr/>
          <p:nvPr/>
        </p:nvSpPr>
        <p:spPr>
          <a:xfrm>
            <a:off x="1175760" y="3351960"/>
            <a:ext cx="7979400" cy="824760"/>
          </a:xfrm>
          <a:custGeom>
            <a:avLst/>
            <a:gdLst/>
            <a:ahLst/>
            <a:rect l="l" t="t" r="r" b="b"/>
            <a:pathLst>
              <a:path w="21600" h="21600">
                <a:moveTo>
                  <a:pt x="0" y="0"/>
                </a:moveTo>
                <a:lnTo>
                  <a:pt x="21600" y="0"/>
                </a:lnTo>
                <a:lnTo>
                  <a:pt x="21600" y="21600"/>
                </a:lnTo>
                <a:lnTo>
                  <a:pt x="0" y="21600"/>
                </a:lnTo>
                <a:lnTo>
                  <a:pt x="0" y="0"/>
                </a:lnTo>
                <a:close/>
              </a:path>
            </a:pathLst>
          </a:custGeom>
          <a:gradFill rotWithShape="0">
            <a:gsLst>
              <a:gs pos="0">
                <a:srgbClr val="698eb4"/>
              </a:gs>
              <a:gs pos="100000">
                <a:srgbClr val="336699"/>
              </a:gs>
            </a:gsLst>
            <a:path path="rect"/>
          </a:grad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Start Frame Delimiter – a binary 8-bit sequence of 1 0 1 0 1 0 1 1 that indicates the start of the frame</a:t>
            </a:r>
            <a:endParaRPr b="0" lang="en-US" sz="2400" spc="-1" strike="noStrike">
              <a:latin typeface="Arial"/>
            </a:endParaRPr>
          </a:p>
        </p:txBody>
      </p:sp>
    </p:spTree>
  </p:cSld>
  <p:transition>
    <p:fad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04000" y="37800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The Ethernet Packet</a:t>
            </a:r>
            <a:endParaRPr b="0" lang="en-US" sz="4400" spc="-1" strike="noStrike">
              <a:latin typeface="Arial"/>
            </a:endParaRPr>
          </a:p>
        </p:txBody>
      </p:sp>
      <p:pic>
        <p:nvPicPr>
          <p:cNvPr id="143" name="Picture 5_0" descr="fg01_00600"/>
          <p:cNvPicPr/>
          <p:nvPr/>
        </p:nvPicPr>
        <p:blipFill>
          <a:blip r:embed="rId1"/>
          <a:stretch/>
        </p:blipFill>
        <p:spPr>
          <a:xfrm>
            <a:off x="335880" y="1764000"/>
            <a:ext cx="9480600" cy="818280"/>
          </a:xfrm>
          <a:prstGeom prst="rect">
            <a:avLst/>
          </a:prstGeom>
          <a:ln>
            <a:noFill/>
          </a:ln>
        </p:spPr>
      </p:pic>
      <p:sp>
        <p:nvSpPr>
          <p:cNvPr id="144" name="Line 2"/>
          <p:cNvSpPr/>
          <p:nvPr/>
        </p:nvSpPr>
        <p:spPr>
          <a:xfrm flipV="1">
            <a:off x="3276000" y="2646000"/>
            <a:ext cx="0" cy="1071000"/>
          </a:xfrm>
          <a:prstGeom prst="line">
            <a:avLst/>
          </a:prstGeom>
          <a:ln w="9360">
            <a:solidFill>
              <a:srgbClr val="ff0000"/>
            </a:solidFill>
            <a:miter/>
            <a:tailEnd len="med" type="triangle" w="med"/>
          </a:ln>
        </p:spPr>
        <p:style>
          <a:lnRef idx="0"/>
          <a:fillRef idx="0"/>
          <a:effectRef idx="0"/>
          <a:fontRef idx="minor"/>
        </p:style>
      </p:sp>
      <p:sp>
        <p:nvSpPr>
          <p:cNvPr id="145" name="Line 3"/>
          <p:cNvSpPr/>
          <p:nvPr/>
        </p:nvSpPr>
        <p:spPr>
          <a:xfrm flipV="1">
            <a:off x="4451760" y="2646000"/>
            <a:ext cx="0" cy="1071000"/>
          </a:xfrm>
          <a:prstGeom prst="line">
            <a:avLst/>
          </a:prstGeom>
          <a:ln w="9360">
            <a:solidFill>
              <a:srgbClr val="ff0000"/>
            </a:solidFill>
            <a:miter/>
            <a:tailEnd len="med" type="triangle" w="med"/>
          </a:ln>
        </p:spPr>
        <p:style>
          <a:lnRef idx="0"/>
          <a:fillRef idx="0"/>
          <a:effectRef idx="0"/>
          <a:fontRef idx="minor"/>
        </p:style>
      </p:sp>
      <p:sp>
        <p:nvSpPr>
          <p:cNvPr id="146" name="CustomShape 4"/>
          <p:cNvSpPr/>
          <p:nvPr/>
        </p:nvSpPr>
        <p:spPr>
          <a:xfrm>
            <a:off x="1175760" y="3149640"/>
            <a:ext cx="7979400" cy="2669400"/>
          </a:xfrm>
          <a:custGeom>
            <a:avLst/>
            <a:gdLst/>
            <a:ahLst/>
            <a:rect l="l" t="t" r="r" b="b"/>
            <a:pathLst>
              <a:path w="21600" h="21600">
                <a:moveTo>
                  <a:pt x="0" y="0"/>
                </a:moveTo>
                <a:lnTo>
                  <a:pt x="21600" y="0"/>
                </a:lnTo>
                <a:lnTo>
                  <a:pt x="21600" y="21600"/>
                </a:lnTo>
                <a:lnTo>
                  <a:pt x="0" y="21600"/>
                </a:lnTo>
                <a:lnTo>
                  <a:pt x="0" y="0"/>
                </a:lnTo>
                <a:close/>
              </a:path>
            </a:pathLst>
          </a:custGeom>
          <a:gradFill rotWithShape="0">
            <a:gsLst>
              <a:gs pos="0">
                <a:srgbClr val="698eb4"/>
              </a:gs>
              <a:gs pos="100000">
                <a:srgbClr val="336699"/>
              </a:gs>
            </a:gsLst>
            <a:path path="rect"/>
          </a:grad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Destination MAC Address and Source MAC Address – Each computer has an Ethernet network interface card (NIC) or network adapter that has a unique media access control (MAC) address associated with it.</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The MAC address is 6 bytes (12 hex characters) in length.</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04000" y="37800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The Ethernet Packet</a:t>
            </a:r>
            <a:endParaRPr b="0" lang="en-US" sz="4400" spc="-1" strike="noStrike">
              <a:latin typeface="Arial"/>
            </a:endParaRPr>
          </a:p>
        </p:txBody>
      </p:sp>
      <p:pic>
        <p:nvPicPr>
          <p:cNvPr id="148" name="Picture 10_1" descr="fg01_00600"/>
          <p:cNvPicPr/>
          <p:nvPr/>
        </p:nvPicPr>
        <p:blipFill>
          <a:blip r:embed="rId1"/>
          <a:stretch/>
        </p:blipFill>
        <p:spPr>
          <a:xfrm>
            <a:off x="335880" y="1764000"/>
            <a:ext cx="9480600" cy="818280"/>
          </a:xfrm>
          <a:prstGeom prst="rect">
            <a:avLst/>
          </a:prstGeom>
          <a:ln>
            <a:noFill/>
          </a:ln>
        </p:spPr>
      </p:pic>
      <p:sp>
        <p:nvSpPr>
          <p:cNvPr id="149" name="Line 2"/>
          <p:cNvSpPr/>
          <p:nvPr/>
        </p:nvSpPr>
        <p:spPr>
          <a:xfrm flipV="1">
            <a:off x="5544000" y="2646000"/>
            <a:ext cx="0" cy="1071000"/>
          </a:xfrm>
          <a:prstGeom prst="line">
            <a:avLst/>
          </a:prstGeom>
          <a:ln w="9360">
            <a:solidFill>
              <a:srgbClr val="ff0000"/>
            </a:solidFill>
            <a:miter/>
            <a:tailEnd len="med" type="triangle" w="med"/>
          </a:ln>
        </p:spPr>
        <p:style>
          <a:lnRef idx="0"/>
          <a:fillRef idx="0"/>
          <a:effectRef idx="0"/>
          <a:fontRef idx="minor"/>
        </p:style>
      </p:sp>
      <p:sp>
        <p:nvSpPr>
          <p:cNvPr id="150" name="CustomShape 3"/>
          <p:cNvSpPr/>
          <p:nvPr/>
        </p:nvSpPr>
        <p:spPr>
          <a:xfrm>
            <a:off x="1175760" y="3149640"/>
            <a:ext cx="7979400" cy="3860280"/>
          </a:xfrm>
          <a:custGeom>
            <a:avLst/>
            <a:gdLst/>
            <a:ahLst/>
            <a:rect l="l" t="t" r="r" b="b"/>
            <a:pathLst>
              <a:path w="21600" h="21600">
                <a:moveTo>
                  <a:pt x="0" y="0"/>
                </a:moveTo>
                <a:lnTo>
                  <a:pt x="21600" y="0"/>
                </a:lnTo>
                <a:lnTo>
                  <a:pt x="21600" y="21600"/>
                </a:lnTo>
                <a:lnTo>
                  <a:pt x="0" y="21600"/>
                </a:lnTo>
                <a:lnTo>
                  <a:pt x="0" y="0"/>
                </a:lnTo>
                <a:close/>
              </a:path>
            </a:pathLst>
          </a:custGeom>
          <a:gradFill rotWithShape="0">
            <a:gsLst>
              <a:gs pos="0">
                <a:srgbClr val="698eb4"/>
              </a:gs>
              <a:gs pos="100000">
                <a:srgbClr val="336699"/>
              </a:gs>
            </a:gsLst>
            <a:path path="rect"/>
          </a:grad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Length / Type  -  an indication of the number of bytes in the data field if this value is less than 1500.</a:t>
            </a:r>
            <a:endParaRPr b="0" lang="en-US" sz="2400" spc="-1" strike="noStrike">
              <a:latin typeface="Arial"/>
            </a:endParaRPr>
          </a:p>
          <a:p>
            <a:pPr>
              <a:lnSpc>
                <a:spcPct val="100000"/>
              </a:lnSpc>
              <a:spcBef>
                <a:spcPts val="624"/>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If this number is greater than 1500, it indicates the type of data format, for example IP or IPX.</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504000" y="37800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The Ethernet Packet</a:t>
            </a:r>
            <a:endParaRPr b="0" lang="en-US" sz="4400" spc="-1" strike="noStrike">
              <a:latin typeface="Arial"/>
            </a:endParaRPr>
          </a:p>
        </p:txBody>
      </p:sp>
      <p:pic>
        <p:nvPicPr>
          <p:cNvPr id="152" name="Picture 5_3" descr="fg01_00600"/>
          <p:cNvPicPr/>
          <p:nvPr/>
        </p:nvPicPr>
        <p:blipFill>
          <a:blip r:embed="rId1"/>
          <a:stretch/>
        </p:blipFill>
        <p:spPr>
          <a:xfrm>
            <a:off x="335880" y="1764000"/>
            <a:ext cx="9480600" cy="818280"/>
          </a:xfrm>
          <a:prstGeom prst="rect">
            <a:avLst/>
          </a:prstGeom>
          <a:ln>
            <a:noFill/>
          </a:ln>
        </p:spPr>
      </p:pic>
      <p:sp>
        <p:nvSpPr>
          <p:cNvPr id="153" name="Line 2"/>
          <p:cNvSpPr/>
          <p:nvPr/>
        </p:nvSpPr>
        <p:spPr>
          <a:xfrm flipV="1">
            <a:off x="6842520" y="2646000"/>
            <a:ext cx="0" cy="1071000"/>
          </a:xfrm>
          <a:prstGeom prst="line">
            <a:avLst/>
          </a:prstGeom>
          <a:ln w="9360">
            <a:solidFill>
              <a:srgbClr val="ff0000"/>
            </a:solidFill>
            <a:miter/>
            <a:tailEnd len="med" type="triangle" w="med"/>
          </a:ln>
        </p:spPr>
        <p:style>
          <a:lnRef idx="0"/>
          <a:fillRef idx="0"/>
          <a:effectRef idx="0"/>
          <a:fontRef idx="minor"/>
        </p:style>
      </p:sp>
      <p:sp>
        <p:nvSpPr>
          <p:cNvPr id="154" name="CustomShape 3"/>
          <p:cNvSpPr/>
          <p:nvPr/>
        </p:nvSpPr>
        <p:spPr>
          <a:xfrm>
            <a:off x="1175760" y="3149640"/>
            <a:ext cx="7979400" cy="1937160"/>
          </a:xfrm>
          <a:custGeom>
            <a:avLst/>
            <a:gdLst/>
            <a:ahLst/>
            <a:rect l="l" t="t" r="r" b="b"/>
            <a:pathLst>
              <a:path w="21600" h="21600">
                <a:moveTo>
                  <a:pt x="0" y="0"/>
                </a:moveTo>
                <a:lnTo>
                  <a:pt x="21600" y="0"/>
                </a:lnTo>
                <a:lnTo>
                  <a:pt x="21600" y="21600"/>
                </a:lnTo>
                <a:lnTo>
                  <a:pt x="0" y="21600"/>
                </a:lnTo>
                <a:lnTo>
                  <a:pt x="0" y="0"/>
                </a:lnTo>
                <a:close/>
              </a:path>
            </a:pathLst>
          </a:custGeom>
          <a:gradFill rotWithShape="0">
            <a:gsLst>
              <a:gs pos="0">
                <a:srgbClr val="698eb4"/>
              </a:gs>
              <a:gs pos="100000">
                <a:srgbClr val="336699"/>
              </a:gs>
            </a:gsLst>
            <a:path path="rect"/>
          </a:grad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This  is the data being transferred from the source to the destination and destination to the source.</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04000" y="37800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The Ethernet Packet</a:t>
            </a:r>
            <a:endParaRPr b="0" lang="en-US" sz="4400" spc="-1" strike="noStrike">
              <a:latin typeface="Arial"/>
            </a:endParaRPr>
          </a:p>
        </p:txBody>
      </p:sp>
      <p:pic>
        <p:nvPicPr>
          <p:cNvPr id="156" name="Picture 5_2" descr="fg01_00600"/>
          <p:cNvPicPr/>
          <p:nvPr/>
        </p:nvPicPr>
        <p:blipFill>
          <a:blip r:embed="rId1"/>
          <a:stretch/>
        </p:blipFill>
        <p:spPr>
          <a:xfrm>
            <a:off x="335880" y="1764000"/>
            <a:ext cx="9480600" cy="818280"/>
          </a:xfrm>
          <a:prstGeom prst="rect">
            <a:avLst/>
          </a:prstGeom>
          <a:ln>
            <a:noFill/>
          </a:ln>
        </p:spPr>
      </p:pic>
      <p:sp>
        <p:nvSpPr>
          <p:cNvPr id="157" name="Line 2"/>
          <p:cNvSpPr/>
          <p:nvPr/>
        </p:nvSpPr>
        <p:spPr>
          <a:xfrm flipV="1">
            <a:off x="6842520" y="2646000"/>
            <a:ext cx="0" cy="1071000"/>
          </a:xfrm>
          <a:prstGeom prst="line">
            <a:avLst/>
          </a:prstGeom>
          <a:ln w="9360">
            <a:solidFill>
              <a:srgbClr val="ff0000"/>
            </a:solidFill>
            <a:miter/>
            <a:tailEnd len="med" type="triangle" w="med"/>
          </a:ln>
        </p:spPr>
        <p:style>
          <a:lnRef idx="0"/>
          <a:fillRef idx="0"/>
          <a:effectRef idx="0"/>
          <a:fontRef idx="minor"/>
        </p:style>
      </p:sp>
      <p:sp>
        <p:nvSpPr>
          <p:cNvPr id="158" name="CustomShape 3"/>
          <p:cNvSpPr/>
          <p:nvPr/>
        </p:nvSpPr>
        <p:spPr>
          <a:xfrm>
            <a:off x="1175760" y="3149640"/>
            <a:ext cx="7979400" cy="1937160"/>
          </a:xfrm>
          <a:custGeom>
            <a:avLst/>
            <a:gdLst/>
            <a:ahLst/>
            <a:rect l="l" t="t" r="r" b="b"/>
            <a:pathLst>
              <a:path w="21600" h="21600">
                <a:moveTo>
                  <a:pt x="0" y="0"/>
                </a:moveTo>
                <a:lnTo>
                  <a:pt x="21600" y="0"/>
                </a:lnTo>
                <a:lnTo>
                  <a:pt x="21600" y="21600"/>
                </a:lnTo>
                <a:lnTo>
                  <a:pt x="0" y="21600"/>
                </a:lnTo>
                <a:lnTo>
                  <a:pt x="0" y="0"/>
                </a:lnTo>
                <a:close/>
              </a:path>
            </a:pathLst>
          </a:custGeom>
          <a:gradFill rotWithShape="0">
            <a:gsLst>
              <a:gs pos="0">
                <a:srgbClr val="698eb4"/>
              </a:gs>
              <a:gs pos="100000">
                <a:srgbClr val="336699"/>
              </a:gs>
            </a:gsLst>
            <a:path path="rect"/>
          </a:grad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This  is the data being transferred from the source to the destination and destination to the source.</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159" name="CustomShape 4"/>
          <p:cNvSpPr/>
          <p:nvPr/>
        </p:nvSpPr>
        <p:spPr>
          <a:xfrm>
            <a:off x="3276000" y="1323000"/>
            <a:ext cx="1427040" cy="251280"/>
          </a:xfrm>
          <a:custGeom>
            <a:avLst/>
            <a:gdLst/>
            <a:ahLst/>
            <a:rect l="l" t="t" r="r" b="b"/>
            <a:pathLst>
              <a:path w="3527" h="849">
                <a:moveTo>
                  <a:pt x="3526" y="848"/>
                </a:moveTo>
                <a:lnTo>
                  <a:pt x="3524" y="804"/>
                </a:lnTo>
                <a:lnTo>
                  <a:pt x="3519" y="759"/>
                </a:lnTo>
                <a:lnTo>
                  <a:pt x="3510" y="715"/>
                </a:lnTo>
                <a:lnTo>
                  <a:pt x="3498" y="672"/>
                </a:lnTo>
                <a:lnTo>
                  <a:pt x="3483" y="629"/>
                </a:lnTo>
                <a:lnTo>
                  <a:pt x="3464" y="586"/>
                </a:lnTo>
                <a:lnTo>
                  <a:pt x="3442" y="544"/>
                </a:lnTo>
                <a:lnTo>
                  <a:pt x="3417" y="503"/>
                </a:lnTo>
                <a:lnTo>
                  <a:pt x="3389" y="463"/>
                </a:lnTo>
                <a:lnTo>
                  <a:pt x="3357" y="424"/>
                </a:lnTo>
                <a:lnTo>
                  <a:pt x="3323" y="386"/>
                </a:lnTo>
                <a:lnTo>
                  <a:pt x="3286" y="350"/>
                </a:lnTo>
                <a:lnTo>
                  <a:pt x="3245" y="314"/>
                </a:lnTo>
                <a:lnTo>
                  <a:pt x="3203" y="281"/>
                </a:lnTo>
                <a:lnTo>
                  <a:pt x="3157" y="248"/>
                </a:lnTo>
                <a:lnTo>
                  <a:pt x="3109" y="218"/>
                </a:lnTo>
                <a:lnTo>
                  <a:pt x="3059" y="189"/>
                </a:lnTo>
                <a:lnTo>
                  <a:pt x="3007" y="162"/>
                </a:lnTo>
                <a:lnTo>
                  <a:pt x="2953" y="137"/>
                </a:lnTo>
                <a:lnTo>
                  <a:pt x="2896" y="114"/>
                </a:lnTo>
                <a:lnTo>
                  <a:pt x="2839" y="92"/>
                </a:lnTo>
                <a:lnTo>
                  <a:pt x="2779" y="73"/>
                </a:lnTo>
                <a:lnTo>
                  <a:pt x="2718" y="56"/>
                </a:lnTo>
                <a:lnTo>
                  <a:pt x="2656" y="42"/>
                </a:lnTo>
                <a:lnTo>
                  <a:pt x="2593" y="29"/>
                </a:lnTo>
                <a:lnTo>
                  <a:pt x="2529" y="19"/>
                </a:lnTo>
                <a:lnTo>
                  <a:pt x="2464" y="10"/>
                </a:lnTo>
                <a:lnTo>
                  <a:pt x="2399" y="5"/>
                </a:lnTo>
                <a:lnTo>
                  <a:pt x="2333" y="1"/>
                </a:lnTo>
                <a:lnTo>
                  <a:pt x="2267" y="0"/>
                </a:lnTo>
                <a:lnTo>
                  <a:pt x="1547" y="0"/>
                </a:lnTo>
                <a:lnTo>
                  <a:pt x="1482" y="1"/>
                </a:lnTo>
                <a:lnTo>
                  <a:pt x="1418" y="4"/>
                </a:lnTo>
                <a:lnTo>
                  <a:pt x="1354" y="10"/>
                </a:lnTo>
                <a:lnTo>
                  <a:pt x="1290" y="18"/>
                </a:lnTo>
                <a:lnTo>
                  <a:pt x="1227" y="28"/>
                </a:lnTo>
                <a:lnTo>
                  <a:pt x="1165" y="40"/>
                </a:lnTo>
                <a:lnTo>
                  <a:pt x="1104" y="54"/>
                </a:lnTo>
                <a:lnTo>
                  <a:pt x="1045" y="70"/>
                </a:lnTo>
                <a:lnTo>
                  <a:pt x="986" y="89"/>
                </a:lnTo>
                <a:lnTo>
                  <a:pt x="929" y="109"/>
                </a:lnTo>
                <a:lnTo>
                  <a:pt x="873" y="131"/>
                </a:lnTo>
                <a:lnTo>
                  <a:pt x="820" y="156"/>
                </a:lnTo>
                <a:lnTo>
                  <a:pt x="768" y="182"/>
                </a:lnTo>
                <a:lnTo>
                  <a:pt x="718" y="209"/>
                </a:lnTo>
                <a:lnTo>
                  <a:pt x="671" y="239"/>
                </a:lnTo>
                <a:lnTo>
                  <a:pt x="625" y="270"/>
                </a:lnTo>
                <a:lnTo>
                  <a:pt x="583" y="302"/>
                </a:lnTo>
                <a:lnTo>
                  <a:pt x="542" y="336"/>
                </a:lnTo>
                <a:lnTo>
                  <a:pt x="505" y="372"/>
                </a:lnTo>
                <a:lnTo>
                  <a:pt x="470" y="408"/>
                </a:lnTo>
                <a:lnTo>
                  <a:pt x="438" y="446"/>
                </a:lnTo>
                <a:lnTo>
                  <a:pt x="408" y="485"/>
                </a:lnTo>
                <a:lnTo>
                  <a:pt x="382" y="524"/>
                </a:lnTo>
                <a:lnTo>
                  <a:pt x="359" y="565"/>
                </a:lnTo>
                <a:lnTo>
                  <a:pt x="0" y="565"/>
                </a:lnTo>
                <a:lnTo>
                  <a:pt x="647" y="848"/>
                </a:lnTo>
                <a:lnTo>
                  <a:pt x="1439" y="565"/>
                </a:lnTo>
                <a:lnTo>
                  <a:pt x="1080" y="565"/>
                </a:lnTo>
                <a:lnTo>
                  <a:pt x="1104" y="524"/>
                </a:lnTo>
                <a:lnTo>
                  <a:pt x="1130" y="483"/>
                </a:lnTo>
                <a:lnTo>
                  <a:pt x="1160" y="444"/>
                </a:lnTo>
                <a:lnTo>
                  <a:pt x="1193" y="405"/>
                </a:lnTo>
                <a:lnTo>
                  <a:pt x="1229" y="368"/>
                </a:lnTo>
                <a:lnTo>
                  <a:pt x="1267" y="332"/>
                </a:lnTo>
                <a:lnTo>
                  <a:pt x="1309" y="298"/>
                </a:lnTo>
                <a:lnTo>
                  <a:pt x="1353" y="265"/>
                </a:lnTo>
                <a:lnTo>
                  <a:pt x="1399" y="234"/>
                </a:lnTo>
                <a:lnTo>
                  <a:pt x="1448" y="204"/>
                </a:lnTo>
                <a:lnTo>
                  <a:pt x="1499" y="176"/>
                </a:lnTo>
                <a:lnTo>
                  <a:pt x="1552" y="150"/>
                </a:lnTo>
                <a:lnTo>
                  <a:pt x="1608" y="126"/>
                </a:lnTo>
                <a:lnTo>
                  <a:pt x="1665" y="103"/>
                </a:lnTo>
                <a:lnTo>
                  <a:pt x="1723" y="83"/>
                </a:lnTo>
                <a:lnTo>
                  <a:pt x="1783" y="65"/>
                </a:lnTo>
                <a:lnTo>
                  <a:pt x="1845" y="49"/>
                </a:lnTo>
                <a:lnTo>
                  <a:pt x="1907" y="35"/>
                </a:lnTo>
                <a:lnTo>
                  <a:pt x="1907" y="35"/>
                </a:lnTo>
                <a:lnTo>
                  <a:pt x="1968" y="49"/>
                </a:lnTo>
                <a:lnTo>
                  <a:pt x="2029" y="64"/>
                </a:lnTo>
                <a:lnTo>
                  <a:pt x="2088" y="82"/>
                </a:lnTo>
                <a:lnTo>
                  <a:pt x="2145" y="102"/>
                </a:lnTo>
                <a:lnTo>
                  <a:pt x="2201" y="123"/>
                </a:lnTo>
                <a:lnTo>
                  <a:pt x="2255" y="147"/>
                </a:lnTo>
                <a:lnTo>
                  <a:pt x="2308" y="172"/>
                </a:lnTo>
                <a:lnTo>
                  <a:pt x="2358" y="199"/>
                </a:lnTo>
                <a:lnTo>
                  <a:pt x="2407" y="228"/>
                </a:lnTo>
                <a:lnTo>
                  <a:pt x="2453" y="258"/>
                </a:lnTo>
                <a:lnTo>
                  <a:pt x="2496" y="290"/>
                </a:lnTo>
                <a:lnTo>
                  <a:pt x="2538" y="324"/>
                </a:lnTo>
                <a:lnTo>
                  <a:pt x="2576" y="359"/>
                </a:lnTo>
                <a:lnTo>
                  <a:pt x="2612" y="395"/>
                </a:lnTo>
                <a:lnTo>
                  <a:pt x="2645" y="432"/>
                </a:lnTo>
                <a:lnTo>
                  <a:pt x="2675" y="471"/>
                </a:lnTo>
                <a:lnTo>
                  <a:pt x="2703" y="510"/>
                </a:lnTo>
                <a:lnTo>
                  <a:pt x="2727" y="550"/>
                </a:lnTo>
                <a:lnTo>
                  <a:pt x="2748" y="591"/>
                </a:lnTo>
                <a:lnTo>
                  <a:pt x="2766" y="633"/>
                </a:lnTo>
                <a:lnTo>
                  <a:pt x="2781" y="675"/>
                </a:lnTo>
                <a:lnTo>
                  <a:pt x="2792" y="718"/>
                </a:lnTo>
                <a:lnTo>
                  <a:pt x="2800" y="761"/>
                </a:lnTo>
                <a:lnTo>
                  <a:pt x="2805" y="805"/>
                </a:lnTo>
                <a:lnTo>
                  <a:pt x="2807" y="848"/>
                </a:lnTo>
                <a:lnTo>
                  <a:pt x="3526" y="848"/>
                </a:lnTo>
                <a:moveTo>
                  <a:pt x="3526" y="848"/>
                </a:moveTo>
                <a:lnTo>
                  <a:pt x="3524" y="804"/>
                </a:lnTo>
                <a:lnTo>
                  <a:pt x="3519" y="759"/>
                </a:lnTo>
                <a:lnTo>
                  <a:pt x="3510" y="715"/>
                </a:lnTo>
                <a:lnTo>
                  <a:pt x="3498" y="672"/>
                </a:lnTo>
                <a:lnTo>
                  <a:pt x="3483" y="629"/>
                </a:lnTo>
                <a:lnTo>
                  <a:pt x="3464" y="586"/>
                </a:lnTo>
                <a:lnTo>
                  <a:pt x="3442" y="544"/>
                </a:lnTo>
                <a:lnTo>
                  <a:pt x="3417" y="503"/>
                </a:lnTo>
                <a:lnTo>
                  <a:pt x="3389" y="463"/>
                </a:lnTo>
                <a:lnTo>
                  <a:pt x="3357" y="424"/>
                </a:lnTo>
                <a:lnTo>
                  <a:pt x="3323" y="386"/>
                </a:lnTo>
                <a:lnTo>
                  <a:pt x="3286" y="350"/>
                </a:lnTo>
                <a:lnTo>
                  <a:pt x="3245" y="314"/>
                </a:lnTo>
                <a:lnTo>
                  <a:pt x="3203" y="281"/>
                </a:lnTo>
                <a:lnTo>
                  <a:pt x="3157" y="248"/>
                </a:lnTo>
                <a:lnTo>
                  <a:pt x="3109" y="218"/>
                </a:lnTo>
                <a:lnTo>
                  <a:pt x="3059" y="189"/>
                </a:lnTo>
                <a:lnTo>
                  <a:pt x="3007" y="162"/>
                </a:lnTo>
                <a:lnTo>
                  <a:pt x="2953" y="137"/>
                </a:lnTo>
                <a:lnTo>
                  <a:pt x="2896" y="114"/>
                </a:lnTo>
                <a:lnTo>
                  <a:pt x="2839" y="92"/>
                </a:lnTo>
                <a:lnTo>
                  <a:pt x="2779" y="73"/>
                </a:lnTo>
                <a:lnTo>
                  <a:pt x="2718" y="56"/>
                </a:lnTo>
                <a:lnTo>
                  <a:pt x="2656" y="42"/>
                </a:lnTo>
                <a:lnTo>
                  <a:pt x="2593" y="29"/>
                </a:lnTo>
                <a:lnTo>
                  <a:pt x="2529" y="19"/>
                </a:lnTo>
                <a:lnTo>
                  <a:pt x="2464" y="10"/>
                </a:lnTo>
                <a:lnTo>
                  <a:pt x="2399" y="5"/>
                </a:lnTo>
                <a:lnTo>
                  <a:pt x="2333" y="1"/>
                </a:lnTo>
                <a:lnTo>
                  <a:pt x="2267" y="0"/>
                </a:lnTo>
                <a:lnTo>
                  <a:pt x="2267" y="0"/>
                </a:lnTo>
                <a:lnTo>
                  <a:pt x="2243" y="0"/>
                </a:lnTo>
                <a:lnTo>
                  <a:pt x="2218" y="1"/>
                </a:lnTo>
                <a:lnTo>
                  <a:pt x="2194" y="1"/>
                </a:lnTo>
                <a:lnTo>
                  <a:pt x="2170" y="3"/>
                </a:lnTo>
                <a:lnTo>
                  <a:pt x="2146" y="4"/>
                </a:lnTo>
                <a:lnTo>
                  <a:pt x="2121" y="6"/>
                </a:lnTo>
                <a:lnTo>
                  <a:pt x="2097" y="8"/>
                </a:lnTo>
                <a:lnTo>
                  <a:pt x="2073" y="10"/>
                </a:lnTo>
                <a:lnTo>
                  <a:pt x="2049" y="13"/>
                </a:lnTo>
                <a:lnTo>
                  <a:pt x="2025" y="16"/>
                </a:lnTo>
                <a:lnTo>
                  <a:pt x="2001" y="19"/>
                </a:lnTo>
                <a:lnTo>
                  <a:pt x="1978" y="23"/>
                </a:lnTo>
                <a:lnTo>
                  <a:pt x="1954" y="27"/>
                </a:lnTo>
                <a:lnTo>
                  <a:pt x="1931" y="31"/>
                </a:lnTo>
                <a:lnTo>
                  <a:pt x="1907" y="35"/>
                </a:lnTo>
                <a:lnTo>
                  <a:pt x="1907" y="35"/>
                </a:lnTo>
                <a:lnTo>
                  <a:pt x="1968" y="49"/>
                </a:lnTo>
                <a:lnTo>
                  <a:pt x="2029" y="64"/>
                </a:lnTo>
                <a:lnTo>
                  <a:pt x="2088" y="82"/>
                </a:lnTo>
                <a:lnTo>
                  <a:pt x="2145" y="102"/>
                </a:lnTo>
                <a:lnTo>
                  <a:pt x="2201" y="123"/>
                </a:lnTo>
                <a:lnTo>
                  <a:pt x="2255" y="147"/>
                </a:lnTo>
                <a:lnTo>
                  <a:pt x="2308" y="172"/>
                </a:lnTo>
                <a:lnTo>
                  <a:pt x="2358" y="199"/>
                </a:lnTo>
                <a:lnTo>
                  <a:pt x="2407" y="228"/>
                </a:lnTo>
                <a:lnTo>
                  <a:pt x="2453" y="258"/>
                </a:lnTo>
                <a:lnTo>
                  <a:pt x="2496" y="290"/>
                </a:lnTo>
                <a:lnTo>
                  <a:pt x="2538" y="324"/>
                </a:lnTo>
                <a:lnTo>
                  <a:pt x="2576" y="359"/>
                </a:lnTo>
                <a:lnTo>
                  <a:pt x="2612" y="395"/>
                </a:lnTo>
                <a:lnTo>
                  <a:pt x="2645" y="432"/>
                </a:lnTo>
                <a:lnTo>
                  <a:pt x="2675" y="471"/>
                </a:lnTo>
                <a:lnTo>
                  <a:pt x="2703" y="510"/>
                </a:lnTo>
                <a:lnTo>
                  <a:pt x="2727" y="550"/>
                </a:lnTo>
                <a:lnTo>
                  <a:pt x="2748" y="591"/>
                </a:lnTo>
                <a:lnTo>
                  <a:pt x="2766" y="633"/>
                </a:lnTo>
                <a:lnTo>
                  <a:pt x="2781" y="675"/>
                </a:lnTo>
                <a:lnTo>
                  <a:pt x="2792" y="718"/>
                </a:lnTo>
                <a:lnTo>
                  <a:pt x="2800" y="761"/>
                </a:lnTo>
                <a:lnTo>
                  <a:pt x="2805" y="805"/>
                </a:lnTo>
                <a:lnTo>
                  <a:pt x="2807" y="848"/>
                </a:lnTo>
                <a:lnTo>
                  <a:pt x="3526" y="848"/>
                </a:lnTo>
              </a:path>
            </a:pathLst>
          </a:custGeom>
          <a:solidFill>
            <a:srgbClr val="ff0000"/>
          </a:solidFill>
          <a:ln w="9360">
            <a:solidFill>
              <a:srgbClr val="ffffff"/>
            </a:solidFill>
            <a:miter/>
          </a:ln>
        </p:spPr>
        <p:style>
          <a:lnRef idx="0"/>
          <a:fillRef idx="0"/>
          <a:effectRef idx="0"/>
          <a:fontRef idx="minor"/>
        </p:style>
      </p:sp>
    </p:spTree>
  </p:cSld>
  <p:transition>
    <p:fade/>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504000" y="37800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The Ethernet Packet</a:t>
            </a:r>
            <a:endParaRPr b="0" lang="en-US" sz="4400" spc="-1" strike="noStrike">
              <a:latin typeface="Arial"/>
            </a:endParaRPr>
          </a:p>
        </p:txBody>
      </p:sp>
      <p:pic>
        <p:nvPicPr>
          <p:cNvPr id="161" name="Picture 5_5" descr="fg01_00600"/>
          <p:cNvPicPr/>
          <p:nvPr/>
        </p:nvPicPr>
        <p:blipFill>
          <a:blip r:embed="rId1"/>
          <a:stretch/>
        </p:blipFill>
        <p:spPr>
          <a:xfrm>
            <a:off x="335880" y="1764000"/>
            <a:ext cx="9480600" cy="818280"/>
          </a:xfrm>
          <a:prstGeom prst="rect">
            <a:avLst/>
          </a:prstGeom>
          <a:ln>
            <a:noFill/>
          </a:ln>
        </p:spPr>
      </p:pic>
      <p:sp>
        <p:nvSpPr>
          <p:cNvPr id="162" name="Line 2"/>
          <p:cNvSpPr/>
          <p:nvPr/>
        </p:nvSpPr>
        <p:spPr>
          <a:xfrm flipV="1">
            <a:off x="6842520" y="2646000"/>
            <a:ext cx="0" cy="1071000"/>
          </a:xfrm>
          <a:prstGeom prst="line">
            <a:avLst/>
          </a:prstGeom>
          <a:ln w="9360">
            <a:solidFill>
              <a:srgbClr val="ff0000"/>
            </a:solidFill>
            <a:miter/>
            <a:tailEnd len="med" type="triangle" w="med"/>
          </a:ln>
        </p:spPr>
        <p:style>
          <a:lnRef idx="0"/>
          <a:fillRef idx="0"/>
          <a:effectRef idx="0"/>
          <a:fontRef idx="minor"/>
        </p:style>
      </p:sp>
      <p:sp>
        <p:nvSpPr>
          <p:cNvPr id="163" name="CustomShape 3"/>
          <p:cNvSpPr/>
          <p:nvPr/>
        </p:nvSpPr>
        <p:spPr>
          <a:xfrm>
            <a:off x="1175760" y="3149640"/>
            <a:ext cx="7979400" cy="1937160"/>
          </a:xfrm>
          <a:custGeom>
            <a:avLst/>
            <a:gdLst/>
            <a:ahLst/>
            <a:rect l="l" t="t" r="r" b="b"/>
            <a:pathLst>
              <a:path w="21600" h="21600">
                <a:moveTo>
                  <a:pt x="0" y="0"/>
                </a:moveTo>
                <a:lnTo>
                  <a:pt x="21600" y="0"/>
                </a:lnTo>
                <a:lnTo>
                  <a:pt x="21600" y="21600"/>
                </a:lnTo>
                <a:lnTo>
                  <a:pt x="0" y="21600"/>
                </a:lnTo>
                <a:lnTo>
                  <a:pt x="0" y="0"/>
                </a:lnTo>
                <a:close/>
              </a:path>
            </a:pathLst>
          </a:custGeom>
          <a:gradFill rotWithShape="0">
            <a:gsLst>
              <a:gs pos="0">
                <a:srgbClr val="698eb4"/>
              </a:gs>
              <a:gs pos="100000">
                <a:srgbClr val="336699"/>
              </a:gs>
            </a:gsLst>
            <a:path path="rect"/>
          </a:grad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This  is the data being transferred from the source to the destination and destination to the source.</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164" name="CustomShape 4"/>
          <p:cNvSpPr/>
          <p:nvPr/>
        </p:nvSpPr>
        <p:spPr>
          <a:xfrm>
            <a:off x="3275640" y="2708640"/>
            <a:ext cx="1427400" cy="250920"/>
          </a:xfrm>
          <a:custGeom>
            <a:avLst/>
            <a:gdLst/>
            <a:ahLst/>
            <a:rect l="l" t="t" r="r" b="b"/>
            <a:pathLst>
              <a:path w="3527" h="848">
                <a:moveTo>
                  <a:pt x="0" y="0"/>
                </a:moveTo>
                <a:lnTo>
                  <a:pt x="2" y="44"/>
                </a:lnTo>
                <a:lnTo>
                  <a:pt x="7" y="89"/>
                </a:lnTo>
                <a:lnTo>
                  <a:pt x="16" y="132"/>
                </a:lnTo>
                <a:lnTo>
                  <a:pt x="28" y="176"/>
                </a:lnTo>
                <a:lnTo>
                  <a:pt x="43" y="219"/>
                </a:lnTo>
                <a:lnTo>
                  <a:pt x="62" y="262"/>
                </a:lnTo>
                <a:lnTo>
                  <a:pt x="84" y="304"/>
                </a:lnTo>
                <a:lnTo>
                  <a:pt x="109" y="345"/>
                </a:lnTo>
                <a:lnTo>
                  <a:pt x="137" y="385"/>
                </a:lnTo>
                <a:lnTo>
                  <a:pt x="169" y="424"/>
                </a:lnTo>
                <a:lnTo>
                  <a:pt x="203" y="461"/>
                </a:lnTo>
                <a:lnTo>
                  <a:pt x="240" y="498"/>
                </a:lnTo>
                <a:lnTo>
                  <a:pt x="281" y="533"/>
                </a:lnTo>
                <a:lnTo>
                  <a:pt x="323" y="567"/>
                </a:lnTo>
                <a:lnTo>
                  <a:pt x="369" y="599"/>
                </a:lnTo>
                <a:lnTo>
                  <a:pt x="417" y="629"/>
                </a:lnTo>
                <a:lnTo>
                  <a:pt x="467" y="658"/>
                </a:lnTo>
                <a:lnTo>
                  <a:pt x="519" y="685"/>
                </a:lnTo>
                <a:lnTo>
                  <a:pt x="573" y="710"/>
                </a:lnTo>
                <a:lnTo>
                  <a:pt x="630" y="734"/>
                </a:lnTo>
                <a:lnTo>
                  <a:pt x="687" y="755"/>
                </a:lnTo>
                <a:lnTo>
                  <a:pt x="747" y="774"/>
                </a:lnTo>
                <a:lnTo>
                  <a:pt x="808" y="791"/>
                </a:lnTo>
                <a:lnTo>
                  <a:pt x="870" y="806"/>
                </a:lnTo>
                <a:lnTo>
                  <a:pt x="933" y="818"/>
                </a:lnTo>
                <a:lnTo>
                  <a:pt x="997" y="828"/>
                </a:lnTo>
                <a:lnTo>
                  <a:pt x="1062" y="837"/>
                </a:lnTo>
                <a:lnTo>
                  <a:pt x="1127" y="842"/>
                </a:lnTo>
                <a:lnTo>
                  <a:pt x="1193" y="846"/>
                </a:lnTo>
                <a:lnTo>
                  <a:pt x="1259" y="847"/>
                </a:lnTo>
                <a:lnTo>
                  <a:pt x="1979" y="847"/>
                </a:lnTo>
                <a:lnTo>
                  <a:pt x="2044" y="846"/>
                </a:lnTo>
                <a:lnTo>
                  <a:pt x="2108" y="843"/>
                </a:lnTo>
                <a:lnTo>
                  <a:pt x="2172" y="837"/>
                </a:lnTo>
                <a:lnTo>
                  <a:pt x="2236" y="829"/>
                </a:lnTo>
                <a:lnTo>
                  <a:pt x="2298" y="819"/>
                </a:lnTo>
                <a:lnTo>
                  <a:pt x="2360" y="807"/>
                </a:lnTo>
                <a:lnTo>
                  <a:pt x="2421" y="793"/>
                </a:lnTo>
                <a:lnTo>
                  <a:pt x="2481" y="777"/>
                </a:lnTo>
                <a:lnTo>
                  <a:pt x="2540" y="758"/>
                </a:lnTo>
                <a:lnTo>
                  <a:pt x="2597" y="738"/>
                </a:lnTo>
                <a:lnTo>
                  <a:pt x="2652" y="716"/>
                </a:lnTo>
                <a:lnTo>
                  <a:pt x="2706" y="692"/>
                </a:lnTo>
                <a:lnTo>
                  <a:pt x="2758" y="666"/>
                </a:lnTo>
                <a:lnTo>
                  <a:pt x="2808" y="638"/>
                </a:lnTo>
                <a:lnTo>
                  <a:pt x="2855" y="609"/>
                </a:lnTo>
                <a:lnTo>
                  <a:pt x="2900" y="578"/>
                </a:lnTo>
                <a:lnTo>
                  <a:pt x="2943" y="545"/>
                </a:lnTo>
                <a:lnTo>
                  <a:pt x="2983" y="511"/>
                </a:lnTo>
                <a:lnTo>
                  <a:pt x="3021" y="476"/>
                </a:lnTo>
                <a:lnTo>
                  <a:pt x="3056" y="440"/>
                </a:lnTo>
                <a:lnTo>
                  <a:pt x="3088" y="402"/>
                </a:lnTo>
                <a:lnTo>
                  <a:pt x="3117" y="363"/>
                </a:lnTo>
                <a:lnTo>
                  <a:pt x="3144" y="323"/>
                </a:lnTo>
                <a:lnTo>
                  <a:pt x="3167" y="283"/>
                </a:lnTo>
                <a:lnTo>
                  <a:pt x="3526" y="283"/>
                </a:lnTo>
                <a:lnTo>
                  <a:pt x="2879" y="0"/>
                </a:lnTo>
                <a:lnTo>
                  <a:pt x="2087" y="283"/>
                </a:lnTo>
                <a:lnTo>
                  <a:pt x="2446" y="283"/>
                </a:lnTo>
                <a:lnTo>
                  <a:pt x="2422" y="324"/>
                </a:lnTo>
                <a:lnTo>
                  <a:pt x="2395" y="364"/>
                </a:lnTo>
                <a:lnTo>
                  <a:pt x="2366" y="404"/>
                </a:lnTo>
                <a:lnTo>
                  <a:pt x="2333" y="442"/>
                </a:lnTo>
                <a:lnTo>
                  <a:pt x="2297" y="479"/>
                </a:lnTo>
                <a:lnTo>
                  <a:pt x="2258" y="515"/>
                </a:lnTo>
                <a:lnTo>
                  <a:pt x="2217" y="550"/>
                </a:lnTo>
                <a:lnTo>
                  <a:pt x="2173" y="583"/>
                </a:lnTo>
                <a:lnTo>
                  <a:pt x="2127" y="614"/>
                </a:lnTo>
                <a:lnTo>
                  <a:pt x="2078" y="643"/>
                </a:lnTo>
                <a:lnTo>
                  <a:pt x="2027" y="671"/>
                </a:lnTo>
                <a:lnTo>
                  <a:pt x="1973" y="697"/>
                </a:lnTo>
                <a:lnTo>
                  <a:pt x="1918" y="722"/>
                </a:lnTo>
                <a:lnTo>
                  <a:pt x="1861" y="744"/>
                </a:lnTo>
                <a:lnTo>
                  <a:pt x="1803" y="764"/>
                </a:lnTo>
                <a:lnTo>
                  <a:pt x="1743" y="782"/>
                </a:lnTo>
                <a:lnTo>
                  <a:pt x="1681" y="798"/>
                </a:lnTo>
                <a:lnTo>
                  <a:pt x="1619" y="812"/>
                </a:lnTo>
                <a:lnTo>
                  <a:pt x="1619" y="812"/>
                </a:lnTo>
                <a:lnTo>
                  <a:pt x="1558" y="798"/>
                </a:lnTo>
                <a:lnTo>
                  <a:pt x="1497" y="783"/>
                </a:lnTo>
                <a:lnTo>
                  <a:pt x="1438" y="765"/>
                </a:lnTo>
                <a:lnTo>
                  <a:pt x="1381" y="745"/>
                </a:lnTo>
                <a:lnTo>
                  <a:pt x="1325" y="724"/>
                </a:lnTo>
                <a:lnTo>
                  <a:pt x="1271" y="700"/>
                </a:lnTo>
                <a:lnTo>
                  <a:pt x="1218" y="675"/>
                </a:lnTo>
                <a:lnTo>
                  <a:pt x="1168" y="648"/>
                </a:lnTo>
                <a:lnTo>
                  <a:pt x="1119" y="619"/>
                </a:lnTo>
                <a:lnTo>
                  <a:pt x="1073" y="589"/>
                </a:lnTo>
                <a:lnTo>
                  <a:pt x="1030" y="557"/>
                </a:lnTo>
                <a:lnTo>
                  <a:pt x="988" y="523"/>
                </a:lnTo>
                <a:lnTo>
                  <a:pt x="950" y="489"/>
                </a:lnTo>
                <a:lnTo>
                  <a:pt x="914" y="453"/>
                </a:lnTo>
                <a:lnTo>
                  <a:pt x="881" y="415"/>
                </a:lnTo>
                <a:lnTo>
                  <a:pt x="851" y="377"/>
                </a:lnTo>
                <a:lnTo>
                  <a:pt x="823" y="338"/>
                </a:lnTo>
                <a:lnTo>
                  <a:pt x="799" y="297"/>
                </a:lnTo>
                <a:lnTo>
                  <a:pt x="778" y="256"/>
                </a:lnTo>
                <a:lnTo>
                  <a:pt x="760" y="215"/>
                </a:lnTo>
                <a:lnTo>
                  <a:pt x="745" y="172"/>
                </a:lnTo>
                <a:lnTo>
                  <a:pt x="734" y="130"/>
                </a:lnTo>
                <a:lnTo>
                  <a:pt x="726" y="87"/>
                </a:lnTo>
                <a:lnTo>
                  <a:pt x="721" y="43"/>
                </a:lnTo>
                <a:lnTo>
                  <a:pt x="719" y="0"/>
                </a:lnTo>
                <a:lnTo>
                  <a:pt x="0" y="0"/>
                </a:lnTo>
                <a:moveTo>
                  <a:pt x="0" y="0"/>
                </a:moveTo>
                <a:lnTo>
                  <a:pt x="2" y="44"/>
                </a:lnTo>
                <a:lnTo>
                  <a:pt x="7" y="89"/>
                </a:lnTo>
                <a:lnTo>
                  <a:pt x="16" y="132"/>
                </a:lnTo>
                <a:lnTo>
                  <a:pt x="28" y="176"/>
                </a:lnTo>
                <a:lnTo>
                  <a:pt x="43" y="219"/>
                </a:lnTo>
                <a:lnTo>
                  <a:pt x="62" y="262"/>
                </a:lnTo>
                <a:lnTo>
                  <a:pt x="84" y="304"/>
                </a:lnTo>
                <a:lnTo>
                  <a:pt x="109" y="345"/>
                </a:lnTo>
                <a:lnTo>
                  <a:pt x="137" y="385"/>
                </a:lnTo>
                <a:lnTo>
                  <a:pt x="169" y="424"/>
                </a:lnTo>
                <a:lnTo>
                  <a:pt x="203" y="461"/>
                </a:lnTo>
                <a:lnTo>
                  <a:pt x="240" y="498"/>
                </a:lnTo>
                <a:lnTo>
                  <a:pt x="281" y="533"/>
                </a:lnTo>
                <a:lnTo>
                  <a:pt x="323" y="567"/>
                </a:lnTo>
                <a:lnTo>
                  <a:pt x="369" y="599"/>
                </a:lnTo>
                <a:lnTo>
                  <a:pt x="417" y="629"/>
                </a:lnTo>
                <a:lnTo>
                  <a:pt x="467" y="658"/>
                </a:lnTo>
                <a:lnTo>
                  <a:pt x="519" y="685"/>
                </a:lnTo>
                <a:lnTo>
                  <a:pt x="573" y="710"/>
                </a:lnTo>
                <a:lnTo>
                  <a:pt x="630" y="734"/>
                </a:lnTo>
                <a:lnTo>
                  <a:pt x="687" y="755"/>
                </a:lnTo>
                <a:lnTo>
                  <a:pt x="747" y="774"/>
                </a:lnTo>
                <a:lnTo>
                  <a:pt x="808" y="791"/>
                </a:lnTo>
                <a:lnTo>
                  <a:pt x="870" y="806"/>
                </a:lnTo>
                <a:lnTo>
                  <a:pt x="933" y="818"/>
                </a:lnTo>
                <a:lnTo>
                  <a:pt x="997" y="828"/>
                </a:lnTo>
                <a:lnTo>
                  <a:pt x="1062" y="837"/>
                </a:lnTo>
                <a:lnTo>
                  <a:pt x="1127" y="842"/>
                </a:lnTo>
                <a:lnTo>
                  <a:pt x="1193" y="846"/>
                </a:lnTo>
                <a:lnTo>
                  <a:pt x="1259" y="847"/>
                </a:lnTo>
                <a:lnTo>
                  <a:pt x="1259" y="847"/>
                </a:lnTo>
                <a:lnTo>
                  <a:pt x="1283" y="847"/>
                </a:lnTo>
                <a:lnTo>
                  <a:pt x="1308" y="846"/>
                </a:lnTo>
                <a:lnTo>
                  <a:pt x="1332" y="846"/>
                </a:lnTo>
                <a:lnTo>
                  <a:pt x="1356" y="844"/>
                </a:lnTo>
                <a:lnTo>
                  <a:pt x="1380" y="843"/>
                </a:lnTo>
                <a:lnTo>
                  <a:pt x="1405" y="841"/>
                </a:lnTo>
                <a:lnTo>
                  <a:pt x="1429" y="839"/>
                </a:lnTo>
                <a:lnTo>
                  <a:pt x="1453" y="837"/>
                </a:lnTo>
                <a:lnTo>
                  <a:pt x="1477" y="834"/>
                </a:lnTo>
                <a:lnTo>
                  <a:pt x="1501" y="831"/>
                </a:lnTo>
                <a:lnTo>
                  <a:pt x="1525" y="828"/>
                </a:lnTo>
                <a:lnTo>
                  <a:pt x="1548" y="824"/>
                </a:lnTo>
                <a:lnTo>
                  <a:pt x="1572" y="820"/>
                </a:lnTo>
                <a:lnTo>
                  <a:pt x="1595" y="816"/>
                </a:lnTo>
                <a:lnTo>
                  <a:pt x="1619" y="812"/>
                </a:lnTo>
                <a:lnTo>
                  <a:pt x="1619" y="812"/>
                </a:lnTo>
                <a:lnTo>
                  <a:pt x="1558" y="798"/>
                </a:lnTo>
                <a:lnTo>
                  <a:pt x="1497" y="783"/>
                </a:lnTo>
                <a:lnTo>
                  <a:pt x="1438" y="765"/>
                </a:lnTo>
                <a:lnTo>
                  <a:pt x="1381" y="745"/>
                </a:lnTo>
                <a:lnTo>
                  <a:pt x="1325" y="724"/>
                </a:lnTo>
                <a:lnTo>
                  <a:pt x="1271" y="700"/>
                </a:lnTo>
                <a:lnTo>
                  <a:pt x="1218" y="675"/>
                </a:lnTo>
                <a:lnTo>
                  <a:pt x="1168" y="648"/>
                </a:lnTo>
                <a:lnTo>
                  <a:pt x="1119" y="619"/>
                </a:lnTo>
                <a:lnTo>
                  <a:pt x="1073" y="589"/>
                </a:lnTo>
                <a:lnTo>
                  <a:pt x="1030" y="557"/>
                </a:lnTo>
                <a:lnTo>
                  <a:pt x="988" y="523"/>
                </a:lnTo>
                <a:lnTo>
                  <a:pt x="950" y="489"/>
                </a:lnTo>
                <a:lnTo>
                  <a:pt x="914" y="453"/>
                </a:lnTo>
                <a:lnTo>
                  <a:pt x="881" y="415"/>
                </a:lnTo>
                <a:lnTo>
                  <a:pt x="851" y="377"/>
                </a:lnTo>
                <a:lnTo>
                  <a:pt x="823" y="338"/>
                </a:lnTo>
                <a:lnTo>
                  <a:pt x="799" y="297"/>
                </a:lnTo>
                <a:lnTo>
                  <a:pt x="778" y="256"/>
                </a:lnTo>
                <a:lnTo>
                  <a:pt x="760" y="215"/>
                </a:lnTo>
                <a:lnTo>
                  <a:pt x="745" y="172"/>
                </a:lnTo>
                <a:lnTo>
                  <a:pt x="734" y="130"/>
                </a:lnTo>
                <a:lnTo>
                  <a:pt x="726" y="87"/>
                </a:lnTo>
                <a:lnTo>
                  <a:pt x="721" y="43"/>
                </a:lnTo>
                <a:lnTo>
                  <a:pt x="719" y="0"/>
                </a:lnTo>
                <a:lnTo>
                  <a:pt x="0" y="0"/>
                </a:lnTo>
              </a:path>
            </a:pathLst>
          </a:custGeom>
          <a:solidFill>
            <a:srgbClr val="ff0000"/>
          </a:solidFill>
          <a:ln w="9360">
            <a:solidFill>
              <a:srgbClr val="ffffff"/>
            </a:solidFill>
            <a:miter/>
          </a:ln>
        </p:spPr>
        <p:style>
          <a:lnRef idx="0"/>
          <a:fillRef idx="0"/>
          <a:effectRef idx="0"/>
          <a:fontRef idx="minor"/>
        </p:style>
      </p:sp>
    </p:spTree>
  </p:cSld>
  <p:transition>
    <p:fad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04000" y="37800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The Ethernet Packet</a:t>
            </a:r>
            <a:endParaRPr b="0" lang="en-US" sz="4400" spc="-1" strike="noStrike">
              <a:latin typeface="Arial"/>
            </a:endParaRPr>
          </a:p>
        </p:txBody>
      </p:sp>
      <p:pic>
        <p:nvPicPr>
          <p:cNvPr id="166" name="Picture 5_4" descr="fg01_00600"/>
          <p:cNvPicPr/>
          <p:nvPr/>
        </p:nvPicPr>
        <p:blipFill>
          <a:blip r:embed="rId1"/>
          <a:stretch/>
        </p:blipFill>
        <p:spPr>
          <a:xfrm>
            <a:off x="335880" y="1764000"/>
            <a:ext cx="9480600" cy="818280"/>
          </a:xfrm>
          <a:prstGeom prst="rect">
            <a:avLst/>
          </a:prstGeom>
          <a:ln>
            <a:noFill/>
          </a:ln>
        </p:spPr>
      </p:pic>
      <p:sp>
        <p:nvSpPr>
          <p:cNvPr id="167" name="Line 2"/>
          <p:cNvSpPr/>
          <p:nvPr/>
        </p:nvSpPr>
        <p:spPr>
          <a:xfrm flipV="1">
            <a:off x="8064000" y="2646000"/>
            <a:ext cx="0" cy="1071000"/>
          </a:xfrm>
          <a:prstGeom prst="line">
            <a:avLst/>
          </a:prstGeom>
          <a:ln w="9360">
            <a:solidFill>
              <a:srgbClr val="ff0000"/>
            </a:solidFill>
            <a:miter/>
            <a:tailEnd len="med" type="triangle" w="med"/>
          </a:ln>
        </p:spPr>
        <p:style>
          <a:lnRef idx="0"/>
          <a:fillRef idx="0"/>
          <a:effectRef idx="0"/>
          <a:fontRef idx="minor"/>
        </p:style>
      </p:sp>
      <p:sp>
        <p:nvSpPr>
          <p:cNvPr id="168" name="CustomShape 3"/>
          <p:cNvSpPr/>
          <p:nvPr/>
        </p:nvSpPr>
        <p:spPr>
          <a:xfrm>
            <a:off x="1175760" y="3149640"/>
            <a:ext cx="7979400" cy="1381680"/>
          </a:xfrm>
          <a:custGeom>
            <a:avLst/>
            <a:gdLst/>
            <a:ahLst/>
            <a:rect l="l" t="t" r="r" b="b"/>
            <a:pathLst>
              <a:path w="21600" h="21600">
                <a:moveTo>
                  <a:pt x="0" y="0"/>
                </a:moveTo>
                <a:lnTo>
                  <a:pt x="21600" y="0"/>
                </a:lnTo>
                <a:lnTo>
                  <a:pt x="21600" y="21600"/>
                </a:lnTo>
                <a:lnTo>
                  <a:pt x="0" y="21600"/>
                </a:lnTo>
                <a:lnTo>
                  <a:pt x="0" y="0"/>
                </a:lnTo>
                <a:close/>
              </a:path>
            </a:pathLst>
          </a:custGeom>
          <a:gradFill rotWithShape="0">
            <a:gsLst>
              <a:gs pos="0">
                <a:srgbClr val="698eb4"/>
              </a:gs>
              <a:gs pos="100000">
                <a:srgbClr val="336699"/>
              </a:gs>
            </a:gsLst>
            <a:path path="rect"/>
          </a:grad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A field used to bring the total number of bytes up to the minimum of 46 if the data field is less than 46 bytes.</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04000" y="37800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The Ethernet Packet</a:t>
            </a:r>
            <a:endParaRPr b="0" lang="en-US" sz="4400" spc="-1" strike="noStrike">
              <a:latin typeface="Arial"/>
            </a:endParaRPr>
          </a:p>
        </p:txBody>
      </p:sp>
      <p:pic>
        <p:nvPicPr>
          <p:cNvPr id="170" name="Picture 5_7" descr="fg01_00600"/>
          <p:cNvPicPr/>
          <p:nvPr/>
        </p:nvPicPr>
        <p:blipFill>
          <a:blip r:embed="rId1"/>
          <a:stretch/>
        </p:blipFill>
        <p:spPr>
          <a:xfrm>
            <a:off x="335880" y="1764000"/>
            <a:ext cx="9480600" cy="818280"/>
          </a:xfrm>
          <a:prstGeom prst="rect">
            <a:avLst/>
          </a:prstGeom>
          <a:ln>
            <a:noFill/>
          </a:ln>
        </p:spPr>
      </p:pic>
      <p:sp>
        <p:nvSpPr>
          <p:cNvPr id="171" name="Line 2"/>
          <p:cNvSpPr/>
          <p:nvPr/>
        </p:nvSpPr>
        <p:spPr>
          <a:xfrm flipV="1">
            <a:off x="8735400" y="2645640"/>
            <a:ext cx="504000" cy="1008000"/>
          </a:xfrm>
          <a:prstGeom prst="line">
            <a:avLst/>
          </a:prstGeom>
          <a:ln w="9360">
            <a:solidFill>
              <a:srgbClr val="ff0000"/>
            </a:solidFill>
            <a:miter/>
            <a:tailEnd len="med" type="triangle" w="med"/>
          </a:ln>
        </p:spPr>
        <p:style>
          <a:lnRef idx="0"/>
          <a:fillRef idx="0"/>
          <a:effectRef idx="0"/>
          <a:fontRef idx="minor"/>
        </p:style>
      </p:sp>
      <p:sp>
        <p:nvSpPr>
          <p:cNvPr id="172" name="CustomShape 3"/>
          <p:cNvSpPr/>
          <p:nvPr/>
        </p:nvSpPr>
        <p:spPr>
          <a:xfrm>
            <a:off x="1175760" y="3149640"/>
            <a:ext cx="7979400" cy="1557000"/>
          </a:xfrm>
          <a:custGeom>
            <a:avLst/>
            <a:gdLst/>
            <a:ahLst/>
            <a:rect l="l" t="t" r="r" b="b"/>
            <a:pathLst>
              <a:path w="21600" h="21600">
                <a:moveTo>
                  <a:pt x="0" y="0"/>
                </a:moveTo>
                <a:lnTo>
                  <a:pt x="21600" y="0"/>
                </a:lnTo>
                <a:lnTo>
                  <a:pt x="21600" y="21600"/>
                </a:lnTo>
                <a:lnTo>
                  <a:pt x="0" y="21600"/>
                </a:lnTo>
                <a:lnTo>
                  <a:pt x="0" y="0"/>
                </a:lnTo>
                <a:close/>
              </a:path>
            </a:pathLst>
          </a:custGeom>
          <a:gradFill rotWithShape="0">
            <a:gsLst>
              <a:gs pos="0">
                <a:srgbClr val="698eb4"/>
              </a:gs>
              <a:gs pos="100000">
                <a:srgbClr val="336699"/>
              </a:gs>
            </a:gsLst>
            <a:path path="rect"/>
          </a:grad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A 4-byte CRC (cyclic redundancy check) value used for error detection.  The CRC is performed on the characters from the destination MAC address through the Pad fields.  If an error is detected, the system retransmits the data.</a:t>
            </a:r>
            <a:endParaRPr b="0" lang="en-US" sz="2400" spc="-1" strike="noStrike">
              <a:latin typeface="Arial"/>
            </a:endParaRPr>
          </a:p>
        </p:txBody>
      </p:sp>
    </p:spTree>
  </p:cSld>
  <p:transition>
    <p:fade/>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04000" y="37800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The Ethernet Packet</a:t>
            </a:r>
            <a:endParaRPr b="0" lang="en-US" sz="4400" spc="-1" strike="noStrike">
              <a:latin typeface="Arial"/>
            </a:endParaRPr>
          </a:p>
        </p:txBody>
      </p:sp>
      <p:pic>
        <p:nvPicPr>
          <p:cNvPr id="174" name="Picture 5_6" descr="fg01_00600"/>
          <p:cNvPicPr/>
          <p:nvPr/>
        </p:nvPicPr>
        <p:blipFill>
          <a:blip r:embed="rId1"/>
          <a:stretch/>
        </p:blipFill>
        <p:spPr>
          <a:xfrm>
            <a:off x="335880" y="1764000"/>
            <a:ext cx="9480600" cy="818280"/>
          </a:xfrm>
          <a:prstGeom prst="rect">
            <a:avLst/>
          </a:prstGeom>
          <a:ln>
            <a:noFill/>
          </a:ln>
        </p:spPr>
      </p:pic>
      <p:sp>
        <p:nvSpPr>
          <p:cNvPr id="175" name="Line 2"/>
          <p:cNvSpPr/>
          <p:nvPr/>
        </p:nvSpPr>
        <p:spPr>
          <a:xfrm flipV="1">
            <a:off x="8735400" y="2645640"/>
            <a:ext cx="504000" cy="1008000"/>
          </a:xfrm>
          <a:prstGeom prst="line">
            <a:avLst/>
          </a:prstGeom>
          <a:ln w="9360">
            <a:solidFill>
              <a:srgbClr val="ff0000"/>
            </a:solidFill>
            <a:miter/>
            <a:tailEnd len="med" type="triangle" w="med"/>
          </a:ln>
        </p:spPr>
        <p:style>
          <a:lnRef idx="0"/>
          <a:fillRef idx="0"/>
          <a:effectRef idx="0"/>
          <a:fontRef idx="minor"/>
        </p:style>
      </p:sp>
      <p:sp>
        <p:nvSpPr>
          <p:cNvPr id="176" name="CustomShape 3"/>
          <p:cNvSpPr/>
          <p:nvPr/>
        </p:nvSpPr>
        <p:spPr>
          <a:xfrm>
            <a:off x="1175760" y="3149640"/>
            <a:ext cx="7979400" cy="1557000"/>
          </a:xfrm>
          <a:custGeom>
            <a:avLst/>
            <a:gdLst/>
            <a:ahLst/>
            <a:rect l="l" t="t" r="r" b="b"/>
            <a:pathLst>
              <a:path w="21600" h="21600">
                <a:moveTo>
                  <a:pt x="0" y="0"/>
                </a:moveTo>
                <a:lnTo>
                  <a:pt x="21600" y="0"/>
                </a:lnTo>
                <a:lnTo>
                  <a:pt x="21600" y="21600"/>
                </a:lnTo>
                <a:lnTo>
                  <a:pt x="0" y="21600"/>
                </a:lnTo>
                <a:lnTo>
                  <a:pt x="0" y="0"/>
                </a:lnTo>
                <a:close/>
              </a:path>
            </a:pathLst>
          </a:custGeom>
          <a:gradFill rotWithShape="0">
            <a:gsLst>
              <a:gs pos="0">
                <a:srgbClr val="698eb4"/>
              </a:gs>
              <a:gs pos="100000">
                <a:srgbClr val="336699"/>
              </a:gs>
            </a:gsLst>
            <a:path path="rect"/>
          </a:grad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A 4-byte CRC (cyclic redundancy check) value used for error detection.  The CRC is performed on the characters from the destination MAC address through the Pad fields.  If an error is detected, the system retransmits the data.</a:t>
            </a:r>
            <a:endParaRPr b="0" lang="en-US" sz="2400" spc="-1" strike="noStrike">
              <a:latin typeface="Arial"/>
            </a:endParaRPr>
          </a:p>
        </p:txBody>
      </p:sp>
      <p:sp>
        <p:nvSpPr>
          <p:cNvPr id="177" name="Line 4"/>
          <p:cNvSpPr/>
          <p:nvPr/>
        </p:nvSpPr>
        <p:spPr>
          <a:xfrm>
            <a:off x="2687760" y="1448640"/>
            <a:ext cx="0" cy="1512000"/>
          </a:xfrm>
          <a:prstGeom prst="line">
            <a:avLst/>
          </a:prstGeom>
          <a:ln w="57240">
            <a:solidFill>
              <a:srgbClr val="ff0000"/>
            </a:solidFill>
            <a:miter/>
          </a:ln>
        </p:spPr>
        <p:style>
          <a:lnRef idx="0"/>
          <a:fillRef idx="0"/>
          <a:effectRef idx="0"/>
          <a:fontRef idx="minor"/>
        </p:style>
      </p:sp>
      <p:sp>
        <p:nvSpPr>
          <p:cNvPr id="178" name="Line 5"/>
          <p:cNvSpPr/>
          <p:nvPr/>
        </p:nvSpPr>
        <p:spPr>
          <a:xfrm>
            <a:off x="8651880" y="1448640"/>
            <a:ext cx="0" cy="1512000"/>
          </a:xfrm>
          <a:prstGeom prst="line">
            <a:avLst/>
          </a:prstGeom>
          <a:ln w="57240">
            <a:solidFill>
              <a:srgbClr val="ff0000"/>
            </a:solidFill>
            <a:miter/>
          </a:ln>
        </p:spPr>
        <p:style>
          <a:lnRef idx="0"/>
          <a:fillRef idx="0"/>
          <a:effectRef idx="0"/>
          <a:fontRef idx="minor"/>
        </p:style>
      </p:sp>
      <p:sp>
        <p:nvSpPr>
          <p:cNvPr id="179" name="Line 6"/>
          <p:cNvSpPr/>
          <p:nvPr/>
        </p:nvSpPr>
        <p:spPr>
          <a:xfrm>
            <a:off x="2687760" y="1448640"/>
            <a:ext cx="5964120" cy="0"/>
          </a:xfrm>
          <a:prstGeom prst="line">
            <a:avLst/>
          </a:prstGeom>
          <a:ln w="57240">
            <a:solidFill>
              <a:srgbClr val="ff0000"/>
            </a:solidFill>
            <a:miter/>
          </a:ln>
        </p:spPr>
        <p:style>
          <a:lnRef idx="0"/>
          <a:fillRef idx="0"/>
          <a:effectRef idx="0"/>
          <a:fontRef idx="minor"/>
        </p:style>
      </p:sp>
      <p:sp>
        <p:nvSpPr>
          <p:cNvPr id="180" name="Line 7"/>
          <p:cNvSpPr/>
          <p:nvPr/>
        </p:nvSpPr>
        <p:spPr>
          <a:xfrm>
            <a:off x="2687760" y="2960640"/>
            <a:ext cx="5964120" cy="0"/>
          </a:xfrm>
          <a:prstGeom prst="line">
            <a:avLst/>
          </a:prstGeom>
          <a:ln w="57240">
            <a:solidFill>
              <a:srgbClr val="ff0000"/>
            </a:solidFill>
            <a:miter/>
          </a:ln>
        </p:spPr>
        <p:style>
          <a:lnRef idx="0"/>
          <a:fillRef idx="0"/>
          <a:effectRef idx="0"/>
          <a:fontRef idx="minor"/>
        </p:style>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1" name="Object 1"/>
          <p:cNvGraphicFramePr/>
          <p:nvPr/>
        </p:nvGraphicFramePr>
        <p:xfrm>
          <a:off x="7176600" y="342360"/>
          <a:ext cx="1390680" cy="4822920"/>
        </p:xfrm>
        <a:graphic>
          <a:graphicData uri="http://schemas.openxmlformats.org/presentationml/2006/ole">
            <p:oleObj r:id="rId1" spid="">
              <p:embed/>
              <p:pic>
                <p:nvPicPr>
                  <p:cNvPr id="92" name="Object 3_0" descr=""/>
                  <p:cNvPicPr/>
                  <p:nvPr/>
                </p:nvPicPr>
                <p:blipFill>
                  <a:blip r:embed="rId2"/>
                  <a:stretch/>
                </p:blipFill>
                <p:spPr>
                  <a:xfrm>
                    <a:off x="7176600" y="342360"/>
                    <a:ext cx="1390680" cy="4822920"/>
                  </a:xfrm>
                  <a:prstGeom prst="rect">
                    <a:avLst/>
                  </a:prstGeom>
                  <a:ln>
                    <a:noFill/>
                  </a:ln>
                </p:spPr>
              </p:pic>
            </p:oleObj>
          </a:graphicData>
        </a:graphic>
      </p:graphicFrame>
      <p:sp>
        <p:nvSpPr>
          <p:cNvPr id="93" name="CustomShape 2"/>
          <p:cNvSpPr/>
          <p:nvPr/>
        </p:nvSpPr>
        <p:spPr>
          <a:xfrm>
            <a:off x="587880" y="1070640"/>
            <a:ext cx="5963400" cy="2652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749"/>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The model contains seven layers, as shown in Fig. 1-6.  The seven layers of the OSI reference model describe networking functions from the physical network interface to the software applications interfaces.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A Network Interface Card</a:t>
            </a:r>
            <a:endParaRPr b="0" lang="en-US" sz="4400" spc="-1" strike="noStrike">
              <a:latin typeface="Arial"/>
            </a:endParaRPr>
          </a:p>
        </p:txBody>
      </p:sp>
      <p:pic>
        <p:nvPicPr>
          <p:cNvPr id="182" name="Picture 9_1" descr="3Com® 10/100 Secure NIC"/>
          <p:cNvPicPr/>
          <p:nvPr/>
        </p:nvPicPr>
        <p:blipFill>
          <a:blip r:embed="rId1"/>
          <a:stretch/>
        </p:blipFill>
        <p:spPr>
          <a:xfrm>
            <a:off x="1260000" y="1637640"/>
            <a:ext cx="7223040" cy="3275640"/>
          </a:xfrm>
          <a:prstGeom prst="rect">
            <a:avLst/>
          </a:prstGeom>
          <a:ln>
            <a:noFill/>
          </a:ln>
        </p:spPr>
      </p:pic>
    </p:spTree>
  </p:cSld>
  <p:transition>
    <p:fade/>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The MAC address</a:t>
            </a:r>
            <a:endParaRPr b="0" lang="en-US" sz="4400" spc="-1" strike="noStrike">
              <a:latin typeface="Arial"/>
            </a:endParaRPr>
          </a:p>
        </p:txBody>
      </p:sp>
      <p:sp>
        <p:nvSpPr>
          <p:cNvPr id="184" name="CustomShape 2"/>
          <p:cNvSpPr/>
          <p:nvPr/>
        </p:nvSpPr>
        <p:spPr>
          <a:xfrm>
            <a:off x="504000" y="1637640"/>
            <a:ext cx="9071280" cy="3401280"/>
          </a:xfrm>
          <a:prstGeom prst="rect">
            <a:avLst/>
          </a:prstGeom>
          <a:noFill/>
          <a:ln>
            <a:noFill/>
          </a:ln>
        </p:spPr>
        <p:style>
          <a:lnRef idx="0"/>
          <a:fillRef idx="0"/>
          <a:effectRef idx="0"/>
          <a:fontRef idx="minor"/>
        </p:style>
        <p:txBody>
          <a:bodyPr lIns="90000" rIns="90000" tIns="45000" bIns="45000">
            <a:normAutofit fontScale="97000"/>
          </a:bodyPr>
          <a:p>
            <a:pPr marL="216000" indent="-21528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How is the destination and source addresses for the data determined within a LAN?  </a:t>
            </a:r>
            <a:endParaRPr b="0" lang="en-US" sz="2800" spc="-1" strike="noStrike">
              <a:latin typeface="Arial"/>
            </a:endParaRPr>
          </a:p>
          <a:p>
            <a:pPr>
              <a:lnSpc>
                <a:spcPct val="10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28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Networked devices, such as computers and network printers each have an electronic hardware interface to the LAN called a  </a:t>
            </a:r>
            <a:r>
              <a:rPr b="1" lang="en-US" sz="2800" spc="-1" strike="noStrike">
                <a:solidFill>
                  <a:srgbClr val="ffffff"/>
                </a:solidFill>
                <a:latin typeface="Times New Roman"/>
                <a:ea typeface="DejaVu Sans"/>
              </a:rPr>
              <a:t>Network Interface Card (NIC)</a:t>
            </a:r>
            <a:r>
              <a:rPr b="0" lang="en-US" sz="2800" spc="-1" strike="noStrike">
                <a:solidFill>
                  <a:srgbClr val="ffffff"/>
                </a:solidFill>
                <a:latin typeface="Times New Roman"/>
                <a:ea typeface="DejaVu Sans"/>
              </a:rPr>
              <a:t> or integrated network port.  The NIC contains a unique network address called the </a:t>
            </a:r>
            <a:r>
              <a:rPr b="1" lang="en-US" sz="2800" spc="-1" strike="noStrike">
                <a:solidFill>
                  <a:srgbClr val="ffffff"/>
                </a:solidFill>
                <a:latin typeface="Times New Roman"/>
                <a:ea typeface="DejaVu Sans"/>
              </a:rPr>
              <a:t>MAC address</a:t>
            </a:r>
            <a:r>
              <a:rPr b="0" lang="en-US" sz="2800" spc="-1" strike="noStrike">
                <a:solidFill>
                  <a:srgbClr val="ffffff"/>
                </a:solidFill>
                <a:latin typeface="Times New Roman"/>
                <a:ea typeface="DejaVu Sans"/>
              </a:rPr>
              <a:t>. </a:t>
            </a:r>
            <a:endParaRPr b="0" lang="en-US" sz="2800" spc="-1" strike="noStrike">
              <a:latin typeface="Arial"/>
            </a:endParaRPr>
          </a:p>
        </p:txBody>
      </p:sp>
    </p:spTree>
  </p:cSld>
  <p:transition>
    <p:fade/>
  </p:transition>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5" name="Picture 5_14" descr="fg01_01000"/>
          <p:cNvPicPr/>
          <p:nvPr/>
        </p:nvPicPr>
        <p:blipFill>
          <a:blip r:embed="rId1"/>
          <a:stretch/>
        </p:blipFill>
        <p:spPr>
          <a:xfrm>
            <a:off x="1679760" y="965880"/>
            <a:ext cx="7139160" cy="3649320"/>
          </a:xfrm>
          <a:prstGeom prst="rect">
            <a:avLst/>
          </a:prstGeom>
          <a:ln>
            <a:noFill/>
          </a:ln>
        </p:spPr>
      </p:pic>
      <p:sp>
        <p:nvSpPr>
          <p:cNvPr id="186" name="CustomShape 1"/>
          <p:cNvSpPr/>
          <p:nvPr/>
        </p:nvSpPr>
        <p:spPr>
          <a:xfrm>
            <a:off x="169200" y="125640"/>
            <a:ext cx="7307280" cy="503640"/>
          </a:xfrm>
          <a:prstGeom prst="rect">
            <a:avLst/>
          </a:prstGeom>
          <a:noFill/>
          <a:ln>
            <a:noFill/>
          </a:ln>
        </p:spPr>
        <p:style>
          <a:lnRef idx="0"/>
          <a:fillRef idx="0"/>
          <a:effectRef idx="0"/>
          <a:fontRef idx="minor"/>
        </p:style>
        <p:txBody>
          <a:bodyPr lIns="90000" rIns="90000" tIns="45000" bIns="450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600" spc="-1" strike="noStrike">
                <a:solidFill>
                  <a:srgbClr val="e5ffff"/>
                </a:solidFill>
                <a:latin typeface="Tahoma"/>
                <a:ea typeface="DejaVu Sans"/>
              </a:rPr>
              <a:t>FIGURE 1-26  </a:t>
            </a:r>
            <a:r>
              <a:rPr b="0" lang="en-US" sz="1600" spc="-1" strike="noStrike">
                <a:solidFill>
                  <a:srgbClr val="e5ffff"/>
                </a:solidFill>
                <a:latin typeface="Tahoma"/>
                <a:ea typeface="DejaVu Sans"/>
              </a:rPr>
              <a:t>An example of a small office LAN star topology.</a:t>
            </a:r>
            <a:endParaRPr b="0" lang="en-US" sz="1600" spc="-1" strike="noStrike">
              <a:latin typeface="Arial"/>
            </a:endParaRPr>
          </a:p>
        </p:txBody>
      </p:sp>
      <p:sp>
        <p:nvSpPr>
          <p:cNvPr id="187" name="CustomShape 2"/>
          <p:cNvSpPr/>
          <p:nvPr/>
        </p:nvSpPr>
        <p:spPr>
          <a:xfrm>
            <a:off x="167760" y="5228640"/>
            <a:ext cx="2435400" cy="440640"/>
          </a:xfrm>
          <a:prstGeom prst="rect">
            <a:avLst/>
          </a:prstGeom>
          <a:noFill/>
          <a:ln>
            <a:noFill/>
          </a:ln>
        </p:spPr>
        <p:style>
          <a:lnRef idx="0"/>
          <a:fillRef idx="0"/>
          <a:effectRef idx="0"/>
          <a:fontRef idx="minor"/>
        </p:style>
      </p:sp>
      <p:sp>
        <p:nvSpPr>
          <p:cNvPr id="188" name="CustomShape 3"/>
          <p:cNvSpPr/>
          <p:nvPr/>
        </p:nvSpPr>
        <p:spPr>
          <a:xfrm>
            <a:off x="7475760" y="5228640"/>
            <a:ext cx="2519280" cy="566280"/>
          </a:xfrm>
          <a:prstGeom prst="rect">
            <a:avLst/>
          </a:prstGeom>
          <a:noFill/>
          <a:ln>
            <a:noFill/>
          </a:ln>
        </p:spPr>
        <p:style>
          <a:lnRef idx="0"/>
          <a:fillRef idx="0"/>
          <a:effectRef idx="0"/>
          <a:fontRef idx="minor"/>
        </p:style>
      </p:sp>
    </p:spTree>
  </p:cSld>
  <p:transition>
    <p:fade/>
  </p:transition>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The MAC address</a:t>
            </a:r>
            <a:endParaRPr b="0" lang="en-US" sz="4400" spc="-1" strike="noStrike">
              <a:latin typeface="Arial"/>
            </a:endParaRPr>
          </a:p>
        </p:txBody>
      </p:sp>
      <p:sp>
        <p:nvSpPr>
          <p:cNvPr id="190" name="CustomShape 2"/>
          <p:cNvSpPr/>
          <p:nvPr/>
        </p:nvSpPr>
        <p:spPr>
          <a:xfrm>
            <a:off x="504000" y="1512000"/>
            <a:ext cx="9071280" cy="4157280"/>
          </a:xfrm>
          <a:prstGeom prst="rect">
            <a:avLst/>
          </a:prstGeom>
          <a:noFill/>
          <a:ln>
            <a:noFill/>
          </a:ln>
        </p:spPr>
        <p:style>
          <a:lnRef idx="0"/>
          <a:fillRef idx="0"/>
          <a:effectRef idx="0"/>
          <a:fontRef idx="minor"/>
        </p:style>
        <p:txBody>
          <a:bodyPr lIns="90000" rIns="90000" tIns="45000" bIns="45000">
            <a:normAutofit/>
          </a:bodyPr>
          <a:p>
            <a:pPr marL="216000" indent="-21528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The MAC address is 6 bytes (48 bits) in length. </a:t>
            </a:r>
            <a:endParaRPr b="0" lang="en-US" sz="2800" spc="-1" strike="noStrike">
              <a:latin typeface="Arial"/>
            </a:endParaRPr>
          </a:p>
          <a:p>
            <a:pPr marL="216000" indent="-21528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 </a:t>
            </a:r>
            <a:r>
              <a:rPr b="0" lang="en-US" sz="2800" spc="-1" strike="noStrike">
                <a:solidFill>
                  <a:srgbClr val="ffffff"/>
                </a:solidFill>
                <a:latin typeface="Times New Roman"/>
                <a:ea typeface="DejaVu Sans"/>
              </a:rPr>
              <a:t>The address is displayed in 12 hexadecimal codes.  The first 6 hexadecimal codes are used to indicate the vendor of the network interface,  also called the </a:t>
            </a:r>
            <a:r>
              <a:rPr b="1" lang="en-US" sz="2800" spc="-1" strike="noStrike">
                <a:solidFill>
                  <a:srgbClr val="ffffff"/>
                </a:solidFill>
                <a:latin typeface="Times New Roman"/>
                <a:ea typeface="DejaVu Sans"/>
              </a:rPr>
              <a:t>Organizationally Unique Identifier (OUI)</a:t>
            </a:r>
            <a:endParaRPr b="0" lang="en-US" sz="2800" spc="-1" strike="noStrike">
              <a:latin typeface="Arial"/>
            </a:endParaRPr>
          </a:p>
          <a:p>
            <a:pPr marL="216000" indent="-21528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the last 6 hexadecimal values are unique numbers  assigned by the vendor.  </a:t>
            </a:r>
            <a:endParaRPr b="0" lang="en-US" sz="2800" spc="-1" strike="noStrike">
              <a:latin typeface="Arial"/>
            </a:endParaRPr>
          </a:p>
          <a:p>
            <a:pPr marL="216000" indent="-21528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IEEE is the worldwide source of registered OUIs. </a:t>
            </a:r>
            <a:endParaRPr b="0" lang="en-US" sz="2800" spc="-1" strike="noStrike">
              <a:latin typeface="Arial"/>
            </a:endParaRPr>
          </a:p>
        </p:txBody>
      </p:sp>
    </p:spTree>
  </p:cSld>
  <p:transition>
    <p:fade/>
  </p:transition>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The MAC address</a:t>
            </a:r>
            <a:endParaRPr b="0" lang="en-US" sz="4400" spc="-1" strike="noStrike">
              <a:latin typeface="Arial"/>
            </a:endParaRPr>
          </a:p>
        </p:txBody>
      </p:sp>
      <p:sp>
        <p:nvSpPr>
          <p:cNvPr id="192" name="CustomShape 2"/>
          <p:cNvSpPr/>
          <p:nvPr/>
        </p:nvSpPr>
        <p:spPr>
          <a:xfrm>
            <a:off x="756000" y="1637640"/>
            <a:ext cx="9071280" cy="3401280"/>
          </a:xfrm>
          <a:prstGeom prst="rect">
            <a:avLst/>
          </a:prstGeom>
          <a:noFill/>
          <a:ln>
            <a:noFill/>
          </a:ln>
        </p:spPr>
        <p:style>
          <a:lnRef idx="0"/>
          <a:fillRef idx="0"/>
          <a:effectRef idx="0"/>
          <a:fontRef idx="minor"/>
        </p:style>
        <p:txBody>
          <a:bodyPr lIns="90000" rIns="90000" tIns="45000" bIns="45000">
            <a:normAutofit fontScale="88000"/>
          </a:bodyPr>
          <a:p>
            <a:pPr marL="342720" indent="-342000">
              <a:lnSpc>
                <a:spcPct val="100000"/>
              </a:lnSpc>
              <a:spcBef>
                <a:spcPts val="598"/>
              </a:spcBef>
              <a:tabLst>
                <a:tab algn="l" pos="0"/>
              </a:tabLst>
            </a:pPr>
            <a:r>
              <a:rPr b="1" lang="en-US" sz="2400" spc="-1" strike="noStrike">
                <a:solidFill>
                  <a:srgbClr val="ffffff"/>
                </a:solidFill>
                <a:latin typeface="Times New Roman"/>
                <a:ea typeface="DejaVu Sans"/>
              </a:rPr>
              <a:t>Table 1-4      A Sample of MAC Addresses </a:t>
            </a:r>
            <a:endParaRPr b="0" lang="en-US" sz="2400" spc="-1" strike="noStrike">
              <a:latin typeface="Arial"/>
            </a:endParaRPr>
          </a:p>
          <a:p>
            <a:pPr marL="342720" indent="-342000">
              <a:lnSpc>
                <a:spcPct val="100000"/>
              </a:lnSpc>
              <a:spcBef>
                <a:spcPts val="448"/>
              </a:spcBef>
              <a:tabLst>
                <a:tab algn="l" pos="0"/>
              </a:tabLst>
            </a:pPr>
            <a:endParaRPr b="0" lang="en-US" sz="2400" spc="-1" strike="noStrike">
              <a:latin typeface="Arial"/>
            </a:endParaRPr>
          </a:p>
          <a:p>
            <a:pPr marL="342720" indent="-342000">
              <a:lnSpc>
                <a:spcPct val="100000"/>
              </a:lnSpc>
              <a:spcBef>
                <a:spcPts val="448"/>
              </a:spcBef>
              <a:tabLst>
                <a:tab algn="l" pos="0"/>
              </a:tabLst>
            </a:pPr>
            <a:r>
              <a:rPr b="1" lang="en-US" sz="1800" spc="-1" strike="noStrike">
                <a:solidFill>
                  <a:srgbClr val="ffffff"/>
                </a:solidFill>
                <a:latin typeface="Times New Roman"/>
                <a:ea typeface="DejaVu Sans"/>
              </a:rPr>
              <a:t>Company ID /  Vendor </a:t>
            </a:r>
            <a:r>
              <a:rPr b="1" lang="en-US" sz="1800" spc="-1" strike="noStrike">
                <a:solidFill>
                  <a:srgbClr val="ffffff"/>
                </a:solidFill>
                <a:latin typeface="Times New Roman"/>
                <a:ea typeface="DejaVu Sans"/>
              </a:rPr>
              <a:t>	</a:t>
            </a:r>
            <a:r>
              <a:rPr b="1" lang="en-US" sz="1800" spc="-1" strike="noStrike">
                <a:solidFill>
                  <a:srgbClr val="ffffff"/>
                </a:solidFill>
                <a:latin typeface="Times New Roman"/>
                <a:ea typeface="DejaVu Sans"/>
              </a:rPr>
              <a:t>	</a:t>
            </a:r>
            <a:r>
              <a:rPr b="1" lang="en-US" sz="1800" spc="-1" strike="noStrike">
                <a:solidFill>
                  <a:srgbClr val="ffffff"/>
                </a:solidFill>
                <a:latin typeface="Times New Roman"/>
                <a:ea typeface="DejaVu Sans"/>
              </a:rPr>
              <a:t>Manufacturer </a:t>
            </a:r>
            <a:endParaRPr b="0" lang="en-US" sz="1800" spc="-1" strike="noStrike">
              <a:latin typeface="Arial"/>
            </a:endParaRPr>
          </a:p>
          <a:p>
            <a:pPr marL="342720" indent="-342000">
              <a:lnSpc>
                <a:spcPct val="100000"/>
              </a:lnSpc>
              <a:spcBef>
                <a:spcPts val="448"/>
              </a:spcBef>
              <a:tabLst>
                <a:tab algn="l" pos="0"/>
              </a:tabLst>
            </a:pPr>
            <a:r>
              <a:rPr b="1" lang="en-US" sz="1800" spc="-1" strike="noStrike">
                <a:solidFill>
                  <a:srgbClr val="ffffff"/>
                </a:solidFill>
                <a:latin typeface="Times New Roman"/>
                <a:ea typeface="DejaVu Sans"/>
              </a:rPr>
              <a:t>	</a:t>
            </a:r>
            <a:r>
              <a:rPr b="1" lang="en-US" sz="1800" spc="-1" strike="noStrike">
                <a:solidFill>
                  <a:srgbClr val="ffffff"/>
                </a:solidFill>
                <a:latin typeface="Times New Roman"/>
                <a:ea typeface="DejaVu Sans"/>
              </a:rPr>
              <a:t>	</a:t>
            </a:r>
            <a:r>
              <a:rPr b="1" lang="en-US" sz="1800" spc="-1" strike="noStrike">
                <a:solidFill>
                  <a:srgbClr val="ffffff"/>
                </a:solidFill>
                <a:latin typeface="Times New Roman"/>
                <a:ea typeface="DejaVu Sans"/>
              </a:rPr>
              <a:t>Serial #</a:t>
            </a:r>
            <a:r>
              <a:rPr b="1" lang="en-US" sz="1800" spc="-1" strike="noStrike">
                <a:solidFill>
                  <a:srgbClr val="ffffff"/>
                </a:solidFill>
                <a:latin typeface="Times New Roman"/>
                <a:ea typeface="DejaVu Sans"/>
              </a:rPr>
              <a:t>	</a:t>
            </a:r>
            <a:r>
              <a:rPr b="1" lang="en-US" sz="1800" spc="-1" strike="noStrike">
                <a:solidFill>
                  <a:srgbClr val="ffffff"/>
                </a:solidFill>
                <a:latin typeface="Times New Roman"/>
                <a:ea typeface="DejaVu Sans"/>
              </a:rPr>
              <a:t>	</a:t>
            </a:r>
            <a:endParaRPr b="0" lang="en-US" sz="1800" spc="-1" strike="noStrike">
              <a:latin typeface="Arial"/>
            </a:endParaRPr>
          </a:p>
          <a:p>
            <a:pPr marL="342720" indent="-342000">
              <a:lnSpc>
                <a:spcPct val="100000"/>
              </a:lnSpc>
              <a:spcBef>
                <a:spcPts val="499"/>
              </a:spcBef>
              <a:tabLst>
                <a:tab algn="l" pos="0"/>
              </a:tabLst>
            </a:pPr>
            <a:endParaRPr b="0" lang="en-US" sz="1800" spc="-1" strike="noStrike">
              <a:latin typeface="Arial"/>
            </a:endParaRPr>
          </a:p>
          <a:p>
            <a:pPr marL="342720" indent="-342000">
              <a:lnSpc>
                <a:spcPct val="100000"/>
              </a:lnSpc>
              <a:spcBef>
                <a:spcPts val="550"/>
              </a:spcBef>
              <a:tabLst>
                <a:tab algn="l" pos="0"/>
              </a:tabLst>
            </a:pPr>
            <a:r>
              <a:rPr b="1" lang="en-US" sz="2200" spc="-1" strike="noStrike">
                <a:solidFill>
                  <a:srgbClr val="ffffff"/>
                </a:solidFill>
                <a:latin typeface="Arial"/>
                <a:ea typeface="DejaVu Sans"/>
              </a:rPr>
              <a:t>00-AA-00-B6-7A-57</a:t>
            </a:r>
            <a:r>
              <a:rPr b="1" lang="en-US" sz="2200" spc="-1" strike="noStrike">
                <a:solidFill>
                  <a:srgbClr val="ffffff"/>
                </a:solidFill>
                <a:latin typeface="Arial"/>
                <a:ea typeface="DejaVu Sans"/>
              </a:rPr>
              <a:t>	</a:t>
            </a:r>
            <a:r>
              <a:rPr b="1" lang="en-US" sz="2200" spc="-1" strike="noStrike">
                <a:solidFill>
                  <a:srgbClr val="ffffff"/>
                </a:solidFill>
                <a:latin typeface="Arial"/>
                <a:ea typeface="DejaVu Sans"/>
              </a:rPr>
              <a:t>	</a:t>
            </a:r>
            <a:r>
              <a:rPr b="1" lang="en-US" sz="2200" spc="-1" strike="noStrike">
                <a:solidFill>
                  <a:srgbClr val="ffffff"/>
                </a:solidFill>
                <a:latin typeface="Arial"/>
                <a:ea typeface="DejaVu Sans"/>
              </a:rPr>
              <a:t>Intel Corporation (00-AA-00)</a:t>
            </a:r>
            <a:endParaRPr b="0" lang="en-US" sz="2200" spc="-1" strike="noStrike">
              <a:latin typeface="Arial"/>
            </a:endParaRPr>
          </a:p>
          <a:p>
            <a:pPr marL="342720" indent="-342000">
              <a:lnSpc>
                <a:spcPct val="100000"/>
              </a:lnSpc>
              <a:spcBef>
                <a:spcPts val="550"/>
              </a:spcBef>
              <a:tabLst>
                <a:tab algn="l" pos="0"/>
              </a:tabLst>
            </a:pPr>
            <a:endParaRPr b="0" lang="en-US" sz="2200" spc="-1" strike="noStrike">
              <a:latin typeface="Arial"/>
            </a:endParaRPr>
          </a:p>
          <a:p>
            <a:pPr marL="342720" indent="-342000">
              <a:lnSpc>
                <a:spcPct val="100000"/>
              </a:lnSpc>
              <a:spcBef>
                <a:spcPts val="550"/>
              </a:spcBef>
              <a:tabLst>
                <a:tab algn="l" pos="0"/>
              </a:tabLst>
            </a:pPr>
            <a:r>
              <a:rPr b="1" lang="en-US" sz="2200" spc="-1" strike="noStrike">
                <a:solidFill>
                  <a:srgbClr val="ffffff"/>
                </a:solidFill>
                <a:latin typeface="Arial"/>
                <a:ea typeface="DejaVu Sans"/>
              </a:rPr>
              <a:t>00-50-73-6C-32-11</a:t>
            </a:r>
            <a:r>
              <a:rPr b="1" lang="en-US" sz="2200" spc="-1" strike="noStrike">
                <a:solidFill>
                  <a:srgbClr val="ffffff"/>
                </a:solidFill>
                <a:latin typeface="Arial"/>
                <a:ea typeface="DejaVu Sans"/>
              </a:rPr>
              <a:t>	</a:t>
            </a:r>
            <a:r>
              <a:rPr b="1" lang="en-US" sz="2200" spc="-1" strike="noStrike">
                <a:solidFill>
                  <a:srgbClr val="ffffff"/>
                </a:solidFill>
                <a:latin typeface="Arial"/>
                <a:ea typeface="DejaVu Sans"/>
              </a:rPr>
              <a:t>	</a:t>
            </a:r>
            <a:r>
              <a:rPr b="1" lang="en-US" sz="2200" spc="-1" strike="noStrike">
                <a:solidFill>
                  <a:srgbClr val="ffffff"/>
                </a:solidFill>
                <a:latin typeface="Arial"/>
                <a:ea typeface="DejaVu Sans"/>
              </a:rPr>
              <a:t>Cisco Systems, Inc. (00-50-73)</a:t>
            </a:r>
            <a:endParaRPr b="0" lang="en-US" sz="2200" spc="-1" strike="noStrike">
              <a:latin typeface="Arial"/>
            </a:endParaRPr>
          </a:p>
          <a:p>
            <a:pPr marL="342720" indent="-342000">
              <a:lnSpc>
                <a:spcPct val="100000"/>
              </a:lnSpc>
              <a:spcBef>
                <a:spcPts val="550"/>
              </a:spcBef>
              <a:tabLst>
                <a:tab algn="l" pos="0"/>
              </a:tabLst>
            </a:pPr>
            <a:endParaRPr b="0" lang="en-US" sz="2200" spc="-1" strike="noStrike">
              <a:latin typeface="Arial"/>
            </a:endParaRPr>
          </a:p>
          <a:p>
            <a:pPr marL="342720" indent="-342000">
              <a:lnSpc>
                <a:spcPct val="100000"/>
              </a:lnSpc>
              <a:spcBef>
                <a:spcPts val="550"/>
              </a:spcBef>
              <a:tabLst>
                <a:tab algn="l" pos="0"/>
              </a:tabLst>
            </a:pPr>
            <a:r>
              <a:rPr b="1" lang="en-US" sz="2200" spc="-1" strike="noStrike">
                <a:solidFill>
                  <a:srgbClr val="ffffff"/>
                </a:solidFill>
                <a:latin typeface="Arial"/>
                <a:ea typeface="DejaVu Sans"/>
              </a:rPr>
              <a:t>00-0A-27-B7-3E-F8</a:t>
            </a:r>
            <a:r>
              <a:rPr b="1" lang="en-US" sz="2200" spc="-1" strike="noStrike">
                <a:solidFill>
                  <a:srgbClr val="ffffff"/>
                </a:solidFill>
                <a:latin typeface="Arial"/>
                <a:ea typeface="DejaVu Sans"/>
              </a:rPr>
              <a:t>	</a:t>
            </a:r>
            <a:r>
              <a:rPr b="1" lang="en-US" sz="2200" spc="-1" strike="noStrike">
                <a:solidFill>
                  <a:srgbClr val="ffffff"/>
                </a:solidFill>
                <a:latin typeface="Arial"/>
                <a:ea typeface="DejaVu Sans"/>
              </a:rPr>
              <a:t>	</a:t>
            </a:r>
            <a:r>
              <a:rPr b="1" lang="en-US" sz="2200" spc="-1" strike="noStrike">
                <a:solidFill>
                  <a:srgbClr val="ffffff"/>
                </a:solidFill>
                <a:latin typeface="Arial"/>
                <a:ea typeface="DejaVu Sans"/>
              </a:rPr>
              <a:t>Apple Computer Inc. (00-0A-27)</a:t>
            </a:r>
            <a:endParaRPr b="0" lang="en-US" sz="2200" spc="-1" strike="noStrike">
              <a:latin typeface="Arial"/>
            </a:endParaRPr>
          </a:p>
        </p:txBody>
      </p:sp>
      <p:sp>
        <p:nvSpPr>
          <p:cNvPr id="193" name="Line 3"/>
          <p:cNvSpPr/>
          <p:nvPr/>
        </p:nvSpPr>
        <p:spPr>
          <a:xfrm>
            <a:off x="504000" y="2835000"/>
            <a:ext cx="8820000" cy="0"/>
          </a:xfrm>
          <a:prstGeom prst="line">
            <a:avLst/>
          </a:prstGeom>
          <a:ln w="9360">
            <a:solidFill>
              <a:srgbClr val="ffffff"/>
            </a:solidFill>
            <a:miter/>
          </a:ln>
        </p:spPr>
        <p:style>
          <a:lnRef idx="0"/>
          <a:fillRef idx="0"/>
          <a:effectRef idx="0"/>
          <a:fontRef idx="minor"/>
        </p:style>
      </p:sp>
    </p:spTree>
  </p:cSld>
  <p:transition>
    <p:fade/>
  </p:transition>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the MAC address</a:t>
            </a:r>
            <a:endParaRPr b="0" lang="en-US" sz="4400" spc="-1" strike="noStrike">
              <a:latin typeface="Arial"/>
            </a:endParaRPr>
          </a:p>
        </p:txBody>
      </p:sp>
      <p:sp>
        <p:nvSpPr>
          <p:cNvPr id="195" name="CustomShape 2"/>
          <p:cNvSpPr/>
          <p:nvPr/>
        </p:nvSpPr>
        <p:spPr>
          <a:xfrm>
            <a:off x="504000" y="1637640"/>
            <a:ext cx="9071280" cy="3401280"/>
          </a:xfrm>
          <a:prstGeom prst="rect">
            <a:avLst/>
          </a:prstGeom>
          <a:noFill/>
          <a:ln>
            <a:noFill/>
          </a:ln>
        </p:spPr>
        <p:style>
          <a:lnRef idx="0"/>
          <a:fillRef idx="0"/>
          <a:effectRef idx="0"/>
          <a:fontRef idx="minor"/>
        </p:style>
        <p:txBody>
          <a:bodyPr lIns="90000" rIns="90000" tIns="45000" bIns="45000">
            <a:normAutofit/>
          </a:bodyPr>
          <a:p>
            <a:pPr marL="216000" indent="-215280">
              <a:lnSpc>
                <a:spcPct val="9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MAC address, also called the </a:t>
            </a:r>
            <a:r>
              <a:rPr b="1" lang="en-US" sz="2400" spc="-1" strike="noStrike">
                <a:solidFill>
                  <a:srgbClr val="ffffff"/>
                </a:solidFill>
                <a:latin typeface="Times New Roman"/>
                <a:ea typeface="DejaVu Sans"/>
              </a:rPr>
              <a:t>Ethernet, physical, hardware or adapter address</a:t>
            </a:r>
            <a:r>
              <a:rPr b="0" lang="en-US" sz="2400" spc="-1" strike="noStrike">
                <a:solidFill>
                  <a:srgbClr val="ffffff"/>
                </a:solidFill>
                <a:latin typeface="Times New Roman"/>
                <a:ea typeface="DejaVu Sans"/>
              </a:rPr>
              <a:t> </a:t>
            </a:r>
            <a:endParaRPr b="0" lang="en-US" sz="2400" spc="-1" strike="noStrike">
              <a:latin typeface="Arial"/>
            </a:endParaRPr>
          </a:p>
          <a:p>
            <a:pPr>
              <a:lnSpc>
                <a:spcPct val="9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9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MAC address can be obtained from computers operating under Microsoft Windows by typing the </a:t>
            </a:r>
            <a:r>
              <a:rPr b="1" lang="en-US" sz="2400" spc="-1" strike="noStrike">
                <a:solidFill>
                  <a:srgbClr val="ffffff"/>
                </a:solidFill>
                <a:latin typeface="Times New Roman"/>
                <a:ea typeface="DejaVu Sans"/>
              </a:rPr>
              <a:t>ipconfig /all</a:t>
            </a:r>
            <a:r>
              <a:rPr b="0" lang="en-US" sz="2400" spc="-1" strike="noStrike">
                <a:solidFill>
                  <a:srgbClr val="ffffff"/>
                </a:solidFill>
                <a:latin typeface="Times New Roman"/>
                <a:ea typeface="DejaVu Sans"/>
              </a:rPr>
              <a:t> command while in the command mode.   </a:t>
            </a:r>
            <a:endParaRPr b="0" lang="en-US" sz="2400" spc="-1" strike="noStrike">
              <a:latin typeface="Arial"/>
            </a:endParaRPr>
          </a:p>
        </p:txBody>
      </p:sp>
    </p:spTree>
  </p:cSld>
  <p:transition>
    <p:fade/>
  </p:transition>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504000" y="56700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ipconfig /all demonstration</a:t>
            </a:r>
            <a:endParaRPr b="0" lang="en-US" sz="4400" spc="-1" strike="noStrike">
              <a:latin typeface="Arial"/>
            </a:endParaRPr>
          </a:p>
        </p:txBody>
      </p:sp>
      <p:sp>
        <p:nvSpPr>
          <p:cNvPr id="197" name="CustomShape 2"/>
          <p:cNvSpPr/>
          <p:nvPr/>
        </p:nvSpPr>
        <p:spPr>
          <a:xfrm>
            <a:off x="1511640" y="2331000"/>
            <a:ext cx="7643520" cy="1937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500"/>
              </a:spcBef>
              <a:buClr>
                <a:srgbClr val="ffffff"/>
              </a:buClr>
              <a:buFont typeface="Tahom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   </a:t>
            </a:r>
            <a:r>
              <a:rPr b="1" lang="en-US" sz="2400" spc="-1" strike="noStrike">
                <a:solidFill>
                  <a:srgbClr val="ffffff"/>
                </a:solidFill>
                <a:latin typeface="Times New Roman"/>
                <a:ea typeface="DejaVu Sans"/>
              </a:rPr>
              <a:t>Click on </a:t>
            </a:r>
            <a:r>
              <a:rPr b="1" lang="en-US" sz="2400" spc="-1" strike="noStrike">
                <a:solidFill>
                  <a:srgbClr val="ffcc00"/>
                </a:solidFill>
                <a:latin typeface="Times New Roman"/>
                <a:ea typeface="DejaVu Sans"/>
              </a:rPr>
              <a:t>Start – Run   </a:t>
            </a:r>
            <a:r>
              <a:rPr b="1" lang="en-US" sz="2400" spc="-1" strike="noStrike">
                <a:solidFill>
                  <a:srgbClr val="ffffff"/>
                </a:solidFill>
                <a:latin typeface="Times New Roman"/>
                <a:ea typeface="DejaVu Sans"/>
              </a:rPr>
              <a:t>and enter the</a:t>
            </a:r>
            <a:r>
              <a:rPr b="1" lang="en-US" sz="2400" spc="-1" strike="noStrike">
                <a:solidFill>
                  <a:srgbClr val="ffcc00"/>
                </a:solidFill>
                <a:latin typeface="Times New Roman"/>
                <a:ea typeface="DejaVu Sans"/>
              </a:rPr>
              <a:t> </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pc="-1" strike="noStrike">
                <a:solidFill>
                  <a:srgbClr val="ffcc00"/>
                </a:solidFill>
                <a:latin typeface="Times New Roman"/>
                <a:ea typeface="DejaVu Sans"/>
              </a:rPr>
              <a:t>	</a:t>
            </a:r>
            <a:r>
              <a:rPr b="1" lang="en-US" sz="2400" spc="-1" strike="noStrike">
                <a:solidFill>
                  <a:srgbClr val="ffffff"/>
                </a:solidFill>
                <a:latin typeface="Times New Roman"/>
                <a:ea typeface="DejaVu Sans"/>
              </a:rPr>
              <a:t>command </a:t>
            </a:r>
            <a:r>
              <a:rPr b="1" i="1" lang="en-US" sz="2400" spc="-1" strike="noStrike">
                <a:solidFill>
                  <a:srgbClr val="ffcc00"/>
                </a:solidFill>
                <a:latin typeface="Times New Roman"/>
                <a:ea typeface="DejaVu Sans"/>
              </a:rPr>
              <a:t>cmd</a:t>
            </a:r>
            <a:r>
              <a:rPr b="0" lang="en-US" sz="2400" spc="-1" strike="noStrike">
                <a:solidFill>
                  <a:srgbClr val="ffffff"/>
                </a:solidFill>
                <a:latin typeface="Times New Roman"/>
                <a:ea typeface="DejaVu Sans"/>
              </a:rPr>
              <a:t> </a:t>
            </a:r>
            <a:endParaRPr b="0" lang="en-US" sz="2400" spc="-1" strike="noStrike">
              <a:latin typeface="Arial"/>
            </a:endParaRPr>
          </a:p>
          <a:p>
            <a:pPr marL="216000" indent="-215640">
              <a:lnSpc>
                <a:spcPct val="100000"/>
              </a:lnSpc>
              <a:spcBef>
                <a:spcPts val="1500"/>
              </a:spcBef>
              <a:buClr>
                <a:srgbClr val="ffffff"/>
              </a:buClr>
              <a:buFont typeface="Tahom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   </a:t>
            </a:r>
            <a:r>
              <a:rPr b="1" lang="en-US" sz="2400" spc="-1" strike="noStrike">
                <a:solidFill>
                  <a:srgbClr val="ffffff"/>
                </a:solidFill>
                <a:latin typeface="Times New Roman"/>
                <a:ea typeface="DejaVu Sans"/>
              </a:rPr>
              <a:t>Enter </a:t>
            </a:r>
            <a:r>
              <a:rPr b="1" i="1" lang="en-US" sz="2400" spc="-1" strike="noStrike">
                <a:solidFill>
                  <a:srgbClr val="ffcc00"/>
                </a:solidFill>
                <a:latin typeface="Times New Roman"/>
                <a:ea typeface="DejaVu Sans"/>
              </a:rPr>
              <a:t>ipconfig</a:t>
            </a:r>
            <a:r>
              <a:rPr b="1" lang="en-US" sz="2400" spc="-1" strike="noStrike">
                <a:solidFill>
                  <a:srgbClr val="ffcc00"/>
                </a:solidFill>
                <a:latin typeface="Times New Roman"/>
                <a:ea typeface="DejaVu Sans"/>
              </a:rPr>
              <a:t> /</a:t>
            </a:r>
            <a:r>
              <a:rPr b="1" i="1" lang="en-US" sz="2400" spc="-1" strike="noStrike">
                <a:solidFill>
                  <a:srgbClr val="ffcc00"/>
                </a:solidFill>
                <a:latin typeface="Times New Roman"/>
                <a:ea typeface="DejaVu Sans"/>
              </a:rPr>
              <a:t>all</a:t>
            </a:r>
            <a:r>
              <a:rPr b="1" lang="en-US" sz="2400" spc="-1" strike="noStrike">
                <a:solidFill>
                  <a:srgbClr val="ffcc00"/>
                </a:solidFill>
                <a:latin typeface="Times New Roman"/>
                <a:ea typeface="DejaVu Sans"/>
              </a:rPr>
              <a:t> </a:t>
            </a:r>
            <a:r>
              <a:rPr b="1" lang="en-US" sz="2400" spc="-1" strike="noStrike">
                <a:solidFill>
                  <a:srgbClr val="ffffff"/>
                </a:solidFill>
                <a:latin typeface="Times New Roman"/>
                <a:ea typeface="DejaVu Sans"/>
              </a:rPr>
              <a:t>to display the MAC         </a:t>
            </a:r>
            <a:r>
              <a:rPr b="1" lang="en-US" sz="2400" spc="-1" strike="noStrike">
                <a:solidFill>
                  <a:srgbClr val="ffffff"/>
                </a:solidFill>
                <a:latin typeface="Times New Roman"/>
                <a:ea typeface="DejaVu Sans"/>
              </a:rPr>
              <a:t>	</a:t>
            </a:r>
            <a:r>
              <a:rPr b="1" lang="en-US" sz="2400" spc="-1" strike="noStrike">
                <a:solidFill>
                  <a:srgbClr val="ffffff"/>
                </a:solidFill>
                <a:latin typeface="Times New Roman"/>
                <a:ea typeface="DejaVu Sans"/>
              </a:rPr>
              <a:t>address</a:t>
            </a:r>
            <a:endParaRPr b="0" lang="en-US" sz="2400" spc="-1" strike="noStrike">
              <a:latin typeface="Arial"/>
            </a:endParaRPr>
          </a:p>
        </p:txBody>
      </p:sp>
    </p:spTree>
  </p:cSld>
  <p:transition>
    <p:fade/>
  </p:transition>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IP Addressing</a:t>
            </a:r>
            <a:endParaRPr b="0" lang="en-US" sz="4400" spc="-1" strike="noStrike">
              <a:latin typeface="Arial"/>
            </a:endParaRPr>
          </a:p>
        </p:txBody>
      </p:sp>
      <p:sp>
        <p:nvSpPr>
          <p:cNvPr id="199" name="CustomShape 2"/>
          <p:cNvSpPr/>
          <p:nvPr/>
        </p:nvSpPr>
        <p:spPr>
          <a:xfrm>
            <a:off x="504000" y="1637640"/>
            <a:ext cx="9071280" cy="3401280"/>
          </a:xfrm>
          <a:prstGeom prst="rect">
            <a:avLst/>
          </a:prstGeom>
          <a:noFill/>
          <a:ln>
            <a:noFill/>
          </a:ln>
        </p:spPr>
        <p:style>
          <a:lnRef idx="0"/>
          <a:fillRef idx="0"/>
          <a:effectRef idx="0"/>
          <a:fontRef idx="minor"/>
        </p:style>
        <p:txBody>
          <a:bodyPr lIns="90000" rIns="90000" tIns="45000" bIns="45000">
            <a:normAutofit/>
          </a:bodyPr>
          <a:p>
            <a:pPr marL="216000" indent="-21528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The MAC address provides the physical address for the network interface card, but provides no information as to its network location or even on what LAN, or in which building, city, or even the country in which the network resides?  </a:t>
            </a:r>
            <a:endParaRPr b="0" lang="en-US" sz="2800" spc="-1" strike="noStrike">
              <a:latin typeface="Arial"/>
            </a:endParaRPr>
          </a:p>
          <a:p>
            <a:pPr>
              <a:lnSpc>
                <a:spcPct val="10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28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IP addressing provides a solution to worldwide addressing. </a:t>
            </a:r>
            <a:endParaRPr b="0" lang="en-US" sz="2800" spc="-1" strike="noStrike">
              <a:latin typeface="Arial"/>
            </a:endParaRPr>
          </a:p>
        </p:txBody>
      </p:sp>
    </p:spTree>
  </p:cSld>
  <p:transition>
    <p:fade/>
  </p:transition>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IPv4 Addressing</a:t>
            </a:r>
            <a:endParaRPr b="0" lang="en-US" sz="4400" spc="-1" strike="noStrike">
              <a:latin typeface="Arial"/>
            </a:endParaRPr>
          </a:p>
        </p:txBody>
      </p:sp>
      <p:sp>
        <p:nvSpPr>
          <p:cNvPr id="201" name="CustomShape 2"/>
          <p:cNvSpPr/>
          <p:nvPr/>
        </p:nvSpPr>
        <p:spPr>
          <a:xfrm>
            <a:off x="3223440" y="3120840"/>
            <a:ext cx="3275280" cy="440280"/>
          </a:xfrm>
          <a:custGeom>
            <a:avLst/>
            <a:gdLst/>
            <a:ahLst/>
            <a:rect l="l" t="t" r="r" b="b"/>
            <a:pathLst>
              <a:path w="8257" h="1484">
                <a:moveTo>
                  <a:pt x="247" y="0"/>
                </a:moveTo>
                <a:lnTo>
                  <a:pt x="247" y="0"/>
                </a:lnTo>
                <a:cubicBezTo>
                  <a:pt x="204" y="0"/>
                  <a:pt x="161" y="11"/>
                  <a:pt x="124" y="33"/>
                </a:cubicBezTo>
                <a:cubicBezTo>
                  <a:pt x="86" y="55"/>
                  <a:pt x="55" y="86"/>
                  <a:pt x="33" y="124"/>
                </a:cubicBezTo>
                <a:cubicBezTo>
                  <a:pt x="11" y="161"/>
                  <a:pt x="0" y="204"/>
                  <a:pt x="0" y="247"/>
                </a:cubicBezTo>
                <a:lnTo>
                  <a:pt x="0" y="1235"/>
                </a:lnTo>
                <a:lnTo>
                  <a:pt x="0" y="1236"/>
                </a:lnTo>
                <a:cubicBezTo>
                  <a:pt x="0" y="1279"/>
                  <a:pt x="11" y="1322"/>
                  <a:pt x="33" y="1359"/>
                </a:cubicBezTo>
                <a:cubicBezTo>
                  <a:pt x="55" y="1397"/>
                  <a:pt x="86" y="1428"/>
                  <a:pt x="124" y="1450"/>
                </a:cubicBezTo>
                <a:cubicBezTo>
                  <a:pt x="161" y="1472"/>
                  <a:pt x="204" y="1483"/>
                  <a:pt x="247" y="1483"/>
                </a:cubicBezTo>
                <a:lnTo>
                  <a:pt x="8008" y="1483"/>
                </a:lnTo>
                <a:lnTo>
                  <a:pt x="8009" y="1483"/>
                </a:lnTo>
                <a:cubicBezTo>
                  <a:pt x="8052" y="1483"/>
                  <a:pt x="8095" y="1472"/>
                  <a:pt x="8132" y="1450"/>
                </a:cubicBezTo>
                <a:cubicBezTo>
                  <a:pt x="8170" y="1428"/>
                  <a:pt x="8201" y="1397"/>
                  <a:pt x="8223" y="1359"/>
                </a:cubicBezTo>
                <a:cubicBezTo>
                  <a:pt x="8245" y="1322"/>
                  <a:pt x="8256" y="1279"/>
                  <a:pt x="8256" y="1236"/>
                </a:cubicBezTo>
                <a:lnTo>
                  <a:pt x="8256" y="247"/>
                </a:lnTo>
                <a:lnTo>
                  <a:pt x="8256" y="247"/>
                </a:lnTo>
                <a:lnTo>
                  <a:pt x="8256" y="247"/>
                </a:lnTo>
                <a:cubicBezTo>
                  <a:pt x="8256" y="204"/>
                  <a:pt x="8245" y="161"/>
                  <a:pt x="8223" y="124"/>
                </a:cubicBezTo>
                <a:cubicBezTo>
                  <a:pt x="8201" y="86"/>
                  <a:pt x="8170" y="55"/>
                  <a:pt x="8132" y="33"/>
                </a:cubicBezTo>
                <a:cubicBezTo>
                  <a:pt x="8095" y="11"/>
                  <a:pt x="8052" y="0"/>
                  <a:pt x="8009" y="0"/>
                </a:cubicBezTo>
                <a:lnTo>
                  <a:pt x="247" y="0"/>
                </a:lnTo>
              </a:path>
            </a:pathLst>
          </a:custGeom>
          <a:solidFill>
            <a:srgbClr val="009999"/>
          </a:solidFill>
          <a:ln w="76320">
            <a:solidFill>
              <a:srgbClr val="ffffff"/>
            </a:solidFill>
            <a:miter/>
          </a:ln>
        </p:spPr>
        <p:style>
          <a:lnRef idx="0"/>
          <a:fillRef idx="0"/>
          <a:effectRef idx="0"/>
          <a:fontRef idx="minor"/>
        </p:style>
      </p:sp>
      <p:sp>
        <p:nvSpPr>
          <p:cNvPr id="202" name="CustomShape 3"/>
          <p:cNvSpPr/>
          <p:nvPr/>
        </p:nvSpPr>
        <p:spPr>
          <a:xfrm>
            <a:off x="504000" y="1637640"/>
            <a:ext cx="9071280" cy="3779280"/>
          </a:xfrm>
          <a:prstGeom prst="rect">
            <a:avLst/>
          </a:prstGeom>
          <a:noFill/>
          <a:ln>
            <a:noFill/>
          </a:ln>
        </p:spPr>
        <p:style>
          <a:lnRef idx="0"/>
          <a:fillRef idx="0"/>
          <a:effectRef idx="0"/>
          <a:fontRef idx="minor"/>
        </p:style>
        <p:txBody>
          <a:bodyPr lIns="90000" rIns="90000" tIns="45000" bIns="45000">
            <a:normAutofit/>
          </a:bodyPr>
          <a:p>
            <a:pPr marL="216000" indent="-21528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The </a:t>
            </a:r>
            <a:r>
              <a:rPr b="1" lang="en-US" sz="2800" spc="-1" strike="noStrike">
                <a:solidFill>
                  <a:srgbClr val="ffffff"/>
                </a:solidFill>
                <a:latin typeface="Times New Roman"/>
                <a:ea typeface="DejaVu Sans"/>
              </a:rPr>
              <a:t>IP address</a:t>
            </a:r>
            <a:r>
              <a:rPr b="0" lang="en-US" sz="2800" spc="-1" strike="noStrike">
                <a:solidFill>
                  <a:srgbClr val="ffffff"/>
                </a:solidFill>
                <a:latin typeface="Times New Roman"/>
                <a:ea typeface="DejaVu Sans"/>
              </a:rPr>
              <a:t> is a unique 32 bit address that identifies on which network the computer is located.  The address is divided into four 8-bit parts.  The format for the IP address is</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342720" indent="-342000">
              <a:lnSpc>
                <a:spcPct val="80000"/>
              </a:lnSpc>
              <a:spcBef>
                <a:spcPts val="697"/>
              </a:spcBef>
              <a:tabLst>
                <a:tab algn="l" pos="0"/>
              </a:tabLst>
            </a:pPr>
            <a:r>
              <a:rPr b="1" lang="en-US" sz="2800" spc="-1" strike="noStrike">
                <a:solidFill>
                  <a:srgbClr val="ffffff"/>
                </a:solidFill>
                <a:latin typeface="Times New Roman"/>
                <a:ea typeface="DejaVu Sans"/>
              </a:rPr>
              <a:t>	</a:t>
            </a:r>
            <a:r>
              <a:rPr b="1" lang="en-US" sz="2800" spc="-1" strike="noStrike">
                <a:solidFill>
                  <a:srgbClr val="ffffff"/>
                </a:solidFill>
                <a:latin typeface="Times New Roman"/>
                <a:ea typeface="DejaVu Sans"/>
              </a:rPr>
              <a:t>	</a:t>
            </a:r>
            <a:r>
              <a:rPr b="1" lang="en-US" sz="2800" spc="-1" strike="noStrike">
                <a:solidFill>
                  <a:srgbClr val="ffffff"/>
                </a:solidFill>
                <a:latin typeface="Times New Roman"/>
                <a:ea typeface="DejaVu Sans"/>
              </a:rPr>
              <a:t>	</a:t>
            </a:r>
            <a:r>
              <a:rPr b="1" lang="en-US" sz="2800" spc="-1" strike="noStrike">
                <a:solidFill>
                  <a:srgbClr val="ffffff"/>
                </a:solidFill>
                <a:latin typeface="Times New Roman"/>
                <a:ea typeface="DejaVu Sans"/>
              </a:rPr>
              <a:t>	</a:t>
            </a:r>
            <a:r>
              <a:rPr b="1" lang="en-US" sz="2800" spc="-1" strike="noStrike">
                <a:solidFill>
                  <a:srgbClr val="ffffff"/>
                </a:solidFill>
                <a:latin typeface="Times New Roman"/>
                <a:ea typeface="DejaVu Sans"/>
              </a:rPr>
              <a:t>A . B . C.  D.</a:t>
            </a:r>
            <a:endParaRPr b="0" lang="en-US" sz="2800" spc="-1" strike="noStrike">
              <a:latin typeface="Arial"/>
            </a:endParaRPr>
          </a:p>
          <a:p>
            <a:pPr marL="342720" indent="-342000">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28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where the A.B.C.D. values are written as the decimal equivalent of the 8-bit binary value.  The range for each of the decimal values is 0 to 255. </a:t>
            </a:r>
            <a:endParaRPr b="0" lang="en-US" sz="2800" spc="-1" strike="noStrike">
              <a:latin typeface="Arial"/>
            </a:endParaRPr>
          </a:p>
        </p:txBody>
      </p:sp>
    </p:spTree>
  </p:cSld>
  <p:transition>
    <p:fade/>
  </p:transition>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IPv4 Addresses</a:t>
            </a:r>
            <a:endParaRPr b="0" lang="en-US" sz="4400" spc="-1" strike="noStrike">
              <a:latin typeface="Arial"/>
            </a:endParaRPr>
          </a:p>
        </p:txBody>
      </p:sp>
      <p:sp>
        <p:nvSpPr>
          <p:cNvPr id="204" name="CustomShape 2"/>
          <p:cNvSpPr/>
          <p:nvPr/>
        </p:nvSpPr>
        <p:spPr>
          <a:xfrm>
            <a:off x="504000" y="1448640"/>
            <a:ext cx="9071280" cy="3401280"/>
          </a:xfrm>
          <a:prstGeom prst="rect">
            <a:avLst/>
          </a:prstGeom>
          <a:noFill/>
          <a:ln>
            <a:noFill/>
          </a:ln>
        </p:spPr>
        <p:style>
          <a:lnRef idx="0"/>
          <a:fillRef idx="0"/>
          <a:effectRef idx="0"/>
          <a:fontRef idx="minor"/>
        </p:style>
        <p:txBody>
          <a:bodyPr lIns="90000" rIns="90000" tIns="45000" bIns="45000">
            <a:normAutofit/>
          </a:bodyPr>
          <a:p>
            <a:pPr marL="216000" indent="-21528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IP addresses are issued based upon the class of the network.   Examples of the classes of IP networks are provided in Table 1-4 of the text. </a:t>
            </a:r>
            <a:endParaRPr b="0" lang="en-US" sz="2400" spc="-1" strike="noStrike">
              <a:latin typeface="Arial"/>
            </a:endParaRPr>
          </a:p>
        </p:txBody>
      </p:sp>
      <p:sp>
        <p:nvSpPr>
          <p:cNvPr id="205" name="CustomShape 3"/>
          <p:cNvSpPr/>
          <p:nvPr/>
        </p:nvSpPr>
        <p:spPr>
          <a:xfrm>
            <a:off x="252000" y="3528000"/>
            <a:ext cx="9743040" cy="1637640"/>
          </a:xfrm>
          <a:custGeom>
            <a:avLst/>
            <a:gdLst/>
            <a:ahLst/>
            <a:rect l="l" t="t" r="r" b="b"/>
            <a:pathLst>
              <a:path w="24555" h="5506">
                <a:moveTo>
                  <a:pt x="917" y="0"/>
                </a:moveTo>
                <a:lnTo>
                  <a:pt x="917" y="0"/>
                </a:lnTo>
                <a:cubicBezTo>
                  <a:pt x="756" y="0"/>
                  <a:pt x="598" y="42"/>
                  <a:pt x="459" y="123"/>
                </a:cubicBezTo>
                <a:cubicBezTo>
                  <a:pt x="319" y="203"/>
                  <a:pt x="203" y="319"/>
                  <a:pt x="123" y="459"/>
                </a:cubicBezTo>
                <a:cubicBezTo>
                  <a:pt x="42" y="598"/>
                  <a:pt x="0" y="756"/>
                  <a:pt x="0" y="918"/>
                </a:cubicBezTo>
                <a:lnTo>
                  <a:pt x="0" y="4587"/>
                </a:lnTo>
                <a:lnTo>
                  <a:pt x="0" y="4588"/>
                </a:lnTo>
                <a:cubicBezTo>
                  <a:pt x="0" y="4749"/>
                  <a:pt x="42" y="4907"/>
                  <a:pt x="123" y="5046"/>
                </a:cubicBezTo>
                <a:cubicBezTo>
                  <a:pt x="203" y="5186"/>
                  <a:pt x="319" y="5302"/>
                  <a:pt x="459" y="5382"/>
                </a:cubicBezTo>
                <a:cubicBezTo>
                  <a:pt x="598" y="5463"/>
                  <a:pt x="756" y="5505"/>
                  <a:pt x="918" y="5505"/>
                </a:cubicBezTo>
                <a:lnTo>
                  <a:pt x="23636" y="5505"/>
                </a:lnTo>
                <a:lnTo>
                  <a:pt x="23636" y="5505"/>
                </a:lnTo>
                <a:cubicBezTo>
                  <a:pt x="23798" y="5505"/>
                  <a:pt x="23956" y="5463"/>
                  <a:pt x="24095" y="5382"/>
                </a:cubicBezTo>
                <a:cubicBezTo>
                  <a:pt x="24235" y="5302"/>
                  <a:pt x="24351" y="5186"/>
                  <a:pt x="24431" y="5046"/>
                </a:cubicBezTo>
                <a:cubicBezTo>
                  <a:pt x="24512" y="4907"/>
                  <a:pt x="24554" y="4749"/>
                  <a:pt x="24554" y="4588"/>
                </a:cubicBezTo>
                <a:lnTo>
                  <a:pt x="24553" y="917"/>
                </a:lnTo>
                <a:lnTo>
                  <a:pt x="24554" y="918"/>
                </a:lnTo>
                <a:lnTo>
                  <a:pt x="24554" y="918"/>
                </a:lnTo>
                <a:cubicBezTo>
                  <a:pt x="24554" y="756"/>
                  <a:pt x="24512" y="598"/>
                  <a:pt x="24431" y="459"/>
                </a:cubicBezTo>
                <a:cubicBezTo>
                  <a:pt x="24351" y="319"/>
                  <a:pt x="24235" y="203"/>
                  <a:pt x="24095" y="123"/>
                </a:cubicBezTo>
                <a:cubicBezTo>
                  <a:pt x="23956" y="42"/>
                  <a:pt x="23798" y="0"/>
                  <a:pt x="23636" y="0"/>
                </a:cubicBezTo>
                <a:lnTo>
                  <a:pt x="917" y="0"/>
                </a:lnTo>
              </a:path>
            </a:pathLst>
          </a:custGeom>
          <a:solidFill>
            <a:srgbClr val="009999"/>
          </a:solidFill>
          <a:ln w="76320">
            <a:solidFill>
              <a:srgbClr val="ffffff"/>
            </a:solidFill>
            <a:miter/>
          </a:ln>
        </p:spPr>
        <p:style>
          <a:lnRef idx="0"/>
          <a:fillRef idx="0"/>
          <a:effectRef idx="0"/>
          <a:fontRef idx="minor"/>
        </p:style>
      </p:sp>
      <p:sp>
        <p:nvSpPr>
          <p:cNvPr id="206" name="CustomShape 4"/>
          <p:cNvSpPr/>
          <p:nvPr/>
        </p:nvSpPr>
        <p:spPr>
          <a:xfrm>
            <a:off x="335880" y="3477960"/>
            <a:ext cx="9743040" cy="1617480"/>
          </a:xfrm>
          <a:prstGeom prst="rect">
            <a:avLst/>
          </a:prstGeom>
          <a:noFill/>
          <a:ln>
            <a:noFill/>
          </a:ln>
        </p:spPr>
        <p:style>
          <a:lnRef idx="0"/>
          <a:fillRef idx="0"/>
          <a:effectRef idx="0"/>
          <a:fontRef idx="minor"/>
        </p:style>
        <p:txBody>
          <a:bodyPr lIns="90000" rIns="90000" tIns="46800" bIns="46800" anchor="ctr">
            <a:spAutoFit/>
          </a:bodyPr>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7315200"/>
                <a:tab algn="l" pos="8229600"/>
                <a:tab algn="l" pos="9144000"/>
                <a:tab algn="l" pos="10058400"/>
              </a:tabLst>
            </a:pPr>
            <a:r>
              <a:rPr b="1" lang="en-US" sz="2000" spc="-1" strike="noStrike">
                <a:solidFill>
                  <a:srgbClr val="ffcc00"/>
                </a:solidFill>
                <a:latin typeface="Arial"/>
                <a:ea typeface="Times New Roman"/>
              </a:rPr>
              <a:t>Class</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Description</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      Example IP Numbers</a:t>
            </a:r>
            <a:endParaRPr b="0" lang="en-US"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7315200"/>
                <a:tab algn="l" pos="8229600"/>
                <a:tab algn="l" pos="9144000"/>
                <a:tab algn="l" pos="10058400"/>
              </a:tabLst>
            </a:pPr>
            <a:endParaRPr b="0" lang="en-US"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7315200"/>
                <a:tab algn="l" pos="8229600"/>
                <a:tab algn="l" pos="9144000"/>
                <a:tab algn="l" pos="10058400"/>
              </a:tabLst>
            </a:pPr>
            <a:r>
              <a:rPr b="1" lang="en-US" sz="2000" spc="-1" strike="noStrike">
                <a:solidFill>
                  <a:srgbClr val="ffcc00"/>
                </a:solidFill>
                <a:latin typeface="Arial"/>
                <a:ea typeface="Times New Roman"/>
              </a:rPr>
              <a:t>Class A</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Governments, very large networks</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44.* .*.*</a:t>
            </a:r>
            <a:endParaRPr b="0" lang="en-US"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7315200"/>
                <a:tab algn="l" pos="8229600"/>
                <a:tab algn="l" pos="9144000"/>
                <a:tab algn="l" pos="10058400"/>
              </a:tabLst>
            </a:pPr>
            <a:r>
              <a:rPr b="1" lang="en-US" sz="2000" spc="-1" strike="noStrike">
                <a:solidFill>
                  <a:srgbClr val="ffcc00"/>
                </a:solidFill>
                <a:latin typeface="Arial"/>
                <a:ea typeface="Times New Roman"/>
              </a:rPr>
              <a:t>Class B</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Midsize companies, universities, etc.</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128.123.".*</a:t>
            </a:r>
            <a:endParaRPr b="0" lang="en-US" sz="2000" spc="-1" strike="noStrike">
              <a:latin typeface="Arial"/>
            </a:endParaRPr>
          </a:p>
          <a:p>
            <a:pP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7315200"/>
                <a:tab algn="l" pos="8229600"/>
                <a:tab algn="l" pos="9144000"/>
                <a:tab algn="l" pos="10058400"/>
              </a:tabLst>
            </a:pPr>
            <a:r>
              <a:rPr b="1" lang="en-US" sz="2000" spc="-1" strike="noStrike">
                <a:solidFill>
                  <a:srgbClr val="ffcc00"/>
                </a:solidFill>
                <a:latin typeface="Arial"/>
                <a:ea typeface="Times New Roman"/>
              </a:rPr>
              <a:t>Class C</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Small networks</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	</a:t>
            </a:r>
            <a:r>
              <a:rPr b="1" lang="en-US" sz="2000" spc="-1" strike="noStrike">
                <a:solidFill>
                  <a:srgbClr val="ffcc00"/>
                </a:solidFill>
                <a:latin typeface="Arial"/>
                <a:ea typeface="Times New Roman"/>
              </a:rPr>
              <a:t>192.168.1.*</a:t>
            </a:r>
            <a:endParaRPr b="0" lang="en-US" sz="2000" spc="-1" strike="noStrike">
              <a:latin typeface="Arial"/>
            </a:endParaRPr>
          </a:p>
        </p:txBody>
      </p:sp>
      <p:sp>
        <p:nvSpPr>
          <p:cNvPr id="207" name="Line 5"/>
          <p:cNvSpPr/>
          <p:nvPr/>
        </p:nvSpPr>
        <p:spPr>
          <a:xfrm>
            <a:off x="426960" y="4032000"/>
            <a:ext cx="9324000" cy="0"/>
          </a:xfrm>
          <a:prstGeom prst="line">
            <a:avLst/>
          </a:prstGeom>
          <a:ln w="9360">
            <a:solidFill>
              <a:srgbClr val="ff0000"/>
            </a:solidFill>
            <a:miter/>
          </a:ln>
        </p:spPr>
        <p:style>
          <a:lnRef idx="0"/>
          <a:fillRef idx="0"/>
          <a:effectRef idx="0"/>
          <a:fontRef idx="minor"/>
        </p:style>
      </p:sp>
    </p:spTree>
  </p:cSld>
  <p:transition>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4" name="Object 1"/>
          <p:cNvGraphicFramePr/>
          <p:nvPr/>
        </p:nvGraphicFramePr>
        <p:xfrm>
          <a:off x="7176600" y="342360"/>
          <a:ext cx="1390680" cy="4822920"/>
        </p:xfrm>
        <a:graphic>
          <a:graphicData uri="http://schemas.openxmlformats.org/presentationml/2006/ole">
            <p:oleObj r:id="rId1" spid="">
              <p:embed/>
              <p:pic>
                <p:nvPicPr>
                  <p:cNvPr id="95" name="Object 3_1" descr=""/>
                  <p:cNvPicPr/>
                  <p:nvPr/>
                </p:nvPicPr>
                <p:blipFill>
                  <a:blip r:embed="rId2"/>
                  <a:stretch/>
                </p:blipFill>
                <p:spPr>
                  <a:xfrm>
                    <a:off x="7176600" y="342360"/>
                    <a:ext cx="1390680" cy="4822920"/>
                  </a:xfrm>
                  <a:prstGeom prst="rect">
                    <a:avLst/>
                  </a:prstGeom>
                  <a:ln>
                    <a:noFill/>
                  </a:ln>
                </p:spPr>
              </p:pic>
            </p:oleObj>
          </a:graphicData>
        </a:graphic>
      </p:graphicFrame>
      <p:sp>
        <p:nvSpPr>
          <p:cNvPr id="96" name="CustomShape 2"/>
          <p:cNvSpPr/>
          <p:nvPr/>
        </p:nvSpPr>
        <p:spPr>
          <a:xfrm>
            <a:off x="587880" y="1041840"/>
            <a:ext cx="6047280" cy="2652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247"/>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The intent of the </a:t>
            </a:r>
            <a:r>
              <a:rPr b="1" lang="en-US" sz="2800" spc="-1" strike="noStrike">
                <a:solidFill>
                  <a:srgbClr val="ffcc00"/>
                </a:solidFill>
                <a:latin typeface="Times New Roman"/>
                <a:ea typeface="DejaVu Sans"/>
              </a:rPr>
              <a:t>OSI model</a:t>
            </a:r>
            <a:r>
              <a:rPr b="0" lang="en-US" sz="2800" spc="-1" strike="noStrike">
                <a:solidFill>
                  <a:srgbClr val="ffffff"/>
                </a:solidFill>
                <a:latin typeface="Times New Roman"/>
                <a:ea typeface="DejaVu Sans"/>
              </a:rPr>
              <a:t> is to provide a framework for networking that ensures compatibility in the network hardware and software and to accelerate the development of new networking technologies</a:t>
            </a:r>
            <a:r>
              <a:rPr b="0" lang="en-US" sz="2000" spc="-1" strike="noStrike">
                <a:solidFill>
                  <a:srgbClr val="ffffff"/>
                </a:solidFill>
                <a:latin typeface="Times New Roman"/>
                <a:ea typeface="DejaVu Sans"/>
              </a:rPr>
              <a:t>.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IPv4 Addressing</a:t>
            </a:r>
            <a:endParaRPr b="0" lang="en-US" sz="4400" spc="-1" strike="noStrike">
              <a:latin typeface="Arial"/>
            </a:endParaRPr>
          </a:p>
        </p:txBody>
      </p:sp>
      <p:sp>
        <p:nvSpPr>
          <p:cNvPr id="209" name="CustomShape 2"/>
          <p:cNvSpPr/>
          <p:nvPr/>
        </p:nvSpPr>
        <p:spPr>
          <a:xfrm>
            <a:off x="252000" y="2078640"/>
            <a:ext cx="9743040" cy="2771640"/>
          </a:xfrm>
          <a:custGeom>
            <a:avLst/>
            <a:gdLst/>
            <a:ahLst/>
            <a:rect l="l" t="t" r="r" b="b"/>
            <a:pathLst>
              <a:path w="24555" h="9315">
                <a:moveTo>
                  <a:pt x="1552" y="0"/>
                </a:moveTo>
                <a:lnTo>
                  <a:pt x="1552" y="0"/>
                </a:lnTo>
                <a:cubicBezTo>
                  <a:pt x="1280" y="0"/>
                  <a:pt x="1012" y="72"/>
                  <a:pt x="776" y="208"/>
                </a:cubicBezTo>
                <a:cubicBezTo>
                  <a:pt x="540" y="344"/>
                  <a:pt x="344" y="540"/>
                  <a:pt x="208" y="776"/>
                </a:cubicBezTo>
                <a:cubicBezTo>
                  <a:pt x="72" y="1012"/>
                  <a:pt x="0" y="1280"/>
                  <a:pt x="0" y="1552"/>
                </a:cubicBezTo>
                <a:lnTo>
                  <a:pt x="0" y="7761"/>
                </a:lnTo>
                <a:lnTo>
                  <a:pt x="0" y="7762"/>
                </a:lnTo>
                <a:cubicBezTo>
                  <a:pt x="0" y="8034"/>
                  <a:pt x="72" y="8302"/>
                  <a:pt x="208" y="8538"/>
                </a:cubicBezTo>
                <a:cubicBezTo>
                  <a:pt x="344" y="8774"/>
                  <a:pt x="540" y="8970"/>
                  <a:pt x="776" y="9106"/>
                </a:cubicBezTo>
                <a:cubicBezTo>
                  <a:pt x="1012" y="9242"/>
                  <a:pt x="1280" y="9314"/>
                  <a:pt x="1552" y="9314"/>
                </a:cubicBezTo>
                <a:lnTo>
                  <a:pt x="23001" y="9314"/>
                </a:lnTo>
                <a:lnTo>
                  <a:pt x="23002" y="9314"/>
                </a:lnTo>
                <a:cubicBezTo>
                  <a:pt x="23274" y="9314"/>
                  <a:pt x="23542" y="9242"/>
                  <a:pt x="23778" y="9106"/>
                </a:cubicBezTo>
                <a:cubicBezTo>
                  <a:pt x="24014" y="8970"/>
                  <a:pt x="24210" y="8774"/>
                  <a:pt x="24346" y="8538"/>
                </a:cubicBezTo>
                <a:cubicBezTo>
                  <a:pt x="24482" y="8302"/>
                  <a:pt x="24554" y="8034"/>
                  <a:pt x="24554" y="7762"/>
                </a:cubicBezTo>
                <a:lnTo>
                  <a:pt x="24554" y="1552"/>
                </a:lnTo>
                <a:lnTo>
                  <a:pt x="24554" y="1552"/>
                </a:lnTo>
                <a:lnTo>
                  <a:pt x="24554" y="1552"/>
                </a:lnTo>
                <a:cubicBezTo>
                  <a:pt x="24554" y="1280"/>
                  <a:pt x="24482" y="1012"/>
                  <a:pt x="24346" y="776"/>
                </a:cubicBezTo>
                <a:cubicBezTo>
                  <a:pt x="24210" y="540"/>
                  <a:pt x="24014" y="344"/>
                  <a:pt x="23778" y="208"/>
                </a:cubicBezTo>
                <a:cubicBezTo>
                  <a:pt x="23542" y="72"/>
                  <a:pt x="23274" y="0"/>
                  <a:pt x="23002" y="0"/>
                </a:cubicBezTo>
                <a:lnTo>
                  <a:pt x="1552" y="0"/>
                </a:lnTo>
              </a:path>
            </a:pathLst>
          </a:custGeom>
          <a:solidFill>
            <a:srgbClr val="009999"/>
          </a:solidFill>
          <a:ln w="76320">
            <a:solidFill>
              <a:srgbClr val="ffffff"/>
            </a:solidFill>
            <a:miter/>
          </a:ln>
        </p:spPr>
        <p:style>
          <a:lnRef idx="0"/>
          <a:fillRef idx="0"/>
          <a:effectRef idx="0"/>
          <a:fontRef idx="minor"/>
        </p:style>
      </p:sp>
      <p:sp>
        <p:nvSpPr>
          <p:cNvPr id="210" name="CustomShape 3"/>
          <p:cNvSpPr/>
          <p:nvPr/>
        </p:nvSpPr>
        <p:spPr>
          <a:xfrm>
            <a:off x="504000" y="1764000"/>
            <a:ext cx="9071280" cy="3401280"/>
          </a:xfrm>
          <a:prstGeom prst="rect">
            <a:avLst/>
          </a:prstGeom>
          <a:noFill/>
          <a:ln>
            <a:noFill/>
          </a:ln>
        </p:spPr>
        <p:style>
          <a:lnRef idx="0"/>
          <a:fillRef idx="0"/>
          <a:effectRef idx="0"/>
          <a:fontRef idx="minor"/>
        </p:style>
        <p:txBody>
          <a:bodyPr lIns="90000" rIns="90000" tIns="45000" bIns="45000">
            <a:normAutofit/>
          </a:bodyPr>
          <a:p>
            <a:pPr marL="342720" indent="-342000">
              <a:lnSpc>
                <a:spcPct val="100000"/>
              </a:lnSpc>
              <a:spcBef>
                <a:spcPts val="799"/>
              </a:spcBef>
              <a:tabLst>
                <a:tab algn="l" pos="0"/>
              </a:tabLst>
            </a:pPr>
            <a:endParaRPr b="0" lang="en-US" sz="1490" spc="-1" strike="noStrike">
              <a:latin typeface="Arial"/>
            </a:endParaRPr>
          </a:p>
          <a:p>
            <a:pPr marL="342720" indent="-342000">
              <a:lnSpc>
                <a:spcPct val="100000"/>
              </a:lnSpc>
              <a:spcBef>
                <a:spcPts val="598"/>
              </a:spcBef>
              <a:tabLst>
                <a:tab algn="l" pos="0"/>
              </a:tabLst>
            </a:pPr>
            <a:r>
              <a:rPr b="1" lang="en-US" sz="2400" spc="-1" strike="noStrike">
                <a:solidFill>
                  <a:srgbClr val="ffffff"/>
                </a:solidFill>
                <a:latin typeface="Times New Roman"/>
                <a:ea typeface="DejaVu Sans"/>
              </a:rPr>
              <a:t>Table 1-6</a:t>
            </a:r>
            <a:r>
              <a:rPr b="1" lang="en-US" sz="2400" spc="-1" strike="noStrike">
                <a:solidFill>
                  <a:srgbClr val="ffffff"/>
                </a:solidFill>
                <a:latin typeface="Times New Roman"/>
                <a:ea typeface="DejaVu Sans"/>
              </a:rPr>
              <a:t>	</a:t>
            </a:r>
            <a:r>
              <a:rPr b="1" lang="en-US" sz="2400" spc="-1" strike="noStrike">
                <a:solidFill>
                  <a:srgbClr val="ffffff"/>
                </a:solidFill>
                <a:latin typeface="Times New Roman"/>
                <a:ea typeface="DejaVu Sans"/>
              </a:rPr>
              <a:t>The Address Range for each  Class of   </a:t>
            </a:r>
            <a:r>
              <a:rPr b="1" lang="en-US" sz="2400" spc="-1" strike="noStrike">
                <a:solidFill>
                  <a:srgbClr val="ffffff"/>
                </a:solidFill>
                <a:latin typeface="Times New Roman"/>
                <a:ea typeface="DejaVu Sans"/>
              </a:rPr>
              <a:t>	</a:t>
            </a:r>
            <a:r>
              <a:rPr b="1" lang="en-US" sz="2400" spc="-1" strike="noStrike">
                <a:solidFill>
                  <a:srgbClr val="ffffff"/>
                </a:solidFill>
                <a:latin typeface="Times New Roman"/>
                <a:ea typeface="DejaVu Sans"/>
              </a:rPr>
              <a:t>           Network</a:t>
            </a:r>
            <a:endParaRPr b="0" lang="en-US" sz="2400" spc="-1" strike="noStrike">
              <a:latin typeface="Arial"/>
            </a:endParaRPr>
          </a:p>
          <a:p>
            <a:pPr marL="342720" indent="-342000">
              <a:lnSpc>
                <a:spcPct val="100000"/>
              </a:lnSpc>
              <a:spcBef>
                <a:spcPts val="249"/>
              </a:spcBef>
              <a:tabLst>
                <a:tab algn="l" pos="0"/>
              </a:tabLst>
            </a:pPr>
            <a:endParaRPr b="0" lang="en-US" sz="2400" spc="-1" strike="noStrike">
              <a:latin typeface="Arial"/>
            </a:endParaRPr>
          </a:p>
          <a:p>
            <a:pPr marL="342720" indent="-342000">
              <a:lnSpc>
                <a:spcPct val="100000"/>
              </a:lnSpc>
              <a:spcBef>
                <a:spcPts val="799"/>
              </a:spcBef>
              <a:tabLst>
                <a:tab algn="l" pos="0"/>
              </a:tabLst>
            </a:pPr>
            <a:r>
              <a:rPr b="0" lang="en-US" sz="2400" spc="-1" strike="noStrike">
                <a:solidFill>
                  <a:srgbClr val="ffffff"/>
                </a:solidFill>
                <a:latin typeface="Times New Roman"/>
                <a:ea typeface="DejaVu Sans"/>
              </a:rPr>
              <a:t>Class A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0.0.0.0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to 126.255.255.255</a:t>
            </a:r>
            <a:endParaRPr b="0" lang="en-US" sz="2400" spc="-1" strike="noStrike">
              <a:latin typeface="Arial"/>
            </a:endParaRPr>
          </a:p>
          <a:p>
            <a:pPr marL="342720" indent="-342000">
              <a:lnSpc>
                <a:spcPct val="100000"/>
              </a:lnSpc>
              <a:spcBef>
                <a:spcPts val="799"/>
              </a:spcBef>
              <a:tabLst>
                <a:tab algn="l" pos="0"/>
              </a:tabLst>
            </a:pPr>
            <a:r>
              <a:rPr b="0" lang="en-US" sz="2400" spc="-1" strike="noStrike">
                <a:solidFill>
                  <a:srgbClr val="ffffff"/>
                </a:solidFill>
                <a:latin typeface="Times New Roman"/>
                <a:ea typeface="DejaVu Sans"/>
              </a:rPr>
              <a:t>Class B</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128.0.0.0 to 191.255.255.255</a:t>
            </a:r>
            <a:endParaRPr b="0" lang="en-US" sz="2400" spc="-1" strike="noStrike">
              <a:latin typeface="Arial"/>
            </a:endParaRPr>
          </a:p>
          <a:p>
            <a:pPr marL="342720" indent="-342000">
              <a:lnSpc>
                <a:spcPct val="100000"/>
              </a:lnSpc>
              <a:spcBef>
                <a:spcPts val="799"/>
              </a:spcBef>
              <a:tabLst>
                <a:tab algn="l" pos="0"/>
              </a:tabLst>
            </a:pPr>
            <a:r>
              <a:rPr b="0" lang="en-US" sz="2400" spc="-1" strike="noStrike">
                <a:solidFill>
                  <a:srgbClr val="ffffff"/>
                </a:solidFill>
                <a:latin typeface="Times New Roman"/>
                <a:ea typeface="DejaVu Sans"/>
              </a:rPr>
              <a:t>Class C</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192.0.0.0 to 223.255.255.255</a:t>
            </a:r>
            <a:endParaRPr b="0" lang="en-US" sz="2400" spc="-1" strike="noStrike">
              <a:latin typeface="Arial"/>
            </a:endParaRPr>
          </a:p>
        </p:txBody>
      </p:sp>
      <p:sp>
        <p:nvSpPr>
          <p:cNvPr id="211" name="Line 4"/>
          <p:cNvSpPr/>
          <p:nvPr/>
        </p:nvSpPr>
        <p:spPr>
          <a:xfrm>
            <a:off x="671760" y="2960640"/>
            <a:ext cx="8820000" cy="0"/>
          </a:xfrm>
          <a:prstGeom prst="line">
            <a:avLst/>
          </a:prstGeom>
          <a:ln w="9360">
            <a:solidFill>
              <a:srgbClr val="ff0000"/>
            </a:solidFill>
            <a:miter/>
          </a:ln>
        </p:spPr>
        <p:style>
          <a:lnRef idx="0"/>
          <a:fillRef idx="0"/>
          <a:effectRef idx="0"/>
          <a:fontRef idx="minor"/>
        </p:style>
      </p:sp>
    </p:spTree>
  </p:cSld>
  <p:transition>
    <p:fade/>
  </p:transition>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IPv4 Addressing</a:t>
            </a:r>
            <a:endParaRPr b="0" lang="en-US" sz="4400" spc="-1" strike="noStrike">
              <a:latin typeface="Arial"/>
            </a:endParaRPr>
          </a:p>
        </p:txBody>
      </p:sp>
      <p:sp>
        <p:nvSpPr>
          <p:cNvPr id="213" name="CustomShape 2"/>
          <p:cNvSpPr/>
          <p:nvPr/>
        </p:nvSpPr>
        <p:spPr>
          <a:xfrm>
            <a:off x="840240" y="2394000"/>
            <a:ext cx="8314920" cy="302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14" name="CustomShape 3"/>
          <p:cNvSpPr/>
          <p:nvPr/>
        </p:nvSpPr>
        <p:spPr>
          <a:xfrm>
            <a:off x="504000" y="1448640"/>
            <a:ext cx="9575280" cy="3968280"/>
          </a:xfrm>
          <a:prstGeom prst="rect">
            <a:avLst/>
          </a:prstGeom>
          <a:noFill/>
          <a:ln>
            <a:noFill/>
          </a:ln>
        </p:spPr>
        <p:style>
          <a:lnRef idx="0"/>
          <a:fillRef idx="0"/>
          <a:effectRef idx="0"/>
          <a:fontRef idx="minor"/>
        </p:style>
        <p:txBody>
          <a:bodyPr lIns="90000" rIns="90000" tIns="45000" bIns="45000">
            <a:normAutofit/>
          </a:bodyPr>
          <a:p>
            <a:pPr marL="216000" indent="-215280">
              <a:lnSpc>
                <a:spcPct val="80000"/>
              </a:lnSpc>
              <a:spcBef>
                <a:spcPts val="550"/>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200" spc="-1" strike="noStrike">
                <a:solidFill>
                  <a:srgbClr val="ffcc00"/>
                </a:solidFill>
                <a:latin typeface="Times New Roman"/>
                <a:ea typeface="DejaVu Sans"/>
              </a:rPr>
              <a:t>network numbe</a:t>
            </a:r>
            <a:r>
              <a:rPr b="0" lang="en-US" sz="2200" spc="-1" strike="noStrike">
                <a:solidFill>
                  <a:srgbClr val="ffcc00"/>
                </a:solidFill>
                <a:latin typeface="Times New Roman"/>
                <a:ea typeface="DejaVu Sans"/>
              </a:rPr>
              <a:t>r</a:t>
            </a:r>
            <a:r>
              <a:rPr b="0" lang="en-US" sz="2200" spc="-1" strike="noStrike">
                <a:solidFill>
                  <a:srgbClr val="ffffff"/>
                </a:solidFill>
                <a:latin typeface="Times New Roman"/>
                <a:ea typeface="DejaVu Sans"/>
              </a:rPr>
              <a:t> is the portion of the IP address that defines which network the IP packet is originating from or being delivered to.  </a:t>
            </a:r>
            <a:endParaRPr b="0" lang="en-US" sz="2200" spc="-1" strike="noStrike">
              <a:latin typeface="Arial"/>
            </a:endParaRPr>
          </a:p>
          <a:p>
            <a:pPr>
              <a:lnSpc>
                <a:spcPct val="80000"/>
              </a:lnSpc>
              <a:spcBef>
                <a:spcPts val="550"/>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a:p>
            <a:pPr marL="216000" indent="-215280">
              <a:lnSpc>
                <a:spcPct val="80000"/>
              </a:lnSpc>
              <a:spcBef>
                <a:spcPts val="550"/>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ea typeface="DejaVu Sans"/>
              </a:rPr>
              <a:t>The * entries  for each class represent the </a:t>
            </a:r>
            <a:r>
              <a:rPr b="1" lang="en-US" sz="2200" spc="-1" strike="noStrike">
                <a:solidFill>
                  <a:srgbClr val="ffcc00"/>
                </a:solidFill>
                <a:latin typeface="Times New Roman"/>
                <a:ea typeface="DejaVu Sans"/>
              </a:rPr>
              <a:t>host number</a:t>
            </a:r>
            <a:r>
              <a:rPr b="0" lang="en-US" sz="2200" spc="-1" strike="noStrike">
                <a:solidFill>
                  <a:srgbClr val="ffffff"/>
                </a:solidFill>
                <a:latin typeface="Times New Roman"/>
                <a:ea typeface="DejaVu Sans"/>
              </a:rPr>
              <a:t>.  The host number is the portion of the IP address that defines the address of the networking device connected to the network.  The host number is also called the </a:t>
            </a:r>
            <a:r>
              <a:rPr b="1" lang="en-US" sz="2200" spc="-1" strike="noStrike">
                <a:solidFill>
                  <a:srgbClr val="ffcc00"/>
                </a:solidFill>
                <a:latin typeface="Times New Roman"/>
                <a:ea typeface="DejaVu Sans"/>
              </a:rPr>
              <a:t>host address</a:t>
            </a:r>
            <a:r>
              <a:rPr b="0" lang="en-US" sz="2200" spc="-1" strike="noStrike">
                <a:solidFill>
                  <a:srgbClr val="ffffff"/>
                </a:solidFill>
                <a:latin typeface="Times New Roman"/>
                <a:ea typeface="DejaVu Sans"/>
              </a:rPr>
              <a:t>. </a:t>
            </a:r>
            <a:endParaRPr b="0" lang="en-US" sz="2200" spc="-1" strike="noStrike">
              <a:latin typeface="Arial"/>
            </a:endParaRPr>
          </a:p>
          <a:p>
            <a:pPr>
              <a:lnSpc>
                <a:spcPct val="80000"/>
              </a:lnSpc>
              <a:spcBef>
                <a:spcPts val="550"/>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a:p>
            <a:pPr>
              <a:lnSpc>
                <a:spcPct val="80000"/>
              </a:lnSpc>
              <a:spcBef>
                <a:spcPts val="550"/>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a:p>
            <a:pPr marL="342720" indent="-342000">
              <a:lnSpc>
                <a:spcPct val="80000"/>
              </a:lnSpc>
              <a:spcBef>
                <a:spcPts val="598"/>
              </a:spcBef>
              <a:tabLst>
                <a:tab algn="l" pos="0"/>
              </a:tabLst>
            </a:pPr>
            <a:r>
              <a:rPr b="1" lang="en-US" sz="2400" spc="-1" strike="noStrike">
                <a:solidFill>
                  <a:srgbClr val="ffcc00"/>
                </a:solidFill>
                <a:latin typeface="Times New Roman"/>
                <a:ea typeface="DejaVu Sans"/>
              </a:rPr>
              <a:t>	</a:t>
            </a:r>
            <a:r>
              <a:rPr b="1" lang="en-US" sz="2400" spc="-1" strike="noStrike">
                <a:solidFill>
                  <a:srgbClr val="ffcc00"/>
                </a:solidFill>
                <a:latin typeface="Times New Roman"/>
                <a:ea typeface="DejaVu Sans"/>
              </a:rPr>
              <a:t>10.10.20.200</a:t>
            </a:r>
            <a:r>
              <a:rPr b="1" lang="en-US" sz="2400" spc="-1" strike="noStrike">
                <a:solidFill>
                  <a:srgbClr val="ffcc00"/>
                </a:solidFill>
                <a:latin typeface="Times New Roman"/>
                <a:ea typeface="DejaVu Sans"/>
              </a:rPr>
              <a:t>	</a:t>
            </a:r>
            <a:r>
              <a:rPr b="1" lang="en-US" sz="2400" spc="-1" strike="noStrike">
                <a:solidFill>
                  <a:srgbClr val="ffcc00"/>
                </a:solidFill>
                <a:latin typeface="Times New Roman"/>
                <a:ea typeface="DejaVu Sans"/>
              </a:rPr>
              <a:t>	</a:t>
            </a:r>
            <a:endParaRPr b="0" lang="en-US" sz="2400" spc="-1" strike="noStrike">
              <a:latin typeface="Arial"/>
            </a:endParaRPr>
          </a:p>
          <a:p>
            <a:pPr marL="342720" indent="-342000">
              <a:lnSpc>
                <a:spcPct val="80000"/>
              </a:lnSpc>
              <a:spcBef>
                <a:spcPts val="598"/>
              </a:spcBef>
              <a:tabLst>
                <a:tab algn="l" pos="0"/>
              </a:tabLst>
            </a:pPr>
            <a:r>
              <a:rPr b="1" lang="en-US" sz="2400" spc="-1" strike="noStrike">
                <a:solidFill>
                  <a:srgbClr val="ffcc00"/>
                </a:solidFill>
                <a:latin typeface="Times New Roman"/>
                <a:ea typeface="DejaVu Sans"/>
              </a:rPr>
              <a:t>	</a:t>
            </a:r>
            <a:r>
              <a:rPr b="1" lang="en-US" sz="2400" spc="-1" strike="noStrike">
                <a:solidFill>
                  <a:srgbClr val="ffcc00"/>
                </a:solidFill>
                <a:latin typeface="Times New Roman"/>
                <a:ea typeface="DejaVu Sans"/>
              </a:rPr>
              <a:t>	</a:t>
            </a:r>
            <a:r>
              <a:rPr b="1" lang="en-US" sz="2400" spc="-1" strike="noStrike">
                <a:solidFill>
                  <a:srgbClr val="ffcc00"/>
                </a:solidFill>
                <a:latin typeface="Times New Roman"/>
                <a:ea typeface="DejaVu Sans"/>
              </a:rPr>
              <a:t>	</a:t>
            </a:r>
            <a:r>
              <a:rPr b="1" lang="en-US" sz="2400" spc="-1" strike="noStrike">
                <a:solidFill>
                  <a:srgbClr val="ffcc00"/>
                </a:solidFill>
                <a:latin typeface="Times New Roman"/>
                <a:ea typeface="DejaVu Sans"/>
              </a:rPr>
              <a:t>	</a:t>
            </a:r>
            <a:r>
              <a:rPr b="1" lang="en-US" sz="2400" spc="-1" strike="noStrike">
                <a:solidFill>
                  <a:srgbClr val="ffcc00"/>
                </a:solidFill>
                <a:latin typeface="Times New Roman"/>
                <a:ea typeface="DejaVu Sans"/>
              </a:rPr>
              <a:t>172.16.25.191</a:t>
            </a:r>
            <a:endParaRPr b="0" lang="en-US" sz="2400" spc="-1" strike="noStrike">
              <a:latin typeface="Arial"/>
            </a:endParaRPr>
          </a:p>
          <a:p>
            <a:pPr marL="342720" indent="-342000">
              <a:lnSpc>
                <a:spcPct val="80000"/>
              </a:lnSpc>
              <a:spcBef>
                <a:spcPts val="598"/>
              </a:spcBef>
              <a:tabLst>
                <a:tab algn="l" pos="0"/>
              </a:tabLst>
            </a:pPr>
            <a:r>
              <a:rPr b="1" lang="en-US" sz="2400" spc="-1" strike="noStrike">
                <a:solidFill>
                  <a:srgbClr val="ffcc00"/>
                </a:solidFill>
                <a:latin typeface="Times New Roman"/>
                <a:ea typeface="DejaVu Sans"/>
              </a:rPr>
              <a:t>	</a:t>
            </a:r>
            <a:r>
              <a:rPr b="1" lang="en-US" sz="2400" spc="-1" strike="noStrike">
                <a:solidFill>
                  <a:srgbClr val="ffcc00"/>
                </a:solidFill>
                <a:latin typeface="Times New Roman"/>
                <a:ea typeface="DejaVu Sans"/>
              </a:rPr>
              <a:t>	</a:t>
            </a:r>
            <a:r>
              <a:rPr b="1" lang="en-US" sz="2400" spc="-1" strike="noStrike">
                <a:solidFill>
                  <a:srgbClr val="ffcc00"/>
                </a:solidFill>
                <a:latin typeface="Times New Roman"/>
                <a:ea typeface="DejaVu Sans"/>
              </a:rPr>
              <a:t>	</a:t>
            </a:r>
            <a:r>
              <a:rPr b="1" lang="en-US" sz="2400" spc="-1" strike="noStrike">
                <a:solidFill>
                  <a:srgbClr val="ffcc00"/>
                </a:solidFill>
                <a:latin typeface="Times New Roman"/>
                <a:ea typeface="DejaVu Sans"/>
              </a:rPr>
              <a:t>	</a:t>
            </a:r>
            <a:r>
              <a:rPr b="1" lang="en-US" sz="2400" spc="-1" strike="noStrike">
                <a:solidFill>
                  <a:srgbClr val="ffcc00"/>
                </a:solidFill>
                <a:latin typeface="Times New Roman"/>
                <a:ea typeface="DejaVu Sans"/>
              </a:rPr>
              <a:t>	</a:t>
            </a:r>
            <a:r>
              <a:rPr b="1" lang="en-US" sz="2400" spc="-1" strike="noStrike">
                <a:solidFill>
                  <a:srgbClr val="ffcc00"/>
                </a:solidFill>
                <a:latin typeface="Times New Roman"/>
                <a:ea typeface="DejaVu Sans"/>
              </a:rPr>
              <a:t>	</a:t>
            </a:r>
            <a:r>
              <a:rPr b="1" lang="en-US" sz="2400" spc="-1" strike="noStrike">
                <a:solidFill>
                  <a:srgbClr val="ffcc00"/>
                </a:solidFill>
                <a:latin typeface="Times New Roman"/>
                <a:ea typeface="DejaVu Sans"/>
              </a:rPr>
              <a:t>	</a:t>
            </a:r>
            <a:r>
              <a:rPr b="1" lang="en-US" sz="2400" spc="-1" strike="noStrike">
                <a:solidFill>
                  <a:srgbClr val="ffcc00"/>
                </a:solidFill>
                <a:latin typeface="Times New Roman"/>
                <a:ea typeface="DejaVu Sans"/>
              </a:rPr>
              <a:t>192.168.12.5</a:t>
            </a:r>
            <a:endParaRPr b="0" lang="en-US" sz="2400" spc="-1" strike="noStrike">
              <a:latin typeface="Arial"/>
            </a:endParaRPr>
          </a:p>
          <a:p>
            <a:pPr marL="342720" indent="-342000">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IPv4 Addressing</a:t>
            </a:r>
            <a:endParaRPr b="0" lang="en-US" sz="4400" spc="-1" strike="noStrike">
              <a:latin typeface="Arial"/>
            </a:endParaRPr>
          </a:p>
        </p:txBody>
      </p:sp>
      <p:sp>
        <p:nvSpPr>
          <p:cNvPr id="216" name="CustomShape 2"/>
          <p:cNvSpPr/>
          <p:nvPr/>
        </p:nvSpPr>
        <p:spPr>
          <a:xfrm>
            <a:off x="840240" y="2394000"/>
            <a:ext cx="8314920" cy="302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17" name="CustomShape 3"/>
          <p:cNvSpPr/>
          <p:nvPr/>
        </p:nvSpPr>
        <p:spPr>
          <a:xfrm>
            <a:off x="504000" y="1448640"/>
            <a:ext cx="9575280" cy="3968280"/>
          </a:xfrm>
          <a:prstGeom prst="rect">
            <a:avLst/>
          </a:prstGeom>
          <a:noFill/>
          <a:ln>
            <a:noFill/>
          </a:ln>
        </p:spPr>
        <p:style>
          <a:lnRef idx="0"/>
          <a:fillRef idx="0"/>
          <a:effectRef idx="0"/>
          <a:fontRef idx="minor"/>
        </p:style>
        <p:txBody>
          <a:bodyPr lIns="90000" rIns="90000" tIns="45000" bIns="45000">
            <a:normAutofit fontScale="97000"/>
          </a:bodyPr>
          <a:p>
            <a:pPr marL="216000" indent="-215280">
              <a:lnSpc>
                <a:spcPct val="80000"/>
              </a:lnSpc>
              <a:spcBef>
                <a:spcPts val="550"/>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ea typeface="DejaVu Sans"/>
              </a:rPr>
              <a:t>The network number provides sufficient information for routing the data to the appropriate destination network. </a:t>
            </a:r>
            <a:endParaRPr b="0" lang="en-US" sz="2200" spc="-1" strike="noStrike">
              <a:latin typeface="Arial"/>
            </a:endParaRPr>
          </a:p>
          <a:p>
            <a:pPr>
              <a:lnSpc>
                <a:spcPct val="80000"/>
              </a:lnSpc>
              <a:spcBef>
                <a:spcPts val="550"/>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a:p>
            <a:pPr marL="216000" indent="-215280">
              <a:lnSpc>
                <a:spcPct val="80000"/>
              </a:lnSpc>
              <a:spcBef>
                <a:spcPts val="550"/>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ea typeface="DejaVu Sans"/>
              </a:rPr>
              <a:t>The destination network then uses the remaining information (the * portion) to direct the packet to the destination computer or host. </a:t>
            </a:r>
            <a:endParaRPr b="0" lang="en-US" sz="2200" spc="-1" strike="noStrike">
              <a:latin typeface="Arial"/>
            </a:endParaRPr>
          </a:p>
          <a:p>
            <a:pPr>
              <a:lnSpc>
                <a:spcPct val="80000"/>
              </a:lnSpc>
              <a:spcBef>
                <a:spcPts val="550"/>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a:p>
            <a:pPr marL="216000" indent="-21528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ea typeface="DejaVu Sans"/>
              </a:rPr>
              <a:t>The * portion of the address is typically assigned by the local network system administrator or is dynamically assigned when users need access outside their local networks.</a:t>
            </a:r>
            <a:r>
              <a:rPr b="0" lang="en-US" sz="2000" spc="-1" strike="noStrike">
                <a:solidFill>
                  <a:srgbClr val="ffffff"/>
                </a:solidFill>
                <a:latin typeface="Times New Roman"/>
                <a:ea typeface="DejaVu Sans"/>
              </a:rPr>
              <a:t> </a:t>
            </a:r>
            <a:endParaRPr b="0" lang="en-US" sz="20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342720" indent="-342000">
              <a:lnSpc>
                <a:spcPct val="80000"/>
              </a:lnSpc>
              <a:spcBef>
                <a:spcPts val="499"/>
              </a:spcBef>
              <a:tabLst>
                <a:tab algn="l" pos="0"/>
              </a:tabLst>
            </a:pPr>
            <a:r>
              <a:rPr b="1" lang="en-US" sz="2000" spc="-1" strike="noStrike">
                <a:solidFill>
                  <a:srgbClr val="ffcc00"/>
                </a:solidFill>
                <a:latin typeface="Times New Roman"/>
                <a:ea typeface="DejaVu Sans"/>
              </a:rPr>
              <a:t>	</a:t>
            </a:r>
            <a:r>
              <a:rPr b="1" lang="en-US" sz="2000" spc="-1" strike="noStrike">
                <a:solidFill>
                  <a:srgbClr val="ffcc00"/>
                </a:solidFill>
                <a:latin typeface="Times New Roman"/>
                <a:ea typeface="DejaVu Sans"/>
              </a:rPr>
              <a:t>	</a:t>
            </a:r>
            <a:r>
              <a:rPr b="1" lang="en-US" sz="2000" spc="-1" strike="noStrike">
                <a:solidFill>
                  <a:srgbClr val="ffcc00"/>
                </a:solidFill>
                <a:latin typeface="Times New Roman"/>
                <a:ea typeface="DejaVu Sans"/>
              </a:rPr>
              <a:t>10.10.20.200</a:t>
            </a:r>
            <a:r>
              <a:rPr b="1" lang="en-US" sz="2000" spc="-1" strike="noStrike">
                <a:solidFill>
                  <a:srgbClr val="ffcc00"/>
                </a:solidFill>
                <a:latin typeface="Times New Roman"/>
                <a:ea typeface="DejaVu Sans"/>
              </a:rPr>
              <a:t>	</a:t>
            </a:r>
            <a:r>
              <a:rPr b="1" lang="en-US" sz="2000" spc="-1" strike="noStrike">
                <a:solidFill>
                  <a:srgbClr val="ffcc00"/>
                </a:solidFill>
                <a:latin typeface="Times New Roman"/>
                <a:ea typeface="DejaVu Sans"/>
              </a:rPr>
              <a:t>	</a:t>
            </a:r>
            <a:endParaRPr b="0" lang="en-US" sz="2000" spc="-1" strike="noStrike">
              <a:latin typeface="Arial"/>
            </a:endParaRPr>
          </a:p>
          <a:p>
            <a:pPr marL="342720" indent="-342000">
              <a:lnSpc>
                <a:spcPct val="80000"/>
              </a:lnSpc>
              <a:spcBef>
                <a:spcPts val="499"/>
              </a:spcBef>
              <a:tabLst>
                <a:tab algn="l" pos="0"/>
              </a:tabLst>
            </a:pPr>
            <a:r>
              <a:rPr b="1" lang="en-US" sz="2000" spc="-1" strike="noStrike">
                <a:solidFill>
                  <a:srgbClr val="ffcc00"/>
                </a:solidFill>
                <a:latin typeface="Times New Roman"/>
                <a:ea typeface="DejaVu Sans"/>
              </a:rPr>
              <a:t>	</a:t>
            </a:r>
            <a:r>
              <a:rPr b="1" lang="en-US" sz="2000" spc="-1" strike="noStrike">
                <a:solidFill>
                  <a:srgbClr val="ffcc00"/>
                </a:solidFill>
                <a:latin typeface="Times New Roman"/>
                <a:ea typeface="DejaVu Sans"/>
              </a:rPr>
              <a:t>	</a:t>
            </a:r>
            <a:r>
              <a:rPr b="1" lang="en-US" sz="2000" spc="-1" strike="noStrike">
                <a:solidFill>
                  <a:srgbClr val="ffcc00"/>
                </a:solidFill>
                <a:latin typeface="Times New Roman"/>
                <a:ea typeface="DejaVu Sans"/>
              </a:rPr>
              <a:t>	</a:t>
            </a:r>
            <a:r>
              <a:rPr b="1" lang="en-US" sz="2000" spc="-1" strike="noStrike">
                <a:solidFill>
                  <a:srgbClr val="ffcc00"/>
                </a:solidFill>
                <a:latin typeface="Times New Roman"/>
                <a:ea typeface="DejaVu Sans"/>
              </a:rPr>
              <a:t>	</a:t>
            </a:r>
            <a:r>
              <a:rPr b="1" lang="en-US" sz="2000" spc="-1" strike="noStrike">
                <a:solidFill>
                  <a:srgbClr val="ffcc00"/>
                </a:solidFill>
                <a:latin typeface="Times New Roman"/>
                <a:ea typeface="DejaVu Sans"/>
              </a:rPr>
              <a:t>   </a:t>
            </a:r>
            <a:r>
              <a:rPr b="1" lang="en-US" sz="2000" spc="-1" strike="noStrike">
                <a:solidFill>
                  <a:srgbClr val="ffcc00"/>
                </a:solidFill>
                <a:latin typeface="Times New Roman"/>
                <a:ea typeface="DejaVu Sans"/>
              </a:rPr>
              <a:t>172.16.25.191</a:t>
            </a:r>
            <a:endParaRPr b="0" lang="en-US" sz="2000" spc="-1" strike="noStrike">
              <a:latin typeface="Arial"/>
            </a:endParaRPr>
          </a:p>
          <a:p>
            <a:pPr marL="342720" indent="-342000">
              <a:lnSpc>
                <a:spcPct val="80000"/>
              </a:lnSpc>
              <a:spcBef>
                <a:spcPts val="499"/>
              </a:spcBef>
              <a:tabLst>
                <a:tab algn="l" pos="0"/>
              </a:tabLst>
            </a:pPr>
            <a:r>
              <a:rPr b="1" lang="en-US" sz="2000" spc="-1" strike="noStrike">
                <a:solidFill>
                  <a:srgbClr val="ffcc00"/>
                </a:solidFill>
                <a:latin typeface="Times New Roman"/>
                <a:ea typeface="DejaVu Sans"/>
              </a:rPr>
              <a:t>	</a:t>
            </a:r>
            <a:r>
              <a:rPr b="1" lang="en-US" sz="2000" spc="-1" strike="noStrike">
                <a:solidFill>
                  <a:srgbClr val="ffcc00"/>
                </a:solidFill>
                <a:latin typeface="Times New Roman"/>
                <a:ea typeface="DejaVu Sans"/>
              </a:rPr>
              <a:t>	</a:t>
            </a:r>
            <a:r>
              <a:rPr b="1" lang="en-US" sz="2000" spc="-1" strike="noStrike">
                <a:solidFill>
                  <a:srgbClr val="ffcc00"/>
                </a:solidFill>
                <a:latin typeface="Times New Roman"/>
                <a:ea typeface="DejaVu Sans"/>
              </a:rPr>
              <a:t>	</a:t>
            </a:r>
            <a:r>
              <a:rPr b="1" lang="en-US" sz="2000" spc="-1" strike="noStrike">
                <a:solidFill>
                  <a:srgbClr val="ffcc00"/>
                </a:solidFill>
                <a:latin typeface="Times New Roman"/>
                <a:ea typeface="DejaVu Sans"/>
              </a:rPr>
              <a:t>	</a:t>
            </a:r>
            <a:r>
              <a:rPr b="1" lang="en-US" sz="2000" spc="-1" strike="noStrike">
                <a:solidFill>
                  <a:srgbClr val="ffcc00"/>
                </a:solidFill>
                <a:latin typeface="Times New Roman"/>
                <a:ea typeface="DejaVu Sans"/>
              </a:rPr>
              <a:t>	</a:t>
            </a:r>
            <a:r>
              <a:rPr b="1" lang="en-US" sz="2000" spc="-1" strike="noStrike">
                <a:solidFill>
                  <a:srgbClr val="ffcc00"/>
                </a:solidFill>
                <a:latin typeface="Times New Roman"/>
                <a:ea typeface="DejaVu Sans"/>
              </a:rPr>
              <a:t>	</a:t>
            </a:r>
            <a:r>
              <a:rPr b="1" lang="en-US" sz="2000" spc="-1" strike="noStrike">
                <a:solidFill>
                  <a:srgbClr val="ffcc00"/>
                </a:solidFill>
                <a:latin typeface="Times New Roman"/>
                <a:ea typeface="DejaVu Sans"/>
              </a:rPr>
              <a:t>	</a:t>
            </a:r>
            <a:r>
              <a:rPr b="1" lang="en-US" sz="2000" spc="-1" strike="noStrike">
                <a:solidFill>
                  <a:srgbClr val="ffcc00"/>
                </a:solidFill>
                <a:latin typeface="Times New Roman"/>
                <a:ea typeface="DejaVu Sans"/>
              </a:rPr>
              <a:t>192.168.12.5</a:t>
            </a:r>
            <a:endParaRPr b="0" lang="en-US" sz="2000" spc="-1" strike="noStrike">
              <a:latin typeface="Arial"/>
            </a:endParaRPr>
          </a:p>
          <a:p>
            <a:pPr marL="342720" indent="-342000">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342720" indent="-342000">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p:txBody>
      </p:sp>
    </p:spTree>
  </p:cSld>
  <p:transition>
    <p:fade/>
  </p:transition>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IPv4 Addressing - ISP</a:t>
            </a:r>
            <a:endParaRPr b="0" lang="en-US" sz="4400" spc="-1" strike="noStrike">
              <a:latin typeface="Arial"/>
            </a:endParaRPr>
          </a:p>
        </p:txBody>
      </p:sp>
      <p:sp>
        <p:nvSpPr>
          <p:cNvPr id="219" name="CustomShape 2"/>
          <p:cNvSpPr/>
          <p:nvPr/>
        </p:nvSpPr>
        <p:spPr>
          <a:xfrm>
            <a:off x="840240" y="2394000"/>
            <a:ext cx="8314920" cy="302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20" name="CustomShape 3"/>
          <p:cNvSpPr/>
          <p:nvPr/>
        </p:nvSpPr>
        <p:spPr>
          <a:xfrm>
            <a:off x="504000" y="1448640"/>
            <a:ext cx="9575280" cy="3968280"/>
          </a:xfrm>
          <a:prstGeom prst="rect">
            <a:avLst/>
          </a:prstGeom>
          <a:noFill/>
          <a:ln>
            <a:noFill/>
          </a:ln>
        </p:spPr>
        <p:style>
          <a:lnRef idx="0"/>
          <a:fillRef idx="0"/>
          <a:effectRef idx="0"/>
          <a:fontRef idx="minor"/>
        </p:style>
        <p:txBody>
          <a:bodyPr lIns="90000" rIns="90000" tIns="45000" bIns="45000">
            <a:normAutofit/>
          </a:bodyPr>
          <a:p>
            <a:pPr marL="216000" indent="-215280">
              <a:lnSpc>
                <a:spcPct val="90000"/>
              </a:lnSpc>
              <a:spcBef>
                <a:spcPts val="64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600" spc="-1" strike="noStrike">
                <a:solidFill>
                  <a:srgbClr val="ffffff"/>
                </a:solidFill>
                <a:latin typeface="Times New Roman"/>
                <a:ea typeface="DejaVu Sans"/>
              </a:rPr>
              <a:t>your </a:t>
            </a:r>
            <a:r>
              <a:rPr b="1" lang="en-US" sz="2600" spc="-1" strike="noStrike">
                <a:solidFill>
                  <a:srgbClr val="ffcc00"/>
                </a:solidFill>
                <a:latin typeface="Times New Roman"/>
                <a:ea typeface="DejaVu Sans"/>
              </a:rPr>
              <a:t>Internet Service Provider (ISP)</a:t>
            </a:r>
            <a:r>
              <a:rPr b="1" lang="en-US" sz="2600" spc="-1" strike="noStrike">
                <a:solidFill>
                  <a:srgbClr val="ffffff"/>
                </a:solidFill>
                <a:latin typeface="Times New Roman"/>
                <a:ea typeface="DejaVu Sans"/>
              </a:rPr>
              <a:t> dynamically assigns an IP address to your computer when you log on to the Internet. </a:t>
            </a:r>
            <a:endParaRPr b="0" lang="en-US" sz="2600" spc="-1" strike="noStrike">
              <a:latin typeface="Arial"/>
            </a:endParaRPr>
          </a:p>
          <a:p>
            <a:pPr>
              <a:lnSpc>
                <a:spcPct val="90000"/>
              </a:lnSpc>
              <a:spcBef>
                <a:spcPts val="64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600" spc="-1" strike="noStrike">
              <a:latin typeface="Arial"/>
            </a:endParaRPr>
          </a:p>
          <a:p>
            <a:pPr marL="216000" indent="-215280">
              <a:lnSpc>
                <a:spcPct val="90000"/>
              </a:lnSpc>
              <a:spcBef>
                <a:spcPts val="64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600" spc="-1" strike="noStrike">
                <a:solidFill>
                  <a:srgbClr val="ffffff"/>
                </a:solidFill>
                <a:latin typeface="Times New Roman"/>
                <a:ea typeface="DejaVu Sans"/>
              </a:rPr>
              <a:t> </a:t>
            </a:r>
            <a:r>
              <a:rPr b="1" lang="en-US" sz="2600" spc="-1" strike="noStrike">
                <a:solidFill>
                  <a:srgbClr val="ffffff"/>
                </a:solidFill>
                <a:latin typeface="Times New Roman"/>
                <a:ea typeface="DejaVu Sans"/>
              </a:rPr>
              <a:t>Remember, you can check the IP address assigned to your computer by your ISP using the </a:t>
            </a:r>
            <a:r>
              <a:rPr b="1" i="1" lang="en-US" sz="2600" spc="-1" strike="noStrike">
                <a:solidFill>
                  <a:srgbClr val="ffcc00"/>
                </a:solidFill>
                <a:latin typeface="Times New Roman"/>
                <a:ea typeface="DejaVu Sans"/>
              </a:rPr>
              <a:t>ipconfig </a:t>
            </a:r>
            <a:r>
              <a:rPr b="1" lang="en-US" sz="2600" spc="-1" strike="noStrike">
                <a:solidFill>
                  <a:srgbClr val="ffffff"/>
                </a:solidFill>
                <a:latin typeface="Times New Roman"/>
                <a:ea typeface="DejaVu Sans"/>
              </a:rPr>
              <a:t>command in the command prompt.</a:t>
            </a:r>
            <a:endParaRPr b="0" lang="en-US" sz="2600" spc="-1" strike="noStrike">
              <a:latin typeface="Arial"/>
            </a:endParaRPr>
          </a:p>
          <a:p>
            <a:pPr>
              <a:lnSpc>
                <a:spcPct val="90000"/>
              </a:lnSpc>
              <a:spcBef>
                <a:spcPts val="64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600" spc="-1" strike="noStrike">
              <a:latin typeface="Arial"/>
            </a:endParaRPr>
          </a:p>
          <a:p>
            <a:pPr marL="342720" indent="-342000">
              <a:lnSpc>
                <a:spcPct val="90000"/>
              </a:lnSpc>
              <a:spcBef>
                <a:spcPts val="649"/>
              </a:spcBef>
              <a:tabLst>
                <a:tab algn="l" pos="0"/>
              </a:tabLst>
            </a:pPr>
            <a:r>
              <a:rPr b="1" lang="en-US" sz="2600" spc="-1" strike="noStrike">
                <a:solidFill>
                  <a:srgbClr val="ffffff"/>
                </a:solidFill>
                <a:latin typeface="Times New Roman"/>
                <a:ea typeface="DejaVu Sans"/>
              </a:rPr>
              <a:t>	</a:t>
            </a:r>
            <a:r>
              <a:rPr b="1" lang="en-US" sz="2600" spc="-1" strike="noStrike">
                <a:solidFill>
                  <a:srgbClr val="ffffff"/>
                </a:solidFill>
                <a:latin typeface="Times New Roman"/>
                <a:ea typeface="DejaVu Sans"/>
              </a:rPr>
              <a:t>  </a:t>
            </a:r>
            <a:r>
              <a:rPr b="1" lang="en-US" sz="2600" spc="-1" strike="noStrike">
                <a:solidFill>
                  <a:srgbClr val="ffcc00"/>
                </a:solidFill>
                <a:latin typeface="Times New Roman"/>
                <a:ea typeface="DejaVu Sans"/>
              </a:rPr>
              <a:t>10.10.20.200</a:t>
            </a:r>
            <a:r>
              <a:rPr b="1" lang="en-US" sz="2600" spc="-1" strike="noStrike">
                <a:solidFill>
                  <a:srgbClr val="ffcc00"/>
                </a:solidFill>
                <a:latin typeface="Times New Roman"/>
                <a:ea typeface="DejaVu Sans"/>
              </a:rPr>
              <a:t>	</a:t>
            </a:r>
            <a:r>
              <a:rPr b="1" lang="en-US" sz="2600" spc="-1" strike="noStrike">
                <a:solidFill>
                  <a:srgbClr val="ffcc00"/>
                </a:solidFill>
                <a:latin typeface="Times New Roman"/>
                <a:ea typeface="DejaVu Sans"/>
              </a:rPr>
              <a:t>	</a:t>
            </a:r>
            <a:endParaRPr b="0" lang="en-US" sz="2600" spc="-1" strike="noStrike">
              <a:latin typeface="Arial"/>
            </a:endParaRPr>
          </a:p>
          <a:p>
            <a:pPr marL="342720" indent="-342000">
              <a:lnSpc>
                <a:spcPct val="90000"/>
              </a:lnSpc>
              <a:spcBef>
                <a:spcPts val="649"/>
              </a:spcBef>
              <a:tabLst>
                <a:tab algn="l" pos="0"/>
              </a:tabLst>
            </a:pPr>
            <a:r>
              <a:rPr b="1" lang="en-US" sz="2600" spc="-1" strike="noStrike">
                <a:solidFill>
                  <a:srgbClr val="ffcc00"/>
                </a:solidFill>
                <a:latin typeface="Times New Roman"/>
                <a:ea typeface="DejaVu Sans"/>
              </a:rPr>
              <a:t>	</a:t>
            </a:r>
            <a:r>
              <a:rPr b="1" lang="en-US" sz="2600" spc="-1" strike="noStrike">
                <a:solidFill>
                  <a:srgbClr val="ffcc00"/>
                </a:solidFill>
                <a:latin typeface="Times New Roman"/>
                <a:ea typeface="DejaVu Sans"/>
              </a:rPr>
              <a:t>	</a:t>
            </a:r>
            <a:r>
              <a:rPr b="1" lang="en-US" sz="2600" spc="-1" strike="noStrike">
                <a:solidFill>
                  <a:srgbClr val="ffcc00"/>
                </a:solidFill>
                <a:latin typeface="Times New Roman"/>
                <a:ea typeface="DejaVu Sans"/>
              </a:rPr>
              <a:t>	</a:t>
            </a:r>
            <a:r>
              <a:rPr b="1" lang="en-US" sz="2600" spc="-1" strike="noStrike">
                <a:solidFill>
                  <a:srgbClr val="ffcc00"/>
                </a:solidFill>
                <a:latin typeface="Times New Roman"/>
                <a:ea typeface="DejaVu Sans"/>
              </a:rPr>
              <a:t>	</a:t>
            </a:r>
            <a:r>
              <a:rPr b="1" lang="en-US" sz="2600" spc="-1" strike="noStrike">
                <a:solidFill>
                  <a:srgbClr val="ffcc00"/>
                </a:solidFill>
                <a:latin typeface="Times New Roman"/>
                <a:ea typeface="DejaVu Sans"/>
              </a:rPr>
              <a:t>   </a:t>
            </a:r>
            <a:r>
              <a:rPr b="1" lang="en-US" sz="2600" spc="-1" strike="noStrike">
                <a:solidFill>
                  <a:srgbClr val="ffcc00"/>
                </a:solidFill>
                <a:latin typeface="Times New Roman"/>
                <a:ea typeface="DejaVu Sans"/>
              </a:rPr>
              <a:t>172.16.25.191</a:t>
            </a:r>
            <a:endParaRPr b="0" lang="en-US" sz="2600" spc="-1" strike="noStrike">
              <a:latin typeface="Arial"/>
            </a:endParaRPr>
          </a:p>
          <a:p>
            <a:pPr marL="342720" indent="-342000">
              <a:lnSpc>
                <a:spcPct val="90000"/>
              </a:lnSpc>
              <a:spcBef>
                <a:spcPts val="649"/>
              </a:spcBef>
              <a:tabLst>
                <a:tab algn="l" pos="0"/>
              </a:tabLst>
            </a:pPr>
            <a:r>
              <a:rPr b="1" lang="en-US" sz="2600" spc="-1" strike="noStrike">
                <a:solidFill>
                  <a:srgbClr val="ffcc00"/>
                </a:solidFill>
                <a:latin typeface="Times New Roman"/>
                <a:ea typeface="DejaVu Sans"/>
              </a:rPr>
              <a:t>	</a:t>
            </a:r>
            <a:r>
              <a:rPr b="1" lang="en-US" sz="2600" spc="-1" strike="noStrike">
                <a:solidFill>
                  <a:srgbClr val="ffcc00"/>
                </a:solidFill>
                <a:latin typeface="Times New Roman"/>
                <a:ea typeface="DejaVu Sans"/>
              </a:rPr>
              <a:t>	</a:t>
            </a:r>
            <a:r>
              <a:rPr b="1" lang="en-US" sz="2600" spc="-1" strike="noStrike">
                <a:solidFill>
                  <a:srgbClr val="ffcc00"/>
                </a:solidFill>
                <a:latin typeface="Times New Roman"/>
                <a:ea typeface="DejaVu Sans"/>
              </a:rPr>
              <a:t>	</a:t>
            </a:r>
            <a:r>
              <a:rPr b="1" lang="en-US" sz="2600" spc="-1" strike="noStrike">
                <a:solidFill>
                  <a:srgbClr val="ffcc00"/>
                </a:solidFill>
                <a:latin typeface="Times New Roman"/>
                <a:ea typeface="DejaVu Sans"/>
              </a:rPr>
              <a:t>	</a:t>
            </a:r>
            <a:r>
              <a:rPr b="1" lang="en-US" sz="2600" spc="-1" strike="noStrike">
                <a:solidFill>
                  <a:srgbClr val="ffcc00"/>
                </a:solidFill>
                <a:latin typeface="Times New Roman"/>
                <a:ea typeface="DejaVu Sans"/>
              </a:rPr>
              <a:t>	</a:t>
            </a:r>
            <a:r>
              <a:rPr b="1" lang="en-US" sz="2600" spc="-1" strike="noStrike">
                <a:solidFill>
                  <a:srgbClr val="ffcc00"/>
                </a:solidFill>
                <a:latin typeface="Times New Roman"/>
                <a:ea typeface="DejaVu Sans"/>
              </a:rPr>
              <a:t>	</a:t>
            </a:r>
            <a:r>
              <a:rPr b="1" lang="en-US" sz="2600" spc="-1" strike="noStrike">
                <a:solidFill>
                  <a:srgbClr val="ffcc00"/>
                </a:solidFill>
                <a:latin typeface="Times New Roman"/>
                <a:ea typeface="DejaVu Sans"/>
              </a:rPr>
              <a:t>	</a:t>
            </a:r>
            <a:r>
              <a:rPr b="1" lang="en-US" sz="2600" spc="-1" strike="noStrike">
                <a:solidFill>
                  <a:srgbClr val="ffcc00"/>
                </a:solidFill>
                <a:latin typeface="Times New Roman"/>
                <a:ea typeface="DejaVu Sans"/>
              </a:rPr>
              <a:t>   </a:t>
            </a:r>
            <a:r>
              <a:rPr b="1" lang="en-US" sz="2600" spc="-1" strike="noStrike">
                <a:solidFill>
                  <a:srgbClr val="ffcc00"/>
                </a:solidFill>
                <a:latin typeface="Times New Roman"/>
                <a:ea typeface="DejaVu Sans"/>
              </a:rPr>
              <a:t>192.168.12.5</a:t>
            </a:r>
            <a:endParaRPr b="0" lang="en-US" sz="2600" spc="-1" strike="noStrike">
              <a:latin typeface="Arial"/>
            </a:endParaRPr>
          </a:p>
          <a:p>
            <a:pPr marL="342720" indent="-342000">
              <a:lnSpc>
                <a:spcPct val="90000"/>
              </a:lnSpc>
              <a:spcBef>
                <a:spcPts val="64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600" spc="-1" strike="noStrike">
              <a:latin typeface="Arial"/>
            </a:endParaRPr>
          </a:p>
          <a:p>
            <a:pPr marL="342720" indent="-342000">
              <a:lnSpc>
                <a:spcPct val="9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600" spc="-1" strike="noStrike">
              <a:latin typeface="Arial"/>
            </a:endParaRPr>
          </a:p>
          <a:p>
            <a:pPr marL="342720" indent="-342000">
              <a:lnSpc>
                <a:spcPct val="9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600" spc="-1" strike="noStrike">
              <a:latin typeface="Arial"/>
            </a:endParaRPr>
          </a:p>
        </p:txBody>
      </p:sp>
    </p:spTree>
  </p:cSld>
  <p:transition>
    <p:fade/>
  </p:transition>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IPv4 Private Addresses</a:t>
            </a:r>
            <a:endParaRPr b="0" lang="en-US" sz="4400" spc="-1" strike="noStrike">
              <a:latin typeface="Arial"/>
            </a:endParaRPr>
          </a:p>
        </p:txBody>
      </p:sp>
      <p:sp>
        <p:nvSpPr>
          <p:cNvPr id="222" name="CustomShape 2"/>
          <p:cNvSpPr/>
          <p:nvPr/>
        </p:nvSpPr>
        <p:spPr>
          <a:xfrm>
            <a:off x="923760" y="2110320"/>
            <a:ext cx="8231400" cy="2771640"/>
          </a:xfrm>
          <a:custGeom>
            <a:avLst/>
            <a:gdLst/>
            <a:ahLst/>
            <a:rect l="l" t="t" r="r" b="b"/>
            <a:pathLst>
              <a:path w="20746" h="9315">
                <a:moveTo>
                  <a:pt x="1552" y="0"/>
                </a:moveTo>
                <a:lnTo>
                  <a:pt x="1552" y="0"/>
                </a:lnTo>
                <a:cubicBezTo>
                  <a:pt x="1280" y="0"/>
                  <a:pt x="1012" y="72"/>
                  <a:pt x="776" y="208"/>
                </a:cubicBezTo>
                <a:cubicBezTo>
                  <a:pt x="540" y="344"/>
                  <a:pt x="344" y="540"/>
                  <a:pt x="208" y="776"/>
                </a:cubicBezTo>
                <a:cubicBezTo>
                  <a:pt x="72" y="1012"/>
                  <a:pt x="0" y="1280"/>
                  <a:pt x="0" y="1552"/>
                </a:cubicBezTo>
                <a:lnTo>
                  <a:pt x="0" y="7761"/>
                </a:lnTo>
                <a:lnTo>
                  <a:pt x="0" y="7762"/>
                </a:lnTo>
                <a:cubicBezTo>
                  <a:pt x="0" y="8034"/>
                  <a:pt x="72" y="8302"/>
                  <a:pt x="208" y="8538"/>
                </a:cubicBezTo>
                <a:cubicBezTo>
                  <a:pt x="344" y="8774"/>
                  <a:pt x="540" y="8970"/>
                  <a:pt x="776" y="9106"/>
                </a:cubicBezTo>
                <a:cubicBezTo>
                  <a:pt x="1012" y="9242"/>
                  <a:pt x="1280" y="9314"/>
                  <a:pt x="1552" y="9314"/>
                </a:cubicBezTo>
                <a:lnTo>
                  <a:pt x="19192" y="9314"/>
                </a:lnTo>
                <a:lnTo>
                  <a:pt x="19193" y="9314"/>
                </a:lnTo>
                <a:cubicBezTo>
                  <a:pt x="19465" y="9314"/>
                  <a:pt x="19733" y="9242"/>
                  <a:pt x="19969" y="9106"/>
                </a:cubicBezTo>
                <a:cubicBezTo>
                  <a:pt x="20205" y="8970"/>
                  <a:pt x="20401" y="8774"/>
                  <a:pt x="20537" y="8538"/>
                </a:cubicBezTo>
                <a:cubicBezTo>
                  <a:pt x="20673" y="8302"/>
                  <a:pt x="20745" y="8034"/>
                  <a:pt x="20745" y="7762"/>
                </a:cubicBezTo>
                <a:lnTo>
                  <a:pt x="20745" y="1552"/>
                </a:lnTo>
                <a:lnTo>
                  <a:pt x="20745" y="1552"/>
                </a:lnTo>
                <a:lnTo>
                  <a:pt x="20745" y="1552"/>
                </a:lnTo>
                <a:cubicBezTo>
                  <a:pt x="20745" y="1280"/>
                  <a:pt x="20673" y="1012"/>
                  <a:pt x="20537" y="776"/>
                </a:cubicBezTo>
                <a:cubicBezTo>
                  <a:pt x="20401" y="540"/>
                  <a:pt x="20205" y="344"/>
                  <a:pt x="19969" y="208"/>
                </a:cubicBezTo>
                <a:cubicBezTo>
                  <a:pt x="19733" y="72"/>
                  <a:pt x="19465" y="0"/>
                  <a:pt x="19193" y="0"/>
                </a:cubicBezTo>
                <a:lnTo>
                  <a:pt x="1552" y="0"/>
                </a:lnTo>
              </a:path>
            </a:pathLst>
          </a:custGeom>
          <a:solidFill>
            <a:srgbClr val="009999"/>
          </a:solidFill>
          <a:ln w="76320">
            <a:solidFill>
              <a:srgbClr val="ffffff"/>
            </a:solidFill>
            <a:miter/>
          </a:ln>
        </p:spPr>
        <p:style>
          <a:lnRef idx="0"/>
          <a:fillRef idx="0"/>
          <a:effectRef idx="0"/>
          <a:fontRef idx="minor"/>
        </p:style>
      </p:sp>
      <p:sp>
        <p:nvSpPr>
          <p:cNvPr id="223" name="CustomShape 3"/>
          <p:cNvSpPr/>
          <p:nvPr/>
        </p:nvSpPr>
        <p:spPr>
          <a:xfrm>
            <a:off x="1679400" y="2393640"/>
            <a:ext cx="7307280" cy="3401280"/>
          </a:xfrm>
          <a:prstGeom prst="rect">
            <a:avLst/>
          </a:prstGeom>
          <a:noFill/>
          <a:ln>
            <a:noFill/>
          </a:ln>
        </p:spPr>
        <p:style>
          <a:lnRef idx="0"/>
          <a:fillRef idx="0"/>
          <a:effectRef idx="0"/>
          <a:fontRef idx="minor"/>
        </p:style>
        <p:txBody>
          <a:bodyPr lIns="90000" rIns="90000" tIns="45000" bIns="45000">
            <a:normAutofit/>
          </a:bodyPr>
          <a:p>
            <a:pPr marL="342720" indent="-342000">
              <a:lnSpc>
                <a:spcPct val="100000"/>
              </a:lnSpc>
              <a:spcBef>
                <a:spcPts val="598"/>
              </a:spcBef>
              <a:tabLst>
                <a:tab algn="l" pos="0"/>
              </a:tabLst>
            </a:pPr>
            <a:r>
              <a:rPr b="1" lang="en-US" sz="2400" spc="-1" strike="noStrike">
                <a:solidFill>
                  <a:srgbClr val="ffffff"/>
                </a:solidFill>
                <a:latin typeface="Times New Roman"/>
                <a:ea typeface="DejaVu Sans"/>
              </a:rPr>
              <a:t>Private IP Addresses</a:t>
            </a:r>
            <a:endParaRPr b="0" lang="en-US" sz="2400" spc="-1" strike="noStrike">
              <a:latin typeface="Arial"/>
            </a:endParaRPr>
          </a:p>
          <a:p>
            <a:pPr marL="342720" indent="-342000">
              <a:lnSpc>
                <a:spcPct val="100000"/>
              </a:lnSpc>
              <a:spcBef>
                <a:spcPts val="598"/>
              </a:spcBef>
              <a:tabLst>
                <a:tab algn="l" pos="0"/>
              </a:tabLst>
            </a:pPr>
            <a:endParaRPr b="0" lang="en-US" sz="2400" spc="-1" strike="noStrike">
              <a:latin typeface="Arial"/>
            </a:endParaRPr>
          </a:p>
          <a:p>
            <a:pPr marL="342720" indent="-342000">
              <a:lnSpc>
                <a:spcPct val="100000"/>
              </a:lnSpc>
              <a:spcBef>
                <a:spcPts val="799"/>
              </a:spcBef>
              <a:tabLst>
                <a:tab algn="l" pos="0"/>
              </a:tabLst>
            </a:pPr>
            <a:r>
              <a:rPr b="0" lang="en-US" sz="2400" spc="-1" strike="noStrike">
                <a:solidFill>
                  <a:srgbClr val="ffffff"/>
                </a:solidFill>
                <a:latin typeface="Times New Roman"/>
                <a:ea typeface="DejaVu Sans"/>
              </a:rPr>
              <a:t>10.0.0.0       -   10.255.255.255</a:t>
            </a:r>
            <a:endParaRPr b="0" lang="en-US" sz="2400" spc="-1" strike="noStrike">
              <a:latin typeface="Arial"/>
            </a:endParaRPr>
          </a:p>
          <a:p>
            <a:pPr marL="342720" indent="-342000">
              <a:lnSpc>
                <a:spcPct val="100000"/>
              </a:lnSpc>
              <a:spcBef>
                <a:spcPts val="799"/>
              </a:spcBef>
              <a:tabLst>
                <a:tab algn="l" pos="0"/>
              </a:tabLst>
            </a:pPr>
            <a:r>
              <a:rPr b="0" lang="en-US" sz="2400" spc="-1" strike="noStrike">
                <a:solidFill>
                  <a:srgbClr val="ffffff"/>
                </a:solidFill>
                <a:latin typeface="Times New Roman"/>
                <a:ea typeface="DejaVu Sans"/>
              </a:rPr>
              <a:t>172.16.0.0   -   172.31.255.255</a:t>
            </a:r>
            <a:endParaRPr b="0" lang="en-US" sz="2400" spc="-1" strike="noStrike">
              <a:latin typeface="Arial"/>
            </a:endParaRPr>
          </a:p>
          <a:p>
            <a:pPr marL="342720" indent="-342000">
              <a:lnSpc>
                <a:spcPct val="100000"/>
              </a:lnSpc>
              <a:spcBef>
                <a:spcPts val="799"/>
              </a:spcBef>
              <a:tabLst>
                <a:tab algn="l" pos="0"/>
              </a:tabLst>
            </a:pPr>
            <a:r>
              <a:rPr b="0" lang="en-US" sz="2400" spc="-1" strike="noStrike">
                <a:solidFill>
                  <a:srgbClr val="ffffff"/>
                </a:solidFill>
                <a:latin typeface="Times New Roman"/>
                <a:ea typeface="DejaVu Sans"/>
              </a:rPr>
              <a:t>192.168.0.0 -   192.168.255.255</a:t>
            </a:r>
            <a:endParaRPr b="0" lang="en-US" sz="2400" spc="-1" strike="noStrike">
              <a:latin typeface="Arial"/>
            </a:endParaRPr>
          </a:p>
        </p:txBody>
      </p:sp>
      <p:sp>
        <p:nvSpPr>
          <p:cNvPr id="224" name="Line 4"/>
          <p:cNvSpPr/>
          <p:nvPr/>
        </p:nvSpPr>
        <p:spPr>
          <a:xfrm>
            <a:off x="1595880" y="2960640"/>
            <a:ext cx="6719760" cy="0"/>
          </a:xfrm>
          <a:prstGeom prst="line">
            <a:avLst/>
          </a:prstGeom>
          <a:ln w="9360">
            <a:solidFill>
              <a:srgbClr val="ff0000"/>
            </a:solidFill>
            <a:miter/>
          </a:ln>
        </p:spPr>
        <p:style>
          <a:lnRef idx="0"/>
          <a:fillRef idx="0"/>
          <a:effectRef idx="0"/>
          <a:fontRef idx="minor"/>
        </p:style>
      </p:sp>
    </p:spTree>
  </p:cSld>
  <p:transition>
    <p:fade/>
  </p:transition>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Private IP Addresses</a:t>
            </a:r>
            <a:endParaRPr b="0" lang="en-US" sz="4400" spc="-1" strike="noStrike">
              <a:latin typeface="Arial"/>
            </a:endParaRPr>
          </a:p>
        </p:txBody>
      </p:sp>
      <p:sp>
        <p:nvSpPr>
          <p:cNvPr id="226" name="CustomShape 2"/>
          <p:cNvSpPr/>
          <p:nvPr/>
        </p:nvSpPr>
        <p:spPr>
          <a:xfrm>
            <a:off x="504000" y="1637640"/>
            <a:ext cx="9071280" cy="3401280"/>
          </a:xfrm>
          <a:prstGeom prst="rect">
            <a:avLst/>
          </a:prstGeom>
          <a:noFill/>
          <a:ln>
            <a:noFill/>
          </a:ln>
        </p:spPr>
        <p:style>
          <a:lnRef idx="0"/>
          <a:fillRef idx="0"/>
          <a:effectRef idx="0"/>
          <a:fontRef idx="minor"/>
        </p:style>
        <p:txBody>
          <a:bodyPr lIns="90000" rIns="90000" tIns="45000" bIns="45000">
            <a:normAutofit/>
          </a:bodyPr>
          <a:p>
            <a:pPr marL="216000" indent="-21528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Private addresses are IP addresses set aside for use in private </a:t>
            </a:r>
            <a:r>
              <a:rPr b="1" lang="en-US" sz="2800" spc="-1" strike="noStrike">
                <a:solidFill>
                  <a:srgbClr val="ffcc00"/>
                </a:solidFill>
                <a:latin typeface="Times New Roman"/>
                <a:ea typeface="DejaVu Sans"/>
              </a:rPr>
              <a:t>intranets</a:t>
            </a:r>
            <a:r>
              <a:rPr b="0" lang="en-US" sz="2800" spc="-1" strike="noStrike">
                <a:solidFill>
                  <a:srgbClr val="ffffff"/>
                </a:solidFill>
                <a:latin typeface="Times New Roman"/>
                <a:ea typeface="DejaVu Sans"/>
              </a:rPr>
              <a:t>.  </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28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An intranet is an internal network that provides file and resource sharing.  </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28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Private addresses are not valid addresses for Internet use because they have been reserved but can be used within a private LAN to create an </a:t>
            </a:r>
            <a:r>
              <a:rPr b="1" lang="en-US" sz="2800" spc="-1" strike="noStrike">
                <a:solidFill>
                  <a:srgbClr val="ffffff"/>
                </a:solidFill>
                <a:latin typeface="Times New Roman"/>
                <a:ea typeface="DejaVu Sans"/>
              </a:rPr>
              <a:t>IP network</a:t>
            </a:r>
            <a:r>
              <a:rPr b="0" lang="en-US" sz="2800" spc="-1" strike="noStrike">
                <a:solidFill>
                  <a:srgbClr val="ffffff"/>
                </a:solidFill>
                <a:latin typeface="Times New Roman"/>
                <a:ea typeface="DejaVu Sans"/>
              </a:rPr>
              <a:t>. </a:t>
            </a:r>
            <a:endParaRPr b="0" lang="en-US" sz="2800" spc="-1" strike="noStrike">
              <a:latin typeface="Arial"/>
            </a:endParaRPr>
          </a:p>
        </p:txBody>
      </p:sp>
    </p:spTree>
  </p:cSld>
  <p:transition>
    <p:fade/>
  </p:transition>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504000" y="314640"/>
            <a:ext cx="9071280" cy="11332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IP Network</a:t>
            </a:r>
            <a:endParaRPr b="0" lang="en-US" sz="4400" spc="-1" strike="noStrike">
              <a:latin typeface="Arial"/>
            </a:endParaRPr>
          </a:p>
        </p:txBody>
      </p:sp>
      <p:sp>
        <p:nvSpPr>
          <p:cNvPr id="228" name="CustomShape 2"/>
          <p:cNvSpPr/>
          <p:nvPr/>
        </p:nvSpPr>
        <p:spPr>
          <a:xfrm>
            <a:off x="252000" y="1448640"/>
            <a:ext cx="9575280" cy="4220640"/>
          </a:xfrm>
          <a:prstGeom prst="rect">
            <a:avLst/>
          </a:prstGeom>
          <a:noFill/>
          <a:ln>
            <a:noFill/>
          </a:ln>
        </p:spPr>
        <p:style>
          <a:lnRef idx="0"/>
          <a:fillRef idx="0"/>
          <a:effectRef idx="0"/>
          <a:fontRef idx="minor"/>
        </p:style>
        <p:txBody>
          <a:bodyPr lIns="90000" rIns="90000" tIns="45000" bIns="45000">
            <a:normAutofit/>
          </a:bodyPr>
          <a:p>
            <a:pPr marL="216000" indent="-21528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An IP network is one that uses IP addressing for identifying devices connected to the network and is also the addressing scheme used in  </a:t>
            </a:r>
            <a:r>
              <a:rPr b="1" lang="en-US" sz="2400" spc="-1" strike="noStrike">
                <a:solidFill>
                  <a:srgbClr val="ffffff"/>
                </a:solidFill>
                <a:latin typeface="Times New Roman"/>
                <a:ea typeface="DejaVu Sans"/>
              </a:rPr>
              <a:t>TCP/IP</a:t>
            </a:r>
            <a:r>
              <a:rPr b="0" lang="en-US" sz="2400" spc="-1" strike="noStrike">
                <a:solidFill>
                  <a:srgbClr val="ffffff"/>
                </a:solidFill>
                <a:latin typeface="Times New Roman"/>
                <a:ea typeface="DejaVu Sans"/>
              </a:rPr>
              <a:t> networks.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TCP/IP stands for Transmission Control Protocol/Internet Protocol and is the protocol suite used for internetworks such as the Internet.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topic of IP addressing will be examined in greater detail throughout the text.  For Chapter 1 the         objective is to use the IP addresses for configuring the address of the computers for operation in a TCP/IP network. </a:t>
            </a:r>
            <a:endParaRPr b="0" lang="en-US" sz="2400" spc="-1" strike="noStrike">
              <a:latin typeface="Arial"/>
            </a:endParaRPr>
          </a:p>
        </p:txBody>
      </p:sp>
    </p:spTree>
  </p:cSld>
  <p:transition>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2603880" y="3969000"/>
            <a:ext cx="579528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Verdana"/>
                <a:ea typeface="DejaVu Sans"/>
              </a:rPr>
              <a:t>Table 1-1  A summary of the OSI Layers</a:t>
            </a:r>
            <a:endParaRPr b="0" lang="en-US" sz="2400" spc="-1" strike="noStrike">
              <a:latin typeface="Arial"/>
            </a:endParaRPr>
          </a:p>
        </p:txBody>
      </p:sp>
      <p:pic>
        <p:nvPicPr>
          <p:cNvPr id="98" name="Picture 8_0" descr=""/>
          <p:cNvPicPr/>
          <p:nvPr/>
        </p:nvPicPr>
        <p:blipFill>
          <a:blip r:embed="rId1"/>
          <a:stretch/>
        </p:blipFill>
        <p:spPr>
          <a:xfrm>
            <a:off x="335880" y="829440"/>
            <a:ext cx="9491040" cy="2793600"/>
          </a:xfrm>
          <a:prstGeom prst="rect">
            <a:avLst/>
          </a:prstGeom>
          <a:ln>
            <a:noFill/>
          </a:ln>
        </p:spPr>
      </p:pic>
    </p:spTree>
  </p:cSld>
  <p:transition>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Picture 8" descr=""/>
          <p:cNvPicPr/>
          <p:nvPr/>
        </p:nvPicPr>
        <p:blipFill>
          <a:blip r:embed="rId1"/>
          <a:stretch/>
        </p:blipFill>
        <p:spPr>
          <a:xfrm>
            <a:off x="335880" y="829440"/>
            <a:ext cx="9491040" cy="2793600"/>
          </a:xfrm>
          <a:prstGeom prst="rect">
            <a:avLst/>
          </a:prstGeom>
          <a:ln>
            <a:noFill/>
          </a:ln>
        </p:spPr>
      </p:pic>
      <p:sp>
        <p:nvSpPr>
          <p:cNvPr id="100" name="CustomShape 1"/>
          <p:cNvSpPr/>
          <p:nvPr/>
        </p:nvSpPr>
        <p:spPr>
          <a:xfrm>
            <a:off x="504000" y="4118400"/>
            <a:ext cx="8735040" cy="119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342720" indent="-342000">
              <a:lnSpc>
                <a:spcPct val="100000"/>
              </a:lnSpc>
              <a:tabLst>
                <a:tab algn="l" pos="0"/>
              </a:tabLst>
            </a:pPr>
            <a:r>
              <a:rPr b="1" lang="en-US" sz="2400" spc="-1" strike="noStrike">
                <a:solidFill>
                  <a:srgbClr val="ffcc00"/>
                </a:solidFill>
                <a:latin typeface="Times New Roman"/>
                <a:ea typeface="DejaVu Sans"/>
              </a:rPr>
              <a:t>Physical layer</a:t>
            </a:r>
            <a:r>
              <a:rPr b="1" lang="en-US" sz="2400" spc="-1" strike="noStrike">
                <a:solidFill>
                  <a:srgbClr val="ffffff"/>
                </a:solidFill>
                <a:latin typeface="Times New Roman"/>
                <a:ea typeface="DejaVu Sans"/>
              </a:rPr>
              <a:t> - provides the electrical and mechanical connection to the network.  Examples of technologies working in this layer are EIA/TIA related technologies, UTP, fiber, and NICs</a:t>
            </a:r>
            <a:r>
              <a:rPr b="0" lang="en-US" sz="2400" spc="-1" strike="noStrike">
                <a:solidFill>
                  <a:srgbClr val="ffffff"/>
                </a:solidFill>
                <a:latin typeface="Times New Roman"/>
                <a:ea typeface="DejaVu Sans"/>
              </a:rPr>
              <a:t> </a:t>
            </a:r>
            <a:endParaRPr b="0" lang="en-US" sz="2400" spc="-1" strike="noStrike">
              <a:latin typeface="Arial"/>
            </a:endParaRPr>
          </a:p>
        </p:txBody>
      </p:sp>
      <p:sp>
        <p:nvSpPr>
          <p:cNvPr id="101" name="CustomShape 2"/>
          <p:cNvSpPr/>
          <p:nvPr/>
        </p:nvSpPr>
        <p:spPr>
          <a:xfrm>
            <a:off x="465120" y="3213000"/>
            <a:ext cx="9071280" cy="251280"/>
          </a:xfrm>
          <a:prstGeom prst="rect">
            <a:avLst/>
          </a:prstGeom>
          <a:noFill/>
          <a:ln w="38160">
            <a:solidFill>
              <a:srgbClr val="ff0000"/>
            </a:solidFill>
            <a:miter/>
          </a:ln>
        </p:spPr>
        <p:style>
          <a:lnRef idx="0"/>
          <a:fillRef idx="0"/>
          <a:effectRef idx="0"/>
          <a:fontRef idx="minor"/>
        </p:style>
      </p:sp>
    </p:spTree>
  </p:cSld>
  <p:transition>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Picture 8_1" descr=""/>
          <p:cNvPicPr/>
          <p:nvPr/>
        </p:nvPicPr>
        <p:blipFill>
          <a:blip r:embed="rId1"/>
          <a:stretch/>
        </p:blipFill>
        <p:spPr>
          <a:xfrm>
            <a:off x="335880" y="829440"/>
            <a:ext cx="9491040" cy="2793600"/>
          </a:xfrm>
          <a:prstGeom prst="rect">
            <a:avLst/>
          </a:prstGeom>
          <a:ln>
            <a:noFill/>
          </a:ln>
        </p:spPr>
      </p:pic>
      <p:sp>
        <p:nvSpPr>
          <p:cNvPr id="103" name="CustomShape 1"/>
          <p:cNvSpPr/>
          <p:nvPr/>
        </p:nvSpPr>
        <p:spPr>
          <a:xfrm>
            <a:off x="465120" y="2914920"/>
            <a:ext cx="9071280" cy="251280"/>
          </a:xfrm>
          <a:prstGeom prst="rect">
            <a:avLst/>
          </a:prstGeom>
          <a:noFill/>
          <a:ln w="38160">
            <a:solidFill>
              <a:srgbClr val="ff0000"/>
            </a:solidFill>
            <a:miter/>
          </a:ln>
        </p:spPr>
        <p:style>
          <a:lnRef idx="0"/>
          <a:fillRef idx="0"/>
          <a:effectRef idx="0"/>
          <a:fontRef idx="minor"/>
        </p:style>
      </p:sp>
      <p:sp>
        <p:nvSpPr>
          <p:cNvPr id="104" name="CustomShape 2"/>
          <p:cNvSpPr/>
          <p:nvPr/>
        </p:nvSpPr>
        <p:spPr>
          <a:xfrm>
            <a:off x="504000" y="4118760"/>
            <a:ext cx="8735040" cy="2653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342720" indent="-342000">
              <a:lnSpc>
                <a:spcPct val="100000"/>
              </a:lnSpc>
              <a:tabLst>
                <a:tab algn="l" pos="0"/>
              </a:tabLst>
            </a:pPr>
            <a:r>
              <a:rPr b="1" lang="en-US" sz="2400" spc="-1" strike="noStrike">
                <a:solidFill>
                  <a:srgbClr val="ffcc00"/>
                </a:solidFill>
                <a:latin typeface="Times New Roman"/>
                <a:ea typeface="DejaVu Sans"/>
              </a:rPr>
              <a:t>Data Link layer</a:t>
            </a:r>
            <a:r>
              <a:rPr b="1" lang="en-US" sz="2400" spc="-1" strike="noStrike">
                <a:solidFill>
                  <a:srgbClr val="ffffff"/>
                </a:solidFill>
                <a:latin typeface="Times New Roman"/>
                <a:ea typeface="DejaVu Sans"/>
              </a:rPr>
              <a:t> - handles error recovery, flow control (synchronization), and sequencing (which terminals are sending and which are receiving).   It is considered the "media access control layer" and is where the MAC addressing is defined.   The Ethernet 802.3 standard is defined in this area, which is why the MAC address is sometimes called the Ethernet address.</a:t>
            </a:r>
            <a:endParaRPr b="0" lang="en-US" sz="2400" spc="-1" strike="noStrike">
              <a:latin typeface="Arial"/>
            </a:endParaRPr>
          </a:p>
        </p:txBody>
      </p:sp>
    </p:spTree>
  </p:cSld>
  <p:transition>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Picture 8_2" descr=""/>
          <p:cNvPicPr/>
          <p:nvPr/>
        </p:nvPicPr>
        <p:blipFill>
          <a:blip r:embed="rId1"/>
          <a:stretch/>
        </p:blipFill>
        <p:spPr>
          <a:xfrm>
            <a:off x="335880" y="829440"/>
            <a:ext cx="9491040" cy="2793600"/>
          </a:xfrm>
          <a:prstGeom prst="rect">
            <a:avLst/>
          </a:prstGeom>
          <a:ln>
            <a:noFill/>
          </a:ln>
        </p:spPr>
      </p:pic>
      <p:sp>
        <p:nvSpPr>
          <p:cNvPr id="106" name="CustomShape 1"/>
          <p:cNvSpPr/>
          <p:nvPr/>
        </p:nvSpPr>
        <p:spPr>
          <a:xfrm>
            <a:off x="465120" y="2634120"/>
            <a:ext cx="9071280" cy="251280"/>
          </a:xfrm>
          <a:prstGeom prst="rect">
            <a:avLst/>
          </a:prstGeom>
          <a:noFill/>
          <a:ln w="38160">
            <a:solidFill>
              <a:srgbClr val="ff0000"/>
            </a:solidFill>
            <a:miter/>
          </a:ln>
        </p:spPr>
        <p:style>
          <a:lnRef idx="0"/>
          <a:fillRef idx="0"/>
          <a:effectRef idx="0"/>
          <a:fontRef idx="minor"/>
        </p:style>
      </p:sp>
      <p:sp>
        <p:nvSpPr>
          <p:cNvPr id="107" name="CustomShape 2"/>
          <p:cNvSpPr/>
          <p:nvPr/>
        </p:nvSpPr>
        <p:spPr>
          <a:xfrm>
            <a:off x="504000" y="4118400"/>
            <a:ext cx="8735040" cy="1556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342720" indent="-342000">
              <a:lnSpc>
                <a:spcPct val="100000"/>
              </a:lnSpc>
              <a:tabLst>
                <a:tab algn="l" pos="0"/>
              </a:tabLst>
            </a:pPr>
            <a:r>
              <a:rPr b="1" lang="en-US" sz="2400" spc="-1" strike="noStrike">
                <a:solidFill>
                  <a:srgbClr val="ffcc00"/>
                </a:solidFill>
                <a:latin typeface="Times New Roman"/>
                <a:ea typeface="DejaVu Sans"/>
              </a:rPr>
              <a:t>Network layer</a:t>
            </a:r>
            <a:r>
              <a:rPr b="1" lang="en-US" sz="2400" spc="-1" strike="noStrike">
                <a:solidFill>
                  <a:srgbClr val="ffffff"/>
                </a:solidFill>
                <a:latin typeface="Times New Roman"/>
                <a:ea typeface="DejaVu Sans"/>
              </a:rPr>
              <a:t> - accepts outgoing messages and combines messages or segments into packets, adding a header that includes routing information. It acts as the network controller.  Examples are IP and IPX</a:t>
            </a:r>
            <a:r>
              <a:rPr b="0" lang="en-US" sz="2400" spc="-1" strike="noStrike">
                <a:solidFill>
                  <a:srgbClr val="ffffff"/>
                </a:solidFill>
                <a:latin typeface="Times New Roman"/>
                <a:ea typeface="DejaVu Sans"/>
              </a:rPr>
              <a:t> </a:t>
            </a:r>
            <a:endParaRPr b="0" lang="en-US" sz="2400" spc="-1" strike="noStrike">
              <a:latin typeface="Arial"/>
            </a:endParaRPr>
          </a:p>
        </p:txBody>
      </p:sp>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Picture 8_3" descr=""/>
          <p:cNvPicPr/>
          <p:nvPr/>
        </p:nvPicPr>
        <p:blipFill>
          <a:blip r:embed="rId1"/>
          <a:stretch/>
        </p:blipFill>
        <p:spPr>
          <a:xfrm>
            <a:off x="335880" y="829440"/>
            <a:ext cx="9491040" cy="2793600"/>
          </a:xfrm>
          <a:prstGeom prst="rect">
            <a:avLst/>
          </a:prstGeom>
          <a:ln>
            <a:noFill/>
          </a:ln>
        </p:spPr>
      </p:pic>
      <p:sp>
        <p:nvSpPr>
          <p:cNvPr id="109" name="CustomShape 1"/>
          <p:cNvSpPr/>
          <p:nvPr/>
        </p:nvSpPr>
        <p:spPr>
          <a:xfrm>
            <a:off x="473760" y="2318040"/>
            <a:ext cx="9071280" cy="251280"/>
          </a:xfrm>
          <a:prstGeom prst="rect">
            <a:avLst/>
          </a:prstGeom>
          <a:noFill/>
          <a:ln w="38160">
            <a:solidFill>
              <a:srgbClr val="ff0000"/>
            </a:solidFill>
            <a:miter/>
          </a:ln>
        </p:spPr>
        <p:style>
          <a:lnRef idx="0"/>
          <a:fillRef idx="0"/>
          <a:effectRef idx="0"/>
          <a:fontRef idx="minor"/>
        </p:style>
      </p:sp>
      <p:sp>
        <p:nvSpPr>
          <p:cNvPr id="110" name="CustomShape 2"/>
          <p:cNvSpPr/>
          <p:nvPr/>
        </p:nvSpPr>
        <p:spPr>
          <a:xfrm>
            <a:off x="504000" y="4118400"/>
            <a:ext cx="8735040" cy="1556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342720" indent="-342000">
              <a:lnSpc>
                <a:spcPct val="100000"/>
              </a:lnSpc>
              <a:tabLst>
                <a:tab algn="l" pos="0"/>
              </a:tabLst>
            </a:pPr>
            <a:r>
              <a:rPr b="1" lang="en-US" sz="2400" spc="-1" strike="noStrike">
                <a:solidFill>
                  <a:srgbClr val="ffcc00"/>
                </a:solidFill>
                <a:latin typeface="Times New Roman"/>
                <a:ea typeface="DejaVu Sans"/>
              </a:rPr>
              <a:t>Transport layer</a:t>
            </a:r>
            <a:r>
              <a:rPr b="1" lang="en-US" sz="2400" spc="-1" strike="noStrike">
                <a:solidFill>
                  <a:srgbClr val="ffffff"/>
                </a:solidFill>
                <a:latin typeface="Times New Roman"/>
                <a:ea typeface="DejaVu Sans"/>
              </a:rPr>
              <a:t> - is concerned with message integrity between the source and destination. It also segments/reassembles (the packets) and handles flow control.  Examples are TCP and UDP.</a:t>
            </a:r>
            <a:r>
              <a:rPr b="0" lang="en-US" sz="2400" spc="-1" strike="noStrike">
                <a:solidFill>
                  <a:srgbClr val="ffffff"/>
                </a:solidFill>
                <a:latin typeface="Times New Roman"/>
                <a:ea typeface="DejaVu Sans"/>
              </a:rPr>
              <a:t> </a:t>
            </a:r>
            <a:endParaRPr b="0" lang="en-US" sz="2400" spc="-1" strike="noStrike">
              <a:latin typeface="Arial"/>
            </a:endParaRPr>
          </a:p>
        </p:txBody>
      </p:sp>
    </p:spTree>
  </p:cSld>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2023-11-15T07:56:06Z</dcterms:created>
  <dc:creator/>
  <dc:description/>
  <dc:language>en-US</dc:language>
  <cp:lastModifiedBy/>
  <dcterms:modified xsi:type="dcterms:W3CDTF">2023-11-15T07:56:53Z</dcterms:modified>
  <cp:revision>1</cp:revision>
  <dc:subject/>
  <dc:title/>
</cp:coreProperties>
</file>