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5969-F83C-9012-B662-03EFB8085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ADA5F-261C-75DE-E1C7-D4F46A1B6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68C3-7022-4F30-EC07-4C7B626B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E157-5944-B649-9B72-737A1634E9C5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A106-8047-B197-4C16-346CD7F3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34856-DA6A-8C22-9C87-A8C7F58D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8502-23F0-4041-B433-5C24198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2605-DB33-F953-F748-1DB992B8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B15E2-83D5-1DCA-8058-19999BEBB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C0D1-A040-1DDD-8AD3-FB62BC1E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E157-5944-B649-9B72-737A1634E9C5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567C-D3F6-0DF5-CBFE-DEEB8DA8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A2280-A3E1-7BB0-4C46-4BC40EB0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8502-23F0-4041-B433-5C24198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340EE-F6BC-D621-A264-268D74E2D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ADFE-DF58-6E77-F0B3-AE760A8D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D17C7-765B-9C79-AD38-6BDBD39F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E157-5944-B649-9B72-737A1634E9C5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F78E0-76CA-312A-3553-0C63C7E2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1F33-5C52-EACA-52DA-277687E4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8502-23F0-4041-B433-5C24198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8ADC-614B-3410-02D8-20620A81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3D67-3A9C-A12E-F86A-8D5896141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90AC-45C7-5E94-20B5-5CF547D0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E157-5944-B649-9B72-737A1634E9C5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E093-E64D-2D02-2DEC-1FEFBCC6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EA307-7B84-7C1E-9ED9-780260EA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8502-23F0-4041-B433-5C24198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ACC6-2B46-9D7C-C62A-3FDEDBAC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69F2B-23BD-8D5A-C2AD-ECB86E5A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837B-A0E8-3568-E480-39E91D21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E157-5944-B649-9B72-737A1634E9C5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9A7F4-1C7A-3C34-1856-A72A4ED2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4C3A-375C-D0FF-F24D-AC10A17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8502-23F0-4041-B433-5C24198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7A58-A8C1-8AB6-50E2-5A4E846E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F0AA-B0F2-1717-BFE0-3656B6F18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FB280-D6B9-199B-445F-6CE0ADDF5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15F49-0CF8-15D4-FC3A-6DCC14E5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E157-5944-B649-9B72-737A1634E9C5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4B4E6-7316-D978-E1A4-D0E6ED8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AC06-620D-2180-5AFA-A43E582A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8502-23F0-4041-B433-5C24198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8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E618-8594-F6DE-2950-AA142AD4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2F12F-F029-EC37-C99B-996E63AF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861AF-7D13-ADEE-8EF2-699C4DE59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D4783-9368-6F7A-46A1-3BFCD7C10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C43BE-AC79-5BB0-72CF-49F08A008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DB401-9281-E404-322C-E420ED76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E157-5944-B649-9B72-737A1634E9C5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2E95D-3922-45F3-08DB-D269C269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A30E6-DD57-D7CB-1102-4B3BB402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8502-23F0-4041-B433-5C24198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2DDF-A429-BF8A-5223-97B5D5A9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95D96-EAD5-A9F1-1E7C-0B236370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E157-5944-B649-9B72-737A1634E9C5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A326D-17DC-EAE6-6A7E-186B7009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6C0E0-A5A5-9041-94F7-E3EBC6C5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8502-23F0-4041-B433-5C24198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5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BC529-1298-9207-3240-FF4C9642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E157-5944-B649-9B72-737A1634E9C5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5DB96-02B1-5BC1-4086-B67AE9AA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C085-282C-49A3-9EA6-03FE2086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8502-23F0-4041-B433-5C24198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A190-F5D5-7866-0FAE-32339D41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355C-A5CE-C17B-58AE-DE3D1C45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C193B-B064-19A2-F6BD-8BEB9CA7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DEC0-074F-06E2-1C72-CF50CFAC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E157-5944-B649-9B72-737A1634E9C5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722E-0F56-216F-6DE5-D8A13F0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2DE-2C0B-05FF-C5A7-FAC4EA4C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8502-23F0-4041-B433-5C24198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D0E2-7133-1289-F3BA-3B27D22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62158-CE54-8D43-01E0-E6FD53B04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22222-3DD1-1329-DAF5-F27E0666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C2882-0362-901A-BFE6-033EE654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E157-5944-B649-9B72-737A1634E9C5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0948A-3215-B2D4-D1C9-3EF26CD2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574FC-C014-50EA-1284-B93407B3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8502-23F0-4041-B433-5C24198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7A46B-79DA-F84A-65E1-1B0A568B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CC048-B79A-ACC5-2FE7-4A520C82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4D20-6802-DAED-1055-6A8A33F3A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E157-5944-B649-9B72-737A1634E9C5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0553-C907-9B6D-1221-AAAF99B01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CC17-64BA-B275-B680-3F2305D49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48502-23F0-4041-B433-5C241986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BAEC7C-7676-5D4D-12B2-A585714039AA}"/>
              </a:ext>
            </a:extLst>
          </p:cNvPr>
          <p:cNvSpPr/>
          <p:nvPr/>
        </p:nvSpPr>
        <p:spPr>
          <a:xfrm>
            <a:off x="3358977" y="2298357"/>
            <a:ext cx="5474043" cy="383059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98D7E-D94F-D2C0-C32E-EB64A5D04707}"/>
              </a:ext>
            </a:extLst>
          </p:cNvPr>
          <p:cNvSpPr/>
          <p:nvPr/>
        </p:nvSpPr>
        <p:spPr>
          <a:xfrm>
            <a:off x="3358977" y="3098804"/>
            <a:ext cx="5474043" cy="383059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BB31D-C1F9-44DB-F2DC-9B8B83C5905D}"/>
              </a:ext>
            </a:extLst>
          </p:cNvPr>
          <p:cNvSpPr txBox="1"/>
          <p:nvPr/>
        </p:nvSpPr>
        <p:spPr>
          <a:xfrm>
            <a:off x="3358977" y="1911175"/>
            <a:ext cx="290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29A77-C14C-6E29-06A4-2343B89D15A9}"/>
              </a:ext>
            </a:extLst>
          </p:cNvPr>
          <p:cNvSpPr txBox="1"/>
          <p:nvPr/>
        </p:nvSpPr>
        <p:spPr>
          <a:xfrm>
            <a:off x="3376481" y="2699266"/>
            <a:ext cx="290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0975C6-8E99-C0C9-3D0A-5659FAB36914}"/>
              </a:ext>
            </a:extLst>
          </p:cNvPr>
          <p:cNvSpPr/>
          <p:nvPr/>
        </p:nvSpPr>
        <p:spPr>
          <a:xfrm>
            <a:off x="5138349" y="4671549"/>
            <a:ext cx="1915297" cy="383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678013-EF33-736A-2DA1-9E1EE51FC57F}"/>
              </a:ext>
            </a:extLst>
          </p:cNvPr>
          <p:cNvSpPr/>
          <p:nvPr/>
        </p:nvSpPr>
        <p:spPr>
          <a:xfrm>
            <a:off x="3376481" y="3899251"/>
            <a:ext cx="5474043" cy="383059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A328C-F1B2-FA42-9B66-9E2680851FA0}"/>
              </a:ext>
            </a:extLst>
          </p:cNvPr>
          <p:cNvSpPr txBox="1"/>
          <p:nvPr/>
        </p:nvSpPr>
        <p:spPr>
          <a:xfrm>
            <a:off x="3376481" y="3512069"/>
            <a:ext cx="290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243146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6DC065-721C-CEE3-7A91-71808BC75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50051"/>
              </p:ext>
            </p:extLst>
          </p:nvPr>
        </p:nvGraphicFramePr>
        <p:xfrm>
          <a:off x="6190736" y="3639065"/>
          <a:ext cx="5625072" cy="280274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406268">
                  <a:extLst>
                    <a:ext uri="{9D8B030D-6E8A-4147-A177-3AD203B41FA5}">
                      <a16:colId xmlns:a16="http://schemas.microsoft.com/office/drawing/2014/main" val="4098994318"/>
                    </a:ext>
                  </a:extLst>
                </a:gridCol>
                <a:gridCol w="1406268">
                  <a:extLst>
                    <a:ext uri="{9D8B030D-6E8A-4147-A177-3AD203B41FA5}">
                      <a16:colId xmlns:a16="http://schemas.microsoft.com/office/drawing/2014/main" val="2326265049"/>
                    </a:ext>
                  </a:extLst>
                </a:gridCol>
                <a:gridCol w="1406268">
                  <a:extLst>
                    <a:ext uri="{9D8B030D-6E8A-4147-A177-3AD203B41FA5}">
                      <a16:colId xmlns:a16="http://schemas.microsoft.com/office/drawing/2014/main" val="2393203753"/>
                    </a:ext>
                  </a:extLst>
                </a:gridCol>
                <a:gridCol w="1406268">
                  <a:extLst>
                    <a:ext uri="{9D8B030D-6E8A-4147-A177-3AD203B41FA5}">
                      <a16:colId xmlns:a16="http://schemas.microsoft.com/office/drawing/2014/main" val="2136911869"/>
                    </a:ext>
                  </a:extLst>
                </a:gridCol>
              </a:tblGrid>
              <a:tr h="4003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1184"/>
                  </a:ext>
                </a:extLst>
              </a:tr>
              <a:tr h="400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01061"/>
                  </a:ext>
                </a:extLst>
              </a:tr>
              <a:tr h="400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56205"/>
                  </a:ext>
                </a:extLst>
              </a:tr>
              <a:tr h="40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02093"/>
                  </a:ext>
                </a:extLst>
              </a:tr>
              <a:tr h="40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698842"/>
                  </a:ext>
                </a:extLst>
              </a:tr>
              <a:tr h="40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08838"/>
                  </a:ext>
                </a:extLst>
              </a:tr>
              <a:tr h="40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06302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AF43A8-960D-ED39-495A-FDE878ED4C80}"/>
              </a:ext>
            </a:extLst>
          </p:cNvPr>
          <p:cNvSpPr/>
          <p:nvPr/>
        </p:nvSpPr>
        <p:spPr>
          <a:xfrm>
            <a:off x="376192" y="3639065"/>
            <a:ext cx="4819135" cy="280274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1032C-20C5-E873-14CE-AE0BC01B5092}"/>
              </a:ext>
            </a:extLst>
          </p:cNvPr>
          <p:cNvSpPr txBox="1"/>
          <p:nvPr/>
        </p:nvSpPr>
        <p:spPr>
          <a:xfrm>
            <a:off x="6190736" y="3059668"/>
            <a:ext cx="322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19126-8232-A7EF-1E64-9B6249136737}"/>
              </a:ext>
            </a:extLst>
          </p:cNvPr>
          <p:cNvSpPr txBox="1"/>
          <p:nvPr/>
        </p:nvSpPr>
        <p:spPr>
          <a:xfrm>
            <a:off x="376192" y="3059668"/>
            <a:ext cx="322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pic>
        <p:nvPicPr>
          <p:cNvPr id="1026" name="Picture 2" descr="3,439 Margarita White Background Stock Photos, Pictures &amp; Royalty-Free  Images - iStock">
            <a:extLst>
              <a:ext uri="{FF2B5EF4-FFF2-40B4-BE49-F238E27FC236}">
                <a16:creationId xmlns:a16="http://schemas.microsoft.com/office/drawing/2014/main" id="{93013580-87BF-144A-9A28-6F15E0B75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07" y="3941805"/>
            <a:ext cx="584887" cy="87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465EA8-8BAE-5CEC-9CA5-C5932157FF3F}"/>
              </a:ext>
            </a:extLst>
          </p:cNvPr>
          <p:cNvSpPr txBox="1"/>
          <p:nvPr/>
        </p:nvSpPr>
        <p:spPr>
          <a:xfrm>
            <a:off x="722869" y="4824993"/>
            <a:ext cx="1265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Margarita – $8.69</a:t>
            </a:r>
          </a:p>
        </p:txBody>
      </p:sp>
      <p:pic>
        <p:nvPicPr>
          <p:cNvPr id="1028" name="Picture 4" descr="Hand Drawn Watercolor Long Island Ice Tea Cocktail on White Background  Stock Illustration - Illustration of fresh, long: 141984417">
            <a:extLst>
              <a:ext uri="{FF2B5EF4-FFF2-40B4-BE49-F238E27FC236}">
                <a16:creationId xmlns:a16="http://schemas.microsoft.com/office/drawing/2014/main" id="{49D464F4-2F20-AB2E-4066-280D04106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10" y="3941805"/>
            <a:ext cx="562547" cy="87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DDF4A-2E96-101A-D609-76FF09DE1F79}"/>
              </a:ext>
            </a:extLst>
          </p:cNvPr>
          <p:cNvSpPr txBox="1"/>
          <p:nvPr/>
        </p:nvSpPr>
        <p:spPr>
          <a:xfrm>
            <a:off x="1969374" y="4813756"/>
            <a:ext cx="1467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 Island Iced Tea $8.69</a:t>
            </a:r>
          </a:p>
        </p:txBody>
      </p:sp>
      <p:pic>
        <p:nvPicPr>
          <p:cNvPr id="1030" name="Picture 6" descr="30,000+ Pint Of Beer Pictures | Download Free Images on Unsplash">
            <a:extLst>
              <a:ext uri="{FF2B5EF4-FFF2-40B4-BE49-F238E27FC236}">
                <a16:creationId xmlns:a16="http://schemas.microsoft.com/office/drawing/2014/main" id="{28111B13-F927-9494-9E9D-376CB2517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73" y="4024173"/>
            <a:ext cx="573602" cy="7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85CCC1-A519-BC14-0E89-CAB08D5A7A89}"/>
              </a:ext>
            </a:extLst>
          </p:cNvPr>
          <p:cNvSpPr txBox="1"/>
          <p:nvPr/>
        </p:nvSpPr>
        <p:spPr>
          <a:xfrm>
            <a:off x="3601305" y="4809627"/>
            <a:ext cx="1265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Pint of PBR – $4.20</a:t>
            </a:r>
          </a:p>
        </p:txBody>
      </p:sp>
      <p:pic>
        <p:nvPicPr>
          <p:cNvPr id="1032" name="Picture 8" descr="Full Glass Of Red Wine Set Against A by Micropic">
            <a:extLst>
              <a:ext uri="{FF2B5EF4-FFF2-40B4-BE49-F238E27FC236}">
                <a16:creationId xmlns:a16="http://schemas.microsoft.com/office/drawing/2014/main" id="{54851ABB-2D05-66B3-7463-39478198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31" y="5140446"/>
            <a:ext cx="634063" cy="84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670AB7-0120-1BE3-A71C-B98F6AA3BEEF}"/>
              </a:ext>
            </a:extLst>
          </p:cNvPr>
          <p:cNvSpPr txBox="1"/>
          <p:nvPr/>
        </p:nvSpPr>
        <p:spPr>
          <a:xfrm>
            <a:off x="502357" y="5978150"/>
            <a:ext cx="1467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Glass of Red Wine – $8.69</a:t>
            </a:r>
          </a:p>
        </p:txBody>
      </p:sp>
      <p:pic>
        <p:nvPicPr>
          <p:cNvPr id="1034" name="Picture 10" descr="Truly Punch Hard Seltzer | 2021-05-26 | Beverage Industry">
            <a:extLst>
              <a:ext uri="{FF2B5EF4-FFF2-40B4-BE49-F238E27FC236}">
                <a16:creationId xmlns:a16="http://schemas.microsoft.com/office/drawing/2014/main" id="{2648330A-90AA-E8A5-0F23-62C5D7B6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68" y="5099509"/>
            <a:ext cx="1326549" cy="81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E6640F-B0FA-77EA-E90E-426EF8932DB1}"/>
              </a:ext>
            </a:extLst>
          </p:cNvPr>
          <p:cNvSpPr txBox="1"/>
          <p:nvPr/>
        </p:nvSpPr>
        <p:spPr>
          <a:xfrm>
            <a:off x="2052250" y="6003662"/>
            <a:ext cx="1467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Truly Variety– $12.99</a:t>
            </a:r>
          </a:p>
        </p:txBody>
      </p:sp>
      <p:pic>
        <p:nvPicPr>
          <p:cNvPr id="1036" name="Picture 12" descr="Glass of Milk on White Background Stock Image - Image of splash, white:  34123707">
            <a:extLst>
              <a:ext uri="{FF2B5EF4-FFF2-40B4-BE49-F238E27FC236}">
                <a16:creationId xmlns:a16="http://schemas.microsoft.com/office/drawing/2014/main" id="{B8A68D2E-5BD9-DC0E-9073-1DCF37FB6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32" y="5042166"/>
            <a:ext cx="687683" cy="7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005B1B-5B0A-A5E7-9CA6-B6FC838C1B96}"/>
              </a:ext>
            </a:extLst>
          </p:cNvPr>
          <p:cNvSpPr txBox="1"/>
          <p:nvPr/>
        </p:nvSpPr>
        <p:spPr>
          <a:xfrm>
            <a:off x="3645432" y="5906216"/>
            <a:ext cx="1265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Glass of milk - $0.25</a:t>
            </a:r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6048FB98-8977-0552-418D-8347AEA7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53836"/>
              </p:ext>
            </p:extLst>
          </p:nvPr>
        </p:nvGraphicFramePr>
        <p:xfrm>
          <a:off x="6190736" y="2032858"/>
          <a:ext cx="5625072" cy="8007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406268">
                  <a:extLst>
                    <a:ext uri="{9D8B030D-6E8A-4147-A177-3AD203B41FA5}">
                      <a16:colId xmlns:a16="http://schemas.microsoft.com/office/drawing/2014/main" val="4098994318"/>
                    </a:ext>
                  </a:extLst>
                </a:gridCol>
                <a:gridCol w="1406268">
                  <a:extLst>
                    <a:ext uri="{9D8B030D-6E8A-4147-A177-3AD203B41FA5}">
                      <a16:colId xmlns:a16="http://schemas.microsoft.com/office/drawing/2014/main" val="2326265049"/>
                    </a:ext>
                  </a:extLst>
                </a:gridCol>
                <a:gridCol w="1406268">
                  <a:extLst>
                    <a:ext uri="{9D8B030D-6E8A-4147-A177-3AD203B41FA5}">
                      <a16:colId xmlns:a16="http://schemas.microsoft.com/office/drawing/2014/main" val="2393203753"/>
                    </a:ext>
                  </a:extLst>
                </a:gridCol>
                <a:gridCol w="1406268">
                  <a:extLst>
                    <a:ext uri="{9D8B030D-6E8A-4147-A177-3AD203B41FA5}">
                      <a16:colId xmlns:a16="http://schemas.microsoft.com/office/drawing/2014/main" val="2136911869"/>
                    </a:ext>
                  </a:extLst>
                </a:gridCol>
              </a:tblGrid>
              <a:tr h="4003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Since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1184"/>
                  </a:ext>
                </a:extLst>
              </a:tr>
              <a:tr h="400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0106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9587946-7703-BB05-4E4C-7486D72F020B}"/>
              </a:ext>
            </a:extLst>
          </p:cNvPr>
          <p:cNvSpPr txBox="1"/>
          <p:nvPr/>
        </p:nvSpPr>
        <p:spPr>
          <a:xfrm>
            <a:off x="6190736" y="1453461"/>
            <a:ext cx="322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58694-627A-2D15-0B73-B03DF4FF23E3}"/>
              </a:ext>
            </a:extLst>
          </p:cNvPr>
          <p:cNvSpPr txBox="1"/>
          <p:nvPr/>
        </p:nvSpPr>
        <p:spPr>
          <a:xfrm>
            <a:off x="388549" y="1186249"/>
            <a:ext cx="4522762" cy="141577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79985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Hi Mx. </a:t>
            </a:r>
            <a:r>
              <a:rPr lang="en-US" dirty="0" err="1"/>
              <a:t>Operarius</a:t>
            </a:r>
            <a:r>
              <a:rPr lang="en-US" dirty="0"/>
              <a:t>,</a:t>
            </a:r>
          </a:p>
          <a:p>
            <a:r>
              <a:rPr lang="en-US" dirty="0"/>
              <a:t>Welcome to </a:t>
            </a:r>
            <a:r>
              <a:rPr lang="en-US" sz="3200" dirty="0"/>
              <a:t>The Ebb.</a:t>
            </a:r>
            <a:endParaRPr lang="en-US" dirty="0"/>
          </a:p>
          <a:p>
            <a:r>
              <a:rPr lang="en-US" dirty="0"/>
              <a:t>There are </a:t>
            </a:r>
            <a:r>
              <a:rPr lang="en-US" u="sng" dirty="0">
                <a:solidFill>
                  <a:schemeClr val="accent1"/>
                </a:solidFill>
              </a:rPr>
              <a:t>6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orders to complete, </a:t>
            </a:r>
          </a:p>
          <a:p>
            <a:r>
              <a:rPr lang="en-US" dirty="0"/>
              <a:t>and </a:t>
            </a:r>
            <a:r>
              <a:rPr lang="en-US" u="sng" dirty="0">
                <a:solidFill>
                  <a:schemeClr val="accent1"/>
                </a:solidFill>
              </a:rPr>
              <a:t>15 </a:t>
            </a:r>
            <a:r>
              <a:rPr lang="en-US" dirty="0"/>
              <a:t>notifications to be viewed and handled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B4289-76B1-911A-E106-F5F5175A5D69}"/>
              </a:ext>
            </a:extLst>
          </p:cNvPr>
          <p:cNvSpPr txBox="1"/>
          <p:nvPr/>
        </p:nvSpPr>
        <p:spPr>
          <a:xfrm>
            <a:off x="376192" y="-31462"/>
            <a:ext cx="2940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ÜBEER</a:t>
            </a:r>
          </a:p>
          <a:p>
            <a:r>
              <a:rPr lang="en-US" sz="2400" dirty="0"/>
              <a:t>ordering made easy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35388DA-0119-8A2C-C093-39D87896263C}"/>
              </a:ext>
            </a:extLst>
          </p:cNvPr>
          <p:cNvSpPr/>
          <p:nvPr/>
        </p:nvSpPr>
        <p:spPr>
          <a:xfrm>
            <a:off x="5288692" y="-31462"/>
            <a:ext cx="2718486" cy="336281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Subscription</a:t>
            </a:r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45B6A072-4B0F-1C44-F31B-4FAA28C306A5}"/>
              </a:ext>
            </a:extLst>
          </p:cNvPr>
          <p:cNvSpPr/>
          <p:nvPr/>
        </p:nvSpPr>
        <p:spPr>
          <a:xfrm rot="10800000">
            <a:off x="3783064" y="-16457"/>
            <a:ext cx="1600199" cy="3212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4CBED-CF95-BE44-969A-3049AE7ADF55}"/>
              </a:ext>
            </a:extLst>
          </p:cNvPr>
          <p:cNvSpPr txBox="1"/>
          <p:nvPr/>
        </p:nvSpPr>
        <p:spPr>
          <a:xfrm>
            <a:off x="3896873" y="-48056"/>
            <a:ext cx="148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71C4A1BB-D0B3-D5A3-C7DC-CD2B9C3C837A}"/>
              </a:ext>
            </a:extLst>
          </p:cNvPr>
          <p:cNvSpPr/>
          <p:nvPr/>
        </p:nvSpPr>
        <p:spPr>
          <a:xfrm>
            <a:off x="7803292" y="-31531"/>
            <a:ext cx="2038865" cy="336281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Financials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F06CC567-AC2A-DF71-C9C6-E7BAB5EEC690}"/>
              </a:ext>
            </a:extLst>
          </p:cNvPr>
          <p:cNvSpPr/>
          <p:nvPr/>
        </p:nvSpPr>
        <p:spPr>
          <a:xfrm>
            <a:off x="9685638" y="-31600"/>
            <a:ext cx="2038865" cy="336281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pic>
        <p:nvPicPr>
          <p:cNvPr id="1040" name="Picture 16" descr="Beer Mug Outlined PNG, SVG Clip art for Web - Download ...">
            <a:extLst>
              <a:ext uri="{FF2B5EF4-FFF2-40B4-BE49-F238E27FC236}">
                <a16:creationId xmlns:a16="http://schemas.microsoft.com/office/drawing/2014/main" id="{1F640066-BDB3-EA28-0F38-3B715E8CE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20" y="73622"/>
            <a:ext cx="495307" cy="49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67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309E42-8BFF-7A41-FA54-19E64AC4F348}"/>
              </a:ext>
            </a:extLst>
          </p:cNvPr>
          <p:cNvSpPr txBox="1"/>
          <p:nvPr/>
        </p:nvSpPr>
        <p:spPr>
          <a:xfrm>
            <a:off x="377701" y="1138298"/>
            <a:ext cx="23464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ÜBEER</a:t>
            </a:r>
          </a:p>
          <a:p>
            <a:r>
              <a:rPr lang="en-US" dirty="0"/>
              <a:t>ordering made easy</a:t>
            </a:r>
          </a:p>
        </p:txBody>
      </p:sp>
      <p:pic>
        <p:nvPicPr>
          <p:cNvPr id="5" name="Picture 16" descr="Beer Mug Outlined PNG, SVG Clip art for Web - Download ...">
            <a:extLst>
              <a:ext uri="{FF2B5EF4-FFF2-40B4-BE49-F238E27FC236}">
                <a16:creationId xmlns:a16="http://schemas.microsoft.com/office/drawing/2014/main" id="{FF65346D-E7B5-A425-2D48-419BD698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11" y="1138298"/>
            <a:ext cx="395182" cy="39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E9FD031-EAE4-929D-6772-06F4355595E4}"/>
              </a:ext>
            </a:extLst>
          </p:cNvPr>
          <p:cNvSpPr/>
          <p:nvPr/>
        </p:nvSpPr>
        <p:spPr>
          <a:xfrm rot="10800000">
            <a:off x="212677" y="776476"/>
            <a:ext cx="3060544" cy="3212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A4F45-0917-2B83-BDDF-CD4C567316CB}"/>
              </a:ext>
            </a:extLst>
          </p:cNvPr>
          <p:cNvSpPr txBox="1"/>
          <p:nvPr/>
        </p:nvSpPr>
        <p:spPr>
          <a:xfrm>
            <a:off x="508594" y="746903"/>
            <a:ext cx="249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AB54D-30A7-7DE3-77D6-5ED17644AD56}"/>
              </a:ext>
            </a:extLst>
          </p:cNvPr>
          <p:cNvSpPr txBox="1"/>
          <p:nvPr/>
        </p:nvSpPr>
        <p:spPr>
          <a:xfrm>
            <a:off x="312283" y="2031598"/>
            <a:ext cx="2477248" cy="1323439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79985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Hi Mx. </a:t>
            </a:r>
            <a:r>
              <a:rPr lang="en-US" sz="1200" dirty="0" err="1"/>
              <a:t>Operarius</a:t>
            </a:r>
            <a:r>
              <a:rPr lang="en-US" sz="1200" dirty="0"/>
              <a:t>,</a:t>
            </a:r>
          </a:p>
          <a:p>
            <a:r>
              <a:rPr lang="en-US" sz="1200" dirty="0"/>
              <a:t>Welcome to </a:t>
            </a:r>
          </a:p>
          <a:p>
            <a:r>
              <a:rPr lang="en-US" sz="2000" dirty="0"/>
              <a:t>The Ebb.</a:t>
            </a:r>
            <a:endParaRPr lang="en-US" sz="1200" dirty="0"/>
          </a:p>
          <a:p>
            <a:r>
              <a:rPr lang="en-US" sz="1200" dirty="0"/>
              <a:t>There are </a:t>
            </a:r>
            <a:r>
              <a:rPr lang="en-US" sz="1200" u="sng" dirty="0">
                <a:solidFill>
                  <a:schemeClr val="accent1"/>
                </a:solidFill>
              </a:rPr>
              <a:t>6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/>
              <a:t>orders to complete, </a:t>
            </a:r>
          </a:p>
          <a:p>
            <a:r>
              <a:rPr lang="en-US" sz="1200" dirty="0"/>
              <a:t>and </a:t>
            </a:r>
            <a:r>
              <a:rPr lang="en-US" sz="1200" u="sng" dirty="0">
                <a:solidFill>
                  <a:schemeClr val="accent1"/>
                </a:solidFill>
              </a:rPr>
              <a:t>15 </a:t>
            </a:r>
            <a:r>
              <a:rPr lang="en-US" sz="1200" dirty="0"/>
              <a:t>notifications to be viewed and handled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1A946-E489-A713-1946-FC55DBE4F14D}"/>
              </a:ext>
            </a:extLst>
          </p:cNvPr>
          <p:cNvSpPr txBox="1"/>
          <p:nvPr/>
        </p:nvSpPr>
        <p:spPr>
          <a:xfrm>
            <a:off x="212677" y="3333365"/>
            <a:ext cx="322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E57500-6D73-7C9C-5D8A-CA17721F239F}"/>
              </a:ext>
            </a:extLst>
          </p:cNvPr>
          <p:cNvSpPr/>
          <p:nvPr/>
        </p:nvSpPr>
        <p:spPr>
          <a:xfrm>
            <a:off x="234544" y="3681545"/>
            <a:ext cx="2859900" cy="232995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3,439 Margarita White Background Stock Photos, Pictures &amp; Royalty-Free  Images - iStock">
            <a:extLst>
              <a:ext uri="{FF2B5EF4-FFF2-40B4-BE49-F238E27FC236}">
                <a16:creationId xmlns:a16="http://schemas.microsoft.com/office/drawing/2014/main" id="{6CFDE8DC-B3A8-1E51-9748-DB7CE9E8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384" y="3810855"/>
            <a:ext cx="377928" cy="56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087F2F-BA1C-EB0A-FC47-29F32924B671}"/>
              </a:ext>
            </a:extLst>
          </p:cNvPr>
          <p:cNvSpPr txBox="1"/>
          <p:nvPr/>
        </p:nvSpPr>
        <p:spPr>
          <a:xfrm>
            <a:off x="1322689" y="4419787"/>
            <a:ext cx="751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Margarita</a:t>
            </a:r>
          </a:p>
        </p:txBody>
      </p:sp>
      <p:pic>
        <p:nvPicPr>
          <p:cNvPr id="16" name="Picture 4" descr="Hand Drawn Watercolor Long Island Ice Tea Cocktail on White Background  Stock Illustration - Illustration of fresh, long: 141984417">
            <a:extLst>
              <a:ext uri="{FF2B5EF4-FFF2-40B4-BE49-F238E27FC236}">
                <a16:creationId xmlns:a16="http://schemas.microsoft.com/office/drawing/2014/main" id="{91637BD2-7FFD-E043-AAA9-7ACAE007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1" y="3695966"/>
            <a:ext cx="363492" cy="56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F217D3-3B27-73B7-6443-11C0BED9141C}"/>
              </a:ext>
            </a:extLst>
          </p:cNvPr>
          <p:cNvSpPr txBox="1"/>
          <p:nvPr/>
        </p:nvSpPr>
        <p:spPr>
          <a:xfrm>
            <a:off x="464912" y="4419788"/>
            <a:ext cx="87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 Island Iced Tea</a:t>
            </a:r>
          </a:p>
        </p:txBody>
      </p:sp>
      <p:pic>
        <p:nvPicPr>
          <p:cNvPr id="18" name="Picture 6" descr="30,000+ Pint Of Beer Pictures | Download Free Images on Unsplash">
            <a:extLst>
              <a:ext uri="{FF2B5EF4-FFF2-40B4-BE49-F238E27FC236}">
                <a16:creationId xmlns:a16="http://schemas.microsoft.com/office/drawing/2014/main" id="{CD0A203F-1555-2202-AEC7-82A0D550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3" y="3887152"/>
            <a:ext cx="363492" cy="4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75CA2C-C275-2D1C-B206-1D48D011D7FB}"/>
              </a:ext>
            </a:extLst>
          </p:cNvPr>
          <p:cNvSpPr txBox="1"/>
          <p:nvPr/>
        </p:nvSpPr>
        <p:spPr>
          <a:xfrm>
            <a:off x="2190715" y="4419787"/>
            <a:ext cx="751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Pint of PBR</a:t>
            </a:r>
          </a:p>
        </p:txBody>
      </p:sp>
      <p:pic>
        <p:nvPicPr>
          <p:cNvPr id="20" name="Picture 8" descr="Full Glass Of Red Wine Set Against A by Micropic">
            <a:extLst>
              <a:ext uri="{FF2B5EF4-FFF2-40B4-BE49-F238E27FC236}">
                <a16:creationId xmlns:a16="http://schemas.microsoft.com/office/drawing/2014/main" id="{A0CDDEBE-C88C-F7E2-CAEA-C51630D71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384" y="4769987"/>
            <a:ext cx="352750" cy="4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D974A6-3D18-35BD-C950-58FDD90550C7}"/>
              </a:ext>
            </a:extLst>
          </p:cNvPr>
          <p:cNvSpPr txBox="1"/>
          <p:nvPr/>
        </p:nvSpPr>
        <p:spPr>
          <a:xfrm>
            <a:off x="1266184" y="5405150"/>
            <a:ext cx="87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Glass of Red Wine</a:t>
            </a:r>
          </a:p>
        </p:txBody>
      </p:sp>
      <p:pic>
        <p:nvPicPr>
          <p:cNvPr id="22" name="Picture 10" descr="Truly Punch Hard Seltzer | 2021-05-26 | Beverage Industry">
            <a:extLst>
              <a:ext uri="{FF2B5EF4-FFF2-40B4-BE49-F238E27FC236}">
                <a16:creationId xmlns:a16="http://schemas.microsoft.com/office/drawing/2014/main" id="{A4DD1DA2-3C46-931E-9A62-29B79116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9" y="4831314"/>
            <a:ext cx="931351" cy="56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7E6DDD-A013-FD80-419D-4A06BFD0C157}"/>
              </a:ext>
            </a:extLst>
          </p:cNvPr>
          <p:cNvSpPr txBox="1"/>
          <p:nvPr/>
        </p:nvSpPr>
        <p:spPr>
          <a:xfrm>
            <a:off x="342366" y="5466705"/>
            <a:ext cx="870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Truly Variety</a:t>
            </a:r>
          </a:p>
        </p:txBody>
      </p:sp>
      <p:pic>
        <p:nvPicPr>
          <p:cNvPr id="24" name="Picture 12" descr="Glass of Milk on White Background Stock Image - Image of splash, white:  34123707">
            <a:extLst>
              <a:ext uri="{FF2B5EF4-FFF2-40B4-BE49-F238E27FC236}">
                <a16:creationId xmlns:a16="http://schemas.microsoft.com/office/drawing/2014/main" id="{24CD67C2-44AB-0C4D-EBE5-849D6C22B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74" y="4769987"/>
            <a:ext cx="530210" cy="58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122CD0-D61F-9CC3-3F3D-C92FA845A526}"/>
              </a:ext>
            </a:extLst>
          </p:cNvPr>
          <p:cNvSpPr txBox="1"/>
          <p:nvPr/>
        </p:nvSpPr>
        <p:spPr>
          <a:xfrm>
            <a:off x="2203153" y="5401260"/>
            <a:ext cx="75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Glass of milk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1DDFF7B6-070F-4CE8-F5C2-46E6EB2C0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1997"/>
              </p:ext>
            </p:extLst>
          </p:nvPr>
        </p:nvGraphicFramePr>
        <p:xfrm>
          <a:off x="6214462" y="3431480"/>
          <a:ext cx="2681416" cy="258001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670354">
                  <a:extLst>
                    <a:ext uri="{9D8B030D-6E8A-4147-A177-3AD203B41FA5}">
                      <a16:colId xmlns:a16="http://schemas.microsoft.com/office/drawing/2014/main" val="4098994318"/>
                    </a:ext>
                  </a:extLst>
                </a:gridCol>
                <a:gridCol w="670354">
                  <a:extLst>
                    <a:ext uri="{9D8B030D-6E8A-4147-A177-3AD203B41FA5}">
                      <a16:colId xmlns:a16="http://schemas.microsoft.com/office/drawing/2014/main" val="2326265049"/>
                    </a:ext>
                  </a:extLst>
                </a:gridCol>
                <a:gridCol w="673674">
                  <a:extLst>
                    <a:ext uri="{9D8B030D-6E8A-4147-A177-3AD203B41FA5}">
                      <a16:colId xmlns:a16="http://schemas.microsoft.com/office/drawing/2014/main" val="2393203753"/>
                    </a:ext>
                  </a:extLst>
                </a:gridCol>
                <a:gridCol w="667034">
                  <a:extLst>
                    <a:ext uri="{9D8B030D-6E8A-4147-A177-3AD203B41FA5}">
                      <a16:colId xmlns:a16="http://schemas.microsoft.com/office/drawing/2014/main" val="2136911869"/>
                    </a:ext>
                  </a:extLst>
                </a:gridCol>
              </a:tblGrid>
              <a:tr h="36857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Desc.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1184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01061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56205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02093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698842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08838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0630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D2DD9DE-B846-7717-2C3E-8467C699E2ED}"/>
              </a:ext>
            </a:extLst>
          </p:cNvPr>
          <p:cNvSpPr txBox="1"/>
          <p:nvPr/>
        </p:nvSpPr>
        <p:spPr>
          <a:xfrm>
            <a:off x="6214463" y="3123018"/>
            <a:ext cx="150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BF9AC56C-396C-126A-8B65-4DBE46888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10745"/>
              </p:ext>
            </p:extLst>
          </p:nvPr>
        </p:nvGraphicFramePr>
        <p:xfrm>
          <a:off x="6215448" y="2198391"/>
          <a:ext cx="2681416" cy="88673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670354">
                  <a:extLst>
                    <a:ext uri="{9D8B030D-6E8A-4147-A177-3AD203B41FA5}">
                      <a16:colId xmlns:a16="http://schemas.microsoft.com/office/drawing/2014/main" val="4098994318"/>
                    </a:ext>
                  </a:extLst>
                </a:gridCol>
                <a:gridCol w="670354">
                  <a:extLst>
                    <a:ext uri="{9D8B030D-6E8A-4147-A177-3AD203B41FA5}">
                      <a16:colId xmlns:a16="http://schemas.microsoft.com/office/drawing/2014/main" val="2326265049"/>
                    </a:ext>
                  </a:extLst>
                </a:gridCol>
                <a:gridCol w="670354">
                  <a:extLst>
                    <a:ext uri="{9D8B030D-6E8A-4147-A177-3AD203B41FA5}">
                      <a16:colId xmlns:a16="http://schemas.microsoft.com/office/drawing/2014/main" val="2393203753"/>
                    </a:ext>
                  </a:extLst>
                </a:gridCol>
                <a:gridCol w="670354">
                  <a:extLst>
                    <a:ext uri="{9D8B030D-6E8A-4147-A177-3AD203B41FA5}">
                      <a16:colId xmlns:a16="http://schemas.microsoft.com/office/drawing/2014/main" val="2136911869"/>
                    </a:ext>
                  </a:extLst>
                </a:gridCol>
              </a:tblGrid>
              <a:tr h="36857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Time Since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Items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1184"/>
                  </a:ext>
                </a:extLst>
              </a:tr>
              <a:tr h="368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0106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E58CA45-F95D-EC6D-8EC9-AD5532CF2614}"/>
              </a:ext>
            </a:extLst>
          </p:cNvPr>
          <p:cNvSpPr txBox="1"/>
          <p:nvPr/>
        </p:nvSpPr>
        <p:spPr>
          <a:xfrm>
            <a:off x="6214463" y="1777545"/>
            <a:ext cx="150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</p:txBody>
      </p:sp>
      <p:pic>
        <p:nvPicPr>
          <p:cNvPr id="33" name="Picture 3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17A2FB-686A-FCAE-7654-2AF6F491DC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5623" y="418645"/>
            <a:ext cx="3111500" cy="1358900"/>
          </a:xfrm>
          <a:prstGeom prst="rect">
            <a:avLst/>
          </a:prstGeom>
        </p:spPr>
      </p:pic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4DEF076D-C887-47CE-BFE8-0E4FE5D57EFB}"/>
              </a:ext>
            </a:extLst>
          </p:cNvPr>
          <p:cNvSpPr/>
          <p:nvPr/>
        </p:nvSpPr>
        <p:spPr>
          <a:xfrm rot="10800000">
            <a:off x="6035660" y="673515"/>
            <a:ext cx="3038677" cy="3212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3F0DD5-826C-4677-6A97-74ECC42B978F}"/>
              </a:ext>
            </a:extLst>
          </p:cNvPr>
          <p:cNvSpPr txBox="1"/>
          <p:nvPr/>
        </p:nvSpPr>
        <p:spPr>
          <a:xfrm>
            <a:off x="6309710" y="643941"/>
            <a:ext cx="249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FC1FDF8-B294-FE56-C3ED-5F9AC150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4080" y="12357"/>
            <a:ext cx="5637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ABAB08DC-0D3A-BFA7-2470-5C9854072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21" y="-70921"/>
            <a:ext cx="5637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6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149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Carmichael, Daus (Student)</dc:creator>
  <cp:lastModifiedBy>Carmichael, Daus (Student)</cp:lastModifiedBy>
  <cp:revision>2</cp:revision>
  <dcterms:created xsi:type="dcterms:W3CDTF">2022-05-07T05:01:18Z</dcterms:created>
  <dcterms:modified xsi:type="dcterms:W3CDTF">2022-05-09T23:08:03Z</dcterms:modified>
</cp:coreProperties>
</file>