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1"/>
  </p:notesMasterIdLst>
  <p:handoutMasterIdLst>
    <p:handoutMasterId r:id="rId12"/>
  </p:handoutMasterIdLst>
  <p:sldIdLst>
    <p:sldId id="256" r:id="rId2"/>
    <p:sldId id="630" r:id="rId3"/>
    <p:sldId id="678" r:id="rId4"/>
    <p:sldId id="674" r:id="rId5"/>
    <p:sldId id="673" r:id="rId6"/>
    <p:sldId id="665" r:id="rId7"/>
    <p:sldId id="634" r:id="rId8"/>
    <p:sldId id="650" r:id="rId9"/>
    <p:sldId id="680" r:id="rId10"/>
  </p:sldIdLst>
  <p:sldSz cx="24387175" cy="13716000"/>
  <p:notesSz cx="6858000" cy="9144000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6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479">
          <p15:clr>
            <a:srgbClr val="A4A3A4"/>
          </p15:clr>
        </p15:guide>
        <p15:guide id="4" pos="7681">
          <p15:clr>
            <a:srgbClr val="A4A3A4"/>
          </p15:clr>
        </p15:guide>
        <p15:guide id="5" pos="1085">
          <p15:clr>
            <a:srgbClr val="A4A3A4"/>
          </p15:clr>
        </p15:guide>
        <p15:guide id="6" pos="142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08080"/>
    <a:srgbClr val="3F3F3F"/>
    <a:srgbClr val="212F3F"/>
    <a:srgbClr val="1D68A6"/>
    <a:srgbClr val="206BA9"/>
    <a:srgbClr val="B32924"/>
    <a:srgbClr val="DB342D"/>
    <a:srgbClr val="43B5F0"/>
    <a:srgbClr val="44546A"/>
    <a:srgbClr val="41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0" autoAdjust="0"/>
    <p:restoredTop sz="86122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720" y="248"/>
      </p:cViewPr>
      <p:guideLst>
        <p:guide orient="horz" pos="7766"/>
        <p:guide orient="horz" pos="4320"/>
        <p:guide orient="horz" pos="479"/>
        <p:guide pos="7681"/>
        <p:guide pos="1085"/>
        <p:guide pos="14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15880"/>
    </p:cViewPr>
  </p:sorterViewPr>
  <p:notesViewPr>
    <p:cSldViewPr snapToGrid="0" snapToObjects="1">
      <p:cViewPr varScale="1">
        <p:scale>
          <a:sx n="162" d="100"/>
          <a:sy n="162" d="100"/>
        </p:scale>
        <p:origin x="45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2C047-BE12-EC46-B9BA-2707E4FC193E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5CD9-A899-4B4C-B58D-2FB87FF1F7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8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678E-1831-8F48-A62D-BC5A98DE3A4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A9B0-80EF-A34D-B345-E2DEC5501E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simplicity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: </a:t>
            </a:r>
          </a:p>
          <a:p>
            <a:r>
              <a:rPr lang="de-DE" dirty="0"/>
              <a:t>-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, </a:t>
            </a:r>
            <a:r>
              <a:rPr lang="de-DE" dirty="0" err="1"/>
              <a:t>screen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: 1600x1200</a:t>
            </a:r>
          </a:p>
          <a:p>
            <a:pPr marL="171450" indent="-171450">
              <a:buFontTx/>
              <a:buChar char="-"/>
            </a:pPr>
            <a:r>
              <a:rPr lang="de-DE" dirty="0"/>
              <a:t>125%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(APEX, ORDS, PLSQL)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….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like?</a:t>
            </a:r>
          </a:p>
          <a:p>
            <a:endParaRPr lang="de-DE" dirty="0"/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? </a:t>
            </a:r>
            <a:r>
              <a:rPr lang="de-DE" dirty="0" err="1"/>
              <a:t>And</a:t>
            </a:r>
            <a:r>
              <a:rPr lang="de-DE" dirty="0"/>
              <a:t> not </a:t>
            </a:r>
            <a:r>
              <a:rPr lang="de-DE" dirty="0" err="1"/>
              <a:t>forgotten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?</a:t>
            </a:r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depencies</a:t>
            </a:r>
            <a:r>
              <a:rPr lang="de-DE" dirty="0"/>
              <a:t> will </a:t>
            </a:r>
            <a:r>
              <a:rPr lang="de-DE" dirty="0" err="1"/>
              <a:t>install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?</a:t>
            </a:r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/ invalid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end?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(APEX, ORDS, PLSQL)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….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like?</a:t>
            </a:r>
          </a:p>
          <a:p>
            <a:endParaRPr lang="de-DE" dirty="0"/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? </a:t>
            </a:r>
            <a:r>
              <a:rPr lang="de-DE" dirty="0" err="1"/>
              <a:t>And</a:t>
            </a:r>
            <a:r>
              <a:rPr lang="de-DE" dirty="0"/>
              <a:t> not </a:t>
            </a:r>
            <a:r>
              <a:rPr lang="de-DE" dirty="0" err="1"/>
              <a:t>forgotten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?</a:t>
            </a:r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depencies</a:t>
            </a:r>
            <a:r>
              <a:rPr lang="de-DE" dirty="0"/>
              <a:t> will </a:t>
            </a:r>
            <a:r>
              <a:rPr lang="de-DE" dirty="0" err="1"/>
              <a:t>install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?</a:t>
            </a:r>
          </a:p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/ invalid </a:t>
            </a:r>
            <a:r>
              <a:rPr lang="de-DE" dirty="0" err="1"/>
              <a:t>objects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end?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29038" y="4260851"/>
            <a:ext cx="20729099" cy="294005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680702" y="549277"/>
            <a:ext cx="5487114" cy="117030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359" y="549277"/>
            <a:ext cx="16054890" cy="117030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181013" y="2790825"/>
            <a:ext cx="9483725" cy="948531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1722438" y="3417253"/>
            <a:ext cx="6332712" cy="6331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319943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4644806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2319943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231123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3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4644806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4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6969669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5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231123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6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4644806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8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6966442" y="304800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1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6966442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2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9300016" y="537046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4" name="Picture Placeholder 13"/>
          <p:cNvSpPr>
            <a:spLocks noGrp="1" noChangeAspect="1"/>
          </p:cNvSpPr>
          <p:nvPr>
            <p:ph type="pic" sz="quarter" idx="32"/>
          </p:nvPr>
        </p:nvSpPr>
        <p:spPr>
          <a:xfrm>
            <a:off x="9291304" y="7706642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7" name="Picture Placeholder 13"/>
          <p:cNvSpPr>
            <a:spLocks noGrp="1" noChangeAspect="1"/>
          </p:cNvSpPr>
          <p:nvPr>
            <p:ph type="pic" sz="quarter" idx="35"/>
          </p:nvPr>
        </p:nvSpPr>
        <p:spPr>
          <a:xfrm>
            <a:off x="9291304" y="10029109"/>
            <a:ext cx="2292605" cy="2290213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21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4788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26826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87322" y="3448050"/>
            <a:ext cx="6154737" cy="35687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3220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4975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6100" y="0"/>
            <a:ext cx="8054975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6100" y="6976872"/>
            <a:ext cx="8054975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22438" y="3190890"/>
            <a:ext cx="9485004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103438"/>
            <a:ext cx="24387175" cy="725963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135" y="0"/>
            <a:ext cx="4991138" cy="2658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6419" y="8813801"/>
            <a:ext cx="20729099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6419" y="5813427"/>
            <a:ext cx="20729099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359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396814" y="3200401"/>
            <a:ext cx="10771002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3070226"/>
            <a:ext cx="10775238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2388348" y="3070226"/>
            <a:ext cx="10779470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2388348" y="4349750"/>
            <a:ext cx="1077947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360" y="546100"/>
            <a:ext cx="8023213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34708" y="546101"/>
            <a:ext cx="13633108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9360" y="2870201"/>
            <a:ext cx="8023213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0057" y="10734676"/>
            <a:ext cx="14632305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1355816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9359" y="2354905"/>
            <a:ext cx="2194845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9422-E8BB-434D-B83B-853B35C0D38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891B-AB7E-3649-97C7-338B5D56FE40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21939014" y="831880"/>
            <a:ext cx="690154" cy="690064"/>
          </a:xfrm>
          <a:prstGeom prst="ellipse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52" tIns="121926" rIns="243852" bIns="1219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1772801" y="936251"/>
            <a:ext cx="1065341" cy="7302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aleway Regular"/>
                <a:ea typeface="+mn-ea"/>
                <a:cs typeface="Raleway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F686B8-C880-FF40-96DC-14FF2413C34E}" type="slidenum">
              <a:rPr lang="en-US" smtClean="0">
                <a:latin typeface="Calibri"/>
                <a:cs typeface="Calibri"/>
              </a:rPr>
              <a:pPr/>
              <a:t>‹Nr.›</a:t>
            </a:fld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56810" y="-1393"/>
            <a:ext cx="3884518" cy="249042"/>
          </a:xfrm>
          <a:prstGeom prst="rect">
            <a:avLst/>
          </a:prstGeom>
          <a:solidFill>
            <a:srgbClr val="212F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50" r:id="rId12"/>
    <p:sldLayoutId id="2147483662" r:id="rId13"/>
    <p:sldLayoutId id="2147483678" r:id="rId14"/>
    <p:sldLayoutId id="2147483667" r:id="rId15"/>
    <p:sldLayoutId id="2147483668" r:id="rId16"/>
    <p:sldLayoutId id="2147483669" r:id="rId17"/>
    <p:sldLayoutId id="2147483682" r:id="rId18"/>
    <p:sldLayoutId id="214748370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1088639" rtl="0" eaLnBrk="1" latinLnBrk="0" hangingPunct="1">
        <a:spcBef>
          <a:spcPct val="0"/>
        </a:spcBef>
        <a:buNone/>
        <a:defRPr lang="de-DE" sz="6600" b="1" kern="1200">
          <a:solidFill>
            <a:schemeClr val="tx2"/>
          </a:solidFill>
          <a:latin typeface="Calibri"/>
          <a:ea typeface="+mn-ea"/>
          <a:cs typeface="Calibri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lang="de-DE" sz="6600" kern="1200">
          <a:solidFill>
            <a:srgbClr val="808080"/>
          </a:solidFill>
          <a:latin typeface="Calibri"/>
          <a:ea typeface="+mj-ea"/>
          <a:cs typeface="Calibri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6100" kern="1200">
          <a:solidFill>
            <a:srgbClr val="808080"/>
          </a:solidFill>
          <a:latin typeface="+mn-lt"/>
          <a:ea typeface="+mn-ea"/>
          <a:cs typeface="+mn-cs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5700" kern="1200">
          <a:solidFill>
            <a:srgbClr val="808080"/>
          </a:solidFill>
          <a:latin typeface="+mn-lt"/>
          <a:ea typeface="+mn-ea"/>
          <a:cs typeface="+mn-cs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4800" kern="1200">
          <a:solidFill>
            <a:srgbClr val="808080"/>
          </a:solidFill>
          <a:latin typeface="+mn-lt"/>
          <a:ea typeface="+mn-ea"/>
          <a:cs typeface="+mn-cs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4800" kern="1200">
          <a:solidFill>
            <a:srgbClr val="808080"/>
          </a:solidFill>
          <a:latin typeface="+mn-lt"/>
          <a:ea typeface="+mn-ea"/>
          <a:cs typeface="+mn-cs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729" y="4030810"/>
            <a:ext cx="18953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OPAL Tools</a:t>
            </a:r>
          </a:p>
          <a:p>
            <a:pPr algn="ctr"/>
            <a:r>
              <a:rPr lang="en-US" sz="8000" b="1" dirty="0">
                <a:solidFill>
                  <a:srgbClr val="414F5E"/>
                </a:solidFill>
                <a:latin typeface="Calibri"/>
                <a:cs typeface="Calibri"/>
              </a:rPr>
              <a:t>Free Tools for Oracle Software Development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58715" y="-2093653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92682" y="8401956"/>
            <a:ext cx="560180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Dietmar Aust</a:t>
            </a:r>
            <a:b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</a:br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Opal-Consulting, Cologne</a:t>
            </a:r>
          </a:p>
          <a:p>
            <a:pPr algn="ctr"/>
            <a:r>
              <a:rPr lang="en-US" sz="3600" dirty="0">
                <a:solidFill>
                  <a:srgbClr val="414F5E"/>
                </a:solidFill>
                <a:latin typeface="Calibri"/>
                <a:cs typeface="Calibri"/>
              </a:rPr>
              <a:t>www.opal-consulting.de</a:t>
            </a: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1" y="8705712"/>
            <a:ext cx="2561917" cy="11136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12" name="Bild 11" descr="Oracle APEX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15" y="1224254"/>
            <a:ext cx="2387141" cy="2423128"/>
          </a:xfrm>
          <a:prstGeom prst="rect">
            <a:avLst/>
          </a:prstGeom>
        </p:spPr>
      </p:pic>
      <p:pic>
        <p:nvPicPr>
          <p:cNvPr id="4" name="Bild 3" descr="O-ACEAlumni-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310" y="8738876"/>
            <a:ext cx="3140734" cy="10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364D2D1-C75F-CE4A-82D1-9F5FC6574900}"/>
              </a:ext>
            </a:extLst>
          </p:cNvPr>
          <p:cNvSpPr txBox="1">
            <a:spLocks/>
          </p:cNvSpPr>
          <p:nvPr/>
        </p:nvSpPr>
        <p:spPr>
          <a:xfrm>
            <a:off x="1219359" y="2354905"/>
            <a:ext cx="1097422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(APEX, ORDS, PLSQL)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,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miss </a:t>
            </a:r>
            <a:r>
              <a:rPr lang="de-DE" dirty="0" err="1"/>
              <a:t>anything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?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last!</a:t>
            </a:r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Are </a:t>
            </a:r>
            <a:r>
              <a:rPr lang="de-DE" dirty="0" err="1"/>
              <a:t>you</a:t>
            </a:r>
            <a:r>
              <a:rPr lang="de-DE" dirty="0"/>
              <a:t> happy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?</a:t>
            </a:r>
          </a:p>
        </p:txBody>
      </p:sp>
      <p:pic>
        <p:nvPicPr>
          <p:cNvPr id="5" name="Inhaltsplatzhalter 4" descr="Ein Bild, das Text, Person, drinnen, Wand enthält.&#10;&#10;Automatisch generierte Beschreibung">
            <a:extLst>
              <a:ext uri="{FF2B5EF4-FFF2-40B4-BE49-F238E27FC236}">
                <a16:creationId xmlns:a16="http://schemas.microsoft.com/office/drawing/2014/main" id="{BB6DA135-C9B1-C347-B737-3C162E0AE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3587" y="3325058"/>
            <a:ext cx="11430000" cy="7620000"/>
          </a:xfrm>
        </p:spPr>
      </p:pic>
    </p:spTree>
    <p:extLst>
      <p:ext uri="{BB962C8B-B14F-4D97-AF65-F5344CB8AC3E}">
        <p14:creationId xmlns:p14="http://schemas.microsoft.com/office/powerpoint/2010/main" val="18304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364D2D1-C75F-CE4A-82D1-9F5FC6574900}"/>
              </a:ext>
            </a:extLst>
          </p:cNvPr>
          <p:cNvSpPr txBox="1">
            <a:spLocks/>
          </p:cNvSpPr>
          <p:nvPr/>
        </p:nvSpPr>
        <p:spPr>
          <a:xfrm>
            <a:off x="13088630" y="2354905"/>
            <a:ext cx="10974228" cy="9897422"/>
          </a:xfrm>
          <a:prstGeom prst="rect">
            <a:avLst/>
          </a:prstGeom>
        </p:spPr>
        <p:txBody>
          <a:bodyPr vert="horz" lIns="217728" tIns="108864" rIns="217728" bIns="108864" rtlCol="0">
            <a:normAutofit fontScale="925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lang="de-DE" sz="6600" kern="1200">
                <a:solidFill>
                  <a:srgbClr val="808080"/>
                </a:solidFill>
                <a:latin typeface="Calibri"/>
                <a:ea typeface="+mj-ea"/>
                <a:cs typeface="Calibri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61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48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-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logs</a:t>
            </a:r>
            <a:r>
              <a:rPr lang="de-DE" dirty="0"/>
              <a:t> (</a:t>
            </a:r>
            <a:r>
              <a:rPr lang="de-DE" dirty="0" err="1"/>
              <a:t>file</a:t>
            </a:r>
            <a:r>
              <a:rPr lang="de-DE" dirty="0"/>
              <a:t>/</a:t>
            </a:r>
            <a:r>
              <a:rPr lang="de-DE" dirty="0" err="1"/>
              <a:t>database</a:t>
            </a:r>
            <a:r>
              <a:rPr lang="de-DE" dirty="0"/>
              <a:t>)</a:t>
            </a:r>
          </a:p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configurable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separate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 dirty="0" err="1"/>
              <a:t>SQLcl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(</a:t>
            </a:r>
            <a:r>
              <a:rPr lang="de-DE" dirty="0" err="1"/>
              <a:t>APEXExport</a:t>
            </a:r>
            <a:r>
              <a:rPr lang="de-DE" dirty="0"/>
              <a:t>, REST </a:t>
            </a:r>
            <a:r>
              <a:rPr lang="de-DE" dirty="0" err="1"/>
              <a:t>export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</a:p>
        </p:txBody>
      </p:sp>
      <p:pic>
        <p:nvPicPr>
          <p:cNvPr id="8" name="Grafik 7" descr="Ein Bild, das Person, sitzend, Vorhang, computer enthält.&#10;&#10;Automatisch generierte Beschreibung">
            <a:extLst>
              <a:ext uri="{FF2B5EF4-FFF2-40B4-BE49-F238E27FC236}">
                <a16:creationId xmlns:a16="http://schemas.microsoft.com/office/drawing/2014/main" id="{25D53137-A55F-5143-AF9B-9D605FB8C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42" y="3325058"/>
            <a:ext cx="11430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Single </a:t>
            </a:r>
            <a:r>
              <a:rPr lang="de-DE" dirty="0" err="1"/>
              <a:t>Requirement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1500" dirty="0"/>
              <a:t>All </a:t>
            </a:r>
            <a:r>
              <a:rPr lang="de-DE" sz="11500" dirty="0" err="1"/>
              <a:t>changes</a:t>
            </a:r>
            <a:r>
              <a:rPr lang="de-DE" sz="11500" dirty="0"/>
              <a:t> </a:t>
            </a:r>
            <a:r>
              <a:rPr lang="de-DE" sz="11500" dirty="0" err="1"/>
              <a:t>are</a:t>
            </a:r>
            <a:r>
              <a:rPr lang="de-DE" sz="11500" dirty="0"/>
              <a:t> </a:t>
            </a:r>
            <a:r>
              <a:rPr lang="de-DE" sz="11500" dirty="0" err="1"/>
              <a:t>deployed</a:t>
            </a:r>
            <a:r>
              <a:rPr lang="de-DE" sz="11500" dirty="0"/>
              <a:t> </a:t>
            </a:r>
            <a:r>
              <a:rPr lang="de-DE" sz="11500" dirty="0" err="1"/>
              <a:t>through</a:t>
            </a:r>
            <a:r>
              <a:rPr lang="de-DE" sz="11500" dirty="0"/>
              <a:t> </a:t>
            </a:r>
            <a:r>
              <a:rPr lang="de-DE" sz="11500" dirty="0" err="1"/>
              <a:t>files</a:t>
            </a:r>
            <a:r>
              <a:rPr lang="de-DE" sz="115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9090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Demos</a:t>
            </a:r>
          </a:p>
        </p:txBody>
      </p:sp>
      <p:grpSp>
        <p:nvGrpSpPr>
          <p:cNvPr id="4" name="Group 265">
            <a:extLst>
              <a:ext uri="{FF2B5EF4-FFF2-40B4-BE49-F238E27FC236}">
                <a16:creationId xmlns:a16="http://schemas.microsoft.com/office/drawing/2014/main" id="{AB0D509E-8A19-4D48-9F96-85E1AFCF69D1}"/>
              </a:ext>
            </a:extLst>
          </p:cNvPr>
          <p:cNvGrpSpPr>
            <a:grpSpLocks noChangeAspect="1"/>
          </p:cNvGrpSpPr>
          <p:nvPr/>
        </p:nvGrpSpPr>
        <p:grpSpPr>
          <a:xfrm>
            <a:off x="7953536" y="4181383"/>
            <a:ext cx="6562563" cy="6244465"/>
            <a:chOff x="1588" y="4763"/>
            <a:chExt cx="6746875" cy="6419850"/>
          </a:xfrm>
          <a:solidFill>
            <a:schemeClr val="tx2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8D85469-7706-7444-AC15-8582C7524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405766D-4B82-314E-B7C5-7DACB87D1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1E0E94D-8FA8-E440-8596-2EEFFCCA5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73AAD1E-1CCD-2944-9EAA-C4B0F344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B41ADC-3B66-6B44-BBEB-AFA05E680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CF8692B-F4E0-6444-94B0-82E4DBC3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E72B443-200C-F943-AF34-F7EE01DC9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37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Benefits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BUILD a </a:t>
            </a:r>
            <a:r>
              <a:rPr lang="de-DE" dirty="0" err="1"/>
              <a:t>patch</a:t>
            </a:r>
            <a:r>
              <a:rPr lang="de-DE" dirty="0"/>
              <a:t>/</a:t>
            </a:r>
            <a:r>
              <a:rPr lang="de-DE" dirty="0" err="1"/>
              <a:t>release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pPr lvl="1"/>
            <a:r>
              <a:rPr lang="de-DE" dirty="0" err="1"/>
              <a:t>Others</a:t>
            </a:r>
            <a:r>
              <a:rPr lang="de-DE" dirty="0"/>
              <a:t> „</a:t>
            </a:r>
            <a:r>
              <a:rPr lang="de-DE" dirty="0" err="1"/>
              <a:t>build</a:t>
            </a:r>
            <a:r>
              <a:rPr lang="de-DE" dirty="0"/>
              <a:t>“ a </a:t>
            </a:r>
            <a:r>
              <a:rPr lang="de-DE" dirty="0" err="1"/>
              <a:t>patch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destination</a:t>
            </a:r>
            <a:endParaRPr lang="de-DE" dirty="0"/>
          </a:p>
          <a:p>
            <a:r>
              <a:rPr lang="de-DE" dirty="0"/>
              <a:t>Connection </a:t>
            </a:r>
            <a:r>
              <a:rPr lang="de-DE" dirty="0" err="1"/>
              <a:t>pools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wrong</a:t>
            </a:r>
            <a:r>
              <a:rPr lang="de-DE" dirty="0"/>
              <a:t>“ </a:t>
            </a:r>
            <a:r>
              <a:rPr lang="de-DE" dirty="0" err="1"/>
              <a:t>environment</a:t>
            </a:r>
            <a:endParaRPr lang="de-DE" dirty="0"/>
          </a:p>
          <a:p>
            <a:pPr marL="1088639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82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Written</a:t>
            </a:r>
            <a:r>
              <a:rPr lang="de-DE" dirty="0"/>
              <a:t> in Java + (</a:t>
            </a:r>
            <a:r>
              <a:rPr lang="de-DE" dirty="0" err="1"/>
              <a:t>generated</a:t>
            </a:r>
            <a:r>
              <a:rPr lang="de-DE" dirty="0"/>
              <a:t>)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1"/>
            <a:r>
              <a:rPr lang="de-DE" dirty="0"/>
              <a:t>Works on Windows, MacOS </a:t>
            </a:r>
            <a:r>
              <a:rPr lang="de-DE" dirty="0" err="1"/>
              <a:t>and</a:t>
            </a:r>
            <a:r>
              <a:rPr lang="de-DE" dirty="0"/>
              <a:t> Linux</a:t>
            </a:r>
          </a:p>
          <a:p>
            <a:pPr lvl="1"/>
            <a:r>
              <a:rPr lang="de-DE" dirty="0" err="1"/>
              <a:t>Exporter</a:t>
            </a:r>
            <a:r>
              <a:rPr lang="de-DE" dirty="0"/>
              <a:t>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DBMS_METADATA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SQLcl</a:t>
            </a:r>
            <a:endParaRPr lang="de-DE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dirty="0"/>
              <a:t>Installer </a:t>
            </a:r>
            <a:r>
              <a:rPr lang="de-DE" dirty="0" err="1"/>
              <a:t>leverages</a:t>
            </a:r>
            <a:r>
              <a:rPr lang="de-DE" dirty="0"/>
              <a:t> </a:t>
            </a:r>
            <a:r>
              <a:rPr lang="de-DE" dirty="0" err="1"/>
              <a:t>SQLcl</a:t>
            </a:r>
            <a:r>
              <a:rPr lang="de-DE" dirty="0"/>
              <a:t> (</a:t>
            </a:r>
            <a:r>
              <a:rPr lang="de-DE" dirty="0" err="1">
                <a:solidFill>
                  <a:schemeClr val="tx2"/>
                </a:solidFill>
              </a:rPr>
              <a:t>binaries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already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included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!)</a:t>
            </a:r>
          </a:p>
          <a:p>
            <a:pPr lvl="1"/>
            <a:r>
              <a:rPr lang="de-DE" dirty="0"/>
              <a:t>Tools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… OR </a:t>
            </a:r>
            <a:r>
              <a:rPr lang="de-DE" dirty="0" err="1"/>
              <a:t>separately</a:t>
            </a:r>
            <a:endParaRPr lang="de-DE" dirty="0"/>
          </a:p>
          <a:p>
            <a:endParaRPr lang="de-DE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D3B5136-2A7F-E248-8C8C-62A3DAC7FAFE}"/>
              </a:ext>
            </a:extLst>
          </p:cNvPr>
          <p:cNvSpPr/>
          <p:nvPr/>
        </p:nvSpPr>
        <p:spPr>
          <a:xfrm>
            <a:off x="2423160" y="11273087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DBMS_METADATA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7B2D70E-8922-A444-8C8B-DBA57C80B741}"/>
              </a:ext>
            </a:extLst>
          </p:cNvPr>
          <p:cNvSpPr/>
          <p:nvPr/>
        </p:nvSpPr>
        <p:spPr>
          <a:xfrm>
            <a:off x="7063740" y="11273087"/>
            <a:ext cx="464058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5EB62D5B-83F1-7942-A651-584FE0D4E985}"/>
              </a:ext>
            </a:extLst>
          </p:cNvPr>
          <p:cNvSpPr/>
          <p:nvPr/>
        </p:nvSpPr>
        <p:spPr>
          <a:xfrm>
            <a:off x="2423160" y="9524921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opal-export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17AE23F-5C41-8C4B-9FE1-BC1294602072}"/>
              </a:ext>
            </a:extLst>
          </p:cNvPr>
          <p:cNvSpPr/>
          <p:nvPr/>
        </p:nvSpPr>
        <p:spPr>
          <a:xfrm>
            <a:off x="12908121" y="11273086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1C3B02E-E6B2-F64C-BB57-765AFF0F1221}"/>
              </a:ext>
            </a:extLst>
          </p:cNvPr>
          <p:cNvSpPr/>
          <p:nvPr/>
        </p:nvSpPr>
        <p:spPr>
          <a:xfrm>
            <a:off x="12908121" y="9524920"/>
            <a:ext cx="9281160" cy="17138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application</a:t>
            </a:r>
            <a:r>
              <a:rPr lang="de-DE" dirty="0"/>
              <a:t> opal-</a:t>
            </a:r>
            <a:r>
              <a:rPr lang="de-DE" dirty="0" err="1"/>
              <a:t>install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/daust/opal-tools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718023-0F03-7E45-B8EC-A4D4FBB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20" y="1849466"/>
            <a:ext cx="14154440" cy="1157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10B0005-1921-9E41-91FE-87DF2B684F2A}"/>
              </a:ext>
            </a:extLst>
          </p:cNvPr>
          <p:cNvSpPr/>
          <p:nvPr/>
        </p:nvSpPr>
        <p:spPr bwMode="auto">
          <a:xfrm>
            <a:off x="15874338" y="8410161"/>
            <a:ext cx="2352702" cy="195303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  <a:defRPr/>
            </a:pPr>
            <a:endParaRPr lang="de-DE">
              <a:latin typeface="Arial Unicode MS" pitchFamily="34" charset="-12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2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A5A47-A541-3E45-B751-829AFEF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2D66F-04F0-0640-BA49-C0428BDC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Artwork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 err="1"/>
              <a:t>IIstudio</a:t>
            </a:r>
            <a:r>
              <a:rPr lang="de-DE" dirty="0"/>
              <a:t>/</a:t>
            </a:r>
            <a:r>
              <a:rPr lang="de-DE" dirty="0" err="1"/>
              <a:t>Bigstock.com</a:t>
            </a:r>
            <a:r>
              <a:rPr lang="de-DE" dirty="0"/>
              <a:t>: 391193441</a:t>
            </a:r>
          </a:p>
          <a:p>
            <a:r>
              <a:rPr lang="de-DE" dirty="0" err="1"/>
              <a:t>sidarta</a:t>
            </a:r>
            <a:r>
              <a:rPr lang="de-DE" dirty="0"/>
              <a:t>/</a:t>
            </a:r>
            <a:r>
              <a:rPr lang="de-DE" dirty="0" err="1"/>
              <a:t>Bigstock.com</a:t>
            </a:r>
            <a:r>
              <a:rPr lang="de-DE" dirty="0"/>
              <a:t>: 266092933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70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Macintosh PowerPoint</Application>
  <PresentationFormat>Benutzerdefiniert</PresentationFormat>
  <Paragraphs>61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Calibri</vt:lpstr>
      <vt:lpstr>Consolas</vt:lpstr>
      <vt:lpstr>Wingdings</vt:lpstr>
      <vt:lpstr>Office-Design</vt:lpstr>
      <vt:lpstr>PowerPoint-Präsentation</vt:lpstr>
      <vt:lpstr>Are you happy with your deployment strategy?</vt:lpstr>
      <vt:lpstr>A new solution </vt:lpstr>
      <vt:lpstr>Single Requirement</vt:lpstr>
      <vt:lpstr>Demos</vt:lpstr>
      <vt:lpstr>Benefits</vt:lpstr>
      <vt:lpstr>The Solution</vt:lpstr>
      <vt:lpstr>https://github.com/daust/opal-tools</vt:lpstr>
      <vt:lpstr>PowerPoint-Präsentation</vt:lpstr>
    </vt:vector>
  </TitlesOfParts>
  <Manager/>
  <Company>OPAL Consulting Dietmar Aust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Dietmar Aust</dc:creator>
  <cp:keywords/>
  <dc:description/>
  <cp:lastModifiedBy>Dietmar Aust</cp:lastModifiedBy>
  <cp:revision>915</cp:revision>
  <dcterms:created xsi:type="dcterms:W3CDTF">2015-04-02T00:30:29Z</dcterms:created>
  <dcterms:modified xsi:type="dcterms:W3CDTF">2020-12-10T14:04:16Z</dcterms:modified>
  <cp:category/>
</cp:coreProperties>
</file>