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32"/>
  </p:notesMasterIdLst>
  <p:handoutMasterIdLst>
    <p:handoutMasterId r:id="rId33"/>
  </p:handoutMasterIdLst>
  <p:sldIdLst>
    <p:sldId id="256" r:id="rId2"/>
    <p:sldId id="629" r:id="rId3"/>
    <p:sldId id="469" r:id="rId4"/>
    <p:sldId id="630" r:id="rId5"/>
    <p:sldId id="637" r:id="rId6"/>
    <p:sldId id="631" r:id="rId7"/>
    <p:sldId id="634" r:id="rId8"/>
    <p:sldId id="635" r:id="rId9"/>
    <p:sldId id="651" r:id="rId10"/>
    <p:sldId id="636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54" r:id="rId21"/>
    <p:sldId id="655" r:id="rId22"/>
    <p:sldId id="653" r:id="rId23"/>
    <p:sldId id="656" r:id="rId24"/>
    <p:sldId id="657" r:id="rId25"/>
    <p:sldId id="649" r:id="rId26"/>
    <p:sldId id="652" r:id="rId27"/>
    <p:sldId id="658" r:id="rId28"/>
    <p:sldId id="633" r:id="rId29"/>
    <p:sldId id="650" r:id="rId30"/>
    <p:sldId id="590" r:id="rId31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6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479">
          <p15:clr>
            <a:srgbClr val="A4A3A4"/>
          </p15:clr>
        </p15:guide>
        <p15:guide id="4" pos="7681">
          <p15:clr>
            <a:srgbClr val="A4A3A4"/>
          </p15:clr>
        </p15:guide>
        <p15:guide id="5" pos="1085">
          <p15:clr>
            <a:srgbClr val="A4A3A4"/>
          </p15:clr>
        </p15:guide>
        <p15:guide id="6" pos="142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8080"/>
    <a:srgbClr val="3F3F3F"/>
    <a:srgbClr val="212F3F"/>
    <a:srgbClr val="1D68A6"/>
    <a:srgbClr val="206BA9"/>
    <a:srgbClr val="B32924"/>
    <a:srgbClr val="DB342D"/>
    <a:srgbClr val="43B5F0"/>
    <a:srgbClr val="44546A"/>
    <a:srgbClr val="41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8" autoAdjust="0"/>
    <p:restoredTop sz="9004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248" y="1376"/>
      </p:cViewPr>
      <p:guideLst>
        <p:guide orient="horz" pos="7766"/>
        <p:guide orient="horz" pos="4320"/>
        <p:guide orient="horz" pos="479"/>
        <p:guide pos="7681"/>
        <p:guide pos="1085"/>
        <p:guide pos="14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15880"/>
    </p:cViewPr>
  </p:sorterViewPr>
  <p:notesViewPr>
    <p:cSldViewPr snapToGrid="0" snapToObjects="1">
      <p:cViewPr varScale="1">
        <p:scale>
          <a:sx n="162" d="100"/>
          <a:sy n="162" d="100"/>
        </p:scale>
        <p:origin x="454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C047-BE12-EC46-B9BA-2707E4FC193E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5CD9-A899-4B4C-B58D-2FB87FF1F7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678E-1831-8F48-A62D-BC5A98DE3A4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A9B0-80EF-A34D-B345-E2DEC5501E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9038" y="4260851"/>
            <a:ext cx="20729099" cy="294005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680702" y="549277"/>
            <a:ext cx="5487114" cy="117030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359" y="549277"/>
            <a:ext cx="16054890" cy="117030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181013" y="2790825"/>
            <a:ext cx="9483725" cy="94853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2438" y="3417253"/>
            <a:ext cx="6332712" cy="6331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319943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644806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319943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31123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4644806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6969669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231123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4644806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6966442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6966442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300016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929130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929130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1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4788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26826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87322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3220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6100" y="0"/>
            <a:ext cx="8054975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6100" y="6976872"/>
            <a:ext cx="8054975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22438" y="3190890"/>
            <a:ext cx="9485004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103438"/>
            <a:ext cx="24387175" cy="725963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135" y="0"/>
            <a:ext cx="4991138" cy="2658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7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588" cy="138705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6419" y="8813801"/>
            <a:ext cx="20729099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359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396814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3070226"/>
            <a:ext cx="10775238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2388348" y="3070226"/>
            <a:ext cx="10779470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2388348" y="4349750"/>
            <a:ext cx="1077947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360" y="546100"/>
            <a:ext cx="8023213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34708" y="546101"/>
            <a:ext cx="13633108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360" y="2870201"/>
            <a:ext cx="8023213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639" indent="0">
              <a:buNone/>
              <a:defRPr sz="6700"/>
            </a:lvl2pPr>
            <a:lvl3pPr marL="2177278" indent="0">
              <a:buNone/>
              <a:defRPr sz="5700"/>
            </a:lvl3pPr>
            <a:lvl4pPr marL="3265917" indent="0">
              <a:buNone/>
              <a:defRPr sz="4800"/>
            </a:lvl4pPr>
            <a:lvl5pPr marL="4354556" indent="0">
              <a:buNone/>
              <a:defRPr sz="4800"/>
            </a:lvl5pPr>
            <a:lvl6pPr marL="5443195" indent="0">
              <a:buNone/>
              <a:defRPr sz="4800"/>
            </a:lvl6pPr>
            <a:lvl7pPr marL="6531834" indent="0">
              <a:buNone/>
              <a:defRPr sz="4800"/>
            </a:lvl7pPr>
            <a:lvl8pPr marL="7620472" indent="0">
              <a:buNone/>
              <a:defRPr sz="4800"/>
            </a:lvl8pPr>
            <a:lvl9pPr marL="8709111" indent="0">
              <a:buNone/>
              <a:defRPr sz="4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0057" y="10734676"/>
            <a:ext cx="14632305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1355816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2354905"/>
            <a:ext cx="2194845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21939014" y="831880"/>
            <a:ext cx="690154" cy="690064"/>
          </a:xfrm>
          <a:prstGeom prst="ellipse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772801" y="936251"/>
            <a:ext cx="1065341" cy="730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mtClean="0">
                <a:latin typeface="Calibri"/>
                <a:cs typeface="Calibri"/>
              </a:rPr>
              <a:pPr/>
              <a:t>‹Nr.›</a:t>
            </a:fld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56810" y="-1393"/>
            <a:ext cx="3884518" cy="2490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50" r:id="rId12"/>
    <p:sldLayoutId id="2147483662" r:id="rId13"/>
    <p:sldLayoutId id="2147483678" r:id="rId14"/>
    <p:sldLayoutId id="2147483667" r:id="rId15"/>
    <p:sldLayoutId id="2147483668" r:id="rId16"/>
    <p:sldLayoutId id="2147483669" r:id="rId17"/>
    <p:sldLayoutId id="2147483682" r:id="rId18"/>
    <p:sldLayoutId id="2147483701" r:id="rId19"/>
    <p:sldLayoutId id="214748370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1088639" rtl="0" eaLnBrk="1" latinLnBrk="0" hangingPunct="1">
        <a:spcBef>
          <a:spcPct val="0"/>
        </a:spcBef>
        <a:buNone/>
        <a:defRPr lang="de-DE" sz="6600" b="1" kern="1200">
          <a:solidFill>
            <a:schemeClr val="tx2"/>
          </a:solidFill>
          <a:latin typeface="Calibri"/>
          <a:ea typeface="+mn-ea"/>
          <a:cs typeface="Calibri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lang="de-DE" sz="6600" kern="1200">
          <a:solidFill>
            <a:srgbClr val="808080"/>
          </a:solidFill>
          <a:latin typeface="Calibri"/>
          <a:ea typeface="+mj-ea"/>
          <a:cs typeface="Calibri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6100" kern="1200">
          <a:solidFill>
            <a:srgbClr val="808080"/>
          </a:solidFill>
          <a:latin typeface="+mn-lt"/>
          <a:ea typeface="+mn-ea"/>
          <a:cs typeface="+mn-cs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5700" kern="1200">
          <a:solidFill>
            <a:srgbClr val="808080"/>
          </a:solidFill>
          <a:latin typeface="+mn-lt"/>
          <a:ea typeface="+mn-ea"/>
          <a:cs typeface="+mn-cs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4800" kern="1200">
          <a:solidFill>
            <a:srgbClr val="808080"/>
          </a:solidFill>
          <a:latin typeface="+mn-lt"/>
          <a:ea typeface="+mn-ea"/>
          <a:cs typeface="+mn-cs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4800" kern="1200">
          <a:solidFill>
            <a:srgbClr val="808080"/>
          </a:solidFill>
          <a:latin typeface="+mn-lt"/>
          <a:ea typeface="+mn-ea"/>
          <a:cs typeface="+mn-c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729" y="4030810"/>
            <a:ext cx="18953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OPAL Tools</a:t>
            </a:r>
          </a:p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Free Tools for Oracle Software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58715" y="-2093653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2682" y="8401956"/>
            <a:ext cx="56018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Dietmar Aust</a:t>
            </a:r>
            <a:b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</a:br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Opal-Consulting, Cologne</a:t>
            </a:r>
          </a:p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www.opal-consulting.de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1" y="8705712"/>
            <a:ext cx="2561917" cy="111365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12" name="Bild 11" descr="Oracle APEX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015" y="1224254"/>
            <a:ext cx="2387141" cy="2423128"/>
          </a:xfrm>
          <a:prstGeom prst="rect">
            <a:avLst/>
          </a:prstGeom>
        </p:spPr>
      </p:pic>
      <p:pic>
        <p:nvPicPr>
          <p:cNvPr id="4" name="Bild 3" descr="O-ACEAlumni-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10" y="8738876"/>
            <a:ext cx="3140734" cy="10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E.g.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 HR </a:t>
            </a:r>
            <a:r>
              <a:rPr lang="de-DE" dirty="0" err="1"/>
              <a:t>and</a:t>
            </a:r>
            <a:r>
              <a:rPr lang="de-DE" dirty="0"/>
              <a:t> SCOTT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dev,test,prod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-user“</a:t>
            </a:r>
          </a:p>
          <a:p>
            <a:pPr lvl="1"/>
            <a:r>
              <a:rPr lang="de-DE" dirty="0" err="1"/>
              <a:t>Typically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GIT / SVN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1" y="1086646"/>
            <a:ext cx="7116415" cy="25023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A84FEC-3236-8141-A467-620ACD76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4581197"/>
            <a:ext cx="15854890" cy="35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9C9E9E-2D03-0245-8686-A810E764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3189518"/>
            <a:ext cx="5654791" cy="4834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CADE70-0186-F04F-8DE8-F486681E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962" y="1962884"/>
            <a:ext cx="11638911" cy="1138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1788962" y="790238"/>
            <a:ext cx="10110917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connections-dev.json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329CDBA-3E44-324D-861D-8170C4415EBD}"/>
              </a:ext>
            </a:extLst>
          </p:cNvPr>
          <p:cNvSpPr txBox="1">
            <a:spLocks/>
          </p:cNvSpPr>
          <p:nvPr/>
        </p:nvSpPr>
        <p:spPr>
          <a:xfrm>
            <a:off x="1219358" y="8497730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62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connections-prod.json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30938F-002B-7548-B330-4925C5E92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9445470"/>
            <a:ext cx="5549900" cy="2527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960EEDA2-4A39-A040-B19A-D166B7148253}"/>
              </a:ext>
            </a:extLst>
          </p:cNvPr>
          <p:cNvSpPr/>
          <p:nvPr/>
        </p:nvSpPr>
        <p:spPr bwMode="auto">
          <a:xfrm>
            <a:off x="1889633" y="4137258"/>
            <a:ext cx="5227245" cy="14658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B5FA303-BD63-8A45-8473-9FFDB17A2FF8}"/>
              </a:ext>
            </a:extLst>
          </p:cNvPr>
          <p:cNvSpPr txBox="1"/>
          <p:nvPr/>
        </p:nvSpPr>
        <p:spPr>
          <a:xfrm>
            <a:off x="7407989" y="4089298"/>
            <a:ext cx="4089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Support </a:t>
            </a:r>
            <a:r>
              <a:rPr lang="de-DE" sz="3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Proxy Accounts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Cloud Database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B7781A-3704-084C-847D-D417B63BD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961" y="1962884"/>
            <a:ext cx="11930023" cy="106720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94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opal-tools/bin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programs</a:t>
            </a:r>
            <a:endParaRPr lang="de-DE" dirty="0"/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schema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6492239"/>
            <a:ext cx="7116415" cy="1616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0" y="442547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3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8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export.sh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FF3CA4D-3BFB-DD46-91B9-5342803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8" y="5000279"/>
            <a:ext cx="13647420" cy="727254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simple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C3C1BDB-6E48-E348-9C58-B5562EA6E63E}"/>
              </a:ext>
            </a:extLst>
          </p:cNvPr>
          <p:cNvSpPr txBox="1">
            <a:spLocks/>
          </p:cNvSpPr>
          <p:nvPr/>
        </p:nvSpPr>
        <p:spPr>
          <a:xfrm>
            <a:off x="1219359" y="7533645"/>
            <a:ext cx="1344330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-prompt-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filter.sh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AB284C0D-193B-C147-9F2F-182FA60E789E}"/>
              </a:ext>
            </a:extLst>
          </p:cNvPr>
          <p:cNvSpPr txBox="1">
            <a:spLocks/>
          </p:cNvSpPr>
          <p:nvPr/>
        </p:nvSpPr>
        <p:spPr>
          <a:xfrm>
            <a:off x="14866779" y="8471229"/>
            <a:ext cx="8999061" cy="3027351"/>
          </a:xfrm>
          <a:prstGeom prst="rect">
            <a:avLst/>
          </a:prstGeom>
        </p:spPr>
        <p:txBody>
          <a:bodyPr vert="horz" lIns="217728" tIns="108864" rIns="217728" bIns="108864" rtlCol="0">
            <a:normAutofit fontScale="5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Prompts </a:t>
            </a:r>
            <a:r>
              <a:rPr lang="de-DE" dirty="0" err="1"/>
              <a:t>for</a:t>
            </a:r>
            <a:r>
              <a:rPr lang="de-DE" dirty="0"/>
              <a:t> like-filter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0B36BC-B0FD-A841-A38F-BAC87283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8" y="8481384"/>
            <a:ext cx="13443304" cy="4983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A068A72-CF1B-0E4D-A116-0172E6596682}"/>
              </a:ext>
            </a:extLst>
          </p:cNvPr>
          <p:cNvSpPr/>
          <p:nvPr/>
        </p:nvSpPr>
        <p:spPr bwMode="auto">
          <a:xfrm>
            <a:off x="1258887" y="8708984"/>
            <a:ext cx="8274219" cy="7329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519C9F9-10A1-A749-A832-C79533EDB1F3}"/>
              </a:ext>
            </a:extLst>
          </p:cNvPr>
          <p:cNvSpPr/>
          <p:nvPr/>
        </p:nvSpPr>
        <p:spPr bwMode="auto">
          <a:xfrm>
            <a:off x="1258886" y="11818592"/>
            <a:ext cx="13157505" cy="1645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8D7D6E-3500-8D4E-9060-291D30DDB296}"/>
              </a:ext>
            </a:extLst>
          </p:cNvPr>
          <p:cNvSpPr/>
          <p:nvPr/>
        </p:nvSpPr>
        <p:spPr bwMode="auto">
          <a:xfrm>
            <a:off x="3340605" y="11863949"/>
            <a:ext cx="8546596" cy="53737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4F4B74-7A61-5548-BA61-EC097B02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6" y="3079390"/>
            <a:ext cx="20805806" cy="1587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74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„opal-tools/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logging</a:t>
            </a:r>
            <a:endParaRPr lang="de-DE" dirty="0"/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global </a:t>
            </a:r>
            <a:r>
              <a:rPr lang="de-DE" dirty="0" err="1"/>
              <a:t>settings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2" y="851741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968166-7AC8-A842-BD5E-9127E13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6" y="6068858"/>
            <a:ext cx="14648661" cy="7417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D3583BAC-9C9F-DC48-8B9C-49101C4D8AD5}"/>
              </a:ext>
            </a:extLst>
          </p:cNvPr>
          <p:cNvSpPr/>
          <p:nvPr/>
        </p:nvSpPr>
        <p:spPr bwMode="auto">
          <a:xfrm>
            <a:off x="2024975" y="8586287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2C396B3-B660-7A44-B7D0-143B682D5163}"/>
              </a:ext>
            </a:extLst>
          </p:cNvPr>
          <p:cNvSpPr/>
          <p:nvPr/>
        </p:nvSpPr>
        <p:spPr bwMode="auto">
          <a:xfrm>
            <a:off x="2024973" y="8993086"/>
            <a:ext cx="13340921" cy="88640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402359A3-7D72-994D-B00B-A93F3DA77C18}"/>
              </a:ext>
            </a:extLst>
          </p:cNvPr>
          <p:cNvSpPr/>
          <p:nvPr/>
        </p:nvSpPr>
        <p:spPr bwMode="auto">
          <a:xfrm>
            <a:off x="2024971" y="9720905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A689913C-D881-9848-9A4C-4792401ECD21}"/>
              </a:ext>
            </a:extLst>
          </p:cNvPr>
          <p:cNvSpPr/>
          <p:nvPr/>
        </p:nvSpPr>
        <p:spPr bwMode="auto">
          <a:xfrm>
            <a:off x="2024971" y="10051559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970B0D7-4303-684C-9ED1-C30C2D8E99D1}"/>
              </a:ext>
            </a:extLst>
          </p:cNvPr>
          <p:cNvSpPr/>
          <p:nvPr/>
        </p:nvSpPr>
        <p:spPr bwMode="auto">
          <a:xfrm>
            <a:off x="2024971" y="1044289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8F395540-6FE3-874D-93B7-0958426BEB69}"/>
              </a:ext>
            </a:extLst>
          </p:cNvPr>
          <p:cNvSpPr/>
          <p:nvPr/>
        </p:nvSpPr>
        <p:spPr bwMode="auto">
          <a:xfrm>
            <a:off x="2024971" y="1080338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CB05CB2-9F9D-3D4B-A303-F1A04DEA9B5C}"/>
              </a:ext>
            </a:extLst>
          </p:cNvPr>
          <p:cNvSpPr/>
          <p:nvPr/>
        </p:nvSpPr>
        <p:spPr bwMode="auto">
          <a:xfrm>
            <a:off x="2024971" y="11145127"/>
            <a:ext cx="13340921" cy="9230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7924492E-BF9F-804A-A8DC-FCD9D6EEE377}"/>
              </a:ext>
            </a:extLst>
          </p:cNvPr>
          <p:cNvSpPr/>
          <p:nvPr/>
        </p:nvSpPr>
        <p:spPr bwMode="auto">
          <a:xfrm>
            <a:off x="2024971" y="11863039"/>
            <a:ext cx="13340921" cy="130368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AAB5F1-5D9E-8C40-985C-4606D81BBACB}"/>
              </a:ext>
            </a:extLst>
          </p:cNvPr>
          <p:cNvSpPr/>
          <p:nvPr/>
        </p:nvSpPr>
        <p:spPr bwMode="auto">
          <a:xfrm>
            <a:off x="2024971" y="13059659"/>
            <a:ext cx="13340921" cy="47585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2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after </a:t>
            </a: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DDL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2" y="10635381"/>
            <a:ext cx="7116415" cy="135581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2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3046418" y="2234658"/>
            <a:ext cx="1036687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opal-export-post-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10121398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532D7B-D6C5-5545-9237-9496A4BC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9" y="3189518"/>
            <a:ext cx="11277600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4CE173-0AAC-5842-927B-09179D6B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418" y="3189518"/>
            <a:ext cx="10366873" cy="7817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73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opal-tools/export-templates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Override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dbms_metadata.get_ddl</a:t>
            </a:r>
            <a:r>
              <a:rPr lang="de-DE" dirty="0"/>
              <a:t>()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11867321"/>
            <a:ext cx="7116415" cy="8495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22AC44-6EBC-2F45-AFDB-C76D7DBD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7" y="6804024"/>
            <a:ext cx="10502900" cy="6362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488260" y="7030277"/>
            <a:ext cx="4196923" cy="133847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84FEE755-BEAE-5043-BF40-6FB31DBBE8C9}"/>
              </a:ext>
            </a:extLst>
          </p:cNvPr>
          <p:cNvSpPr/>
          <p:nvPr/>
        </p:nvSpPr>
        <p:spPr bwMode="auto">
          <a:xfrm>
            <a:off x="1488260" y="9393009"/>
            <a:ext cx="8351479" cy="11623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66AC01-46EE-FF47-BBC4-1D8B530B043D}"/>
              </a:ext>
            </a:extLst>
          </p:cNvPr>
          <p:cNvSpPr/>
          <p:nvPr/>
        </p:nvSpPr>
        <p:spPr bwMode="auto">
          <a:xfrm>
            <a:off x="1591297" y="12478580"/>
            <a:ext cx="2682530" cy="54168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6E1F04-3ADE-754A-AD68-19D00853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67" y="7175339"/>
            <a:ext cx="95377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6D65D9-48D1-F343-976E-EFAFBF2D7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707" y="7886537"/>
            <a:ext cx="7531100" cy="53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0320F6-9E8C-9343-B6B9-213486AB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707" y="11624458"/>
            <a:ext cx="78994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00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C4B5F1A-D19D-A441-BC13-DD256A7C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002" y="2322534"/>
            <a:ext cx="5451833" cy="5390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Export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8431164" y="2903200"/>
            <a:ext cx="4888671" cy="23645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1A9C2F-CB4A-ED4C-86C6-6AF7C9B9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44" y="5017648"/>
            <a:ext cx="14533734" cy="17012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50F3CDB-A9FE-AB4D-973B-B12BD6D6E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34" y="8028213"/>
            <a:ext cx="20450106" cy="52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3F6CED8-89D3-8A40-A308-4D11ECF8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-template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(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subdirectories</a:t>
            </a:r>
            <a:r>
              <a:rPr lang="de-DE" dirty="0"/>
              <a:t>)</a:t>
            </a:r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patches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year</a:t>
            </a:r>
            <a:r>
              <a:rPr lang="de-DE" dirty="0"/>
              <a:t>&gt;/&lt;</a:t>
            </a:r>
            <a:r>
              <a:rPr lang="de-DE" dirty="0" err="1"/>
              <a:t>year-month-day</a:t>
            </a:r>
            <a:r>
              <a:rPr lang="de-DE" dirty="0"/>
              <a:t>&gt;-&lt;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initialize-patch.sh</a:t>
            </a:r>
            <a:endParaRPr lang="de-DE" dirty="0"/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9273328" y="237986"/>
            <a:ext cx="4615777" cy="564326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5AED3B-9901-4B43-9E4C-5594E1A3DD2E}"/>
              </a:ext>
            </a:extLst>
          </p:cNvPr>
          <p:cNvSpPr/>
          <p:nvPr/>
        </p:nvSpPr>
        <p:spPr bwMode="auto">
          <a:xfrm>
            <a:off x="19273327" y="5881254"/>
            <a:ext cx="4611757" cy="621376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9269306" y="12095017"/>
            <a:ext cx="4611757" cy="138299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4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  <a:p>
            <a:r>
              <a:rPr lang="de-DE" dirty="0"/>
              <a:t>The Solution</a:t>
            </a:r>
          </a:p>
          <a:p>
            <a:r>
              <a:rPr lang="de-DE" dirty="0"/>
              <a:t>Demo</a:t>
            </a:r>
          </a:p>
          <a:p>
            <a:r>
              <a:rPr lang="de-DE" dirty="0" err="1"/>
              <a:t>Customization</a:t>
            </a:r>
            <a:endParaRPr lang="de-DE" dirty="0"/>
          </a:p>
          <a:p>
            <a:r>
              <a:rPr lang="de-DE" dirty="0"/>
              <a:t>Download / </a:t>
            </a:r>
            <a:r>
              <a:rPr lang="de-DE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60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1097386-6203-C14A-A154-BA79126D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: opal-</a:t>
            </a:r>
            <a:r>
              <a:rPr lang="de-DE" dirty="0" err="1"/>
              <a:t>installer.json</a:t>
            </a: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273328" y="288052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05D538-4989-6741-8337-50191C76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86" y="3771259"/>
            <a:ext cx="9840913" cy="91987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5629A630-E69A-F040-A6BD-01F254A0EF9C}"/>
              </a:ext>
            </a:extLst>
          </p:cNvPr>
          <p:cNvSpPr/>
          <p:nvPr/>
        </p:nvSpPr>
        <p:spPr bwMode="auto">
          <a:xfrm>
            <a:off x="1550986" y="4032252"/>
            <a:ext cx="5726114" cy="16827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E5820115-7966-C149-85AF-CF8810FF97BA}"/>
              </a:ext>
            </a:extLst>
          </p:cNvPr>
          <p:cNvSpPr/>
          <p:nvPr/>
        </p:nvSpPr>
        <p:spPr bwMode="auto">
          <a:xfrm>
            <a:off x="1550986" y="5715000"/>
            <a:ext cx="5726114" cy="26479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04F957CB-AE2D-3D4D-B3F8-AC1AE4EA5A1D}"/>
              </a:ext>
            </a:extLst>
          </p:cNvPr>
          <p:cNvSpPr/>
          <p:nvPr/>
        </p:nvSpPr>
        <p:spPr bwMode="auto">
          <a:xfrm>
            <a:off x="1550986" y="8362950"/>
            <a:ext cx="5726114" cy="3048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B9CB1BE-6344-6B40-9A16-E094863188D7}"/>
              </a:ext>
            </a:extLst>
          </p:cNvPr>
          <p:cNvSpPr/>
          <p:nvPr/>
        </p:nvSpPr>
        <p:spPr bwMode="auto">
          <a:xfrm>
            <a:off x="1550986" y="8648700"/>
            <a:ext cx="5726114" cy="3048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E04580B0-F52E-664B-9BE5-BC64DD123B3A}"/>
              </a:ext>
            </a:extLst>
          </p:cNvPr>
          <p:cNvSpPr/>
          <p:nvPr/>
        </p:nvSpPr>
        <p:spPr bwMode="auto">
          <a:xfrm>
            <a:off x="1550986" y="8934450"/>
            <a:ext cx="9689530" cy="3238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A4DF688B-65B1-9B4A-A1C0-A88166810C38}"/>
              </a:ext>
            </a:extLst>
          </p:cNvPr>
          <p:cNvSpPr/>
          <p:nvPr/>
        </p:nvSpPr>
        <p:spPr bwMode="auto">
          <a:xfrm>
            <a:off x="1550986" y="9150524"/>
            <a:ext cx="8621714" cy="33272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55254965-9705-BB43-9086-9273DABD2442}"/>
              </a:ext>
            </a:extLst>
          </p:cNvPr>
          <p:cNvSpPr/>
          <p:nvPr/>
        </p:nvSpPr>
        <p:spPr bwMode="auto">
          <a:xfrm>
            <a:off x="1550986" y="12430300"/>
            <a:ext cx="8621714" cy="2527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2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647C698D-C37E-444D-A158-6E224581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1.copy-source-files.sh</a:t>
            </a:r>
          </a:p>
          <a:p>
            <a:pPr lvl="1"/>
            <a:r>
              <a:rPr lang="de-DE" dirty="0" err="1"/>
              <a:t>Copies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FA3B7D-B560-9940-BECA-7C5B8182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6" y="7260159"/>
            <a:ext cx="5816600" cy="605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404937" y="7943850"/>
            <a:ext cx="4081464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45AEB53-7546-BC40-8BC9-4C80EF71F64E}"/>
              </a:ext>
            </a:extLst>
          </p:cNvPr>
          <p:cNvSpPr/>
          <p:nvPr/>
        </p:nvSpPr>
        <p:spPr bwMode="auto">
          <a:xfrm>
            <a:off x="1404937" y="11613618"/>
            <a:ext cx="4081464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EA89875F-83C1-E14B-9348-6A14FFF9246B}"/>
              </a:ext>
            </a:extLst>
          </p:cNvPr>
          <p:cNvSpPr/>
          <p:nvPr/>
        </p:nvSpPr>
        <p:spPr bwMode="auto">
          <a:xfrm>
            <a:off x="1404937" y="12577373"/>
            <a:ext cx="4081464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273328" y="570058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B9E71AE-ABD4-6246-9281-B45BB2EA5A82}"/>
              </a:ext>
            </a:extLst>
          </p:cNvPr>
          <p:cNvSpPr/>
          <p:nvPr/>
        </p:nvSpPr>
        <p:spPr bwMode="auto">
          <a:xfrm>
            <a:off x="19273328" y="3538817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1C7D41-5A13-7140-89C5-1948257B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410" y="7260158"/>
            <a:ext cx="10221834" cy="60578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CC3199-B7C4-3742-84DE-2D511AFD0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37" y="5565745"/>
            <a:ext cx="11785152" cy="15117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AFC32801-DB53-7C4B-B9D2-A2F2BF919C0B}"/>
              </a:ext>
            </a:extLst>
          </p:cNvPr>
          <p:cNvSpPr/>
          <p:nvPr/>
        </p:nvSpPr>
        <p:spPr bwMode="auto">
          <a:xfrm>
            <a:off x="7927409" y="8428103"/>
            <a:ext cx="6097427" cy="88215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34A5E840-077C-C24A-B305-C23431A5D06A}"/>
              </a:ext>
            </a:extLst>
          </p:cNvPr>
          <p:cNvSpPr/>
          <p:nvPr/>
        </p:nvSpPr>
        <p:spPr bwMode="auto">
          <a:xfrm>
            <a:off x="7958632" y="9280597"/>
            <a:ext cx="6097427" cy="16506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0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2.validate-&lt;</a:t>
            </a:r>
            <a:r>
              <a:rPr lang="de-DE" dirty="0" err="1"/>
              <a:t>environment</a:t>
            </a:r>
            <a:r>
              <a:rPr lang="de-DE" dirty="0"/>
              <a:t>&gt;.sh</a:t>
            </a:r>
          </a:p>
          <a:p>
            <a:r>
              <a:rPr lang="de-DE" dirty="0" err="1"/>
              <a:t>Validates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installed</a:t>
            </a: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35787" y="919210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B703A7-9129-C542-B858-FA8D8A90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4202327"/>
            <a:ext cx="12128500" cy="92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3.install-&lt;</a:t>
            </a:r>
            <a:r>
              <a:rPr lang="de-DE" dirty="0" err="1"/>
              <a:t>environment</a:t>
            </a:r>
            <a:r>
              <a:rPr lang="de-DE" dirty="0"/>
              <a:t>&gt;.sh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73887" y="226399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A5534D-30FF-364C-B066-EA1A245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65" y="2354905"/>
            <a:ext cx="12204700" cy="110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ReleaseNotes.txt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73887" y="359749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5D4D2D-7887-124B-BB97-13CA351E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37" y="3924514"/>
            <a:ext cx="4246564" cy="2496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539E0E7-A5FB-0C4D-815E-40806A30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9" y="9712261"/>
            <a:ext cx="6360367" cy="2990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AC1F842-9F9F-1048-B5E0-073D0750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01" y="7322119"/>
            <a:ext cx="23248667" cy="1534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444EC39-1A83-8F4E-ADE6-E4CFFD7B6BEE}"/>
              </a:ext>
            </a:extLst>
          </p:cNvPr>
          <p:cNvSpPr txBox="1"/>
          <p:nvPr/>
        </p:nvSpPr>
        <p:spPr>
          <a:xfrm>
            <a:off x="6276109" y="3962615"/>
            <a:ext cx="1151312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Plain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exists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will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inserted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patch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table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18102" y="4994029"/>
            <a:ext cx="4166526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Demo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8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60106" y="4994029"/>
            <a:ext cx="9682522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Customization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144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Customization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EVERYTHING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customizable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layout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assumed</a:t>
            </a:r>
            <a:endParaRPr lang="de-DE" dirty="0"/>
          </a:p>
          <a:p>
            <a:r>
              <a:rPr lang="de-DE" dirty="0"/>
              <a:t>Shell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pre-generated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adapted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r>
              <a:rPr lang="de-DE" dirty="0"/>
              <a:t>Patches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-template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command-line</a:t>
            </a:r>
            <a:r>
              <a:rPr lang="de-DE" dirty="0"/>
              <a:t> </a:t>
            </a:r>
            <a:r>
              <a:rPr lang="de-DE" dirty="0" err="1"/>
              <a:t>switches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08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1728" y="4994029"/>
            <a:ext cx="13499273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Download  / GitHub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/daust/opal-tools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718023-0F03-7E45-B8EC-A4D4FBB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20" y="1849466"/>
            <a:ext cx="14154440" cy="1157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0B0005-1921-9E41-91FE-87DF2B684F2A}"/>
              </a:ext>
            </a:extLst>
          </p:cNvPr>
          <p:cNvSpPr/>
          <p:nvPr/>
        </p:nvSpPr>
        <p:spPr bwMode="auto">
          <a:xfrm>
            <a:off x="15874338" y="8410161"/>
            <a:ext cx="2352702" cy="19530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2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0480" y="4994029"/>
            <a:ext cx="19061757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WHY? Background / Context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6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438" y="680909"/>
            <a:ext cx="20942300" cy="1129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Open Sans"/>
                <a:cs typeface="Open Sans"/>
              </a:rPr>
              <a:t>Questions?</a:t>
            </a:r>
          </a:p>
        </p:txBody>
      </p:sp>
      <p:sp>
        <p:nvSpPr>
          <p:cNvPr id="3" name="AutoShape 98"/>
          <p:cNvSpPr>
            <a:spLocks/>
          </p:cNvSpPr>
          <p:nvPr/>
        </p:nvSpPr>
        <p:spPr bwMode="auto">
          <a:xfrm>
            <a:off x="7575356" y="9517026"/>
            <a:ext cx="452232" cy="6430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647"/>
                </a:moveTo>
                <a:cubicBezTo>
                  <a:pt x="21599" y="8410"/>
                  <a:pt x="21443" y="9124"/>
                  <a:pt x="21132" y="9804"/>
                </a:cubicBezTo>
                <a:cubicBezTo>
                  <a:pt x="20820" y="10488"/>
                  <a:pt x="20404" y="11134"/>
                  <a:pt x="19880" y="11747"/>
                </a:cubicBezTo>
                <a:lnTo>
                  <a:pt x="12619" y="20679"/>
                </a:lnTo>
                <a:cubicBezTo>
                  <a:pt x="12095" y="21292"/>
                  <a:pt x="11491" y="21599"/>
                  <a:pt x="10804" y="21599"/>
                </a:cubicBezTo>
                <a:cubicBezTo>
                  <a:pt x="10112" y="21599"/>
                  <a:pt x="9520" y="21292"/>
                  <a:pt x="9024" y="20679"/>
                </a:cubicBezTo>
                <a:lnTo>
                  <a:pt x="1727" y="11718"/>
                </a:lnTo>
                <a:cubicBezTo>
                  <a:pt x="1203" y="11106"/>
                  <a:pt x="783" y="10462"/>
                  <a:pt x="472" y="9782"/>
                </a:cubicBezTo>
                <a:cubicBezTo>
                  <a:pt x="156" y="9110"/>
                  <a:pt x="0" y="8398"/>
                  <a:pt x="0" y="7647"/>
                </a:cubicBezTo>
                <a:cubicBezTo>
                  <a:pt x="0" y="6594"/>
                  <a:pt x="279" y="5601"/>
                  <a:pt x="843" y="4669"/>
                </a:cubicBezTo>
                <a:cubicBezTo>
                  <a:pt x="1403" y="3737"/>
                  <a:pt x="2179" y="2921"/>
                  <a:pt x="3164" y="2227"/>
                </a:cubicBezTo>
                <a:cubicBezTo>
                  <a:pt x="4143" y="1538"/>
                  <a:pt x="5296" y="990"/>
                  <a:pt x="6615" y="595"/>
                </a:cubicBezTo>
                <a:cubicBezTo>
                  <a:pt x="7936" y="197"/>
                  <a:pt x="9344" y="0"/>
                  <a:pt x="10819" y="0"/>
                </a:cubicBezTo>
                <a:cubicBezTo>
                  <a:pt x="12315" y="0"/>
                  <a:pt x="13719" y="197"/>
                  <a:pt x="15023" y="595"/>
                </a:cubicBezTo>
                <a:cubicBezTo>
                  <a:pt x="16335" y="993"/>
                  <a:pt x="17475" y="1538"/>
                  <a:pt x="18451" y="2227"/>
                </a:cubicBezTo>
                <a:cubicBezTo>
                  <a:pt x="19427" y="2921"/>
                  <a:pt x="20200" y="3737"/>
                  <a:pt x="20756" y="4669"/>
                </a:cubicBezTo>
                <a:cubicBezTo>
                  <a:pt x="21320" y="5603"/>
                  <a:pt x="21599" y="6594"/>
                  <a:pt x="21599" y="7647"/>
                </a:cubicBezTo>
                <a:moveTo>
                  <a:pt x="10819" y="11408"/>
                </a:moveTo>
                <a:cubicBezTo>
                  <a:pt x="11547" y="11408"/>
                  <a:pt x="12240" y="11309"/>
                  <a:pt x="12900" y="11114"/>
                </a:cubicBezTo>
                <a:cubicBezTo>
                  <a:pt x="13556" y="10922"/>
                  <a:pt x="14127" y="10651"/>
                  <a:pt x="14612" y="10310"/>
                </a:cubicBezTo>
                <a:cubicBezTo>
                  <a:pt x="15096" y="9968"/>
                  <a:pt x="15476" y="9564"/>
                  <a:pt x="15748" y="9107"/>
                </a:cubicBezTo>
                <a:cubicBezTo>
                  <a:pt x="16028" y="8650"/>
                  <a:pt x="16164" y="8158"/>
                  <a:pt x="16164" y="7645"/>
                </a:cubicBezTo>
                <a:cubicBezTo>
                  <a:pt x="16164" y="7131"/>
                  <a:pt x="16028" y="6642"/>
                  <a:pt x="15748" y="6176"/>
                </a:cubicBezTo>
                <a:cubicBezTo>
                  <a:pt x="15476" y="5713"/>
                  <a:pt x="15096" y="5304"/>
                  <a:pt x="14612" y="4951"/>
                </a:cubicBezTo>
                <a:cubicBezTo>
                  <a:pt x="14128" y="4604"/>
                  <a:pt x="13564" y="4327"/>
                  <a:pt x="12908" y="4135"/>
                </a:cubicBezTo>
                <a:cubicBezTo>
                  <a:pt x="12256" y="3943"/>
                  <a:pt x="11564" y="3842"/>
                  <a:pt x="10820" y="3842"/>
                </a:cubicBezTo>
                <a:cubicBezTo>
                  <a:pt x="10068" y="3842"/>
                  <a:pt x="9376" y="3940"/>
                  <a:pt x="8736" y="4135"/>
                </a:cubicBezTo>
                <a:cubicBezTo>
                  <a:pt x="8092" y="4327"/>
                  <a:pt x="7528" y="4604"/>
                  <a:pt x="7032" y="4951"/>
                </a:cubicBezTo>
                <a:cubicBezTo>
                  <a:pt x="6532" y="5304"/>
                  <a:pt x="6148" y="5713"/>
                  <a:pt x="5872" y="6171"/>
                </a:cubicBezTo>
                <a:cubicBezTo>
                  <a:pt x="5596" y="6628"/>
                  <a:pt x="5460" y="7119"/>
                  <a:pt x="5460" y="7642"/>
                </a:cubicBezTo>
                <a:cubicBezTo>
                  <a:pt x="5460" y="8155"/>
                  <a:pt x="5596" y="8644"/>
                  <a:pt x="5872" y="9104"/>
                </a:cubicBezTo>
                <a:cubicBezTo>
                  <a:pt x="6148" y="9561"/>
                  <a:pt x="6532" y="9965"/>
                  <a:pt x="7032" y="10307"/>
                </a:cubicBezTo>
                <a:cubicBezTo>
                  <a:pt x="7528" y="10648"/>
                  <a:pt x="8092" y="10919"/>
                  <a:pt x="8736" y="11111"/>
                </a:cubicBezTo>
                <a:cubicBezTo>
                  <a:pt x="9376" y="11309"/>
                  <a:pt x="10068" y="11408"/>
                  <a:pt x="10819" y="11408"/>
                </a:cubicBezTo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8225437" y="9441994"/>
            <a:ext cx="4267756" cy="2014564"/>
            <a:chOff x="838200" y="2992185"/>
            <a:chExt cx="1600200" cy="755461"/>
          </a:xfrm>
        </p:grpSpPr>
        <p:sp>
          <p:nvSpPr>
            <p:cNvPr id="5" name="TextBox 27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Opal Consulting</a:t>
              </a:r>
            </a:p>
          </p:txBody>
        </p:sp>
        <p:sp>
          <p:nvSpPr>
            <p:cNvPr id="6" name="TextBox 28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Zum Tilmeshof 11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50859 Köln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Germany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1739338" y="9488438"/>
            <a:ext cx="599514" cy="4392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>
            <a:off x="12493193" y="9390042"/>
            <a:ext cx="4267756" cy="2014564"/>
            <a:chOff x="838200" y="2992185"/>
            <a:chExt cx="1600200" cy="755461"/>
          </a:xfrm>
        </p:grpSpPr>
        <p:sp>
          <p:nvSpPr>
            <p:cNvPr id="18" name="TextBox 41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Email / Website</a:t>
              </a:r>
            </a:p>
          </p:txBody>
        </p:sp>
        <p:sp>
          <p:nvSpPr>
            <p:cNvPr id="19" name="TextBox 42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dietmar.aust@opal-consulting.de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 err="1">
                  <a:solidFill>
                    <a:schemeClr val="tx2"/>
                  </a:solidFill>
                  <a:latin typeface="Open Sans Light"/>
                  <a:cs typeface="Open Sans Light"/>
                </a:rPr>
                <a:t>www.opal-consulting.de</a:t>
              </a:r>
              <a:endParaRPr lang="en-US" sz="21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20" name="AutoShape 102"/>
          <p:cNvSpPr>
            <a:spLocks noChangeAspect="1"/>
          </p:cNvSpPr>
          <p:nvPr/>
        </p:nvSpPr>
        <p:spPr bwMode="auto">
          <a:xfrm>
            <a:off x="9816429" y="2933571"/>
            <a:ext cx="3845817" cy="3750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4"/>
                </a:cubicBezTo>
                <a:cubicBezTo>
                  <a:pt x="16319" y="1409"/>
                  <a:pt x="17463" y="2179"/>
                  <a:pt x="18449" y="3156"/>
                </a:cubicBezTo>
                <a:cubicBezTo>
                  <a:pt x="19432" y="4133"/>
                  <a:pt x="20201" y="5277"/>
                  <a:pt x="20760" y="6587"/>
                </a:cubicBezTo>
                <a:cubicBezTo>
                  <a:pt x="21317" y="7900"/>
                  <a:pt x="21599" y="9303"/>
                  <a:pt x="21599" y="10800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19"/>
                  <a:pt x="19430" y="17466"/>
                  <a:pt x="18449" y="18443"/>
                </a:cubicBezTo>
                <a:cubicBezTo>
                  <a:pt x="17463" y="19420"/>
                  <a:pt x="16319" y="20193"/>
                  <a:pt x="15011" y="20755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5"/>
                </a:cubicBezTo>
                <a:cubicBezTo>
                  <a:pt x="5280" y="20193"/>
                  <a:pt x="4136" y="19420"/>
                  <a:pt x="3158" y="18443"/>
                </a:cubicBezTo>
                <a:cubicBezTo>
                  <a:pt x="2178" y="17466"/>
                  <a:pt x="1409" y="16319"/>
                  <a:pt x="847" y="15009"/>
                </a:cubicBezTo>
                <a:cubicBezTo>
                  <a:pt x="282" y="13699"/>
                  <a:pt x="0" y="12296"/>
                  <a:pt x="0" y="10800"/>
                </a:cubicBezTo>
                <a:cubicBezTo>
                  <a:pt x="0" y="9303"/>
                  <a:pt x="282" y="7900"/>
                  <a:pt x="847" y="6587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9"/>
                  <a:pt x="5280" y="1409"/>
                  <a:pt x="6594" y="844"/>
                </a:cubicBezTo>
                <a:cubicBezTo>
                  <a:pt x="7902" y="279"/>
                  <a:pt x="9306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1"/>
                  <a:pt x="13742" y="11299"/>
                  <a:pt x="13965" y="11068"/>
                </a:cubicBezTo>
                <a:cubicBezTo>
                  <a:pt x="14186" y="10831"/>
                  <a:pt x="14392" y="10576"/>
                  <a:pt x="14587" y="10297"/>
                </a:cubicBezTo>
                <a:cubicBezTo>
                  <a:pt x="14782" y="10017"/>
                  <a:pt x="14937" y="9707"/>
                  <a:pt x="15053" y="9359"/>
                </a:cubicBezTo>
                <a:cubicBezTo>
                  <a:pt x="15172" y="9012"/>
                  <a:pt x="15228" y="8603"/>
                  <a:pt x="15228" y="8134"/>
                </a:cubicBezTo>
                <a:cubicBezTo>
                  <a:pt x="15228" y="7521"/>
                  <a:pt x="15107" y="6976"/>
                  <a:pt x="14855" y="6496"/>
                </a:cubicBezTo>
                <a:cubicBezTo>
                  <a:pt x="14607" y="6022"/>
                  <a:pt x="14276" y="5624"/>
                  <a:pt x="13861" y="5316"/>
                </a:cubicBezTo>
                <a:cubicBezTo>
                  <a:pt x="13445" y="5006"/>
                  <a:pt x="12979" y="4766"/>
                  <a:pt x="12459" y="4599"/>
                </a:cubicBezTo>
                <a:cubicBezTo>
                  <a:pt x="11940" y="4433"/>
                  <a:pt x="11425" y="4348"/>
                  <a:pt x="10911" y="4348"/>
                </a:cubicBezTo>
                <a:cubicBezTo>
                  <a:pt x="10343" y="4348"/>
                  <a:pt x="9832" y="4424"/>
                  <a:pt x="9377" y="4571"/>
                </a:cubicBezTo>
                <a:cubicBezTo>
                  <a:pt x="8922" y="4721"/>
                  <a:pt x="8535" y="4881"/>
                  <a:pt x="8221" y="5051"/>
                </a:cubicBezTo>
                <a:cubicBezTo>
                  <a:pt x="7905" y="5223"/>
                  <a:pt x="7668" y="5381"/>
                  <a:pt x="7504" y="5531"/>
                </a:cubicBezTo>
                <a:cubicBezTo>
                  <a:pt x="7340" y="5681"/>
                  <a:pt x="7249" y="5763"/>
                  <a:pt x="7232" y="5782"/>
                </a:cubicBezTo>
                <a:cubicBezTo>
                  <a:pt x="7086" y="5926"/>
                  <a:pt x="7074" y="6101"/>
                  <a:pt x="7190" y="6307"/>
                </a:cubicBezTo>
                <a:lnTo>
                  <a:pt x="8476" y="7863"/>
                </a:lnTo>
                <a:cubicBezTo>
                  <a:pt x="8512" y="7937"/>
                  <a:pt x="8600" y="7990"/>
                  <a:pt x="8747" y="8024"/>
                </a:cubicBezTo>
                <a:cubicBezTo>
                  <a:pt x="8854" y="8024"/>
                  <a:pt x="8959" y="7999"/>
                  <a:pt x="9058" y="7945"/>
                </a:cubicBezTo>
                <a:lnTo>
                  <a:pt x="9193" y="7838"/>
                </a:lnTo>
                <a:cubicBezTo>
                  <a:pt x="9281" y="7764"/>
                  <a:pt x="9405" y="7685"/>
                  <a:pt x="9563" y="7601"/>
                </a:cubicBezTo>
                <a:cubicBezTo>
                  <a:pt x="9724" y="7513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3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6"/>
                  <a:pt x="11940" y="8990"/>
                  <a:pt x="11719" y="9235"/>
                </a:cubicBezTo>
                <a:cubicBezTo>
                  <a:pt x="11499" y="9484"/>
                  <a:pt x="11222" y="9755"/>
                  <a:pt x="10886" y="10054"/>
                </a:cubicBezTo>
                <a:cubicBezTo>
                  <a:pt x="10679" y="10215"/>
                  <a:pt x="10470" y="10399"/>
                  <a:pt x="10256" y="10599"/>
                </a:cubicBezTo>
                <a:cubicBezTo>
                  <a:pt x="10047" y="10802"/>
                  <a:pt x="9849" y="11034"/>
                  <a:pt x="9676" y="11297"/>
                </a:cubicBezTo>
                <a:cubicBezTo>
                  <a:pt x="9501" y="11559"/>
                  <a:pt x="9357" y="11844"/>
                  <a:pt x="9250" y="12155"/>
                </a:cubicBezTo>
                <a:cubicBezTo>
                  <a:pt x="9142" y="12465"/>
                  <a:pt x="9086" y="12824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8" y="14298"/>
                  <a:pt x="9210" y="14377"/>
                </a:cubicBezTo>
                <a:cubicBezTo>
                  <a:pt x="9289" y="14459"/>
                  <a:pt x="9385" y="14498"/>
                  <a:pt x="9493" y="14498"/>
                </a:cubicBezTo>
                <a:lnTo>
                  <a:pt x="11711" y="14498"/>
                </a:lnTo>
                <a:cubicBezTo>
                  <a:pt x="11821" y="14498"/>
                  <a:pt x="11911" y="14459"/>
                  <a:pt x="11990" y="14377"/>
                </a:cubicBezTo>
                <a:cubicBezTo>
                  <a:pt x="12067" y="14298"/>
                  <a:pt x="12106" y="14202"/>
                  <a:pt x="12106" y="14095"/>
                </a:cubicBezTo>
                <a:lnTo>
                  <a:pt x="12106" y="13406"/>
                </a:lnTo>
                <a:cubicBezTo>
                  <a:pt x="12106" y="13053"/>
                  <a:pt x="12219" y="12756"/>
                  <a:pt x="12451" y="12508"/>
                </a:cubicBezTo>
                <a:cubicBezTo>
                  <a:pt x="12680" y="12259"/>
                  <a:pt x="12960" y="11988"/>
                  <a:pt x="13296" y="11689"/>
                </a:cubicBezTo>
                <a:moveTo>
                  <a:pt x="12106" y="15664"/>
                </a:moveTo>
                <a:cubicBezTo>
                  <a:pt x="12106" y="15557"/>
                  <a:pt x="12067" y="15464"/>
                  <a:pt x="11996" y="15382"/>
                </a:cubicBezTo>
                <a:cubicBezTo>
                  <a:pt x="11928" y="15300"/>
                  <a:pt x="11829" y="15258"/>
                  <a:pt x="11711" y="15258"/>
                </a:cubicBezTo>
                <a:lnTo>
                  <a:pt x="9493" y="15258"/>
                </a:lnTo>
                <a:cubicBezTo>
                  <a:pt x="9385" y="15258"/>
                  <a:pt x="9292" y="15300"/>
                  <a:pt x="9210" y="15382"/>
                </a:cubicBezTo>
                <a:cubicBezTo>
                  <a:pt x="9128" y="15464"/>
                  <a:pt x="9086" y="15557"/>
                  <a:pt x="9086" y="15664"/>
                </a:cubicBezTo>
                <a:lnTo>
                  <a:pt x="9086" y="17774"/>
                </a:lnTo>
                <a:cubicBezTo>
                  <a:pt x="9086" y="17881"/>
                  <a:pt x="9128" y="17980"/>
                  <a:pt x="9210" y="18064"/>
                </a:cubicBezTo>
                <a:cubicBezTo>
                  <a:pt x="9289" y="18152"/>
                  <a:pt x="9385" y="18194"/>
                  <a:pt x="9493" y="18194"/>
                </a:cubicBezTo>
                <a:lnTo>
                  <a:pt x="11711" y="18194"/>
                </a:lnTo>
                <a:cubicBezTo>
                  <a:pt x="11821" y="18194"/>
                  <a:pt x="11911" y="18152"/>
                  <a:pt x="11990" y="18064"/>
                </a:cubicBezTo>
                <a:cubicBezTo>
                  <a:pt x="12067" y="17980"/>
                  <a:pt x="12106" y="17881"/>
                  <a:pt x="12106" y="17774"/>
                </a:cubicBezTo>
                <a:lnTo>
                  <a:pt x="12106" y="15664"/>
                </a:lnTo>
                <a:close/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20+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Oracle: PL/SQL, SQL, Forms, Reports, APEX,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multiple </a:t>
            </a:r>
            <a:r>
              <a:rPr lang="de-DE" dirty="0" err="1"/>
              <a:t>environments</a:t>
            </a:r>
            <a:r>
              <a:rPr lang="de-DE" dirty="0"/>
              <a:t>, e.g.:</a:t>
            </a:r>
          </a:p>
          <a:p>
            <a:pPr lvl="1"/>
            <a:r>
              <a:rPr lang="de-DE" dirty="0"/>
              <a:t>Development</a:t>
            </a:r>
          </a:p>
          <a:p>
            <a:pPr lvl="1"/>
            <a:r>
              <a:rPr lang="de-DE" dirty="0"/>
              <a:t>Test</a:t>
            </a:r>
          </a:p>
          <a:p>
            <a:pPr lvl="1"/>
            <a:r>
              <a:rPr lang="de-DE" dirty="0" err="1"/>
              <a:t>Production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/>
              <a:t>Manage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differently</a:t>
            </a:r>
            <a:endParaRPr lang="de-DE" dirty="0"/>
          </a:p>
          <a:p>
            <a:pPr lvl="1"/>
            <a:r>
              <a:rPr lang="de-DE" dirty="0"/>
              <a:t>SQL </a:t>
            </a:r>
            <a:r>
              <a:rPr lang="de-DE" dirty="0" err="1"/>
              <a:t>and</a:t>
            </a:r>
            <a:r>
              <a:rPr lang="de-DE" dirty="0"/>
              <a:t> PL/SQL </a:t>
            </a:r>
            <a:r>
              <a:rPr lang="de-DE" dirty="0" err="1"/>
              <a:t>objects</a:t>
            </a:r>
            <a:r>
              <a:rPr lang="de-DE" dirty="0"/>
              <a:t> (1:1 in 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„Manual“ </a:t>
            </a:r>
            <a:r>
              <a:rPr lang="de-DE" dirty="0" err="1"/>
              <a:t>scripts</a:t>
            </a:r>
            <a:r>
              <a:rPr lang="de-DE" dirty="0"/>
              <a:t> (e.g. alter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synonyms</a:t>
            </a:r>
            <a:r>
              <a:rPr lang="de-DE" dirty="0"/>
              <a:t>, </a:t>
            </a:r>
            <a:r>
              <a:rPr lang="de-DE" dirty="0" err="1"/>
              <a:t>grants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sources</a:t>
            </a:r>
            <a:r>
              <a:rPr lang="de-DE" dirty="0"/>
              <a:t> (Java, </a:t>
            </a:r>
            <a:r>
              <a:rPr lang="de-DE" dirty="0" err="1"/>
              <a:t>shell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, </a:t>
            </a:r>
            <a:r>
              <a:rPr lang="de-DE" dirty="0" err="1"/>
              <a:t>node.js</a:t>
            </a:r>
            <a:r>
              <a:rPr lang="de-DE" dirty="0"/>
              <a:t>, …) </a:t>
            </a:r>
            <a:r>
              <a:rPr lang="de-DE" dirty="0" err="1"/>
              <a:t>possible</a:t>
            </a:r>
            <a:r>
              <a:rPr lang="de-DE" dirty="0"/>
              <a:t> but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different </a:t>
            </a:r>
            <a:r>
              <a:rPr lang="de-DE" dirty="0" err="1"/>
              <a:t>workflows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</a:t>
            </a:r>
            <a:r>
              <a:rPr lang="de-DE" dirty="0"/>
              <a:t>/o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A mix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(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alone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forgot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). Easy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nice</a:t>
            </a:r>
            <a:r>
              <a:rPr lang="de-DE" dirty="0"/>
              <a:t>. </a:t>
            </a:r>
          </a:p>
          <a:p>
            <a:r>
              <a:rPr lang="de-DE" dirty="0"/>
              <a:t>Different </a:t>
            </a:r>
            <a:r>
              <a:rPr lang="de-DE" dirty="0" err="1"/>
              <a:t>projects</a:t>
            </a:r>
            <a:r>
              <a:rPr lang="de-DE" dirty="0"/>
              <a:t> – different </a:t>
            </a:r>
            <a:r>
              <a:rPr lang="de-DE" dirty="0" err="1"/>
              <a:t>tools</a:t>
            </a:r>
            <a:endParaRPr lang="de-DE" dirty="0"/>
          </a:p>
          <a:p>
            <a:pPr lvl="1"/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100% on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r>
              <a:rPr lang="de-DE" dirty="0"/>
              <a:t>Most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5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2788" y="4994029"/>
            <a:ext cx="8557151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The Solution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4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Written</a:t>
            </a:r>
            <a:r>
              <a:rPr lang="de-DE" dirty="0"/>
              <a:t> in Java + (</a:t>
            </a:r>
            <a:r>
              <a:rPr lang="de-DE" dirty="0" err="1"/>
              <a:t>generated</a:t>
            </a:r>
            <a:r>
              <a:rPr lang="de-DE" dirty="0"/>
              <a:t>)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/>
              <a:t>Works on Windows, MacOS </a:t>
            </a:r>
            <a:r>
              <a:rPr lang="de-DE" dirty="0" err="1"/>
              <a:t>and</a:t>
            </a:r>
            <a:r>
              <a:rPr lang="de-DE" dirty="0"/>
              <a:t> Linux</a:t>
            </a:r>
          </a:p>
          <a:p>
            <a:pPr lvl="1"/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leverages</a:t>
            </a:r>
            <a:r>
              <a:rPr lang="de-DE" dirty="0"/>
              <a:t> DBMS_METADATA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pPr lvl="1"/>
            <a:r>
              <a:rPr lang="de-DE" dirty="0"/>
              <a:t>Installer </a:t>
            </a:r>
            <a:r>
              <a:rPr lang="de-DE" dirty="0" err="1"/>
              <a:t>leverages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pPr lvl="1"/>
            <a:r>
              <a:rPr lang="de-DE" dirty="0"/>
              <a:t>Tools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… OR </a:t>
            </a:r>
            <a:r>
              <a:rPr lang="de-DE" dirty="0" err="1"/>
              <a:t>separately</a:t>
            </a:r>
            <a:endParaRPr lang="de-DE" dirty="0"/>
          </a:p>
          <a:p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D3B5136-2A7F-E248-8C8C-62A3DAC7FAFE}"/>
              </a:ext>
            </a:extLst>
          </p:cNvPr>
          <p:cNvSpPr/>
          <p:nvPr/>
        </p:nvSpPr>
        <p:spPr>
          <a:xfrm>
            <a:off x="2423160" y="11273087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DBMS_METADATA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7B2D70E-8922-A444-8C8B-DBA57C80B741}"/>
              </a:ext>
            </a:extLst>
          </p:cNvPr>
          <p:cNvSpPr/>
          <p:nvPr/>
        </p:nvSpPr>
        <p:spPr>
          <a:xfrm>
            <a:off x="7063740" y="11273087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EB62D5B-83F1-7942-A651-584FE0D4E985}"/>
              </a:ext>
            </a:extLst>
          </p:cNvPr>
          <p:cNvSpPr/>
          <p:nvPr/>
        </p:nvSpPr>
        <p:spPr>
          <a:xfrm>
            <a:off x="2423160" y="9524921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opal-export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17AE23F-5C41-8C4B-9FE1-BC1294602072}"/>
              </a:ext>
            </a:extLst>
          </p:cNvPr>
          <p:cNvSpPr/>
          <p:nvPr/>
        </p:nvSpPr>
        <p:spPr>
          <a:xfrm>
            <a:off x="12908121" y="11273086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1C3B02E-E6B2-F64C-BB57-765AFF0F1221}"/>
              </a:ext>
            </a:extLst>
          </p:cNvPr>
          <p:cNvSpPr/>
          <p:nvPr/>
        </p:nvSpPr>
        <p:spPr>
          <a:xfrm>
            <a:off x="12908121" y="9524920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F3DBE6-34C5-AC47-A19F-EA365AB5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93" y="3979423"/>
            <a:ext cx="4076700" cy="601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117191-5E64-6C4E-8D3F-F57102AA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304" y="3979423"/>
            <a:ext cx="4229100" cy="584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9" descr="ppt_db.png">
            <a:extLst>
              <a:ext uri="{FF2B5EF4-FFF2-40B4-BE49-F238E27FC236}">
                <a16:creationId xmlns:a16="http://schemas.microsoft.com/office/drawing/2014/main" id="{524E7087-A802-004A-A64A-BE2982A5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59" y="5540817"/>
            <a:ext cx="2121640" cy="2121640"/>
          </a:xfrm>
          <a:prstGeom prst="rect">
            <a:avLst/>
          </a:prstGeom>
        </p:spPr>
      </p:pic>
      <p:pic>
        <p:nvPicPr>
          <p:cNvPr id="7" name="Picture 9" descr="ppt_db.png">
            <a:extLst>
              <a:ext uri="{FF2B5EF4-FFF2-40B4-BE49-F238E27FC236}">
                <a16:creationId xmlns:a16="http://schemas.microsoft.com/office/drawing/2014/main" id="{9CD0E88D-900A-9147-A882-85BD74B687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3512495"/>
            <a:ext cx="2121640" cy="2121640"/>
          </a:xfrm>
          <a:prstGeom prst="rect">
            <a:avLst/>
          </a:prstGeom>
        </p:spPr>
      </p:pic>
      <p:pic>
        <p:nvPicPr>
          <p:cNvPr id="8" name="Picture 9" descr="ppt_db.png">
            <a:extLst>
              <a:ext uri="{FF2B5EF4-FFF2-40B4-BE49-F238E27FC236}">
                <a16:creationId xmlns:a16="http://schemas.microsoft.com/office/drawing/2014/main" id="{A6FED1BF-D81E-6347-9DA9-EBFE3C9A4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8293675"/>
            <a:ext cx="2121640" cy="2121640"/>
          </a:xfrm>
          <a:prstGeom prst="rect">
            <a:avLst/>
          </a:prstGeom>
        </p:spPr>
      </p:pic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7639558C-EEB8-594A-8771-EF9A00BE87A6}"/>
              </a:ext>
            </a:extLst>
          </p:cNvPr>
          <p:cNvSpPr/>
          <p:nvPr/>
        </p:nvSpPr>
        <p:spPr>
          <a:xfrm>
            <a:off x="3501957" y="6387628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55">
            <a:extLst>
              <a:ext uri="{FF2B5EF4-FFF2-40B4-BE49-F238E27FC236}">
                <a16:creationId xmlns:a16="http://schemas.microsoft.com/office/drawing/2014/main" id="{CC91A42A-0F3F-8D41-940E-14AA0315FAF7}"/>
              </a:ext>
            </a:extLst>
          </p:cNvPr>
          <p:cNvSpPr/>
          <p:nvPr/>
        </p:nvSpPr>
        <p:spPr>
          <a:xfrm>
            <a:off x="1157020" y="7562243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121E276D-FF71-5243-AB07-F4FC75D39D81}"/>
              </a:ext>
            </a:extLst>
          </p:cNvPr>
          <p:cNvSpPr/>
          <p:nvPr/>
        </p:nvSpPr>
        <p:spPr>
          <a:xfrm>
            <a:off x="3585028" y="6900423"/>
            <a:ext cx="2246317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Export with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DBMS_METADATA</a:t>
            </a:r>
          </a:p>
        </p:txBody>
      </p:sp>
      <p:sp>
        <p:nvSpPr>
          <p:cNvPr id="12" name="Rectangle 55">
            <a:extLst>
              <a:ext uri="{FF2B5EF4-FFF2-40B4-BE49-F238E27FC236}">
                <a16:creationId xmlns:a16="http://schemas.microsoft.com/office/drawing/2014/main" id="{47D9C8DF-9C4A-7541-B3FE-4167D8B17A4A}"/>
              </a:ext>
            </a:extLst>
          </p:cNvPr>
          <p:cNvSpPr/>
          <p:nvPr/>
        </p:nvSpPr>
        <p:spPr>
          <a:xfrm>
            <a:off x="6281953" y="10575501"/>
            <a:ext cx="4410444" cy="2169811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Export: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Database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APEX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ORDS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Custom spool scripts</a:t>
            </a:r>
          </a:p>
        </p:txBody>
      </p:sp>
      <p:sp>
        <p:nvSpPr>
          <p:cNvPr id="13" name="Rectangle 55">
            <a:extLst>
              <a:ext uri="{FF2B5EF4-FFF2-40B4-BE49-F238E27FC236}">
                <a16:creationId xmlns:a16="http://schemas.microsoft.com/office/drawing/2014/main" id="{94E8D278-ECB4-6A40-8397-A7EFF5D31D63}"/>
              </a:ext>
            </a:extLst>
          </p:cNvPr>
          <p:cNvSpPr/>
          <p:nvPr/>
        </p:nvSpPr>
        <p:spPr>
          <a:xfrm>
            <a:off x="14053960" y="10575500"/>
            <a:ext cx="4410444" cy="1338814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Patch / Deployment: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SQL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Executed with </a:t>
            </a:r>
            <a:r>
              <a:rPr lang="en-US" sz="2700" dirty="0" err="1">
                <a:solidFill>
                  <a:schemeClr val="bg1">
                    <a:lumMod val="50000"/>
                  </a:schemeClr>
                </a:solidFill>
              </a:rPr>
              <a:t>SQLcl</a:t>
            </a:r>
            <a:endParaRPr 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64A89063-B800-104A-BC7D-4557477FEB02}"/>
              </a:ext>
            </a:extLst>
          </p:cNvPr>
          <p:cNvSpPr/>
          <p:nvPr/>
        </p:nvSpPr>
        <p:spPr>
          <a:xfrm>
            <a:off x="11120541" y="6387627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tangle 55">
            <a:extLst>
              <a:ext uri="{FF2B5EF4-FFF2-40B4-BE49-F238E27FC236}">
                <a16:creationId xmlns:a16="http://schemas.microsoft.com/office/drawing/2014/main" id="{638C5D69-6CF3-6C43-926E-6A9580C5B96E}"/>
              </a:ext>
            </a:extLst>
          </p:cNvPr>
          <p:cNvSpPr/>
          <p:nvPr/>
        </p:nvSpPr>
        <p:spPr>
          <a:xfrm>
            <a:off x="10692398" y="6900423"/>
            <a:ext cx="3361562" cy="132342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copy files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or 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reference files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e.g. @../packages/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util.pks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C8F41CB5-3E5A-F441-BEB8-D9ADF6A41347}"/>
              </a:ext>
            </a:extLst>
          </p:cNvPr>
          <p:cNvSpPr/>
          <p:nvPr/>
        </p:nvSpPr>
        <p:spPr>
          <a:xfrm>
            <a:off x="18862442" y="4394995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tangle 55">
            <a:extLst>
              <a:ext uri="{FF2B5EF4-FFF2-40B4-BE49-F238E27FC236}">
                <a16:creationId xmlns:a16="http://schemas.microsoft.com/office/drawing/2014/main" id="{814836B7-87BE-7840-A744-1F8E8CFE228A}"/>
              </a:ext>
            </a:extLst>
          </p:cNvPr>
          <p:cNvSpPr/>
          <p:nvPr/>
        </p:nvSpPr>
        <p:spPr>
          <a:xfrm>
            <a:off x="18911255" y="4907791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56163C0D-B92A-E44C-85B4-465CB20AA9AD}"/>
              </a:ext>
            </a:extLst>
          </p:cNvPr>
          <p:cNvSpPr/>
          <p:nvPr/>
        </p:nvSpPr>
        <p:spPr>
          <a:xfrm>
            <a:off x="18862442" y="8677823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3E324DC6-3AC6-0F40-A706-B7124ACDF4FA}"/>
              </a:ext>
            </a:extLst>
          </p:cNvPr>
          <p:cNvSpPr/>
          <p:nvPr/>
        </p:nvSpPr>
        <p:spPr>
          <a:xfrm>
            <a:off x="18993541" y="9190619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D8C1A03-3D0D-F248-99D9-627F569F26E1}"/>
              </a:ext>
            </a:extLst>
          </p:cNvPr>
          <p:cNvSpPr/>
          <p:nvPr/>
        </p:nvSpPr>
        <p:spPr>
          <a:xfrm>
            <a:off x="3411900" y="2619284"/>
            <a:ext cx="827382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Files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F87FAA1-5BE5-E245-8583-84747432BD19}"/>
              </a:ext>
            </a:extLst>
          </p:cNvPr>
          <p:cNvSpPr/>
          <p:nvPr/>
        </p:nvSpPr>
        <p:spPr>
          <a:xfrm>
            <a:off x="12843253" y="2604129"/>
            <a:ext cx="846750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Patches</a:t>
            </a: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A1278FCF-23F3-6548-9754-802B9812733B}"/>
              </a:ext>
            </a:extLst>
          </p:cNvPr>
          <p:cNvSpPr/>
          <p:nvPr/>
        </p:nvSpPr>
        <p:spPr>
          <a:xfrm>
            <a:off x="21508368" y="5540817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23" name="Rectangle 55">
            <a:extLst>
              <a:ext uri="{FF2B5EF4-FFF2-40B4-BE49-F238E27FC236}">
                <a16:creationId xmlns:a16="http://schemas.microsoft.com/office/drawing/2014/main" id="{37F30FE0-93A1-D24A-8F61-36BC4C941D4A}"/>
              </a:ext>
            </a:extLst>
          </p:cNvPr>
          <p:cNvSpPr/>
          <p:nvPr/>
        </p:nvSpPr>
        <p:spPr>
          <a:xfrm>
            <a:off x="21446029" y="10321591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Production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775FBDD0-10C8-8445-ADC3-01CA7D694ED0}"/>
              </a:ext>
            </a:extLst>
          </p:cNvPr>
          <p:cNvSpPr/>
          <p:nvPr/>
        </p:nvSpPr>
        <p:spPr bwMode="auto">
          <a:xfrm>
            <a:off x="6384964" y="3919709"/>
            <a:ext cx="3245420" cy="138817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315EE0DD-683E-8148-AC6C-C3174AF6E667}"/>
              </a:ext>
            </a:extLst>
          </p:cNvPr>
          <p:cNvSpPr/>
          <p:nvPr/>
        </p:nvSpPr>
        <p:spPr bwMode="auto">
          <a:xfrm>
            <a:off x="14235304" y="3973569"/>
            <a:ext cx="2476815" cy="84944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09AD01AC-F3DF-9043-AA27-E2FA2DE0CD63}"/>
              </a:ext>
            </a:extLst>
          </p:cNvPr>
          <p:cNvSpPr/>
          <p:nvPr/>
        </p:nvSpPr>
        <p:spPr bwMode="auto">
          <a:xfrm>
            <a:off x="15013750" y="6603792"/>
            <a:ext cx="3450654" cy="24921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7" name="Rectangle 55">
            <a:extLst>
              <a:ext uri="{FF2B5EF4-FFF2-40B4-BE49-F238E27FC236}">
                <a16:creationId xmlns:a16="http://schemas.microsoft.com/office/drawing/2014/main" id="{310C029D-EC35-184B-B5C8-AE3ADB0AB42F}"/>
              </a:ext>
            </a:extLst>
          </p:cNvPr>
          <p:cNvSpPr/>
          <p:nvPr/>
        </p:nvSpPr>
        <p:spPr>
          <a:xfrm>
            <a:off x="18544843" y="10871223"/>
            <a:ext cx="2963525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Patch Installation can be automatically registered</a:t>
            </a:r>
          </a:p>
        </p:txBody>
      </p:sp>
    </p:spTree>
    <p:extLst>
      <p:ext uri="{BB962C8B-B14F-4D97-AF65-F5344CB8AC3E}">
        <p14:creationId xmlns:p14="http://schemas.microsoft.com/office/powerpoint/2010/main" val="32447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4" grpId="0" animBg="1"/>
      <p:bldP spid="25" grpId="0" animBg="1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Tools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Usages</a:t>
            </a:r>
            <a:endParaRPr lang="de-DE" dirty="0"/>
          </a:p>
          <a:p>
            <a:pPr lvl="1"/>
            <a:r>
              <a:rPr lang="de-DE" dirty="0"/>
              <a:t>Initial </a:t>
            </a:r>
            <a:r>
              <a:rPr lang="de-DE" dirty="0" err="1"/>
              <a:t>seed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/>
              <a:t>Goal?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styles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in </a:t>
            </a:r>
            <a:r>
              <a:rPr lang="de-DE" dirty="0" err="1"/>
              <a:t>having</a:t>
            </a:r>
            <a:r>
              <a:rPr lang="de-DE" dirty="0"/>
              <a:t> a PERFECT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103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861</Words>
  <Application>Microsoft Macintosh PowerPoint</Application>
  <PresentationFormat>Benutzerdefiniert</PresentationFormat>
  <Paragraphs>165</Paragraphs>
  <Slides>30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Arial Unicode MS</vt:lpstr>
      <vt:lpstr>Arial</vt:lpstr>
      <vt:lpstr>Calibri</vt:lpstr>
      <vt:lpstr>Consolas</vt:lpstr>
      <vt:lpstr>Gill Sans</vt:lpstr>
      <vt:lpstr>Open Sans</vt:lpstr>
      <vt:lpstr>Open Sans Light</vt:lpstr>
      <vt:lpstr>Wingdings</vt:lpstr>
      <vt:lpstr>Office-Design</vt:lpstr>
      <vt:lpstr>PowerPoint-Präsentation</vt:lpstr>
      <vt:lpstr>Agenda</vt:lpstr>
      <vt:lpstr>PowerPoint-Präsentation</vt:lpstr>
      <vt:lpstr>WHY? Background / Context</vt:lpstr>
      <vt:lpstr>WHY? Background / Context</vt:lpstr>
      <vt:lpstr>PowerPoint-Präsentation</vt:lpstr>
      <vt:lpstr>The Solution</vt:lpstr>
      <vt:lpstr>The Solution</vt:lpstr>
      <vt:lpstr>The Solution</vt:lpstr>
      <vt:lpstr>The Solution</vt:lpstr>
      <vt:lpstr>The Solution</vt:lpstr>
      <vt:lpstr>The Solution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INSTALLER</vt:lpstr>
      <vt:lpstr>The Solution - INSTALLER</vt:lpstr>
      <vt:lpstr>The Solution - INSTALLER</vt:lpstr>
      <vt:lpstr>The Solution - INSTALLER</vt:lpstr>
      <vt:lpstr>The Solution - INSTALLER</vt:lpstr>
      <vt:lpstr>The Solution - INSTALLER</vt:lpstr>
      <vt:lpstr>PowerPoint-Präsentation</vt:lpstr>
      <vt:lpstr>PowerPoint-Präsentation</vt:lpstr>
      <vt:lpstr>Customization</vt:lpstr>
      <vt:lpstr>PowerPoint-Präsentation</vt:lpstr>
      <vt:lpstr>https://github.com/daust/opal-tools</vt:lpstr>
      <vt:lpstr>PowerPoint-Präsentation</vt:lpstr>
    </vt:vector>
  </TitlesOfParts>
  <Manager/>
  <Company>OPAL Consulting Dietmar Aust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Dietmar Aust</dc:creator>
  <cp:keywords/>
  <dc:description/>
  <cp:lastModifiedBy>Dietmar Aust</cp:lastModifiedBy>
  <cp:revision>877</cp:revision>
  <dcterms:created xsi:type="dcterms:W3CDTF">2015-04-02T00:30:29Z</dcterms:created>
  <dcterms:modified xsi:type="dcterms:W3CDTF">2020-11-29T12:23:05Z</dcterms:modified>
  <cp:category/>
</cp:coreProperties>
</file>