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33"/>
  </p:notesMasterIdLst>
  <p:handoutMasterIdLst>
    <p:handoutMasterId r:id="rId34"/>
  </p:handoutMasterIdLst>
  <p:sldIdLst>
    <p:sldId id="256" r:id="rId2"/>
    <p:sldId id="684" r:id="rId3"/>
    <p:sldId id="629" r:id="rId4"/>
    <p:sldId id="685" r:id="rId5"/>
    <p:sldId id="688" r:id="rId6"/>
    <p:sldId id="686" r:id="rId7"/>
    <p:sldId id="634" r:id="rId8"/>
    <p:sldId id="668" r:id="rId9"/>
    <p:sldId id="690" r:id="rId10"/>
    <p:sldId id="691" r:id="rId11"/>
    <p:sldId id="682" r:id="rId12"/>
    <p:sldId id="692" r:id="rId13"/>
    <p:sldId id="693" r:id="rId14"/>
    <p:sldId id="694" r:id="rId15"/>
    <p:sldId id="657" r:id="rId16"/>
    <p:sldId id="678" r:id="rId17"/>
    <p:sldId id="650" r:id="rId18"/>
    <p:sldId id="590" r:id="rId19"/>
    <p:sldId id="681" r:id="rId20"/>
    <p:sldId id="646" r:id="rId21"/>
    <p:sldId id="687" r:id="rId22"/>
    <p:sldId id="689" r:id="rId23"/>
    <p:sldId id="648" r:id="rId24"/>
    <p:sldId id="654" r:id="rId25"/>
    <p:sldId id="655" r:id="rId26"/>
    <p:sldId id="653" r:id="rId27"/>
    <p:sldId id="656" r:id="rId28"/>
    <p:sldId id="635" r:id="rId29"/>
    <p:sldId id="669" r:id="rId30"/>
    <p:sldId id="673" r:id="rId31"/>
    <p:sldId id="680" r:id="rId32"/>
  </p:sldIdLst>
  <p:sldSz cx="24387175" cy="13716000"/>
  <p:notesSz cx="6858000" cy="9144000"/>
  <p:defaultTextStyle>
    <a:defPPr>
      <a:defRPr lang="en-US"/>
    </a:defPPr>
    <a:lvl1pPr marL="0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1pPr>
    <a:lvl2pPr marL="1088639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2pPr>
    <a:lvl3pPr marL="2177278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3pPr>
    <a:lvl4pPr marL="3265917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4pPr>
    <a:lvl5pPr marL="4354556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5pPr>
    <a:lvl6pPr marL="5443195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6pPr>
    <a:lvl7pPr marL="6531834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7pPr>
    <a:lvl8pPr marL="7620472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8pPr>
    <a:lvl9pPr marL="8709111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66">
          <p15:clr>
            <a:srgbClr val="A4A3A4"/>
          </p15:clr>
        </p15:guide>
        <p15:guide id="2" orient="horz" pos="4320">
          <p15:clr>
            <a:srgbClr val="A4A3A4"/>
          </p15:clr>
        </p15:guide>
        <p15:guide id="3" orient="horz" pos="479">
          <p15:clr>
            <a:srgbClr val="A4A3A4"/>
          </p15:clr>
        </p15:guide>
        <p15:guide id="4" pos="7681">
          <p15:clr>
            <a:srgbClr val="A4A3A4"/>
          </p15:clr>
        </p15:guide>
        <p15:guide id="5" pos="1085">
          <p15:clr>
            <a:srgbClr val="A4A3A4"/>
          </p15:clr>
        </p15:guide>
        <p15:guide id="6" pos="142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808080"/>
    <a:srgbClr val="3F3F3F"/>
    <a:srgbClr val="212F3F"/>
    <a:srgbClr val="1D68A6"/>
    <a:srgbClr val="206BA9"/>
    <a:srgbClr val="B32924"/>
    <a:srgbClr val="DB342D"/>
    <a:srgbClr val="43B5F0"/>
    <a:srgbClr val="44546A"/>
    <a:srgbClr val="414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7" autoAdjust="0"/>
    <p:restoredTop sz="86038" autoAdjust="0"/>
  </p:normalViewPr>
  <p:slideViewPr>
    <p:cSldViewPr snapToGrid="0" snapToObjects="1" showGuides="1">
      <p:cViewPr varScale="1">
        <p:scale>
          <a:sx n="63" d="100"/>
          <a:sy n="63" d="100"/>
        </p:scale>
        <p:origin x="416" y="184"/>
      </p:cViewPr>
      <p:guideLst>
        <p:guide orient="horz" pos="7766"/>
        <p:guide orient="horz" pos="4320"/>
        <p:guide orient="horz" pos="479"/>
        <p:guide pos="7681"/>
        <p:guide pos="1085"/>
        <p:guide pos="142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15880"/>
    </p:cViewPr>
  </p:sorterViewPr>
  <p:notesViewPr>
    <p:cSldViewPr snapToGrid="0" snapToObjects="1">
      <p:cViewPr varScale="1">
        <p:scale>
          <a:sx n="162" d="100"/>
          <a:sy n="162" d="100"/>
        </p:scale>
        <p:origin x="4544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2C047-BE12-EC46-B9BA-2707E4FC193E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75CD9-A899-4B4C-B58D-2FB87FF1F72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88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E678E-1831-8F48-A62D-BC5A98DE3A4C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8A9B0-80EF-A34D-B345-E2DEC5501E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6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 am </a:t>
            </a:r>
            <a:r>
              <a:rPr lang="de-DE" dirty="0" err="1"/>
              <a:t>going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a </a:t>
            </a:r>
            <a:r>
              <a:rPr lang="de-DE" dirty="0" err="1"/>
              <a:t>story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simplicity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robustness</a:t>
            </a:r>
            <a:r>
              <a:rPr lang="de-DE" dirty="0"/>
              <a:t>.</a:t>
            </a:r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demo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: </a:t>
            </a:r>
          </a:p>
          <a:p>
            <a:r>
              <a:rPr lang="de-DE" dirty="0"/>
              <a:t>- </a:t>
            </a:r>
            <a:r>
              <a:rPr lang="de-DE" dirty="0" err="1"/>
              <a:t>virtual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, </a:t>
            </a:r>
            <a:r>
              <a:rPr lang="de-DE" dirty="0" err="1"/>
              <a:t>screen</a:t>
            </a:r>
            <a:r>
              <a:rPr lang="de-DE" dirty="0"/>
              <a:t> </a:t>
            </a:r>
            <a:r>
              <a:rPr lang="de-DE" dirty="0" err="1"/>
              <a:t>resolution</a:t>
            </a:r>
            <a:r>
              <a:rPr lang="de-DE" dirty="0"/>
              <a:t>: 1600x1200</a:t>
            </a:r>
          </a:p>
          <a:p>
            <a:pPr marL="171450" indent="-171450">
              <a:buFontTx/>
              <a:buChar char="-"/>
            </a:pPr>
            <a:r>
              <a:rPr lang="de-DE" dirty="0"/>
              <a:t>125%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mode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1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(APEX, ORDS, PLSQL)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production</a:t>
            </a:r>
            <a:r>
              <a:rPr lang="de-DE" dirty="0"/>
              <a:t> ….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strategy</a:t>
            </a:r>
            <a:r>
              <a:rPr lang="de-DE" dirty="0"/>
              <a:t> </a:t>
            </a:r>
            <a:r>
              <a:rPr lang="de-DE" dirty="0" err="1"/>
              <a:t>feel</a:t>
            </a:r>
            <a:r>
              <a:rPr lang="de-DE" dirty="0"/>
              <a:t> like?</a:t>
            </a:r>
          </a:p>
          <a:p>
            <a:endParaRPr lang="de-DE" dirty="0"/>
          </a:p>
          <a:p>
            <a:r>
              <a:rPr lang="de-DE" dirty="0"/>
              <a:t>Are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deployed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? </a:t>
            </a:r>
            <a:r>
              <a:rPr lang="de-DE" dirty="0" err="1"/>
              <a:t>And</a:t>
            </a:r>
            <a:r>
              <a:rPr lang="de-DE" dirty="0"/>
              <a:t> not </a:t>
            </a:r>
            <a:r>
              <a:rPr lang="de-DE" dirty="0" err="1"/>
              <a:t>forgotten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?</a:t>
            </a:r>
          </a:p>
          <a:p>
            <a:r>
              <a:rPr lang="de-DE" dirty="0"/>
              <a:t>Are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depencies</a:t>
            </a:r>
            <a:r>
              <a:rPr lang="de-DE" dirty="0"/>
              <a:t> will </a:t>
            </a:r>
            <a:r>
              <a:rPr lang="de-DE" dirty="0" err="1"/>
              <a:t>install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?</a:t>
            </a:r>
          </a:p>
          <a:p>
            <a:r>
              <a:rPr lang="de-DE" dirty="0"/>
              <a:t>Are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compile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 / invalid </a:t>
            </a:r>
            <a:r>
              <a:rPr lang="de-DE" dirty="0" err="1"/>
              <a:t>objects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end?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02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Drag your picture and Send to 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0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29038" y="4260851"/>
            <a:ext cx="20729099" cy="294005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58076" y="7772400"/>
            <a:ext cx="17071023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88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7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65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54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43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531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620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709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8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9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7680702" y="549277"/>
            <a:ext cx="5487114" cy="1170305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9359" y="549277"/>
            <a:ext cx="16054890" cy="117030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39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3181013" y="2790825"/>
            <a:ext cx="9483725" cy="948531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7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vidual of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1722438" y="3417253"/>
            <a:ext cx="6332712" cy="6331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3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2319943" y="304800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4644806" y="304800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0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2319943" y="537046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2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2311234" y="770664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3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4644806" y="770664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4" name="Picture Placeholder 13"/>
          <p:cNvSpPr>
            <a:spLocks noGrp="1" noChangeAspect="1"/>
          </p:cNvSpPr>
          <p:nvPr>
            <p:ph type="pic" sz="quarter" idx="22"/>
          </p:nvPr>
        </p:nvSpPr>
        <p:spPr>
          <a:xfrm>
            <a:off x="6969669" y="770664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5" name="Picture Placeholder 13"/>
          <p:cNvSpPr>
            <a:spLocks noGrp="1" noChangeAspect="1"/>
          </p:cNvSpPr>
          <p:nvPr>
            <p:ph type="pic" sz="quarter" idx="23"/>
          </p:nvPr>
        </p:nvSpPr>
        <p:spPr>
          <a:xfrm>
            <a:off x="2311234" y="1002910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6" name="Picture Placeholder 13"/>
          <p:cNvSpPr>
            <a:spLocks noGrp="1" noChangeAspect="1"/>
          </p:cNvSpPr>
          <p:nvPr>
            <p:ph type="pic" sz="quarter" idx="24"/>
          </p:nvPr>
        </p:nvSpPr>
        <p:spPr>
          <a:xfrm>
            <a:off x="4644806" y="1002910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8" name="Picture Placeholder 13"/>
          <p:cNvSpPr>
            <a:spLocks noGrp="1" noChangeAspect="1"/>
          </p:cNvSpPr>
          <p:nvPr>
            <p:ph type="pic" sz="quarter" idx="26"/>
          </p:nvPr>
        </p:nvSpPr>
        <p:spPr>
          <a:xfrm>
            <a:off x="6966442" y="304800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1" name="Picture Placeholder 13"/>
          <p:cNvSpPr>
            <a:spLocks noGrp="1" noChangeAspect="1"/>
          </p:cNvSpPr>
          <p:nvPr>
            <p:ph type="pic" sz="quarter" idx="29"/>
          </p:nvPr>
        </p:nvSpPr>
        <p:spPr>
          <a:xfrm>
            <a:off x="6966442" y="537046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2" name="Picture Placeholder 13"/>
          <p:cNvSpPr>
            <a:spLocks noGrp="1" noChangeAspect="1"/>
          </p:cNvSpPr>
          <p:nvPr>
            <p:ph type="pic" sz="quarter" idx="30"/>
          </p:nvPr>
        </p:nvSpPr>
        <p:spPr>
          <a:xfrm>
            <a:off x="9300016" y="537046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4" name="Picture Placeholder 13"/>
          <p:cNvSpPr>
            <a:spLocks noGrp="1" noChangeAspect="1"/>
          </p:cNvSpPr>
          <p:nvPr>
            <p:ph type="pic" sz="quarter" idx="32"/>
          </p:nvPr>
        </p:nvSpPr>
        <p:spPr>
          <a:xfrm>
            <a:off x="9291304" y="770664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7" name="Picture Placeholder 13"/>
          <p:cNvSpPr>
            <a:spLocks noGrp="1" noChangeAspect="1"/>
          </p:cNvSpPr>
          <p:nvPr>
            <p:ph type="pic" sz="quarter" idx="35"/>
          </p:nvPr>
        </p:nvSpPr>
        <p:spPr>
          <a:xfrm>
            <a:off x="9291304" y="1002910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216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744788" y="3448050"/>
            <a:ext cx="6154737" cy="35687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126826" y="3448050"/>
            <a:ext cx="6154737" cy="35687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5487322" y="3448050"/>
            <a:ext cx="6154737" cy="35687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7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6332200" y="0"/>
            <a:ext cx="8054975" cy="13716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8054975" cy="13716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166100" y="0"/>
            <a:ext cx="8054975" cy="6858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166100" y="6976872"/>
            <a:ext cx="8054975" cy="673912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8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vidual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722438" y="3190890"/>
            <a:ext cx="9485004" cy="6858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103438"/>
            <a:ext cx="24387175" cy="7259637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447135" y="0"/>
            <a:ext cx="4991138" cy="26582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3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01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07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ndividual of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3588" cy="138705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26419" y="8813801"/>
            <a:ext cx="20729099" cy="2724150"/>
          </a:xfrm>
        </p:spPr>
        <p:txBody>
          <a:bodyPr anchor="t"/>
          <a:lstStyle>
            <a:lvl1pPr algn="l">
              <a:defRPr sz="95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26419" y="5813427"/>
            <a:ext cx="20729099" cy="3000374"/>
          </a:xfrm>
        </p:spPr>
        <p:txBody>
          <a:bodyPr anchor="b"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1088639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2pPr>
            <a:lvl3pPr marL="2177278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3pPr>
            <a:lvl4pPr marL="3265917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 marL="4354556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lvl6pPr marL="544319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6pPr>
            <a:lvl7pPr marL="653183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7pPr>
            <a:lvl8pPr marL="7620472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8pPr>
            <a:lvl9pPr marL="8709111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9359" y="3200401"/>
            <a:ext cx="10771002" cy="9051926"/>
          </a:xfrm>
        </p:spPr>
        <p:txBody>
          <a:bodyPr/>
          <a:lstStyle>
            <a:lvl1pPr>
              <a:defRPr sz="67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396814" y="3200401"/>
            <a:ext cx="10771002" cy="9051926"/>
          </a:xfrm>
        </p:spPr>
        <p:txBody>
          <a:bodyPr/>
          <a:lstStyle>
            <a:lvl1pPr>
              <a:defRPr sz="67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6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9359" y="3070226"/>
            <a:ext cx="10775238" cy="1279524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88639" indent="0">
              <a:buNone/>
              <a:defRPr sz="4800" b="1"/>
            </a:lvl2pPr>
            <a:lvl3pPr marL="2177278" indent="0">
              <a:buNone/>
              <a:defRPr sz="4300" b="1"/>
            </a:lvl3pPr>
            <a:lvl4pPr marL="3265917" indent="0">
              <a:buNone/>
              <a:defRPr sz="3800" b="1"/>
            </a:lvl4pPr>
            <a:lvl5pPr marL="4354556" indent="0">
              <a:buNone/>
              <a:defRPr sz="3800" b="1"/>
            </a:lvl5pPr>
            <a:lvl6pPr marL="5443195" indent="0">
              <a:buNone/>
              <a:defRPr sz="3800" b="1"/>
            </a:lvl6pPr>
            <a:lvl7pPr marL="6531834" indent="0">
              <a:buNone/>
              <a:defRPr sz="3800" b="1"/>
            </a:lvl7pPr>
            <a:lvl8pPr marL="7620472" indent="0">
              <a:buNone/>
              <a:defRPr sz="3800" b="1"/>
            </a:lvl8pPr>
            <a:lvl9pPr marL="8709111" indent="0">
              <a:buNone/>
              <a:defRPr sz="38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9359" y="4349750"/>
            <a:ext cx="10775238" cy="7902576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2388348" y="3070226"/>
            <a:ext cx="10779470" cy="1279524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88639" indent="0">
              <a:buNone/>
              <a:defRPr sz="4800" b="1"/>
            </a:lvl2pPr>
            <a:lvl3pPr marL="2177278" indent="0">
              <a:buNone/>
              <a:defRPr sz="4300" b="1"/>
            </a:lvl3pPr>
            <a:lvl4pPr marL="3265917" indent="0">
              <a:buNone/>
              <a:defRPr sz="3800" b="1"/>
            </a:lvl4pPr>
            <a:lvl5pPr marL="4354556" indent="0">
              <a:buNone/>
              <a:defRPr sz="3800" b="1"/>
            </a:lvl5pPr>
            <a:lvl6pPr marL="5443195" indent="0">
              <a:buNone/>
              <a:defRPr sz="3800" b="1"/>
            </a:lvl6pPr>
            <a:lvl7pPr marL="6531834" indent="0">
              <a:buNone/>
              <a:defRPr sz="3800" b="1"/>
            </a:lvl7pPr>
            <a:lvl8pPr marL="7620472" indent="0">
              <a:buNone/>
              <a:defRPr sz="3800" b="1"/>
            </a:lvl8pPr>
            <a:lvl9pPr marL="8709111" indent="0">
              <a:buNone/>
              <a:defRPr sz="38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2388348" y="4349750"/>
            <a:ext cx="10779470" cy="7902576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1/21/21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3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7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1/21/21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3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360" y="546100"/>
            <a:ext cx="8023213" cy="2324100"/>
          </a:xfrm>
        </p:spPr>
        <p:txBody>
          <a:bodyPr anchor="b"/>
          <a:lstStyle>
            <a:lvl1pPr algn="l">
              <a:defRPr sz="48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534708" y="546101"/>
            <a:ext cx="13633108" cy="11706226"/>
          </a:xfrm>
        </p:spPr>
        <p:txBody>
          <a:bodyPr/>
          <a:lstStyle>
            <a:lvl1pPr>
              <a:defRPr sz="7600"/>
            </a:lvl1pPr>
            <a:lvl2pPr>
              <a:defRPr sz="6700"/>
            </a:lvl2pPr>
            <a:lvl3pPr>
              <a:defRPr sz="57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9360" y="2870201"/>
            <a:ext cx="8023213" cy="9382126"/>
          </a:xfrm>
        </p:spPr>
        <p:txBody>
          <a:bodyPr/>
          <a:lstStyle>
            <a:lvl1pPr marL="0" indent="0">
              <a:buNone/>
              <a:defRPr sz="3300"/>
            </a:lvl1pPr>
            <a:lvl2pPr marL="1088639" indent="0">
              <a:buNone/>
              <a:defRPr sz="2900"/>
            </a:lvl2pPr>
            <a:lvl3pPr marL="2177278" indent="0">
              <a:buNone/>
              <a:defRPr sz="2400"/>
            </a:lvl3pPr>
            <a:lvl4pPr marL="3265917" indent="0">
              <a:buNone/>
              <a:defRPr sz="2100"/>
            </a:lvl4pPr>
            <a:lvl5pPr marL="4354556" indent="0">
              <a:buNone/>
              <a:defRPr sz="2100"/>
            </a:lvl5pPr>
            <a:lvl6pPr marL="5443195" indent="0">
              <a:buNone/>
              <a:defRPr sz="2100"/>
            </a:lvl6pPr>
            <a:lvl7pPr marL="6531834" indent="0">
              <a:buNone/>
              <a:defRPr sz="2100"/>
            </a:lvl7pPr>
            <a:lvl8pPr marL="7620472" indent="0">
              <a:buNone/>
              <a:defRPr sz="2100"/>
            </a:lvl8pPr>
            <a:lvl9pPr marL="8709111" indent="0">
              <a:buNone/>
              <a:defRPr sz="21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8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80057" y="9601200"/>
            <a:ext cx="14632305" cy="1133476"/>
          </a:xfrm>
        </p:spPr>
        <p:txBody>
          <a:bodyPr anchor="b"/>
          <a:lstStyle>
            <a:lvl1pPr algn="l">
              <a:defRPr sz="48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780057" y="1225550"/>
            <a:ext cx="14632305" cy="8229600"/>
          </a:xfrm>
        </p:spPr>
        <p:txBody>
          <a:bodyPr/>
          <a:lstStyle>
            <a:lvl1pPr marL="0" indent="0">
              <a:buNone/>
              <a:defRPr sz="7600"/>
            </a:lvl1pPr>
            <a:lvl2pPr marL="1088639" indent="0">
              <a:buNone/>
              <a:defRPr sz="6700"/>
            </a:lvl2pPr>
            <a:lvl3pPr marL="2177278" indent="0">
              <a:buNone/>
              <a:defRPr sz="5700"/>
            </a:lvl3pPr>
            <a:lvl4pPr marL="3265917" indent="0">
              <a:buNone/>
              <a:defRPr sz="4800"/>
            </a:lvl4pPr>
            <a:lvl5pPr marL="4354556" indent="0">
              <a:buNone/>
              <a:defRPr sz="4800"/>
            </a:lvl5pPr>
            <a:lvl6pPr marL="5443195" indent="0">
              <a:buNone/>
              <a:defRPr sz="4800"/>
            </a:lvl6pPr>
            <a:lvl7pPr marL="6531834" indent="0">
              <a:buNone/>
              <a:defRPr sz="4800"/>
            </a:lvl7pPr>
            <a:lvl8pPr marL="7620472" indent="0">
              <a:buNone/>
              <a:defRPr sz="4800"/>
            </a:lvl8pPr>
            <a:lvl9pPr marL="8709111" indent="0">
              <a:buNone/>
              <a:defRPr sz="48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780057" y="10734676"/>
            <a:ext cx="14632305" cy="1609724"/>
          </a:xfrm>
        </p:spPr>
        <p:txBody>
          <a:bodyPr/>
          <a:lstStyle>
            <a:lvl1pPr marL="0" indent="0">
              <a:buNone/>
              <a:defRPr sz="3300"/>
            </a:lvl1pPr>
            <a:lvl2pPr marL="1088639" indent="0">
              <a:buNone/>
              <a:defRPr sz="2900"/>
            </a:lvl2pPr>
            <a:lvl3pPr marL="2177278" indent="0">
              <a:buNone/>
              <a:defRPr sz="2400"/>
            </a:lvl3pPr>
            <a:lvl4pPr marL="3265917" indent="0">
              <a:buNone/>
              <a:defRPr sz="2100"/>
            </a:lvl4pPr>
            <a:lvl5pPr marL="4354556" indent="0">
              <a:buNone/>
              <a:defRPr sz="2100"/>
            </a:lvl5pPr>
            <a:lvl6pPr marL="5443195" indent="0">
              <a:buNone/>
              <a:defRPr sz="2100"/>
            </a:lvl6pPr>
            <a:lvl7pPr marL="6531834" indent="0">
              <a:buNone/>
              <a:defRPr sz="2100"/>
            </a:lvl7pPr>
            <a:lvl8pPr marL="7620472" indent="0">
              <a:buNone/>
              <a:defRPr sz="2100"/>
            </a:lvl8pPr>
            <a:lvl9pPr marL="8709111" indent="0">
              <a:buNone/>
              <a:defRPr sz="21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7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9359" y="549276"/>
            <a:ext cx="21948458" cy="1355816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9359" y="2354905"/>
            <a:ext cx="21948458" cy="9897422"/>
          </a:xfrm>
          <a:prstGeom prst="rect">
            <a:avLst/>
          </a:prstGeom>
        </p:spPr>
        <p:txBody>
          <a:bodyPr vert="horz" lIns="217728" tIns="108864" rIns="217728" bIns="108864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9359" y="12712701"/>
            <a:ext cx="5690341" cy="730250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l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99422-E8BB-434D-B83B-853B35C0D38C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32285" y="12712701"/>
            <a:ext cx="7722605" cy="730250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ct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7477475" y="12712701"/>
            <a:ext cx="5690341" cy="730250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Oval 6"/>
          <p:cNvSpPr>
            <a:spLocks noChangeAspect="1"/>
          </p:cNvSpPr>
          <p:nvPr userDrawn="1"/>
        </p:nvSpPr>
        <p:spPr>
          <a:xfrm>
            <a:off x="21939014" y="831880"/>
            <a:ext cx="690154" cy="690064"/>
          </a:xfrm>
          <a:prstGeom prst="ellipse">
            <a:avLst/>
          </a:prstGeom>
          <a:solidFill>
            <a:srgbClr val="212F3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21772801" y="936251"/>
            <a:ext cx="1065341" cy="7302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1088639" rtl="0" eaLnBrk="1" latinLnBrk="0" hangingPunct="1">
              <a:defRPr sz="2400" kern="1200">
                <a:solidFill>
                  <a:schemeClr val="bg1"/>
                </a:solidFill>
                <a:latin typeface="Raleway Regular"/>
                <a:ea typeface="+mn-ea"/>
                <a:cs typeface="Raleway Regular"/>
              </a:defRPr>
            </a:lvl1pPr>
            <a:lvl2pPr marL="1088639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77278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65917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54556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43195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31834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20472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09111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F686B8-C880-FF40-96DC-14FF2413C34E}" type="slidenum">
              <a:rPr lang="en-US" smtClean="0">
                <a:latin typeface="Calibri"/>
                <a:cs typeface="Calibri"/>
              </a:rPr>
              <a:pPr/>
              <a:t>‹Nr.›</a:t>
            </a:fld>
            <a:endParaRPr lang="en-US" dirty="0">
              <a:latin typeface="Calibri"/>
              <a:cs typeface="Calibri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219359" y="-56"/>
            <a:ext cx="3884518" cy="249042"/>
          </a:xfrm>
          <a:prstGeom prst="rect">
            <a:avLst/>
          </a:prstGeom>
          <a:solidFill>
            <a:srgbClr val="212F3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1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650" r:id="rId12"/>
    <p:sldLayoutId id="2147483662" r:id="rId13"/>
    <p:sldLayoutId id="2147483678" r:id="rId14"/>
    <p:sldLayoutId id="2147483667" r:id="rId15"/>
    <p:sldLayoutId id="2147483668" r:id="rId16"/>
    <p:sldLayoutId id="2147483669" r:id="rId17"/>
    <p:sldLayoutId id="2147483682" r:id="rId18"/>
    <p:sldLayoutId id="2147483701" r:id="rId19"/>
    <p:sldLayoutId id="2147483702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l" defTabSz="1088639" rtl="0" eaLnBrk="1" latinLnBrk="0" hangingPunct="1">
        <a:spcBef>
          <a:spcPct val="0"/>
        </a:spcBef>
        <a:buNone/>
        <a:defRPr lang="de-DE" sz="6600" b="1" kern="1200">
          <a:solidFill>
            <a:schemeClr val="tx2"/>
          </a:solidFill>
          <a:latin typeface="Calibri"/>
          <a:ea typeface="+mn-ea"/>
          <a:cs typeface="Calibri"/>
        </a:defRPr>
      </a:lvl1pPr>
    </p:titleStyle>
    <p:bodyStyle>
      <a:lvl1pPr marL="816479" indent="-816479" algn="l" defTabSz="1088639" rtl="0" eaLnBrk="1" latinLnBrk="0" hangingPunct="1">
        <a:spcBef>
          <a:spcPct val="20000"/>
        </a:spcBef>
        <a:buFont typeface="Arial"/>
        <a:buChar char="•"/>
        <a:defRPr lang="de-DE" sz="6600" kern="1200">
          <a:solidFill>
            <a:srgbClr val="808080"/>
          </a:solidFill>
          <a:latin typeface="Calibri"/>
          <a:ea typeface="+mj-ea"/>
          <a:cs typeface="Calibri"/>
        </a:defRPr>
      </a:lvl1pPr>
      <a:lvl2pPr marL="1769038" indent="-680399" algn="l" defTabSz="1088639" rtl="0" eaLnBrk="1" latinLnBrk="0" hangingPunct="1">
        <a:spcBef>
          <a:spcPct val="20000"/>
        </a:spcBef>
        <a:buFont typeface="Arial"/>
        <a:buChar char="–"/>
        <a:defRPr sz="6100" kern="1200">
          <a:solidFill>
            <a:srgbClr val="808080"/>
          </a:solidFill>
          <a:latin typeface="+mn-lt"/>
          <a:ea typeface="+mn-ea"/>
          <a:cs typeface="+mn-cs"/>
        </a:defRPr>
      </a:lvl2pPr>
      <a:lvl3pPr marL="2721597" indent="-544319" algn="l" defTabSz="1088639" rtl="0" eaLnBrk="1" latinLnBrk="0" hangingPunct="1">
        <a:spcBef>
          <a:spcPct val="20000"/>
        </a:spcBef>
        <a:buFont typeface="Arial"/>
        <a:buChar char="•"/>
        <a:defRPr sz="5700" kern="1200">
          <a:solidFill>
            <a:srgbClr val="808080"/>
          </a:solidFill>
          <a:latin typeface="+mn-lt"/>
          <a:ea typeface="+mn-ea"/>
          <a:cs typeface="+mn-cs"/>
        </a:defRPr>
      </a:lvl3pPr>
      <a:lvl4pPr marL="3810236" indent="-544319" algn="l" defTabSz="1088639" rtl="0" eaLnBrk="1" latinLnBrk="0" hangingPunct="1">
        <a:spcBef>
          <a:spcPct val="20000"/>
        </a:spcBef>
        <a:buFont typeface="Arial"/>
        <a:buChar char="–"/>
        <a:defRPr sz="4800" kern="1200">
          <a:solidFill>
            <a:srgbClr val="808080"/>
          </a:solidFill>
          <a:latin typeface="+mn-lt"/>
          <a:ea typeface="+mn-ea"/>
          <a:cs typeface="+mn-cs"/>
        </a:defRPr>
      </a:lvl4pPr>
      <a:lvl5pPr marL="4898875" indent="-544319" algn="l" defTabSz="1088639" rtl="0" eaLnBrk="1" latinLnBrk="0" hangingPunct="1">
        <a:spcBef>
          <a:spcPct val="20000"/>
        </a:spcBef>
        <a:buFont typeface="Arial"/>
        <a:buChar char="»"/>
        <a:defRPr sz="4800" kern="1200">
          <a:solidFill>
            <a:srgbClr val="808080"/>
          </a:solidFill>
          <a:latin typeface="+mn-lt"/>
          <a:ea typeface="+mn-ea"/>
          <a:cs typeface="+mn-cs"/>
        </a:defRPr>
      </a:lvl5pPr>
      <a:lvl6pPr marL="5987514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076153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164792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253431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8639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77278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65917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54556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43195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531834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620472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709111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if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16729" y="4030810"/>
            <a:ext cx="189537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rgbClr val="414F5E"/>
                </a:solidFill>
                <a:latin typeface="Calibri"/>
                <a:cs typeface="Calibri"/>
              </a:rPr>
              <a:t>OPAL Tools</a:t>
            </a:r>
          </a:p>
          <a:p>
            <a:pPr algn="ctr"/>
            <a:r>
              <a:rPr lang="en-US" sz="8000" b="1" dirty="0">
                <a:solidFill>
                  <a:srgbClr val="414F5E"/>
                </a:solidFill>
                <a:latin typeface="Calibri"/>
                <a:cs typeface="Calibri"/>
              </a:rPr>
              <a:t>Free Tools for Oracle Software Development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358715" y="-2093653"/>
            <a:ext cx="184666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392682" y="8401956"/>
            <a:ext cx="560180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414F5E"/>
                </a:solidFill>
                <a:latin typeface="Calibri"/>
                <a:cs typeface="Calibri"/>
              </a:rPr>
              <a:t>Dietmar Aust</a:t>
            </a:r>
            <a:br>
              <a:rPr lang="en-US" sz="3600" dirty="0">
                <a:solidFill>
                  <a:srgbClr val="414F5E"/>
                </a:solidFill>
                <a:latin typeface="Calibri"/>
                <a:cs typeface="Calibri"/>
              </a:rPr>
            </a:br>
            <a:r>
              <a:rPr lang="en-US" sz="3600" dirty="0">
                <a:solidFill>
                  <a:srgbClr val="414F5E"/>
                </a:solidFill>
                <a:latin typeface="Calibri"/>
                <a:cs typeface="Calibri"/>
              </a:rPr>
              <a:t>Opal-Consulting, Cologne</a:t>
            </a:r>
          </a:p>
          <a:p>
            <a:pPr algn="ctr"/>
            <a:r>
              <a:rPr lang="en-US" sz="3600" dirty="0">
                <a:solidFill>
                  <a:srgbClr val="414F5E"/>
                </a:solidFill>
                <a:latin typeface="Calibri"/>
                <a:cs typeface="Calibri"/>
              </a:rPr>
              <a:t>www.opal-consulting.de</a:t>
            </a: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31" y="8705712"/>
            <a:ext cx="2561917" cy="111365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/>
            </a:ext>
          </a:extLst>
        </p:spPr>
      </p:pic>
      <p:pic>
        <p:nvPicPr>
          <p:cNvPr id="12" name="Bild 11" descr="Oracle APEX 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015" y="1224254"/>
            <a:ext cx="2387141" cy="2423128"/>
          </a:xfrm>
          <a:prstGeom prst="rect">
            <a:avLst/>
          </a:prstGeom>
        </p:spPr>
      </p:pic>
      <p:pic>
        <p:nvPicPr>
          <p:cNvPr id="4" name="Bild 3" descr="O-ACEAlumni-rg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5310" y="8738876"/>
            <a:ext cx="3140734" cy="108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4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Different </a:t>
            </a:r>
            <a:r>
              <a:rPr lang="de-DE" dirty="0" err="1"/>
              <a:t>Roles</a:t>
            </a:r>
            <a:r>
              <a:rPr lang="de-DE" dirty="0"/>
              <a:t>: “User“ </a:t>
            </a:r>
            <a:r>
              <a:rPr lang="de-DE" dirty="0" err="1"/>
              <a:t>vs</a:t>
            </a:r>
            <a:r>
              <a:rPr lang="de-DE" dirty="0"/>
              <a:t> „</a:t>
            </a:r>
            <a:r>
              <a:rPr lang="de-DE" dirty="0" err="1"/>
              <a:t>Process</a:t>
            </a:r>
            <a:r>
              <a:rPr lang="de-DE" dirty="0"/>
              <a:t> Designer“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Initial </a:t>
            </a:r>
            <a:r>
              <a:rPr lang="de-DE" dirty="0" err="1"/>
              <a:t>export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filesystem</a:t>
            </a:r>
            <a:endParaRPr lang="de-DE" dirty="0"/>
          </a:p>
          <a:p>
            <a:pPr lvl="2"/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lang="de-DE" dirty="0"/>
          </a:p>
          <a:p>
            <a:pPr lvl="1"/>
            <a:endParaRPr lang="de-DE" dirty="0"/>
          </a:p>
          <a:p>
            <a:pPr marL="1088639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3A30784-5219-174D-9EBB-27180B063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3221" y="549274"/>
            <a:ext cx="5302205" cy="70768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25B02A1-9CC9-CB4E-8AF2-1A8A3E22A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344" y="5017648"/>
            <a:ext cx="14533734" cy="17012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42983EF-4302-9E4B-9199-B32D9F3E4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344" y="8016183"/>
            <a:ext cx="20123049" cy="5150542"/>
          </a:xfrm>
          <a:prstGeom prst="rect">
            <a:avLst/>
          </a:prstGeom>
        </p:spPr>
      </p:pic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DBEA2A7C-1670-5344-A2E1-67C7B9997114}"/>
              </a:ext>
            </a:extLst>
          </p:cNvPr>
          <p:cNvSpPr/>
          <p:nvPr/>
        </p:nvSpPr>
        <p:spPr bwMode="auto">
          <a:xfrm>
            <a:off x="19408232" y="2632929"/>
            <a:ext cx="2441115" cy="904356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EECFB9B6-204B-8749-9D84-7E320BA1356F}"/>
              </a:ext>
            </a:extLst>
          </p:cNvPr>
          <p:cNvSpPr/>
          <p:nvPr/>
        </p:nvSpPr>
        <p:spPr bwMode="auto">
          <a:xfrm>
            <a:off x="5291180" y="5017647"/>
            <a:ext cx="10301746" cy="565005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447F4398-B348-A746-ACFC-A3B7030D81BE}"/>
              </a:ext>
            </a:extLst>
          </p:cNvPr>
          <p:cNvSpPr/>
          <p:nvPr/>
        </p:nvSpPr>
        <p:spPr bwMode="auto">
          <a:xfrm>
            <a:off x="5291180" y="5624352"/>
            <a:ext cx="10301746" cy="872701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72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0D90F1C-B27A-1D44-A57D-9D40EB8FA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41" y="547525"/>
            <a:ext cx="7491505" cy="12620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4E9297E-C04F-D546-A21D-836A0588D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160" y="0"/>
            <a:ext cx="8513805" cy="13716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C086748-0A0F-1C48-B4D4-BBF50D753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3269" y="3120627"/>
            <a:ext cx="4164256" cy="71908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5687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Different </a:t>
            </a:r>
            <a:r>
              <a:rPr lang="de-DE" dirty="0" err="1"/>
              <a:t>Roles</a:t>
            </a:r>
            <a:r>
              <a:rPr lang="de-DE" dirty="0"/>
              <a:t>: “User“ </a:t>
            </a:r>
            <a:r>
              <a:rPr lang="de-DE" dirty="0" err="1"/>
              <a:t>vs</a:t>
            </a:r>
            <a:r>
              <a:rPr lang="de-DE" dirty="0"/>
              <a:t> „</a:t>
            </a:r>
            <a:r>
              <a:rPr lang="de-DE" dirty="0" err="1"/>
              <a:t>Process</a:t>
            </a:r>
            <a:r>
              <a:rPr lang="de-DE" dirty="0"/>
              <a:t> Designer“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21948458" cy="11073228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/>
              <a:t>Role</a:t>
            </a:r>
            <a:r>
              <a:rPr lang="de-DE" dirty="0"/>
              <a:t>: „User“ aka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developer</a:t>
            </a:r>
            <a:r>
              <a:rPr lang="de-DE" dirty="0"/>
              <a:t>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member</a:t>
            </a:r>
            <a:endParaRPr lang="de-DE" dirty="0"/>
          </a:p>
          <a:p>
            <a:pPr marL="2231639" lvl="1" indent="-1143000">
              <a:buFont typeface="+mj-lt"/>
              <a:buAutoNum type="arabicPeriod"/>
            </a:pPr>
            <a:r>
              <a:rPr lang="de-DE" dirty="0"/>
              <a:t>Initialize-patch (</a:t>
            </a:r>
            <a:r>
              <a:rPr lang="de-DE" dirty="0" err="1"/>
              <a:t>copies</a:t>
            </a:r>
            <a:r>
              <a:rPr lang="de-DE" dirty="0"/>
              <a:t> </a:t>
            </a:r>
            <a:r>
              <a:rPr lang="de-DE" dirty="0" err="1"/>
              <a:t>patch</a:t>
            </a:r>
            <a:r>
              <a:rPr lang="de-DE" dirty="0"/>
              <a:t> </a:t>
            </a:r>
            <a:r>
              <a:rPr lang="de-DE" dirty="0" err="1"/>
              <a:t>template</a:t>
            </a:r>
            <a:r>
              <a:rPr lang="de-DE" dirty="0"/>
              <a:t>) </a:t>
            </a:r>
          </a:p>
          <a:p>
            <a:pPr marL="2231639" lvl="1" indent="-1143000">
              <a:buFont typeface="+mj-lt"/>
              <a:buAutoNum type="arabicPeriod"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1088639" lvl="1" indent="0">
              <a:buNone/>
            </a:pPr>
            <a:endParaRPr lang="de-DE" dirty="0"/>
          </a:p>
          <a:p>
            <a:pPr marL="1088639" lvl="1" indent="0">
              <a:buNone/>
            </a:pPr>
            <a:endParaRPr lang="de-DE" dirty="0"/>
          </a:p>
          <a:p>
            <a:pPr marL="1088639" lvl="1" indent="0">
              <a:buNone/>
            </a:pPr>
            <a:endParaRPr lang="de-DE" dirty="0"/>
          </a:p>
          <a:p>
            <a:pPr marL="1088639" lvl="1" indent="0">
              <a:buNone/>
            </a:pPr>
            <a:endParaRPr lang="de-DE" dirty="0"/>
          </a:p>
          <a:p>
            <a:pPr marL="1088639" lvl="1" indent="0">
              <a:buNone/>
            </a:pPr>
            <a:endParaRPr lang="de-DE" dirty="0"/>
          </a:p>
          <a:p>
            <a:pPr marL="1088639" lvl="1" indent="0">
              <a:buNone/>
            </a:pPr>
            <a:endParaRPr lang="de-DE" dirty="0"/>
          </a:p>
          <a:p>
            <a:pPr marL="1088639" lvl="1" indent="0">
              <a:buNone/>
            </a:pPr>
            <a:r>
              <a:rPr lang="de-DE" dirty="0"/>
              <a:t>=&gt; Create </a:t>
            </a:r>
            <a:r>
              <a:rPr lang="de-DE" dirty="0" err="1"/>
              <a:t>patch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…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48B9A4-C484-2B46-B3E8-9FDC66A0F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071" y="4240433"/>
            <a:ext cx="5952596" cy="730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00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Different </a:t>
            </a:r>
            <a:r>
              <a:rPr lang="de-DE" dirty="0" err="1"/>
              <a:t>Roles</a:t>
            </a:r>
            <a:r>
              <a:rPr lang="de-DE" dirty="0"/>
              <a:t>: “User“ </a:t>
            </a:r>
            <a:r>
              <a:rPr lang="de-DE" dirty="0" err="1"/>
              <a:t>vs</a:t>
            </a:r>
            <a:r>
              <a:rPr lang="de-DE" dirty="0"/>
              <a:t> „</a:t>
            </a:r>
            <a:r>
              <a:rPr lang="de-DE" dirty="0" err="1"/>
              <a:t>Process</a:t>
            </a:r>
            <a:r>
              <a:rPr lang="de-DE" dirty="0"/>
              <a:t> Designer“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31639" lvl="1" indent="-1143000">
              <a:buFont typeface="+mj-lt"/>
              <a:buAutoNum type="arabicPeriod" startAt="2"/>
            </a:pPr>
            <a:r>
              <a:rPr lang="de-DE" dirty="0"/>
              <a:t>Create </a:t>
            </a:r>
            <a:r>
              <a:rPr lang="de-DE" dirty="0" err="1"/>
              <a:t>patch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(alter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…)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locations</a:t>
            </a:r>
            <a:endParaRPr lang="de-DE" dirty="0"/>
          </a:p>
          <a:p>
            <a:pPr marL="2231639" lvl="1" indent="-1143000">
              <a:buFont typeface="+mj-lt"/>
              <a:buAutoNum type="arabicPeriod" startAt="2"/>
            </a:pPr>
            <a:r>
              <a:rPr lang="de-DE" dirty="0"/>
              <a:t>Register </a:t>
            </a:r>
            <a:r>
              <a:rPr lang="de-DE" dirty="0" err="1"/>
              <a:t>files</a:t>
            </a:r>
            <a:r>
              <a:rPr lang="de-DE" dirty="0"/>
              <a:t> in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SourceFilesCopy.conf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SourceFilesReference.conf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31639" lvl="1" indent="-1143000">
              <a:buFont typeface="+mj-lt"/>
              <a:buAutoNum type="arabicPeriod" startAt="2"/>
            </a:pP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locations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(</a:t>
            </a:r>
            <a:r>
              <a:rPr lang="de-DE" dirty="0" err="1"/>
              <a:t>directories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on </a:t>
            </a:r>
            <a:r>
              <a:rPr lang="de-DE" dirty="0" err="1"/>
              <a:t>demand</a:t>
            </a:r>
            <a:r>
              <a:rPr lang="de-DE" dirty="0"/>
              <a:t>)</a:t>
            </a:r>
          </a:p>
          <a:p>
            <a:pPr marL="2231639" lvl="1" indent="-1143000">
              <a:buFont typeface="+mj-lt"/>
              <a:buAutoNum type="arabicPeriod" startAt="2"/>
            </a:pPr>
            <a:r>
              <a:rPr lang="de-DE" dirty="0" err="1"/>
              <a:t>Validate</a:t>
            </a:r>
            <a:endParaRPr lang="de-DE" dirty="0"/>
          </a:p>
          <a:p>
            <a:pPr marL="2231639" lvl="1" indent="-1143000">
              <a:buFont typeface="+mj-lt"/>
              <a:buAutoNum type="arabicPeriod" startAt="2"/>
            </a:pPr>
            <a:r>
              <a:rPr lang="de-DE" dirty="0" err="1"/>
              <a:t>Install</a:t>
            </a:r>
            <a:endParaRPr lang="de-DE" dirty="0"/>
          </a:p>
          <a:p>
            <a:pPr marL="2231639" lvl="1" indent="-1143000">
              <a:buFont typeface="+mj-lt"/>
              <a:buAutoNum type="arabicPeriod" startAt="2"/>
            </a:pPr>
            <a:endParaRPr lang="de-DE" dirty="0"/>
          </a:p>
          <a:p>
            <a:pPr marL="2231639" lvl="1" indent="-1143000">
              <a:buFont typeface="+mj-lt"/>
              <a:buAutoNum type="arabicPeriod" startAt="2"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1088639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904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Different </a:t>
            </a:r>
            <a:r>
              <a:rPr lang="de-DE" dirty="0" err="1"/>
              <a:t>Roles</a:t>
            </a:r>
            <a:r>
              <a:rPr lang="de-DE" dirty="0"/>
              <a:t>: “User“ </a:t>
            </a:r>
            <a:r>
              <a:rPr lang="de-DE" dirty="0" err="1"/>
              <a:t>vs</a:t>
            </a:r>
            <a:r>
              <a:rPr lang="de-DE" dirty="0"/>
              <a:t> „</a:t>
            </a:r>
            <a:r>
              <a:rPr lang="de-DE" dirty="0" err="1"/>
              <a:t>Process</a:t>
            </a:r>
            <a:r>
              <a:rPr lang="de-DE" dirty="0"/>
              <a:t> Designer“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0D59660-A99B-B24A-89D6-A34A89D45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44" y="1905091"/>
            <a:ext cx="13720003" cy="104731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1FDED6B-A451-104D-8ABC-0ED68514D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7831" y="1598129"/>
            <a:ext cx="12204700" cy="11087100"/>
          </a:xfrm>
          <a:prstGeom prst="rect">
            <a:avLst/>
          </a:prstGeom>
        </p:spPr>
      </p:pic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AA961D72-8ACB-A043-9224-E32AAA87FCDA}"/>
              </a:ext>
            </a:extLst>
          </p:cNvPr>
          <p:cNvSpPr/>
          <p:nvPr/>
        </p:nvSpPr>
        <p:spPr bwMode="auto">
          <a:xfrm>
            <a:off x="11547831" y="6034712"/>
            <a:ext cx="10301746" cy="4480888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2CD19194-A2B1-2A42-AA2E-06FD113F1405}"/>
              </a:ext>
            </a:extLst>
          </p:cNvPr>
          <p:cNvSpPr/>
          <p:nvPr/>
        </p:nvSpPr>
        <p:spPr bwMode="auto">
          <a:xfrm>
            <a:off x="11547831" y="12249245"/>
            <a:ext cx="10301746" cy="565005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85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45D7483-20B2-6A48-A0F1-AA030ACA6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3739" y="237987"/>
            <a:ext cx="4954035" cy="13222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INSTALLER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ReleaseNotes.txt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24694C76-48AC-7E4A-BA74-FAA15CA38AEB}"/>
              </a:ext>
            </a:extLst>
          </p:cNvPr>
          <p:cNvSpPr/>
          <p:nvPr/>
        </p:nvSpPr>
        <p:spPr bwMode="auto">
          <a:xfrm>
            <a:off x="19673887" y="3597491"/>
            <a:ext cx="4081464" cy="36512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65D4D2D-7887-124B-BB97-13CA351E3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337" y="3924514"/>
            <a:ext cx="4246564" cy="24964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539E0E7-A5FB-0C4D-815E-40806A30C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359" y="9712261"/>
            <a:ext cx="6360367" cy="2990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AC1F842-9F9F-1048-B5E0-073D0750A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401" y="7322119"/>
            <a:ext cx="23248667" cy="15344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444EC39-1A83-8F4E-ADE6-E4CFFD7B6BEE}"/>
              </a:ext>
            </a:extLst>
          </p:cNvPr>
          <p:cNvSpPr txBox="1"/>
          <p:nvPr/>
        </p:nvSpPr>
        <p:spPr>
          <a:xfrm>
            <a:off x="6276109" y="3962615"/>
            <a:ext cx="1151312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Plain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file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When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exists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, will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inserted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into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patch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table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28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364D2D1-C75F-CE4A-82D1-9F5FC6574900}"/>
              </a:ext>
            </a:extLst>
          </p:cNvPr>
          <p:cNvSpPr txBox="1">
            <a:spLocks/>
          </p:cNvSpPr>
          <p:nvPr/>
        </p:nvSpPr>
        <p:spPr>
          <a:xfrm>
            <a:off x="13088630" y="2354905"/>
            <a:ext cx="10974228" cy="9897422"/>
          </a:xfrm>
          <a:prstGeom prst="rect">
            <a:avLst/>
          </a:prstGeom>
        </p:spPr>
        <p:txBody>
          <a:bodyPr vert="horz" lIns="217728" tIns="108864" rIns="217728" bIns="108864" rtlCol="0">
            <a:normAutofit fontScale="92500"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lang="de-DE" sz="6600" kern="1200">
                <a:solidFill>
                  <a:srgbClr val="808080"/>
                </a:solidFill>
                <a:latin typeface="Calibri"/>
                <a:ea typeface="+mj-ea"/>
                <a:cs typeface="Calibri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61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</a:t>
            </a:r>
            <a:r>
              <a:rPr lang="de-DE" dirty="0" err="1"/>
              <a:t>scripts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desired</a:t>
            </a:r>
            <a:r>
              <a:rPr lang="de-DE" dirty="0"/>
              <a:t> </a:t>
            </a:r>
            <a:r>
              <a:rPr lang="de-DE" dirty="0" err="1"/>
              <a:t>order</a:t>
            </a:r>
            <a:endParaRPr lang="de-DE" dirty="0"/>
          </a:p>
          <a:p>
            <a:r>
              <a:rPr lang="de-DE" dirty="0" err="1"/>
              <a:t>Don't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release</a:t>
            </a:r>
            <a:r>
              <a:rPr lang="de-DE" dirty="0"/>
              <a:t> - </a:t>
            </a:r>
            <a:r>
              <a:rPr lang="de-DE" dirty="0" err="1"/>
              <a:t>configure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  <a:p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logs</a:t>
            </a:r>
            <a:r>
              <a:rPr lang="de-DE" dirty="0"/>
              <a:t> (</a:t>
            </a:r>
            <a:r>
              <a:rPr lang="de-DE" dirty="0" err="1"/>
              <a:t>file</a:t>
            </a:r>
            <a:r>
              <a:rPr lang="de-DE" dirty="0"/>
              <a:t>/</a:t>
            </a:r>
            <a:r>
              <a:rPr lang="de-DE" dirty="0" err="1"/>
              <a:t>database</a:t>
            </a:r>
            <a:r>
              <a:rPr lang="de-DE" dirty="0"/>
              <a:t>)</a:t>
            </a:r>
          </a:p>
          <a:p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configurable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separate </a:t>
            </a:r>
            <a:r>
              <a:rPr lang="de-DE" dirty="0" err="1"/>
              <a:t>tools</a:t>
            </a:r>
            <a:r>
              <a:rPr lang="de-DE" dirty="0"/>
              <a:t>, </a:t>
            </a:r>
            <a:r>
              <a:rPr lang="de-DE" dirty="0" err="1"/>
              <a:t>SQLcl</a:t>
            </a:r>
            <a:r>
              <a:rPr lang="de-DE" dirty="0"/>
              <a:t> </a:t>
            </a:r>
            <a:r>
              <a:rPr lang="de-DE" dirty="0" err="1"/>
              <a:t>embedded</a:t>
            </a:r>
            <a:r>
              <a:rPr lang="de-DE" dirty="0"/>
              <a:t> (</a:t>
            </a:r>
            <a:r>
              <a:rPr lang="de-DE" dirty="0" err="1"/>
              <a:t>APEXExport</a:t>
            </a:r>
            <a:r>
              <a:rPr lang="de-DE" dirty="0"/>
              <a:t>, REST </a:t>
            </a:r>
            <a:r>
              <a:rPr lang="de-DE" dirty="0" err="1"/>
              <a:t>export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Our</a:t>
            </a:r>
            <a:r>
              <a:rPr lang="de-DE" dirty="0"/>
              <a:t> Solution </a:t>
            </a:r>
          </a:p>
        </p:txBody>
      </p:sp>
      <p:pic>
        <p:nvPicPr>
          <p:cNvPr id="8" name="Grafik 7" descr="Ein Bild, das Person, sitzend, Vorhang, computer enthält.&#10;&#10;Automatisch generierte Beschreibung">
            <a:extLst>
              <a:ext uri="{FF2B5EF4-FFF2-40B4-BE49-F238E27FC236}">
                <a16:creationId xmlns:a16="http://schemas.microsoft.com/office/drawing/2014/main" id="{25D53137-A55F-5143-AF9B-9D605FB8C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442" y="3325058"/>
            <a:ext cx="11430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37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/daust/opal-tools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D718023-0F03-7E45-B8EC-A4D4FBBA3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720" y="1849466"/>
            <a:ext cx="14154440" cy="115715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910B0005-1921-9E41-91FE-87DF2B684F2A}"/>
              </a:ext>
            </a:extLst>
          </p:cNvPr>
          <p:cNvSpPr/>
          <p:nvPr/>
        </p:nvSpPr>
        <p:spPr bwMode="auto">
          <a:xfrm>
            <a:off x="15874338" y="8410161"/>
            <a:ext cx="2352702" cy="195303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127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22438" y="680909"/>
            <a:ext cx="20942300" cy="11294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6600" b="1" dirty="0">
                <a:solidFill>
                  <a:schemeClr val="tx2"/>
                </a:solidFill>
                <a:latin typeface="Open Sans"/>
                <a:cs typeface="Open Sans"/>
              </a:rPr>
              <a:t>Questions?</a:t>
            </a:r>
          </a:p>
        </p:txBody>
      </p:sp>
      <p:sp>
        <p:nvSpPr>
          <p:cNvPr id="3" name="AutoShape 98"/>
          <p:cNvSpPr>
            <a:spLocks/>
          </p:cNvSpPr>
          <p:nvPr/>
        </p:nvSpPr>
        <p:spPr bwMode="auto">
          <a:xfrm>
            <a:off x="7575356" y="9517026"/>
            <a:ext cx="452232" cy="64305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7647"/>
                </a:moveTo>
                <a:cubicBezTo>
                  <a:pt x="21599" y="8410"/>
                  <a:pt x="21443" y="9124"/>
                  <a:pt x="21132" y="9804"/>
                </a:cubicBezTo>
                <a:cubicBezTo>
                  <a:pt x="20820" y="10488"/>
                  <a:pt x="20404" y="11134"/>
                  <a:pt x="19880" y="11747"/>
                </a:cubicBezTo>
                <a:lnTo>
                  <a:pt x="12619" y="20679"/>
                </a:lnTo>
                <a:cubicBezTo>
                  <a:pt x="12095" y="21292"/>
                  <a:pt x="11491" y="21599"/>
                  <a:pt x="10804" y="21599"/>
                </a:cubicBezTo>
                <a:cubicBezTo>
                  <a:pt x="10112" y="21599"/>
                  <a:pt x="9520" y="21292"/>
                  <a:pt x="9024" y="20679"/>
                </a:cubicBezTo>
                <a:lnTo>
                  <a:pt x="1727" y="11718"/>
                </a:lnTo>
                <a:cubicBezTo>
                  <a:pt x="1203" y="11106"/>
                  <a:pt x="783" y="10462"/>
                  <a:pt x="472" y="9782"/>
                </a:cubicBezTo>
                <a:cubicBezTo>
                  <a:pt x="156" y="9110"/>
                  <a:pt x="0" y="8398"/>
                  <a:pt x="0" y="7647"/>
                </a:cubicBezTo>
                <a:cubicBezTo>
                  <a:pt x="0" y="6594"/>
                  <a:pt x="279" y="5601"/>
                  <a:pt x="843" y="4669"/>
                </a:cubicBezTo>
                <a:cubicBezTo>
                  <a:pt x="1403" y="3737"/>
                  <a:pt x="2179" y="2921"/>
                  <a:pt x="3164" y="2227"/>
                </a:cubicBezTo>
                <a:cubicBezTo>
                  <a:pt x="4143" y="1538"/>
                  <a:pt x="5296" y="990"/>
                  <a:pt x="6615" y="595"/>
                </a:cubicBezTo>
                <a:cubicBezTo>
                  <a:pt x="7936" y="197"/>
                  <a:pt x="9344" y="0"/>
                  <a:pt x="10819" y="0"/>
                </a:cubicBezTo>
                <a:cubicBezTo>
                  <a:pt x="12315" y="0"/>
                  <a:pt x="13719" y="197"/>
                  <a:pt x="15023" y="595"/>
                </a:cubicBezTo>
                <a:cubicBezTo>
                  <a:pt x="16335" y="993"/>
                  <a:pt x="17475" y="1538"/>
                  <a:pt x="18451" y="2227"/>
                </a:cubicBezTo>
                <a:cubicBezTo>
                  <a:pt x="19427" y="2921"/>
                  <a:pt x="20200" y="3737"/>
                  <a:pt x="20756" y="4669"/>
                </a:cubicBezTo>
                <a:cubicBezTo>
                  <a:pt x="21320" y="5603"/>
                  <a:pt x="21599" y="6594"/>
                  <a:pt x="21599" y="7647"/>
                </a:cubicBezTo>
                <a:moveTo>
                  <a:pt x="10819" y="11408"/>
                </a:moveTo>
                <a:cubicBezTo>
                  <a:pt x="11547" y="11408"/>
                  <a:pt x="12240" y="11309"/>
                  <a:pt x="12900" y="11114"/>
                </a:cubicBezTo>
                <a:cubicBezTo>
                  <a:pt x="13556" y="10922"/>
                  <a:pt x="14127" y="10651"/>
                  <a:pt x="14612" y="10310"/>
                </a:cubicBezTo>
                <a:cubicBezTo>
                  <a:pt x="15096" y="9968"/>
                  <a:pt x="15476" y="9564"/>
                  <a:pt x="15748" y="9107"/>
                </a:cubicBezTo>
                <a:cubicBezTo>
                  <a:pt x="16028" y="8650"/>
                  <a:pt x="16164" y="8158"/>
                  <a:pt x="16164" y="7645"/>
                </a:cubicBezTo>
                <a:cubicBezTo>
                  <a:pt x="16164" y="7131"/>
                  <a:pt x="16028" y="6642"/>
                  <a:pt x="15748" y="6176"/>
                </a:cubicBezTo>
                <a:cubicBezTo>
                  <a:pt x="15476" y="5713"/>
                  <a:pt x="15096" y="5304"/>
                  <a:pt x="14612" y="4951"/>
                </a:cubicBezTo>
                <a:cubicBezTo>
                  <a:pt x="14128" y="4604"/>
                  <a:pt x="13564" y="4327"/>
                  <a:pt x="12908" y="4135"/>
                </a:cubicBezTo>
                <a:cubicBezTo>
                  <a:pt x="12256" y="3943"/>
                  <a:pt x="11564" y="3842"/>
                  <a:pt x="10820" y="3842"/>
                </a:cubicBezTo>
                <a:cubicBezTo>
                  <a:pt x="10068" y="3842"/>
                  <a:pt x="9376" y="3940"/>
                  <a:pt x="8736" y="4135"/>
                </a:cubicBezTo>
                <a:cubicBezTo>
                  <a:pt x="8092" y="4327"/>
                  <a:pt x="7528" y="4604"/>
                  <a:pt x="7032" y="4951"/>
                </a:cubicBezTo>
                <a:cubicBezTo>
                  <a:pt x="6532" y="5304"/>
                  <a:pt x="6148" y="5713"/>
                  <a:pt x="5872" y="6171"/>
                </a:cubicBezTo>
                <a:cubicBezTo>
                  <a:pt x="5596" y="6628"/>
                  <a:pt x="5460" y="7119"/>
                  <a:pt x="5460" y="7642"/>
                </a:cubicBezTo>
                <a:cubicBezTo>
                  <a:pt x="5460" y="8155"/>
                  <a:pt x="5596" y="8644"/>
                  <a:pt x="5872" y="9104"/>
                </a:cubicBezTo>
                <a:cubicBezTo>
                  <a:pt x="6148" y="9561"/>
                  <a:pt x="6532" y="9965"/>
                  <a:pt x="7032" y="10307"/>
                </a:cubicBezTo>
                <a:cubicBezTo>
                  <a:pt x="7528" y="10648"/>
                  <a:pt x="8092" y="10919"/>
                  <a:pt x="8736" y="11111"/>
                </a:cubicBezTo>
                <a:cubicBezTo>
                  <a:pt x="9376" y="11309"/>
                  <a:pt x="10068" y="11408"/>
                  <a:pt x="10819" y="11408"/>
                </a:cubicBezTo>
              </a:path>
            </a:pathLst>
          </a:custGeom>
          <a:solidFill>
            <a:srgbClr val="1D68A6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342528">
              <a:defRPr/>
            </a:pPr>
            <a:endParaRPr lang="es-ES" sz="21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4" name="Group 26"/>
          <p:cNvGrpSpPr/>
          <p:nvPr/>
        </p:nvGrpSpPr>
        <p:grpSpPr>
          <a:xfrm>
            <a:off x="8225437" y="9441994"/>
            <a:ext cx="4267756" cy="2014564"/>
            <a:chOff x="838200" y="2992185"/>
            <a:chExt cx="1600200" cy="755461"/>
          </a:xfrm>
        </p:grpSpPr>
        <p:sp>
          <p:nvSpPr>
            <p:cNvPr id="5" name="TextBox 27"/>
            <p:cNvSpPr txBox="1"/>
            <p:nvPr/>
          </p:nvSpPr>
          <p:spPr>
            <a:xfrm>
              <a:off x="838200" y="2992185"/>
              <a:ext cx="1600200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Open Sans Light"/>
                  <a:cs typeface="Open Sans Light"/>
                </a:rPr>
                <a:t>Opal Consulting</a:t>
              </a:r>
            </a:p>
          </p:txBody>
        </p:sp>
        <p:sp>
          <p:nvSpPr>
            <p:cNvPr id="6" name="TextBox 28"/>
            <p:cNvSpPr txBox="1"/>
            <p:nvPr/>
          </p:nvSpPr>
          <p:spPr>
            <a:xfrm>
              <a:off x="838200" y="3228853"/>
              <a:ext cx="1600200" cy="5187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100" dirty="0">
                  <a:solidFill>
                    <a:schemeClr val="tx2"/>
                  </a:solidFill>
                  <a:latin typeface="Open Sans Light"/>
                  <a:cs typeface="Open Sans Light"/>
                </a:rPr>
                <a:t>Zum Tilmeshof 11</a:t>
              </a:r>
            </a:p>
            <a:p>
              <a:pPr>
                <a:lnSpc>
                  <a:spcPct val="120000"/>
                </a:lnSpc>
              </a:pPr>
              <a:r>
                <a:rPr lang="en-US" sz="2100" dirty="0">
                  <a:solidFill>
                    <a:schemeClr val="tx2"/>
                  </a:solidFill>
                  <a:latin typeface="Open Sans Light"/>
                  <a:cs typeface="Open Sans Light"/>
                </a:rPr>
                <a:t>50859 Köln</a:t>
              </a:r>
            </a:p>
            <a:p>
              <a:pPr>
                <a:lnSpc>
                  <a:spcPct val="120000"/>
                </a:lnSpc>
              </a:pPr>
              <a:r>
                <a:rPr lang="en-US" sz="2100" dirty="0">
                  <a:solidFill>
                    <a:schemeClr val="tx2"/>
                  </a:solidFill>
                  <a:latin typeface="Open Sans Light"/>
                  <a:cs typeface="Open Sans Light"/>
                </a:rPr>
                <a:t>Germany</a:t>
              </a:r>
            </a:p>
          </p:txBody>
        </p:sp>
      </p:grpSp>
      <p:sp>
        <p:nvSpPr>
          <p:cNvPr id="16" name="AutoShape 81"/>
          <p:cNvSpPr>
            <a:spLocks/>
          </p:cNvSpPr>
          <p:nvPr/>
        </p:nvSpPr>
        <p:spPr bwMode="auto">
          <a:xfrm>
            <a:off x="11739338" y="9488438"/>
            <a:ext cx="599514" cy="4392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82" y="15633"/>
                </a:moveTo>
                <a:cubicBezTo>
                  <a:pt x="11211" y="15633"/>
                  <a:pt x="11622" y="15565"/>
                  <a:pt x="12011" y="15416"/>
                </a:cubicBezTo>
                <a:cubicBezTo>
                  <a:pt x="12403" y="15272"/>
                  <a:pt x="12778" y="15084"/>
                  <a:pt x="13138" y="14855"/>
                </a:cubicBezTo>
                <a:cubicBezTo>
                  <a:pt x="13498" y="14626"/>
                  <a:pt x="13845" y="14361"/>
                  <a:pt x="14181" y="14073"/>
                </a:cubicBezTo>
                <a:cubicBezTo>
                  <a:pt x="14516" y="13774"/>
                  <a:pt x="14844" y="13471"/>
                  <a:pt x="15168" y="13160"/>
                </a:cubicBezTo>
                <a:cubicBezTo>
                  <a:pt x="16142" y="12226"/>
                  <a:pt x="17126" y="11306"/>
                  <a:pt x="18120" y="10410"/>
                </a:cubicBezTo>
                <a:cubicBezTo>
                  <a:pt x="19112" y="9515"/>
                  <a:pt x="20113" y="8616"/>
                  <a:pt x="21120" y="7714"/>
                </a:cubicBezTo>
                <a:cubicBezTo>
                  <a:pt x="21198" y="7640"/>
                  <a:pt x="21279" y="7570"/>
                  <a:pt x="21360" y="7496"/>
                </a:cubicBezTo>
                <a:cubicBezTo>
                  <a:pt x="21443" y="7429"/>
                  <a:pt x="21524" y="7347"/>
                  <a:pt x="21599" y="7250"/>
                </a:cubicBezTo>
                <a:lnTo>
                  <a:pt x="21599" y="19981"/>
                </a:lnTo>
                <a:cubicBezTo>
                  <a:pt x="21599" y="20416"/>
                  <a:pt x="21470" y="20800"/>
                  <a:pt x="21208" y="21118"/>
                </a:cubicBezTo>
                <a:cubicBezTo>
                  <a:pt x="20946" y="21438"/>
                  <a:pt x="20632" y="21599"/>
                  <a:pt x="20265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18"/>
                </a:cubicBezTo>
                <a:cubicBezTo>
                  <a:pt x="132" y="20803"/>
                  <a:pt x="0" y="20419"/>
                  <a:pt x="0" y="19981"/>
                </a:cubicBezTo>
                <a:lnTo>
                  <a:pt x="0" y="7250"/>
                </a:lnTo>
                <a:cubicBezTo>
                  <a:pt x="75" y="7347"/>
                  <a:pt x="156" y="7429"/>
                  <a:pt x="239" y="7496"/>
                </a:cubicBezTo>
                <a:cubicBezTo>
                  <a:pt x="320" y="7570"/>
                  <a:pt x="401" y="7640"/>
                  <a:pt x="479" y="7714"/>
                </a:cubicBezTo>
                <a:cubicBezTo>
                  <a:pt x="1488" y="8616"/>
                  <a:pt x="2487" y="9514"/>
                  <a:pt x="3481" y="10410"/>
                </a:cubicBezTo>
                <a:cubicBezTo>
                  <a:pt x="4473" y="11306"/>
                  <a:pt x="5457" y="12223"/>
                  <a:pt x="6434" y="13160"/>
                </a:cubicBezTo>
                <a:cubicBezTo>
                  <a:pt x="6738" y="13454"/>
                  <a:pt x="7058" y="13744"/>
                  <a:pt x="7394" y="14038"/>
                </a:cubicBezTo>
                <a:cubicBezTo>
                  <a:pt x="7729" y="14338"/>
                  <a:pt x="8079" y="14599"/>
                  <a:pt x="8437" y="14840"/>
                </a:cubicBezTo>
                <a:cubicBezTo>
                  <a:pt x="8797" y="15075"/>
                  <a:pt x="9174" y="15269"/>
                  <a:pt x="9568" y="15413"/>
                </a:cubicBezTo>
                <a:cubicBezTo>
                  <a:pt x="9965" y="15563"/>
                  <a:pt x="10371" y="15633"/>
                  <a:pt x="10782" y="15633"/>
                </a:cubicBezTo>
                <a:moveTo>
                  <a:pt x="10782" y="12413"/>
                </a:moveTo>
                <a:cubicBezTo>
                  <a:pt x="10540" y="12413"/>
                  <a:pt x="10278" y="12334"/>
                  <a:pt x="9996" y="12167"/>
                </a:cubicBezTo>
                <a:cubicBezTo>
                  <a:pt x="9715" y="12005"/>
                  <a:pt x="9441" y="11806"/>
                  <a:pt x="9171" y="11576"/>
                </a:cubicBezTo>
                <a:cubicBezTo>
                  <a:pt x="8900" y="11347"/>
                  <a:pt x="8638" y="11106"/>
                  <a:pt x="8380" y="10854"/>
                </a:cubicBezTo>
                <a:cubicBezTo>
                  <a:pt x="8121" y="10601"/>
                  <a:pt x="7896" y="10390"/>
                  <a:pt x="7700" y="10222"/>
                </a:cubicBezTo>
                <a:cubicBezTo>
                  <a:pt x="6752" y="9356"/>
                  <a:pt x="5819" y="8507"/>
                  <a:pt x="4891" y="7664"/>
                </a:cubicBezTo>
                <a:cubicBezTo>
                  <a:pt x="3966" y="6815"/>
                  <a:pt x="3023" y="5960"/>
                  <a:pt x="2061" y="5087"/>
                </a:cubicBezTo>
                <a:cubicBezTo>
                  <a:pt x="1882" y="4920"/>
                  <a:pt x="1672" y="4691"/>
                  <a:pt x="1434" y="4406"/>
                </a:cubicBezTo>
                <a:cubicBezTo>
                  <a:pt x="1194" y="4118"/>
                  <a:pt x="974" y="3804"/>
                  <a:pt x="766" y="3460"/>
                </a:cubicBezTo>
                <a:cubicBezTo>
                  <a:pt x="560" y="3110"/>
                  <a:pt x="384" y="2761"/>
                  <a:pt x="239" y="2405"/>
                </a:cubicBezTo>
                <a:cubicBezTo>
                  <a:pt x="95" y="2050"/>
                  <a:pt x="22" y="1724"/>
                  <a:pt x="22" y="1436"/>
                </a:cubicBezTo>
                <a:cubicBezTo>
                  <a:pt x="22" y="1051"/>
                  <a:pt x="164" y="713"/>
                  <a:pt x="443" y="425"/>
                </a:cubicBezTo>
                <a:cubicBezTo>
                  <a:pt x="727" y="143"/>
                  <a:pt x="1025" y="0"/>
                  <a:pt x="1346" y="0"/>
                </a:cubicBezTo>
                <a:lnTo>
                  <a:pt x="20265" y="0"/>
                </a:lnTo>
                <a:cubicBezTo>
                  <a:pt x="20583" y="0"/>
                  <a:pt x="20882" y="143"/>
                  <a:pt x="21161" y="425"/>
                </a:cubicBezTo>
                <a:cubicBezTo>
                  <a:pt x="21438" y="713"/>
                  <a:pt x="21577" y="1051"/>
                  <a:pt x="21577" y="1436"/>
                </a:cubicBezTo>
                <a:cubicBezTo>
                  <a:pt x="21577" y="1724"/>
                  <a:pt x="21504" y="2050"/>
                  <a:pt x="21360" y="2405"/>
                </a:cubicBezTo>
                <a:cubicBezTo>
                  <a:pt x="21215" y="2761"/>
                  <a:pt x="21039" y="3110"/>
                  <a:pt x="20833" y="3460"/>
                </a:cubicBezTo>
                <a:cubicBezTo>
                  <a:pt x="20627" y="3804"/>
                  <a:pt x="20402" y="4121"/>
                  <a:pt x="20165" y="4406"/>
                </a:cubicBezTo>
                <a:cubicBezTo>
                  <a:pt x="19927" y="4691"/>
                  <a:pt x="19717" y="4923"/>
                  <a:pt x="19538" y="5087"/>
                </a:cubicBezTo>
                <a:cubicBezTo>
                  <a:pt x="18578" y="5948"/>
                  <a:pt x="17633" y="6803"/>
                  <a:pt x="16708" y="7652"/>
                </a:cubicBezTo>
                <a:cubicBezTo>
                  <a:pt x="15782" y="8501"/>
                  <a:pt x="14844" y="9356"/>
                  <a:pt x="13899" y="10222"/>
                </a:cubicBezTo>
                <a:cubicBezTo>
                  <a:pt x="13703" y="10390"/>
                  <a:pt x="13481" y="10601"/>
                  <a:pt x="13226" y="10854"/>
                </a:cubicBezTo>
                <a:cubicBezTo>
                  <a:pt x="12971" y="11106"/>
                  <a:pt x="12709" y="11347"/>
                  <a:pt x="12435" y="11576"/>
                </a:cubicBezTo>
                <a:cubicBezTo>
                  <a:pt x="12161" y="11806"/>
                  <a:pt x="11884" y="12005"/>
                  <a:pt x="11603" y="12167"/>
                </a:cubicBezTo>
                <a:cubicBezTo>
                  <a:pt x="11321" y="12334"/>
                  <a:pt x="11064" y="12413"/>
                  <a:pt x="10829" y="12413"/>
                </a:cubicBezTo>
                <a:lnTo>
                  <a:pt x="10804" y="12413"/>
                </a:lnTo>
                <a:lnTo>
                  <a:pt x="10782" y="1241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342528">
              <a:defRPr/>
            </a:pPr>
            <a:endParaRPr lang="es-ES" sz="21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17" name="Group 40"/>
          <p:cNvGrpSpPr/>
          <p:nvPr/>
        </p:nvGrpSpPr>
        <p:grpSpPr>
          <a:xfrm>
            <a:off x="12493193" y="9390042"/>
            <a:ext cx="4267756" cy="2014564"/>
            <a:chOff x="838200" y="2992185"/>
            <a:chExt cx="1600200" cy="755461"/>
          </a:xfrm>
        </p:grpSpPr>
        <p:sp>
          <p:nvSpPr>
            <p:cNvPr id="18" name="TextBox 41"/>
            <p:cNvSpPr txBox="1"/>
            <p:nvPr/>
          </p:nvSpPr>
          <p:spPr>
            <a:xfrm>
              <a:off x="838200" y="2992185"/>
              <a:ext cx="1600200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Open Sans Light"/>
                  <a:cs typeface="Open Sans Light"/>
                </a:rPr>
                <a:t>Email / Website</a:t>
              </a:r>
            </a:p>
          </p:txBody>
        </p:sp>
        <p:sp>
          <p:nvSpPr>
            <p:cNvPr id="19" name="TextBox 42"/>
            <p:cNvSpPr txBox="1"/>
            <p:nvPr/>
          </p:nvSpPr>
          <p:spPr>
            <a:xfrm>
              <a:off x="838200" y="3228853"/>
              <a:ext cx="1600200" cy="5187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100" dirty="0">
                  <a:solidFill>
                    <a:schemeClr val="tx2"/>
                  </a:solidFill>
                  <a:latin typeface="Open Sans Light"/>
                  <a:cs typeface="Open Sans Light"/>
                </a:rPr>
                <a:t>dietmar.aust@opal-consulting.de</a:t>
              </a:r>
            </a:p>
            <a:p>
              <a:pPr>
                <a:lnSpc>
                  <a:spcPct val="120000"/>
                </a:lnSpc>
              </a:pPr>
              <a:r>
                <a:rPr lang="en-US" sz="2100" dirty="0" err="1">
                  <a:solidFill>
                    <a:schemeClr val="tx2"/>
                  </a:solidFill>
                  <a:latin typeface="Open Sans Light"/>
                  <a:cs typeface="Open Sans Light"/>
                </a:rPr>
                <a:t>www.opal-consulting.de</a:t>
              </a:r>
              <a:endParaRPr lang="en-US" sz="2100" dirty="0">
                <a:solidFill>
                  <a:schemeClr val="tx2"/>
                </a:solidFill>
                <a:latin typeface="Open Sans Light"/>
                <a:cs typeface="Open Sans Light"/>
              </a:endParaRPr>
            </a:p>
          </p:txBody>
        </p:sp>
      </p:grpSp>
      <p:sp>
        <p:nvSpPr>
          <p:cNvPr id="20" name="AutoShape 102"/>
          <p:cNvSpPr>
            <a:spLocks noChangeAspect="1"/>
          </p:cNvSpPr>
          <p:nvPr/>
        </p:nvSpPr>
        <p:spPr bwMode="auto">
          <a:xfrm>
            <a:off x="9816429" y="2933571"/>
            <a:ext cx="3845817" cy="37501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7" y="0"/>
                </a:moveTo>
                <a:cubicBezTo>
                  <a:pt x="12301" y="0"/>
                  <a:pt x="13705" y="282"/>
                  <a:pt x="15011" y="844"/>
                </a:cubicBezTo>
                <a:cubicBezTo>
                  <a:pt x="16319" y="1409"/>
                  <a:pt x="17463" y="2179"/>
                  <a:pt x="18449" y="3156"/>
                </a:cubicBezTo>
                <a:cubicBezTo>
                  <a:pt x="19432" y="4133"/>
                  <a:pt x="20201" y="5277"/>
                  <a:pt x="20760" y="6587"/>
                </a:cubicBezTo>
                <a:cubicBezTo>
                  <a:pt x="21317" y="7900"/>
                  <a:pt x="21599" y="9303"/>
                  <a:pt x="21599" y="10800"/>
                </a:cubicBezTo>
                <a:cubicBezTo>
                  <a:pt x="21599" y="12296"/>
                  <a:pt x="21317" y="13699"/>
                  <a:pt x="20760" y="15009"/>
                </a:cubicBezTo>
                <a:cubicBezTo>
                  <a:pt x="20201" y="16319"/>
                  <a:pt x="19430" y="17466"/>
                  <a:pt x="18449" y="18443"/>
                </a:cubicBezTo>
                <a:cubicBezTo>
                  <a:pt x="17463" y="19420"/>
                  <a:pt x="16319" y="20193"/>
                  <a:pt x="15011" y="20755"/>
                </a:cubicBezTo>
                <a:cubicBezTo>
                  <a:pt x="13705" y="21317"/>
                  <a:pt x="12301" y="21599"/>
                  <a:pt x="10807" y="21599"/>
                </a:cubicBezTo>
                <a:cubicBezTo>
                  <a:pt x="9309" y="21599"/>
                  <a:pt x="7905" y="21317"/>
                  <a:pt x="6594" y="20755"/>
                </a:cubicBezTo>
                <a:cubicBezTo>
                  <a:pt x="5280" y="20193"/>
                  <a:pt x="4136" y="19420"/>
                  <a:pt x="3158" y="18443"/>
                </a:cubicBezTo>
                <a:cubicBezTo>
                  <a:pt x="2178" y="17466"/>
                  <a:pt x="1409" y="16319"/>
                  <a:pt x="847" y="15009"/>
                </a:cubicBezTo>
                <a:cubicBezTo>
                  <a:pt x="282" y="13699"/>
                  <a:pt x="0" y="12296"/>
                  <a:pt x="0" y="10800"/>
                </a:cubicBezTo>
                <a:cubicBezTo>
                  <a:pt x="0" y="9303"/>
                  <a:pt x="282" y="7900"/>
                  <a:pt x="847" y="6587"/>
                </a:cubicBezTo>
                <a:cubicBezTo>
                  <a:pt x="1409" y="5277"/>
                  <a:pt x="2181" y="4133"/>
                  <a:pt x="3158" y="3156"/>
                </a:cubicBezTo>
                <a:cubicBezTo>
                  <a:pt x="4136" y="2179"/>
                  <a:pt x="5280" y="1409"/>
                  <a:pt x="6594" y="844"/>
                </a:cubicBezTo>
                <a:cubicBezTo>
                  <a:pt x="7902" y="279"/>
                  <a:pt x="9306" y="0"/>
                  <a:pt x="10807" y="0"/>
                </a:cubicBezTo>
                <a:moveTo>
                  <a:pt x="13296" y="11689"/>
                </a:moveTo>
                <a:lnTo>
                  <a:pt x="13296" y="11689"/>
                </a:lnTo>
                <a:cubicBezTo>
                  <a:pt x="13522" y="11511"/>
                  <a:pt x="13742" y="11299"/>
                  <a:pt x="13965" y="11068"/>
                </a:cubicBezTo>
                <a:cubicBezTo>
                  <a:pt x="14186" y="10831"/>
                  <a:pt x="14392" y="10576"/>
                  <a:pt x="14587" y="10297"/>
                </a:cubicBezTo>
                <a:cubicBezTo>
                  <a:pt x="14782" y="10017"/>
                  <a:pt x="14937" y="9707"/>
                  <a:pt x="15053" y="9359"/>
                </a:cubicBezTo>
                <a:cubicBezTo>
                  <a:pt x="15172" y="9012"/>
                  <a:pt x="15228" y="8603"/>
                  <a:pt x="15228" y="8134"/>
                </a:cubicBezTo>
                <a:cubicBezTo>
                  <a:pt x="15228" y="7521"/>
                  <a:pt x="15107" y="6976"/>
                  <a:pt x="14855" y="6496"/>
                </a:cubicBezTo>
                <a:cubicBezTo>
                  <a:pt x="14607" y="6022"/>
                  <a:pt x="14276" y="5624"/>
                  <a:pt x="13861" y="5316"/>
                </a:cubicBezTo>
                <a:cubicBezTo>
                  <a:pt x="13445" y="5006"/>
                  <a:pt x="12979" y="4766"/>
                  <a:pt x="12459" y="4599"/>
                </a:cubicBezTo>
                <a:cubicBezTo>
                  <a:pt x="11940" y="4433"/>
                  <a:pt x="11425" y="4348"/>
                  <a:pt x="10911" y="4348"/>
                </a:cubicBezTo>
                <a:cubicBezTo>
                  <a:pt x="10343" y="4348"/>
                  <a:pt x="9832" y="4424"/>
                  <a:pt x="9377" y="4571"/>
                </a:cubicBezTo>
                <a:cubicBezTo>
                  <a:pt x="8922" y="4721"/>
                  <a:pt x="8535" y="4881"/>
                  <a:pt x="8221" y="5051"/>
                </a:cubicBezTo>
                <a:cubicBezTo>
                  <a:pt x="7905" y="5223"/>
                  <a:pt x="7668" y="5381"/>
                  <a:pt x="7504" y="5531"/>
                </a:cubicBezTo>
                <a:cubicBezTo>
                  <a:pt x="7340" y="5681"/>
                  <a:pt x="7249" y="5763"/>
                  <a:pt x="7232" y="5782"/>
                </a:cubicBezTo>
                <a:cubicBezTo>
                  <a:pt x="7086" y="5926"/>
                  <a:pt x="7074" y="6101"/>
                  <a:pt x="7190" y="6307"/>
                </a:cubicBezTo>
                <a:lnTo>
                  <a:pt x="8476" y="7863"/>
                </a:lnTo>
                <a:cubicBezTo>
                  <a:pt x="8512" y="7937"/>
                  <a:pt x="8600" y="7990"/>
                  <a:pt x="8747" y="8024"/>
                </a:cubicBezTo>
                <a:cubicBezTo>
                  <a:pt x="8854" y="8024"/>
                  <a:pt x="8959" y="7999"/>
                  <a:pt x="9058" y="7945"/>
                </a:cubicBezTo>
                <a:lnTo>
                  <a:pt x="9193" y="7838"/>
                </a:lnTo>
                <a:cubicBezTo>
                  <a:pt x="9281" y="7764"/>
                  <a:pt x="9405" y="7685"/>
                  <a:pt x="9563" y="7601"/>
                </a:cubicBezTo>
                <a:cubicBezTo>
                  <a:pt x="9724" y="7513"/>
                  <a:pt x="9897" y="7440"/>
                  <a:pt x="10095" y="7375"/>
                </a:cubicBezTo>
                <a:cubicBezTo>
                  <a:pt x="10287" y="7313"/>
                  <a:pt x="10499" y="7282"/>
                  <a:pt x="10725" y="7282"/>
                </a:cubicBezTo>
                <a:cubicBezTo>
                  <a:pt x="11092" y="7282"/>
                  <a:pt x="11406" y="7383"/>
                  <a:pt x="11663" y="7587"/>
                </a:cubicBezTo>
                <a:cubicBezTo>
                  <a:pt x="11920" y="7790"/>
                  <a:pt x="12050" y="8050"/>
                  <a:pt x="12050" y="8363"/>
                </a:cubicBezTo>
                <a:cubicBezTo>
                  <a:pt x="12050" y="8696"/>
                  <a:pt x="11940" y="8990"/>
                  <a:pt x="11719" y="9235"/>
                </a:cubicBezTo>
                <a:cubicBezTo>
                  <a:pt x="11499" y="9484"/>
                  <a:pt x="11222" y="9755"/>
                  <a:pt x="10886" y="10054"/>
                </a:cubicBezTo>
                <a:cubicBezTo>
                  <a:pt x="10679" y="10215"/>
                  <a:pt x="10470" y="10399"/>
                  <a:pt x="10256" y="10599"/>
                </a:cubicBezTo>
                <a:cubicBezTo>
                  <a:pt x="10047" y="10802"/>
                  <a:pt x="9849" y="11034"/>
                  <a:pt x="9676" y="11297"/>
                </a:cubicBezTo>
                <a:cubicBezTo>
                  <a:pt x="9501" y="11559"/>
                  <a:pt x="9357" y="11844"/>
                  <a:pt x="9250" y="12155"/>
                </a:cubicBezTo>
                <a:cubicBezTo>
                  <a:pt x="9142" y="12465"/>
                  <a:pt x="9086" y="12824"/>
                  <a:pt x="9086" y="13231"/>
                </a:cubicBezTo>
                <a:lnTo>
                  <a:pt x="9086" y="14095"/>
                </a:lnTo>
                <a:cubicBezTo>
                  <a:pt x="9086" y="14202"/>
                  <a:pt x="9128" y="14298"/>
                  <a:pt x="9210" y="14377"/>
                </a:cubicBezTo>
                <a:cubicBezTo>
                  <a:pt x="9289" y="14459"/>
                  <a:pt x="9385" y="14498"/>
                  <a:pt x="9493" y="14498"/>
                </a:cubicBezTo>
                <a:lnTo>
                  <a:pt x="11711" y="14498"/>
                </a:lnTo>
                <a:cubicBezTo>
                  <a:pt x="11821" y="14498"/>
                  <a:pt x="11911" y="14459"/>
                  <a:pt x="11990" y="14377"/>
                </a:cubicBezTo>
                <a:cubicBezTo>
                  <a:pt x="12067" y="14298"/>
                  <a:pt x="12106" y="14202"/>
                  <a:pt x="12106" y="14095"/>
                </a:cubicBezTo>
                <a:lnTo>
                  <a:pt x="12106" y="13406"/>
                </a:lnTo>
                <a:cubicBezTo>
                  <a:pt x="12106" y="13053"/>
                  <a:pt x="12219" y="12756"/>
                  <a:pt x="12451" y="12508"/>
                </a:cubicBezTo>
                <a:cubicBezTo>
                  <a:pt x="12680" y="12259"/>
                  <a:pt x="12960" y="11988"/>
                  <a:pt x="13296" y="11689"/>
                </a:cubicBezTo>
                <a:moveTo>
                  <a:pt x="12106" y="15664"/>
                </a:moveTo>
                <a:cubicBezTo>
                  <a:pt x="12106" y="15557"/>
                  <a:pt x="12067" y="15464"/>
                  <a:pt x="11996" y="15382"/>
                </a:cubicBezTo>
                <a:cubicBezTo>
                  <a:pt x="11928" y="15300"/>
                  <a:pt x="11829" y="15258"/>
                  <a:pt x="11711" y="15258"/>
                </a:cubicBezTo>
                <a:lnTo>
                  <a:pt x="9493" y="15258"/>
                </a:lnTo>
                <a:cubicBezTo>
                  <a:pt x="9385" y="15258"/>
                  <a:pt x="9292" y="15300"/>
                  <a:pt x="9210" y="15382"/>
                </a:cubicBezTo>
                <a:cubicBezTo>
                  <a:pt x="9128" y="15464"/>
                  <a:pt x="9086" y="15557"/>
                  <a:pt x="9086" y="15664"/>
                </a:cubicBezTo>
                <a:lnTo>
                  <a:pt x="9086" y="17774"/>
                </a:lnTo>
                <a:cubicBezTo>
                  <a:pt x="9086" y="17881"/>
                  <a:pt x="9128" y="17980"/>
                  <a:pt x="9210" y="18064"/>
                </a:cubicBezTo>
                <a:cubicBezTo>
                  <a:pt x="9289" y="18152"/>
                  <a:pt x="9385" y="18194"/>
                  <a:pt x="9493" y="18194"/>
                </a:cubicBezTo>
                <a:lnTo>
                  <a:pt x="11711" y="18194"/>
                </a:lnTo>
                <a:cubicBezTo>
                  <a:pt x="11821" y="18194"/>
                  <a:pt x="11911" y="18152"/>
                  <a:pt x="11990" y="18064"/>
                </a:cubicBezTo>
                <a:cubicBezTo>
                  <a:pt x="12067" y="17980"/>
                  <a:pt x="12106" y="17881"/>
                  <a:pt x="12106" y="17774"/>
                </a:cubicBezTo>
                <a:lnTo>
                  <a:pt x="12106" y="15664"/>
                </a:lnTo>
                <a:close/>
              </a:path>
            </a:pathLst>
          </a:custGeom>
          <a:solidFill>
            <a:srgbClr val="1D68A6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342528">
              <a:defRPr/>
            </a:pPr>
            <a:endParaRPr lang="es-ES" sz="21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29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MY </a:t>
            </a:r>
            <a:r>
              <a:rPr lang="de-DE" dirty="0" err="1"/>
              <a:t>questions</a:t>
            </a:r>
            <a:r>
              <a:rPr lang="de-DE" dirty="0"/>
              <a:t> / </a:t>
            </a:r>
            <a:r>
              <a:rPr lang="de-DE" dirty="0" err="1"/>
              <a:t>feature</a:t>
            </a:r>
            <a:r>
              <a:rPr lang="de-DE" dirty="0"/>
              <a:t> </a:t>
            </a:r>
            <a:r>
              <a:rPr lang="de-DE" dirty="0" err="1"/>
              <a:t>requests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Modularization</a:t>
            </a:r>
            <a:endParaRPr lang="de-DE" dirty="0"/>
          </a:p>
          <a:p>
            <a:r>
              <a:rPr lang="de-DE" sz="4000" dirty="0">
                <a:latin typeface="Consolas" panose="020B0609020204030204" pitchFamily="49" charset="0"/>
                <a:cs typeface="Consolas" panose="020B0609020204030204" pitchFamily="49" charset="0"/>
              </a:rPr>
              <a:t>DBMS_METADATA.SET_TRANSFORM_PARAM (DBMS_METADATA.SESSION_TRANSFORM, 'EMIT_SCHEMA‘</a:t>
            </a:r>
          </a:p>
          <a:p>
            <a:pPr lvl="1"/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officially</a:t>
            </a:r>
            <a:r>
              <a:rPr lang="de-DE" dirty="0"/>
              <a:t> </a:t>
            </a:r>
            <a:r>
              <a:rPr lang="de-DE" dirty="0" err="1"/>
              <a:t>supported</a:t>
            </a:r>
            <a:endParaRPr lang="de-DE" dirty="0"/>
          </a:p>
          <a:p>
            <a:pPr lvl="1"/>
            <a:r>
              <a:rPr lang="de-DE" dirty="0"/>
              <a:t>“Bug“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synonyms</a:t>
            </a:r>
            <a:r>
              <a:rPr lang="de-DE" dirty="0"/>
              <a:t> </a:t>
            </a:r>
            <a:r>
              <a:rPr lang="de-DE" dirty="0" err="1"/>
              <a:t>referencing</a:t>
            </a:r>
            <a:r>
              <a:rPr lang="de-DE" dirty="0"/>
              <a:t> a different </a:t>
            </a:r>
            <a:r>
              <a:rPr lang="de-DE" dirty="0" err="1"/>
              <a:t>schema</a:t>
            </a:r>
            <a:endParaRPr lang="de-DE" dirty="0"/>
          </a:p>
          <a:p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5BA4CCF-92E2-1146-AA2D-F4B10CA5A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661" y="7384242"/>
            <a:ext cx="9537700" cy="520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75295BC-B139-A045-A649-7A674EFFD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661" y="8180027"/>
            <a:ext cx="7531100" cy="533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FAC505A-9160-FA48-8B4F-7216FD0B6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661" y="8988512"/>
            <a:ext cx="7899400" cy="520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7514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</a:t>
            </a:r>
            <a:r>
              <a:rPr lang="de-DE" dirty="0"/>
              <a:t> Dietmar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BE1A51-10C6-A54E-AA66-D97D060F945A}"/>
              </a:ext>
            </a:extLst>
          </p:cNvPr>
          <p:cNvSpPr/>
          <p:nvPr/>
        </p:nvSpPr>
        <p:spPr>
          <a:xfrm>
            <a:off x="1219359" y="2113861"/>
            <a:ext cx="15328546" cy="9706615"/>
          </a:xfrm>
          <a:prstGeom prst="rect">
            <a:avLst/>
          </a:prstGeom>
          <a:solidFill>
            <a:srgbClr val="212F3F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0" indent="-571500">
              <a:buFont typeface="Arial"/>
              <a:buChar char="•"/>
            </a:pPr>
            <a:r>
              <a:rPr lang="en-US" dirty="0">
                <a:latin typeface="Calibri"/>
                <a:cs typeface="Calibri"/>
              </a:rPr>
              <a:t>Dipl.-Inform. Dietmar Aust, Freelance Consultant</a:t>
            </a:r>
          </a:p>
          <a:p>
            <a:pPr marL="1660139" lvl="1" indent="-571500">
              <a:buFont typeface="Arial"/>
              <a:buChar char="•"/>
            </a:pPr>
            <a:r>
              <a:rPr lang="en-US" dirty="0">
                <a:latin typeface="Calibri"/>
                <a:cs typeface="Calibri"/>
              </a:rPr>
              <a:t>Master's Degree in Computer Science (MSCS)</a:t>
            </a:r>
          </a:p>
          <a:p>
            <a:pPr marL="571500" indent="-571500">
              <a:buFont typeface="Arial"/>
              <a:buChar char="•"/>
            </a:pPr>
            <a:endParaRPr lang="en-US" dirty="0">
              <a:latin typeface="Calibri"/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dirty="0">
                <a:latin typeface="Calibri"/>
                <a:cs typeface="Calibri"/>
              </a:rPr>
              <a:t>Building Oracle based Web Applications since 1997</a:t>
            </a:r>
          </a:p>
          <a:p>
            <a:pPr marL="1660139" lvl="1" indent="-571500">
              <a:buFont typeface="Arial"/>
              <a:buChar char="•"/>
            </a:pPr>
            <a:r>
              <a:rPr lang="en-US" dirty="0">
                <a:latin typeface="Calibri"/>
                <a:cs typeface="Calibri"/>
              </a:rPr>
              <a:t>Portal, Forms, Reports, OWA Toolkit, now APEX!</a:t>
            </a:r>
          </a:p>
          <a:p>
            <a:pPr marL="1660139" lvl="1" indent="-571500">
              <a:buFont typeface="Arial"/>
              <a:buChar char="•"/>
            </a:pPr>
            <a:endParaRPr lang="en-US" dirty="0">
              <a:latin typeface="Calibri"/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dirty="0">
                <a:latin typeface="Calibri"/>
                <a:cs typeface="Calibri"/>
              </a:rPr>
              <a:t>1997-2000: Consultant at Oracle Germany</a:t>
            </a:r>
          </a:p>
          <a:p>
            <a:pPr marL="571500" indent="-571500">
              <a:buFont typeface="Arial"/>
              <a:buChar char="•"/>
            </a:pPr>
            <a:endParaRPr lang="en-US" dirty="0">
              <a:latin typeface="Calibri"/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dirty="0">
                <a:latin typeface="Calibri"/>
                <a:cs typeface="Calibri"/>
              </a:rPr>
              <a:t>Since 09/2000: Freelance Consultant, Since 2006 – APEX only!</a:t>
            </a:r>
          </a:p>
          <a:p>
            <a:pPr marL="571500" indent="-571500">
              <a:buFont typeface="Arial"/>
              <a:buChar char="•"/>
            </a:pPr>
            <a:endParaRPr lang="en-US" dirty="0">
              <a:latin typeface="Calibri"/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dirty="0">
                <a:latin typeface="Calibri"/>
                <a:cs typeface="Calibri"/>
              </a:rPr>
              <a:t>Author of the </a:t>
            </a:r>
            <a:r>
              <a:rPr lang="en-US" dirty="0" err="1">
                <a:latin typeface="Calibri"/>
                <a:cs typeface="Calibri"/>
              </a:rPr>
              <a:t>JasperReportsIntegration</a:t>
            </a:r>
            <a:r>
              <a:rPr lang="en-US" dirty="0">
                <a:latin typeface="Calibri"/>
                <a:cs typeface="Calibri"/>
              </a:rPr>
              <a:t> toolkit</a:t>
            </a:r>
          </a:p>
          <a:p>
            <a:pPr lvl="1"/>
            <a:r>
              <a:rPr lang="en-US" dirty="0">
                <a:solidFill>
                  <a:srgbClr val="FFFFFF"/>
                </a:solidFill>
                <a:cs typeface="Calibri"/>
              </a:rPr>
              <a:t>https://</a:t>
            </a:r>
            <a:r>
              <a:rPr lang="en-US" dirty="0" err="1">
                <a:solidFill>
                  <a:srgbClr val="FFFFFF"/>
                </a:solidFill>
                <a:cs typeface="Calibri"/>
              </a:rPr>
              <a:t>github.com</a:t>
            </a:r>
            <a:r>
              <a:rPr lang="en-US" dirty="0">
                <a:solidFill>
                  <a:srgbClr val="FFFFFF"/>
                </a:solidFill>
                <a:cs typeface="Calibri"/>
              </a:rPr>
              <a:t>/</a:t>
            </a:r>
            <a:r>
              <a:rPr lang="en-US" dirty="0" err="1">
                <a:solidFill>
                  <a:srgbClr val="FFFFFF"/>
                </a:solidFill>
                <a:cs typeface="Calibri"/>
              </a:rPr>
              <a:t>daust</a:t>
            </a:r>
            <a:r>
              <a:rPr lang="en-US" dirty="0">
                <a:solidFill>
                  <a:srgbClr val="FFFFFF"/>
                </a:solidFill>
                <a:cs typeface="Calibri"/>
              </a:rPr>
              <a:t>/</a:t>
            </a:r>
            <a:r>
              <a:rPr lang="en-US" dirty="0" err="1">
                <a:solidFill>
                  <a:srgbClr val="FFFFFF"/>
                </a:solidFill>
                <a:cs typeface="Calibri"/>
              </a:rPr>
              <a:t>JasperReportsIntegration</a:t>
            </a:r>
            <a:endParaRPr lang="en-US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571500" indent="-571500">
              <a:buFont typeface="Arial"/>
              <a:buChar char="•"/>
            </a:pPr>
            <a:endParaRPr lang="en-US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Calibri"/>
                <a:cs typeface="Calibri"/>
              </a:rPr>
              <a:t>2015 Database Developer of the year in the ORDS category</a:t>
            </a:r>
          </a:p>
          <a:p>
            <a:pPr marL="571500" indent="-571500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dirty="0"/>
          </a:p>
          <a:p>
            <a:pPr marL="571500" indent="-571500">
              <a:buFont typeface="Arial"/>
              <a:buChar char="•"/>
            </a:pPr>
            <a:endParaRPr lang="en-US" dirty="0"/>
          </a:p>
        </p:txBody>
      </p:sp>
      <p:pic>
        <p:nvPicPr>
          <p:cNvPr id="7" name="Grafik 4" descr="Oracle_XE_APEX_Praxis_Logo_rot.jpg">
            <a:extLst>
              <a:ext uri="{FF2B5EF4-FFF2-40B4-BE49-F238E27FC236}">
                <a16:creationId xmlns:a16="http://schemas.microsoft.com/office/drawing/2014/main" id="{05D516D4-4027-5D44-BC47-EC2C11E75C1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398867" y="4578359"/>
            <a:ext cx="2433024" cy="343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1">
            <a:extLst>
              <a:ext uri="{FF2B5EF4-FFF2-40B4-BE49-F238E27FC236}">
                <a16:creationId xmlns:a16="http://schemas.microsoft.com/office/drawing/2014/main" id="{C5E805DE-EDC7-2C49-9988-883F879F8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5344" y="8707647"/>
            <a:ext cx="3514869" cy="3514869"/>
          </a:xfrm>
          <a:prstGeom prst="rect">
            <a:avLst/>
          </a:prstGeom>
        </p:spPr>
      </p:pic>
      <p:pic>
        <p:nvPicPr>
          <p:cNvPr id="9" name="Bild 6" descr="O-ACEAlumni-rgb.png">
            <a:extLst>
              <a:ext uri="{FF2B5EF4-FFF2-40B4-BE49-F238E27FC236}">
                <a16:creationId xmlns:a16="http://schemas.microsoft.com/office/drawing/2014/main" id="{A35F1A11-B6EE-8342-A959-B114502CD6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2411" y="2113861"/>
            <a:ext cx="3140734" cy="108048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4A0D55B1-2846-DF4C-BBF3-86185078FDC3}"/>
              </a:ext>
            </a:extLst>
          </p:cNvPr>
          <p:cNvSpPr txBox="1"/>
          <p:nvPr/>
        </p:nvSpPr>
        <p:spPr>
          <a:xfrm>
            <a:off x="19215639" y="3257578"/>
            <a:ext cx="277427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2012-2019</a:t>
            </a:r>
          </a:p>
        </p:txBody>
      </p:sp>
    </p:spTree>
    <p:extLst>
      <p:ext uri="{BB962C8B-B14F-4D97-AF65-F5344CB8AC3E}">
        <p14:creationId xmlns:p14="http://schemas.microsoft.com/office/powerpoint/2010/main" val="1706208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EXPORT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r>
              <a:rPr lang="de-DE" dirty="0"/>
              <a:t>Folder „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opal-tools/export-templates</a:t>
            </a:r>
            <a:r>
              <a:rPr lang="de-DE" dirty="0"/>
              <a:t>“</a:t>
            </a:r>
          </a:p>
          <a:p>
            <a:pPr lvl="1"/>
            <a:r>
              <a:rPr lang="de-DE" dirty="0" err="1"/>
              <a:t>Override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dbms_metadata.get_ddl</a:t>
            </a:r>
            <a:r>
              <a:rPr lang="de-DE" dirty="0"/>
              <a:t>()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94CC52E-0A08-4C48-BBC1-48F09A2F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732" y="549276"/>
            <a:ext cx="7116415" cy="126174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D84234C5-D482-4F47-B152-6F1F6D4D0BFD}"/>
              </a:ext>
            </a:extLst>
          </p:cNvPr>
          <p:cNvSpPr/>
          <p:nvPr/>
        </p:nvSpPr>
        <p:spPr bwMode="auto">
          <a:xfrm>
            <a:off x="16542730" y="11867321"/>
            <a:ext cx="7116415" cy="84958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22AC44-6EBC-2F45-AFDB-C76D7DBD4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357" y="6804024"/>
            <a:ext cx="10502900" cy="6362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80AB668F-0863-564B-984E-57A743EED38B}"/>
              </a:ext>
            </a:extLst>
          </p:cNvPr>
          <p:cNvSpPr/>
          <p:nvPr/>
        </p:nvSpPr>
        <p:spPr bwMode="auto">
          <a:xfrm>
            <a:off x="1488260" y="7030277"/>
            <a:ext cx="4196923" cy="1338471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84FEE755-BEAE-5043-BF40-6FB31DBBE8C9}"/>
              </a:ext>
            </a:extLst>
          </p:cNvPr>
          <p:cNvSpPr/>
          <p:nvPr/>
        </p:nvSpPr>
        <p:spPr bwMode="auto">
          <a:xfrm>
            <a:off x="1605275" y="8946720"/>
            <a:ext cx="10116982" cy="52070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C866AC01-46EE-FF47-BBC4-1D8B530B043D}"/>
              </a:ext>
            </a:extLst>
          </p:cNvPr>
          <p:cNvSpPr/>
          <p:nvPr/>
        </p:nvSpPr>
        <p:spPr bwMode="auto">
          <a:xfrm>
            <a:off x="1591297" y="12478580"/>
            <a:ext cx="2682530" cy="541681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6E1F04-3ADE-754A-AD68-19D00853C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388" y="7401093"/>
            <a:ext cx="9537700" cy="520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66D65D9-48D1-F343-976E-EFAFBF2D7F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2328" y="8112291"/>
            <a:ext cx="7531100" cy="533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90320F6-9E8C-9343-B6B9-213486AB2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0727" y="6597650"/>
            <a:ext cx="7899400" cy="520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7070ED9C-C8E6-EE4E-B53A-910371BE08EB}"/>
              </a:ext>
            </a:extLst>
          </p:cNvPr>
          <p:cNvSpPr/>
          <p:nvPr/>
        </p:nvSpPr>
        <p:spPr bwMode="auto">
          <a:xfrm>
            <a:off x="1605275" y="9566359"/>
            <a:ext cx="10116982" cy="925987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BD2D0DCF-1024-704D-95BF-25123C501369}"/>
              </a:ext>
            </a:extLst>
          </p:cNvPr>
          <p:cNvSpPr/>
          <p:nvPr/>
        </p:nvSpPr>
        <p:spPr bwMode="auto">
          <a:xfrm>
            <a:off x="1605275" y="10511444"/>
            <a:ext cx="10116982" cy="629798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AE2E9968-2F55-674F-A221-670732DEDD6D}"/>
              </a:ext>
            </a:extLst>
          </p:cNvPr>
          <p:cNvSpPr/>
          <p:nvPr/>
        </p:nvSpPr>
        <p:spPr bwMode="auto">
          <a:xfrm>
            <a:off x="1605275" y="11024075"/>
            <a:ext cx="10116982" cy="629798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702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Target </a:t>
            </a:r>
            <a:r>
              <a:rPr lang="de-DE" dirty="0" err="1"/>
              <a:t>audience</a:t>
            </a:r>
            <a:r>
              <a:rPr lang="de-DE" dirty="0"/>
              <a:t> /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9359" y="2354905"/>
            <a:ext cx="9842651" cy="9897422"/>
          </a:xfrm>
        </p:spPr>
        <p:txBody>
          <a:bodyPr>
            <a:normAutofit/>
          </a:bodyPr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incremental</a:t>
            </a:r>
            <a:r>
              <a:rPr lang="de-DE" dirty="0"/>
              <a:t> </a:t>
            </a:r>
            <a:r>
              <a:rPr lang="de-DE" dirty="0" err="1"/>
              <a:t>patches</a:t>
            </a:r>
            <a:endParaRPr lang="de-DE" dirty="0"/>
          </a:p>
          <a:p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modify</a:t>
            </a:r>
            <a:r>
              <a:rPr lang="de-DE" dirty="0"/>
              <a:t> </a:t>
            </a:r>
            <a:r>
              <a:rPr lang="de-DE" dirty="0" err="1"/>
              <a:t>patches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deployed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TEST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B3F329A-BE41-DD40-B33D-D038C4748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781" y="336457"/>
            <a:ext cx="9545444" cy="130430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33DB5D01-B1AC-A147-90D6-D8412CF7672A}"/>
              </a:ext>
            </a:extLst>
          </p:cNvPr>
          <p:cNvSpPr/>
          <p:nvPr/>
        </p:nvSpPr>
        <p:spPr bwMode="auto">
          <a:xfrm>
            <a:off x="13448371" y="1905092"/>
            <a:ext cx="245328" cy="3848937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 dirty="0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D6334990-040C-B84C-8B4F-7BD505E69643}"/>
              </a:ext>
            </a:extLst>
          </p:cNvPr>
          <p:cNvSpPr/>
          <p:nvPr/>
        </p:nvSpPr>
        <p:spPr bwMode="auto">
          <a:xfrm>
            <a:off x="13470675" y="5821853"/>
            <a:ext cx="245328" cy="1493348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 dirty="0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D9581D76-41F3-6646-8219-A8E7BCAB0C26}"/>
              </a:ext>
            </a:extLst>
          </p:cNvPr>
          <p:cNvSpPr/>
          <p:nvPr/>
        </p:nvSpPr>
        <p:spPr bwMode="auto">
          <a:xfrm>
            <a:off x="13470675" y="7383025"/>
            <a:ext cx="245328" cy="1493348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 dirty="0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07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3F6CED8-89D3-8A40-A308-4D11ECF8D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3328" y="255375"/>
            <a:ext cx="4615777" cy="132226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INSTALLER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2972129" cy="9897422"/>
          </a:xfrm>
        </p:spPr>
        <p:txBody>
          <a:bodyPr>
            <a:normAutofit lnSpcReduction="10000"/>
          </a:bodyPr>
          <a:lstStyle/>
          <a:p>
            <a:r>
              <a:rPr lang="de-DE" dirty="0"/>
              <a:t>Folder „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patch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-template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template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patch</a:t>
            </a:r>
            <a:r>
              <a:rPr lang="de-DE" dirty="0"/>
              <a:t> (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subdirectories</a:t>
            </a:r>
            <a:r>
              <a:rPr lang="de-DE" dirty="0"/>
              <a:t>)</a:t>
            </a:r>
          </a:p>
          <a:p>
            <a:r>
              <a:rPr lang="de-DE" dirty="0"/>
              <a:t>Folder „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de-DE" dirty="0"/>
              <a:t>“</a:t>
            </a:r>
          </a:p>
          <a:p>
            <a:pPr lvl="1"/>
            <a:r>
              <a:rPr lang="de-DE" dirty="0" err="1"/>
              <a:t>sql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files</a:t>
            </a:r>
          </a:p>
          <a:p>
            <a:r>
              <a:rPr lang="de-DE" dirty="0"/>
              <a:t>Folder „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patches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&lt;</a:t>
            </a:r>
            <a:r>
              <a:rPr lang="de-DE" dirty="0" err="1"/>
              <a:t>year</a:t>
            </a:r>
            <a:r>
              <a:rPr lang="de-DE" dirty="0"/>
              <a:t>&gt;/&lt;</a:t>
            </a:r>
            <a:r>
              <a:rPr lang="de-DE" dirty="0" err="1"/>
              <a:t>year-month-day</a:t>
            </a:r>
            <a:r>
              <a:rPr lang="de-DE" dirty="0"/>
              <a:t>&gt;-&lt;</a:t>
            </a:r>
            <a:r>
              <a:rPr lang="de-DE" dirty="0" err="1"/>
              <a:t>patch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&gt;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initialize-patch.sh</a:t>
            </a:r>
            <a:endParaRPr lang="de-DE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80AB668F-0863-564B-984E-57A743EED38B}"/>
              </a:ext>
            </a:extLst>
          </p:cNvPr>
          <p:cNvSpPr/>
          <p:nvPr/>
        </p:nvSpPr>
        <p:spPr bwMode="auto">
          <a:xfrm>
            <a:off x="19273328" y="237986"/>
            <a:ext cx="4615777" cy="564326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205AED3B-9901-4B43-9E4C-5594E1A3DD2E}"/>
              </a:ext>
            </a:extLst>
          </p:cNvPr>
          <p:cNvSpPr/>
          <p:nvPr/>
        </p:nvSpPr>
        <p:spPr bwMode="auto">
          <a:xfrm>
            <a:off x="19273327" y="5881254"/>
            <a:ext cx="4611757" cy="6213763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66F66AD9-9D99-9D4E-91CD-A9CA2147B553}"/>
              </a:ext>
            </a:extLst>
          </p:cNvPr>
          <p:cNvSpPr/>
          <p:nvPr/>
        </p:nvSpPr>
        <p:spPr bwMode="auto">
          <a:xfrm>
            <a:off x="19269306" y="12095017"/>
            <a:ext cx="4611757" cy="1382997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F2C4727-5C7E-D34D-9A6F-1AFD54560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665" y="341199"/>
            <a:ext cx="5567137" cy="76070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14C061DF-56F3-A747-8359-7F4A97ED667B}"/>
              </a:ext>
            </a:extLst>
          </p:cNvPr>
          <p:cNvSpPr/>
          <p:nvPr/>
        </p:nvSpPr>
        <p:spPr bwMode="auto">
          <a:xfrm>
            <a:off x="19261264" y="10756590"/>
            <a:ext cx="4611757" cy="1355816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60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3F6CED8-89D3-8A40-A308-4D11ECF8D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3328" y="255375"/>
            <a:ext cx="4615777" cy="132226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INSTALLER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r>
              <a:rPr lang="de-DE" dirty="0" err="1"/>
              <a:t>Iterate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execute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r>
              <a:rPr lang="de-DE" dirty="0"/>
              <a:t>Connection </a:t>
            </a:r>
            <a:r>
              <a:rPr lang="de-DE" dirty="0" err="1"/>
              <a:t>pool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chosen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regular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path</a:t>
            </a:r>
            <a:endParaRPr lang="de-DE" dirty="0"/>
          </a:p>
          <a:p>
            <a:r>
              <a:rPr lang="de-DE" dirty="0"/>
              <a:t>Scripts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organized</a:t>
            </a:r>
            <a:r>
              <a:rPr lang="de-DE" dirty="0"/>
              <a:t> in </a:t>
            </a:r>
            <a:r>
              <a:rPr lang="de-DE" dirty="0" err="1"/>
              <a:t>folders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minimize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 (</a:t>
            </a:r>
            <a:r>
              <a:rPr lang="de-DE" dirty="0" err="1"/>
              <a:t>dependencies</a:t>
            </a:r>
            <a:r>
              <a:rPr lang="de-DE" dirty="0"/>
              <a:t> / </a:t>
            </a:r>
            <a:r>
              <a:rPr lang="de-DE" dirty="0" err="1"/>
              <a:t>compilation</a:t>
            </a:r>
            <a:r>
              <a:rPr lang="de-DE" dirty="0"/>
              <a:t>)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205AED3B-9901-4B43-9E4C-5594E1A3DD2E}"/>
              </a:ext>
            </a:extLst>
          </p:cNvPr>
          <p:cNvSpPr/>
          <p:nvPr/>
        </p:nvSpPr>
        <p:spPr bwMode="auto">
          <a:xfrm>
            <a:off x="19273327" y="10497312"/>
            <a:ext cx="4611757" cy="1597705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A284B2F-44F7-6944-997F-ABC33B4C1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0602" y="6287160"/>
            <a:ext cx="4164256" cy="71908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1100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51097386-6203-C14A-A154-BA79126DD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3328" y="255375"/>
            <a:ext cx="4615777" cy="132226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INSTALLER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Config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patch</a:t>
            </a:r>
            <a:r>
              <a:rPr lang="de-DE" dirty="0"/>
              <a:t>: opal-</a:t>
            </a:r>
            <a:r>
              <a:rPr lang="de-DE" dirty="0" err="1"/>
              <a:t>installer.json</a:t>
            </a:r>
            <a:endParaRPr lang="de-DE" dirty="0"/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24694C76-48AC-7E4A-BA74-FAA15CA38AEB}"/>
              </a:ext>
            </a:extLst>
          </p:cNvPr>
          <p:cNvSpPr/>
          <p:nvPr/>
        </p:nvSpPr>
        <p:spPr bwMode="auto">
          <a:xfrm>
            <a:off x="19273328" y="2880521"/>
            <a:ext cx="4081464" cy="36512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B05D538-4989-6741-8337-50191C765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986" y="3771259"/>
            <a:ext cx="9840913" cy="91987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id="{5629A630-E69A-F040-A6BD-01F254A0EF9C}"/>
              </a:ext>
            </a:extLst>
          </p:cNvPr>
          <p:cNvSpPr/>
          <p:nvPr/>
        </p:nvSpPr>
        <p:spPr bwMode="auto">
          <a:xfrm>
            <a:off x="1550986" y="4032252"/>
            <a:ext cx="5726114" cy="1682748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E5820115-7966-C149-85AF-CF8810FF97BA}"/>
              </a:ext>
            </a:extLst>
          </p:cNvPr>
          <p:cNvSpPr/>
          <p:nvPr/>
        </p:nvSpPr>
        <p:spPr bwMode="auto">
          <a:xfrm>
            <a:off x="1550986" y="5715000"/>
            <a:ext cx="5726114" cy="264795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04F957CB-AE2D-3D4D-B3F8-AC1AE4EA5A1D}"/>
              </a:ext>
            </a:extLst>
          </p:cNvPr>
          <p:cNvSpPr/>
          <p:nvPr/>
        </p:nvSpPr>
        <p:spPr bwMode="auto">
          <a:xfrm>
            <a:off x="1550986" y="8362950"/>
            <a:ext cx="5726114" cy="30480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AB9CB1BE-6344-6B40-9A16-E094863188D7}"/>
              </a:ext>
            </a:extLst>
          </p:cNvPr>
          <p:cNvSpPr/>
          <p:nvPr/>
        </p:nvSpPr>
        <p:spPr bwMode="auto">
          <a:xfrm>
            <a:off x="1550986" y="8648700"/>
            <a:ext cx="5726114" cy="30480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E04580B0-F52E-664B-9BE5-BC64DD123B3A}"/>
              </a:ext>
            </a:extLst>
          </p:cNvPr>
          <p:cNvSpPr/>
          <p:nvPr/>
        </p:nvSpPr>
        <p:spPr bwMode="auto">
          <a:xfrm>
            <a:off x="1550986" y="8934450"/>
            <a:ext cx="9689530" cy="32385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A4DF688B-65B1-9B4A-A1C0-A88166810C38}"/>
              </a:ext>
            </a:extLst>
          </p:cNvPr>
          <p:cNvSpPr/>
          <p:nvPr/>
        </p:nvSpPr>
        <p:spPr bwMode="auto">
          <a:xfrm>
            <a:off x="1550986" y="9150524"/>
            <a:ext cx="8621714" cy="3327226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55254965-9705-BB43-9086-9273DABD2442}"/>
              </a:ext>
            </a:extLst>
          </p:cNvPr>
          <p:cNvSpPr/>
          <p:nvPr/>
        </p:nvSpPr>
        <p:spPr bwMode="auto">
          <a:xfrm>
            <a:off x="1550986" y="12430300"/>
            <a:ext cx="8621714" cy="25278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98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647C698D-C37E-444D-A158-6E224581E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3328" y="255375"/>
            <a:ext cx="4615777" cy="132226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INSTALLER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1.copy-source-files.sh</a:t>
            </a:r>
          </a:p>
          <a:p>
            <a:pPr lvl="1"/>
            <a:r>
              <a:rPr lang="de-DE" dirty="0" err="1"/>
              <a:t>Copies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6FA3B7D-B560-9940-BECA-7C5B81826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86" y="7260159"/>
            <a:ext cx="5816600" cy="6057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66F66AD9-9D99-9D4E-91CD-A9CA2147B553}"/>
              </a:ext>
            </a:extLst>
          </p:cNvPr>
          <p:cNvSpPr/>
          <p:nvPr/>
        </p:nvSpPr>
        <p:spPr bwMode="auto">
          <a:xfrm>
            <a:off x="1404937" y="7943850"/>
            <a:ext cx="4081464" cy="78105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445AEB53-7546-BC40-8BC9-4C80EF71F64E}"/>
              </a:ext>
            </a:extLst>
          </p:cNvPr>
          <p:cNvSpPr/>
          <p:nvPr/>
        </p:nvSpPr>
        <p:spPr bwMode="auto">
          <a:xfrm>
            <a:off x="1404936" y="11613618"/>
            <a:ext cx="5398389" cy="78105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EA89875F-83C1-E14B-9348-6A14FFF9246B}"/>
              </a:ext>
            </a:extLst>
          </p:cNvPr>
          <p:cNvSpPr/>
          <p:nvPr/>
        </p:nvSpPr>
        <p:spPr bwMode="auto">
          <a:xfrm>
            <a:off x="1404936" y="12577373"/>
            <a:ext cx="5398389" cy="78105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24694C76-48AC-7E4A-BA74-FAA15CA38AEB}"/>
              </a:ext>
            </a:extLst>
          </p:cNvPr>
          <p:cNvSpPr/>
          <p:nvPr/>
        </p:nvSpPr>
        <p:spPr bwMode="auto">
          <a:xfrm>
            <a:off x="19273328" y="570058"/>
            <a:ext cx="4081464" cy="36512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7B9E71AE-ABD4-6246-9281-B45BB2EA5A82}"/>
              </a:ext>
            </a:extLst>
          </p:cNvPr>
          <p:cNvSpPr/>
          <p:nvPr/>
        </p:nvSpPr>
        <p:spPr bwMode="auto">
          <a:xfrm>
            <a:off x="19273328" y="3538817"/>
            <a:ext cx="4081464" cy="36512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61C7D41-5A13-7140-89C5-1948257B9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410" y="7260158"/>
            <a:ext cx="10221834" cy="605789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0CC3199-B7C4-3742-84DE-2D511AFD0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937" y="5565745"/>
            <a:ext cx="11785152" cy="15117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AFC32801-DB53-7C4B-B9D2-A2F2BF919C0B}"/>
              </a:ext>
            </a:extLst>
          </p:cNvPr>
          <p:cNvSpPr/>
          <p:nvPr/>
        </p:nvSpPr>
        <p:spPr bwMode="auto">
          <a:xfrm>
            <a:off x="7810179" y="8428103"/>
            <a:ext cx="7679952" cy="882151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34A5E840-077C-C24A-B305-C23431A5D06A}"/>
              </a:ext>
            </a:extLst>
          </p:cNvPr>
          <p:cNvSpPr/>
          <p:nvPr/>
        </p:nvSpPr>
        <p:spPr bwMode="auto">
          <a:xfrm>
            <a:off x="7841402" y="9280597"/>
            <a:ext cx="7679952" cy="165063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49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1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45D7483-20B2-6A48-A0F1-AA030ACA6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3739" y="237987"/>
            <a:ext cx="4954035" cy="13222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INSTALLER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2.validate-&lt;</a:t>
            </a:r>
            <a:r>
              <a:rPr lang="de-DE" dirty="0" err="1"/>
              <a:t>environment</a:t>
            </a:r>
            <a:r>
              <a:rPr lang="de-DE" dirty="0"/>
              <a:t>&gt;.sh</a:t>
            </a:r>
          </a:p>
          <a:p>
            <a:r>
              <a:rPr lang="de-DE" dirty="0" err="1"/>
              <a:t>Validates</a:t>
            </a:r>
            <a:r>
              <a:rPr lang="de-DE" dirty="0"/>
              <a:t>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pool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installed</a:t>
            </a:r>
            <a:endParaRPr lang="de-DE" dirty="0"/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24694C76-48AC-7E4A-BA74-FAA15CA38AEB}"/>
              </a:ext>
            </a:extLst>
          </p:cNvPr>
          <p:cNvSpPr/>
          <p:nvPr/>
        </p:nvSpPr>
        <p:spPr bwMode="auto">
          <a:xfrm>
            <a:off x="19635787" y="919210"/>
            <a:ext cx="4081464" cy="36512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0B703A7-9129-C542-B858-FA8D8A904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487" y="4202327"/>
            <a:ext cx="12128500" cy="925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0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45D7483-20B2-6A48-A0F1-AA030ACA6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3739" y="237987"/>
            <a:ext cx="4954035" cy="13222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INSTALLER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3.install-&lt;</a:t>
            </a:r>
            <a:r>
              <a:rPr lang="de-DE" dirty="0" err="1"/>
              <a:t>environment</a:t>
            </a:r>
            <a:r>
              <a:rPr lang="de-DE" dirty="0"/>
              <a:t>&gt;.sh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24694C76-48AC-7E4A-BA74-FAA15CA38AEB}"/>
              </a:ext>
            </a:extLst>
          </p:cNvPr>
          <p:cNvSpPr/>
          <p:nvPr/>
        </p:nvSpPr>
        <p:spPr bwMode="auto">
          <a:xfrm>
            <a:off x="19673887" y="2263991"/>
            <a:ext cx="4081464" cy="36512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AA5534D-30FF-364C-B066-EA1A24596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965" y="2354905"/>
            <a:ext cx="12204700" cy="1108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5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8F3DBE6-34C5-AC47-A19F-EA365AB59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593" y="3979423"/>
            <a:ext cx="4076700" cy="6019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5117191-5E64-6C4E-8D3F-F57102AAC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5304" y="3979423"/>
            <a:ext cx="4229100" cy="584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9" descr="ppt_db.png">
            <a:extLst>
              <a:ext uri="{FF2B5EF4-FFF2-40B4-BE49-F238E27FC236}">
                <a16:creationId xmlns:a16="http://schemas.microsoft.com/office/drawing/2014/main" id="{524E7087-A802-004A-A64A-BE2982A5A8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59" y="5540817"/>
            <a:ext cx="2121640" cy="2121640"/>
          </a:xfrm>
          <a:prstGeom prst="rect">
            <a:avLst/>
          </a:prstGeom>
        </p:spPr>
      </p:pic>
      <p:pic>
        <p:nvPicPr>
          <p:cNvPr id="7" name="Picture 9" descr="ppt_db.png">
            <a:extLst>
              <a:ext uri="{FF2B5EF4-FFF2-40B4-BE49-F238E27FC236}">
                <a16:creationId xmlns:a16="http://schemas.microsoft.com/office/drawing/2014/main" id="{9CD0E88D-900A-9147-A882-85BD74B687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8368" y="3512495"/>
            <a:ext cx="2121640" cy="2121640"/>
          </a:xfrm>
          <a:prstGeom prst="rect">
            <a:avLst/>
          </a:prstGeom>
        </p:spPr>
      </p:pic>
      <p:pic>
        <p:nvPicPr>
          <p:cNvPr id="8" name="Picture 9" descr="ppt_db.png">
            <a:extLst>
              <a:ext uri="{FF2B5EF4-FFF2-40B4-BE49-F238E27FC236}">
                <a16:creationId xmlns:a16="http://schemas.microsoft.com/office/drawing/2014/main" id="{A6FED1BF-D81E-6347-9DA9-EBFE3C9A47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8368" y="8293675"/>
            <a:ext cx="2121640" cy="2121640"/>
          </a:xfrm>
          <a:prstGeom prst="rect">
            <a:avLst/>
          </a:prstGeom>
        </p:spPr>
      </p:pic>
      <p:sp>
        <p:nvSpPr>
          <p:cNvPr id="9" name="Pfeil nach rechts 8">
            <a:extLst>
              <a:ext uri="{FF2B5EF4-FFF2-40B4-BE49-F238E27FC236}">
                <a16:creationId xmlns:a16="http://schemas.microsoft.com/office/drawing/2014/main" id="{7639558C-EEB8-594A-8771-EF9A00BE87A6}"/>
              </a:ext>
            </a:extLst>
          </p:cNvPr>
          <p:cNvSpPr/>
          <p:nvPr/>
        </p:nvSpPr>
        <p:spPr>
          <a:xfrm>
            <a:off x="3501957" y="6387628"/>
            <a:ext cx="2412460" cy="4280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55">
            <a:extLst>
              <a:ext uri="{FF2B5EF4-FFF2-40B4-BE49-F238E27FC236}">
                <a16:creationId xmlns:a16="http://schemas.microsoft.com/office/drawing/2014/main" id="{CC91A42A-0F3F-8D41-940E-14AA0315FAF7}"/>
              </a:ext>
            </a:extLst>
          </p:cNvPr>
          <p:cNvSpPr/>
          <p:nvPr/>
        </p:nvSpPr>
        <p:spPr>
          <a:xfrm>
            <a:off x="1157020" y="7562243"/>
            <a:ext cx="2246317" cy="507817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Development</a:t>
            </a:r>
          </a:p>
        </p:txBody>
      </p:sp>
      <p:sp>
        <p:nvSpPr>
          <p:cNvPr id="11" name="Rectangle 55">
            <a:extLst>
              <a:ext uri="{FF2B5EF4-FFF2-40B4-BE49-F238E27FC236}">
                <a16:creationId xmlns:a16="http://schemas.microsoft.com/office/drawing/2014/main" id="{121E276D-FF71-5243-AB07-F4FC75D39D81}"/>
              </a:ext>
            </a:extLst>
          </p:cNvPr>
          <p:cNvSpPr/>
          <p:nvPr/>
        </p:nvSpPr>
        <p:spPr>
          <a:xfrm>
            <a:off x="3585028" y="6900423"/>
            <a:ext cx="2246317" cy="707872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Export with</a:t>
            </a:r>
          </a:p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DBMS_METADATA</a:t>
            </a:r>
          </a:p>
        </p:txBody>
      </p:sp>
      <p:sp>
        <p:nvSpPr>
          <p:cNvPr id="12" name="Rectangle 55">
            <a:extLst>
              <a:ext uri="{FF2B5EF4-FFF2-40B4-BE49-F238E27FC236}">
                <a16:creationId xmlns:a16="http://schemas.microsoft.com/office/drawing/2014/main" id="{47D9C8DF-9C4A-7541-B3FE-4167D8B17A4A}"/>
              </a:ext>
            </a:extLst>
          </p:cNvPr>
          <p:cNvSpPr/>
          <p:nvPr/>
        </p:nvSpPr>
        <p:spPr>
          <a:xfrm>
            <a:off x="6281953" y="10575501"/>
            <a:ext cx="4410444" cy="2169811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Export: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Database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APEX applications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ORDS modules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Custom spool scripts</a:t>
            </a:r>
          </a:p>
        </p:txBody>
      </p:sp>
      <p:sp>
        <p:nvSpPr>
          <p:cNvPr id="13" name="Rectangle 55">
            <a:extLst>
              <a:ext uri="{FF2B5EF4-FFF2-40B4-BE49-F238E27FC236}">
                <a16:creationId xmlns:a16="http://schemas.microsoft.com/office/drawing/2014/main" id="{94E8D278-ECB4-6A40-8397-A7EFF5D31D63}"/>
              </a:ext>
            </a:extLst>
          </p:cNvPr>
          <p:cNvSpPr/>
          <p:nvPr/>
        </p:nvSpPr>
        <p:spPr>
          <a:xfrm>
            <a:off x="14053960" y="10575500"/>
            <a:ext cx="4410444" cy="1338814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Patch / Deployment: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SQL scripts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Executed with </a:t>
            </a:r>
            <a:r>
              <a:rPr lang="en-US" sz="2700" dirty="0" err="1">
                <a:solidFill>
                  <a:schemeClr val="bg1">
                    <a:lumMod val="50000"/>
                  </a:schemeClr>
                </a:solidFill>
              </a:rPr>
              <a:t>SQLcl</a:t>
            </a:r>
            <a:endParaRPr lang="en-US" sz="2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Pfeil nach rechts 13">
            <a:extLst>
              <a:ext uri="{FF2B5EF4-FFF2-40B4-BE49-F238E27FC236}">
                <a16:creationId xmlns:a16="http://schemas.microsoft.com/office/drawing/2014/main" id="{64A89063-B800-104A-BC7D-4557477FEB02}"/>
              </a:ext>
            </a:extLst>
          </p:cNvPr>
          <p:cNvSpPr/>
          <p:nvPr/>
        </p:nvSpPr>
        <p:spPr>
          <a:xfrm>
            <a:off x="11120541" y="6387627"/>
            <a:ext cx="2412460" cy="4280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tangle 55">
            <a:extLst>
              <a:ext uri="{FF2B5EF4-FFF2-40B4-BE49-F238E27FC236}">
                <a16:creationId xmlns:a16="http://schemas.microsoft.com/office/drawing/2014/main" id="{638C5D69-6CF3-6C43-926E-6A9580C5B96E}"/>
              </a:ext>
            </a:extLst>
          </p:cNvPr>
          <p:cNvSpPr/>
          <p:nvPr/>
        </p:nvSpPr>
        <p:spPr>
          <a:xfrm>
            <a:off x="10692398" y="6900423"/>
            <a:ext cx="3361562" cy="1323425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copy files</a:t>
            </a:r>
          </a:p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or </a:t>
            </a:r>
          </a:p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reference files</a:t>
            </a:r>
          </a:p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e.g. @../packages/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util.pks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C8F41CB5-3E5A-F441-BEB8-D9ADF6A41347}"/>
              </a:ext>
            </a:extLst>
          </p:cNvPr>
          <p:cNvSpPr/>
          <p:nvPr/>
        </p:nvSpPr>
        <p:spPr>
          <a:xfrm>
            <a:off x="18862442" y="4394995"/>
            <a:ext cx="2412460" cy="4280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tangle 55">
            <a:extLst>
              <a:ext uri="{FF2B5EF4-FFF2-40B4-BE49-F238E27FC236}">
                <a16:creationId xmlns:a16="http://schemas.microsoft.com/office/drawing/2014/main" id="{814836B7-87BE-7840-A744-1F8E8CFE228A}"/>
              </a:ext>
            </a:extLst>
          </p:cNvPr>
          <p:cNvSpPr/>
          <p:nvPr/>
        </p:nvSpPr>
        <p:spPr>
          <a:xfrm>
            <a:off x="18911255" y="4907791"/>
            <a:ext cx="2246317" cy="400095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install</a:t>
            </a:r>
          </a:p>
        </p:txBody>
      </p:sp>
      <p:sp>
        <p:nvSpPr>
          <p:cNvPr id="18" name="Pfeil nach rechts 17">
            <a:extLst>
              <a:ext uri="{FF2B5EF4-FFF2-40B4-BE49-F238E27FC236}">
                <a16:creationId xmlns:a16="http://schemas.microsoft.com/office/drawing/2014/main" id="{56163C0D-B92A-E44C-85B4-465CB20AA9AD}"/>
              </a:ext>
            </a:extLst>
          </p:cNvPr>
          <p:cNvSpPr/>
          <p:nvPr/>
        </p:nvSpPr>
        <p:spPr>
          <a:xfrm>
            <a:off x="18862442" y="8677823"/>
            <a:ext cx="2412460" cy="4280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tangle 55">
            <a:extLst>
              <a:ext uri="{FF2B5EF4-FFF2-40B4-BE49-F238E27FC236}">
                <a16:creationId xmlns:a16="http://schemas.microsoft.com/office/drawing/2014/main" id="{3E324DC6-3AC6-0F40-A706-B7124ACDF4FA}"/>
              </a:ext>
            </a:extLst>
          </p:cNvPr>
          <p:cNvSpPr/>
          <p:nvPr/>
        </p:nvSpPr>
        <p:spPr>
          <a:xfrm>
            <a:off x="18993541" y="9190619"/>
            <a:ext cx="2246317" cy="400095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install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D8C1A03-3D0D-F248-99D9-627F569F26E1}"/>
              </a:ext>
            </a:extLst>
          </p:cNvPr>
          <p:cNvSpPr/>
          <p:nvPr/>
        </p:nvSpPr>
        <p:spPr>
          <a:xfrm>
            <a:off x="3411900" y="2619284"/>
            <a:ext cx="8273827" cy="7393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Source Files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F87FAA1-5BE5-E245-8583-84747432BD19}"/>
              </a:ext>
            </a:extLst>
          </p:cNvPr>
          <p:cNvSpPr/>
          <p:nvPr/>
        </p:nvSpPr>
        <p:spPr>
          <a:xfrm>
            <a:off x="12843253" y="2604129"/>
            <a:ext cx="8467507" cy="7393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Patches</a:t>
            </a:r>
          </a:p>
        </p:txBody>
      </p:sp>
      <p:sp>
        <p:nvSpPr>
          <p:cNvPr id="22" name="Rectangle 55">
            <a:extLst>
              <a:ext uri="{FF2B5EF4-FFF2-40B4-BE49-F238E27FC236}">
                <a16:creationId xmlns:a16="http://schemas.microsoft.com/office/drawing/2014/main" id="{A1278FCF-23F3-6548-9754-802B9812733B}"/>
              </a:ext>
            </a:extLst>
          </p:cNvPr>
          <p:cNvSpPr/>
          <p:nvPr/>
        </p:nvSpPr>
        <p:spPr>
          <a:xfrm>
            <a:off x="21508368" y="5540817"/>
            <a:ext cx="2246317" cy="507817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Test</a:t>
            </a:r>
          </a:p>
        </p:txBody>
      </p:sp>
      <p:sp>
        <p:nvSpPr>
          <p:cNvPr id="23" name="Rectangle 55">
            <a:extLst>
              <a:ext uri="{FF2B5EF4-FFF2-40B4-BE49-F238E27FC236}">
                <a16:creationId xmlns:a16="http://schemas.microsoft.com/office/drawing/2014/main" id="{37F30FE0-93A1-D24A-8F61-36BC4C941D4A}"/>
              </a:ext>
            </a:extLst>
          </p:cNvPr>
          <p:cNvSpPr/>
          <p:nvPr/>
        </p:nvSpPr>
        <p:spPr>
          <a:xfrm>
            <a:off x="21446029" y="10321591"/>
            <a:ext cx="2246317" cy="507817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Production</a:t>
            </a: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775FBDD0-10C8-8445-ADC3-01CA7D694ED0}"/>
              </a:ext>
            </a:extLst>
          </p:cNvPr>
          <p:cNvSpPr/>
          <p:nvPr/>
        </p:nvSpPr>
        <p:spPr bwMode="auto">
          <a:xfrm>
            <a:off x="6384964" y="3919709"/>
            <a:ext cx="3245420" cy="1388177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 dirty="0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315EE0DD-683E-8148-AC6C-C3174AF6E667}"/>
              </a:ext>
            </a:extLst>
          </p:cNvPr>
          <p:cNvSpPr/>
          <p:nvPr/>
        </p:nvSpPr>
        <p:spPr bwMode="auto">
          <a:xfrm>
            <a:off x="14235304" y="3973569"/>
            <a:ext cx="2476815" cy="84944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 dirty="0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26" name="Abgerundetes Rechteck 25">
            <a:extLst>
              <a:ext uri="{FF2B5EF4-FFF2-40B4-BE49-F238E27FC236}">
                <a16:creationId xmlns:a16="http://schemas.microsoft.com/office/drawing/2014/main" id="{09AD01AC-F3DF-9043-AA27-E2FA2DE0CD63}"/>
              </a:ext>
            </a:extLst>
          </p:cNvPr>
          <p:cNvSpPr/>
          <p:nvPr/>
        </p:nvSpPr>
        <p:spPr bwMode="auto">
          <a:xfrm>
            <a:off x="15013750" y="6603792"/>
            <a:ext cx="3450654" cy="2492126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 dirty="0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27" name="Rectangle 55">
            <a:extLst>
              <a:ext uri="{FF2B5EF4-FFF2-40B4-BE49-F238E27FC236}">
                <a16:creationId xmlns:a16="http://schemas.microsoft.com/office/drawing/2014/main" id="{310C029D-EC35-184B-B5C8-AE3ADB0AB42F}"/>
              </a:ext>
            </a:extLst>
          </p:cNvPr>
          <p:cNvSpPr/>
          <p:nvPr/>
        </p:nvSpPr>
        <p:spPr>
          <a:xfrm>
            <a:off x="18544843" y="10871223"/>
            <a:ext cx="2963525" cy="707872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Patch Installation can be automatically registered</a:t>
            </a:r>
          </a:p>
        </p:txBody>
      </p:sp>
    </p:spTree>
    <p:extLst>
      <p:ext uri="{BB962C8B-B14F-4D97-AF65-F5344CB8AC3E}">
        <p14:creationId xmlns:p14="http://schemas.microsoft.com/office/powerpoint/2010/main" val="158440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4" grpId="0" animBg="1"/>
      <p:bldP spid="25" grpId="0" animBg="1"/>
      <p:bldP spid="26" grpId="0" animBg="1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92660" y="4994029"/>
            <a:ext cx="5017400" cy="182357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500" b="1" dirty="0">
                <a:solidFill>
                  <a:schemeClr val="tx2"/>
                </a:solidFill>
                <a:cs typeface="Calibri"/>
              </a:rPr>
              <a:t>Backup</a:t>
            </a:r>
            <a:endParaRPr lang="en-US" sz="125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489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</a:t>
            </a:r>
            <a:r>
              <a:rPr lang="de-DE" dirty="0"/>
              <a:t> Dietmar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Since</a:t>
            </a:r>
            <a:r>
              <a:rPr lang="de-DE" dirty="0"/>
              <a:t> 2008 </a:t>
            </a:r>
            <a:r>
              <a:rPr lang="de-DE" dirty="0" err="1"/>
              <a:t>regular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at </a:t>
            </a:r>
            <a:r>
              <a:rPr lang="de-DE" dirty="0" err="1"/>
              <a:t>major</a:t>
            </a:r>
            <a:r>
              <a:rPr lang="de-DE" dirty="0"/>
              <a:t> Oracle </a:t>
            </a:r>
            <a:r>
              <a:rPr lang="de-DE" dirty="0" err="1"/>
              <a:t>conferences</a:t>
            </a:r>
            <a:r>
              <a:rPr lang="de-DE" dirty="0"/>
              <a:t> </a:t>
            </a:r>
            <a:r>
              <a:rPr lang="de-DE" dirty="0" err="1"/>
              <a:t>focusing</a:t>
            </a:r>
            <a:r>
              <a:rPr lang="de-DE" dirty="0"/>
              <a:t> on APEX, ORDS, PDF </a:t>
            </a:r>
            <a:r>
              <a:rPr lang="de-DE" dirty="0" err="1"/>
              <a:t>reporting</a:t>
            </a:r>
            <a:r>
              <a:rPr lang="de-DE" dirty="0"/>
              <a:t>, </a:t>
            </a:r>
            <a:r>
              <a:rPr lang="de-DE" dirty="0" err="1"/>
              <a:t>various</a:t>
            </a:r>
            <a:r>
              <a:rPr lang="de-DE" dirty="0"/>
              <a:t> „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practices</a:t>
            </a:r>
            <a:r>
              <a:rPr lang="de-DE" dirty="0"/>
              <a:t>“ in different </a:t>
            </a:r>
            <a:r>
              <a:rPr lang="de-DE" dirty="0" err="1"/>
              <a:t>areas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23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err="1"/>
              <a:t>clients</a:t>
            </a:r>
            <a:r>
              <a:rPr lang="de-DE" dirty="0"/>
              <a:t> in Germany</a:t>
            </a:r>
          </a:p>
          <a:p>
            <a:r>
              <a:rPr lang="de-DE" dirty="0"/>
              <a:t>Lots </a:t>
            </a:r>
            <a:r>
              <a:rPr lang="de-DE" dirty="0" err="1"/>
              <a:t>of</a:t>
            </a:r>
            <a:r>
              <a:rPr lang="de-DE" dirty="0"/>
              <a:t> PL/SQL </a:t>
            </a:r>
            <a:r>
              <a:rPr lang="de-DE" dirty="0" err="1"/>
              <a:t>development</a:t>
            </a:r>
            <a:endParaRPr lang="de-DE" dirty="0"/>
          </a:p>
          <a:p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1-5 </a:t>
            </a:r>
            <a:r>
              <a:rPr lang="de-DE" dirty="0" err="1"/>
              <a:t>developers</a:t>
            </a:r>
            <a:r>
              <a:rPr lang="de-DE" dirty="0"/>
              <a:t> </a:t>
            </a:r>
            <a:r>
              <a:rPr lang="de-DE" dirty="0" err="1"/>
              <a:t>sharing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99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Demos</a:t>
            </a:r>
          </a:p>
        </p:txBody>
      </p:sp>
      <p:grpSp>
        <p:nvGrpSpPr>
          <p:cNvPr id="4" name="Group 265">
            <a:extLst>
              <a:ext uri="{FF2B5EF4-FFF2-40B4-BE49-F238E27FC236}">
                <a16:creationId xmlns:a16="http://schemas.microsoft.com/office/drawing/2014/main" id="{AB0D509E-8A19-4D48-9F96-85E1AFCF69D1}"/>
              </a:ext>
            </a:extLst>
          </p:cNvPr>
          <p:cNvGrpSpPr>
            <a:grpSpLocks noChangeAspect="1"/>
          </p:cNvGrpSpPr>
          <p:nvPr/>
        </p:nvGrpSpPr>
        <p:grpSpPr>
          <a:xfrm>
            <a:off x="7953536" y="4181383"/>
            <a:ext cx="6562563" cy="6244465"/>
            <a:chOff x="1588" y="4763"/>
            <a:chExt cx="6746875" cy="6419850"/>
          </a:xfrm>
          <a:solidFill>
            <a:schemeClr val="tx2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58D85469-7706-7444-AC15-8582C75242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8" y="4763"/>
              <a:ext cx="6746875" cy="6419850"/>
            </a:xfrm>
            <a:custGeom>
              <a:avLst/>
              <a:gdLst>
                <a:gd name="T0" fmla="*/ 1645 w 1796"/>
                <a:gd name="T1" fmla="*/ 0 h 1709"/>
                <a:gd name="T2" fmla="*/ 151 w 1796"/>
                <a:gd name="T3" fmla="*/ 0 h 1709"/>
                <a:gd name="T4" fmla="*/ 0 w 1796"/>
                <a:gd name="T5" fmla="*/ 151 h 1709"/>
                <a:gd name="T6" fmla="*/ 0 w 1796"/>
                <a:gd name="T7" fmla="*/ 1307 h 1709"/>
                <a:gd name="T8" fmla="*/ 151 w 1796"/>
                <a:gd name="T9" fmla="*/ 1458 h 1709"/>
                <a:gd name="T10" fmla="*/ 606 w 1796"/>
                <a:gd name="T11" fmla="*/ 1458 h 1709"/>
                <a:gd name="T12" fmla="*/ 526 w 1796"/>
                <a:gd name="T13" fmla="*/ 1545 h 1709"/>
                <a:gd name="T14" fmla="*/ 483 w 1796"/>
                <a:gd name="T15" fmla="*/ 1590 h 1709"/>
                <a:gd name="T16" fmla="*/ 479 w 1796"/>
                <a:gd name="T17" fmla="*/ 1659 h 1709"/>
                <a:gd name="T18" fmla="*/ 593 w 1796"/>
                <a:gd name="T19" fmla="*/ 1709 h 1709"/>
                <a:gd name="T20" fmla="*/ 1203 w 1796"/>
                <a:gd name="T21" fmla="*/ 1709 h 1709"/>
                <a:gd name="T22" fmla="*/ 1316 w 1796"/>
                <a:gd name="T23" fmla="*/ 1659 h 1709"/>
                <a:gd name="T24" fmla="*/ 1312 w 1796"/>
                <a:gd name="T25" fmla="*/ 1590 h 1709"/>
                <a:gd name="T26" fmla="*/ 1270 w 1796"/>
                <a:gd name="T27" fmla="*/ 1545 h 1709"/>
                <a:gd name="T28" fmla="*/ 1190 w 1796"/>
                <a:gd name="T29" fmla="*/ 1458 h 1709"/>
                <a:gd name="T30" fmla="*/ 1645 w 1796"/>
                <a:gd name="T31" fmla="*/ 1458 h 1709"/>
                <a:gd name="T32" fmla="*/ 1796 w 1796"/>
                <a:gd name="T33" fmla="*/ 1307 h 1709"/>
                <a:gd name="T34" fmla="*/ 1796 w 1796"/>
                <a:gd name="T35" fmla="*/ 151 h 1709"/>
                <a:gd name="T36" fmla="*/ 1645 w 1796"/>
                <a:gd name="T37" fmla="*/ 0 h 1709"/>
                <a:gd name="T38" fmla="*/ 1231 w 1796"/>
                <a:gd name="T39" fmla="*/ 1585 h 1709"/>
                <a:gd name="T40" fmla="*/ 1267 w 1796"/>
                <a:gd name="T41" fmla="*/ 1622 h 1709"/>
                <a:gd name="T42" fmla="*/ 1265 w 1796"/>
                <a:gd name="T43" fmla="*/ 1635 h 1709"/>
                <a:gd name="T44" fmla="*/ 1203 w 1796"/>
                <a:gd name="T45" fmla="*/ 1653 h 1709"/>
                <a:gd name="T46" fmla="*/ 593 w 1796"/>
                <a:gd name="T47" fmla="*/ 1653 h 1709"/>
                <a:gd name="T48" fmla="*/ 530 w 1796"/>
                <a:gd name="T49" fmla="*/ 1635 h 1709"/>
                <a:gd name="T50" fmla="*/ 528 w 1796"/>
                <a:gd name="T51" fmla="*/ 1623 h 1709"/>
                <a:gd name="T52" fmla="*/ 528 w 1796"/>
                <a:gd name="T53" fmla="*/ 1623 h 1709"/>
                <a:gd name="T54" fmla="*/ 565 w 1796"/>
                <a:gd name="T55" fmla="*/ 1585 h 1709"/>
                <a:gd name="T56" fmla="*/ 672 w 1796"/>
                <a:gd name="T57" fmla="*/ 1458 h 1709"/>
                <a:gd name="T58" fmla="*/ 1124 w 1796"/>
                <a:gd name="T59" fmla="*/ 1458 h 1709"/>
                <a:gd name="T60" fmla="*/ 1231 w 1796"/>
                <a:gd name="T61" fmla="*/ 1585 h 1709"/>
                <a:gd name="T62" fmla="*/ 1684 w 1796"/>
                <a:gd name="T63" fmla="*/ 1307 h 1709"/>
                <a:gd name="T64" fmla="*/ 1645 w 1796"/>
                <a:gd name="T65" fmla="*/ 1346 h 1709"/>
                <a:gd name="T66" fmla="*/ 151 w 1796"/>
                <a:gd name="T67" fmla="*/ 1346 h 1709"/>
                <a:gd name="T68" fmla="*/ 112 w 1796"/>
                <a:gd name="T69" fmla="*/ 1307 h 1709"/>
                <a:gd name="T70" fmla="*/ 112 w 1796"/>
                <a:gd name="T71" fmla="*/ 151 h 1709"/>
                <a:gd name="T72" fmla="*/ 151 w 1796"/>
                <a:gd name="T73" fmla="*/ 112 h 1709"/>
                <a:gd name="T74" fmla="*/ 1645 w 1796"/>
                <a:gd name="T75" fmla="*/ 112 h 1709"/>
                <a:gd name="T76" fmla="*/ 1684 w 1796"/>
                <a:gd name="T77" fmla="*/ 151 h 1709"/>
                <a:gd name="T78" fmla="*/ 1684 w 1796"/>
                <a:gd name="T79" fmla="*/ 1307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96" h="1709">
                  <a:moveTo>
                    <a:pt x="1645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68" y="0"/>
                    <a:pt x="0" y="67"/>
                    <a:pt x="0" y="151"/>
                  </a:cubicBezTo>
                  <a:cubicBezTo>
                    <a:pt x="0" y="1307"/>
                    <a:pt x="0" y="1307"/>
                    <a:pt x="0" y="1307"/>
                  </a:cubicBezTo>
                  <a:cubicBezTo>
                    <a:pt x="0" y="1390"/>
                    <a:pt x="68" y="1458"/>
                    <a:pt x="151" y="1458"/>
                  </a:cubicBezTo>
                  <a:cubicBezTo>
                    <a:pt x="606" y="1458"/>
                    <a:pt x="606" y="1458"/>
                    <a:pt x="606" y="1458"/>
                  </a:cubicBezTo>
                  <a:cubicBezTo>
                    <a:pt x="582" y="1488"/>
                    <a:pt x="544" y="1527"/>
                    <a:pt x="526" y="1545"/>
                  </a:cubicBezTo>
                  <a:cubicBezTo>
                    <a:pt x="506" y="1564"/>
                    <a:pt x="491" y="1579"/>
                    <a:pt x="483" y="1590"/>
                  </a:cubicBezTo>
                  <a:cubicBezTo>
                    <a:pt x="472" y="1605"/>
                    <a:pt x="467" y="1634"/>
                    <a:pt x="479" y="1659"/>
                  </a:cubicBezTo>
                  <a:cubicBezTo>
                    <a:pt x="491" y="1682"/>
                    <a:pt x="520" y="1709"/>
                    <a:pt x="593" y="1709"/>
                  </a:cubicBezTo>
                  <a:cubicBezTo>
                    <a:pt x="1203" y="1709"/>
                    <a:pt x="1203" y="1709"/>
                    <a:pt x="1203" y="1709"/>
                  </a:cubicBezTo>
                  <a:cubicBezTo>
                    <a:pt x="1276" y="1709"/>
                    <a:pt x="1305" y="1682"/>
                    <a:pt x="1316" y="1659"/>
                  </a:cubicBezTo>
                  <a:cubicBezTo>
                    <a:pt x="1329" y="1634"/>
                    <a:pt x="1324" y="1605"/>
                    <a:pt x="1312" y="1590"/>
                  </a:cubicBezTo>
                  <a:cubicBezTo>
                    <a:pt x="1304" y="1579"/>
                    <a:pt x="1289" y="1564"/>
                    <a:pt x="1270" y="1545"/>
                  </a:cubicBezTo>
                  <a:cubicBezTo>
                    <a:pt x="1252" y="1527"/>
                    <a:pt x="1213" y="1488"/>
                    <a:pt x="1190" y="1458"/>
                  </a:cubicBezTo>
                  <a:cubicBezTo>
                    <a:pt x="1645" y="1458"/>
                    <a:pt x="1645" y="1458"/>
                    <a:pt x="1645" y="1458"/>
                  </a:cubicBezTo>
                  <a:cubicBezTo>
                    <a:pt x="1728" y="1458"/>
                    <a:pt x="1796" y="1390"/>
                    <a:pt x="1796" y="1307"/>
                  </a:cubicBezTo>
                  <a:cubicBezTo>
                    <a:pt x="1796" y="151"/>
                    <a:pt x="1796" y="151"/>
                    <a:pt x="1796" y="151"/>
                  </a:cubicBezTo>
                  <a:cubicBezTo>
                    <a:pt x="1796" y="67"/>
                    <a:pt x="1728" y="0"/>
                    <a:pt x="1645" y="0"/>
                  </a:cubicBezTo>
                  <a:close/>
                  <a:moveTo>
                    <a:pt x="1231" y="1585"/>
                  </a:moveTo>
                  <a:cubicBezTo>
                    <a:pt x="1247" y="1601"/>
                    <a:pt x="1262" y="1616"/>
                    <a:pt x="1267" y="1622"/>
                  </a:cubicBezTo>
                  <a:cubicBezTo>
                    <a:pt x="1267" y="1622"/>
                    <a:pt x="1269" y="1629"/>
                    <a:pt x="1265" y="1635"/>
                  </a:cubicBezTo>
                  <a:cubicBezTo>
                    <a:pt x="1258" y="1646"/>
                    <a:pt x="1235" y="1653"/>
                    <a:pt x="1203" y="1653"/>
                  </a:cubicBezTo>
                  <a:cubicBezTo>
                    <a:pt x="593" y="1653"/>
                    <a:pt x="593" y="1653"/>
                    <a:pt x="593" y="1653"/>
                  </a:cubicBezTo>
                  <a:cubicBezTo>
                    <a:pt x="561" y="1653"/>
                    <a:pt x="538" y="1646"/>
                    <a:pt x="530" y="1635"/>
                  </a:cubicBezTo>
                  <a:cubicBezTo>
                    <a:pt x="527" y="1629"/>
                    <a:pt x="528" y="1623"/>
                    <a:pt x="528" y="1623"/>
                  </a:cubicBezTo>
                  <a:cubicBezTo>
                    <a:pt x="528" y="1623"/>
                    <a:pt x="528" y="1623"/>
                    <a:pt x="528" y="1623"/>
                  </a:cubicBezTo>
                  <a:cubicBezTo>
                    <a:pt x="534" y="1616"/>
                    <a:pt x="549" y="1601"/>
                    <a:pt x="565" y="1585"/>
                  </a:cubicBezTo>
                  <a:cubicBezTo>
                    <a:pt x="614" y="1536"/>
                    <a:pt x="654" y="1494"/>
                    <a:pt x="672" y="1458"/>
                  </a:cubicBezTo>
                  <a:cubicBezTo>
                    <a:pt x="1124" y="1458"/>
                    <a:pt x="1124" y="1458"/>
                    <a:pt x="1124" y="1458"/>
                  </a:cubicBezTo>
                  <a:cubicBezTo>
                    <a:pt x="1142" y="1494"/>
                    <a:pt x="1182" y="1536"/>
                    <a:pt x="1231" y="1585"/>
                  </a:cubicBezTo>
                  <a:close/>
                  <a:moveTo>
                    <a:pt x="1684" y="1307"/>
                  </a:moveTo>
                  <a:cubicBezTo>
                    <a:pt x="1684" y="1328"/>
                    <a:pt x="1666" y="1346"/>
                    <a:pt x="1645" y="1346"/>
                  </a:cubicBezTo>
                  <a:cubicBezTo>
                    <a:pt x="151" y="1346"/>
                    <a:pt x="151" y="1346"/>
                    <a:pt x="151" y="1346"/>
                  </a:cubicBezTo>
                  <a:cubicBezTo>
                    <a:pt x="129" y="1346"/>
                    <a:pt x="112" y="1328"/>
                    <a:pt x="112" y="1307"/>
                  </a:cubicBezTo>
                  <a:cubicBezTo>
                    <a:pt x="112" y="151"/>
                    <a:pt x="112" y="151"/>
                    <a:pt x="112" y="151"/>
                  </a:cubicBezTo>
                  <a:cubicBezTo>
                    <a:pt x="112" y="129"/>
                    <a:pt x="129" y="112"/>
                    <a:pt x="151" y="112"/>
                  </a:cubicBezTo>
                  <a:cubicBezTo>
                    <a:pt x="1645" y="112"/>
                    <a:pt x="1645" y="112"/>
                    <a:pt x="1645" y="112"/>
                  </a:cubicBezTo>
                  <a:cubicBezTo>
                    <a:pt x="1666" y="112"/>
                    <a:pt x="1684" y="129"/>
                    <a:pt x="1684" y="151"/>
                  </a:cubicBezTo>
                  <a:lnTo>
                    <a:pt x="1684" y="13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A405766D-4B82-314E-B7C5-7DACB87D1A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963" y="846138"/>
              <a:ext cx="5064125" cy="3376613"/>
            </a:xfrm>
            <a:custGeom>
              <a:avLst/>
              <a:gdLst>
                <a:gd name="T0" fmla="*/ 1252 w 1348"/>
                <a:gd name="T1" fmla="*/ 0 h 899"/>
                <a:gd name="T2" fmla="*/ 96 w 1348"/>
                <a:gd name="T3" fmla="*/ 0 h 899"/>
                <a:gd name="T4" fmla="*/ 0 w 1348"/>
                <a:gd name="T5" fmla="*/ 95 h 899"/>
                <a:gd name="T6" fmla="*/ 0 w 1348"/>
                <a:gd name="T7" fmla="*/ 803 h 899"/>
                <a:gd name="T8" fmla="*/ 96 w 1348"/>
                <a:gd name="T9" fmla="*/ 899 h 899"/>
                <a:gd name="T10" fmla="*/ 1252 w 1348"/>
                <a:gd name="T11" fmla="*/ 899 h 899"/>
                <a:gd name="T12" fmla="*/ 1348 w 1348"/>
                <a:gd name="T13" fmla="*/ 803 h 899"/>
                <a:gd name="T14" fmla="*/ 1348 w 1348"/>
                <a:gd name="T15" fmla="*/ 95 h 899"/>
                <a:gd name="T16" fmla="*/ 1252 w 1348"/>
                <a:gd name="T17" fmla="*/ 0 h 899"/>
                <a:gd name="T18" fmla="*/ 1291 w 1348"/>
                <a:gd name="T19" fmla="*/ 803 h 899"/>
                <a:gd name="T20" fmla="*/ 1252 w 1348"/>
                <a:gd name="T21" fmla="*/ 843 h 899"/>
                <a:gd name="T22" fmla="*/ 96 w 1348"/>
                <a:gd name="T23" fmla="*/ 843 h 899"/>
                <a:gd name="T24" fmla="*/ 56 w 1348"/>
                <a:gd name="T25" fmla="*/ 803 h 899"/>
                <a:gd name="T26" fmla="*/ 56 w 1348"/>
                <a:gd name="T27" fmla="*/ 95 h 899"/>
                <a:gd name="T28" fmla="*/ 96 w 1348"/>
                <a:gd name="T29" fmla="*/ 56 h 899"/>
                <a:gd name="T30" fmla="*/ 1252 w 1348"/>
                <a:gd name="T31" fmla="*/ 56 h 899"/>
                <a:gd name="T32" fmla="*/ 1291 w 1348"/>
                <a:gd name="T33" fmla="*/ 95 h 899"/>
                <a:gd name="T34" fmla="*/ 1291 w 1348"/>
                <a:gd name="T35" fmla="*/ 803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48" h="899">
                  <a:moveTo>
                    <a:pt x="1252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3"/>
                    <a:pt x="0" y="95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0" y="856"/>
                    <a:pt x="43" y="899"/>
                    <a:pt x="96" y="899"/>
                  </a:cubicBezTo>
                  <a:cubicBezTo>
                    <a:pt x="1252" y="899"/>
                    <a:pt x="1252" y="899"/>
                    <a:pt x="1252" y="899"/>
                  </a:cubicBezTo>
                  <a:cubicBezTo>
                    <a:pt x="1305" y="899"/>
                    <a:pt x="1348" y="856"/>
                    <a:pt x="1348" y="803"/>
                  </a:cubicBezTo>
                  <a:cubicBezTo>
                    <a:pt x="1348" y="95"/>
                    <a:pt x="1348" y="95"/>
                    <a:pt x="1348" y="95"/>
                  </a:cubicBezTo>
                  <a:cubicBezTo>
                    <a:pt x="1348" y="43"/>
                    <a:pt x="1305" y="0"/>
                    <a:pt x="1252" y="0"/>
                  </a:cubicBezTo>
                  <a:close/>
                  <a:moveTo>
                    <a:pt x="1291" y="803"/>
                  </a:moveTo>
                  <a:cubicBezTo>
                    <a:pt x="1291" y="825"/>
                    <a:pt x="1274" y="843"/>
                    <a:pt x="1252" y="843"/>
                  </a:cubicBezTo>
                  <a:cubicBezTo>
                    <a:pt x="96" y="843"/>
                    <a:pt x="96" y="843"/>
                    <a:pt x="96" y="843"/>
                  </a:cubicBezTo>
                  <a:cubicBezTo>
                    <a:pt x="74" y="843"/>
                    <a:pt x="56" y="825"/>
                    <a:pt x="56" y="803"/>
                  </a:cubicBezTo>
                  <a:cubicBezTo>
                    <a:pt x="56" y="95"/>
                    <a:pt x="56" y="95"/>
                    <a:pt x="56" y="95"/>
                  </a:cubicBezTo>
                  <a:cubicBezTo>
                    <a:pt x="56" y="74"/>
                    <a:pt x="74" y="56"/>
                    <a:pt x="96" y="56"/>
                  </a:cubicBezTo>
                  <a:cubicBezTo>
                    <a:pt x="1252" y="56"/>
                    <a:pt x="1252" y="56"/>
                    <a:pt x="1252" y="56"/>
                  </a:cubicBezTo>
                  <a:cubicBezTo>
                    <a:pt x="1274" y="56"/>
                    <a:pt x="1291" y="74"/>
                    <a:pt x="1291" y="95"/>
                  </a:cubicBezTo>
                  <a:lnTo>
                    <a:pt x="1291" y="8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1E0E94D-8FA8-E440-8596-2EEFFCCA5B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59113" y="4321176"/>
              <a:ext cx="631825" cy="630238"/>
            </a:xfrm>
            <a:custGeom>
              <a:avLst/>
              <a:gdLst>
                <a:gd name="T0" fmla="*/ 84 w 168"/>
                <a:gd name="T1" fmla="*/ 0 h 168"/>
                <a:gd name="T2" fmla="*/ 0 w 168"/>
                <a:gd name="T3" fmla="*/ 84 h 168"/>
                <a:gd name="T4" fmla="*/ 84 w 168"/>
                <a:gd name="T5" fmla="*/ 168 h 168"/>
                <a:gd name="T6" fmla="*/ 168 w 168"/>
                <a:gd name="T7" fmla="*/ 84 h 168"/>
                <a:gd name="T8" fmla="*/ 84 w 168"/>
                <a:gd name="T9" fmla="*/ 0 h 168"/>
                <a:gd name="T10" fmla="*/ 84 w 168"/>
                <a:gd name="T11" fmla="*/ 112 h 168"/>
                <a:gd name="T12" fmla="*/ 56 w 168"/>
                <a:gd name="T13" fmla="*/ 84 h 168"/>
                <a:gd name="T14" fmla="*/ 84 w 168"/>
                <a:gd name="T15" fmla="*/ 56 h 168"/>
                <a:gd name="T16" fmla="*/ 112 w 168"/>
                <a:gd name="T17" fmla="*/ 84 h 168"/>
                <a:gd name="T18" fmla="*/ 84 w 168"/>
                <a:gd name="T19" fmla="*/ 11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" h="168">
                  <a:moveTo>
                    <a:pt x="84" y="0"/>
                  </a:moveTo>
                  <a:cubicBezTo>
                    <a:pt x="38" y="0"/>
                    <a:pt x="0" y="38"/>
                    <a:pt x="0" y="84"/>
                  </a:cubicBezTo>
                  <a:cubicBezTo>
                    <a:pt x="0" y="131"/>
                    <a:pt x="38" y="168"/>
                    <a:pt x="84" y="168"/>
                  </a:cubicBezTo>
                  <a:cubicBezTo>
                    <a:pt x="130" y="168"/>
                    <a:pt x="168" y="131"/>
                    <a:pt x="168" y="84"/>
                  </a:cubicBezTo>
                  <a:cubicBezTo>
                    <a:pt x="168" y="38"/>
                    <a:pt x="130" y="0"/>
                    <a:pt x="84" y="0"/>
                  </a:cubicBezTo>
                  <a:close/>
                  <a:moveTo>
                    <a:pt x="84" y="112"/>
                  </a:moveTo>
                  <a:cubicBezTo>
                    <a:pt x="68" y="112"/>
                    <a:pt x="56" y="100"/>
                    <a:pt x="56" y="84"/>
                  </a:cubicBezTo>
                  <a:cubicBezTo>
                    <a:pt x="56" y="69"/>
                    <a:pt x="68" y="56"/>
                    <a:pt x="84" y="56"/>
                  </a:cubicBezTo>
                  <a:cubicBezTo>
                    <a:pt x="99" y="56"/>
                    <a:pt x="112" y="69"/>
                    <a:pt x="112" y="84"/>
                  </a:cubicBezTo>
                  <a:cubicBezTo>
                    <a:pt x="112" y="100"/>
                    <a:pt x="99" y="112"/>
                    <a:pt x="8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473AAD1E-1CCD-2944-9EAA-C4B0F344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888" y="2533651"/>
              <a:ext cx="628650" cy="1262063"/>
            </a:xfrm>
            <a:custGeom>
              <a:avLst/>
              <a:gdLst>
                <a:gd name="T0" fmla="*/ 125 w 167"/>
                <a:gd name="T1" fmla="*/ 0 h 336"/>
                <a:gd name="T2" fmla="*/ 42 w 167"/>
                <a:gd name="T3" fmla="*/ 0 h 336"/>
                <a:gd name="T4" fmla="*/ 0 w 167"/>
                <a:gd name="T5" fmla="*/ 42 h 336"/>
                <a:gd name="T6" fmla="*/ 0 w 167"/>
                <a:gd name="T7" fmla="*/ 294 h 336"/>
                <a:gd name="T8" fmla="*/ 42 w 167"/>
                <a:gd name="T9" fmla="*/ 336 h 336"/>
                <a:gd name="T10" fmla="*/ 125 w 167"/>
                <a:gd name="T11" fmla="*/ 336 h 336"/>
                <a:gd name="T12" fmla="*/ 167 w 167"/>
                <a:gd name="T13" fmla="*/ 294 h 336"/>
                <a:gd name="T14" fmla="*/ 167 w 167"/>
                <a:gd name="T15" fmla="*/ 42 h 336"/>
                <a:gd name="T16" fmla="*/ 125 w 167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336">
                  <a:moveTo>
                    <a:pt x="125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8"/>
                    <a:pt x="0" y="42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317"/>
                    <a:pt x="19" y="336"/>
                    <a:pt x="42" y="336"/>
                  </a:cubicBezTo>
                  <a:cubicBezTo>
                    <a:pt x="125" y="336"/>
                    <a:pt x="125" y="336"/>
                    <a:pt x="125" y="336"/>
                  </a:cubicBezTo>
                  <a:cubicBezTo>
                    <a:pt x="148" y="336"/>
                    <a:pt x="167" y="317"/>
                    <a:pt x="167" y="294"/>
                  </a:cubicBezTo>
                  <a:cubicBezTo>
                    <a:pt x="167" y="42"/>
                    <a:pt x="167" y="42"/>
                    <a:pt x="167" y="42"/>
                  </a:cubicBezTo>
                  <a:cubicBezTo>
                    <a:pt x="167" y="18"/>
                    <a:pt x="148" y="0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1B41ADC-3B66-6B44-BBEB-AFA05E680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2326" y="1266826"/>
              <a:ext cx="635000" cy="2528888"/>
            </a:xfrm>
            <a:custGeom>
              <a:avLst/>
              <a:gdLst>
                <a:gd name="T0" fmla="*/ 126 w 169"/>
                <a:gd name="T1" fmla="*/ 0 h 673"/>
                <a:gd name="T2" fmla="*/ 42 w 169"/>
                <a:gd name="T3" fmla="*/ 0 h 673"/>
                <a:gd name="T4" fmla="*/ 0 w 169"/>
                <a:gd name="T5" fmla="*/ 41 h 673"/>
                <a:gd name="T6" fmla="*/ 0 w 169"/>
                <a:gd name="T7" fmla="*/ 632 h 673"/>
                <a:gd name="T8" fmla="*/ 42 w 169"/>
                <a:gd name="T9" fmla="*/ 673 h 673"/>
                <a:gd name="T10" fmla="*/ 126 w 169"/>
                <a:gd name="T11" fmla="*/ 673 h 673"/>
                <a:gd name="T12" fmla="*/ 169 w 169"/>
                <a:gd name="T13" fmla="*/ 632 h 673"/>
                <a:gd name="T14" fmla="*/ 169 w 169"/>
                <a:gd name="T15" fmla="*/ 41 h 673"/>
                <a:gd name="T16" fmla="*/ 126 w 169"/>
                <a:gd name="T17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673">
                  <a:moveTo>
                    <a:pt x="126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1"/>
                  </a:cubicBezTo>
                  <a:cubicBezTo>
                    <a:pt x="0" y="632"/>
                    <a:pt x="0" y="632"/>
                    <a:pt x="0" y="632"/>
                  </a:cubicBezTo>
                  <a:cubicBezTo>
                    <a:pt x="0" y="655"/>
                    <a:pt x="19" y="673"/>
                    <a:pt x="42" y="673"/>
                  </a:cubicBezTo>
                  <a:cubicBezTo>
                    <a:pt x="126" y="673"/>
                    <a:pt x="126" y="673"/>
                    <a:pt x="126" y="673"/>
                  </a:cubicBezTo>
                  <a:cubicBezTo>
                    <a:pt x="150" y="673"/>
                    <a:pt x="169" y="655"/>
                    <a:pt x="169" y="632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69" y="19"/>
                    <a:pt x="150" y="0"/>
                    <a:pt x="1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0CF8692B-F4E0-6444-94B0-82E4DBC36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6" y="2112963"/>
              <a:ext cx="627063" cy="1682750"/>
            </a:xfrm>
            <a:custGeom>
              <a:avLst/>
              <a:gdLst>
                <a:gd name="T0" fmla="*/ 125 w 167"/>
                <a:gd name="T1" fmla="*/ 0 h 448"/>
                <a:gd name="T2" fmla="*/ 41 w 167"/>
                <a:gd name="T3" fmla="*/ 0 h 448"/>
                <a:gd name="T4" fmla="*/ 0 w 167"/>
                <a:gd name="T5" fmla="*/ 40 h 448"/>
                <a:gd name="T6" fmla="*/ 0 w 167"/>
                <a:gd name="T7" fmla="*/ 407 h 448"/>
                <a:gd name="T8" fmla="*/ 41 w 167"/>
                <a:gd name="T9" fmla="*/ 448 h 448"/>
                <a:gd name="T10" fmla="*/ 125 w 167"/>
                <a:gd name="T11" fmla="*/ 448 h 448"/>
                <a:gd name="T12" fmla="*/ 167 w 167"/>
                <a:gd name="T13" fmla="*/ 407 h 448"/>
                <a:gd name="T14" fmla="*/ 167 w 167"/>
                <a:gd name="T15" fmla="*/ 40 h 448"/>
                <a:gd name="T16" fmla="*/ 125 w 167"/>
                <a:gd name="T17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448">
                  <a:moveTo>
                    <a:pt x="125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30"/>
                    <a:pt x="18" y="448"/>
                    <a:pt x="41" y="448"/>
                  </a:cubicBezTo>
                  <a:cubicBezTo>
                    <a:pt x="125" y="448"/>
                    <a:pt x="125" y="448"/>
                    <a:pt x="125" y="448"/>
                  </a:cubicBezTo>
                  <a:cubicBezTo>
                    <a:pt x="148" y="448"/>
                    <a:pt x="167" y="430"/>
                    <a:pt x="167" y="407"/>
                  </a:cubicBezTo>
                  <a:cubicBezTo>
                    <a:pt x="167" y="40"/>
                    <a:pt x="167" y="40"/>
                    <a:pt x="167" y="40"/>
                  </a:cubicBezTo>
                  <a:cubicBezTo>
                    <a:pt x="167" y="18"/>
                    <a:pt x="148" y="0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2E72B443-200C-F943-AF34-F7EE01DC9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1687513"/>
              <a:ext cx="633413" cy="2108200"/>
            </a:xfrm>
            <a:custGeom>
              <a:avLst/>
              <a:gdLst>
                <a:gd name="T0" fmla="*/ 127 w 169"/>
                <a:gd name="T1" fmla="*/ 0 h 561"/>
                <a:gd name="T2" fmla="*/ 43 w 169"/>
                <a:gd name="T3" fmla="*/ 0 h 561"/>
                <a:gd name="T4" fmla="*/ 0 w 169"/>
                <a:gd name="T5" fmla="*/ 40 h 561"/>
                <a:gd name="T6" fmla="*/ 0 w 169"/>
                <a:gd name="T7" fmla="*/ 521 h 561"/>
                <a:gd name="T8" fmla="*/ 43 w 169"/>
                <a:gd name="T9" fmla="*/ 561 h 561"/>
                <a:gd name="T10" fmla="*/ 127 w 169"/>
                <a:gd name="T11" fmla="*/ 561 h 561"/>
                <a:gd name="T12" fmla="*/ 169 w 169"/>
                <a:gd name="T13" fmla="*/ 521 h 561"/>
                <a:gd name="T14" fmla="*/ 169 w 169"/>
                <a:gd name="T15" fmla="*/ 40 h 561"/>
                <a:gd name="T16" fmla="*/ 127 w 169"/>
                <a:gd name="T17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561">
                  <a:moveTo>
                    <a:pt x="127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521"/>
                    <a:pt x="0" y="521"/>
                    <a:pt x="0" y="521"/>
                  </a:cubicBezTo>
                  <a:cubicBezTo>
                    <a:pt x="0" y="543"/>
                    <a:pt x="19" y="561"/>
                    <a:pt x="43" y="561"/>
                  </a:cubicBezTo>
                  <a:cubicBezTo>
                    <a:pt x="127" y="561"/>
                    <a:pt x="127" y="561"/>
                    <a:pt x="127" y="561"/>
                  </a:cubicBezTo>
                  <a:cubicBezTo>
                    <a:pt x="150" y="561"/>
                    <a:pt x="169" y="543"/>
                    <a:pt x="169" y="521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9" y="18"/>
                    <a:pt x="150" y="0"/>
                    <a:pt x="1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8379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Artwork </a:t>
            </a:r>
            <a:r>
              <a:rPr lang="de-DE" dirty="0" err="1"/>
              <a:t>used</a:t>
            </a:r>
            <a:endParaRPr lang="de-DE" dirty="0"/>
          </a:p>
          <a:p>
            <a:r>
              <a:rPr lang="de-DE" dirty="0" err="1"/>
              <a:t>IIstudio</a:t>
            </a:r>
            <a:r>
              <a:rPr lang="de-DE" dirty="0"/>
              <a:t>/</a:t>
            </a:r>
            <a:r>
              <a:rPr lang="de-DE" dirty="0" err="1"/>
              <a:t>Bigstock.com</a:t>
            </a:r>
            <a:r>
              <a:rPr lang="de-DE" dirty="0"/>
              <a:t>: 391193441</a:t>
            </a:r>
          </a:p>
          <a:p>
            <a:r>
              <a:rPr lang="de-DE" dirty="0" err="1"/>
              <a:t>sidarta</a:t>
            </a:r>
            <a:r>
              <a:rPr lang="de-DE" dirty="0"/>
              <a:t>/</a:t>
            </a:r>
            <a:r>
              <a:rPr lang="de-DE" dirty="0" err="1"/>
              <a:t>Bigstock.com</a:t>
            </a:r>
            <a:r>
              <a:rPr lang="de-DE" dirty="0"/>
              <a:t>: 266092933</a:t>
            </a:r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970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Scratch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itch</a:t>
            </a:r>
            <a:endParaRPr lang="de-DE" dirty="0"/>
          </a:p>
          <a:p>
            <a:pPr lvl="1"/>
            <a:r>
              <a:rPr lang="de-DE" dirty="0" err="1"/>
              <a:t>Establish</a:t>
            </a:r>
            <a:r>
              <a:rPr lang="de-DE" dirty="0"/>
              <a:t> </a:t>
            </a:r>
            <a:r>
              <a:rPr lang="de-DE" dirty="0" err="1"/>
              <a:t>standards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</a:t>
            </a:r>
            <a:r>
              <a:rPr lang="de-DE" dirty="0" err="1"/>
              <a:t>teams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clients</a:t>
            </a:r>
            <a:endParaRPr lang="de-DE" dirty="0"/>
          </a:p>
          <a:p>
            <a:pPr lvl="1"/>
            <a:r>
              <a:rPr lang="de-DE" dirty="0"/>
              <a:t>Quickstart: Tools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downloaded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„</a:t>
            </a:r>
            <a:r>
              <a:rPr lang="de-DE" dirty="0" err="1"/>
              <a:t>installed</a:t>
            </a:r>
            <a:r>
              <a:rPr lang="de-DE" dirty="0"/>
              <a:t>“ </a:t>
            </a:r>
            <a:r>
              <a:rPr lang="de-DE" dirty="0" err="1"/>
              <a:t>immediately</a:t>
            </a:r>
            <a:endParaRPr lang="de-DE" dirty="0"/>
          </a:p>
          <a:p>
            <a:pPr lvl="1"/>
            <a:r>
              <a:rPr lang="de-DE" dirty="0"/>
              <a:t>Must </a:t>
            </a:r>
            <a:r>
              <a:rPr lang="de-DE" dirty="0" err="1"/>
              <a:t>be</a:t>
            </a:r>
            <a:r>
              <a:rPr lang="de-DE" dirty="0"/>
              <a:t> 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, flat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curve</a:t>
            </a:r>
            <a:endParaRPr lang="de-DE" dirty="0"/>
          </a:p>
          <a:p>
            <a:r>
              <a:rPr lang="de-DE" dirty="0"/>
              <a:t>Design </a:t>
            </a:r>
            <a:r>
              <a:rPr lang="de-DE" dirty="0" err="1"/>
              <a:t>goal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procedures</a:t>
            </a:r>
            <a:r>
              <a:rPr lang="de-DE" dirty="0"/>
              <a:t>: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B8AD9EA1-2120-FB4D-8CD2-B608B7C8FD7A}"/>
              </a:ext>
            </a:extLst>
          </p:cNvPr>
          <p:cNvSpPr txBox="1">
            <a:spLocks/>
          </p:cNvSpPr>
          <p:nvPr/>
        </p:nvSpPr>
        <p:spPr>
          <a:xfrm>
            <a:off x="1473978" y="9294746"/>
            <a:ext cx="21439218" cy="312691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217728" tIns="108864" rIns="217728" bIns="108864" rtlCol="0">
            <a:normAutofit fontScale="70000" lnSpcReduction="20000"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lang="de-DE" sz="6600" kern="1200">
                <a:solidFill>
                  <a:srgbClr val="808080"/>
                </a:solidFill>
                <a:latin typeface="Calibri"/>
                <a:ea typeface="+mj-ea"/>
                <a:cs typeface="Calibri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61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de-DE" dirty="0"/>
          </a:p>
          <a:p>
            <a:pPr marL="0" indent="0" algn="ctr">
              <a:buFont typeface="Arial"/>
              <a:buNone/>
            </a:pPr>
            <a:r>
              <a:rPr lang="de-DE" sz="11500" dirty="0"/>
              <a:t>A </a:t>
            </a:r>
            <a:r>
              <a:rPr lang="de-DE" sz="11500" dirty="0" err="1"/>
              <a:t>person</a:t>
            </a:r>
            <a:r>
              <a:rPr lang="de-DE" sz="11500" dirty="0"/>
              <a:t> </a:t>
            </a:r>
            <a:r>
              <a:rPr lang="de-DE" sz="11500" dirty="0" err="1"/>
              <a:t>of</a:t>
            </a:r>
            <a:r>
              <a:rPr lang="de-DE" sz="11500" dirty="0"/>
              <a:t> </a:t>
            </a:r>
            <a:r>
              <a:rPr lang="de-DE" sz="11500" dirty="0" err="1"/>
              <a:t>average</a:t>
            </a:r>
            <a:r>
              <a:rPr lang="de-DE" sz="11500" dirty="0"/>
              <a:t> </a:t>
            </a:r>
            <a:r>
              <a:rPr lang="de-DE" sz="11500" dirty="0" err="1"/>
              <a:t>intelligence</a:t>
            </a:r>
            <a:r>
              <a:rPr lang="de-DE" sz="11500" dirty="0"/>
              <a:t> </a:t>
            </a:r>
            <a:r>
              <a:rPr lang="de-DE" sz="11500" dirty="0" err="1"/>
              <a:t>can</a:t>
            </a:r>
            <a:r>
              <a:rPr lang="de-DE" sz="11500" dirty="0"/>
              <a:t> do </a:t>
            </a:r>
            <a:r>
              <a:rPr lang="de-DE" sz="11500" dirty="0" err="1"/>
              <a:t>it</a:t>
            </a:r>
            <a:r>
              <a:rPr lang="de-DE" sz="11500" dirty="0"/>
              <a:t> </a:t>
            </a:r>
            <a:r>
              <a:rPr lang="de-DE" sz="11500" dirty="0" err="1"/>
              <a:t>correctly</a:t>
            </a:r>
            <a:r>
              <a:rPr lang="de-DE" sz="11500" dirty="0"/>
              <a:t> 100% </a:t>
            </a:r>
            <a:r>
              <a:rPr lang="de-DE" sz="11500" dirty="0" err="1"/>
              <a:t>of</a:t>
            </a:r>
            <a:r>
              <a:rPr lang="de-DE" sz="11500" dirty="0"/>
              <a:t> </a:t>
            </a:r>
            <a:r>
              <a:rPr lang="de-DE" sz="11500" dirty="0" err="1"/>
              <a:t>the</a:t>
            </a:r>
            <a:r>
              <a:rPr lang="de-DE" sz="11500" dirty="0"/>
              <a:t> time - </a:t>
            </a:r>
            <a:r>
              <a:rPr lang="de-DE" sz="11500" dirty="0" err="1"/>
              <a:t>even</a:t>
            </a:r>
            <a:r>
              <a:rPr lang="de-DE" sz="11500" dirty="0"/>
              <a:t> on a </a:t>
            </a:r>
            <a:r>
              <a:rPr lang="de-DE" sz="11500" dirty="0" err="1"/>
              <a:t>bad</a:t>
            </a:r>
            <a:r>
              <a:rPr lang="de-DE" sz="11500" dirty="0"/>
              <a:t> </a:t>
            </a:r>
            <a:r>
              <a:rPr lang="de-DE" sz="11500" dirty="0" err="1"/>
              <a:t>day</a:t>
            </a:r>
            <a:r>
              <a:rPr lang="de-DE" sz="115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1044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Tools must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adaptable</a:t>
            </a:r>
            <a:endParaRPr lang="de-DE" dirty="0"/>
          </a:p>
          <a:p>
            <a:pPr lvl="1"/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 different </a:t>
            </a:r>
            <a:r>
              <a:rPr lang="de-DE" dirty="0" err="1"/>
              <a:t>workflows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2"/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vs. </a:t>
            </a:r>
            <a:r>
              <a:rPr lang="de-DE" dirty="0" err="1"/>
              <a:t>Sandboxing</a:t>
            </a:r>
            <a:endParaRPr lang="de-DE" dirty="0"/>
          </a:p>
          <a:p>
            <a:pPr lvl="2"/>
            <a:r>
              <a:rPr lang="de-DE" dirty="0"/>
              <a:t>Working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vs. Working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database</a:t>
            </a:r>
            <a:endParaRPr lang="de-DE" dirty="0"/>
          </a:p>
          <a:p>
            <a:pPr lvl="2"/>
            <a:r>
              <a:rPr lang="de-DE" dirty="0"/>
              <a:t>Filesystem </a:t>
            </a:r>
            <a:r>
              <a:rPr lang="de-DE" dirty="0" err="1"/>
              <a:t>layout</a:t>
            </a:r>
            <a:r>
              <a:rPr lang="de-DE" dirty="0"/>
              <a:t> must </a:t>
            </a:r>
            <a:r>
              <a:rPr lang="de-DE" dirty="0" err="1"/>
              <a:t>be</a:t>
            </a:r>
            <a:r>
              <a:rPr lang="de-DE" dirty="0"/>
              <a:t> flexible</a:t>
            </a:r>
          </a:p>
          <a:p>
            <a:pPr lvl="2"/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deployment</a:t>
            </a:r>
            <a:r>
              <a:rPr lang="de-DE" dirty="0"/>
              <a:t> / </a:t>
            </a:r>
            <a:r>
              <a:rPr lang="de-DE" dirty="0" err="1"/>
              <a:t>integration</a:t>
            </a:r>
            <a:r>
              <a:rPr lang="de-DE" dirty="0"/>
              <a:t> vs. NOTHING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610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Target </a:t>
            </a:r>
            <a:r>
              <a:rPr lang="de-DE" dirty="0" err="1"/>
              <a:t>audience</a:t>
            </a:r>
            <a:r>
              <a:rPr lang="de-DE" dirty="0"/>
              <a:t> /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Different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  <a:p>
            <a:r>
              <a:rPr lang="de-DE" dirty="0" err="1"/>
              <a:t>Liquibase</a:t>
            </a:r>
            <a:r>
              <a:rPr lang="de-DE" dirty="0"/>
              <a:t>, </a:t>
            </a:r>
            <a:r>
              <a:rPr lang="de-DE" dirty="0" err="1"/>
              <a:t>Flyway</a:t>
            </a:r>
            <a:r>
              <a:rPr lang="de-DE" dirty="0"/>
              <a:t>, etc.</a:t>
            </a:r>
          </a:p>
          <a:p>
            <a:pPr lvl="1"/>
            <a:r>
              <a:rPr lang="de-DE" dirty="0" err="1"/>
              <a:t>Requires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skills</a:t>
            </a:r>
            <a:endParaRPr lang="de-DE" dirty="0"/>
          </a:p>
          <a:p>
            <a:pPr lvl="1"/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, Jenkins, Pipelines, etc.</a:t>
            </a:r>
          </a:p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solution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developer</a:t>
            </a:r>
            <a:r>
              <a:rPr lang="de-DE" dirty="0"/>
              <a:t> / </a:t>
            </a:r>
            <a:r>
              <a:rPr lang="de-DE" dirty="0" err="1"/>
              <a:t>team</a:t>
            </a:r>
            <a:r>
              <a:rPr lang="de-DE" dirty="0"/>
              <a:t> (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/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unhappy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Semi-</a:t>
            </a: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structured</a:t>
            </a:r>
            <a:r>
              <a:rPr lang="de-DE" dirty="0"/>
              <a:t> </a:t>
            </a:r>
            <a:r>
              <a:rPr lang="de-DE" dirty="0" err="1"/>
              <a:t>approach</a:t>
            </a:r>
            <a:endParaRPr lang="de-DE" dirty="0"/>
          </a:p>
          <a:p>
            <a:pPr lvl="1"/>
            <a:r>
              <a:rPr lang="de-DE" dirty="0"/>
              <a:t>Supports </a:t>
            </a:r>
            <a:r>
              <a:rPr lang="de-DE" dirty="0" err="1"/>
              <a:t>the</a:t>
            </a:r>
            <a:r>
              <a:rPr lang="de-DE" dirty="0"/>
              <a:t> „Oracle“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propagating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SQL </a:t>
            </a:r>
            <a:r>
              <a:rPr lang="de-DE" dirty="0" err="1"/>
              <a:t>scripts</a:t>
            </a:r>
            <a:r>
              <a:rPr lang="de-DE" dirty="0"/>
              <a:t> – MINIMUM REQUIREMENT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89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</a:t>
            </a:r>
            <a:r>
              <a:rPr lang="de-DE" dirty="0" err="1"/>
              <a:t>software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Written</a:t>
            </a:r>
            <a:r>
              <a:rPr lang="de-DE" dirty="0"/>
              <a:t> in Java + (</a:t>
            </a:r>
            <a:r>
              <a:rPr lang="de-DE" dirty="0" err="1"/>
              <a:t>generated</a:t>
            </a:r>
            <a:r>
              <a:rPr lang="de-DE" dirty="0"/>
              <a:t>)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scripts</a:t>
            </a:r>
            <a:endParaRPr lang="de-DE" dirty="0"/>
          </a:p>
          <a:p>
            <a:pPr lvl="1"/>
            <a:r>
              <a:rPr lang="de-DE" dirty="0"/>
              <a:t>Works on Windows, MacOS </a:t>
            </a:r>
            <a:r>
              <a:rPr lang="de-DE" dirty="0" err="1"/>
              <a:t>and</a:t>
            </a:r>
            <a:r>
              <a:rPr lang="de-DE" dirty="0"/>
              <a:t> Linux</a:t>
            </a:r>
          </a:p>
          <a:p>
            <a:pPr lvl="1"/>
            <a:r>
              <a:rPr lang="de-DE" dirty="0" err="1"/>
              <a:t>Exporter</a:t>
            </a:r>
            <a:r>
              <a:rPr lang="de-DE" dirty="0"/>
              <a:t> </a:t>
            </a:r>
            <a:r>
              <a:rPr lang="de-DE" dirty="0" err="1"/>
              <a:t>leverages</a:t>
            </a:r>
            <a:r>
              <a:rPr lang="de-DE" dirty="0"/>
              <a:t> </a:t>
            </a:r>
            <a:r>
              <a:rPr lang="de-DE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DBMS_METADATA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SQLcl</a:t>
            </a:r>
            <a:endParaRPr lang="de-DE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dirty="0"/>
              <a:t>Installer </a:t>
            </a:r>
            <a:r>
              <a:rPr lang="de-DE" dirty="0" err="1"/>
              <a:t>leverages</a:t>
            </a:r>
            <a:r>
              <a:rPr lang="de-DE" dirty="0"/>
              <a:t> </a:t>
            </a:r>
            <a:r>
              <a:rPr lang="de-DE" dirty="0" err="1"/>
              <a:t>SQLcl</a:t>
            </a:r>
            <a:r>
              <a:rPr lang="de-DE" dirty="0"/>
              <a:t> (</a:t>
            </a:r>
            <a:r>
              <a:rPr lang="de-DE" dirty="0" err="1">
                <a:solidFill>
                  <a:schemeClr val="tx2"/>
                </a:solidFill>
              </a:rPr>
              <a:t>binaries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already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included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/>
              <a:t>!)</a:t>
            </a:r>
          </a:p>
          <a:p>
            <a:pPr lvl="1"/>
            <a:r>
              <a:rPr lang="de-DE" dirty="0"/>
              <a:t>Tools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 … OR </a:t>
            </a:r>
            <a:r>
              <a:rPr lang="de-DE" dirty="0" err="1"/>
              <a:t>separately</a:t>
            </a:r>
            <a:endParaRPr lang="de-DE" dirty="0"/>
          </a:p>
          <a:p>
            <a:endParaRPr lang="de-DE" dirty="0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FD3B5136-2A7F-E248-8C8C-62A3DAC7FAFE}"/>
              </a:ext>
            </a:extLst>
          </p:cNvPr>
          <p:cNvSpPr/>
          <p:nvPr/>
        </p:nvSpPr>
        <p:spPr>
          <a:xfrm>
            <a:off x="2423160" y="11273087"/>
            <a:ext cx="4640580" cy="17138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DBMS_METADATA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07B2D70E-8922-A444-8C8B-DBA57C80B741}"/>
              </a:ext>
            </a:extLst>
          </p:cNvPr>
          <p:cNvSpPr/>
          <p:nvPr/>
        </p:nvSpPr>
        <p:spPr>
          <a:xfrm>
            <a:off x="7063740" y="11273087"/>
            <a:ext cx="4640580" cy="17138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SQLcl</a:t>
            </a:r>
            <a:endParaRPr lang="de-DE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5EB62D5B-83F1-7942-A651-584FE0D4E985}"/>
              </a:ext>
            </a:extLst>
          </p:cNvPr>
          <p:cNvSpPr/>
          <p:nvPr/>
        </p:nvSpPr>
        <p:spPr>
          <a:xfrm>
            <a:off x="2423160" y="9524921"/>
            <a:ext cx="9281160" cy="17138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Java </a:t>
            </a:r>
            <a:r>
              <a:rPr lang="de-DE" dirty="0" err="1"/>
              <a:t>application</a:t>
            </a:r>
            <a:r>
              <a:rPr lang="de-DE" dirty="0"/>
              <a:t> opal-export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E17AE23F-5C41-8C4B-9FE1-BC1294602072}"/>
              </a:ext>
            </a:extLst>
          </p:cNvPr>
          <p:cNvSpPr/>
          <p:nvPr/>
        </p:nvSpPr>
        <p:spPr>
          <a:xfrm>
            <a:off x="12908121" y="11273086"/>
            <a:ext cx="9281160" cy="17138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SQLcl</a:t>
            </a:r>
            <a:endParaRPr lang="de-DE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91C3B02E-E6B2-F64C-BB57-765AFF0F1221}"/>
              </a:ext>
            </a:extLst>
          </p:cNvPr>
          <p:cNvSpPr/>
          <p:nvPr/>
        </p:nvSpPr>
        <p:spPr>
          <a:xfrm>
            <a:off x="12908121" y="9524920"/>
            <a:ext cx="9281160" cy="17138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Java </a:t>
            </a:r>
            <a:r>
              <a:rPr lang="de-DE" dirty="0" err="1"/>
              <a:t>application</a:t>
            </a:r>
            <a:r>
              <a:rPr lang="de-DE" dirty="0"/>
              <a:t> opal-</a:t>
            </a:r>
            <a:r>
              <a:rPr lang="de-DE" dirty="0" err="1"/>
              <a:t>install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54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Different </a:t>
            </a:r>
            <a:r>
              <a:rPr lang="de-DE" dirty="0" err="1"/>
              <a:t>Roles</a:t>
            </a:r>
            <a:r>
              <a:rPr lang="de-DE" dirty="0"/>
              <a:t>: “User“ </a:t>
            </a:r>
            <a:r>
              <a:rPr lang="de-DE" dirty="0" err="1"/>
              <a:t>vs</a:t>
            </a:r>
            <a:r>
              <a:rPr lang="de-DE" dirty="0"/>
              <a:t> „</a:t>
            </a:r>
            <a:r>
              <a:rPr lang="de-DE" dirty="0" err="1"/>
              <a:t>Process</a:t>
            </a:r>
            <a:r>
              <a:rPr lang="de-DE" dirty="0"/>
              <a:t> Designer“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Role</a:t>
            </a:r>
            <a:r>
              <a:rPr lang="de-DE" dirty="0"/>
              <a:t>: „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designer</a:t>
            </a:r>
            <a:r>
              <a:rPr lang="de-DE" dirty="0"/>
              <a:t>“</a:t>
            </a:r>
          </a:p>
          <a:p>
            <a:pPr lvl="1"/>
            <a:r>
              <a:rPr lang="de-DE" dirty="0" err="1"/>
              <a:t>Install</a:t>
            </a:r>
            <a:r>
              <a:rPr lang="de-DE" dirty="0"/>
              <a:t> / </a:t>
            </a:r>
            <a:r>
              <a:rPr lang="de-DE" dirty="0" err="1"/>
              <a:t>configure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developers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Connection </a:t>
            </a:r>
            <a:r>
              <a:rPr lang="de-DE" dirty="0" err="1"/>
              <a:t>pool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locally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developer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C194168-6430-9644-8716-98E14BCC6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571" y="5216513"/>
            <a:ext cx="5411698" cy="24955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475620C-BB56-2A4A-A766-EBBA9A8AF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487" y="5534013"/>
            <a:ext cx="5257800" cy="4762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8A2C6DA2-4A7A-E048-81CB-3C73A76147CF}"/>
              </a:ext>
            </a:extLst>
          </p:cNvPr>
          <p:cNvSpPr/>
          <p:nvPr/>
        </p:nvSpPr>
        <p:spPr bwMode="auto">
          <a:xfrm>
            <a:off x="8384729" y="5731351"/>
            <a:ext cx="2808206" cy="49057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 dirty="0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C3832D8E-27AC-004A-AF5D-6200DCACD410}"/>
              </a:ext>
            </a:extLst>
          </p:cNvPr>
          <p:cNvSpPr/>
          <p:nvPr/>
        </p:nvSpPr>
        <p:spPr bwMode="auto">
          <a:xfrm>
            <a:off x="8723395" y="6426453"/>
            <a:ext cx="4879891" cy="1607343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 dirty="0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DF0FB22-41CE-3941-88C6-A342E679E3C8}"/>
              </a:ext>
            </a:extLst>
          </p:cNvPr>
          <p:cNvSpPr txBox="1"/>
          <p:nvPr/>
        </p:nvSpPr>
        <p:spPr>
          <a:xfrm>
            <a:off x="14261823" y="6426453"/>
            <a:ext cx="4089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>
                    <a:lumMod val="65000"/>
                  </a:schemeClr>
                </a:solidFill>
              </a:rPr>
              <a:t>Support </a:t>
            </a:r>
            <a:r>
              <a:rPr lang="de-DE" sz="3600" dirty="0" err="1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de-DE" sz="3600" dirty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>
                <a:solidFill>
                  <a:schemeClr val="bg1">
                    <a:lumMod val="65000"/>
                  </a:schemeClr>
                </a:solidFill>
              </a:rPr>
              <a:t>Proxy Accounts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>
                <a:solidFill>
                  <a:schemeClr val="bg1">
                    <a:lumMod val="65000"/>
                  </a:schemeClr>
                </a:solidFill>
              </a:rPr>
              <a:t>Cloud Database</a:t>
            </a:r>
          </a:p>
        </p:txBody>
      </p:sp>
    </p:spTree>
    <p:extLst>
      <p:ext uri="{BB962C8B-B14F-4D97-AF65-F5344CB8AC3E}">
        <p14:creationId xmlns:p14="http://schemas.microsoft.com/office/powerpoint/2010/main" val="297575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Different </a:t>
            </a:r>
            <a:r>
              <a:rPr lang="de-DE" dirty="0" err="1"/>
              <a:t>Roles</a:t>
            </a:r>
            <a:r>
              <a:rPr lang="de-DE" dirty="0"/>
              <a:t>: “User“ </a:t>
            </a:r>
            <a:r>
              <a:rPr lang="de-DE" dirty="0" err="1"/>
              <a:t>vs</a:t>
            </a:r>
            <a:r>
              <a:rPr lang="de-DE" dirty="0"/>
              <a:t> „</a:t>
            </a:r>
            <a:r>
              <a:rPr lang="de-DE" dirty="0" err="1"/>
              <a:t>Process</a:t>
            </a:r>
            <a:r>
              <a:rPr lang="de-DE" dirty="0"/>
              <a:t> Designer“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, </a:t>
            </a:r>
            <a:r>
              <a:rPr lang="de-DE" dirty="0" err="1"/>
              <a:t>directories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chosen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flexibly</a:t>
            </a:r>
            <a:endParaRPr lang="de-DE" dirty="0"/>
          </a:p>
          <a:p>
            <a:pPr lvl="1"/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patch</a:t>
            </a:r>
            <a:r>
              <a:rPr lang="de-DE" dirty="0"/>
              <a:t> </a:t>
            </a:r>
            <a:r>
              <a:rPr lang="de-DE" dirty="0" err="1"/>
              <a:t>template</a:t>
            </a:r>
            <a:r>
              <a:rPr lang="de-DE" dirty="0"/>
              <a:t> (e.g. </a:t>
            </a:r>
            <a:r>
              <a:rPr lang="de-DE" dirty="0" err="1"/>
              <a:t>environments</a:t>
            </a:r>
            <a:r>
              <a:rPr lang="de-DE" dirty="0"/>
              <a:t> </a:t>
            </a:r>
            <a:r>
              <a:rPr lang="de-DE" dirty="0" err="1"/>
              <a:t>dev,test,prod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1088639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3942D68-46E5-6244-892B-0DC799CD4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745" y="4828332"/>
            <a:ext cx="4639735" cy="8338392"/>
          </a:xfrm>
          <a:prstGeom prst="rect">
            <a:avLst/>
          </a:prstGeom>
        </p:spPr>
      </p:pic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2A7D1AAC-DD21-3D4A-ADD6-27A32FD41619}"/>
              </a:ext>
            </a:extLst>
          </p:cNvPr>
          <p:cNvSpPr/>
          <p:nvPr/>
        </p:nvSpPr>
        <p:spPr bwMode="auto">
          <a:xfrm>
            <a:off x="3060089" y="5274366"/>
            <a:ext cx="4054390" cy="49057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 dirty="0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15C98AB1-6035-A946-8868-4D281209EE01}"/>
              </a:ext>
            </a:extLst>
          </p:cNvPr>
          <p:cNvSpPr/>
          <p:nvPr/>
        </p:nvSpPr>
        <p:spPr bwMode="auto">
          <a:xfrm>
            <a:off x="3060089" y="9202900"/>
            <a:ext cx="4054390" cy="49057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 dirty="0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id="{8524BDB2-24ED-B24B-B463-67A2834C7E07}"/>
              </a:ext>
            </a:extLst>
          </p:cNvPr>
          <p:cNvSpPr/>
          <p:nvPr/>
        </p:nvSpPr>
        <p:spPr bwMode="auto">
          <a:xfrm>
            <a:off x="3060089" y="5703467"/>
            <a:ext cx="4054390" cy="49057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 dirty="0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6D7B82C8-1CF8-2749-B2AC-A26C6EF9AF8B}"/>
              </a:ext>
            </a:extLst>
          </p:cNvPr>
          <p:cNvSpPr/>
          <p:nvPr/>
        </p:nvSpPr>
        <p:spPr bwMode="auto">
          <a:xfrm>
            <a:off x="3060089" y="6996470"/>
            <a:ext cx="4054390" cy="49057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 dirty="0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CE4E24D0-7BA0-E940-B9A4-8989AD0164B4}"/>
              </a:ext>
            </a:extLst>
          </p:cNvPr>
          <p:cNvSpPr/>
          <p:nvPr/>
        </p:nvSpPr>
        <p:spPr bwMode="auto">
          <a:xfrm>
            <a:off x="3060088" y="9652713"/>
            <a:ext cx="4054391" cy="49057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 dirty="0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45788F72-0BC0-9A41-8EAF-DDE19E89EBD8}"/>
              </a:ext>
            </a:extLst>
          </p:cNvPr>
          <p:cNvSpPr/>
          <p:nvPr/>
        </p:nvSpPr>
        <p:spPr bwMode="auto">
          <a:xfrm>
            <a:off x="3060088" y="8324592"/>
            <a:ext cx="4054390" cy="49057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 dirty="0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40D35B7F-2824-A44A-971C-83955DAC8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847" y="5115480"/>
            <a:ext cx="8118805" cy="81941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CA352766-C41E-144E-9981-F51216887715}"/>
              </a:ext>
            </a:extLst>
          </p:cNvPr>
          <p:cNvSpPr/>
          <p:nvPr/>
        </p:nvSpPr>
        <p:spPr bwMode="auto">
          <a:xfrm>
            <a:off x="8463865" y="5482722"/>
            <a:ext cx="5794001" cy="2004327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 dirty="0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EF6DAEDD-638B-D246-9BCB-5444C32039B5}"/>
              </a:ext>
            </a:extLst>
          </p:cNvPr>
          <p:cNvSpPr/>
          <p:nvPr/>
        </p:nvSpPr>
        <p:spPr bwMode="auto">
          <a:xfrm>
            <a:off x="8463865" y="7439252"/>
            <a:ext cx="5658535" cy="2991681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 dirty="0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75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 animBg="1"/>
      <p:bldP spid="17" grpId="0" animBg="1"/>
      <p:bldP spid="19" grpId="0" animBg="1"/>
      <p:bldP spid="20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1103</Words>
  <Application>Microsoft Macintosh PowerPoint</Application>
  <PresentationFormat>Benutzerdefiniert</PresentationFormat>
  <Paragraphs>216</Paragraphs>
  <Slides>31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40" baseType="lpstr">
      <vt:lpstr>Arial Unicode MS</vt:lpstr>
      <vt:lpstr>Arial</vt:lpstr>
      <vt:lpstr>Calibri</vt:lpstr>
      <vt:lpstr>Consolas</vt:lpstr>
      <vt:lpstr>Gill Sans</vt:lpstr>
      <vt:lpstr>Open Sans</vt:lpstr>
      <vt:lpstr>Open Sans Light</vt:lpstr>
      <vt:lpstr>Wingdings</vt:lpstr>
      <vt:lpstr>Office-Design</vt:lpstr>
      <vt:lpstr>PowerPoint-Präsentation</vt:lpstr>
      <vt:lpstr>About Dietmar</vt:lpstr>
      <vt:lpstr>About Dietmar</vt:lpstr>
      <vt:lpstr>Why this solution?</vt:lpstr>
      <vt:lpstr>Why this solution?</vt:lpstr>
      <vt:lpstr>Target audience / use cases</vt:lpstr>
      <vt:lpstr>The Solution</vt:lpstr>
      <vt:lpstr>Different Roles: “User“ vs „Process Designer“</vt:lpstr>
      <vt:lpstr>Different Roles: “User“ vs „Process Designer“</vt:lpstr>
      <vt:lpstr>Different Roles: “User“ vs „Process Designer“</vt:lpstr>
      <vt:lpstr>PowerPoint-Präsentation</vt:lpstr>
      <vt:lpstr>Different Roles: “User“ vs „Process Designer“</vt:lpstr>
      <vt:lpstr>Different Roles: “User“ vs „Process Designer“</vt:lpstr>
      <vt:lpstr>Different Roles: “User“ vs „Process Designer“</vt:lpstr>
      <vt:lpstr>The Solution - INSTALLER</vt:lpstr>
      <vt:lpstr>Our Solution </vt:lpstr>
      <vt:lpstr>https://github.com/daust/opal-tools</vt:lpstr>
      <vt:lpstr>PowerPoint-Präsentation</vt:lpstr>
      <vt:lpstr>MY questions / feature requests</vt:lpstr>
      <vt:lpstr>The Solution - EXPORT</vt:lpstr>
      <vt:lpstr>Target audience / use cases</vt:lpstr>
      <vt:lpstr>The Solution - INSTALLER</vt:lpstr>
      <vt:lpstr>The Solution - INSTALLER</vt:lpstr>
      <vt:lpstr>The Solution - INSTALLER</vt:lpstr>
      <vt:lpstr>The Solution - INSTALLER</vt:lpstr>
      <vt:lpstr>The Solution - INSTALLER</vt:lpstr>
      <vt:lpstr>The Solution - INSTALLER</vt:lpstr>
      <vt:lpstr>The Solution</vt:lpstr>
      <vt:lpstr>PowerPoint-Präsentation</vt:lpstr>
      <vt:lpstr>Demos</vt:lpstr>
      <vt:lpstr>PowerPoint-Präsentation</vt:lpstr>
    </vt:vector>
  </TitlesOfParts>
  <Manager/>
  <Company>OPAL Consulting Dietmar Aust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Dietmar Aust</dc:creator>
  <cp:keywords/>
  <dc:description/>
  <cp:lastModifiedBy>Dietmar Aust</cp:lastModifiedBy>
  <cp:revision>934</cp:revision>
  <dcterms:created xsi:type="dcterms:W3CDTF">2015-04-02T00:30:29Z</dcterms:created>
  <dcterms:modified xsi:type="dcterms:W3CDTF">2021-01-21T17:55:46Z</dcterms:modified>
  <cp:category/>
</cp:coreProperties>
</file>