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79" r:id="rId3"/>
    <p:sldId id="259" r:id="rId4"/>
    <p:sldId id="272" r:id="rId5"/>
    <p:sldId id="273" r:id="rId6"/>
    <p:sldId id="274" r:id="rId7"/>
    <p:sldId id="264" r:id="rId8"/>
    <p:sldId id="265" r:id="rId9"/>
    <p:sldId id="275" r:id="rId10"/>
    <p:sldId id="276" r:id="rId11"/>
    <p:sldId id="280" r:id="rId12"/>
    <p:sldId id="281" r:id="rId13"/>
    <p:sldId id="262"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89708" autoAdjust="0"/>
  </p:normalViewPr>
  <p:slideViewPr>
    <p:cSldViewPr snapToGrid="0">
      <p:cViewPr varScale="1">
        <p:scale>
          <a:sx n="112" d="100"/>
          <a:sy n="112"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32DBA-4895-444A-ADC0-0C31E2416DB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AU"/>
        </a:p>
      </dgm:t>
    </dgm:pt>
    <dgm:pt modelId="{98721931-D57C-4863-80B0-898972939A9D}">
      <dgm:prSet phldrT="[Text]"/>
      <dgm:spPr/>
      <dgm:t>
        <a:bodyPr/>
        <a:lstStyle/>
        <a:p>
          <a:r>
            <a:rPr lang="en-US" dirty="0"/>
            <a:t>Project Outline</a:t>
          </a:r>
          <a:endParaRPr lang="en-AU" dirty="0"/>
        </a:p>
      </dgm:t>
    </dgm:pt>
    <dgm:pt modelId="{9D672738-3976-47A7-A240-513E0E68E4A1}" type="parTrans" cxnId="{A06EC002-EC69-4229-BC07-E610C8337522}">
      <dgm:prSet/>
      <dgm:spPr/>
      <dgm:t>
        <a:bodyPr/>
        <a:lstStyle/>
        <a:p>
          <a:endParaRPr lang="en-AU"/>
        </a:p>
      </dgm:t>
    </dgm:pt>
    <dgm:pt modelId="{CD52B3D0-1ACE-4AC6-BE87-4F785698A899}" type="sibTrans" cxnId="{A06EC002-EC69-4229-BC07-E610C8337522}">
      <dgm:prSet/>
      <dgm:spPr/>
      <dgm:t>
        <a:bodyPr/>
        <a:lstStyle/>
        <a:p>
          <a:endParaRPr lang="en-AU"/>
        </a:p>
      </dgm:t>
    </dgm:pt>
    <dgm:pt modelId="{807FFB5C-4A1A-408C-9F80-BC1D3BA81730}">
      <dgm:prSet phldrT="[Text]"/>
      <dgm:spPr/>
      <dgm:t>
        <a:bodyPr/>
        <a:lstStyle/>
        <a:p>
          <a:pPr>
            <a:buFont typeface="Arial" panose="020B0604020202020204" pitchFamily="34" charset="0"/>
            <a:buChar char="•"/>
          </a:pPr>
          <a:r>
            <a:rPr lang="en-US" dirty="0"/>
            <a:t>To investigate the patterns of drug consumption among individuals based on Country of Residence, Gender, Age and Education Level.</a:t>
          </a:r>
          <a:endParaRPr lang="en-AU" dirty="0"/>
        </a:p>
      </dgm:t>
    </dgm:pt>
    <dgm:pt modelId="{B569BD94-4B43-4833-ACD3-6121B3BD23B7}" type="parTrans" cxnId="{3F96B489-A712-4711-9CF3-EED03EF127D5}">
      <dgm:prSet/>
      <dgm:spPr/>
      <dgm:t>
        <a:bodyPr/>
        <a:lstStyle/>
        <a:p>
          <a:endParaRPr lang="en-AU"/>
        </a:p>
      </dgm:t>
    </dgm:pt>
    <dgm:pt modelId="{2ECD86AF-C7C9-4FA1-8AB4-63057C2688DD}" type="sibTrans" cxnId="{3F96B489-A712-4711-9CF3-EED03EF127D5}">
      <dgm:prSet/>
      <dgm:spPr/>
      <dgm:t>
        <a:bodyPr/>
        <a:lstStyle/>
        <a:p>
          <a:endParaRPr lang="en-AU"/>
        </a:p>
      </dgm:t>
    </dgm:pt>
    <dgm:pt modelId="{0DC380C7-F030-4E1D-933C-A6C06AC44B4C}">
      <dgm:prSet phldrT="[Text]"/>
      <dgm:spPr/>
      <dgm:t>
        <a:bodyPr/>
        <a:lstStyle/>
        <a:p>
          <a:r>
            <a:rPr lang="en-AU" dirty="0"/>
            <a:t>Research Questions</a:t>
          </a:r>
        </a:p>
      </dgm:t>
    </dgm:pt>
    <dgm:pt modelId="{CD50F235-1E62-4438-860F-0E80846F6061}" type="parTrans" cxnId="{C8AC895F-7B1E-4AD9-92A4-09E6F1093576}">
      <dgm:prSet/>
      <dgm:spPr/>
      <dgm:t>
        <a:bodyPr/>
        <a:lstStyle/>
        <a:p>
          <a:endParaRPr lang="en-AU"/>
        </a:p>
      </dgm:t>
    </dgm:pt>
    <dgm:pt modelId="{1E354504-7468-4DD0-9FF1-471D89E1782A}" type="sibTrans" cxnId="{C8AC895F-7B1E-4AD9-92A4-09E6F1093576}">
      <dgm:prSet/>
      <dgm:spPr/>
      <dgm:t>
        <a:bodyPr/>
        <a:lstStyle/>
        <a:p>
          <a:endParaRPr lang="en-AU"/>
        </a:p>
      </dgm:t>
    </dgm:pt>
    <dgm:pt modelId="{3C28B508-8894-4C68-9098-31CFDCFB2562}">
      <dgm:prSet phldrT="[Text]"/>
      <dgm:spPr/>
      <dgm:t>
        <a:bodyPr/>
        <a:lstStyle/>
        <a:p>
          <a:pPr>
            <a:buFont typeface="Arial" panose="020B0604020202020204" pitchFamily="34" charset="0"/>
            <a:buChar char="•"/>
          </a:pPr>
          <a:r>
            <a:rPr lang="en-US" dirty="0"/>
            <a:t>What percentage of people from each of the countries represented, uses illicit drugs?</a:t>
          </a:r>
          <a:endParaRPr lang="en-AU" dirty="0"/>
        </a:p>
      </dgm:t>
    </dgm:pt>
    <dgm:pt modelId="{AB338C80-ACF9-457C-A0DB-148D259C16DE}" type="parTrans" cxnId="{C16DB658-0898-4365-B775-78B7C68B82E5}">
      <dgm:prSet/>
      <dgm:spPr/>
      <dgm:t>
        <a:bodyPr/>
        <a:lstStyle/>
        <a:p>
          <a:endParaRPr lang="en-AU"/>
        </a:p>
      </dgm:t>
    </dgm:pt>
    <dgm:pt modelId="{3C4752E0-6D2E-443F-A7C6-8D97DD5B01DE}" type="sibTrans" cxnId="{C16DB658-0898-4365-B775-78B7C68B82E5}">
      <dgm:prSet/>
      <dgm:spPr/>
      <dgm:t>
        <a:bodyPr/>
        <a:lstStyle/>
        <a:p>
          <a:endParaRPr lang="en-AU"/>
        </a:p>
      </dgm:t>
    </dgm:pt>
    <dgm:pt modelId="{922E0AA3-96A6-4302-AD75-0131ABF3FE6E}">
      <dgm:prSet/>
      <dgm:spPr/>
      <dgm:t>
        <a:bodyPr/>
        <a:lstStyle/>
        <a:p>
          <a:r>
            <a:rPr lang="en-US" dirty="0"/>
            <a:t>The analysis uses a dataset containing a record of 1,855 participants recruited over a 12-month period, between March 2011 and March 2012.</a:t>
          </a:r>
        </a:p>
      </dgm:t>
    </dgm:pt>
    <dgm:pt modelId="{8926B1E5-448F-44EF-9AE6-BF3D26AB11B8}" type="parTrans" cxnId="{5828B138-F1FB-43DE-931C-9BAFCC4D0BEC}">
      <dgm:prSet/>
      <dgm:spPr/>
      <dgm:t>
        <a:bodyPr/>
        <a:lstStyle/>
        <a:p>
          <a:endParaRPr lang="en-AU"/>
        </a:p>
      </dgm:t>
    </dgm:pt>
    <dgm:pt modelId="{B5FAC1A5-FF39-4286-9CFD-038FCD3EF58E}" type="sibTrans" cxnId="{5828B138-F1FB-43DE-931C-9BAFCC4D0BEC}">
      <dgm:prSet/>
      <dgm:spPr/>
      <dgm:t>
        <a:bodyPr/>
        <a:lstStyle/>
        <a:p>
          <a:endParaRPr lang="en-AU"/>
        </a:p>
      </dgm:t>
    </dgm:pt>
    <dgm:pt modelId="{4D2CEE75-95FA-4E6D-9CE3-504991B722F6}">
      <dgm:prSet/>
      <dgm:spPr/>
      <dgm:t>
        <a:bodyPr/>
        <a:lstStyle/>
        <a:p>
          <a:r>
            <a:rPr lang="en-US" b="0" i="0" dirty="0"/>
            <a:t>Is there any difference between the drug consumption behavior for men and women?</a:t>
          </a:r>
          <a:endParaRPr lang="en-US" dirty="0"/>
        </a:p>
      </dgm:t>
    </dgm:pt>
    <dgm:pt modelId="{B7DC9D5A-35D9-496C-A023-75650FFEE4B3}" type="parTrans" cxnId="{ADB0B63D-2222-4167-9C3B-CD85AC732A46}">
      <dgm:prSet/>
      <dgm:spPr/>
      <dgm:t>
        <a:bodyPr/>
        <a:lstStyle/>
        <a:p>
          <a:endParaRPr lang="en-AU"/>
        </a:p>
      </dgm:t>
    </dgm:pt>
    <dgm:pt modelId="{1E607DDC-F42E-4EA9-83C0-9CFA8A4964C7}" type="sibTrans" cxnId="{ADB0B63D-2222-4167-9C3B-CD85AC732A46}">
      <dgm:prSet/>
      <dgm:spPr/>
      <dgm:t>
        <a:bodyPr/>
        <a:lstStyle/>
        <a:p>
          <a:endParaRPr lang="en-AU"/>
        </a:p>
      </dgm:t>
    </dgm:pt>
    <dgm:pt modelId="{1CE4C2AD-697B-458D-9EB5-2BE03B3C63A2}">
      <dgm:prSet/>
      <dgm:spPr/>
      <dgm:t>
        <a:bodyPr/>
        <a:lstStyle/>
        <a:p>
          <a:r>
            <a:rPr lang="en-US" dirty="0"/>
            <a:t>Does illicit drug consumption reduce as people age?</a:t>
          </a:r>
        </a:p>
      </dgm:t>
    </dgm:pt>
    <dgm:pt modelId="{DFC26180-D186-4734-8794-358051BE8359}" type="parTrans" cxnId="{7154D745-B429-4505-BAE3-BC28E1FDA857}">
      <dgm:prSet/>
      <dgm:spPr/>
      <dgm:t>
        <a:bodyPr/>
        <a:lstStyle/>
        <a:p>
          <a:endParaRPr lang="en-AU"/>
        </a:p>
      </dgm:t>
    </dgm:pt>
    <dgm:pt modelId="{5F8B10AF-3E9D-4B3D-9B4C-7DD91FC25D79}" type="sibTrans" cxnId="{7154D745-B429-4505-BAE3-BC28E1FDA857}">
      <dgm:prSet/>
      <dgm:spPr/>
      <dgm:t>
        <a:bodyPr/>
        <a:lstStyle/>
        <a:p>
          <a:endParaRPr lang="en-AU"/>
        </a:p>
      </dgm:t>
    </dgm:pt>
    <dgm:pt modelId="{E62741C6-DDA6-8749-88AD-98BF36A8ADF2}">
      <dgm:prSet/>
      <dgm:spPr/>
      <dgm:t>
        <a:bodyPr/>
        <a:lstStyle/>
        <a:p>
          <a:r>
            <a:rPr lang="en-US" dirty="0">
              <a:solidFill>
                <a:srgbClr val="202020"/>
              </a:solidFill>
              <a:effectLst/>
            </a:rPr>
            <a:t>Does level of education affect people’s level of drug intake particularly cannabis?</a:t>
          </a:r>
          <a:endParaRPr lang="en-US" dirty="0"/>
        </a:p>
      </dgm:t>
    </dgm:pt>
    <dgm:pt modelId="{47A9D7DA-1B7F-B348-AE15-8723F82FF7E3}" type="parTrans" cxnId="{41EBE53B-FE6A-3141-AD2F-342DD0F78804}">
      <dgm:prSet/>
      <dgm:spPr/>
    </dgm:pt>
    <dgm:pt modelId="{05A2555F-FAC9-9E44-91FB-0EB91CC24AED}" type="sibTrans" cxnId="{41EBE53B-FE6A-3141-AD2F-342DD0F78804}">
      <dgm:prSet/>
      <dgm:spPr/>
    </dgm:pt>
    <dgm:pt modelId="{652A5275-38CB-4F97-8D17-1358B94319D0}" type="pres">
      <dgm:prSet presAssocID="{0A332DBA-4895-444A-ADC0-0C31E2416DBB}" presName="linear" presStyleCnt="0">
        <dgm:presLayoutVars>
          <dgm:animLvl val="lvl"/>
          <dgm:resizeHandles val="exact"/>
        </dgm:presLayoutVars>
      </dgm:prSet>
      <dgm:spPr/>
    </dgm:pt>
    <dgm:pt modelId="{6DFC2AB2-70A8-4624-862E-4C1DF885B3DF}" type="pres">
      <dgm:prSet presAssocID="{98721931-D57C-4863-80B0-898972939A9D}" presName="parentText" presStyleLbl="node1" presStyleIdx="0" presStyleCnt="2">
        <dgm:presLayoutVars>
          <dgm:chMax val="0"/>
          <dgm:bulletEnabled val="1"/>
        </dgm:presLayoutVars>
      </dgm:prSet>
      <dgm:spPr/>
    </dgm:pt>
    <dgm:pt modelId="{C3DAF52E-22E7-4127-B074-1E1C2671F9F6}" type="pres">
      <dgm:prSet presAssocID="{98721931-D57C-4863-80B0-898972939A9D}" presName="childText" presStyleLbl="revTx" presStyleIdx="0" presStyleCnt="2">
        <dgm:presLayoutVars>
          <dgm:bulletEnabled val="1"/>
        </dgm:presLayoutVars>
      </dgm:prSet>
      <dgm:spPr/>
    </dgm:pt>
    <dgm:pt modelId="{EFD179FF-3C06-4A5B-9487-252B69C22138}" type="pres">
      <dgm:prSet presAssocID="{0DC380C7-F030-4E1D-933C-A6C06AC44B4C}" presName="parentText" presStyleLbl="node1" presStyleIdx="1" presStyleCnt="2">
        <dgm:presLayoutVars>
          <dgm:chMax val="0"/>
          <dgm:bulletEnabled val="1"/>
        </dgm:presLayoutVars>
      </dgm:prSet>
      <dgm:spPr/>
    </dgm:pt>
    <dgm:pt modelId="{C052E537-3663-4594-B0DC-7066E6B47CE6}" type="pres">
      <dgm:prSet presAssocID="{0DC380C7-F030-4E1D-933C-A6C06AC44B4C}" presName="childText" presStyleLbl="revTx" presStyleIdx="1" presStyleCnt="2">
        <dgm:presLayoutVars>
          <dgm:bulletEnabled val="1"/>
        </dgm:presLayoutVars>
      </dgm:prSet>
      <dgm:spPr/>
    </dgm:pt>
  </dgm:ptLst>
  <dgm:cxnLst>
    <dgm:cxn modelId="{A06EC002-EC69-4229-BC07-E610C8337522}" srcId="{0A332DBA-4895-444A-ADC0-0C31E2416DBB}" destId="{98721931-D57C-4863-80B0-898972939A9D}" srcOrd="0" destOrd="0" parTransId="{9D672738-3976-47A7-A240-513E0E68E4A1}" sibTransId="{CD52B3D0-1ACE-4AC6-BE87-4F785698A899}"/>
    <dgm:cxn modelId="{5828B138-F1FB-43DE-931C-9BAFCC4D0BEC}" srcId="{98721931-D57C-4863-80B0-898972939A9D}" destId="{922E0AA3-96A6-4302-AD75-0131ABF3FE6E}" srcOrd="1" destOrd="0" parTransId="{8926B1E5-448F-44EF-9AE6-BF3D26AB11B8}" sibTransId="{B5FAC1A5-FF39-4286-9CFD-038FCD3EF58E}"/>
    <dgm:cxn modelId="{210C1F3B-D096-4444-9831-230D978B67CB}" type="presOf" srcId="{3C28B508-8894-4C68-9098-31CFDCFB2562}" destId="{C052E537-3663-4594-B0DC-7066E6B47CE6}" srcOrd="0" destOrd="0" presId="urn:microsoft.com/office/officeart/2005/8/layout/vList2"/>
    <dgm:cxn modelId="{41EBE53B-FE6A-3141-AD2F-342DD0F78804}" srcId="{0DC380C7-F030-4E1D-933C-A6C06AC44B4C}" destId="{E62741C6-DDA6-8749-88AD-98BF36A8ADF2}" srcOrd="3" destOrd="0" parTransId="{47A9D7DA-1B7F-B348-AE15-8723F82FF7E3}" sibTransId="{05A2555F-FAC9-9E44-91FB-0EB91CC24AED}"/>
    <dgm:cxn modelId="{ADB0B63D-2222-4167-9C3B-CD85AC732A46}" srcId="{0DC380C7-F030-4E1D-933C-A6C06AC44B4C}" destId="{4D2CEE75-95FA-4E6D-9CE3-504991B722F6}" srcOrd="1" destOrd="0" parTransId="{B7DC9D5A-35D9-496C-A023-75650FFEE4B3}" sibTransId="{1E607DDC-F42E-4EA9-83C0-9CFA8A4964C7}"/>
    <dgm:cxn modelId="{7154D745-B429-4505-BAE3-BC28E1FDA857}" srcId="{0DC380C7-F030-4E1D-933C-A6C06AC44B4C}" destId="{1CE4C2AD-697B-458D-9EB5-2BE03B3C63A2}" srcOrd="2" destOrd="0" parTransId="{DFC26180-D186-4734-8794-358051BE8359}" sibTransId="{5F8B10AF-3E9D-4B3D-9B4C-7DD91FC25D79}"/>
    <dgm:cxn modelId="{622D624D-3197-4646-8728-19C7EF4271DD}" type="presOf" srcId="{1CE4C2AD-697B-458D-9EB5-2BE03B3C63A2}" destId="{C052E537-3663-4594-B0DC-7066E6B47CE6}" srcOrd="0" destOrd="2" presId="urn:microsoft.com/office/officeart/2005/8/layout/vList2"/>
    <dgm:cxn modelId="{C16DB658-0898-4365-B775-78B7C68B82E5}" srcId="{0DC380C7-F030-4E1D-933C-A6C06AC44B4C}" destId="{3C28B508-8894-4C68-9098-31CFDCFB2562}" srcOrd="0" destOrd="0" parTransId="{AB338C80-ACF9-457C-A0DB-148D259C16DE}" sibTransId="{3C4752E0-6D2E-443F-A7C6-8D97DD5B01DE}"/>
    <dgm:cxn modelId="{C8AC895F-7B1E-4AD9-92A4-09E6F1093576}" srcId="{0A332DBA-4895-444A-ADC0-0C31E2416DBB}" destId="{0DC380C7-F030-4E1D-933C-A6C06AC44B4C}" srcOrd="1" destOrd="0" parTransId="{CD50F235-1E62-4438-860F-0E80846F6061}" sibTransId="{1E354504-7468-4DD0-9FF1-471D89E1782A}"/>
    <dgm:cxn modelId="{94AB347A-2322-4D2A-B354-2F02F8C3E6A5}" type="presOf" srcId="{0DC380C7-F030-4E1D-933C-A6C06AC44B4C}" destId="{EFD179FF-3C06-4A5B-9487-252B69C22138}" srcOrd="0" destOrd="0" presId="urn:microsoft.com/office/officeart/2005/8/layout/vList2"/>
    <dgm:cxn modelId="{31A39686-4179-4A1A-9C6F-EE95A37E0BE8}" type="presOf" srcId="{98721931-D57C-4863-80B0-898972939A9D}" destId="{6DFC2AB2-70A8-4624-862E-4C1DF885B3DF}" srcOrd="0" destOrd="0" presId="urn:microsoft.com/office/officeart/2005/8/layout/vList2"/>
    <dgm:cxn modelId="{3F96B489-A712-4711-9CF3-EED03EF127D5}" srcId="{98721931-D57C-4863-80B0-898972939A9D}" destId="{807FFB5C-4A1A-408C-9F80-BC1D3BA81730}" srcOrd="0" destOrd="0" parTransId="{B569BD94-4B43-4833-ACD3-6121B3BD23B7}" sibTransId="{2ECD86AF-C7C9-4FA1-8AB4-63057C2688DD}"/>
    <dgm:cxn modelId="{BBC0C2A1-B338-4CDB-AE9E-AE69241DE8DF}" type="presOf" srcId="{922E0AA3-96A6-4302-AD75-0131ABF3FE6E}" destId="{C3DAF52E-22E7-4127-B074-1E1C2671F9F6}" srcOrd="0" destOrd="1" presId="urn:microsoft.com/office/officeart/2005/8/layout/vList2"/>
    <dgm:cxn modelId="{434975A4-153F-4388-8010-988EEA8BCFAE}" type="presOf" srcId="{0A332DBA-4895-444A-ADC0-0C31E2416DBB}" destId="{652A5275-38CB-4F97-8D17-1358B94319D0}" srcOrd="0" destOrd="0" presId="urn:microsoft.com/office/officeart/2005/8/layout/vList2"/>
    <dgm:cxn modelId="{F58790C5-FC87-B348-85C2-E8600A2BD9F5}" type="presOf" srcId="{E62741C6-DDA6-8749-88AD-98BF36A8ADF2}" destId="{C052E537-3663-4594-B0DC-7066E6B47CE6}" srcOrd="0" destOrd="3" presId="urn:microsoft.com/office/officeart/2005/8/layout/vList2"/>
    <dgm:cxn modelId="{D84B58C7-D671-4393-9A1B-7AA9202BE63C}" type="presOf" srcId="{4D2CEE75-95FA-4E6D-9CE3-504991B722F6}" destId="{C052E537-3663-4594-B0DC-7066E6B47CE6}" srcOrd="0" destOrd="1" presId="urn:microsoft.com/office/officeart/2005/8/layout/vList2"/>
    <dgm:cxn modelId="{95D698DD-CD19-47FD-8A37-898F38E0AB4F}" type="presOf" srcId="{807FFB5C-4A1A-408C-9F80-BC1D3BA81730}" destId="{C3DAF52E-22E7-4127-B074-1E1C2671F9F6}" srcOrd="0" destOrd="0" presId="urn:microsoft.com/office/officeart/2005/8/layout/vList2"/>
    <dgm:cxn modelId="{D4937E5A-3A98-4BE5-8FE0-B8DA2D47F560}" type="presParOf" srcId="{652A5275-38CB-4F97-8D17-1358B94319D0}" destId="{6DFC2AB2-70A8-4624-862E-4C1DF885B3DF}" srcOrd="0" destOrd="0" presId="urn:microsoft.com/office/officeart/2005/8/layout/vList2"/>
    <dgm:cxn modelId="{C7455F94-F701-44C8-ACCF-58191A2088C6}" type="presParOf" srcId="{652A5275-38CB-4F97-8D17-1358B94319D0}" destId="{C3DAF52E-22E7-4127-B074-1E1C2671F9F6}" srcOrd="1" destOrd="0" presId="urn:microsoft.com/office/officeart/2005/8/layout/vList2"/>
    <dgm:cxn modelId="{BFF710EC-17AD-4A87-B174-3988BB78A677}" type="presParOf" srcId="{652A5275-38CB-4F97-8D17-1358B94319D0}" destId="{EFD179FF-3C06-4A5B-9487-252B69C22138}" srcOrd="2" destOrd="0" presId="urn:microsoft.com/office/officeart/2005/8/layout/vList2"/>
    <dgm:cxn modelId="{79DD79D8-725E-4092-9BC8-D21B626BE1B0}" type="presParOf" srcId="{652A5275-38CB-4F97-8D17-1358B94319D0}" destId="{C052E537-3663-4594-B0DC-7066E6B47CE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C2AB2-70A8-4624-862E-4C1DF885B3DF}">
      <dsp:nvSpPr>
        <dsp:cNvPr id="0" name=""/>
        <dsp:cNvSpPr/>
      </dsp:nvSpPr>
      <dsp:spPr>
        <a:xfrm>
          <a:off x="0" y="259352"/>
          <a:ext cx="8825659" cy="45571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Project Outline</a:t>
          </a:r>
          <a:endParaRPr lang="en-AU" sz="1900" kern="1200" dirty="0"/>
        </a:p>
      </dsp:txBody>
      <dsp:txXfrm>
        <a:off x="22246" y="281598"/>
        <a:ext cx="8781167" cy="411223"/>
      </dsp:txXfrm>
    </dsp:sp>
    <dsp:sp modelId="{C3DAF52E-22E7-4127-B074-1E1C2671F9F6}">
      <dsp:nvSpPr>
        <dsp:cNvPr id="0" name=""/>
        <dsp:cNvSpPr/>
      </dsp:nvSpPr>
      <dsp:spPr>
        <a:xfrm>
          <a:off x="0" y="715067"/>
          <a:ext cx="8825659"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kern="1200" dirty="0"/>
            <a:t>To investigate the patterns of drug consumption among individuals based on Country of Residence, Gender, Age and Education Level.</a:t>
          </a:r>
          <a:endParaRPr lang="en-AU" sz="1500" kern="1200" dirty="0"/>
        </a:p>
        <a:p>
          <a:pPr marL="114300" lvl="1" indent="-114300" algn="l" defTabSz="666750">
            <a:lnSpc>
              <a:spcPct val="90000"/>
            </a:lnSpc>
            <a:spcBef>
              <a:spcPct val="0"/>
            </a:spcBef>
            <a:spcAft>
              <a:spcPct val="20000"/>
            </a:spcAft>
            <a:buChar char="•"/>
          </a:pPr>
          <a:r>
            <a:rPr lang="en-US" sz="1500" kern="1200" dirty="0"/>
            <a:t>The analysis uses a dataset containing a record of 1,855 participants recruited over a 12-month period, between March 2011 and March 2012.</a:t>
          </a:r>
        </a:p>
      </dsp:txBody>
      <dsp:txXfrm>
        <a:off x="0" y="715067"/>
        <a:ext cx="8825659" cy="943920"/>
      </dsp:txXfrm>
    </dsp:sp>
    <dsp:sp modelId="{EFD179FF-3C06-4A5B-9487-252B69C22138}">
      <dsp:nvSpPr>
        <dsp:cNvPr id="0" name=""/>
        <dsp:cNvSpPr/>
      </dsp:nvSpPr>
      <dsp:spPr>
        <a:xfrm>
          <a:off x="0" y="1658987"/>
          <a:ext cx="8825659" cy="455715"/>
        </a:xfrm>
        <a:prstGeom prst="roundRect">
          <a:avLst/>
        </a:prstGeom>
        <a:solidFill>
          <a:schemeClr val="accent4">
            <a:hueOff val="1585367"/>
            <a:satOff val="-3846"/>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dirty="0"/>
            <a:t>Research Questions</a:t>
          </a:r>
        </a:p>
      </dsp:txBody>
      <dsp:txXfrm>
        <a:off x="22246" y="1681233"/>
        <a:ext cx="8781167" cy="411223"/>
      </dsp:txXfrm>
    </dsp:sp>
    <dsp:sp modelId="{C052E537-3663-4594-B0DC-7066E6B47CE6}">
      <dsp:nvSpPr>
        <dsp:cNvPr id="0" name=""/>
        <dsp:cNvSpPr/>
      </dsp:nvSpPr>
      <dsp:spPr>
        <a:xfrm>
          <a:off x="0" y="2114702"/>
          <a:ext cx="8825659"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215"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kern="1200" dirty="0"/>
            <a:t>What percentage of people from each of the countries represented, uses illicit drugs?</a:t>
          </a:r>
          <a:endParaRPr lang="en-AU" sz="1500" kern="1200" dirty="0"/>
        </a:p>
        <a:p>
          <a:pPr marL="114300" lvl="1" indent="-114300" algn="l" defTabSz="666750">
            <a:lnSpc>
              <a:spcPct val="90000"/>
            </a:lnSpc>
            <a:spcBef>
              <a:spcPct val="0"/>
            </a:spcBef>
            <a:spcAft>
              <a:spcPct val="20000"/>
            </a:spcAft>
            <a:buChar char="•"/>
          </a:pPr>
          <a:r>
            <a:rPr lang="en-US" sz="1500" b="0" i="0" kern="1200" dirty="0"/>
            <a:t>Is there any difference between the drug consumption behavior for men and women?</a:t>
          </a:r>
          <a:endParaRPr lang="en-US" sz="1500" kern="1200" dirty="0"/>
        </a:p>
        <a:p>
          <a:pPr marL="114300" lvl="1" indent="-114300" algn="l" defTabSz="666750">
            <a:lnSpc>
              <a:spcPct val="90000"/>
            </a:lnSpc>
            <a:spcBef>
              <a:spcPct val="0"/>
            </a:spcBef>
            <a:spcAft>
              <a:spcPct val="20000"/>
            </a:spcAft>
            <a:buChar char="•"/>
          </a:pPr>
          <a:r>
            <a:rPr lang="en-US" sz="1500" kern="1200" dirty="0"/>
            <a:t>Does illicit drug consumption reduce as people age?</a:t>
          </a:r>
        </a:p>
        <a:p>
          <a:pPr marL="114300" lvl="1" indent="-114300" algn="l" defTabSz="666750">
            <a:lnSpc>
              <a:spcPct val="90000"/>
            </a:lnSpc>
            <a:spcBef>
              <a:spcPct val="0"/>
            </a:spcBef>
            <a:spcAft>
              <a:spcPct val="20000"/>
            </a:spcAft>
            <a:buChar char="•"/>
          </a:pPr>
          <a:r>
            <a:rPr lang="en-US" sz="1500" kern="1200" dirty="0">
              <a:solidFill>
                <a:srgbClr val="202020"/>
              </a:solidFill>
              <a:effectLst/>
            </a:rPr>
            <a:t>Does level of education affect people’s level of drug intake particularly cannabis?</a:t>
          </a:r>
          <a:endParaRPr lang="en-US" sz="1500" kern="1200" dirty="0"/>
        </a:p>
      </dsp:txBody>
      <dsp:txXfrm>
        <a:off x="0" y="2114702"/>
        <a:ext cx="8825659" cy="1042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FEC93-4529-4A49-97E1-64E94509531E}" type="datetimeFigureOut">
              <a:rPr lang="en-AU" smtClean="0"/>
              <a:t>7/5/2024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B9F0E-C14A-4143-897E-D417402DBA79}" type="slidenum">
              <a:rPr lang="en-AU" smtClean="0"/>
              <a:t>‹#›</a:t>
            </a:fld>
            <a:endParaRPr lang="en-AU"/>
          </a:p>
        </p:txBody>
      </p:sp>
    </p:spTree>
    <p:extLst>
      <p:ext uri="{BB962C8B-B14F-4D97-AF65-F5344CB8AC3E}">
        <p14:creationId xmlns:p14="http://schemas.microsoft.com/office/powerpoint/2010/main" val="158742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highlight>
                  <a:srgbClr val="1E1E1E"/>
                </a:highlight>
                <a:latin typeface="Consolas" panose="020B0609020204030204" pitchFamily="49" charset="0"/>
              </a:rPr>
              <a:t>Our first approach is to analyze if Men have consumed/tried a wider variety of drugs than Women (in average). Visual representations in the form of a box plot and histogram have been utilized to compare the distributions of these two populations for any discernible discrepancies.</a:t>
            </a:r>
          </a:p>
          <a:p>
            <a:br>
              <a:rPr lang="en-US" b="0" dirty="0">
                <a:solidFill>
                  <a:srgbClr val="D4D4D4"/>
                </a:solidFill>
                <a:effectLst/>
                <a:highlight>
                  <a:srgbClr val="1E1E1E"/>
                </a:highlight>
                <a:latin typeface="Consolas" panose="020B0609020204030204" pitchFamily="49" charset="0"/>
              </a:rPr>
            </a:br>
            <a:r>
              <a:rPr lang="en-US" b="0" dirty="0">
                <a:solidFill>
                  <a:srgbClr val="D4D4D4"/>
                </a:solidFill>
                <a:effectLst/>
                <a:highlight>
                  <a:srgbClr val="1E1E1E"/>
                </a:highlight>
                <a:latin typeface="Consolas" panose="020B0609020204030204" pitchFamily="49" charset="0"/>
              </a:rPr>
              <a:t>By looking at the figure, it can observe that, in average, women have consumed/tried a slightly less variety of drugs than men (with the average values being 3.32 and 5.33 respectively).</a:t>
            </a:r>
          </a:p>
          <a:p>
            <a:br>
              <a:rPr lang="en-US" b="0" dirty="0">
                <a:solidFill>
                  <a:srgbClr val="D4D4D4"/>
                </a:solidFill>
                <a:effectLst/>
                <a:highlight>
                  <a:srgbClr val="1E1E1E"/>
                </a:highlight>
                <a:latin typeface="Consolas" panose="020B0609020204030204" pitchFamily="49" charset="0"/>
              </a:rPr>
            </a:br>
            <a:r>
              <a:rPr lang="en-US" b="0" dirty="0">
                <a:solidFill>
                  <a:srgbClr val="D4D4D4"/>
                </a:solidFill>
                <a:effectLst/>
                <a:highlight>
                  <a:srgbClr val="1E1E1E"/>
                </a:highlight>
                <a:latin typeface="Consolas" panose="020B0609020204030204" pitchFamily="49" charset="0"/>
              </a:rPr>
              <a:t>To assess whether a statistical discrepancy exists in drug consumption between men and women, a t-test has been conducted. The hypotheses are formulated as follows:</a:t>
            </a:r>
          </a:p>
          <a:p>
            <a:r>
              <a:rPr lang="en-US" b="0" dirty="0">
                <a:solidFill>
                  <a:srgbClr val="6796E6"/>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 Null Hypothesis: There is no difference in the average number of drugs consumed or tried between men and women.</a:t>
            </a:r>
          </a:p>
          <a:p>
            <a:r>
              <a:rPr lang="en-US" b="0" dirty="0">
                <a:solidFill>
                  <a:srgbClr val="6796E6"/>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 Alternative Hypothesis: There is a significant difference in the average number of drugs consumed or tried between men and women.</a:t>
            </a:r>
          </a:p>
          <a:p>
            <a:br>
              <a:rPr lang="en-US" b="0" dirty="0">
                <a:solidFill>
                  <a:srgbClr val="D4D4D4"/>
                </a:solidFill>
                <a:effectLst/>
                <a:highlight>
                  <a:srgbClr val="1E1E1E"/>
                </a:highlight>
                <a:latin typeface="Consolas" panose="020B0609020204030204" pitchFamily="49" charset="0"/>
              </a:rPr>
            </a:br>
            <a:r>
              <a:rPr lang="en-US" b="0" dirty="0">
                <a:solidFill>
                  <a:srgbClr val="D4D4D4"/>
                </a:solidFill>
                <a:effectLst/>
                <a:highlight>
                  <a:srgbClr val="1E1E1E"/>
                </a:highlight>
                <a:latin typeface="Consolas" panose="020B0609020204030204" pitchFamily="49" charset="0"/>
              </a:rPr>
              <a:t>The resulting statistical analysis yields a p-value smaller than 0.01, indicating sufficient evidence to reject the null hypothesis. Consequently, we conclude that, statistically, the average number of drugs consumed or tried differs between men and women.</a:t>
            </a:r>
          </a:p>
          <a:p>
            <a:endParaRPr lang="en-AU" dirty="0"/>
          </a:p>
        </p:txBody>
      </p:sp>
      <p:sp>
        <p:nvSpPr>
          <p:cNvPr id="4" name="Slide Number Placeholder 3"/>
          <p:cNvSpPr>
            <a:spLocks noGrp="1"/>
          </p:cNvSpPr>
          <p:nvPr>
            <p:ph type="sldNum" sz="quarter" idx="5"/>
          </p:nvPr>
        </p:nvSpPr>
        <p:spPr/>
        <p:txBody>
          <a:bodyPr/>
          <a:lstStyle/>
          <a:p>
            <a:fld id="{0C0B9F0E-C14A-4143-897E-D417402DBA79}" type="slidenum">
              <a:rPr lang="en-AU" smtClean="0"/>
              <a:t>7</a:t>
            </a:fld>
            <a:endParaRPr lang="en-AU"/>
          </a:p>
        </p:txBody>
      </p:sp>
    </p:spTree>
    <p:extLst>
      <p:ext uri="{BB962C8B-B14F-4D97-AF65-F5344CB8AC3E}">
        <p14:creationId xmlns:p14="http://schemas.microsoft.com/office/powerpoint/2010/main" val="77272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highlight>
                  <a:srgbClr val="FFFFFF"/>
                </a:highlight>
                <a:latin typeface="system-ui"/>
              </a:rPr>
              <a:t>Our second approach is to compare the if there is any difference in the consumption behavior of each Drug between men and women. Individuals are categorized in the below groups:</a:t>
            </a:r>
          </a:p>
          <a:p>
            <a:pPr algn="l">
              <a:buFont typeface="Arial" panose="020B0604020202020204" pitchFamily="34" charset="0"/>
              <a:buNone/>
            </a:pPr>
            <a:r>
              <a:rPr lang="en-US" b="0" i="0" dirty="0">
                <a:effectLst/>
                <a:highlight>
                  <a:srgbClr val="FFFFFF"/>
                </a:highlight>
                <a:latin typeface="system-ui"/>
              </a:rPr>
              <a:t>"Never Used"</a:t>
            </a:r>
          </a:p>
          <a:p>
            <a:pPr algn="l">
              <a:buFont typeface="Arial" panose="020B0604020202020204" pitchFamily="34" charset="0"/>
              <a:buNone/>
            </a:pPr>
            <a:r>
              <a:rPr lang="en-US" b="0" i="0" dirty="0">
                <a:effectLst/>
                <a:highlight>
                  <a:srgbClr val="FFFFFF"/>
                </a:highlight>
                <a:latin typeface="system-ui"/>
              </a:rPr>
              <a:t>"Used over a Decade Ago"</a:t>
            </a:r>
          </a:p>
          <a:p>
            <a:pPr algn="l">
              <a:buFont typeface="Arial" panose="020B0604020202020204" pitchFamily="34" charset="0"/>
              <a:buNone/>
            </a:pPr>
            <a:r>
              <a:rPr lang="en-US" b="0" i="0" dirty="0">
                <a:effectLst/>
                <a:highlight>
                  <a:srgbClr val="FFFFFF"/>
                </a:highlight>
                <a:latin typeface="system-ui"/>
              </a:rPr>
              <a:t>"Used in Last Decade"</a:t>
            </a:r>
          </a:p>
          <a:p>
            <a:pPr algn="l">
              <a:buFont typeface="Arial" panose="020B0604020202020204" pitchFamily="34" charset="0"/>
              <a:buNone/>
            </a:pPr>
            <a:r>
              <a:rPr lang="en-US" b="0" i="0" dirty="0">
                <a:effectLst/>
                <a:highlight>
                  <a:srgbClr val="FFFFFF"/>
                </a:highlight>
                <a:latin typeface="system-ui"/>
              </a:rPr>
              <a:t>"Used in Last Year"</a:t>
            </a:r>
          </a:p>
          <a:p>
            <a:pPr algn="l">
              <a:buFont typeface="Arial" panose="020B0604020202020204" pitchFamily="34" charset="0"/>
              <a:buNone/>
            </a:pPr>
            <a:r>
              <a:rPr lang="en-US" b="0" i="0" dirty="0">
                <a:effectLst/>
                <a:highlight>
                  <a:srgbClr val="FFFFFF"/>
                </a:highlight>
                <a:latin typeface="system-ui"/>
              </a:rPr>
              <a:t>"Used in Last Month"</a:t>
            </a:r>
          </a:p>
          <a:p>
            <a:pPr algn="l">
              <a:buFont typeface="Arial" panose="020B0604020202020204" pitchFamily="34" charset="0"/>
              <a:buNone/>
            </a:pPr>
            <a:r>
              <a:rPr lang="en-US" b="0" i="0" dirty="0">
                <a:effectLst/>
                <a:highlight>
                  <a:srgbClr val="FFFFFF"/>
                </a:highlight>
                <a:latin typeface="system-ui"/>
              </a:rPr>
              <a:t>"Used in Last Week"</a:t>
            </a:r>
          </a:p>
          <a:p>
            <a:pPr algn="l">
              <a:buFont typeface="Arial" panose="020B0604020202020204" pitchFamily="34" charset="0"/>
              <a:buNone/>
            </a:pPr>
            <a:r>
              <a:rPr lang="en-US" b="0" i="0" dirty="0">
                <a:effectLst/>
                <a:highlight>
                  <a:srgbClr val="FFFFFF"/>
                </a:highlight>
                <a:latin typeface="system-ui"/>
              </a:rPr>
              <a:t>"Used in Last Day“</a:t>
            </a:r>
          </a:p>
          <a:p>
            <a:pPr algn="l">
              <a:buFont typeface="Arial" panose="020B0604020202020204" pitchFamily="34" charset="0"/>
              <a:buChar char="•"/>
            </a:pPr>
            <a:endParaRPr lang="en-US" b="0" i="0" dirty="0">
              <a:effectLst/>
              <a:highlight>
                <a:srgbClr val="FFFFFF"/>
              </a:highlight>
              <a:latin typeface="system-ui"/>
            </a:endParaRPr>
          </a:p>
          <a:p>
            <a:pPr algn="l"/>
            <a:r>
              <a:rPr lang="en-US" b="0" i="0" dirty="0">
                <a:effectLst/>
                <a:highlight>
                  <a:srgbClr val="FFFFFF"/>
                </a:highlight>
                <a:latin typeface="system-ui"/>
              </a:rPr>
              <a:t>Afterwards, the proportions of men and women on each category is computed for each type of Drug and a side-to-side comparison is presented on a Bar Chart.</a:t>
            </a:r>
          </a:p>
          <a:p>
            <a:pPr algn="l"/>
            <a:endParaRPr lang="en-US" b="0" i="0" dirty="0">
              <a:effectLst/>
              <a:highlight>
                <a:srgbClr val="FFFFFF"/>
              </a:highlight>
              <a:latin typeface="system-ui"/>
            </a:endParaRPr>
          </a:p>
          <a:p>
            <a:pPr algn="l"/>
            <a:r>
              <a:rPr lang="en-US" b="0" i="0" dirty="0">
                <a:effectLst/>
                <a:highlight>
                  <a:srgbClr val="FFFFFF"/>
                </a:highlight>
                <a:latin typeface="system-ui"/>
              </a:rPr>
              <a:t>The consumption behavior greatly varies between drugs. With crack or heroin showing lower proportions of usage in the last days, week, months, and years. While other drugs like Cannabis or Ecstasy presenting higher proportions of usage in more recent timeframes.</a:t>
            </a:r>
          </a:p>
          <a:p>
            <a:pPr algn="l"/>
            <a:endParaRPr lang="en-US" b="0" i="0" dirty="0">
              <a:effectLst/>
              <a:highlight>
                <a:srgbClr val="FFFFFF"/>
              </a:highlight>
              <a:latin typeface="system-ui"/>
            </a:endParaRPr>
          </a:p>
          <a:p>
            <a:pPr algn="l"/>
            <a:r>
              <a:rPr lang="en-US" b="0" i="0" dirty="0">
                <a:effectLst/>
                <a:highlight>
                  <a:srgbClr val="FFFFFF"/>
                </a:highlight>
                <a:latin typeface="system-ui"/>
              </a:rPr>
              <a:t>To assess if there is any significant statistical difference between the consumption patters of men and women, a Chi-Square Test is conducted for each Drug. The hypotheses are formulated as follows:</a:t>
            </a:r>
          </a:p>
          <a:p>
            <a:pPr algn="l">
              <a:buFont typeface="Arial" panose="020B0604020202020204" pitchFamily="34" charset="0"/>
              <a:buNone/>
            </a:pPr>
            <a:r>
              <a:rPr lang="en-US" b="1" i="0" dirty="0">
                <a:effectLst/>
                <a:highlight>
                  <a:srgbClr val="FFFFFF"/>
                </a:highlight>
                <a:latin typeface="system-ui"/>
              </a:rPr>
              <a:t>Null Hypothesis</a:t>
            </a:r>
            <a:r>
              <a:rPr lang="en-US" b="0" i="0" dirty="0">
                <a:effectLst/>
                <a:highlight>
                  <a:srgbClr val="FFFFFF"/>
                </a:highlight>
                <a:latin typeface="system-ui"/>
              </a:rPr>
              <a:t>: The proportions of drug consumption by category are the same between men and women.</a:t>
            </a:r>
            <a:endParaRPr lang="en-US" b="1" i="0" dirty="0">
              <a:effectLst/>
              <a:highlight>
                <a:srgbClr val="FFFFFF"/>
              </a:highlight>
              <a:latin typeface="system-ui"/>
            </a:endParaRPr>
          </a:p>
          <a:p>
            <a:pPr algn="l">
              <a:buFont typeface="Arial" panose="020B0604020202020204" pitchFamily="34" charset="0"/>
              <a:buNone/>
            </a:pPr>
            <a:r>
              <a:rPr lang="en-US" b="1" i="0" dirty="0">
                <a:effectLst/>
                <a:highlight>
                  <a:srgbClr val="FFFFFF"/>
                </a:highlight>
                <a:latin typeface="system-ui"/>
              </a:rPr>
              <a:t>Alternative Hypothesis</a:t>
            </a:r>
            <a:r>
              <a:rPr lang="en-US" b="0" i="0" dirty="0">
                <a:effectLst/>
                <a:highlight>
                  <a:srgbClr val="FFFFFF"/>
                </a:highlight>
                <a:latin typeface="system-ui"/>
              </a:rPr>
              <a:t>: The proportions of drug consumption by category are different between men and women.</a:t>
            </a:r>
          </a:p>
          <a:p>
            <a:pPr algn="l">
              <a:buFont typeface="Arial" panose="020B0604020202020204" pitchFamily="34" charset="0"/>
              <a:buNone/>
            </a:pPr>
            <a:endParaRPr lang="en-US" b="0" i="0" dirty="0">
              <a:effectLst/>
              <a:highlight>
                <a:srgbClr val="FFFFFF"/>
              </a:highlight>
              <a:latin typeface="system-ui"/>
            </a:endParaRPr>
          </a:p>
          <a:p>
            <a:pPr algn="l"/>
            <a:r>
              <a:rPr lang="en-US" b="0" i="0" dirty="0">
                <a:effectLst/>
                <a:highlight>
                  <a:srgbClr val="FFFFFF"/>
                </a:highlight>
                <a:latin typeface="system-ui"/>
              </a:rPr>
              <a:t>The resulting statistical analysis yields p-value smaller than 0.01 for Amphetamines, Cannabis, Cocaine, Ecstasy, Heroin, LSD, Meth, Mushrooms, and VSA.</a:t>
            </a:r>
          </a:p>
          <a:p>
            <a:pPr algn="l"/>
            <a:endParaRPr lang="en-US" b="0" i="0" dirty="0">
              <a:effectLst/>
              <a:highlight>
                <a:srgbClr val="FFFFFF"/>
              </a:highlight>
              <a:latin typeface="system-ui"/>
            </a:endParaRPr>
          </a:p>
          <a:p>
            <a:pPr algn="l"/>
            <a:r>
              <a:rPr lang="en-US" b="0" i="0" dirty="0">
                <a:effectLst/>
                <a:highlight>
                  <a:srgbClr val="FFFFFF"/>
                </a:highlight>
                <a:latin typeface="system-ui"/>
              </a:rPr>
              <a:t>Due to the lack of sufficient observations in the Drug Consumption for Amyl Nitrite, Crack, and Ketamine, the Chi-Square cannot be computed for these drugs.</a:t>
            </a:r>
          </a:p>
          <a:p>
            <a:pPr algn="l"/>
            <a:endParaRPr lang="en-US" b="0" i="0" dirty="0">
              <a:effectLst/>
              <a:highlight>
                <a:srgbClr val="FFFFFF"/>
              </a:highlight>
              <a:latin typeface="system-ui"/>
            </a:endParaRPr>
          </a:p>
          <a:p>
            <a:pPr algn="l"/>
            <a:r>
              <a:rPr lang="en-US" b="0" i="0" dirty="0">
                <a:effectLst/>
                <a:highlight>
                  <a:srgbClr val="FFFFFF"/>
                </a:highlight>
                <a:latin typeface="system-ui"/>
              </a:rPr>
              <a:t>Based on the above results, there is sufficient evidence to conclude that the proportions of drug consumption by category are different between men and women for:</a:t>
            </a:r>
          </a:p>
          <a:p>
            <a:pPr algn="l">
              <a:buFont typeface="Arial" panose="020B0604020202020204" pitchFamily="34" charset="0"/>
              <a:buNone/>
            </a:pPr>
            <a:r>
              <a:rPr lang="en-US" b="0" i="0" dirty="0">
                <a:effectLst/>
                <a:highlight>
                  <a:srgbClr val="FFFFFF"/>
                </a:highlight>
                <a:latin typeface="system-ui"/>
              </a:rPr>
              <a:t>Amphetamines</a:t>
            </a:r>
          </a:p>
          <a:p>
            <a:pPr algn="l">
              <a:buFont typeface="Arial" panose="020B0604020202020204" pitchFamily="34" charset="0"/>
              <a:buNone/>
            </a:pPr>
            <a:r>
              <a:rPr lang="en-US" b="0" i="0" dirty="0">
                <a:effectLst/>
                <a:highlight>
                  <a:srgbClr val="FFFFFF"/>
                </a:highlight>
                <a:latin typeface="system-ui"/>
              </a:rPr>
              <a:t>Cannabis</a:t>
            </a:r>
          </a:p>
          <a:p>
            <a:pPr algn="l">
              <a:buFont typeface="Arial" panose="020B0604020202020204" pitchFamily="34" charset="0"/>
              <a:buNone/>
            </a:pPr>
            <a:r>
              <a:rPr lang="en-US" b="0" i="0" dirty="0">
                <a:effectLst/>
                <a:highlight>
                  <a:srgbClr val="FFFFFF"/>
                </a:highlight>
                <a:latin typeface="system-ui"/>
              </a:rPr>
              <a:t>Cocaine</a:t>
            </a:r>
          </a:p>
          <a:p>
            <a:pPr algn="l">
              <a:buFont typeface="Arial" panose="020B0604020202020204" pitchFamily="34" charset="0"/>
              <a:buNone/>
            </a:pPr>
            <a:r>
              <a:rPr lang="en-US" b="0" i="0" dirty="0">
                <a:effectLst/>
                <a:highlight>
                  <a:srgbClr val="FFFFFF"/>
                </a:highlight>
                <a:latin typeface="system-ui"/>
              </a:rPr>
              <a:t>Ecstasy</a:t>
            </a:r>
          </a:p>
          <a:p>
            <a:pPr algn="l">
              <a:buFont typeface="Arial" panose="020B0604020202020204" pitchFamily="34" charset="0"/>
              <a:buNone/>
            </a:pPr>
            <a:r>
              <a:rPr lang="en-US" b="0" i="0" dirty="0">
                <a:effectLst/>
                <a:highlight>
                  <a:srgbClr val="FFFFFF"/>
                </a:highlight>
                <a:latin typeface="system-ui"/>
              </a:rPr>
              <a:t>Heroin</a:t>
            </a:r>
          </a:p>
          <a:p>
            <a:pPr algn="l">
              <a:buFont typeface="Arial" panose="020B0604020202020204" pitchFamily="34" charset="0"/>
              <a:buNone/>
            </a:pPr>
            <a:r>
              <a:rPr lang="en-US" b="0" i="0" dirty="0">
                <a:effectLst/>
                <a:highlight>
                  <a:srgbClr val="FFFFFF"/>
                </a:highlight>
                <a:latin typeface="system-ui"/>
              </a:rPr>
              <a:t>LSD</a:t>
            </a:r>
          </a:p>
          <a:p>
            <a:pPr algn="l">
              <a:buFont typeface="Arial" panose="020B0604020202020204" pitchFamily="34" charset="0"/>
              <a:buNone/>
            </a:pPr>
            <a:r>
              <a:rPr lang="en-US" b="0" i="0" dirty="0">
                <a:effectLst/>
                <a:highlight>
                  <a:srgbClr val="FFFFFF"/>
                </a:highlight>
                <a:latin typeface="system-ui"/>
              </a:rPr>
              <a:t>Meth</a:t>
            </a:r>
          </a:p>
          <a:p>
            <a:pPr algn="l">
              <a:buFont typeface="Arial" panose="020B0604020202020204" pitchFamily="34" charset="0"/>
              <a:buNone/>
            </a:pPr>
            <a:r>
              <a:rPr lang="en-US" b="0" i="0" dirty="0">
                <a:effectLst/>
                <a:highlight>
                  <a:srgbClr val="FFFFFF"/>
                </a:highlight>
                <a:latin typeface="system-ui"/>
              </a:rPr>
              <a:t>Mushrooms</a:t>
            </a:r>
          </a:p>
          <a:p>
            <a:pPr algn="l">
              <a:buFont typeface="Arial" panose="020B0604020202020204" pitchFamily="34" charset="0"/>
              <a:buNone/>
            </a:pPr>
            <a:r>
              <a:rPr lang="en-US" b="0" i="0" dirty="0">
                <a:effectLst/>
                <a:highlight>
                  <a:srgbClr val="FFFFFF"/>
                </a:highlight>
                <a:latin typeface="system-ui"/>
              </a:rPr>
              <a:t>VSA</a:t>
            </a:r>
          </a:p>
          <a:p>
            <a:endParaRPr lang="en-AU" dirty="0"/>
          </a:p>
        </p:txBody>
      </p:sp>
      <p:sp>
        <p:nvSpPr>
          <p:cNvPr id="4" name="Slide Number Placeholder 3"/>
          <p:cNvSpPr>
            <a:spLocks noGrp="1"/>
          </p:cNvSpPr>
          <p:nvPr>
            <p:ph type="sldNum" sz="quarter" idx="5"/>
          </p:nvPr>
        </p:nvSpPr>
        <p:spPr/>
        <p:txBody>
          <a:bodyPr/>
          <a:lstStyle/>
          <a:p>
            <a:fld id="{0C0B9F0E-C14A-4143-897E-D417402DBA79}" type="slidenum">
              <a:rPr lang="en-AU" smtClean="0"/>
              <a:t>8</a:t>
            </a:fld>
            <a:endParaRPr lang="en-AU"/>
          </a:p>
        </p:txBody>
      </p:sp>
    </p:spTree>
    <p:extLst>
      <p:ext uri="{BB962C8B-B14F-4D97-AF65-F5344CB8AC3E}">
        <p14:creationId xmlns:p14="http://schemas.microsoft.com/office/powerpoint/2010/main" val="1718742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AU"/>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8456FDB-1821-4804-BB85-50B2926B0CCE}" type="slidenum">
              <a:rPr lang="en-AU" smtClean="0"/>
              <a:t>‹#›</a:t>
            </a:fld>
            <a:endParaRPr lang="en-AU"/>
          </a:p>
        </p:txBody>
      </p:sp>
    </p:spTree>
    <p:extLst>
      <p:ext uri="{BB962C8B-B14F-4D97-AF65-F5344CB8AC3E}">
        <p14:creationId xmlns:p14="http://schemas.microsoft.com/office/powerpoint/2010/main" val="107170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33A8A-EBC9-4721-B338-01D03FFEEE59}" type="datetimeFigureOut">
              <a:rPr lang="en-AU" smtClean="0"/>
              <a:t>7/5/2024</a:t>
            </a:fld>
            <a:endParaRPr lang="en-AU"/>
          </a:p>
        </p:txBody>
      </p:sp>
      <p:sp>
        <p:nvSpPr>
          <p:cNvPr id="6" name="Footer Placeholder 5"/>
          <p:cNvSpPr>
            <a:spLocks noGrp="1"/>
          </p:cNvSpPr>
          <p:nvPr>
            <p:ph type="ftr" sz="quarter" idx="11"/>
          </p:nvPr>
        </p:nvSpPr>
        <p:spPr/>
        <p:txBody>
          <a:bodyPr/>
          <a:lstStyle/>
          <a:p>
            <a:endParaRPr lang="en-AU"/>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63427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32413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p>
            <a:endParaRPr lang="en-AU"/>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87718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p>
            <a:endParaRPr lang="en-AU"/>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68832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733A8A-EBC9-4721-B338-01D03FFEEE59}" type="datetimeFigureOut">
              <a:rPr lang="en-AU" smtClean="0"/>
              <a:t>7/5/2024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90493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733A8A-EBC9-4721-B338-01D03FFEEE59}" type="datetimeFigureOut">
              <a:rPr lang="en-AU" smtClean="0"/>
              <a:t>7/5/2024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239227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770523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p>
            <a:endParaRPr lang="en-AU"/>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216372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lvl1pPr>
              <a:defRPr sz="1000" b="1"/>
            </a:lvl1pPr>
          </a:lstStyle>
          <a:p>
            <a:endParaRPr lang="en-AU"/>
          </a:p>
        </p:txBody>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105777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33A8A-EBC9-4721-B338-01D03FFEEE59}" type="datetimeFigureOut">
              <a:rPr lang="en-AU" smtClean="0"/>
              <a:t>7/5/2024</a:t>
            </a:fld>
            <a:endParaRPr lang="en-AU"/>
          </a:p>
        </p:txBody>
      </p:sp>
      <p:sp>
        <p:nvSpPr>
          <p:cNvPr id="5" name="Footer Placeholder 4"/>
          <p:cNvSpPr>
            <a:spLocks noGrp="1"/>
          </p:cNvSpPr>
          <p:nvPr>
            <p:ph type="ftr" sz="quarter" idx="11"/>
          </p:nvPr>
        </p:nvSpPr>
        <p:spPr/>
        <p:txBody>
          <a:bodyPr/>
          <a:lstStyle>
            <a:lvl1pPr>
              <a:defRPr sz="1000" b="1"/>
            </a:lvl1pPr>
          </a:lstStyle>
          <a:p>
            <a:endParaRPr lang="en-AU"/>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4829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3A8A-EBC9-4721-B338-01D03FFEEE59}" type="datetimeFigureOut">
              <a:rPr lang="en-AU" smtClean="0"/>
              <a:t>7/5/2024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263369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733A8A-EBC9-4721-B338-01D03FFEEE59}" type="datetimeFigureOut">
              <a:rPr lang="en-AU" smtClean="0"/>
              <a:t>7/5/2024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41857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33A8A-EBC9-4721-B338-01D03FFEEE59}" type="datetimeFigureOut">
              <a:rPr lang="en-AU" smtClean="0"/>
              <a:t>7/5/2024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9321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33A8A-EBC9-4721-B338-01D03FFEEE59}" type="datetimeFigureOut">
              <a:rPr lang="en-AU" smtClean="0"/>
              <a:t>7/5/2024</a:t>
            </a:fld>
            <a:endParaRPr lang="en-AU"/>
          </a:p>
        </p:txBody>
      </p:sp>
      <p:sp>
        <p:nvSpPr>
          <p:cNvPr id="3" name="Footer Placeholder 2"/>
          <p:cNvSpPr>
            <a:spLocks noGrp="1"/>
          </p:cNvSpPr>
          <p:nvPr>
            <p:ph type="ftr" sz="quarter" idx="11"/>
          </p:nvPr>
        </p:nvSpPr>
        <p:spPr/>
        <p:txBody>
          <a:bodyPr/>
          <a:lstStyle/>
          <a:p>
            <a:endParaRPr lang="en-AU"/>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08881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33A8A-EBC9-4721-B338-01D03FFEEE59}" type="datetimeFigureOut">
              <a:rPr lang="en-AU" smtClean="0"/>
              <a:t>7/5/2024</a:t>
            </a:fld>
            <a:endParaRPr lang="en-AU"/>
          </a:p>
        </p:txBody>
      </p:sp>
      <p:sp>
        <p:nvSpPr>
          <p:cNvPr id="6" name="Footer Placeholder 5"/>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308884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733A8A-EBC9-4721-B338-01D03FFEEE59}" type="datetimeFigureOut">
              <a:rPr lang="en-AU" smtClean="0"/>
              <a:t>7/5/2024</a:t>
            </a:fld>
            <a:endParaRPr lang="en-AU"/>
          </a:p>
        </p:txBody>
      </p:sp>
      <p:sp>
        <p:nvSpPr>
          <p:cNvPr id="6" name="Footer Placeholder 5"/>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56FDB-1821-4804-BB85-50B2926B0CCE}" type="slidenum">
              <a:rPr lang="en-AU" smtClean="0"/>
              <a:t>‹#›</a:t>
            </a:fld>
            <a:endParaRPr lang="en-AU"/>
          </a:p>
        </p:txBody>
      </p:sp>
    </p:spTree>
    <p:extLst>
      <p:ext uri="{BB962C8B-B14F-4D97-AF65-F5344CB8AC3E}">
        <p14:creationId xmlns:p14="http://schemas.microsoft.com/office/powerpoint/2010/main" val="286613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E733A8A-EBC9-4721-B338-01D03FFEEE59}" type="datetimeFigureOut">
              <a:rPr lang="en-AU" smtClean="0"/>
              <a:t>7/5/2024</a:t>
            </a:fld>
            <a:endParaRPr lang="en-AU"/>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AU"/>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456FDB-1821-4804-BB85-50B2926B0CCE}" type="slidenum">
              <a:rPr lang="en-AU" smtClean="0"/>
              <a:t>‹#›</a:t>
            </a:fld>
            <a:endParaRPr lang="en-AU"/>
          </a:p>
        </p:txBody>
      </p:sp>
    </p:spTree>
    <p:extLst>
      <p:ext uri="{BB962C8B-B14F-4D97-AF65-F5344CB8AC3E}">
        <p14:creationId xmlns:p14="http://schemas.microsoft.com/office/powerpoint/2010/main" val="34274470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exwell/drug-consumption-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E92A9B-56BB-484E-A885-6FF999C15F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7" name="Rectangle 6">
              <a:extLst>
                <a:ext uri="{FF2B5EF4-FFF2-40B4-BE49-F238E27FC236}">
                  <a16:creationId xmlns:a16="http://schemas.microsoft.com/office/drawing/2014/main" id="{882D236D-EC3D-4158-9972-C92C36D60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Oval 9">
              <a:extLst>
                <a:ext uri="{FF2B5EF4-FFF2-40B4-BE49-F238E27FC236}">
                  <a16:creationId xmlns:a16="http://schemas.microsoft.com/office/drawing/2014/main" id="{9F1A34D6-00E0-4160-B42C-C0F61837F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6" name="Oval 15">
              <a:extLst>
                <a:ext uri="{FF2B5EF4-FFF2-40B4-BE49-F238E27FC236}">
                  <a16:creationId xmlns:a16="http://schemas.microsoft.com/office/drawing/2014/main" id="{8F0CCB13-1DEC-47CE-B46A-6F8911527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18" name="Oval 17">
              <a:extLst>
                <a:ext uri="{FF2B5EF4-FFF2-40B4-BE49-F238E27FC236}">
                  <a16:creationId xmlns:a16="http://schemas.microsoft.com/office/drawing/2014/main" id="{1287698F-BA3C-4B14-8EFD-4BB510CA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30" name="Freeform 5">
              <a:extLst>
                <a:ext uri="{FF2B5EF4-FFF2-40B4-BE49-F238E27FC236}">
                  <a16:creationId xmlns:a16="http://schemas.microsoft.com/office/drawing/2014/main" id="{E098F9C4-2AE2-4FA4-974F-9C9F4ED35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32" name="Freeform 5">
              <a:extLst>
                <a:ext uri="{FF2B5EF4-FFF2-40B4-BE49-F238E27FC236}">
                  <a16:creationId xmlns:a16="http://schemas.microsoft.com/office/drawing/2014/main" id="{BD6C01FB-DF9D-42FE-9C82-DEF119DB6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AU"/>
            </a:p>
          </p:txBody>
        </p:sp>
        <p:sp>
          <p:nvSpPr>
            <p:cNvPr id="15" name="Freeform 5">
              <a:extLst>
                <a:ext uri="{FF2B5EF4-FFF2-40B4-BE49-F238E27FC236}">
                  <a16:creationId xmlns:a16="http://schemas.microsoft.com/office/drawing/2014/main" id="{7B264309-727F-43C4-9E15-AB69155D8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17" name="Rectangle 16">
            <a:extLst>
              <a:ext uri="{FF2B5EF4-FFF2-40B4-BE49-F238E27FC236}">
                <a16:creationId xmlns:a16="http://schemas.microsoft.com/office/drawing/2014/main" id="{3E20E404-0173-46F6-9DC4-C960A5778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AU"/>
          </a:p>
        </p:txBody>
      </p:sp>
      <p:sp useBgFill="1">
        <p:nvSpPr>
          <p:cNvPr id="33" name="Rectangle 32">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35" name="Rectangle 34">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Oval 35">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4" name="Oval 23">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1" name="Oval 40">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43"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AU"/>
            </a:p>
          </p:txBody>
        </p:sp>
        <p:sp>
          <p:nvSpPr>
            <p:cNvPr id="28"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AU"/>
            </a:p>
          </p:txBody>
        </p:sp>
        <p:sp>
          <p:nvSpPr>
            <p:cNvPr id="44"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AU"/>
            </a:p>
          </p:txBody>
        </p:sp>
      </p:grpSp>
      <p:sp>
        <p:nvSpPr>
          <p:cNvPr id="2" name="Title 1">
            <a:extLst>
              <a:ext uri="{FF2B5EF4-FFF2-40B4-BE49-F238E27FC236}">
                <a16:creationId xmlns:a16="http://schemas.microsoft.com/office/drawing/2014/main" id="{AA893EEE-7672-1651-F10A-C24847F7F851}"/>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a:solidFill>
                  <a:srgbClr val="EBEBEB"/>
                </a:solidFill>
              </a:rPr>
              <a:t>Drug Consumption Data Analysis</a:t>
            </a:r>
          </a:p>
        </p:txBody>
      </p:sp>
      <p:sp>
        <p:nvSpPr>
          <p:cNvPr id="3" name="Subtitle 2">
            <a:extLst>
              <a:ext uri="{FF2B5EF4-FFF2-40B4-BE49-F238E27FC236}">
                <a16:creationId xmlns:a16="http://schemas.microsoft.com/office/drawing/2014/main" id="{5FE5486A-20D3-D8CF-6AF1-81AE88799AF9}"/>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r>
              <a:rPr lang="en-US" sz="2000" b="1">
                <a:solidFill>
                  <a:schemeClr val="tx1">
                    <a:lumMod val="75000"/>
                    <a:lumOff val="25000"/>
                  </a:schemeClr>
                </a:solidFill>
              </a:rPr>
              <a:t>Data Boot Camp – Project 1</a:t>
            </a:r>
          </a:p>
          <a:p>
            <a:r>
              <a:rPr lang="en-US" sz="2000" b="1">
                <a:solidFill>
                  <a:schemeClr val="tx1">
                    <a:lumMod val="75000"/>
                    <a:lumOff val="25000"/>
                  </a:schemeClr>
                </a:solidFill>
              </a:rPr>
              <a:t>Group 2:</a:t>
            </a:r>
          </a:p>
          <a:p>
            <a:pPr>
              <a:buFont typeface="Wingdings 3" charset="2"/>
              <a:buChar char=""/>
            </a:pPr>
            <a:r>
              <a:rPr lang="en-US" sz="2000">
                <a:solidFill>
                  <a:schemeClr val="tx1">
                    <a:lumMod val="75000"/>
                    <a:lumOff val="25000"/>
                  </a:schemeClr>
                </a:solidFill>
              </a:rPr>
              <a:t> Daniel Usuga</a:t>
            </a:r>
          </a:p>
          <a:p>
            <a:pPr>
              <a:buFont typeface="Wingdings 3" charset="2"/>
              <a:buChar char=""/>
            </a:pPr>
            <a:r>
              <a:rPr lang="en-US" sz="2000">
                <a:solidFill>
                  <a:schemeClr val="tx1">
                    <a:lumMod val="75000"/>
                    <a:lumOff val="25000"/>
                  </a:schemeClr>
                </a:solidFill>
              </a:rPr>
              <a:t> Lisa Shimano</a:t>
            </a:r>
          </a:p>
          <a:p>
            <a:pPr>
              <a:buFont typeface="Wingdings 3" charset="2"/>
              <a:buChar char=""/>
            </a:pPr>
            <a:r>
              <a:rPr lang="en-US" sz="2000">
                <a:solidFill>
                  <a:schemeClr val="tx1">
                    <a:lumMod val="75000"/>
                    <a:lumOff val="25000"/>
                  </a:schemeClr>
                </a:solidFill>
              </a:rPr>
              <a:t> Rock David Adeline</a:t>
            </a:r>
          </a:p>
          <a:p>
            <a:pPr>
              <a:buFont typeface="Wingdings 3" charset="2"/>
              <a:buChar char=""/>
            </a:pPr>
            <a:r>
              <a:rPr lang="en-US" sz="2000">
                <a:solidFill>
                  <a:schemeClr val="tx1">
                    <a:lumMod val="75000"/>
                    <a:lumOff val="25000"/>
                  </a:schemeClr>
                </a:solidFill>
              </a:rPr>
              <a:t> Tammy Powell</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79008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0307-ED50-B225-8895-276FDD293ACF}"/>
              </a:ext>
            </a:extLst>
          </p:cNvPr>
          <p:cNvSpPr>
            <a:spLocks noGrp="1"/>
          </p:cNvSpPr>
          <p:nvPr>
            <p:ph type="title"/>
          </p:nvPr>
        </p:nvSpPr>
        <p:spPr/>
        <p:txBody>
          <a:bodyPr/>
          <a:lstStyle/>
          <a:p>
            <a:r>
              <a:rPr lang="en-AU" dirty="0"/>
              <a:t>Drug Usage by Age Group</a:t>
            </a:r>
          </a:p>
        </p:txBody>
      </p:sp>
      <p:pic>
        <p:nvPicPr>
          <p:cNvPr id="4" name="Picture 3">
            <a:extLst>
              <a:ext uri="{FF2B5EF4-FFF2-40B4-BE49-F238E27FC236}">
                <a16:creationId xmlns:a16="http://schemas.microsoft.com/office/drawing/2014/main" id="{61371099-C7B9-35FB-2293-C62A6F470AC5}"/>
              </a:ext>
            </a:extLst>
          </p:cNvPr>
          <p:cNvPicPr>
            <a:picLocks noChangeAspect="1"/>
          </p:cNvPicPr>
          <p:nvPr/>
        </p:nvPicPr>
        <p:blipFill>
          <a:blip r:embed="rId2"/>
          <a:stretch>
            <a:fillRect/>
          </a:stretch>
        </p:blipFill>
        <p:spPr>
          <a:xfrm>
            <a:off x="2973502" y="2376732"/>
            <a:ext cx="6244993" cy="3645596"/>
          </a:xfrm>
          <a:prstGeom prst="rect">
            <a:avLst/>
          </a:prstGeom>
          <a:solidFill>
            <a:schemeClr val="accent5"/>
          </a:solidFill>
          <a:ln w="53975">
            <a:solidFill>
              <a:schemeClr val="accent5"/>
            </a:solidFill>
          </a:ln>
        </p:spPr>
      </p:pic>
      <p:sp>
        <p:nvSpPr>
          <p:cNvPr id="5" name="Content Placeholder 2">
            <a:extLst>
              <a:ext uri="{FF2B5EF4-FFF2-40B4-BE49-F238E27FC236}">
                <a16:creationId xmlns:a16="http://schemas.microsoft.com/office/drawing/2014/main" id="{0F4A82BF-3F7D-8D72-400D-ABF145420412}"/>
              </a:ext>
            </a:extLst>
          </p:cNvPr>
          <p:cNvSpPr txBox="1">
            <a:spLocks/>
          </p:cNvSpPr>
          <p:nvPr/>
        </p:nvSpPr>
        <p:spPr>
          <a:xfrm>
            <a:off x="1841474" y="6208295"/>
            <a:ext cx="8509050" cy="4908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i="1" baseline="30000" dirty="0"/>
              <a:t>Drug use is most common among young adults and decreases as respondents age.</a:t>
            </a:r>
          </a:p>
        </p:txBody>
      </p:sp>
    </p:spTree>
    <p:extLst>
      <p:ext uri="{BB962C8B-B14F-4D97-AF65-F5344CB8AC3E}">
        <p14:creationId xmlns:p14="http://schemas.microsoft.com/office/powerpoint/2010/main" val="357331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A96E-E5F8-7D5D-05DD-A85597FCE6F7}"/>
              </a:ext>
            </a:extLst>
          </p:cNvPr>
          <p:cNvSpPr>
            <a:spLocks noGrp="1"/>
          </p:cNvSpPr>
          <p:nvPr>
            <p:ph type="title"/>
          </p:nvPr>
        </p:nvSpPr>
        <p:spPr/>
        <p:txBody>
          <a:bodyPr/>
          <a:lstStyle/>
          <a:p>
            <a:r>
              <a:rPr lang="en-AU" dirty="0"/>
              <a:t>Drug Usage by Education Level</a:t>
            </a:r>
            <a:endParaRPr lang="en-US" dirty="0"/>
          </a:p>
        </p:txBody>
      </p:sp>
      <p:sp>
        <p:nvSpPr>
          <p:cNvPr id="3" name="Content Placeholder 2">
            <a:extLst>
              <a:ext uri="{FF2B5EF4-FFF2-40B4-BE49-F238E27FC236}">
                <a16:creationId xmlns:a16="http://schemas.microsoft.com/office/drawing/2014/main" id="{E2D93D44-666F-686C-09B7-58AAAC025410}"/>
              </a:ext>
            </a:extLst>
          </p:cNvPr>
          <p:cNvSpPr>
            <a:spLocks noGrp="1"/>
          </p:cNvSpPr>
          <p:nvPr>
            <p:ph idx="1"/>
          </p:nvPr>
        </p:nvSpPr>
        <p:spPr>
          <a:xfrm>
            <a:off x="240030" y="2228850"/>
            <a:ext cx="11738610" cy="3790950"/>
          </a:xfrm>
        </p:spPr>
        <p:txBody>
          <a:bodyPr/>
          <a:lstStyle/>
          <a:p>
            <a:r>
              <a:rPr lang="en-US" sz="1800" dirty="0">
                <a:solidFill>
                  <a:srgbClr val="202020"/>
                </a:solidFill>
                <a:effectLst/>
              </a:rPr>
              <a:t>Research Question: Does level of education affect people’s level of drug intake particularly cannabis?</a:t>
            </a:r>
          </a:p>
          <a:p>
            <a:r>
              <a:rPr lang="en-US" dirty="0">
                <a:solidFill>
                  <a:srgbClr val="202020"/>
                </a:solidFill>
                <a:effectLst/>
              </a:rPr>
              <a:t>Hypothesis: having low level of education (people who have left school before 16 years) has a higher chance of cannabis intake level.</a:t>
            </a:r>
          </a:p>
          <a:p>
            <a:r>
              <a:rPr lang="en-US" dirty="0">
                <a:solidFill>
                  <a:srgbClr val="202020"/>
                </a:solidFill>
                <a:effectLst/>
              </a:rPr>
              <a:t>Null hypothesis: having low level of education (people who have left school before 16 years) has no effect on cannabis intake level.</a:t>
            </a:r>
          </a:p>
          <a:p>
            <a:endParaRPr lang="en-US" dirty="0"/>
          </a:p>
        </p:txBody>
      </p:sp>
      <p:pic>
        <p:nvPicPr>
          <p:cNvPr id="4" name="Picture 3" descr="A table with numbers and text&#10;&#10;Description automatically generated">
            <a:extLst>
              <a:ext uri="{FF2B5EF4-FFF2-40B4-BE49-F238E27FC236}">
                <a16:creationId xmlns:a16="http://schemas.microsoft.com/office/drawing/2014/main" id="{CA2DC24C-8B69-355D-1BF9-F465D97D3D7D}"/>
              </a:ext>
            </a:extLst>
          </p:cNvPr>
          <p:cNvPicPr>
            <a:picLocks noChangeAspect="1"/>
          </p:cNvPicPr>
          <p:nvPr/>
        </p:nvPicPr>
        <p:blipFill rotWithShape="1">
          <a:blip r:embed="rId2"/>
          <a:srcRect r="6422"/>
          <a:stretch/>
        </p:blipFill>
        <p:spPr>
          <a:xfrm>
            <a:off x="5046096" y="4012096"/>
            <a:ext cx="6763533" cy="2845904"/>
          </a:xfrm>
          <a:prstGeom prst="rect">
            <a:avLst/>
          </a:prstGeom>
        </p:spPr>
      </p:pic>
    </p:spTree>
    <p:extLst>
      <p:ext uri="{BB962C8B-B14F-4D97-AF65-F5344CB8AC3E}">
        <p14:creationId xmlns:p14="http://schemas.microsoft.com/office/powerpoint/2010/main" val="21056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7BF-E86D-CBCD-2F70-A4952FC1B5F9}"/>
              </a:ext>
            </a:extLst>
          </p:cNvPr>
          <p:cNvSpPr>
            <a:spLocks noGrp="1"/>
          </p:cNvSpPr>
          <p:nvPr>
            <p:ph type="title"/>
          </p:nvPr>
        </p:nvSpPr>
        <p:spPr/>
        <p:txBody>
          <a:bodyPr/>
          <a:lstStyle/>
          <a:p>
            <a:r>
              <a:rPr lang="en-AU" dirty="0"/>
              <a:t>Drug Usage by Education Level</a:t>
            </a:r>
            <a:endParaRPr lang="en-US" dirty="0"/>
          </a:p>
        </p:txBody>
      </p:sp>
      <p:pic>
        <p:nvPicPr>
          <p:cNvPr id="4" name="Content Placeholder 3">
            <a:extLst>
              <a:ext uri="{FF2B5EF4-FFF2-40B4-BE49-F238E27FC236}">
                <a16:creationId xmlns:a16="http://schemas.microsoft.com/office/drawing/2014/main" id="{25A79C21-1F7A-AA48-3BAD-A6EB8C8113A4}"/>
              </a:ext>
            </a:extLst>
          </p:cNvPr>
          <p:cNvPicPr>
            <a:picLocks noGrp="1" noChangeAspect="1"/>
          </p:cNvPicPr>
          <p:nvPr>
            <p:ph idx="1"/>
          </p:nvPr>
        </p:nvPicPr>
        <p:blipFill>
          <a:blip r:embed="rId2"/>
          <a:stretch>
            <a:fillRect/>
          </a:stretch>
        </p:blipFill>
        <p:spPr>
          <a:xfrm>
            <a:off x="166061" y="2189734"/>
            <a:ext cx="3650565" cy="4547663"/>
          </a:xfrm>
          <a:prstGeom prst="rect">
            <a:avLst/>
          </a:prstGeom>
        </p:spPr>
      </p:pic>
      <p:pic>
        <p:nvPicPr>
          <p:cNvPr id="5" name="Content Placeholder 4" descr="A screenshot of a computer code&#10;&#10;Description automatically generated">
            <a:extLst>
              <a:ext uri="{FF2B5EF4-FFF2-40B4-BE49-F238E27FC236}">
                <a16:creationId xmlns:a16="http://schemas.microsoft.com/office/drawing/2014/main" id="{FE952170-5D4C-C466-44DB-B57A05B37B16}"/>
              </a:ext>
            </a:extLst>
          </p:cNvPr>
          <p:cNvPicPr>
            <a:picLocks noChangeAspect="1"/>
          </p:cNvPicPr>
          <p:nvPr/>
        </p:nvPicPr>
        <p:blipFill>
          <a:blip r:embed="rId3"/>
          <a:stretch>
            <a:fillRect/>
          </a:stretch>
        </p:blipFill>
        <p:spPr>
          <a:xfrm>
            <a:off x="3919827" y="2301085"/>
            <a:ext cx="7957522" cy="3583246"/>
          </a:xfrm>
          <a:prstGeom prst="rect">
            <a:avLst/>
          </a:prstGeom>
        </p:spPr>
      </p:pic>
    </p:spTree>
    <p:extLst>
      <p:ext uri="{BB962C8B-B14F-4D97-AF65-F5344CB8AC3E}">
        <p14:creationId xmlns:p14="http://schemas.microsoft.com/office/powerpoint/2010/main" val="15343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6F1E-7FC1-C433-77FE-0FF7E08E68ED}"/>
              </a:ext>
            </a:extLst>
          </p:cNvPr>
          <p:cNvSpPr>
            <a:spLocks noGrp="1"/>
          </p:cNvSpPr>
          <p:nvPr>
            <p:ph type="title"/>
          </p:nvPr>
        </p:nvSpPr>
        <p:spPr/>
        <p:txBody>
          <a:bodyPr/>
          <a:lstStyle/>
          <a:p>
            <a:r>
              <a:rPr lang="en-AU" dirty="0"/>
              <a:t>Limitations of the Study</a:t>
            </a:r>
          </a:p>
        </p:txBody>
      </p:sp>
      <p:sp>
        <p:nvSpPr>
          <p:cNvPr id="3" name="Content Placeholder 2">
            <a:extLst>
              <a:ext uri="{FF2B5EF4-FFF2-40B4-BE49-F238E27FC236}">
                <a16:creationId xmlns:a16="http://schemas.microsoft.com/office/drawing/2014/main" id="{EA5295B8-2D22-07C0-E854-BBDC96956681}"/>
              </a:ext>
            </a:extLst>
          </p:cNvPr>
          <p:cNvSpPr>
            <a:spLocks noGrp="1"/>
          </p:cNvSpPr>
          <p:nvPr>
            <p:ph idx="1"/>
          </p:nvPr>
        </p:nvSpPr>
        <p:spPr/>
        <p:txBody>
          <a:bodyPr/>
          <a:lstStyle/>
          <a:p>
            <a:r>
              <a:rPr lang="en-US" dirty="0"/>
              <a:t>The data set was mostly categorical which made it difficult for genuine statistical analysis.</a:t>
            </a:r>
          </a:p>
          <a:p>
            <a:r>
              <a:rPr lang="en-US" dirty="0"/>
              <a:t>Sample size was biased on many levels.  The number of countries represented in the data was limited to developed countries with mostly white populations, with the city of residence not identified only the country.   Age group representation was also biased to a younger demographic with the largest proportion of the sample aged between 18 and 34 years, so mostly young adults.</a:t>
            </a:r>
          </a:p>
          <a:p>
            <a:r>
              <a:rPr lang="en-US" dirty="0"/>
              <a:t>It was unclear if a respondent may have responded more than once if they used several drugs with differing consumption types.</a:t>
            </a:r>
            <a:endParaRPr lang="en-AU" dirty="0"/>
          </a:p>
        </p:txBody>
      </p:sp>
    </p:spTree>
    <p:extLst>
      <p:ext uri="{BB962C8B-B14F-4D97-AF65-F5344CB8AC3E}">
        <p14:creationId xmlns:p14="http://schemas.microsoft.com/office/powerpoint/2010/main" val="181647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D054-15EB-F77B-1128-6D8430CB2B5E}"/>
              </a:ext>
            </a:extLst>
          </p:cNvPr>
          <p:cNvSpPr>
            <a:spLocks noGrp="1"/>
          </p:cNvSpPr>
          <p:nvPr>
            <p:ph type="title"/>
          </p:nvPr>
        </p:nvSpPr>
        <p:spPr/>
        <p:txBody>
          <a:bodyPr/>
          <a:lstStyle/>
          <a:p>
            <a:r>
              <a:rPr lang="en-AU" dirty="0"/>
              <a:t>Conclusions</a:t>
            </a:r>
          </a:p>
        </p:txBody>
      </p:sp>
      <p:sp>
        <p:nvSpPr>
          <p:cNvPr id="3" name="Content Placeholder 2">
            <a:extLst>
              <a:ext uri="{FF2B5EF4-FFF2-40B4-BE49-F238E27FC236}">
                <a16:creationId xmlns:a16="http://schemas.microsoft.com/office/drawing/2014/main" id="{14A10B5F-42EB-8B40-2F69-B13B391EC114}"/>
              </a:ext>
            </a:extLst>
          </p:cNvPr>
          <p:cNvSpPr>
            <a:spLocks noGrp="1"/>
          </p:cNvSpPr>
          <p:nvPr>
            <p:ph idx="1"/>
          </p:nvPr>
        </p:nvSpPr>
        <p:spPr/>
        <p:txBody>
          <a:bodyPr>
            <a:normAutofit/>
          </a:bodyPr>
          <a:lstStyle/>
          <a:p>
            <a:r>
              <a:rPr lang="en-US" dirty="0"/>
              <a:t>The largest number of people represented is from the United Kingdom; however, its percentage of drug users is the lowest amount the countries within the sample.</a:t>
            </a:r>
          </a:p>
          <a:p>
            <a:r>
              <a:rPr lang="en-US" dirty="0"/>
              <a:t>The United States has the highest percentage of drug users </a:t>
            </a:r>
          </a:p>
          <a:p>
            <a:r>
              <a:rPr lang="en-AU" dirty="0"/>
              <a:t>The drug consumption behaviour and patterns of consumption between Men and Women is different. </a:t>
            </a:r>
          </a:p>
          <a:p>
            <a:r>
              <a:rPr lang="en-AU" sz="1800" b="1" dirty="0">
                <a:solidFill>
                  <a:srgbClr val="00B050"/>
                </a:solidFill>
              </a:rPr>
              <a:t>Potential next step</a:t>
            </a:r>
            <a:r>
              <a:rPr lang="en-US" sz="1800" b="1" dirty="0">
                <a:solidFill>
                  <a:srgbClr val="00B050"/>
                </a:solidFill>
              </a:rPr>
              <a:t>: </a:t>
            </a:r>
            <a:r>
              <a:rPr lang="en-US" sz="1800" dirty="0"/>
              <a:t>Investigate if there is a </a:t>
            </a:r>
            <a:r>
              <a:rPr lang="en-US" sz="1800" b="1" dirty="0">
                <a:solidFill>
                  <a:srgbClr val="0070C0"/>
                </a:solidFill>
              </a:rPr>
              <a:t>correlation</a:t>
            </a:r>
            <a:r>
              <a:rPr lang="en-US" sz="1800" dirty="0"/>
              <a:t> between the GDP per capita of the countries in 2012 and the proportion of drug users.</a:t>
            </a:r>
            <a:endParaRPr lang="en-AU" sz="1800" dirty="0"/>
          </a:p>
          <a:p>
            <a:endParaRPr lang="en-AU" dirty="0"/>
          </a:p>
        </p:txBody>
      </p:sp>
    </p:spTree>
    <p:extLst>
      <p:ext uri="{BB962C8B-B14F-4D97-AF65-F5344CB8AC3E}">
        <p14:creationId xmlns:p14="http://schemas.microsoft.com/office/powerpoint/2010/main" val="423830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0208F63-89D8-A00E-E5C2-9E24C3826BA1}"/>
              </a:ext>
            </a:extLst>
          </p:cNvPr>
          <p:cNvGraphicFramePr/>
          <p:nvPr>
            <p:extLst>
              <p:ext uri="{D42A27DB-BD31-4B8C-83A1-F6EECF244321}">
                <p14:modId xmlns:p14="http://schemas.microsoft.com/office/powerpoint/2010/main" val="3898826307"/>
              </p:ext>
            </p:extLst>
          </p:nvPr>
        </p:nvGraphicFramePr>
        <p:xfrm>
          <a:off x="1154954" y="2603501"/>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344925E8-31E0-7D78-6A78-97728B77862C}"/>
              </a:ext>
            </a:extLst>
          </p:cNvPr>
          <p:cNvSpPr>
            <a:spLocks noGrp="1"/>
          </p:cNvSpPr>
          <p:nvPr>
            <p:ph type="title"/>
          </p:nvPr>
        </p:nvSpPr>
        <p:spPr/>
        <p:txBody>
          <a:bodyPr/>
          <a:lstStyle/>
          <a:p>
            <a:r>
              <a:rPr lang="en-AU" dirty="0"/>
              <a:t>Executive Summary</a:t>
            </a:r>
          </a:p>
        </p:txBody>
      </p:sp>
    </p:spTree>
    <p:extLst>
      <p:ext uri="{BB962C8B-B14F-4D97-AF65-F5344CB8AC3E}">
        <p14:creationId xmlns:p14="http://schemas.microsoft.com/office/powerpoint/2010/main" val="19731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6EB0-8B24-C469-F0D0-7053D32684C6}"/>
              </a:ext>
            </a:extLst>
          </p:cNvPr>
          <p:cNvSpPr>
            <a:spLocks noGrp="1"/>
          </p:cNvSpPr>
          <p:nvPr>
            <p:ph type="title"/>
          </p:nvPr>
        </p:nvSpPr>
        <p:spPr/>
        <p:txBody>
          <a:bodyPr/>
          <a:lstStyle/>
          <a:p>
            <a:r>
              <a:rPr lang="en-AU" dirty="0"/>
              <a:t>Data Source</a:t>
            </a:r>
          </a:p>
        </p:txBody>
      </p:sp>
      <p:sp>
        <p:nvSpPr>
          <p:cNvPr id="3" name="Content Placeholder 2">
            <a:extLst>
              <a:ext uri="{FF2B5EF4-FFF2-40B4-BE49-F238E27FC236}">
                <a16:creationId xmlns:a16="http://schemas.microsoft.com/office/drawing/2014/main" id="{D50BF0FC-F72C-1643-1AFB-48A7D456BDF4}"/>
              </a:ext>
            </a:extLst>
          </p:cNvPr>
          <p:cNvSpPr>
            <a:spLocks noGrp="1"/>
          </p:cNvSpPr>
          <p:nvPr>
            <p:ph idx="1"/>
          </p:nvPr>
        </p:nvSpPr>
        <p:spPr>
          <a:xfrm>
            <a:off x="1154954" y="2386584"/>
            <a:ext cx="8825659" cy="3922776"/>
          </a:xfrm>
        </p:spPr>
        <p:txBody>
          <a:bodyPr>
            <a:normAutofit fontScale="92500" lnSpcReduction="10000"/>
          </a:bodyPr>
          <a:lstStyle/>
          <a:p>
            <a:r>
              <a:rPr lang="en-AU" dirty="0"/>
              <a:t>The database was collected as part of a Research Proposal approved by the University of Leicester.</a:t>
            </a:r>
          </a:p>
          <a:p>
            <a:r>
              <a:rPr lang="en-US" dirty="0"/>
              <a:t>It contains records for 1,885 respondents (rows). For each respondent 12 attributes are known:</a:t>
            </a:r>
          </a:p>
          <a:p>
            <a:pPr lvl="1"/>
            <a:r>
              <a:rPr lang="en-US" dirty="0"/>
              <a:t>Demographic Information: age, gender, education, country, and ethnicity.</a:t>
            </a:r>
          </a:p>
          <a:p>
            <a:pPr lvl="1"/>
            <a:r>
              <a:rPr lang="en-US" dirty="0"/>
              <a:t>Personality Traits Information: five factor model, impulsiveness, and sensation seeking</a:t>
            </a:r>
          </a:p>
          <a:p>
            <a:r>
              <a:rPr lang="en-US" dirty="0"/>
              <a:t>Furthermore, each participant was questioned in the use of 18 different legal and illegal drugs.</a:t>
            </a:r>
          </a:p>
          <a:p>
            <a:r>
              <a:rPr lang="en-US" dirty="0"/>
              <a:t>An initial data cleaning procedure was used to remove personality traits attributes, responses related to legal drugs, and participants for which a country was not defined.</a:t>
            </a:r>
          </a:p>
          <a:p>
            <a:r>
              <a:rPr lang="en-US" dirty="0"/>
              <a:t>Final size of Data Frame contains the responses of 1,767 participants and usage information of 12 different drugs.</a:t>
            </a:r>
          </a:p>
        </p:txBody>
      </p:sp>
      <p:sp>
        <p:nvSpPr>
          <p:cNvPr id="4" name="TextBox 3">
            <a:extLst>
              <a:ext uri="{FF2B5EF4-FFF2-40B4-BE49-F238E27FC236}">
                <a16:creationId xmlns:a16="http://schemas.microsoft.com/office/drawing/2014/main" id="{85B77381-B332-FCC8-74AC-5AB804483D0B}"/>
              </a:ext>
            </a:extLst>
          </p:cNvPr>
          <p:cNvSpPr txBox="1"/>
          <p:nvPr/>
        </p:nvSpPr>
        <p:spPr>
          <a:xfrm>
            <a:off x="2115954" y="6324748"/>
            <a:ext cx="7960092" cy="307777"/>
          </a:xfrm>
          <a:prstGeom prst="rect">
            <a:avLst/>
          </a:prstGeom>
          <a:noFill/>
        </p:spPr>
        <p:txBody>
          <a:bodyPr wrap="square" rtlCol="0" anchor="ctr">
            <a:spAutoFit/>
          </a:bodyPr>
          <a:lstStyle/>
          <a:p>
            <a:pPr algn="ctr"/>
            <a:r>
              <a:rPr lang="en-AU" sz="1400" i="1" dirty="0"/>
              <a:t>Source: </a:t>
            </a:r>
            <a:r>
              <a:rPr lang="en-AU" sz="1400" i="1" dirty="0">
                <a:hlinkClick r:id="rId2"/>
              </a:rPr>
              <a:t>https://www.kaggle.com/datasets/mexwell/drug-consumption-classification</a:t>
            </a:r>
            <a:endParaRPr lang="en-AU" sz="1400" i="1" dirty="0"/>
          </a:p>
        </p:txBody>
      </p:sp>
    </p:spTree>
    <p:extLst>
      <p:ext uri="{BB962C8B-B14F-4D97-AF65-F5344CB8AC3E}">
        <p14:creationId xmlns:p14="http://schemas.microsoft.com/office/powerpoint/2010/main" val="138423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A4C2-224B-7C10-75B6-8FAC8D493B18}"/>
              </a:ext>
            </a:extLst>
          </p:cNvPr>
          <p:cNvSpPr>
            <a:spLocks noGrp="1"/>
          </p:cNvSpPr>
          <p:nvPr>
            <p:ph type="title"/>
          </p:nvPr>
        </p:nvSpPr>
        <p:spPr/>
        <p:txBody>
          <a:bodyPr/>
          <a:lstStyle/>
          <a:p>
            <a:r>
              <a:rPr lang="en-AU" dirty="0"/>
              <a:t>Drug Usage by Country</a:t>
            </a:r>
            <a:br>
              <a:rPr lang="en-AU" dirty="0"/>
            </a:br>
            <a:r>
              <a:rPr lang="en-AU" sz="2000" dirty="0"/>
              <a:t>Analysis Process</a:t>
            </a:r>
            <a:endParaRPr lang="en-AU" dirty="0"/>
          </a:p>
        </p:txBody>
      </p:sp>
      <p:grpSp>
        <p:nvGrpSpPr>
          <p:cNvPr id="4" name="Group 3">
            <a:extLst>
              <a:ext uri="{FF2B5EF4-FFF2-40B4-BE49-F238E27FC236}">
                <a16:creationId xmlns:a16="http://schemas.microsoft.com/office/drawing/2014/main" id="{0E77FAE7-8207-9009-7447-FD12AF7A621A}"/>
              </a:ext>
            </a:extLst>
          </p:cNvPr>
          <p:cNvGrpSpPr/>
          <p:nvPr/>
        </p:nvGrpSpPr>
        <p:grpSpPr>
          <a:xfrm>
            <a:off x="567891" y="2387065"/>
            <a:ext cx="11059428" cy="4257987"/>
            <a:chOff x="688063" y="1851290"/>
            <a:chExt cx="10982070" cy="4735517"/>
          </a:xfrm>
        </p:grpSpPr>
        <p:grpSp>
          <p:nvGrpSpPr>
            <p:cNvPr id="5" name="Group 4">
              <a:extLst>
                <a:ext uri="{FF2B5EF4-FFF2-40B4-BE49-F238E27FC236}">
                  <a16:creationId xmlns:a16="http://schemas.microsoft.com/office/drawing/2014/main" id="{A8A0B240-D4B8-F9D6-F0B5-F254FF7DBB0B}"/>
                </a:ext>
              </a:extLst>
            </p:cNvPr>
            <p:cNvGrpSpPr/>
            <p:nvPr/>
          </p:nvGrpSpPr>
          <p:grpSpPr>
            <a:xfrm>
              <a:off x="688063" y="3609627"/>
              <a:ext cx="1711105" cy="1325563"/>
              <a:chOff x="751437" y="2842047"/>
              <a:chExt cx="1711105" cy="1325563"/>
            </a:xfrm>
          </p:grpSpPr>
          <p:sp>
            <p:nvSpPr>
              <p:cNvPr id="45" name="Rectangle: Rounded Corners 44">
                <a:extLst>
                  <a:ext uri="{FF2B5EF4-FFF2-40B4-BE49-F238E27FC236}">
                    <a16:creationId xmlns:a16="http://schemas.microsoft.com/office/drawing/2014/main" id="{C4B99F69-449F-329B-B1BF-450104EB8801}"/>
                  </a:ext>
                </a:extLst>
              </p:cNvPr>
              <p:cNvSpPr/>
              <p:nvPr/>
            </p:nvSpPr>
            <p:spPr>
              <a:xfrm>
                <a:off x="751437" y="2842047"/>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46" name="TextBox 45">
                <a:extLst>
                  <a:ext uri="{FF2B5EF4-FFF2-40B4-BE49-F238E27FC236}">
                    <a16:creationId xmlns:a16="http://schemas.microsoft.com/office/drawing/2014/main" id="{AE2504F0-1739-12E9-4C1F-EA5E88109B31}"/>
                  </a:ext>
                </a:extLst>
              </p:cNvPr>
              <p:cNvSpPr txBox="1"/>
              <p:nvPr/>
            </p:nvSpPr>
            <p:spPr>
              <a:xfrm>
                <a:off x="751437" y="3043163"/>
                <a:ext cx="1711105" cy="923330"/>
              </a:xfrm>
              <a:prstGeom prst="rect">
                <a:avLst/>
              </a:prstGeom>
              <a:noFill/>
            </p:spPr>
            <p:txBody>
              <a:bodyPr wrap="square" rtlCol="0">
                <a:spAutoFit/>
              </a:bodyPr>
              <a:lstStyle/>
              <a:p>
                <a:r>
                  <a:rPr lang="en-US" sz="1600" dirty="0"/>
                  <a:t>Find unique countries represented</a:t>
                </a:r>
                <a:endParaRPr lang="en-AU" sz="1600" dirty="0"/>
              </a:p>
            </p:txBody>
          </p:sp>
        </p:grpSp>
        <p:grpSp>
          <p:nvGrpSpPr>
            <p:cNvPr id="6" name="Group 5">
              <a:extLst>
                <a:ext uri="{FF2B5EF4-FFF2-40B4-BE49-F238E27FC236}">
                  <a16:creationId xmlns:a16="http://schemas.microsoft.com/office/drawing/2014/main" id="{3D1FAA0E-363E-72E4-5BA8-2387A092B39D}"/>
                </a:ext>
              </a:extLst>
            </p:cNvPr>
            <p:cNvGrpSpPr/>
            <p:nvPr/>
          </p:nvGrpSpPr>
          <p:grpSpPr>
            <a:xfrm>
              <a:off x="3131554" y="3609627"/>
              <a:ext cx="1785987" cy="1325563"/>
              <a:chOff x="3194928" y="2766216"/>
              <a:chExt cx="1785987" cy="1325563"/>
            </a:xfrm>
          </p:grpSpPr>
          <p:sp>
            <p:nvSpPr>
              <p:cNvPr id="43" name="TextBox 42">
                <a:extLst>
                  <a:ext uri="{FF2B5EF4-FFF2-40B4-BE49-F238E27FC236}">
                    <a16:creationId xmlns:a16="http://schemas.microsoft.com/office/drawing/2014/main" id="{43749633-FAB4-FDCE-ED80-E4903DCFF4B3}"/>
                  </a:ext>
                </a:extLst>
              </p:cNvPr>
              <p:cNvSpPr txBox="1"/>
              <p:nvPr/>
            </p:nvSpPr>
            <p:spPr>
              <a:xfrm>
                <a:off x="3269810" y="2828835"/>
                <a:ext cx="1711105" cy="1200329"/>
              </a:xfrm>
              <a:prstGeom prst="rect">
                <a:avLst/>
              </a:prstGeom>
              <a:noFill/>
            </p:spPr>
            <p:txBody>
              <a:bodyPr wrap="square" rtlCol="0">
                <a:spAutoFit/>
              </a:bodyPr>
              <a:lstStyle/>
              <a:p>
                <a:r>
                  <a:rPr lang="en-US" sz="1600" dirty="0"/>
                  <a:t>Calculate number of people from each country</a:t>
                </a:r>
                <a:endParaRPr lang="en-AU" sz="1600" dirty="0"/>
              </a:p>
            </p:txBody>
          </p:sp>
          <p:sp>
            <p:nvSpPr>
              <p:cNvPr id="44" name="Rectangle: Rounded Corners 43">
                <a:extLst>
                  <a:ext uri="{FF2B5EF4-FFF2-40B4-BE49-F238E27FC236}">
                    <a16:creationId xmlns:a16="http://schemas.microsoft.com/office/drawing/2014/main" id="{62B60704-2F27-1598-8CEE-57A2EC429BE5}"/>
                  </a:ext>
                </a:extLst>
              </p:cNvPr>
              <p:cNvSpPr/>
              <p:nvPr/>
            </p:nvSpPr>
            <p:spPr>
              <a:xfrm>
                <a:off x="3194928" y="2766216"/>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7" name="Group 6">
              <a:extLst>
                <a:ext uri="{FF2B5EF4-FFF2-40B4-BE49-F238E27FC236}">
                  <a16:creationId xmlns:a16="http://schemas.microsoft.com/office/drawing/2014/main" id="{5C33060A-093A-E03C-63F9-516F6E999DD2}"/>
                </a:ext>
              </a:extLst>
            </p:cNvPr>
            <p:cNvGrpSpPr/>
            <p:nvPr/>
          </p:nvGrpSpPr>
          <p:grpSpPr>
            <a:xfrm>
              <a:off x="7273303" y="3657048"/>
              <a:ext cx="1711105" cy="1325563"/>
              <a:chOff x="5474512" y="2793383"/>
              <a:chExt cx="1711105" cy="1325563"/>
            </a:xfrm>
          </p:grpSpPr>
          <p:sp>
            <p:nvSpPr>
              <p:cNvPr id="41" name="TextBox 40">
                <a:extLst>
                  <a:ext uri="{FF2B5EF4-FFF2-40B4-BE49-F238E27FC236}">
                    <a16:creationId xmlns:a16="http://schemas.microsoft.com/office/drawing/2014/main" id="{F5E6EA2B-501C-73E9-FDC8-B496733A7A14}"/>
                  </a:ext>
                </a:extLst>
              </p:cNvPr>
              <p:cNvSpPr txBox="1"/>
              <p:nvPr/>
            </p:nvSpPr>
            <p:spPr>
              <a:xfrm>
                <a:off x="5549395" y="2856001"/>
                <a:ext cx="1503256" cy="1200329"/>
              </a:xfrm>
              <a:prstGeom prst="rect">
                <a:avLst/>
              </a:prstGeom>
              <a:noFill/>
            </p:spPr>
            <p:txBody>
              <a:bodyPr wrap="square" rtlCol="0">
                <a:spAutoFit/>
              </a:bodyPr>
              <a:lstStyle/>
              <a:p>
                <a:r>
                  <a:rPr lang="en-US" sz="1600" dirty="0"/>
                  <a:t>Calculate % of drug users from each country</a:t>
                </a:r>
                <a:endParaRPr lang="en-AU" sz="1600" dirty="0"/>
              </a:p>
            </p:txBody>
          </p:sp>
          <p:sp>
            <p:nvSpPr>
              <p:cNvPr id="42" name="Rectangle: Rounded Corners 41">
                <a:extLst>
                  <a:ext uri="{FF2B5EF4-FFF2-40B4-BE49-F238E27FC236}">
                    <a16:creationId xmlns:a16="http://schemas.microsoft.com/office/drawing/2014/main" id="{6C142A4F-55D0-EE66-86FC-C32FD0E9F1C7}"/>
                  </a:ext>
                </a:extLst>
              </p:cNvPr>
              <p:cNvSpPr/>
              <p:nvPr/>
            </p:nvSpPr>
            <p:spPr>
              <a:xfrm>
                <a:off x="5474512" y="2793383"/>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8" name="Group 7">
              <a:extLst>
                <a:ext uri="{FF2B5EF4-FFF2-40B4-BE49-F238E27FC236}">
                  <a16:creationId xmlns:a16="http://schemas.microsoft.com/office/drawing/2014/main" id="{E6AAF3D6-0C0D-2B05-4C1C-1900A1C60E21}"/>
                </a:ext>
              </a:extLst>
            </p:cNvPr>
            <p:cNvGrpSpPr/>
            <p:nvPr/>
          </p:nvGrpSpPr>
          <p:grpSpPr>
            <a:xfrm>
              <a:off x="9799411" y="3625205"/>
              <a:ext cx="1870722" cy="1357406"/>
              <a:chOff x="7828978" y="2730767"/>
              <a:chExt cx="1870722" cy="1357406"/>
            </a:xfrm>
          </p:grpSpPr>
          <p:sp>
            <p:nvSpPr>
              <p:cNvPr id="39" name="TextBox 38">
                <a:extLst>
                  <a:ext uri="{FF2B5EF4-FFF2-40B4-BE49-F238E27FC236}">
                    <a16:creationId xmlns:a16="http://schemas.microsoft.com/office/drawing/2014/main" id="{8099CF52-0EF8-571A-6959-DC919015AF6C}"/>
                  </a:ext>
                </a:extLst>
              </p:cNvPr>
              <p:cNvSpPr txBox="1"/>
              <p:nvPr/>
            </p:nvSpPr>
            <p:spPr>
              <a:xfrm>
                <a:off x="7868495" y="2793384"/>
                <a:ext cx="1831205" cy="1200329"/>
              </a:xfrm>
              <a:prstGeom prst="rect">
                <a:avLst/>
              </a:prstGeom>
              <a:noFill/>
            </p:spPr>
            <p:txBody>
              <a:bodyPr wrap="square" rtlCol="0">
                <a:spAutoFit/>
              </a:bodyPr>
              <a:lstStyle/>
              <a:p>
                <a:r>
                  <a:rPr lang="en-US" sz="1600" dirty="0"/>
                  <a:t>Get Capital  &amp; Latitude and Longitude from API</a:t>
                </a:r>
                <a:endParaRPr lang="en-AU" sz="1600" dirty="0"/>
              </a:p>
            </p:txBody>
          </p:sp>
          <p:sp>
            <p:nvSpPr>
              <p:cNvPr id="40" name="Rectangle: Rounded Corners 39">
                <a:extLst>
                  <a:ext uri="{FF2B5EF4-FFF2-40B4-BE49-F238E27FC236}">
                    <a16:creationId xmlns:a16="http://schemas.microsoft.com/office/drawing/2014/main" id="{FA0D29EA-5447-9D89-B086-B9305E915ABA}"/>
                  </a:ext>
                </a:extLst>
              </p:cNvPr>
              <p:cNvSpPr/>
              <p:nvPr/>
            </p:nvSpPr>
            <p:spPr>
              <a:xfrm>
                <a:off x="7828978" y="2730767"/>
                <a:ext cx="1831205" cy="135740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9" name="Group 8">
              <a:extLst>
                <a:ext uri="{FF2B5EF4-FFF2-40B4-BE49-F238E27FC236}">
                  <a16:creationId xmlns:a16="http://schemas.microsoft.com/office/drawing/2014/main" id="{DF9D67F5-C82F-8A32-1DA2-F4A2A09CAFA5}"/>
                </a:ext>
              </a:extLst>
            </p:cNvPr>
            <p:cNvGrpSpPr/>
            <p:nvPr/>
          </p:nvGrpSpPr>
          <p:grpSpPr>
            <a:xfrm>
              <a:off x="5214950" y="3644387"/>
              <a:ext cx="1711105" cy="1325563"/>
              <a:chOff x="10019537" y="2707759"/>
              <a:chExt cx="1711105" cy="1325563"/>
            </a:xfrm>
          </p:grpSpPr>
          <p:sp>
            <p:nvSpPr>
              <p:cNvPr id="37" name="TextBox 36">
                <a:extLst>
                  <a:ext uri="{FF2B5EF4-FFF2-40B4-BE49-F238E27FC236}">
                    <a16:creationId xmlns:a16="http://schemas.microsoft.com/office/drawing/2014/main" id="{C388B90E-B6E0-DB4C-4434-77F94913F60D}"/>
                  </a:ext>
                </a:extLst>
              </p:cNvPr>
              <p:cNvSpPr txBox="1"/>
              <p:nvPr/>
            </p:nvSpPr>
            <p:spPr>
              <a:xfrm>
                <a:off x="10019537" y="2797542"/>
                <a:ext cx="1711105" cy="1200329"/>
              </a:xfrm>
              <a:prstGeom prst="rect">
                <a:avLst/>
              </a:prstGeom>
              <a:noFill/>
            </p:spPr>
            <p:txBody>
              <a:bodyPr wrap="square" rtlCol="0">
                <a:spAutoFit/>
              </a:bodyPr>
              <a:lstStyle/>
              <a:p>
                <a:r>
                  <a:rPr lang="en-US" sz="1600" dirty="0"/>
                  <a:t>Calculate number of drug users from each country</a:t>
                </a:r>
                <a:endParaRPr lang="en-AU" sz="1600" dirty="0"/>
              </a:p>
            </p:txBody>
          </p:sp>
          <p:sp>
            <p:nvSpPr>
              <p:cNvPr id="38" name="Rectangle: Rounded Corners 37">
                <a:extLst>
                  <a:ext uri="{FF2B5EF4-FFF2-40B4-BE49-F238E27FC236}">
                    <a16:creationId xmlns:a16="http://schemas.microsoft.com/office/drawing/2014/main" id="{A0395A83-388D-EF88-8981-D81FF534F753}"/>
                  </a:ext>
                </a:extLst>
              </p:cNvPr>
              <p:cNvSpPr/>
              <p:nvPr/>
            </p:nvSpPr>
            <p:spPr>
              <a:xfrm>
                <a:off x="10019537" y="2707759"/>
                <a:ext cx="1711105"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10" name="Group 9">
              <a:extLst>
                <a:ext uri="{FF2B5EF4-FFF2-40B4-BE49-F238E27FC236}">
                  <a16:creationId xmlns:a16="http://schemas.microsoft.com/office/drawing/2014/main" id="{595A3707-2466-36A7-6A7A-8A47D9E103A7}"/>
                </a:ext>
              </a:extLst>
            </p:cNvPr>
            <p:cNvGrpSpPr/>
            <p:nvPr/>
          </p:nvGrpSpPr>
          <p:grpSpPr>
            <a:xfrm>
              <a:off x="2157845" y="1851290"/>
              <a:ext cx="2801692" cy="771735"/>
              <a:chOff x="3174927" y="2766216"/>
              <a:chExt cx="1731106" cy="1325563"/>
            </a:xfrm>
          </p:grpSpPr>
          <p:sp>
            <p:nvSpPr>
              <p:cNvPr id="35" name="TextBox 34">
                <a:extLst>
                  <a:ext uri="{FF2B5EF4-FFF2-40B4-BE49-F238E27FC236}">
                    <a16:creationId xmlns:a16="http://schemas.microsoft.com/office/drawing/2014/main" id="{E04B0E90-1BB4-16D4-EC09-17D0B7D87766}"/>
                  </a:ext>
                </a:extLst>
              </p:cNvPr>
              <p:cNvSpPr txBox="1"/>
              <p:nvPr/>
            </p:nvSpPr>
            <p:spPr>
              <a:xfrm>
                <a:off x="3174927" y="3096554"/>
                <a:ext cx="1711105" cy="646730"/>
              </a:xfrm>
              <a:prstGeom prst="rect">
                <a:avLst/>
              </a:prstGeom>
              <a:noFill/>
            </p:spPr>
            <p:txBody>
              <a:bodyPr wrap="square" rtlCol="0">
                <a:spAutoFit/>
              </a:bodyPr>
              <a:lstStyle/>
              <a:p>
                <a:pPr algn="ctr"/>
                <a:r>
                  <a:rPr lang="en-US" sz="1600" dirty="0"/>
                  <a:t>Cleaned Data</a:t>
                </a:r>
                <a:endParaRPr lang="en-AU" sz="1600" dirty="0"/>
              </a:p>
            </p:txBody>
          </p:sp>
          <p:sp>
            <p:nvSpPr>
              <p:cNvPr id="36" name="Rectangle: Rounded Corners 35">
                <a:extLst>
                  <a:ext uri="{FF2B5EF4-FFF2-40B4-BE49-F238E27FC236}">
                    <a16:creationId xmlns:a16="http://schemas.microsoft.com/office/drawing/2014/main" id="{E8910FC8-746D-1956-DC24-32DFBE28EC8C}"/>
                  </a:ext>
                </a:extLst>
              </p:cNvPr>
              <p:cNvSpPr/>
              <p:nvPr/>
            </p:nvSpPr>
            <p:spPr>
              <a:xfrm>
                <a:off x="3194928" y="2766216"/>
                <a:ext cx="1711105" cy="1325563"/>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grpSp>
          <p:nvGrpSpPr>
            <p:cNvPr id="11" name="Group 10">
              <a:extLst>
                <a:ext uri="{FF2B5EF4-FFF2-40B4-BE49-F238E27FC236}">
                  <a16:creationId xmlns:a16="http://schemas.microsoft.com/office/drawing/2014/main" id="{C6337CAC-CA20-40AB-9A3B-5ED4D3FCBEE3}"/>
                </a:ext>
              </a:extLst>
            </p:cNvPr>
            <p:cNvGrpSpPr/>
            <p:nvPr/>
          </p:nvGrpSpPr>
          <p:grpSpPr>
            <a:xfrm>
              <a:off x="8375233" y="1851290"/>
              <a:ext cx="2890514" cy="771735"/>
              <a:chOff x="3194928" y="2766216"/>
              <a:chExt cx="1785987" cy="2132117"/>
            </a:xfrm>
          </p:grpSpPr>
          <p:sp>
            <p:nvSpPr>
              <p:cNvPr id="33" name="TextBox 32">
                <a:extLst>
                  <a:ext uri="{FF2B5EF4-FFF2-40B4-BE49-F238E27FC236}">
                    <a16:creationId xmlns:a16="http://schemas.microsoft.com/office/drawing/2014/main" id="{9C52BDFB-2B4A-BA2E-6994-A21EE22BBCE7}"/>
                  </a:ext>
                </a:extLst>
              </p:cNvPr>
              <p:cNvSpPr txBox="1"/>
              <p:nvPr/>
            </p:nvSpPr>
            <p:spPr>
              <a:xfrm>
                <a:off x="3269810" y="2828834"/>
                <a:ext cx="1711105" cy="1785656"/>
              </a:xfrm>
              <a:prstGeom prst="rect">
                <a:avLst/>
              </a:prstGeom>
              <a:noFill/>
            </p:spPr>
            <p:txBody>
              <a:bodyPr wrap="square" rtlCol="0">
                <a:spAutoFit/>
              </a:bodyPr>
              <a:lstStyle/>
              <a:p>
                <a:pPr algn="ctr"/>
                <a:r>
                  <a:rPr lang="en-US" sz="1600" dirty="0"/>
                  <a:t>Geocoding API from WeatherMaps</a:t>
                </a:r>
              </a:p>
            </p:txBody>
          </p:sp>
          <p:sp>
            <p:nvSpPr>
              <p:cNvPr id="34" name="Rectangle: Rounded Corners 33">
                <a:extLst>
                  <a:ext uri="{FF2B5EF4-FFF2-40B4-BE49-F238E27FC236}">
                    <a16:creationId xmlns:a16="http://schemas.microsoft.com/office/drawing/2014/main" id="{DC97BB31-93E4-EBDA-EDBE-E0AF891EFF41}"/>
                  </a:ext>
                </a:extLst>
              </p:cNvPr>
              <p:cNvSpPr/>
              <p:nvPr/>
            </p:nvSpPr>
            <p:spPr>
              <a:xfrm>
                <a:off x="3194928" y="2766216"/>
                <a:ext cx="1711105" cy="2132117"/>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cxnSp>
          <p:nvCxnSpPr>
            <p:cNvPr id="12" name="Connector: Curved 11">
              <a:extLst>
                <a:ext uri="{FF2B5EF4-FFF2-40B4-BE49-F238E27FC236}">
                  <a16:creationId xmlns:a16="http://schemas.microsoft.com/office/drawing/2014/main" id="{7CE661D2-E0FF-F413-598D-5F6CA03D973D}"/>
                </a:ext>
              </a:extLst>
            </p:cNvPr>
            <p:cNvCxnSpPr>
              <a:stCxn id="36" idx="2"/>
              <a:endCxn id="45" idx="0"/>
            </p:cNvCxnSpPr>
            <p:nvPr/>
          </p:nvCxnSpPr>
          <p:spPr>
            <a:xfrm rot="5400000">
              <a:off x="2065945" y="2100696"/>
              <a:ext cx="986602" cy="20312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B3C7CA14-81F0-156B-09A3-E1EE04AAE411}"/>
                </a:ext>
              </a:extLst>
            </p:cNvPr>
            <p:cNvCxnSpPr>
              <a:stCxn id="36" idx="2"/>
              <a:endCxn id="44" idx="0"/>
            </p:cNvCxnSpPr>
            <p:nvPr/>
          </p:nvCxnSpPr>
          <p:spPr>
            <a:xfrm rot="16200000" flipH="1">
              <a:off x="3287690" y="2910210"/>
              <a:ext cx="986602" cy="4122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7FBD2101-49AF-0A16-50F1-2DF5048ECC4A}"/>
                </a:ext>
              </a:extLst>
            </p:cNvPr>
            <p:cNvCxnSpPr>
              <a:stCxn id="36" idx="2"/>
              <a:endCxn id="42" idx="0"/>
            </p:cNvCxnSpPr>
            <p:nvPr/>
          </p:nvCxnSpPr>
          <p:spPr>
            <a:xfrm rot="16200000" flipH="1">
              <a:off x="5334855" y="863046"/>
              <a:ext cx="1034023" cy="4553980"/>
            </a:xfrm>
            <a:prstGeom prst="curvedConnector3">
              <a:avLst>
                <a:gd name="adj1" fmla="val 421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E7AC51A-1BBC-6A95-CCF8-A7F23E8FFEA8}"/>
                </a:ext>
              </a:extLst>
            </p:cNvPr>
            <p:cNvCxnSpPr>
              <a:cxnSpLocks/>
              <a:stCxn id="36" idx="2"/>
              <a:endCxn id="38" idx="0"/>
            </p:cNvCxnSpPr>
            <p:nvPr/>
          </p:nvCxnSpPr>
          <p:spPr>
            <a:xfrm rot="16200000" flipH="1">
              <a:off x="4312008" y="1885892"/>
              <a:ext cx="1021362" cy="249562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450AF0A7-5EC6-CBC4-B97C-52B74C319EF6}"/>
                </a:ext>
              </a:extLst>
            </p:cNvPr>
            <p:cNvCxnSpPr>
              <a:cxnSpLocks/>
              <a:stCxn id="34" idx="2"/>
              <a:endCxn id="40" idx="0"/>
            </p:cNvCxnSpPr>
            <p:nvPr/>
          </p:nvCxnSpPr>
          <p:spPr>
            <a:xfrm rot="16200000" flipH="1">
              <a:off x="9736364" y="2646555"/>
              <a:ext cx="1002180" cy="95512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5AEEF6D-5D6B-E4FB-4976-7DE676B8F614}"/>
                </a:ext>
              </a:extLst>
            </p:cNvPr>
            <p:cNvCxnSpPr>
              <a:cxnSpLocks/>
              <a:stCxn id="42" idx="2"/>
              <a:endCxn id="29" idx="0"/>
            </p:cNvCxnSpPr>
            <p:nvPr/>
          </p:nvCxnSpPr>
          <p:spPr>
            <a:xfrm rot="5400000">
              <a:off x="6874435" y="4177768"/>
              <a:ext cx="449579" cy="205926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BA7219A0-6777-E2F2-B46D-A327ADECFDCE}"/>
                </a:ext>
              </a:extLst>
            </p:cNvPr>
            <p:cNvCxnSpPr>
              <a:cxnSpLocks/>
              <a:stCxn id="42" idx="2"/>
              <a:endCxn id="29" idx="0"/>
            </p:cNvCxnSpPr>
            <p:nvPr/>
          </p:nvCxnSpPr>
          <p:spPr>
            <a:xfrm rot="5400000">
              <a:off x="6874435" y="4177768"/>
              <a:ext cx="449579" cy="205926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7D0D34FB-ED1E-B6DB-BCEA-D9DE34F0D48C}"/>
                </a:ext>
              </a:extLst>
            </p:cNvPr>
            <p:cNvCxnSpPr>
              <a:cxnSpLocks/>
              <a:stCxn id="40" idx="2"/>
              <a:endCxn id="29" idx="0"/>
            </p:cNvCxnSpPr>
            <p:nvPr/>
          </p:nvCxnSpPr>
          <p:spPr>
            <a:xfrm rot="5400000">
              <a:off x="8167514" y="2884689"/>
              <a:ext cx="449579" cy="464542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4602E981-DFE1-BEDA-6AB3-EA176E7F3FCF}"/>
                </a:ext>
              </a:extLst>
            </p:cNvPr>
            <p:cNvCxnSpPr>
              <a:cxnSpLocks/>
              <a:stCxn id="40" idx="2"/>
              <a:endCxn id="29" idx="0"/>
            </p:cNvCxnSpPr>
            <p:nvPr/>
          </p:nvCxnSpPr>
          <p:spPr>
            <a:xfrm rot="5400000">
              <a:off x="8167514" y="2884689"/>
              <a:ext cx="449579" cy="464542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181B65A9-980D-79B8-EA60-99DFD408490B}"/>
                </a:ext>
              </a:extLst>
            </p:cNvPr>
            <p:cNvCxnSpPr>
              <a:cxnSpLocks/>
              <a:stCxn id="38" idx="2"/>
              <a:endCxn id="29" idx="0"/>
            </p:cNvCxnSpPr>
            <p:nvPr/>
          </p:nvCxnSpPr>
          <p:spPr>
            <a:xfrm rot="5400000">
              <a:off x="5838928" y="5200615"/>
              <a:ext cx="462240" cy="91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142D70FB-3F3A-C074-FDF5-4245B6CB821A}"/>
                </a:ext>
              </a:extLst>
            </p:cNvPr>
            <p:cNvCxnSpPr>
              <a:cxnSpLocks/>
              <a:stCxn id="45" idx="2"/>
              <a:endCxn id="29" idx="0"/>
            </p:cNvCxnSpPr>
            <p:nvPr/>
          </p:nvCxnSpPr>
          <p:spPr>
            <a:xfrm rot="16200000" flipH="1">
              <a:off x="3558104" y="2920702"/>
              <a:ext cx="497000" cy="452597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C507D88A-FD55-0719-AEAB-4D539CBBCAAE}"/>
                </a:ext>
              </a:extLst>
            </p:cNvPr>
            <p:cNvCxnSpPr>
              <a:cxnSpLocks/>
              <a:stCxn id="44" idx="2"/>
              <a:endCxn id="29" idx="0"/>
            </p:cNvCxnSpPr>
            <p:nvPr/>
          </p:nvCxnSpPr>
          <p:spPr>
            <a:xfrm rot="16200000" flipH="1">
              <a:off x="4779849" y="4142447"/>
              <a:ext cx="497000" cy="208248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29D88E4-4B0B-FE51-7DD2-778DB3732A35}"/>
                </a:ext>
              </a:extLst>
            </p:cNvPr>
            <p:cNvGrpSpPr/>
            <p:nvPr/>
          </p:nvGrpSpPr>
          <p:grpSpPr>
            <a:xfrm>
              <a:off x="5283669" y="1851290"/>
              <a:ext cx="2810825" cy="771735"/>
              <a:chOff x="3169284" y="2766216"/>
              <a:chExt cx="1736749" cy="1325563"/>
            </a:xfrm>
          </p:grpSpPr>
          <p:sp>
            <p:nvSpPr>
              <p:cNvPr id="31" name="TextBox 30">
                <a:extLst>
                  <a:ext uri="{FF2B5EF4-FFF2-40B4-BE49-F238E27FC236}">
                    <a16:creationId xmlns:a16="http://schemas.microsoft.com/office/drawing/2014/main" id="{EEF09FBF-1955-A5E0-9A69-83A0EA10EC48}"/>
                  </a:ext>
                </a:extLst>
              </p:cNvPr>
              <p:cNvSpPr txBox="1"/>
              <p:nvPr/>
            </p:nvSpPr>
            <p:spPr>
              <a:xfrm>
                <a:off x="3169284" y="2899244"/>
                <a:ext cx="1711105" cy="1110164"/>
              </a:xfrm>
              <a:prstGeom prst="rect">
                <a:avLst/>
              </a:prstGeom>
              <a:noFill/>
            </p:spPr>
            <p:txBody>
              <a:bodyPr wrap="square" rtlCol="0">
                <a:spAutoFit/>
              </a:bodyPr>
              <a:lstStyle/>
              <a:p>
                <a:pPr algn="ctr"/>
                <a:r>
                  <a:rPr lang="en-US" sz="1600" dirty="0"/>
                  <a:t>Country Info Python Library</a:t>
                </a:r>
                <a:endParaRPr lang="en-AU" sz="1600" dirty="0"/>
              </a:p>
            </p:txBody>
          </p:sp>
          <p:sp>
            <p:nvSpPr>
              <p:cNvPr id="32" name="Rectangle: Rounded Corners 31">
                <a:extLst>
                  <a:ext uri="{FF2B5EF4-FFF2-40B4-BE49-F238E27FC236}">
                    <a16:creationId xmlns:a16="http://schemas.microsoft.com/office/drawing/2014/main" id="{BE70001D-18E3-8A0D-E722-60F6DD6CD8E9}"/>
                  </a:ext>
                </a:extLst>
              </p:cNvPr>
              <p:cNvSpPr/>
              <p:nvPr/>
            </p:nvSpPr>
            <p:spPr>
              <a:xfrm>
                <a:off x="3194928" y="2766216"/>
                <a:ext cx="1711105" cy="1325563"/>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cxnSp>
          <p:nvCxnSpPr>
            <p:cNvPr id="25" name="Connector: Curved 24">
              <a:extLst>
                <a:ext uri="{FF2B5EF4-FFF2-40B4-BE49-F238E27FC236}">
                  <a16:creationId xmlns:a16="http://schemas.microsoft.com/office/drawing/2014/main" id="{3D4A1902-3611-8638-BF5A-ACA2F35E17A6}"/>
                </a:ext>
              </a:extLst>
            </p:cNvPr>
            <p:cNvCxnSpPr>
              <a:cxnSpLocks/>
              <a:stCxn id="32" idx="2"/>
              <a:endCxn id="40" idx="0"/>
            </p:cNvCxnSpPr>
            <p:nvPr/>
          </p:nvCxnSpPr>
          <p:spPr>
            <a:xfrm rot="16200000" flipH="1">
              <a:off x="8211333" y="1121524"/>
              <a:ext cx="1002180" cy="400518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C40DFB7F-A925-33AE-6354-1128D28BCC21}"/>
                </a:ext>
              </a:extLst>
            </p:cNvPr>
            <p:cNvGrpSpPr/>
            <p:nvPr/>
          </p:nvGrpSpPr>
          <p:grpSpPr>
            <a:xfrm>
              <a:off x="5297479" y="5432190"/>
              <a:ext cx="1544226" cy="1154617"/>
              <a:chOff x="5297479" y="5432190"/>
              <a:chExt cx="1544226" cy="1154617"/>
            </a:xfrm>
          </p:grpSpPr>
          <p:grpSp>
            <p:nvGrpSpPr>
              <p:cNvPr id="27" name="Group 26">
                <a:extLst>
                  <a:ext uri="{FF2B5EF4-FFF2-40B4-BE49-F238E27FC236}">
                    <a16:creationId xmlns:a16="http://schemas.microsoft.com/office/drawing/2014/main" id="{CDA6189F-9FC5-6989-4A45-8C89AC3087A3}"/>
                  </a:ext>
                </a:extLst>
              </p:cNvPr>
              <p:cNvGrpSpPr/>
              <p:nvPr/>
            </p:nvGrpSpPr>
            <p:grpSpPr>
              <a:xfrm>
                <a:off x="5297479" y="5432190"/>
                <a:ext cx="1544226" cy="1118243"/>
                <a:chOff x="8450117" y="6008850"/>
                <a:chExt cx="1544226" cy="900519"/>
              </a:xfrm>
            </p:grpSpPr>
            <p:sp>
              <p:nvSpPr>
                <p:cNvPr id="29" name="Rectangle: Rounded Corners 28">
                  <a:extLst>
                    <a:ext uri="{FF2B5EF4-FFF2-40B4-BE49-F238E27FC236}">
                      <a16:creationId xmlns:a16="http://schemas.microsoft.com/office/drawing/2014/main" id="{3267990B-146C-217C-FCC4-8B1D3CF81785}"/>
                    </a:ext>
                  </a:extLst>
                </p:cNvPr>
                <p:cNvSpPr/>
                <p:nvPr/>
              </p:nvSpPr>
              <p:spPr>
                <a:xfrm>
                  <a:off x="8450117" y="6008850"/>
                  <a:ext cx="1544226" cy="900519"/>
                </a:xfrm>
                <a:prstGeom prst="round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pic>
              <p:nvPicPr>
                <p:cNvPr id="30" name="Picture 29">
                  <a:extLst>
                    <a:ext uri="{FF2B5EF4-FFF2-40B4-BE49-F238E27FC236}">
                      <a16:creationId xmlns:a16="http://schemas.microsoft.com/office/drawing/2014/main" id="{1BF06254-DB13-C8E4-D196-23CDFCEA7630}"/>
                    </a:ext>
                  </a:extLst>
                </p:cNvPr>
                <p:cNvPicPr>
                  <a:picLocks noChangeAspect="1"/>
                </p:cNvPicPr>
                <p:nvPr/>
              </p:nvPicPr>
              <p:blipFill>
                <a:blip r:embed="rId2"/>
                <a:stretch>
                  <a:fillRect/>
                </a:stretch>
              </p:blipFill>
              <p:spPr>
                <a:xfrm>
                  <a:off x="8785474" y="6045150"/>
                  <a:ext cx="888454" cy="456834"/>
                </a:xfrm>
                <a:prstGeom prst="rect">
                  <a:avLst/>
                </a:prstGeom>
              </p:spPr>
            </p:pic>
          </p:grpSp>
          <p:sp>
            <p:nvSpPr>
              <p:cNvPr id="28" name="TextBox 27">
                <a:extLst>
                  <a:ext uri="{FF2B5EF4-FFF2-40B4-BE49-F238E27FC236}">
                    <a16:creationId xmlns:a16="http://schemas.microsoft.com/office/drawing/2014/main" id="{75E4C2B2-A786-CA2A-7189-A67DC4537D6A}"/>
                  </a:ext>
                </a:extLst>
              </p:cNvPr>
              <p:cNvSpPr txBox="1"/>
              <p:nvPr/>
            </p:nvSpPr>
            <p:spPr>
              <a:xfrm>
                <a:off x="5429301" y="5936450"/>
                <a:ext cx="1333393" cy="650357"/>
              </a:xfrm>
              <a:prstGeom prst="rect">
                <a:avLst/>
              </a:prstGeom>
              <a:noFill/>
            </p:spPr>
            <p:txBody>
              <a:bodyPr wrap="square" rtlCol="0">
                <a:spAutoFit/>
              </a:bodyPr>
              <a:lstStyle/>
              <a:p>
                <a:pPr algn="ctr"/>
                <a:r>
                  <a:rPr lang="en-US" sz="1600" dirty="0"/>
                  <a:t>GeoViews </a:t>
                </a:r>
              </a:p>
              <a:p>
                <a:pPr algn="ctr"/>
                <a:r>
                  <a:rPr lang="en-US" sz="1600" dirty="0"/>
                  <a:t>Map</a:t>
                </a:r>
                <a:endParaRPr lang="en-AU" sz="1600" b="0" dirty="0">
                  <a:solidFill>
                    <a:srgbClr val="FFFFFF"/>
                  </a:solidFill>
                  <a:effectLst/>
                  <a:highlight>
                    <a:srgbClr val="000000"/>
                  </a:highlight>
                  <a:latin typeface="Consolas" panose="020B0609020204030204" pitchFamily="49" charset="0"/>
                </a:endParaRPr>
              </a:p>
            </p:txBody>
          </p:sp>
        </p:grpSp>
      </p:grpSp>
    </p:spTree>
    <p:extLst>
      <p:ext uri="{BB962C8B-B14F-4D97-AF65-F5344CB8AC3E}">
        <p14:creationId xmlns:p14="http://schemas.microsoft.com/office/powerpoint/2010/main" val="168142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886D-1FE0-017B-BFDA-F33E3479A294}"/>
              </a:ext>
            </a:extLst>
          </p:cNvPr>
          <p:cNvSpPr>
            <a:spLocks noGrp="1"/>
          </p:cNvSpPr>
          <p:nvPr>
            <p:ph type="title"/>
          </p:nvPr>
        </p:nvSpPr>
        <p:spPr/>
        <p:txBody>
          <a:bodyPr/>
          <a:lstStyle/>
          <a:p>
            <a:r>
              <a:rPr lang="en-AU" dirty="0"/>
              <a:t>Drug Usage by Country</a:t>
            </a:r>
            <a:br>
              <a:rPr lang="en-AU" dirty="0"/>
            </a:br>
            <a:r>
              <a:rPr lang="en-AU" sz="2000" dirty="0"/>
              <a:t>Analysis and Proportion by Country</a:t>
            </a:r>
            <a:endParaRPr lang="en-AU" dirty="0"/>
          </a:p>
        </p:txBody>
      </p:sp>
      <p:graphicFrame>
        <p:nvGraphicFramePr>
          <p:cNvPr id="4" name="Content Placeholder 11">
            <a:extLst>
              <a:ext uri="{FF2B5EF4-FFF2-40B4-BE49-F238E27FC236}">
                <a16:creationId xmlns:a16="http://schemas.microsoft.com/office/drawing/2014/main" id="{BA617BC0-72E3-C544-50F8-02FD87BCC4B3}"/>
              </a:ext>
            </a:extLst>
          </p:cNvPr>
          <p:cNvGraphicFramePr>
            <a:graphicFrameLocks noGrp="1"/>
          </p:cNvGraphicFramePr>
          <p:nvPr>
            <p:ph idx="1"/>
            <p:extLst>
              <p:ext uri="{D42A27DB-BD31-4B8C-83A1-F6EECF244321}">
                <p14:modId xmlns:p14="http://schemas.microsoft.com/office/powerpoint/2010/main" val="3691603538"/>
              </p:ext>
            </p:extLst>
          </p:nvPr>
        </p:nvGraphicFramePr>
        <p:xfrm>
          <a:off x="818115" y="2444817"/>
          <a:ext cx="10555769" cy="4028549"/>
        </p:xfrm>
        <a:graphic>
          <a:graphicData uri="http://schemas.openxmlformats.org/drawingml/2006/table">
            <a:tbl>
              <a:tblPr firstRow="1" bandRow="1">
                <a:tableStyleId>{D27102A9-8310-4765-A935-A1911B00CA55}</a:tableStyleId>
              </a:tblPr>
              <a:tblGrid>
                <a:gridCol w="1346845">
                  <a:extLst>
                    <a:ext uri="{9D8B030D-6E8A-4147-A177-3AD203B41FA5}">
                      <a16:colId xmlns:a16="http://schemas.microsoft.com/office/drawing/2014/main" val="2336552072"/>
                    </a:ext>
                  </a:extLst>
                </a:gridCol>
                <a:gridCol w="1642936">
                  <a:extLst>
                    <a:ext uri="{9D8B030D-6E8A-4147-A177-3AD203B41FA5}">
                      <a16:colId xmlns:a16="http://schemas.microsoft.com/office/drawing/2014/main" val="2234730951"/>
                    </a:ext>
                  </a:extLst>
                </a:gridCol>
                <a:gridCol w="1306295">
                  <a:extLst>
                    <a:ext uri="{9D8B030D-6E8A-4147-A177-3AD203B41FA5}">
                      <a16:colId xmlns:a16="http://schemas.microsoft.com/office/drawing/2014/main" val="4237375273"/>
                    </a:ext>
                  </a:extLst>
                </a:gridCol>
                <a:gridCol w="1727114">
                  <a:extLst>
                    <a:ext uri="{9D8B030D-6E8A-4147-A177-3AD203B41FA5}">
                      <a16:colId xmlns:a16="http://schemas.microsoft.com/office/drawing/2014/main" val="3110518781"/>
                    </a:ext>
                  </a:extLst>
                </a:gridCol>
                <a:gridCol w="1402733">
                  <a:extLst>
                    <a:ext uri="{9D8B030D-6E8A-4147-A177-3AD203B41FA5}">
                      <a16:colId xmlns:a16="http://schemas.microsoft.com/office/drawing/2014/main" val="984346580"/>
                    </a:ext>
                  </a:extLst>
                </a:gridCol>
                <a:gridCol w="1481637">
                  <a:extLst>
                    <a:ext uri="{9D8B030D-6E8A-4147-A177-3AD203B41FA5}">
                      <a16:colId xmlns:a16="http://schemas.microsoft.com/office/drawing/2014/main" val="2960234742"/>
                    </a:ext>
                  </a:extLst>
                </a:gridCol>
                <a:gridCol w="1648209">
                  <a:extLst>
                    <a:ext uri="{9D8B030D-6E8A-4147-A177-3AD203B41FA5}">
                      <a16:colId xmlns:a16="http://schemas.microsoft.com/office/drawing/2014/main" val="2860811239"/>
                    </a:ext>
                  </a:extLst>
                </a:gridCol>
              </a:tblGrid>
              <a:tr h="1017943">
                <a:tc>
                  <a:txBody>
                    <a:bodyPr/>
                    <a:lstStyle/>
                    <a:p>
                      <a:pPr marL="0" algn="ctr" defTabSz="914400" rtl="0" eaLnBrk="1" fontAlgn="ctr" latinLnBrk="0" hangingPunct="1"/>
                      <a:r>
                        <a:rPr lang="en-AU" sz="1600" b="1" kern="1200" cap="none" spc="0" dirty="0">
                          <a:solidFill>
                            <a:schemeClr val="tx1"/>
                          </a:solidFill>
                          <a:effectLst/>
                        </a:rPr>
                        <a:t>Country</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Capital</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Latitude</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Longitude</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Number of people</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Drug Users</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r>
                        <a:rPr lang="en-AU" sz="1600" b="1" kern="1200" cap="none" spc="0" dirty="0">
                          <a:solidFill>
                            <a:schemeClr val="tx1"/>
                          </a:solidFill>
                          <a:effectLst/>
                        </a:rPr>
                        <a:t>%</a:t>
                      </a:r>
                    </a:p>
                    <a:p>
                      <a:pPr marL="0" algn="ctr" defTabSz="914400" rtl="0" eaLnBrk="1" fontAlgn="ctr" latinLnBrk="0" hangingPunct="1"/>
                      <a:r>
                        <a:rPr lang="en-AU" sz="1600" b="1" kern="1200" cap="none" spc="0" dirty="0">
                          <a:solidFill>
                            <a:schemeClr val="tx1"/>
                          </a:solidFill>
                          <a:effectLst/>
                        </a:rPr>
                        <a:t>Drug users</a:t>
                      </a:r>
                      <a:endParaRPr lang="en-AU" sz="1600" b="1" kern="1200" cap="none" spc="0" dirty="0">
                        <a:solidFill>
                          <a:schemeClr val="tx1"/>
                        </a:solidFill>
                        <a:effectLst/>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639803817"/>
                  </a:ext>
                </a:extLst>
              </a:tr>
              <a:tr h="504436">
                <a:tc>
                  <a:txBody>
                    <a:bodyPr/>
                    <a:lstStyle/>
                    <a:p>
                      <a:pPr marL="0" algn="ctr" defTabSz="914400" rtl="0" eaLnBrk="1" fontAlgn="ctr" latinLnBrk="0" hangingPunct="1"/>
                      <a:r>
                        <a:rPr lang="en-AU" sz="1400" kern="1200" cap="none" spc="0" dirty="0">
                          <a:solidFill>
                            <a:schemeClr val="tx1"/>
                          </a:solidFill>
                          <a:effectLst/>
                        </a:rPr>
                        <a:t>Australia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Canberra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-35.297591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a:solidFill>
                            <a:schemeClr val="tx1"/>
                          </a:solidFill>
                          <a:effectLst/>
                        </a:rPr>
                        <a:t>149.101268</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54</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83</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2478118009"/>
                  </a:ext>
                </a:extLst>
              </a:tr>
              <a:tr h="460978">
                <a:tc>
                  <a:txBody>
                    <a:bodyPr/>
                    <a:lstStyle/>
                    <a:p>
                      <a:pPr marL="0" algn="ctr" defTabSz="914400" rtl="0" eaLnBrk="1" fontAlgn="ctr" latinLnBrk="0" hangingPunct="1"/>
                      <a:r>
                        <a:rPr lang="en-AU" sz="1400" kern="1200" cap="none" spc="0" dirty="0">
                          <a:solidFill>
                            <a:schemeClr val="tx1"/>
                          </a:solidFill>
                          <a:effectLst/>
                        </a:rPr>
                        <a:t>Canada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Ottawa</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45.420878</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-75.690111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87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69</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79</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1602172869"/>
                  </a:ext>
                </a:extLst>
              </a:tr>
              <a:tr h="504436">
                <a:tc>
                  <a:txBody>
                    <a:bodyPr/>
                    <a:lstStyle/>
                    <a:p>
                      <a:pPr marL="0" algn="ctr" defTabSz="914400" rtl="0" eaLnBrk="1" fontAlgn="ctr" latinLnBrk="0" hangingPunct="1"/>
                      <a:r>
                        <a:rPr lang="en-AU" sz="1400" kern="1200" cap="none" spc="0" dirty="0">
                          <a:solidFill>
                            <a:schemeClr val="tx1"/>
                          </a:solidFill>
                          <a:effectLst/>
                        </a:rPr>
                        <a:t>New Zealand</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Wellington</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-41.288795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174.777211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100</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1594041748"/>
                  </a:ext>
                </a:extLst>
              </a:tr>
              <a:tr h="504436">
                <a:tc>
                  <a:txBody>
                    <a:bodyPr/>
                    <a:lstStyle/>
                    <a:p>
                      <a:pPr marL="0" algn="ctr" defTabSz="914400" rtl="0" eaLnBrk="1" fontAlgn="ctr" latinLnBrk="0" hangingPunct="1"/>
                      <a:r>
                        <a:rPr lang="en-AU" sz="1400" kern="1200" cap="none" spc="0">
                          <a:solidFill>
                            <a:schemeClr val="tx1"/>
                          </a:solidFill>
                          <a:effectLst/>
                        </a:rPr>
                        <a:t>Republic of Ireland</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Dublin</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53.349379</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-6.260559</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20</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16</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80</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646804196"/>
                  </a:ext>
                </a:extLst>
              </a:tr>
              <a:tr h="504436">
                <a:tc>
                  <a:txBody>
                    <a:bodyPr/>
                    <a:lstStyle/>
                    <a:p>
                      <a:pPr marL="0" algn="ctr" defTabSz="914400" rtl="0" eaLnBrk="1" fontAlgn="ctr" latinLnBrk="0" hangingPunct="1"/>
                      <a:r>
                        <a:rPr lang="en-AU" sz="1400" kern="1200" cap="none" spc="0">
                          <a:solidFill>
                            <a:schemeClr val="tx1"/>
                          </a:solidFill>
                          <a:effectLst/>
                        </a:rPr>
                        <a:t>United Kingdom</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a:solidFill>
                            <a:schemeClr val="tx1"/>
                          </a:solidFill>
                          <a:effectLst/>
                        </a:rPr>
                        <a:t>London</a:t>
                      </a:r>
                      <a:endParaRPr lang="en-AU" sz="1400" kern="1200" cap="none" spc="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51.507322</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-0.127647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1044</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501</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48</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604805276"/>
                  </a:ext>
                </a:extLst>
              </a:tr>
              <a:tr h="504436">
                <a:tc>
                  <a:txBody>
                    <a:bodyPr/>
                    <a:lstStyle/>
                    <a:p>
                      <a:pPr marL="0" algn="ctr" defTabSz="914400" rtl="0" eaLnBrk="1" fontAlgn="ctr" latinLnBrk="0" hangingPunct="1"/>
                      <a:r>
                        <a:rPr lang="en-AU" sz="1400" kern="1200" cap="none" spc="0" dirty="0">
                          <a:solidFill>
                            <a:schemeClr val="tx1"/>
                          </a:solidFill>
                          <a:effectLst/>
                        </a:rPr>
                        <a:t>United States</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Washington D.C.</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38.895037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-77.036543</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557</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525</a:t>
                      </a:r>
                      <a:endParaRPr lang="en-AU" sz="1400" kern="1200" cap="none" spc="0" dirty="0">
                        <a:solidFill>
                          <a:schemeClr val="tx1"/>
                        </a:solidFill>
                        <a:effectLst/>
                        <a:latin typeface="+mn-lt"/>
                        <a:ea typeface="+mn-ea"/>
                        <a:cs typeface="+mn-cs"/>
                      </a:endParaRPr>
                    </a:p>
                  </a:txBody>
                  <a:tcPr anchor="ctr"/>
                </a:tc>
                <a:tc>
                  <a:txBody>
                    <a:bodyPr/>
                    <a:lstStyle/>
                    <a:p>
                      <a:pPr marL="0" algn="ctr" defTabSz="914400" rtl="0" eaLnBrk="1" fontAlgn="ctr" latinLnBrk="0" hangingPunct="1"/>
                      <a:r>
                        <a:rPr lang="en-AU" sz="1400" kern="1200" cap="none" spc="0" dirty="0">
                          <a:solidFill>
                            <a:schemeClr val="tx1"/>
                          </a:solidFill>
                          <a:effectLst/>
                        </a:rPr>
                        <a:t>94</a:t>
                      </a:r>
                      <a:endParaRPr lang="en-AU" sz="1400" kern="1200" cap="none" spc="0" dirty="0">
                        <a:solidFill>
                          <a:schemeClr val="tx1"/>
                        </a:solidFill>
                        <a:effectLst/>
                        <a:latin typeface="+mn-lt"/>
                        <a:ea typeface="+mn-ea"/>
                        <a:cs typeface="+mn-cs"/>
                      </a:endParaRPr>
                    </a:p>
                  </a:txBody>
                  <a:tcPr anchor="ctr"/>
                </a:tc>
                <a:extLst>
                  <a:ext uri="{0D108BD9-81ED-4DB2-BD59-A6C34878D82A}">
                    <a16:rowId xmlns:a16="http://schemas.microsoft.com/office/drawing/2014/main" val="3239635755"/>
                  </a:ext>
                </a:extLst>
              </a:tr>
            </a:tbl>
          </a:graphicData>
        </a:graphic>
      </p:graphicFrame>
    </p:spTree>
    <p:extLst>
      <p:ext uri="{BB962C8B-B14F-4D97-AF65-F5344CB8AC3E}">
        <p14:creationId xmlns:p14="http://schemas.microsoft.com/office/powerpoint/2010/main" val="11604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1EB23550-E684-3FEA-EE04-81A9C86652EE}"/>
              </a:ext>
            </a:extLst>
          </p:cNvPr>
          <p:cNvPicPr>
            <a:picLocks noChangeAspect="1"/>
          </p:cNvPicPr>
          <p:nvPr/>
        </p:nvPicPr>
        <p:blipFill rotWithShape="1">
          <a:blip r:embed="rId2"/>
          <a:srcRect l="1493" r="4056"/>
          <a:stretch/>
        </p:blipFill>
        <p:spPr>
          <a:xfrm>
            <a:off x="561343" y="433136"/>
            <a:ext cx="11069314" cy="6328611"/>
          </a:xfrm>
          <a:prstGeom prst="rect">
            <a:avLst/>
          </a:prstGeom>
        </p:spPr>
      </p:pic>
    </p:spTree>
    <p:extLst>
      <p:ext uri="{BB962C8B-B14F-4D97-AF65-F5344CB8AC3E}">
        <p14:creationId xmlns:p14="http://schemas.microsoft.com/office/powerpoint/2010/main" val="116122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6EB0-8B24-C469-F0D0-7053D32684C6}"/>
              </a:ext>
            </a:extLst>
          </p:cNvPr>
          <p:cNvSpPr>
            <a:spLocks noGrp="1"/>
          </p:cNvSpPr>
          <p:nvPr>
            <p:ph type="title"/>
          </p:nvPr>
        </p:nvSpPr>
        <p:spPr/>
        <p:txBody>
          <a:bodyPr/>
          <a:lstStyle/>
          <a:p>
            <a:r>
              <a:rPr lang="en-AU" dirty="0"/>
              <a:t>Drug Usage by Gender</a:t>
            </a:r>
            <a:br>
              <a:rPr lang="en-AU" dirty="0"/>
            </a:br>
            <a:r>
              <a:rPr lang="en-AU" sz="2000" dirty="0"/>
              <a:t>Number of Used Drug by Gender</a:t>
            </a:r>
            <a:endParaRPr lang="en-AU" dirty="0"/>
          </a:p>
        </p:txBody>
      </p:sp>
      <p:sp>
        <p:nvSpPr>
          <p:cNvPr id="3" name="Content Placeholder 2">
            <a:extLst>
              <a:ext uri="{FF2B5EF4-FFF2-40B4-BE49-F238E27FC236}">
                <a16:creationId xmlns:a16="http://schemas.microsoft.com/office/drawing/2014/main" id="{D50BF0FC-F72C-1643-1AFB-48A7D456BDF4}"/>
              </a:ext>
            </a:extLst>
          </p:cNvPr>
          <p:cNvSpPr>
            <a:spLocks noGrp="1"/>
          </p:cNvSpPr>
          <p:nvPr>
            <p:ph idx="1"/>
          </p:nvPr>
        </p:nvSpPr>
        <p:spPr>
          <a:xfrm>
            <a:off x="475487" y="2336800"/>
            <a:ext cx="4209451" cy="4210304"/>
          </a:xfrm>
        </p:spPr>
        <p:txBody>
          <a:bodyPr>
            <a:normAutofit/>
          </a:bodyPr>
          <a:lstStyle/>
          <a:p>
            <a:pPr marL="0" indent="0">
              <a:buNone/>
            </a:pPr>
            <a:r>
              <a:rPr lang="en-US" sz="1600" b="1" dirty="0"/>
              <a:t>Variable Definition:</a:t>
            </a:r>
          </a:p>
          <a:p>
            <a:pPr marL="0" indent="0">
              <a:buNone/>
            </a:pPr>
            <a:r>
              <a:rPr lang="en-US" sz="1600" dirty="0"/>
              <a:t>Number of drugs that a person has used (out of the 12 different drugs).</a:t>
            </a:r>
          </a:p>
          <a:p>
            <a:pPr marL="0" indent="0">
              <a:buNone/>
            </a:pPr>
            <a:r>
              <a:rPr lang="en-US" sz="1600" b="1" dirty="0"/>
              <a:t>Null Hypothesis</a:t>
            </a:r>
            <a:r>
              <a:rPr lang="en-US" sz="1600" dirty="0"/>
              <a:t>: There is no difference in the average number of drugs consumed or tried between men and women.</a:t>
            </a:r>
          </a:p>
          <a:p>
            <a:pPr marL="0" indent="0">
              <a:buNone/>
            </a:pPr>
            <a:r>
              <a:rPr lang="en-US" sz="1600" b="1" dirty="0"/>
              <a:t>Alternative Hypothesis</a:t>
            </a:r>
            <a:r>
              <a:rPr lang="en-US" sz="1600" dirty="0"/>
              <a:t>: There is a significant difference in the average number of drugs consumed or tried between men and women.</a:t>
            </a:r>
          </a:p>
          <a:p>
            <a:pPr marL="0" indent="0">
              <a:buNone/>
            </a:pPr>
            <a:r>
              <a:rPr lang="en-US" sz="1600" b="1" dirty="0"/>
              <a:t>t-statistic</a:t>
            </a:r>
            <a:r>
              <a:rPr lang="en-US" sz="1600" dirty="0"/>
              <a:t>: 12.47</a:t>
            </a:r>
          </a:p>
          <a:p>
            <a:pPr marL="0" indent="0">
              <a:buNone/>
            </a:pPr>
            <a:r>
              <a:rPr lang="en-US" sz="1600" b="1" dirty="0"/>
              <a:t>p-value</a:t>
            </a:r>
            <a:r>
              <a:rPr lang="en-US" sz="1600" dirty="0"/>
              <a:t>: 3.04x10</a:t>
            </a:r>
            <a:r>
              <a:rPr lang="en-US" sz="1600" baseline="30000" dirty="0"/>
              <a:t>-34</a:t>
            </a:r>
          </a:p>
        </p:txBody>
      </p:sp>
      <p:pic>
        <p:nvPicPr>
          <p:cNvPr id="10" name="Picture 9" descr="A graph of a bar chart">
            <a:extLst>
              <a:ext uri="{FF2B5EF4-FFF2-40B4-BE49-F238E27FC236}">
                <a16:creationId xmlns:a16="http://schemas.microsoft.com/office/drawing/2014/main" id="{DDBAD928-40AE-5975-3238-F35A59465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227" y="2336800"/>
            <a:ext cx="7021286" cy="3276600"/>
          </a:xfrm>
          <a:prstGeom prst="rect">
            <a:avLst/>
          </a:prstGeom>
        </p:spPr>
      </p:pic>
      <p:sp>
        <p:nvSpPr>
          <p:cNvPr id="11" name="Content Placeholder 2">
            <a:extLst>
              <a:ext uri="{FF2B5EF4-FFF2-40B4-BE49-F238E27FC236}">
                <a16:creationId xmlns:a16="http://schemas.microsoft.com/office/drawing/2014/main" id="{23B23A0F-DA62-1DA9-200E-C54370D0A182}"/>
              </a:ext>
            </a:extLst>
          </p:cNvPr>
          <p:cNvSpPr txBox="1">
            <a:spLocks/>
          </p:cNvSpPr>
          <p:nvPr/>
        </p:nvSpPr>
        <p:spPr>
          <a:xfrm>
            <a:off x="5495708" y="5613400"/>
            <a:ext cx="5420323" cy="93370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i="1" baseline="30000" dirty="0"/>
              <a:t>There is sufficient evidence to reject the null hypothesis and conclude that the average number of drugs consumed or tried differs between men and women.</a:t>
            </a:r>
          </a:p>
        </p:txBody>
      </p:sp>
    </p:spTree>
    <p:extLst>
      <p:ext uri="{BB962C8B-B14F-4D97-AF65-F5344CB8AC3E}">
        <p14:creationId xmlns:p14="http://schemas.microsoft.com/office/powerpoint/2010/main" val="159476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6EB0-8B24-C469-F0D0-7053D32684C6}"/>
              </a:ext>
            </a:extLst>
          </p:cNvPr>
          <p:cNvSpPr>
            <a:spLocks noGrp="1"/>
          </p:cNvSpPr>
          <p:nvPr>
            <p:ph type="title"/>
          </p:nvPr>
        </p:nvSpPr>
        <p:spPr/>
        <p:txBody>
          <a:bodyPr/>
          <a:lstStyle/>
          <a:p>
            <a:r>
              <a:rPr lang="en-AU" dirty="0"/>
              <a:t>Drug Usage by Gender</a:t>
            </a:r>
            <a:br>
              <a:rPr lang="en-AU" dirty="0"/>
            </a:br>
            <a:r>
              <a:rPr lang="en-AU" sz="2000" dirty="0"/>
              <a:t>Usage Proportion by Drug</a:t>
            </a:r>
            <a:endParaRPr lang="en-AU" dirty="0"/>
          </a:p>
        </p:txBody>
      </p:sp>
      <p:pic>
        <p:nvPicPr>
          <p:cNvPr id="5" name="Picture 4" descr="A graph of a bar graph&#10;&#10;Description automatically generated with medium confidence">
            <a:extLst>
              <a:ext uri="{FF2B5EF4-FFF2-40B4-BE49-F238E27FC236}">
                <a16:creationId xmlns:a16="http://schemas.microsoft.com/office/drawing/2014/main" id="{93DB20AE-E87C-15A1-D417-8CAAC940D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356" y="4225103"/>
            <a:ext cx="3096000" cy="2322000"/>
          </a:xfrm>
          <a:prstGeom prst="rect">
            <a:avLst/>
          </a:prstGeom>
          <a:ln w="3175">
            <a:solidFill>
              <a:schemeClr val="tx1"/>
            </a:solidFill>
          </a:ln>
        </p:spPr>
      </p:pic>
      <p:pic>
        <p:nvPicPr>
          <p:cNvPr id="7" name="Picture 6">
            <a:extLst>
              <a:ext uri="{FF2B5EF4-FFF2-40B4-BE49-F238E27FC236}">
                <a16:creationId xmlns:a16="http://schemas.microsoft.com/office/drawing/2014/main" id="{899FA594-1133-51A6-532F-FB3204E1E6A4}"/>
              </a:ext>
            </a:extLst>
          </p:cNvPr>
          <p:cNvPicPr>
            <a:picLocks noChangeAspect="1"/>
          </p:cNvPicPr>
          <p:nvPr/>
        </p:nvPicPr>
        <p:blipFill rotWithShape="1">
          <a:blip r:embed="rId4"/>
          <a:srcRect t="5515" r="1695"/>
          <a:stretch/>
        </p:blipFill>
        <p:spPr>
          <a:xfrm>
            <a:off x="8055356" y="2555206"/>
            <a:ext cx="3096000" cy="1669897"/>
          </a:xfrm>
          <a:prstGeom prst="rect">
            <a:avLst/>
          </a:prstGeom>
          <a:ln w="3175">
            <a:solidFill>
              <a:schemeClr val="tx1"/>
            </a:solidFill>
          </a:ln>
        </p:spPr>
      </p:pic>
      <p:sp>
        <p:nvSpPr>
          <p:cNvPr id="3" name="Content Placeholder 2">
            <a:extLst>
              <a:ext uri="{FF2B5EF4-FFF2-40B4-BE49-F238E27FC236}">
                <a16:creationId xmlns:a16="http://schemas.microsoft.com/office/drawing/2014/main" id="{D50BF0FC-F72C-1643-1AFB-48A7D456BDF4}"/>
              </a:ext>
            </a:extLst>
          </p:cNvPr>
          <p:cNvSpPr>
            <a:spLocks noGrp="1"/>
          </p:cNvSpPr>
          <p:nvPr>
            <p:ph idx="1"/>
          </p:nvPr>
        </p:nvSpPr>
        <p:spPr>
          <a:xfrm>
            <a:off x="475487" y="2336800"/>
            <a:ext cx="7134988" cy="4210304"/>
          </a:xfrm>
        </p:spPr>
        <p:txBody>
          <a:bodyPr>
            <a:normAutofit/>
          </a:bodyPr>
          <a:lstStyle/>
          <a:p>
            <a:pPr marL="0" indent="0">
              <a:buNone/>
            </a:pPr>
            <a:r>
              <a:rPr lang="en-US" sz="1600" b="1" dirty="0"/>
              <a:t>Variable Definition:</a:t>
            </a:r>
          </a:p>
          <a:p>
            <a:pPr marL="0" indent="0">
              <a:buNone/>
            </a:pPr>
            <a:r>
              <a:rPr lang="en-US" sz="1600" dirty="0"/>
              <a:t>Number of people that have used the drug by Category and Gender.</a:t>
            </a:r>
          </a:p>
          <a:p>
            <a:pPr marL="0" indent="0">
              <a:buNone/>
            </a:pPr>
            <a:r>
              <a:rPr lang="en-US" sz="1600" b="1" dirty="0"/>
              <a:t>Null Hypothesis</a:t>
            </a:r>
            <a:r>
              <a:rPr lang="en-US" sz="1600" dirty="0"/>
              <a:t>: The proportions of drug usage by category are the same between men and women.</a:t>
            </a:r>
          </a:p>
          <a:p>
            <a:pPr marL="0" indent="0">
              <a:buNone/>
            </a:pPr>
            <a:r>
              <a:rPr lang="en-US" sz="1600" b="1" dirty="0"/>
              <a:t>Alternative Hypothesis</a:t>
            </a:r>
            <a:r>
              <a:rPr lang="en-US" sz="1600" dirty="0"/>
              <a:t>: The proportions of drug usage by category are different between men and women.</a:t>
            </a:r>
          </a:p>
        </p:txBody>
      </p:sp>
      <p:pic>
        <p:nvPicPr>
          <p:cNvPr id="13" name="Picture 12">
            <a:extLst>
              <a:ext uri="{FF2B5EF4-FFF2-40B4-BE49-F238E27FC236}">
                <a16:creationId xmlns:a16="http://schemas.microsoft.com/office/drawing/2014/main" id="{441B5CBD-04D8-22EC-4E59-F0A16F1F4FC1}"/>
              </a:ext>
            </a:extLst>
          </p:cNvPr>
          <p:cNvPicPr>
            <a:picLocks noChangeAspect="1"/>
          </p:cNvPicPr>
          <p:nvPr/>
        </p:nvPicPr>
        <p:blipFill rotWithShape="1">
          <a:blip r:embed="rId5"/>
          <a:srcRect t="8752" r="6772"/>
          <a:stretch/>
        </p:blipFill>
        <p:spPr>
          <a:xfrm>
            <a:off x="2292731" y="4351103"/>
            <a:ext cx="3500499" cy="2196000"/>
          </a:xfrm>
          <a:prstGeom prst="rect">
            <a:avLst/>
          </a:prstGeom>
          <a:ln w="3175">
            <a:solidFill>
              <a:schemeClr val="tx1"/>
            </a:solidFill>
          </a:ln>
        </p:spPr>
      </p:pic>
      <p:sp>
        <p:nvSpPr>
          <p:cNvPr id="14" name="Content Placeholder 2">
            <a:extLst>
              <a:ext uri="{FF2B5EF4-FFF2-40B4-BE49-F238E27FC236}">
                <a16:creationId xmlns:a16="http://schemas.microsoft.com/office/drawing/2014/main" id="{030CB762-B89D-0CC9-EB3C-80895AAB57D8}"/>
              </a:ext>
            </a:extLst>
          </p:cNvPr>
          <p:cNvSpPr txBox="1">
            <a:spLocks/>
          </p:cNvSpPr>
          <p:nvPr/>
        </p:nvSpPr>
        <p:spPr>
          <a:xfrm>
            <a:off x="8055356" y="2230069"/>
            <a:ext cx="3096000" cy="325137"/>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1400" i="1" dirty="0"/>
              <a:t>Variable example: Heroin</a:t>
            </a:r>
            <a:endParaRPr lang="en-US" sz="1600" i="1" dirty="0"/>
          </a:p>
        </p:txBody>
      </p:sp>
    </p:spTree>
    <p:extLst>
      <p:ext uri="{BB962C8B-B14F-4D97-AF65-F5344CB8AC3E}">
        <p14:creationId xmlns:p14="http://schemas.microsoft.com/office/powerpoint/2010/main" val="179374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6798-DC34-96CF-7B56-23D219F3DA94}"/>
              </a:ext>
            </a:extLst>
          </p:cNvPr>
          <p:cNvSpPr>
            <a:spLocks noGrp="1"/>
          </p:cNvSpPr>
          <p:nvPr>
            <p:ph type="title"/>
          </p:nvPr>
        </p:nvSpPr>
        <p:spPr/>
        <p:txBody>
          <a:bodyPr/>
          <a:lstStyle/>
          <a:p>
            <a:r>
              <a:rPr lang="en-AU" dirty="0"/>
              <a:t>Drug Usage by Age Group</a:t>
            </a:r>
            <a:br>
              <a:rPr lang="en-AU" dirty="0"/>
            </a:br>
            <a:r>
              <a:rPr lang="en-AU" sz="2000" dirty="0"/>
              <a:t>% of Total Respondents Consumption by Age Group</a:t>
            </a:r>
            <a:endParaRPr lang="en-AU" dirty="0"/>
          </a:p>
        </p:txBody>
      </p:sp>
      <p:grpSp>
        <p:nvGrpSpPr>
          <p:cNvPr id="25" name="Group 24">
            <a:extLst>
              <a:ext uri="{FF2B5EF4-FFF2-40B4-BE49-F238E27FC236}">
                <a16:creationId xmlns:a16="http://schemas.microsoft.com/office/drawing/2014/main" id="{F40E9DD9-B69B-46BD-1C46-69C35CCCEBF7}"/>
              </a:ext>
            </a:extLst>
          </p:cNvPr>
          <p:cNvGrpSpPr/>
          <p:nvPr/>
        </p:nvGrpSpPr>
        <p:grpSpPr>
          <a:xfrm>
            <a:off x="477342" y="2857500"/>
            <a:ext cx="11057318" cy="2340000"/>
            <a:chOff x="477342" y="2095500"/>
            <a:chExt cx="11057318" cy="2340000"/>
          </a:xfrm>
        </p:grpSpPr>
        <p:pic>
          <p:nvPicPr>
            <p:cNvPr id="4" name="Picture 3">
              <a:extLst>
                <a:ext uri="{FF2B5EF4-FFF2-40B4-BE49-F238E27FC236}">
                  <a16:creationId xmlns:a16="http://schemas.microsoft.com/office/drawing/2014/main" id="{83E51945-8B0D-C4E6-921E-128B6BAED1B6}"/>
                </a:ext>
              </a:extLst>
            </p:cNvPr>
            <p:cNvPicPr preferRelativeResize="0">
              <a:picLocks/>
            </p:cNvPicPr>
            <p:nvPr/>
          </p:nvPicPr>
          <p:blipFill rotWithShape="1">
            <a:blip r:embed="rId2"/>
            <a:srcRect t="4194"/>
            <a:stretch/>
          </p:blipFill>
          <p:spPr>
            <a:xfrm>
              <a:off x="477342" y="2095500"/>
              <a:ext cx="2700000" cy="2340000"/>
            </a:xfrm>
            <a:prstGeom prst="rect">
              <a:avLst/>
            </a:prstGeom>
          </p:spPr>
        </p:pic>
        <p:pic>
          <p:nvPicPr>
            <p:cNvPr id="5" name="Picture 4">
              <a:extLst>
                <a:ext uri="{FF2B5EF4-FFF2-40B4-BE49-F238E27FC236}">
                  <a16:creationId xmlns:a16="http://schemas.microsoft.com/office/drawing/2014/main" id="{F706550F-1061-BEF0-4337-D8EB225CA8B6}"/>
                </a:ext>
              </a:extLst>
            </p:cNvPr>
            <p:cNvPicPr preferRelativeResize="0">
              <a:picLocks/>
            </p:cNvPicPr>
            <p:nvPr/>
          </p:nvPicPr>
          <p:blipFill rotWithShape="1">
            <a:blip r:embed="rId3"/>
            <a:srcRect t="4194"/>
            <a:stretch/>
          </p:blipFill>
          <p:spPr>
            <a:xfrm>
              <a:off x="6048888" y="2095500"/>
              <a:ext cx="2700000" cy="2340000"/>
            </a:xfrm>
            <a:prstGeom prst="rect">
              <a:avLst/>
            </a:prstGeom>
          </p:spPr>
        </p:pic>
        <p:pic>
          <p:nvPicPr>
            <p:cNvPr id="6" name="Picture 5">
              <a:extLst>
                <a:ext uri="{FF2B5EF4-FFF2-40B4-BE49-F238E27FC236}">
                  <a16:creationId xmlns:a16="http://schemas.microsoft.com/office/drawing/2014/main" id="{9C228E31-B66F-693F-83D4-40CB92C2EFCD}"/>
                </a:ext>
              </a:extLst>
            </p:cNvPr>
            <p:cNvPicPr preferRelativeResize="0">
              <a:picLocks/>
            </p:cNvPicPr>
            <p:nvPr/>
          </p:nvPicPr>
          <p:blipFill rotWithShape="1">
            <a:blip r:embed="rId4"/>
            <a:srcRect t="4194"/>
            <a:stretch/>
          </p:blipFill>
          <p:spPr>
            <a:xfrm>
              <a:off x="3263115" y="2095500"/>
              <a:ext cx="2700000" cy="2340000"/>
            </a:xfrm>
            <a:prstGeom prst="rect">
              <a:avLst/>
            </a:prstGeom>
          </p:spPr>
        </p:pic>
        <p:pic>
          <p:nvPicPr>
            <p:cNvPr id="7" name="Picture 6">
              <a:extLst>
                <a:ext uri="{FF2B5EF4-FFF2-40B4-BE49-F238E27FC236}">
                  <a16:creationId xmlns:a16="http://schemas.microsoft.com/office/drawing/2014/main" id="{A7F213B0-C428-E3AA-F86C-8A6B82F07ADA}"/>
                </a:ext>
              </a:extLst>
            </p:cNvPr>
            <p:cNvPicPr preferRelativeResize="0">
              <a:picLocks/>
            </p:cNvPicPr>
            <p:nvPr/>
          </p:nvPicPr>
          <p:blipFill rotWithShape="1">
            <a:blip r:embed="rId5"/>
            <a:srcRect t="4194"/>
            <a:stretch/>
          </p:blipFill>
          <p:spPr>
            <a:xfrm>
              <a:off x="8834660" y="2095500"/>
              <a:ext cx="2700000" cy="2340000"/>
            </a:xfrm>
            <a:prstGeom prst="rect">
              <a:avLst/>
            </a:prstGeom>
          </p:spPr>
        </p:pic>
      </p:grpSp>
      <p:sp>
        <p:nvSpPr>
          <p:cNvPr id="9" name="TextBox 8">
            <a:extLst>
              <a:ext uri="{FF2B5EF4-FFF2-40B4-BE49-F238E27FC236}">
                <a16:creationId xmlns:a16="http://schemas.microsoft.com/office/drawing/2014/main" id="{0130E7C1-CDFA-797C-2A88-D58BA12916FE}"/>
              </a:ext>
            </a:extLst>
          </p:cNvPr>
          <p:cNvSpPr txBox="1"/>
          <p:nvPr/>
        </p:nvSpPr>
        <p:spPr>
          <a:xfrm>
            <a:off x="1887377" y="5595382"/>
            <a:ext cx="3024000" cy="4680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AU" sz="1200" b="1" u="sng" dirty="0"/>
              <a:t>Sample Data </a:t>
            </a:r>
          </a:p>
          <a:p>
            <a:r>
              <a:rPr lang="en-AU" sz="1200" dirty="0"/>
              <a:t>Total Number of Respondents = 1767</a:t>
            </a:r>
          </a:p>
        </p:txBody>
      </p:sp>
      <p:sp>
        <p:nvSpPr>
          <p:cNvPr id="12" name="TextBox 11">
            <a:extLst>
              <a:ext uri="{FF2B5EF4-FFF2-40B4-BE49-F238E27FC236}">
                <a16:creationId xmlns:a16="http://schemas.microsoft.com/office/drawing/2014/main" id="{53CF9226-80EE-C23F-37DE-4EF98675DE70}"/>
              </a:ext>
            </a:extLst>
          </p:cNvPr>
          <p:cNvSpPr txBox="1"/>
          <p:nvPr/>
        </p:nvSpPr>
        <p:spPr>
          <a:xfrm>
            <a:off x="933377" y="2420459"/>
            <a:ext cx="1908000" cy="288000"/>
          </a:xfrm>
          <a:prstGeom prst="rect">
            <a:avLst/>
          </a:prstGeom>
          <a:noFill/>
        </p:spPr>
        <p:txBody>
          <a:bodyPr wrap="square" rtlCol="0" anchor="ctr">
            <a:spAutoFit/>
          </a:bodyPr>
          <a:lstStyle/>
          <a:p>
            <a:pPr algn="ctr"/>
            <a:r>
              <a:rPr lang="en-AU" b="1" i="1" dirty="0"/>
              <a:t>Amphetamines</a:t>
            </a:r>
          </a:p>
        </p:txBody>
      </p:sp>
      <p:sp>
        <p:nvSpPr>
          <p:cNvPr id="13" name="TextBox 12">
            <a:extLst>
              <a:ext uri="{FF2B5EF4-FFF2-40B4-BE49-F238E27FC236}">
                <a16:creationId xmlns:a16="http://schemas.microsoft.com/office/drawing/2014/main" id="{0944246B-D504-5809-E3EF-8429E3C03603}"/>
              </a:ext>
            </a:extLst>
          </p:cNvPr>
          <p:cNvSpPr txBox="1"/>
          <p:nvPr/>
        </p:nvSpPr>
        <p:spPr>
          <a:xfrm>
            <a:off x="3732426" y="2420459"/>
            <a:ext cx="1908000" cy="288000"/>
          </a:xfrm>
          <a:prstGeom prst="rect">
            <a:avLst/>
          </a:prstGeom>
          <a:noFill/>
        </p:spPr>
        <p:txBody>
          <a:bodyPr wrap="square" rtlCol="0" anchor="ctr">
            <a:spAutoFit/>
          </a:bodyPr>
          <a:lstStyle/>
          <a:p>
            <a:pPr algn="ctr"/>
            <a:r>
              <a:rPr lang="en-AU" b="1" i="1" dirty="0"/>
              <a:t>Cannabis</a:t>
            </a:r>
          </a:p>
        </p:txBody>
      </p:sp>
      <p:sp>
        <p:nvSpPr>
          <p:cNvPr id="15" name="TextBox 14">
            <a:extLst>
              <a:ext uri="{FF2B5EF4-FFF2-40B4-BE49-F238E27FC236}">
                <a16:creationId xmlns:a16="http://schemas.microsoft.com/office/drawing/2014/main" id="{F661C2AA-3337-9C18-A3D6-84A1C51C6F34}"/>
              </a:ext>
            </a:extLst>
          </p:cNvPr>
          <p:cNvSpPr txBox="1"/>
          <p:nvPr/>
        </p:nvSpPr>
        <p:spPr>
          <a:xfrm>
            <a:off x="6625863" y="2420459"/>
            <a:ext cx="1908000" cy="288000"/>
          </a:xfrm>
          <a:prstGeom prst="rect">
            <a:avLst/>
          </a:prstGeom>
          <a:noFill/>
        </p:spPr>
        <p:txBody>
          <a:bodyPr wrap="square" rtlCol="0" anchor="ctr">
            <a:spAutoFit/>
          </a:bodyPr>
          <a:lstStyle/>
          <a:p>
            <a:pPr algn="ctr"/>
            <a:r>
              <a:rPr lang="en-AU" b="1" i="1" dirty="0"/>
              <a:t>Ecstasy</a:t>
            </a:r>
          </a:p>
        </p:txBody>
      </p:sp>
      <p:sp>
        <p:nvSpPr>
          <p:cNvPr id="23" name="TextBox 22">
            <a:extLst>
              <a:ext uri="{FF2B5EF4-FFF2-40B4-BE49-F238E27FC236}">
                <a16:creationId xmlns:a16="http://schemas.microsoft.com/office/drawing/2014/main" id="{8B5FC8FD-CCAE-8F64-FBCE-BE1394F638E7}"/>
              </a:ext>
            </a:extLst>
          </p:cNvPr>
          <p:cNvSpPr txBox="1"/>
          <p:nvPr/>
        </p:nvSpPr>
        <p:spPr>
          <a:xfrm>
            <a:off x="9350623" y="2420459"/>
            <a:ext cx="1908000" cy="288000"/>
          </a:xfrm>
          <a:prstGeom prst="rect">
            <a:avLst/>
          </a:prstGeom>
          <a:noFill/>
        </p:spPr>
        <p:txBody>
          <a:bodyPr wrap="square" rtlCol="0" anchor="ctr">
            <a:spAutoFit/>
          </a:bodyPr>
          <a:lstStyle/>
          <a:p>
            <a:pPr algn="ctr"/>
            <a:r>
              <a:rPr lang="en-AU" b="1" i="1" dirty="0"/>
              <a:t>Cocaine</a:t>
            </a:r>
          </a:p>
        </p:txBody>
      </p:sp>
      <p:grpSp>
        <p:nvGrpSpPr>
          <p:cNvPr id="29" name="Group 28">
            <a:extLst>
              <a:ext uri="{FF2B5EF4-FFF2-40B4-BE49-F238E27FC236}">
                <a16:creationId xmlns:a16="http://schemas.microsoft.com/office/drawing/2014/main" id="{A2D10DA5-DACF-F4DD-3246-4DC01297778B}"/>
              </a:ext>
            </a:extLst>
          </p:cNvPr>
          <p:cNvGrpSpPr/>
          <p:nvPr/>
        </p:nvGrpSpPr>
        <p:grpSpPr>
          <a:xfrm>
            <a:off x="6818660" y="5416331"/>
            <a:ext cx="4032000" cy="1046295"/>
            <a:chOff x="4428888" y="5221376"/>
            <a:chExt cx="4032000" cy="1046295"/>
          </a:xfrm>
        </p:grpSpPr>
        <p:sp>
          <p:nvSpPr>
            <p:cNvPr id="26" name="TextBox 25">
              <a:extLst>
                <a:ext uri="{FF2B5EF4-FFF2-40B4-BE49-F238E27FC236}">
                  <a16:creationId xmlns:a16="http://schemas.microsoft.com/office/drawing/2014/main" id="{7B58094D-3752-A725-338D-03F73CFE9BEC}"/>
                </a:ext>
              </a:extLst>
            </p:cNvPr>
            <p:cNvSpPr txBox="1"/>
            <p:nvPr/>
          </p:nvSpPr>
          <p:spPr>
            <a:xfrm>
              <a:off x="4428888" y="5221376"/>
              <a:ext cx="4032000" cy="3600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r>
                <a:rPr lang="en-US" sz="1200" b="1" u="sng" dirty="0"/>
                <a:t>Total Number of Respondents per Age Group</a:t>
              </a:r>
            </a:p>
          </p:txBody>
        </p:sp>
        <p:sp>
          <p:nvSpPr>
            <p:cNvPr id="27" name="TextBox 26">
              <a:extLst>
                <a:ext uri="{FF2B5EF4-FFF2-40B4-BE49-F238E27FC236}">
                  <a16:creationId xmlns:a16="http://schemas.microsoft.com/office/drawing/2014/main" id="{2D7641DD-AEDB-1BB0-E923-C6727B3A4090}"/>
                </a:ext>
              </a:extLst>
            </p:cNvPr>
            <p:cNvSpPr txBox="1"/>
            <p:nvPr/>
          </p:nvSpPr>
          <p:spPr>
            <a:xfrm>
              <a:off x="4428888" y="5547671"/>
              <a:ext cx="2016000" cy="7200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b="0" i="0" dirty="0">
                  <a:effectLst/>
                </a:rPr>
                <a:t>65+ years = 18</a:t>
              </a:r>
              <a:endParaRPr lang="en-AU" sz="1400" b="0" i="0" dirty="0">
                <a:effectLst/>
              </a:endParaRPr>
            </a:p>
            <a:p>
              <a:r>
                <a:rPr lang="en-US" sz="1400" b="0" i="0" dirty="0">
                  <a:effectLst/>
                </a:rPr>
                <a:t>55 to 64 years = 91</a:t>
              </a:r>
              <a:endParaRPr lang="en-AU" sz="1400" b="0" i="0" dirty="0">
                <a:effectLst/>
              </a:endParaRPr>
            </a:p>
            <a:p>
              <a:r>
                <a:rPr lang="en-US" sz="1400" b="0" i="0" dirty="0">
                  <a:effectLst/>
                </a:rPr>
                <a:t>45 to 54 years = 285</a:t>
              </a:r>
              <a:endParaRPr lang="en-AU" sz="1400" dirty="0"/>
            </a:p>
          </p:txBody>
        </p:sp>
        <p:sp>
          <p:nvSpPr>
            <p:cNvPr id="28" name="TextBox 27">
              <a:extLst>
                <a:ext uri="{FF2B5EF4-FFF2-40B4-BE49-F238E27FC236}">
                  <a16:creationId xmlns:a16="http://schemas.microsoft.com/office/drawing/2014/main" id="{79BD52B2-E93B-6764-B7BB-874758A73C75}"/>
                </a:ext>
              </a:extLst>
            </p:cNvPr>
            <p:cNvSpPr txBox="1"/>
            <p:nvPr/>
          </p:nvSpPr>
          <p:spPr>
            <a:xfrm>
              <a:off x="6444888" y="5547671"/>
              <a:ext cx="2016000" cy="72000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b="0" i="0" dirty="0">
                  <a:effectLst/>
                </a:rPr>
                <a:t>35 to 44 years = 339</a:t>
              </a:r>
              <a:endParaRPr lang="en-AU" sz="1400" b="0" i="0" dirty="0">
                <a:effectLst/>
              </a:endParaRPr>
            </a:p>
            <a:p>
              <a:r>
                <a:rPr lang="en-US" sz="1400" b="0" i="0" dirty="0">
                  <a:effectLst/>
                </a:rPr>
                <a:t>25 to 34 years = 442</a:t>
              </a:r>
              <a:endParaRPr lang="en-AU" sz="1400" dirty="0"/>
            </a:p>
            <a:p>
              <a:r>
                <a:rPr lang="en-US" sz="1400" b="0" i="0" dirty="0">
                  <a:effectLst/>
                </a:rPr>
                <a:t>18 to 24 years = 592</a:t>
              </a:r>
              <a:endParaRPr lang="en-AU" sz="1400" dirty="0"/>
            </a:p>
          </p:txBody>
        </p:sp>
      </p:grpSp>
    </p:spTree>
    <p:extLst>
      <p:ext uri="{BB962C8B-B14F-4D97-AF65-F5344CB8AC3E}">
        <p14:creationId xmlns:p14="http://schemas.microsoft.com/office/powerpoint/2010/main" val="913184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266</TotalTime>
  <Words>1448</Words>
  <Application>Microsoft Macintosh PowerPoint</Application>
  <PresentationFormat>Widescreen</PresentationFormat>
  <Paragraphs>170</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system-ui</vt:lpstr>
      <vt:lpstr>Aptos</vt:lpstr>
      <vt:lpstr>Arial</vt:lpstr>
      <vt:lpstr>Century Gothic</vt:lpstr>
      <vt:lpstr>Consolas</vt:lpstr>
      <vt:lpstr>Verdana</vt:lpstr>
      <vt:lpstr>Wingdings 3</vt:lpstr>
      <vt:lpstr>Ion Boardroom</vt:lpstr>
      <vt:lpstr>Drug Consumption Data Analysis</vt:lpstr>
      <vt:lpstr>Executive Summary</vt:lpstr>
      <vt:lpstr>Data Source</vt:lpstr>
      <vt:lpstr>Drug Usage by Country Analysis Process</vt:lpstr>
      <vt:lpstr>Drug Usage by Country Analysis and Proportion by Country</vt:lpstr>
      <vt:lpstr>PowerPoint Presentation</vt:lpstr>
      <vt:lpstr>Drug Usage by Gender Number of Used Drug by Gender</vt:lpstr>
      <vt:lpstr>Drug Usage by Gender Usage Proportion by Drug</vt:lpstr>
      <vt:lpstr>Drug Usage by Age Group % of Total Respondents Consumption by Age Group</vt:lpstr>
      <vt:lpstr>Drug Usage by Age Group</vt:lpstr>
      <vt:lpstr>Drug Usage by Education Level</vt:lpstr>
      <vt:lpstr>Drug Usage by Education Level</vt:lpstr>
      <vt:lpstr>Limitations of the Study</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Consumption Data Analysis</dc:title>
  <dc:creator>Daniel Usuga</dc:creator>
  <cp:lastModifiedBy>Lisa Shimano</cp:lastModifiedBy>
  <cp:revision>8</cp:revision>
  <dcterms:created xsi:type="dcterms:W3CDTF">2024-05-05T08:49:00Z</dcterms:created>
  <dcterms:modified xsi:type="dcterms:W3CDTF">2024-05-07T09:58:37Z</dcterms:modified>
</cp:coreProperties>
</file>