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2" r:id="rId5"/>
    <p:sldId id="259" r:id="rId6"/>
    <p:sldId id="260" r:id="rId7"/>
    <p:sldId id="261" r:id="rId8"/>
    <p:sldId id="257" r:id="rId9"/>
    <p:sldId id="266" r:id="rId10"/>
    <p:sldId id="26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1A030F-6E06-41D6-A7C2-22F0751CBF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263FBFF-1ABC-4B18-A90B-17D327681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5AE1AB8-FC11-4B31-9400-D983F846D569}"/>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5" name="Fußzeilenplatzhalter 4">
            <a:extLst>
              <a:ext uri="{FF2B5EF4-FFF2-40B4-BE49-F238E27FC236}">
                <a16:creationId xmlns:a16="http://schemas.microsoft.com/office/drawing/2014/main" id="{F2D230DD-53B3-4604-A69A-9EF591911493}"/>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BF1E60A7-9EBA-4215-AAEE-06AB855D7054}"/>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311445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FCAFA-B470-4072-BD97-CF584BC2DE8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16EFB47-7CB0-4A63-8C11-0EF4FCDD74B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292BE5-75F2-4817-9F1F-D4B1DB72592B}"/>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5" name="Fußzeilenplatzhalter 4">
            <a:extLst>
              <a:ext uri="{FF2B5EF4-FFF2-40B4-BE49-F238E27FC236}">
                <a16:creationId xmlns:a16="http://schemas.microsoft.com/office/drawing/2014/main" id="{82C4E6B7-E61C-4FC8-9EA4-0E5782A55A7E}"/>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343D53F7-6C92-4830-BF30-7D606EB7F598}"/>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229961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CA3259C-D12B-442A-8FE3-9A797839E21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0287DA6-C82B-4508-BA6E-8FF49035A4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016617-4EEC-4AF9-9EAE-0881ACB07250}"/>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5" name="Fußzeilenplatzhalter 4">
            <a:extLst>
              <a:ext uri="{FF2B5EF4-FFF2-40B4-BE49-F238E27FC236}">
                <a16:creationId xmlns:a16="http://schemas.microsoft.com/office/drawing/2014/main" id="{D912D15F-B48C-4BE8-8513-DFA27B8583A7}"/>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5025534B-939B-4C7E-BEB2-FEBFF66AD8A0}"/>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85004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7960A-24A2-43DB-8954-29DF5FEDFBA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F4EA860-A301-40DB-9F13-A54946A262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FD66D99-7309-4F99-A533-55FA6F6C7D4C}"/>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5" name="Fußzeilenplatzhalter 4">
            <a:extLst>
              <a:ext uri="{FF2B5EF4-FFF2-40B4-BE49-F238E27FC236}">
                <a16:creationId xmlns:a16="http://schemas.microsoft.com/office/drawing/2014/main" id="{E5616201-DAD8-4DBB-9DE0-24CA080F3369}"/>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42DEA005-E930-4DC4-9A48-003000CF86ED}"/>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296564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C5547-1E66-4455-9583-00926F5FDE4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B0D76F7-0FD2-46D9-BB34-4CD5DC4BCE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D5B42EF-EC29-424C-A290-B038BE966819}"/>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5" name="Fußzeilenplatzhalter 4">
            <a:extLst>
              <a:ext uri="{FF2B5EF4-FFF2-40B4-BE49-F238E27FC236}">
                <a16:creationId xmlns:a16="http://schemas.microsoft.com/office/drawing/2014/main" id="{C4B645C2-B5C2-4BDF-9CDF-B9DC20DA19B2}"/>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B825E61A-D6C6-4C39-A273-465FEB39276E}"/>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219224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E48FF-DBF9-45AE-A973-091DDA0ADB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4592B93-0979-4B18-98CC-685B74F8043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20813B1-E6A8-47C0-8755-79A0E879C9F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0AE0CD6-874A-4340-A1B8-0BC9B8A76AA2}"/>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6" name="Fußzeilenplatzhalter 5">
            <a:extLst>
              <a:ext uri="{FF2B5EF4-FFF2-40B4-BE49-F238E27FC236}">
                <a16:creationId xmlns:a16="http://schemas.microsoft.com/office/drawing/2014/main" id="{46B4211D-0F5C-4654-832C-1C3D7BEBE16B}"/>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904ACF2F-627E-496E-B072-243D18C41EC0}"/>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177510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E8998-A4C4-4DF4-B82C-CF29E66D69B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9BBE328-3507-4256-97D1-9CA2E97C0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6610090-731B-4BC2-B8C8-D4D34A4074A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54440A9-7217-4D40-BDF2-E818F608B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DF6797-4236-4F08-952A-CCBE534A9D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B7CBC53-6B7C-4721-98FA-E08A76800680}"/>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8" name="Fußzeilenplatzhalter 7">
            <a:extLst>
              <a:ext uri="{FF2B5EF4-FFF2-40B4-BE49-F238E27FC236}">
                <a16:creationId xmlns:a16="http://schemas.microsoft.com/office/drawing/2014/main" id="{FB3FDE02-8FEE-4AE0-8ABE-93F9E0B05D65}"/>
              </a:ext>
            </a:extLst>
          </p:cNvPr>
          <p:cNvSpPr>
            <a:spLocks noGrp="1"/>
          </p:cNvSpPr>
          <p:nvPr>
            <p:ph type="ftr" sz="quarter" idx="11"/>
          </p:nvPr>
        </p:nvSpPr>
        <p:spPr/>
        <p:txBody>
          <a:bodyPr/>
          <a:lstStyle/>
          <a:p>
            <a:endParaRPr lang="de-DE" dirty="0"/>
          </a:p>
        </p:txBody>
      </p:sp>
      <p:sp>
        <p:nvSpPr>
          <p:cNvPr id="9" name="Foliennummernplatzhalter 8">
            <a:extLst>
              <a:ext uri="{FF2B5EF4-FFF2-40B4-BE49-F238E27FC236}">
                <a16:creationId xmlns:a16="http://schemas.microsoft.com/office/drawing/2014/main" id="{B74A3660-A78C-43C2-9987-34A665EF1A83}"/>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295778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C2335-5BE6-4B89-AA40-CCBBE86B862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9BDC858-F350-4531-B307-52D7444DF20B}"/>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4" name="Fußzeilenplatzhalter 3">
            <a:extLst>
              <a:ext uri="{FF2B5EF4-FFF2-40B4-BE49-F238E27FC236}">
                <a16:creationId xmlns:a16="http://schemas.microsoft.com/office/drawing/2014/main" id="{B6FC362B-FF82-451F-AD1E-97C179E25996}"/>
              </a:ext>
            </a:extLst>
          </p:cNvPr>
          <p:cNvSpPr>
            <a:spLocks noGrp="1"/>
          </p:cNvSpPr>
          <p:nvPr>
            <p:ph type="ftr" sz="quarter" idx="11"/>
          </p:nvPr>
        </p:nvSpPr>
        <p:spPr/>
        <p:txBody>
          <a:bodyPr/>
          <a:lstStyle/>
          <a:p>
            <a:endParaRPr lang="de-DE" dirty="0"/>
          </a:p>
        </p:txBody>
      </p:sp>
      <p:sp>
        <p:nvSpPr>
          <p:cNvPr id="5" name="Foliennummernplatzhalter 4">
            <a:extLst>
              <a:ext uri="{FF2B5EF4-FFF2-40B4-BE49-F238E27FC236}">
                <a16:creationId xmlns:a16="http://schemas.microsoft.com/office/drawing/2014/main" id="{173A8A6C-6A53-4560-B030-4987BE008A5F}"/>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181467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AD36663-56DA-4EE4-B3FA-DF5F1F6F2A1F}"/>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3" name="Fußzeilenplatzhalter 2">
            <a:extLst>
              <a:ext uri="{FF2B5EF4-FFF2-40B4-BE49-F238E27FC236}">
                <a16:creationId xmlns:a16="http://schemas.microsoft.com/office/drawing/2014/main" id="{5AEF88A5-347B-4013-8174-11B36433ECBE}"/>
              </a:ext>
            </a:extLst>
          </p:cNvPr>
          <p:cNvSpPr>
            <a:spLocks noGrp="1"/>
          </p:cNvSpPr>
          <p:nvPr>
            <p:ph type="ftr" sz="quarter" idx="11"/>
          </p:nvPr>
        </p:nvSpPr>
        <p:spPr/>
        <p:txBody>
          <a:bodyPr/>
          <a:lstStyle/>
          <a:p>
            <a:endParaRPr lang="de-DE" dirty="0"/>
          </a:p>
        </p:txBody>
      </p:sp>
      <p:sp>
        <p:nvSpPr>
          <p:cNvPr id="4" name="Foliennummernplatzhalter 3">
            <a:extLst>
              <a:ext uri="{FF2B5EF4-FFF2-40B4-BE49-F238E27FC236}">
                <a16:creationId xmlns:a16="http://schemas.microsoft.com/office/drawing/2014/main" id="{B1497872-901E-4E39-9C94-18292825C000}"/>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338675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D54665-2B23-49C4-BFEE-DB533A3919B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4EE209A-7880-4154-A65F-AEEB5B969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42043F4-EC7A-489A-AE65-BDD2C01F2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6D41B96-7641-479F-8869-3EDCF9ABFECE}"/>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6" name="Fußzeilenplatzhalter 5">
            <a:extLst>
              <a:ext uri="{FF2B5EF4-FFF2-40B4-BE49-F238E27FC236}">
                <a16:creationId xmlns:a16="http://schemas.microsoft.com/office/drawing/2014/main" id="{2438409A-5C91-4369-BBA2-BCE2C498A4C9}"/>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014ABAA3-6A5A-4AC5-B8D6-C0A8E14F86D0}"/>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208467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144A97-3B57-4496-A7B5-F5635F03063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DF4A48B-A8C0-4C0F-9FD8-FCE001403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a:extLst>
              <a:ext uri="{FF2B5EF4-FFF2-40B4-BE49-F238E27FC236}">
                <a16:creationId xmlns:a16="http://schemas.microsoft.com/office/drawing/2014/main" id="{AF934A79-BDF0-41EB-9EFA-725E99F25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3A6331E-81CC-4BDD-AF02-BABCCC65964A}"/>
              </a:ext>
            </a:extLst>
          </p:cNvPr>
          <p:cNvSpPr>
            <a:spLocks noGrp="1"/>
          </p:cNvSpPr>
          <p:nvPr>
            <p:ph type="dt" sz="half" idx="10"/>
          </p:nvPr>
        </p:nvSpPr>
        <p:spPr/>
        <p:txBody>
          <a:bodyPr/>
          <a:lstStyle/>
          <a:p>
            <a:fld id="{B09629DC-AF40-4095-B882-42FCFB71C232}" type="datetimeFigureOut">
              <a:rPr lang="de-DE" smtClean="0"/>
              <a:t>11.08.2020</a:t>
            </a:fld>
            <a:endParaRPr lang="de-DE" dirty="0"/>
          </a:p>
        </p:txBody>
      </p:sp>
      <p:sp>
        <p:nvSpPr>
          <p:cNvPr id="6" name="Fußzeilenplatzhalter 5">
            <a:extLst>
              <a:ext uri="{FF2B5EF4-FFF2-40B4-BE49-F238E27FC236}">
                <a16:creationId xmlns:a16="http://schemas.microsoft.com/office/drawing/2014/main" id="{B39B4EE9-46D9-4145-813D-9EAB4B24F813}"/>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BE4C54C6-42FD-4F65-A27C-1FDCA6C01B3F}"/>
              </a:ext>
            </a:extLst>
          </p:cNvPr>
          <p:cNvSpPr>
            <a:spLocks noGrp="1"/>
          </p:cNvSpPr>
          <p:nvPr>
            <p:ph type="sldNum" sz="quarter" idx="12"/>
          </p:nvPr>
        </p:nvSpPr>
        <p:spPr/>
        <p:txBody>
          <a:bodyPr/>
          <a:lstStyle/>
          <a:p>
            <a:fld id="{434A2D58-FF44-4816-B427-D57E8927CD79}" type="slidenum">
              <a:rPr lang="de-DE" smtClean="0"/>
              <a:t>‹Nr.›</a:t>
            </a:fld>
            <a:endParaRPr lang="de-DE" dirty="0"/>
          </a:p>
        </p:txBody>
      </p:sp>
    </p:spTree>
    <p:extLst>
      <p:ext uri="{BB962C8B-B14F-4D97-AF65-F5344CB8AC3E}">
        <p14:creationId xmlns:p14="http://schemas.microsoft.com/office/powerpoint/2010/main" val="76126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6DC89EC-D857-40FA-827B-50678C53E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789E756-6A72-43BE-9A15-BCF5592BB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412895-0E91-4ACF-AE9F-3E07B4BE9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629DC-AF40-4095-B882-42FCFB71C232}" type="datetimeFigureOut">
              <a:rPr lang="de-DE" smtClean="0"/>
              <a:t>11.08.2020</a:t>
            </a:fld>
            <a:endParaRPr lang="de-DE" dirty="0"/>
          </a:p>
        </p:txBody>
      </p:sp>
      <p:sp>
        <p:nvSpPr>
          <p:cNvPr id="5" name="Fußzeilenplatzhalter 4">
            <a:extLst>
              <a:ext uri="{FF2B5EF4-FFF2-40B4-BE49-F238E27FC236}">
                <a16:creationId xmlns:a16="http://schemas.microsoft.com/office/drawing/2014/main" id="{EB4E4048-0CC0-4CF9-90EB-E756BDE1E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a:extLst>
              <a:ext uri="{FF2B5EF4-FFF2-40B4-BE49-F238E27FC236}">
                <a16:creationId xmlns:a16="http://schemas.microsoft.com/office/drawing/2014/main" id="{DA0DF2BB-A972-4639-BD33-9B98D5DF9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A2D58-FF44-4816-B427-D57E8927CD79}" type="slidenum">
              <a:rPr lang="de-DE" smtClean="0"/>
              <a:t>‹Nr.›</a:t>
            </a:fld>
            <a:endParaRPr lang="de-DE" dirty="0"/>
          </a:p>
        </p:txBody>
      </p:sp>
    </p:spTree>
    <p:extLst>
      <p:ext uri="{BB962C8B-B14F-4D97-AF65-F5344CB8AC3E}">
        <p14:creationId xmlns:p14="http://schemas.microsoft.com/office/powerpoint/2010/main" val="255313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E81940-8E90-45F3-BF66-021C82C88F9C}"/>
              </a:ext>
            </a:extLst>
          </p:cNvPr>
          <p:cNvSpPr>
            <a:spLocks noGrp="1"/>
          </p:cNvSpPr>
          <p:nvPr>
            <p:ph type="ctrTitle"/>
          </p:nvPr>
        </p:nvSpPr>
        <p:spPr/>
        <p:txBody>
          <a:bodyPr/>
          <a:lstStyle/>
          <a:p>
            <a:r>
              <a:rPr lang="de-DE" dirty="0"/>
              <a:t>Dokumentation</a:t>
            </a:r>
          </a:p>
        </p:txBody>
      </p:sp>
      <p:sp>
        <p:nvSpPr>
          <p:cNvPr id="3" name="Untertitel 2">
            <a:extLst>
              <a:ext uri="{FF2B5EF4-FFF2-40B4-BE49-F238E27FC236}">
                <a16:creationId xmlns:a16="http://schemas.microsoft.com/office/drawing/2014/main" id="{914783A4-F1D3-40DF-8388-7EC85185BF07}"/>
              </a:ext>
            </a:extLst>
          </p:cNvPr>
          <p:cNvSpPr>
            <a:spLocks noGrp="1"/>
          </p:cNvSpPr>
          <p:nvPr>
            <p:ph type="subTitle" idx="1"/>
          </p:nvPr>
        </p:nvSpPr>
        <p:spPr/>
        <p:txBody>
          <a:bodyPr/>
          <a:lstStyle/>
          <a:p>
            <a:r>
              <a:rPr lang="de-DE" dirty="0"/>
              <a:t>Objekterkennung Carolo Cup</a:t>
            </a:r>
          </a:p>
        </p:txBody>
      </p:sp>
    </p:spTree>
    <p:extLst>
      <p:ext uri="{BB962C8B-B14F-4D97-AF65-F5344CB8AC3E}">
        <p14:creationId xmlns:p14="http://schemas.microsoft.com/office/powerpoint/2010/main" val="2138553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6CB86-A444-450D-99B7-8078E2F6BDE2}"/>
              </a:ext>
            </a:extLst>
          </p:cNvPr>
          <p:cNvSpPr>
            <a:spLocks noGrp="1"/>
          </p:cNvSpPr>
          <p:nvPr>
            <p:ph type="title"/>
          </p:nvPr>
        </p:nvSpPr>
        <p:spPr/>
        <p:txBody>
          <a:bodyPr/>
          <a:lstStyle/>
          <a:p>
            <a:r>
              <a:rPr lang="de-DE" dirty="0"/>
              <a:t>Erläuterungen/Hinweise</a:t>
            </a:r>
          </a:p>
        </p:txBody>
      </p:sp>
      <p:sp>
        <p:nvSpPr>
          <p:cNvPr id="3" name="Inhaltsplatzhalter 2">
            <a:extLst>
              <a:ext uri="{FF2B5EF4-FFF2-40B4-BE49-F238E27FC236}">
                <a16:creationId xmlns:a16="http://schemas.microsoft.com/office/drawing/2014/main" id="{B8EB8DF8-CA8D-40FC-8113-D0FBD7F1F1FB}"/>
              </a:ext>
            </a:extLst>
          </p:cNvPr>
          <p:cNvSpPr>
            <a:spLocks noGrp="1"/>
          </p:cNvSpPr>
          <p:nvPr>
            <p:ph idx="1"/>
          </p:nvPr>
        </p:nvSpPr>
        <p:spPr>
          <a:xfrm>
            <a:off x="779477" y="1414564"/>
            <a:ext cx="10515600" cy="4351338"/>
          </a:xfrm>
        </p:spPr>
        <p:txBody>
          <a:bodyPr>
            <a:normAutofit lnSpcReduction="10000"/>
          </a:bodyPr>
          <a:lstStyle/>
          <a:p>
            <a:r>
              <a:rPr lang="de-DE" dirty="0"/>
              <a:t>Wird ein bestimmtes Objekt verfolgt und es wird ein neues Objekt der selben Klasse erkannt, wird dieses nicht verfolgt, da nur ein Objekt derselben Klasse im Code erstellt wurde und ansonsten das momentan verfolgte Objekt verloren ginge. Sicherheitsmaßnahme aufgrund von Spiegelungen -&gt; Bereits verfolgte Objekte haben Vorrang</a:t>
            </a:r>
          </a:p>
          <a:p>
            <a:r>
              <a:rPr lang="de-DE" dirty="0"/>
              <a:t>Ein Hindernis, welches von außerhalb der Fahrbahn in diese fährt, kann je nach Richtung und Höhe unterschiedlich klassifiziert werden. Deshalb darf die Gesamtfunktion während eines Kreuzungsaufenthalts nicht aufgerufen werden, da vorbeifahrende Objekte/ Fahrzeuge falsch klassifiziert und darauffolgend falsche Manöver ausgeführt werden könnten.</a:t>
            </a:r>
          </a:p>
        </p:txBody>
      </p:sp>
    </p:spTree>
    <p:extLst>
      <p:ext uri="{BB962C8B-B14F-4D97-AF65-F5344CB8AC3E}">
        <p14:creationId xmlns:p14="http://schemas.microsoft.com/office/powerpoint/2010/main" val="299065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E0E059-D497-4133-92A6-CDFC4B42A50B}"/>
              </a:ext>
            </a:extLst>
          </p:cNvPr>
          <p:cNvSpPr>
            <a:spLocks noGrp="1"/>
          </p:cNvSpPr>
          <p:nvPr>
            <p:ph type="title"/>
          </p:nvPr>
        </p:nvSpPr>
        <p:spPr>
          <a:xfrm>
            <a:off x="838200" y="365125"/>
            <a:ext cx="2007550" cy="1325563"/>
          </a:xfrm>
        </p:spPr>
        <p:txBody>
          <a:bodyPr/>
          <a:lstStyle/>
          <a:p>
            <a:r>
              <a:rPr lang="de-DE" dirty="0"/>
              <a:t>Klassen</a:t>
            </a:r>
          </a:p>
        </p:txBody>
      </p:sp>
      <p:grpSp>
        <p:nvGrpSpPr>
          <p:cNvPr id="11" name="Gruppieren 10">
            <a:extLst>
              <a:ext uri="{FF2B5EF4-FFF2-40B4-BE49-F238E27FC236}">
                <a16:creationId xmlns:a16="http://schemas.microsoft.com/office/drawing/2014/main" id="{C1A3ABF7-0D4A-49F6-A4CC-7A64F2E0FC01}"/>
              </a:ext>
            </a:extLst>
          </p:cNvPr>
          <p:cNvGrpSpPr/>
          <p:nvPr/>
        </p:nvGrpSpPr>
        <p:grpSpPr>
          <a:xfrm>
            <a:off x="5164509" y="553171"/>
            <a:ext cx="1862982" cy="2055297"/>
            <a:chOff x="4905287" y="940037"/>
            <a:chExt cx="1862982" cy="2055297"/>
          </a:xfrm>
        </p:grpSpPr>
        <p:sp>
          <p:nvSpPr>
            <p:cNvPr id="4" name="Rechteck 3">
              <a:extLst>
                <a:ext uri="{FF2B5EF4-FFF2-40B4-BE49-F238E27FC236}">
                  <a16:creationId xmlns:a16="http://schemas.microsoft.com/office/drawing/2014/main" id="{4297252C-CAB1-4AB6-9964-46973DFECCF6}"/>
                </a:ext>
              </a:extLst>
            </p:cNvPr>
            <p:cNvSpPr/>
            <p:nvPr/>
          </p:nvSpPr>
          <p:spPr>
            <a:xfrm>
              <a:off x="5187297" y="940037"/>
              <a:ext cx="1580972" cy="202535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1FED6D43-010B-47D4-9068-8D5F33B1C303}"/>
                </a:ext>
              </a:extLst>
            </p:cNvPr>
            <p:cNvSpPr txBox="1"/>
            <p:nvPr/>
          </p:nvSpPr>
          <p:spPr>
            <a:xfrm>
              <a:off x="5187297" y="940037"/>
              <a:ext cx="1580972" cy="369332"/>
            </a:xfrm>
            <a:prstGeom prst="rect">
              <a:avLst/>
            </a:prstGeom>
            <a:noFill/>
          </p:spPr>
          <p:txBody>
            <a:bodyPr wrap="square" rtlCol="0">
              <a:spAutoFit/>
            </a:bodyPr>
            <a:lstStyle/>
            <a:p>
              <a:pPr algn="ctr"/>
              <a:r>
                <a:rPr lang="de-DE" dirty="0" err="1"/>
                <a:t>object</a:t>
              </a:r>
              <a:endParaRPr lang="de-DE" dirty="0"/>
            </a:p>
          </p:txBody>
        </p:sp>
        <p:sp>
          <p:nvSpPr>
            <p:cNvPr id="6" name="Textfeld 5">
              <a:extLst>
                <a:ext uri="{FF2B5EF4-FFF2-40B4-BE49-F238E27FC236}">
                  <a16:creationId xmlns:a16="http://schemas.microsoft.com/office/drawing/2014/main" id="{1318EC48-910F-4085-A1EB-0324690548C1}"/>
                </a:ext>
              </a:extLst>
            </p:cNvPr>
            <p:cNvSpPr txBox="1"/>
            <p:nvPr/>
          </p:nvSpPr>
          <p:spPr>
            <a:xfrm>
              <a:off x="5187297" y="1422391"/>
              <a:ext cx="1580972" cy="553998"/>
            </a:xfrm>
            <a:prstGeom prst="rect">
              <a:avLst/>
            </a:prstGeom>
            <a:noFill/>
          </p:spPr>
          <p:txBody>
            <a:bodyPr wrap="square" rtlCol="0">
              <a:spAutoFit/>
            </a:bodyPr>
            <a:lstStyle/>
            <a:p>
              <a:r>
                <a:rPr lang="de-DE" sz="1000" dirty="0" err="1"/>
                <a:t>object</a:t>
              </a:r>
              <a:r>
                <a:rPr lang="de-DE" sz="1000" dirty="0"/>
                <a:t>()</a:t>
              </a:r>
            </a:p>
            <a:p>
              <a:r>
                <a:rPr lang="de-DE" sz="1000" dirty="0" err="1"/>
                <a:t>void</a:t>
              </a:r>
              <a:r>
                <a:rPr lang="de-DE" sz="1000" dirty="0"/>
                <a:t> track(…)</a:t>
              </a:r>
            </a:p>
            <a:p>
              <a:r>
                <a:rPr lang="de-DE" sz="1000" dirty="0"/>
                <a:t>+</a:t>
              </a:r>
              <a:r>
                <a:rPr lang="de-DE" sz="1000" dirty="0" err="1"/>
                <a:t>setter</a:t>
              </a:r>
              <a:r>
                <a:rPr lang="de-DE" sz="1000" dirty="0"/>
                <a:t>/</a:t>
              </a:r>
              <a:r>
                <a:rPr lang="de-DE" sz="1000" dirty="0" err="1"/>
                <a:t>getter</a:t>
              </a:r>
              <a:r>
                <a:rPr lang="de-DE" sz="1000" dirty="0"/>
                <a:t>-Funktionen</a:t>
              </a:r>
            </a:p>
          </p:txBody>
        </p:sp>
        <p:sp>
          <p:nvSpPr>
            <p:cNvPr id="7" name="Rechteck 6">
              <a:extLst>
                <a:ext uri="{FF2B5EF4-FFF2-40B4-BE49-F238E27FC236}">
                  <a16:creationId xmlns:a16="http://schemas.microsoft.com/office/drawing/2014/main" id="{0586A1D9-302B-43FD-97BA-3B1305702BD8}"/>
                </a:ext>
              </a:extLst>
            </p:cNvPr>
            <p:cNvSpPr/>
            <p:nvPr/>
          </p:nvSpPr>
          <p:spPr>
            <a:xfrm>
              <a:off x="4905287" y="1309369"/>
              <a:ext cx="282010" cy="936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public</a:t>
              </a:r>
              <a:endParaRPr lang="de-DE" sz="1000" dirty="0"/>
            </a:p>
          </p:txBody>
        </p:sp>
        <p:sp>
          <p:nvSpPr>
            <p:cNvPr id="8" name="Rechteck 7">
              <a:extLst>
                <a:ext uri="{FF2B5EF4-FFF2-40B4-BE49-F238E27FC236}">
                  <a16:creationId xmlns:a16="http://schemas.microsoft.com/office/drawing/2014/main" id="{AE00FBF6-72D5-4CBD-9BE9-C48FE3D03532}"/>
                </a:ext>
              </a:extLst>
            </p:cNvPr>
            <p:cNvSpPr/>
            <p:nvPr/>
          </p:nvSpPr>
          <p:spPr>
            <a:xfrm>
              <a:off x="4905287" y="2246129"/>
              <a:ext cx="282010" cy="71926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protected</a:t>
              </a:r>
              <a:endParaRPr lang="de-DE" sz="1000" dirty="0"/>
            </a:p>
          </p:txBody>
        </p:sp>
        <p:sp>
          <p:nvSpPr>
            <p:cNvPr id="9" name="Textfeld 8">
              <a:extLst>
                <a:ext uri="{FF2B5EF4-FFF2-40B4-BE49-F238E27FC236}">
                  <a16:creationId xmlns:a16="http://schemas.microsoft.com/office/drawing/2014/main" id="{9BE7CFB4-7B74-46E8-AAC3-E3FA625B9E1C}"/>
                </a:ext>
              </a:extLst>
            </p:cNvPr>
            <p:cNvSpPr txBox="1"/>
            <p:nvPr/>
          </p:nvSpPr>
          <p:spPr>
            <a:xfrm>
              <a:off x="5183023" y="2287448"/>
              <a:ext cx="1580972" cy="707886"/>
            </a:xfrm>
            <a:prstGeom prst="rect">
              <a:avLst/>
            </a:prstGeom>
            <a:noFill/>
          </p:spPr>
          <p:txBody>
            <a:bodyPr wrap="square" rtlCol="0">
              <a:spAutoFit/>
            </a:bodyPr>
            <a:lstStyle/>
            <a:p>
              <a:r>
                <a:rPr lang="de-DE" sz="1000" dirty="0" err="1"/>
                <a:t>bool</a:t>
              </a:r>
              <a:r>
                <a:rPr lang="de-DE" sz="1000" dirty="0"/>
                <a:t> </a:t>
              </a:r>
              <a:r>
                <a:rPr lang="de-DE" sz="1000" dirty="0" err="1"/>
                <a:t>mtracking</a:t>
              </a:r>
              <a:endParaRPr lang="de-DE" sz="1000" dirty="0"/>
            </a:p>
            <a:p>
              <a:r>
                <a:rPr lang="de-DE" sz="1000" dirty="0" err="1"/>
                <a:t>int</a:t>
              </a:r>
              <a:r>
                <a:rPr lang="de-DE" sz="1000" dirty="0"/>
                <a:t> </a:t>
              </a:r>
              <a:r>
                <a:rPr lang="de-DE" sz="1000" dirty="0" err="1"/>
                <a:t>mheight</a:t>
              </a:r>
              <a:endParaRPr lang="de-DE" sz="1000" dirty="0"/>
            </a:p>
            <a:p>
              <a:r>
                <a:rPr lang="de-DE" sz="1000" dirty="0" err="1"/>
                <a:t>bool</a:t>
              </a:r>
              <a:r>
                <a:rPr lang="de-DE" sz="1000" dirty="0"/>
                <a:t> </a:t>
              </a:r>
              <a:r>
                <a:rPr lang="de-DE" sz="1000" dirty="0" err="1"/>
                <a:t>mout_of_start</a:t>
              </a:r>
              <a:endParaRPr lang="de-DE" sz="1000" dirty="0"/>
            </a:p>
            <a:p>
              <a:endParaRPr lang="de-DE" sz="1000" dirty="0"/>
            </a:p>
          </p:txBody>
        </p:sp>
        <p:sp>
          <p:nvSpPr>
            <p:cNvPr id="10" name="Rechteck 9">
              <a:extLst>
                <a:ext uri="{FF2B5EF4-FFF2-40B4-BE49-F238E27FC236}">
                  <a16:creationId xmlns:a16="http://schemas.microsoft.com/office/drawing/2014/main" id="{6DCF5BB2-9DCC-44CE-92E4-0842DFC46BFE}"/>
                </a:ext>
              </a:extLst>
            </p:cNvPr>
            <p:cNvSpPr/>
            <p:nvPr/>
          </p:nvSpPr>
          <p:spPr>
            <a:xfrm>
              <a:off x="4905287" y="940037"/>
              <a:ext cx="282010" cy="3665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 name="Gruppieren 11">
            <a:extLst>
              <a:ext uri="{FF2B5EF4-FFF2-40B4-BE49-F238E27FC236}">
                <a16:creationId xmlns:a16="http://schemas.microsoft.com/office/drawing/2014/main" id="{2F17F14A-E5CA-408C-8DA2-15E54510E2F7}"/>
              </a:ext>
            </a:extLst>
          </p:cNvPr>
          <p:cNvGrpSpPr/>
          <p:nvPr/>
        </p:nvGrpSpPr>
        <p:grpSpPr>
          <a:xfrm>
            <a:off x="1485545" y="3604901"/>
            <a:ext cx="1862982" cy="2025354"/>
            <a:chOff x="4905287" y="940037"/>
            <a:chExt cx="1862982" cy="2025354"/>
          </a:xfrm>
        </p:grpSpPr>
        <p:sp>
          <p:nvSpPr>
            <p:cNvPr id="13" name="Rechteck 12">
              <a:extLst>
                <a:ext uri="{FF2B5EF4-FFF2-40B4-BE49-F238E27FC236}">
                  <a16:creationId xmlns:a16="http://schemas.microsoft.com/office/drawing/2014/main" id="{0C71AE7A-0764-4220-8F2E-AC6F62DD5F86}"/>
                </a:ext>
              </a:extLst>
            </p:cNvPr>
            <p:cNvSpPr/>
            <p:nvPr/>
          </p:nvSpPr>
          <p:spPr>
            <a:xfrm>
              <a:off x="5187297" y="940037"/>
              <a:ext cx="1580972" cy="202535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4F385482-4BC4-4823-9EAE-E66CF1382DAC}"/>
                </a:ext>
              </a:extLst>
            </p:cNvPr>
            <p:cNvSpPr txBox="1"/>
            <p:nvPr/>
          </p:nvSpPr>
          <p:spPr>
            <a:xfrm>
              <a:off x="5187297" y="940037"/>
              <a:ext cx="1580972" cy="369332"/>
            </a:xfrm>
            <a:prstGeom prst="rect">
              <a:avLst/>
            </a:prstGeom>
            <a:noFill/>
          </p:spPr>
          <p:txBody>
            <a:bodyPr wrap="square" rtlCol="0">
              <a:spAutoFit/>
            </a:bodyPr>
            <a:lstStyle/>
            <a:p>
              <a:pPr algn="ctr"/>
              <a:r>
                <a:rPr lang="de-DE" dirty="0" err="1"/>
                <a:t>obstacle</a:t>
              </a:r>
              <a:endParaRPr lang="de-DE" dirty="0"/>
            </a:p>
          </p:txBody>
        </p:sp>
        <p:sp>
          <p:nvSpPr>
            <p:cNvPr id="15" name="Textfeld 14">
              <a:extLst>
                <a:ext uri="{FF2B5EF4-FFF2-40B4-BE49-F238E27FC236}">
                  <a16:creationId xmlns:a16="http://schemas.microsoft.com/office/drawing/2014/main" id="{8A6BFA14-F483-4232-9B63-C21BBB171AF2}"/>
                </a:ext>
              </a:extLst>
            </p:cNvPr>
            <p:cNvSpPr txBox="1"/>
            <p:nvPr/>
          </p:nvSpPr>
          <p:spPr>
            <a:xfrm>
              <a:off x="5187297" y="1422391"/>
              <a:ext cx="1580972" cy="246221"/>
            </a:xfrm>
            <a:prstGeom prst="rect">
              <a:avLst/>
            </a:prstGeom>
            <a:noFill/>
          </p:spPr>
          <p:txBody>
            <a:bodyPr wrap="square" rtlCol="0">
              <a:spAutoFit/>
            </a:bodyPr>
            <a:lstStyle/>
            <a:p>
              <a:r>
                <a:rPr lang="de-DE" sz="1000" dirty="0" err="1"/>
                <a:t>bool</a:t>
              </a:r>
              <a:r>
                <a:rPr lang="de-DE" sz="1000" dirty="0"/>
                <a:t> detection(…)</a:t>
              </a:r>
            </a:p>
          </p:txBody>
        </p:sp>
        <p:sp>
          <p:nvSpPr>
            <p:cNvPr id="16" name="Rechteck 15">
              <a:extLst>
                <a:ext uri="{FF2B5EF4-FFF2-40B4-BE49-F238E27FC236}">
                  <a16:creationId xmlns:a16="http://schemas.microsoft.com/office/drawing/2014/main" id="{DC0FB922-8D4D-4097-A64E-FBF0B5CD8434}"/>
                </a:ext>
              </a:extLst>
            </p:cNvPr>
            <p:cNvSpPr/>
            <p:nvPr/>
          </p:nvSpPr>
          <p:spPr>
            <a:xfrm>
              <a:off x="4905287" y="1309369"/>
              <a:ext cx="282010" cy="936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public</a:t>
              </a:r>
              <a:endParaRPr lang="de-DE" sz="1000" dirty="0"/>
            </a:p>
          </p:txBody>
        </p:sp>
        <p:sp>
          <p:nvSpPr>
            <p:cNvPr id="17" name="Rechteck 16">
              <a:extLst>
                <a:ext uri="{FF2B5EF4-FFF2-40B4-BE49-F238E27FC236}">
                  <a16:creationId xmlns:a16="http://schemas.microsoft.com/office/drawing/2014/main" id="{264C8927-7BA7-4570-99B9-8CD8E6B270D9}"/>
                </a:ext>
              </a:extLst>
            </p:cNvPr>
            <p:cNvSpPr/>
            <p:nvPr/>
          </p:nvSpPr>
          <p:spPr>
            <a:xfrm>
              <a:off x="4905287" y="2246129"/>
              <a:ext cx="282010" cy="71926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protected</a:t>
              </a:r>
              <a:endParaRPr lang="de-DE" sz="1000" dirty="0"/>
            </a:p>
          </p:txBody>
        </p:sp>
        <p:sp>
          <p:nvSpPr>
            <p:cNvPr id="19" name="Rechteck 18">
              <a:extLst>
                <a:ext uri="{FF2B5EF4-FFF2-40B4-BE49-F238E27FC236}">
                  <a16:creationId xmlns:a16="http://schemas.microsoft.com/office/drawing/2014/main" id="{BA602572-823F-4017-9F2A-992790B8847C}"/>
                </a:ext>
              </a:extLst>
            </p:cNvPr>
            <p:cNvSpPr/>
            <p:nvPr/>
          </p:nvSpPr>
          <p:spPr>
            <a:xfrm>
              <a:off x="4905287" y="940037"/>
              <a:ext cx="282010" cy="3665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0" name="Gruppieren 19">
            <a:extLst>
              <a:ext uri="{FF2B5EF4-FFF2-40B4-BE49-F238E27FC236}">
                <a16:creationId xmlns:a16="http://schemas.microsoft.com/office/drawing/2014/main" id="{803E42D7-2112-4B94-80D9-7E58BE219335}"/>
              </a:ext>
            </a:extLst>
          </p:cNvPr>
          <p:cNvGrpSpPr/>
          <p:nvPr/>
        </p:nvGrpSpPr>
        <p:grpSpPr>
          <a:xfrm>
            <a:off x="5160235" y="3604901"/>
            <a:ext cx="1862982" cy="2025354"/>
            <a:chOff x="4905287" y="940037"/>
            <a:chExt cx="1862982" cy="2025354"/>
          </a:xfrm>
        </p:grpSpPr>
        <p:sp>
          <p:nvSpPr>
            <p:cNvPr id="21" name="Rechteck 20">
              <a:extLst>
                <a:ext uri="{FF2B5EF4-FFF2-40B4-BE49-F238E27FC236}">
                  <a16:creationId xmlns:a16="http://schemas.microsoft.com/office/drawing/2014/main" id="{812F9D7B-D91D-484F-B9B8-CA2618483843}"/>
                </a:ext>
              </a:extLst>
            </p:cNvPr>
            <p:cNvSpPr/>
            <p:nvPr/>
          </p:nvSpPr>
          <p:spPr>
            <a:xfrm>
              <a:off x="5187297" y="940037"/>
              <a:ext cx="1580972" cy="202535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867A84C1-BC1A-48A9-BEF5-72DA61BA1857}"/>
                </a:ext>
              </a:extLst>
            </p:cNvPr>
            <p:cNvSpPr txBox="1"/>
            <p:nvPr/>
          </p:nvSpPr>
          <p:spPr>
            <a:xfrm>
              <a:off x="5187297" y="940037"/>
              <a:ext cx="1580972" cy="369332"/>
            </a:xfrm>
            <a:prstGeom prst="rect">
              <a:avLst/>
            </a:prstGeom>
            <a:noFill/>
          </p:spPr>
          <p:txBody>
            <a:bodyPr wrap="square" rtlCol="0">
              <a:spAutoFit/>
            </a:bodyPr>
            <a:lstStyle/>
            <a:p>
              <a:pPr algn="ctr"/>
              <a:r>
                <a:rPr lang="de-DE" dirty="0"/>
                <a:t>startline</a:t>
              </a:r>
            </a:p>
          </p:txBody>
        </p:sp>
        <p:sp>
          <p:nvSpPr>
            <p:cNvPr id="23" name="Textfeld 22">
              <a:extLst>
                <a:ext uri="{FF2B5EF4-FFF2-40B4-BE49-F238E27FC236}">
                  <a16:creationId xmlns:a16="http://schemas.microsoft.com/office/drawing/2014/main" id="{0CBE4A68-4722-4C24-9682-22E5DE996814}"/>
                </a:ext>
              </a:extLst>
            </p:cNvPr>
            <p:cNvSpPr txBox="1"/>
            <p:nvPr/>
          </p:nvSpPr>
          <p:spPr>
            <a:xfrm>
              <a:off x="5187297" y="1422391"/>
              <a:ext cx="1580972" cy="246221"/>
            </a:xfrm>
            <a:prstGeom prst="rect">
              <a:avLst/>
            </a:prstGeom>
            <a:noFill/>
          </p:spPr>
          <p:txBody>
            <a:bodyPr wrap="square" rtlCol="0">
              <a:spAutoFit/>
            </a:bodyPr>
            <a:lstStyle/>
            <a:p>
              <a:r>
                <a:rPr lang="de-DE" sz="1000" dirty="0" err="1"/>
                <a:t>bool</a:t>
              </a:r>
              <a:r>
                <a:rPr lang="de-DE" sz="1000" dirty="0"/>
                <a:t> detection(…)</a:t>
              </a:r>
            </a:p>
          </p:txBody>
        </p:sp>
        <p:sp>
          <p:nvSpPr>
            <p:cNvPr id="24" name="Rechteck 23">
              <a:extLst>
                <a:ext uri="{FF2B5EF4-FFF2-40B4-BE49-F238E27FC236}">
                  <a16:creationId xmlns:a16="http://schemas.microsoft.com/office/drawing/2014/main" id="{D747B6E6-564C-4B11-9DE1-8CB299A9DDC6}"/>
                </a:ext>
              </a:extLst>
            </p:cNvPr>
            <p:cNvSpPr/>
            <p:nvPr/>
          </p:nvSpPr>
          <p:spPr>
            <a:xfrm>
              <a:off x="4905287" y="1309369"/>
              <a:ext cx="282010" cy="936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public</a:t>
              </a:r>
              <a:endParaRPr lang="de-DE" sz="1000" dirty="0"/>
            </a:p>
          </p:txBody>
        </p:sp>
        <p:sp>
          <p:nvSpPr>
            <p:cNvPr id="25" name="Rechteck 24">
              <a:extLst>
                <a:ext uri="{FF2B5EF4-FFF2-40B4-BE49-F238E27FC236}">
                  <a16:creationId xmlns:a16="http://schemas.microsoft.com/office/drawing/2014/main" id="{DBCFE0D0-3935-4B56-8E87-DA3B1A3F2B27}"/>
                </a:ext>
              </a:extLst>
            </p:cNvPr>
            <p:cNvSpPr/>
            <p:nvPr/>
          </p:nvSpPr>
          <p:spPr>
            <a:xfrm>
              <a:off x="4905287" y="2246129"/>
              <a:ext cx="282010" cy="71926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protected</a:t>
              </a:r>
              <a:endParaRPr lang="de-DE" sz="1000" dirty="0"/>
            </a:p>
          </p:txBody>
        </p:sp>
        <p:sp>
          <p:nvSpPr>
            <p:cNvPr id="26" name="Rechteck 25">
              <a:extLst>
                <a:ext uri="{FF2B5EF4-FFF2-40B4-BE49-F238E27FC236}">
                  <a16:creationId xmlns:a16="http://schemas.microsoft.com/office/drawing/2014/main" id="{E52F56FC-0B88-417D-A6BA-75DFAB57BD18}"/>
                </a:ext>
              </a:extLst>
            </p:cNvPr>
            <p:cNvSpPr/>
            <p:nvPr/>
          </p:nvSpPr>
          <p:spPr>
            <a:xfrm>
              <a:off x="4905287" y="940037"/>
              <a:ext cx="282010" cy="3665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a:extLst>
              <a:ext uri="{FF2B5EF4-FFF2-40B4-BE49-F238E27FC236}">
                <a16:creationId xmlns:a16="http://schemas.microsoft.com/office/drawing/2014/main" id="{2569988F-5506-4F3E-BCB0-E6B94575B7CF}"/>
              </a:ext>
            </a:extLst>
          </p:cNvPr>
          <p:cNvGrpSpPr/>
          <p:nvPr/>
        </p:nvGrpSpPr>
        <p:grpSpPr>
          <a:xfrm>
            <a:off x="8561463" y="3604901"/>
            <a:ext cx="1862982" cy="2025354"/>
            <a:chOff x="4905287" y="940037"/>
            <a:chExt cx="1862982" cy="2025354"/>
          </a:xfrm>
        </p:grpSpPr>
        <p:sp>
          <p:nvSpPr>
            <p:cNvPr id="28" name="Rechteck 27">
              <a:extLst>
                <a:ext uri="{FF2B5EF4-FFF2-40B4-BE49-F238E27FC236}">
                  <a16:creationId xmlns:a16="http://schemas.microsoft.com/office/drawing/2014/main" id="{DD72FC29-CD9D-4F3F-B600-244645DF7694}"/>
                </a:ext>
              </a:extLst>
            </p:cNvPr>
            <p:cNvSpPr/>
            <p:nvPr/>
          </p:nvSpPr>
          <p:spPr>
            <a:xfrm>
              <a:off x="5187297" y="940037"/>
              <a:ext cx="1580972" cy="202535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9" name="Textfeld 28">
              <a:extLst>
                <a:ext uri="{FF2B5EF4-FFF2-40B4-BE49-F238E27FC236}">
                  <a16:creationId xmlns:a16="http://schemas.microsoft.com/office/drawing/2014/main" id="{B9276B55-4975-4030-9A4E-BBE98C2B53D4}"/>
                </a:ext>
              </a:extLst>
            </p:cNvPr>
            <p:cNvSpPr txBox="1"/>
            <p:nvPr/>
          </p:nvSpPr>
          <p:spPr>
            <a:xfrm>
              <a:off x="5187297" y="940037"/>
              <a:ext cx="1580972" cy="369332"/>
            </a:xfrm>
            <a:prstGeom prst="rect">
              <a:avLst/>
            </a:prstGeom>
            <a:noFill/>
          </p:spPr>
          <p:txBody>
            <a:bodyPr wrap="square" rtlCol="0">
              <a:spAutoFit/>
            </a:bodyPr>
            <a:lstStyle/>
            <a:p>
              <a:pPr algn="ctr"/>
              <a:r>
                <a:rPr lang="de-DE" dirty="0" err="1"/>
                <a:t>stopline</a:t>
              </a:r>
              <a:endParaRPr lang="de-DE" dirty="0"/>
            </a:p>
          </p:txBody>
        </p:sp>
        <p:sp>
          <p:nvSpPr>
            <p:cNvPr id="30" name="Textfeld 29">
              <a:extLst>
                <a:ext uri="{FF2B5EF4-FFF2-40B4-BE49-F238E27FC236}">
                  <a16:creationId xmlns:a16="http://schemas.microsoft.com/office/drawing/2014/main" id="{2A3120F1-949D-4943-A594-FAEC7F2B089F}"/>
                </a:ext>
              </a:extLst>
            </p:cNvPr>
            <p:cNvSpPr txBox="1"/>
            <p:nvPr/>
          </p:nvSpPr>
          <p:spPr>
            <a:xfrm>
              <a:off x="5187297" y="1422391"/>
              <a:ext cx="1580972" cy="246221"/>
            </a:xfrm>
            <a:prstGeom prst="rect">
              <a:avLst/>
            </a:prstGeom>
            <a:noFill/>
          </p:spPr>
          <p:txBody>
            <a:bodyPr wrap="square" rtlCol="0">
              <a:spAutoFit/>
            </a:bodyPr>
            <a:lstStyle/>
            <a:p>
              <a:r>
                <a:rPr lang="de-DE" sz="1000" dirty="0" err="1"/>
                <a:t>bool</a:t>
              </a:r>
              <a:r>
                <a:rPr lang="de-DE" sz="1000" dirty="0"/>
                <a:t> detection(…)</a:t>
              </a:r>
            </a:p>
          </p:txBody>
        </p:sp>
        <p:sp>
          <p:nvSpPr>
            <p:cNvPr id="31" name="Rechteck 30">
              <a:extLst>
                <a:ext uri="{FF2B5EF4-FFF2-40B4-BE49-F238E27FC236}">
                  <a16:creationId xmlns:a16="http://schemas.microsoft.com/office/drawing/2014/main" id="{5E8865CA-15B9-4DED-AC6D-C62AA5951667}"/>
                </a:ext>
              </a:extLst>
            </p:cNvPr>
            <p:cNvSpPr/>
            <p:nvPr/>
          </p:nvSpPr>
          <p:spPr>
            <a:xfrm>
              <a:off x="4905287" y="1309369"/>
              <a:ext cx="282010" cy="936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public</a:t>
              </a:r>
              <a:endParaRPr lang="de-DE" sz="1000" dirty="0"/>
            </a:p>
          </p:txBody>
        </p:sp>
        <p:sp>
          <p:nvSpPr>
            <p:cNvPr id="32" name="Rechteck 31">
              <a:extLst>
                <a:ext uri="{FF2B5EF4-FFF2-40B4-BE49-F238E27FC236}">
                  <a16:creationId xmlns:a16="http://schemas.microsoft.com/office/drawing/2014/main" id="{5BD4FABB-E792-4A3A-9A86-FC7D663E89AA}"/>
                </a:ext>
              </a:extLst>
            </p:cNvPr>
            <p:cNvSpPr/>
            <p:nvPr/>
          </p:nvSpPr>
          <p:spPr>
            <a:xfrm>
              <a:off x="4905287" y="2246129"/>
              <a:ext cx="282010" cy="71926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000" dirty="0" err="1"/>
                <a:t>protected</a:t>
              </a:r>
              <a:endParaRPr lang="de-DE" sz="1000" dirty="0"/>
            </a:p>
          </p:txBody>
        </p:sp>
        <p:sp>
          <p:nvSpPr>
            <p:cNvPr id="33" name="Rechteck 32">
              <a:extLst>
                <a:ext uri="{FF2B5EF4-FFF2-40B4-BE49-F238E27FC236}">
                  <a16:creationId xmlns:a16="http://schemas.microsoft.com/office/drawing/2014/main" id="{CC2C8103-13A5-4992-ADF9-C11BAC649FDC}"/>
                </a:ext>
              </a:extLst>
            </p:cNvPr>
            <p:cNvSpPr/>
            <p:nvPr/>
          </p:nvSpPr>
          <p:spPr>
            <a:xfrm>
              <a:off x="4905287" y="940037"/>
              <a:ext cx="282010" cy="3665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1" name="Gerade Verbindung mit Pfeil 40">
            <a:extLst>
              <a:ext uri="{FF2B5EF4-FFF2-40B4-BE49-F238E27FC236}">
                <a16:creationId xmlns:a16="http://schemas.microsoft.com/office/drawing/2014/main" id="{68349219-3F1D-409E-A8A0-46A2E883BFD4}"/>
              </a:ext>
            </a:extLst>
          </p:cNvPr>
          <p:cNvCxnSpPr/>
          <p:nvPr/>
        </p:nvCxnSpPr>
        <p:spPr>
          <a:xfrm flipH="1">
            <a:off x="2558041" y="2709633"/>
            <a:ext cx="3240000" cy="82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a:extLst>
              <a:ext uri="{FF2B5EF4-FFF2-40B4-BE49-F238E27FC236}">
                <a16:creationId xmlns:a16="http://schemas.microsoft.com/office/drawing/2014/main" id="{8F055FB2-2584-4035-970C-076B9C3A83B4}"/>
              </a:ext>
            </a:extLst>
          </p:cNvPr>
          <p:cNvCxnSpPr>
            <a:cxnSpLocks/>
          </p:cNvCxnSpPr>
          <p:nvPr/>
        </p:nvCxnSpPr>
        <p:spPr>
          <a:xfrm>
            <a:off x="6393959" y="2712251"/>
            <a:ext cx="3240000" cy="82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Gerade Verbindung mit Pfeil 44">
            <a:extLst>
              <a:ext uri="{FF2B5EF4-FFF2-40B4-BE49-F238E27FC236}">
                <a16:creationId xmlns:a16="http://schemas.microsoft.com/office/drawing/2014/main" id="{37363343-2DA0-416A-8E26-AA5D4D99BAB7}"/>
              </a:ext>
            </a:extLst>
          </p:cNvPr>
          <p:cNvCxnSpPr/>
          <p:nvPr/>
        </p:nvCxnSpPr>
        <p:spPr>
          <a:xfrm flipH="1">
            <a:off x="6096000" y="2709633"/>
            <a:ext cx="0" cy="82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09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C76001-DB27-4138-A160-0F0177C1278C}"/>
              </a:ext>
            </a:extLst>
          </p:cNvPr>
          <p:cNvSpPr>
            <a:spLocks noGrp="1"/>
          </p:cNvSpPr>
          <p:nvPr>
            <p:ph type="title"/>
          </p:nvPr>
        </p:nvSpPr>
        <p:spPr/>
        <p:txBody>
          <a:bodyPr/>
          <a:lstStyle/>
          <a:p>
            <a:r>
              <a:rPr lang="de-DE" dirty="0"/>
              <a:t>Vereinfachter </a:t>
            </a:r>
            <a:r>
              <a:rPr lang="de-DE" dirty="0" err="1"/>
              <a:t>Programmablaufsplan</a:t>
            </a:r>
            <a:endParaRPr lang="de-DE" dirty="0"/>
          </a:p>
        </p:txBody>
      </p:sp>
      <p:sp>
        <p:nvSpPr>
          <p:cNvPr id="4" name="Rechteck: abgerundete Ecken 3">
            <a:extLst>
              <a:ext uri="{FF2B5EF4-FFF2-40B4-BE49-F238E27FC236}">
                <a16:creationId xmlns:a16="http://schemas.microsoft.com/office/drawing/2014/main" id="{271CF15A-72D9-4635-A467-4EA18A0BB063}"/>
              </a:ext>
            </a:extLst>
          </p:cNvPr>
          <p:cNvSpPr/>
          <p:nvPr/>
        </p:nvSpPr>
        <p:spPr>
          <a:xfrm>
            <a:off x="3456264" y="2088116"/>
            <a:ext cx="1656000" cy="3607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Start</a:t>
            </a:r>
          </a:p>
        </p:txBody>
      </p:sp>
      <p:sp>
        <p:nvSpPr>
          <p:cNvPr id="5" name="Raute 4">
            <a:extLst>
              <a:ext uri="{FF2B5EF4-FFF2-40B4-BE49-F238E27FC236}">
                <a16:creationId xmlns:a16="http://schemas.microsoft.com/office/drawing/2014/main" id="{D6CF1653-8FAE-4A4F-BE9C-AEBEB3720826}"/>
              </a:ext>
            </a:extLst>
          </p:cNvPr>
          <p:cNvSpPr/>
          <p:nvPr/>
        </p:nvSpPr>
        <p:spPr>
          <a:xfrm>
            <a:off x="3456265" y="2972848"/>
            <a:ext cx="1656000" cy="8116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Tracking?</a:t>
            </a:r>
          </a:p>
        </p:txBody>
      </p:sp>
      <p:sp>
        <p:nvSpPr>
          <p:cNvPr id="6" name="Rechteck 5">
            <a:extLst>
              <a:ext uri="{FF2B5EF4-FFF2-40B4-BE49-F238E27FC236}">
                <a16:creationId xmlns:a16="http://schemas.microsoft.com/office/drawing/2014/main" id="{83B043A1-8244-4E22-8E52-0FC48864E1D1}"/>
              </a:ext>
            </a:extLst>
          </p:cNvPr>
          <p:cNvSpPr/>
          <p:nvPr/>
        </p:nvSpPr>
        <p:spPr>
          <a:xfrm>
            <a:off x="6895750" y="3023181"/>
            <a:ext cx="2734811" cy="71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object.track</a:t>
            </a:r>
            <a:r>
              <a:rPr lang="de-DE" dirty="0">
                <a:solidFill>
                  <a:schemeClr val="tx1"/>
                </a:solidFill>
              </a:rPr>
              <a:t>()</a:t>
            </a:r>
          </a:p>
        </p:txBody>
      </p:sp>
      <p:sp>
        <p:nvSpPr>
          <p:cNvPr id="7" name="Raute 6">
            <a:extLst>
              <a:ext uri="{FF2B5EF4-FFF2-40B4-BE49-F238E27FC236}">
                <a16:creationId xmlns:a16="http://schemas.microsoft.com/office/drawing/2014/main" id="{7631C4D1-9DC4-4CFE-88CA-7BD36972811E}"/>
              </a:ext>
            </a:extLst>
          </p:cNvPr>
          <p:cNvSpPr/>
          <p:nvPr/>
        </p:nvSpPr>
        <p:spPr>
          <a:xfrm>
            <a:off x="3456263" y="4673407"/>
            <a:ext cx="1656000" cy="8116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Out </a:t>
            </a:r>
            <a:r>
              <a:rPr lang="de-DE" sz="1050" dirty="0" err="1">
                <a:solidFill>
                  <a:schemeClr val="tx1"/>
                </a:solidFill>
              </a:rPr>
              <a:t>of</a:t>
            </a:r>
            <a:r>
              <a:rPr lang="de-DE" sz="1050" dirty="0">
                <a:solidFill>
                  <a:schemeClr val="tx1"/>
                </a:solidFill>
              </a:rPr>
              <a:t> </a:t>
            </a:r>
            <a:r>
              <a:rPr lang="de-DE" sz="1050" dirty="0" err="1">
                <a:solidFill>
                  <a:schemeClr val="tx1"/>
                </a:solidFill>
              </a:rPr>
              <a:t>start</a:t>
            </a:r>
            <a:r>
              <a:rPr lang="de-DE" sz="1050" dirty="0">
                <a:solidFill>
                  <a:schemeClr val="tx1"/>
                </a:solidFill>
              </a:rPr>
              <a:t> &amp;&amp; Aktivierung</a:t>
            </a:r>
          </a:p>
        </p:txBody>
      </p:sp>
      <p:sp>
        <p:nvSpPr>
          <p:cNvPr id="8" name="Rechteck 7">
            <a:extLst>
              <a:ext uri="{FF2B5EF4-FFF2-40B4-BE49-F238E27FC236}">
                <a16:creationId xmlns:a16="http://schemas.microsoft.com/office/drawing/2014/main" id="{42640212-AC04-4DB9-903E-171313A2442D}"/>
              </a:ext>
            </a:extLst>
          </p:cNvPr>
          <p:cNvSpPr/>
          <p:nvPr/>
        </p:nvSpPr>
        <p:spPr>
          <a:xfrm>
            <a:off x="6895749" y="4722692"/>
            <a:ext cx="2734811" cy="71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object.detection</a:t>
            </a:r>
            <a:r>
              <a:rPr lang="de-DE" dirty="0">
                <a:solidFill>
                  <a:schemeClr val="tx1"/>
                </a:solidFill>
              </a:rPr>
              <a:t>()</a:t>
            </a:r>
          </a:p>
        </p:txBody>
      </p:sp>
      <p:cxnSp>
        <p:nvCxnSpPr>
          <p:cNvPr id="10" name="Gerade Verbindung mit Pfeil 9">
            <a:extLst>
              <a:ext uri="{FF2B5EF4-FFF2-40B4-BE49-F238E27FC236}">
                <a16:creationId xmlns:a16="http://schemas.microsoft.com/office/drawing/2014/main" id="{74950437-F6FE-4B4F-A34E-223D9C492105}"/>
              </a:ext>
            </a:extLst>
          </p:cNvPr>
          <p:cNvCxnSpPr>
            <a:cxnSpLocks/>
          </p:cNvCxnSpPr>
          <p:nvPr/>
        </p:nvCxnSpPr>
        <p:spPr>
          <a:xfrm flipV="1">
            <a:off x="5112265" y="3362936"/>
            <a:ext cx="1783484" cy="7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A77F498-718C-4081-A4F9-8C97DF617BB9}"/>
              </a:ext>
            </a:extLst>
          </p:cNvPr>
          <p:cNvCxnSpPr>
            <a:cxnSpLocks/>
          </p:cNvCxnSpPr>
          <p:nvPr/>
        </p:nvCxnSpPr>
        <p:spPr>
          <a:xfrm flipV="1">
            <a:off x="5112264" y="5070835"/>
            <a:ext cx="1783484" cy="7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83FE648D-6F6A-46BC-AB4D-B95D4294FFFC}"/>
              </a:ext>
            </a:extLst>
          </p:cNvPr>
          <p:cNvSpPr txBox="1"/>
          <p:nvPr/>
        </p:nvSpPr>
        <p:spPr>
          <a:xfrm>
            <a:off x="5037876" y="3149222"/>
            <a:ext cx="516749" cy="246221"/>
          </a:xfrm>
          <a:prstGeom prst="rect">
            <a:avLst/>
          </a:prstGeom>
          <a:noFill/>
        </p:spPr>
        <p:txBody>
          <a:bodyPr wrap="square" rtlCol="0">
            <a:spAutoFit/>
          </a:bodyPr>
          <a:lstStyle/>
          <a:p>
            <a:r>
              <a:rPr lang="de-DE" sz="1000" dirty="0" err="1"/>
              <a:t>true</a:t>
            </a:r>
            <a:endParaRPr lang="de-DE" sz="1000" dirty="0"/>
          </a:p>
        </p:txBody>
      </p:sp>
      <p:sp>
        <p:nvSpPr>
          <p:cNvPr id="15" name="Textfeld 14">
            <a:extLst>
              <a:ext uri="{FF2B5EF4-FFF2-40B4-BE49-F238E27FC236}">
                <a16:creationId xmlns:a16="http://schemas.microsoft.com/office/drawing/2014/main" id="{3E041393-6C3B-4835-B844-6ED21F292FF2}"/>
              </a:ext>
            </a:extLst>
          </p:cNvPr>
          <p:cNvSpPr txBox="1"/>
          <p:nvPr/>
        </p:nvSpPr>
        <p:spPr>
          <a:xfrm>
            <a:off x="5037874" y="4853656"/>
            <a:ext cx="516749" cy="246221"/>
          </a:xfrm>
          <a:prstGeom prst="rect">
            <a:avLst/>
          </a:prstGeom>
          <a:noFill/>
        </p:spPr>
        <p:txBody>
          <a:bodyPr wrap="square" rtlCol="0">
            <a:spAutoFit/>
          </a:bodyPr>
          <a:lstStyle/>
          <a:p>
            <a:r>
              <a:rPr lang="de-DE" sz="1000" dirty="0" err="1"/>
              <a:t>true</a:t>
            </a:r>
            <a:endParaRPr lang="de-DE" sz="1000" dirty="0"/>
          </a:p>
        </p:txBody>
      </p:sp>
      <p:cxnSp>
        <p:nvCxnSpPr>
          <p:cNvPr id="17" name="Verbinder: gewinkelt 16">
            <a:extLst>
              <a:ext uri="{FF2B5EF4-FFF2-40B4-BE49-F238E27FC236}">
                <a16:creationId xmlns:a16="http://schemas.microsoft.com/office/drawing/2014/main" id="{02398FDD-8830-460C-B7D5-FA0523BC7847}"/>
              </a:ext>
            </a:extLst>
          </p:cNvPr>
          <p:cNvCxnSpPr>
            <a:cxnSpLocks/>
          </p:cNvCxnSpPr>
          <p:nvPr/>
        </p:nvCxnSpPr>
        <p:spPr>
          <a:xfrm rot="5400000">
            <a:off x="5860137" y="2150733"/>
            <a:ext cx="936000" cy="41040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5068DD44-E4FB-4F25-A2B4-F5D0EAA89A20}"/>
              </a:ext>
            </a:extLst>
          </p:cNvPr>
          <p:cNvCxnSpPr>
            <a:cxnSpLocks/>
          </p:cNvCxnSpPr>
          <p:nvPr/>
        </p:nvCxnSpPr>
        <p:spPr>
          <a:xfrm flipH="1">
            <a:off x="4275874" y="3784483"/>
            <a:ext cx="2" cy="493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5683B2D3-B92E-4D12-B374-71DA13C6BAC4}"/>
              </a:ext>
            </a:extLst>
          </p:cNvPr>
          <p:cNvSpPr txBox="1"/>
          <p:nvPr/>
        </p:nvSpPr>
        <p:spPr>
          <a:xfrm>
            <a:off x="4275874" y="3781809"/>
            <a:ext cx="516749" cy="246221"/>
          </a:xfrm>
          <a:prstGeom prst="rect">
            <a:avLst/>
          </a:prstGeom>
          <a:noFill/>
        </p:spPr>
        <p:txBody>
          <a:bodyPr wrap="square" rtlCol="0">
            <a:spAutoFit/>
          </a:bodyPr>
          <a:lstStyle/>
          <a:p>
            <a:r>
              <a:rPr lang="de-DE" sz="1000" dirty="0" err="1"/>
              <a:t>false</a:t>
            </a:r>
            <a:endParaRPr lang="de-DE" sz="1000" dirty="0"/>
          </a:p>
        </p:txBody>
      </p:sp>
      <p:sp>
        <p:nvSpPr>
          <p:cNvPr id="26" name="Textfeld 25">
            <a:extLst>
              <a:ext uri="{FF2B5EF4-FFF2-40B4-BE49-F238E27FC236}">
                <a16:creationId xmlns:a16="http://schemas.microsoft.com/office/drawing/2014/main" id="{EFAFFE62-C706-4F69-99C8-AC7F3974C794}"/>
              </a:ext>
            </a:extLst>
          </p:cNvPr>
          <p:cNvSpPr txBox="1"/>
          <p:nvPr/>
        </p:nvSpPr>
        <p:spPr>
          <a:xfrm>
            <a:off x="4275873" y="5487716"/>
            <a:ext cx="516749" cy="246221"/>
          </a:xfrm>
          <a:prstGeom prst="rect">
            <a:avLst/>
          </a:prstGeom>
          <a:noFill/>
        </p:spPr>
        <p:txBody>
          <a:bodyPr wrap="square" rtlCol="0">
            <a:spAutoFit/>
          </a:bodyPr>
          <a:lstStyle/>
          <a:p>
            <a:r>
              <a:rPr lang="de-DE" sz="1000" dirty="0" err="1"/>
              <a:t>false</a:t>
            </a:r>
            <a:endParaRPr lang="de-DE" sz="1000" dirty="0"/>
          </a:p>
        </p:txBody>
      </p:sp>
      <p:cxnSp>
        <p:nvCxnSpPr>
          <p:cNvPr id="39" name="Gerader Verbinder 38">
            <a:extLst>
              <a:ext uri="{FF2B5EF4-FFF2-40B4-BE49-F238E27FC236}">
                <a16:creationId xmlns:a16="http://schemas.microsoft.com/office/drawing/2014/main" id="{B2BB5014-2DCC-47DB-8763-910E712A7652}"/>
              </a:ext>
            </a:extLst>
          </p:cNvPr>
          <p:cNvCxnSpPr>
            <a:cxnSpLocks/>
          </p:cNvCxnSpPr>
          <p:nvPr/>
        </p:nvCxnSpPr>
        <p:spPr>
          <a:xfrm flipH="1">
            <a:off x="4272247" y="5485042"/>
            <a:ext cx="8390" cy="5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23320E3C-F9DE-4938-8C00-81F606530AA0}"/>
              </a:ext>
            </a:extLst>
          </p:cNvPr>
          <p:cNvCxnSpPr>
            <a:cxnSpLocks/>
          </p:cNvCxnSpPr>
          <p:nvPr/>
        </p:nvCxnSpPr>
        <p:spPr>
          <a:xfrm flipH="1">
            <a:off x="2903814" y="6036885"/>
            <a:ext cx="5472000" cy="3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94C383F5-9040-4561-8F2C-64F6B025C574}"/>
              </a:ext>
            </a:extLst>
          </p:cNvPr>
          <p:cNvCxnSpPr>
            <a:cxnSpLocks/>
          </p:cNvCxnSpPr>
          <p:nvPr/>
        </p:nvCxnSpPr>
        <p:spPr>
          <a:xfrm>
            <a:off x="4275873" y="2448843"/>
            <a:ext cx="3629" cy="524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FE2D761-8BDF-43B5-92EA-CE8BC1D5C347}"/>
              </a:ext>
            </a:extLst>
          </p:cNvPr>
          <p:cNvCxnSpPr/>
          <p:nvPr/>
        </p:nvCxnSpPr>
        <p:spPr>
          <a:xfrm flipH="1">
            <a:off x="2910849" y="2634886"/>
            <a:ext cx="1366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FEF95490-047D-4A6E-89B1-ACBEEEDA689E}"/>
              </a:ext>
            </a:extLst>
          </p:cNvPr>
          <p:cNvCxnSpPr/>
          <p:nvPr/>
        </p:nvCxnSpPr>
        <p:spPr>
          <a:xfrm>
            <a:off x="2903814" y="2634885"/>
            <a:ext cx="0" cy="340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49A3E28E-AE9C-4FCB-AFC8-9EB4ED2EA1DD}"/>
              </a:ext>
            </a:extLst>
          </p:cNvPr>
          <p:cNvCxnSpPr>
            <a:cxnSpLocks/>
          </p:cNvCxnSpPr>
          <p:nvPr/>
        </p:nvCxnSpPr>
        <p:spPr>
          <a:xfrm>
            <a:off x="8380137" y="5433659"/>
            <a:ext cx="0" cy="603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9A3EBB02-E82A-4CCA-9D1B-0F1B2614C980}"/>
              </a:ext>
            </a:extLst>
          </p:cNvPr>
          <p:cNvCxnSpPr/>
          <p:nvPr/>
        </p:nvCxnSpPr>
        <p:spPr>
          <a:xfrm flipH="1">
            <a:off x="4279502" y="6039364"/>
            <a:ext cx="9927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feld 57">
            <a:extLst>
              <a:ext uri="{FF2B5EF4-FFF2-40B4-BE49-F238E27FC236}">
                <a16:creationId xmlns:a16="http://schemas.microsoft.com/office/drawing/2014/main" id="{652F33D5-9663-4C0D-8CD9-D38313D93742}"/>
              </a:ext>
            </a:extLst>
          </p:cNvPr>
          <p:cNvSpPr txBox="1"/>
          <p:nvPr/>
        </p:nvSpPr>
        <p:spPr>
          <a:xfrm>
            <a:off x="4558273" y="4465780"/>
            <a:ext cx="1475950" cy="415498"/>
          </a:xfrm>
          <a:prstGeom prst="rect">
            <a:avLst/>
          </a:prstGeom>
          <a:noFill/>
        </p:spPr>
        <p:txBody>
          <a:bodyPr wrap="square" rtlCol="0">
            <a:spAutoFit/>
          </a:bodyPr>
          <a:lstStyle/>
          <a:p>
            <a:r>
              <a:rPr lang="de-DE" sz="1050" dirty="0"/>
              <a:t>Jeweils für linke und rechte Fahrbahn</a:t>
            </a:r>
          </a:p>
        </p:txBody>
      </p:sp>
    </p:spTree>
    <p:extLst>
      <p:ext uri="{BB962C8B-B14F-4D97-AF65-F5344CB8AC3E}">
        <p14:creationId xmlns:p14="http://schemas.microsoft.com/office/powerpoint/2010/main" val="15396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2E046-3942-48BA-9951-A419C7DE398D}"/>
              </a:ext>
            </a:extLst>
          </p:cNvPr>
          <p:cNvSpPr>
            <a:spLocks noGrp="1"/>
          </p:cNvSpPr>
          <p:nvPr>
            <p:ph type="title"/>
          </p:nvPr>
        </p:nvSpPr>
        <p:spPr/>
        <p:txBody>
          <a:bodyPr/>
          <a:lstStyle/>
          <a:p>
            <a:r>
              <a:rPr lang="de-DE" dirty="0" err="1"/>
              <a:t>Check_pixels</a:t>
            </a:r>
            <a:r>
              <a:rPr lang="de-DE" dirty="0"/>
              <a:t>()</a:t>
            </a:r>
          </a:p>
        </p:txBody>
      </p:sp>
      <p:grpSp>
        <p:nvGrpSpPr>
          <p:cNvPr id="4" name="Gruppieren 3">
            <a:extLst>
              <a:ext uri="{FF2B5EF4-FFF2-40B4-BE49-F238E27FC236}">
                <a16:creationId xmlns:a16="http://schemas.microsoft.com/office/drawing/2014/main" id="{35348A5E-6692-477E-A0CE-84D53C505655}"/>
              </a:ext>
            </a:extLst>
          </p:cNvPr>
          <p:cNvGrpSpPr/>
          <p:nvPr/>
        </p:nvGrpSpPr>
        <p:grpSpPr>
          <a:xfrm>
            <a:off x="1198019" y="1464982"/>
            <a:ext cx="3168241" cy="5027893"/>
            <a:chOff x="1198019" y="1464982"/>
            <a:chExt cx="3168241" cy="5027893"/>
          </a:xfrm>
        </p:grpSpPr>
        <p:sp>
          <p:nvSpPr>
            <p:cNvPr id="5" name="Freihandform: Form 4">
              <a:extLst>
                <a:ext uri="{FF2B5EF4-FFF2-40B4-BE49-F238E27FC236}">
                  <a16:creationId xmlns:a16="http://schemas.microsoft.com/office/drawing/2014/main" id="{17C0E868-F966-4C5C-A627-76F7A3998EF9}"/>
                </a:ext>
              </a:extLst>
            </p:cNvPr>
            <p:cNvSpPr/>
            <p:nvPr/>
          </p:nvSpPr>
          <p:spPr>
            <a:xfrm>
              <a:off x="2684705"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a:extLst>
                <a:ext uri="{FF2B5EF4-FFF2-40B4-BE49-F238E27FC236}">
                  <a16:creationId xmlns:a16="http://schemas.microsoft.com/office/drawing/2014/main" id="{BDA08BDF-DFC3-463C-B823-61F0C22EA19C}"/>
                </a:ext>
              </a:extLst>
            </p:cNvPr>
            <p:cNvSpPr/>
            <p:nvPr/>
          </p:nvSpPr>
          <p:spPr>
            <a:xfrm>
              <a:off x="3877339"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a:extLst>
                <a:ext uri="{FF2B5EF4-FFF2-40B4-BE49-F238E27FC236}">
                  <a16:creationId xmlns:a16="http://schemas.microsoft.com/office/drawing/2014/main" id="{B6E476A3-7946-4E05-BDBA-25119F0D6F56}"/>
                </a:ext>
              </a:extLst>
            </p:cNvPr>
            <p:cNvCxnSpPr/>
            <p:nvPr/>
          </p:nvCxnSpPr>
          <p:spPr>
            <a:xfrm flipV="1">
              <a:off x="2783767" y="4294959"/>
              <a:ext cx="1123162" cy="18000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8" name="Gerade Verbindung mit Pfeil 7">
              <a:extLst>
                <a:ext uri="{FF2B5EF4-FFF2-40B4-BE49-F238E27FC236}">
                  <a16:creationId xmlns:a16="http://schemas.microsoft.com/office/drawing/2014/main" id="{D078B4E7-6DA3-4324-8552-35F86E3E0568}"/>
                </a:ext>
              </a:extLst>
            </p:cNvPr>
            <p:cNvCxnSpPr/>
            <p:nvPr/>
          </p:nvCxnSpPr>
          <p:spPr>
            <a:xfrm>
              <a:off x="1403549" y="1685983"/>
              <a:ext cx="0" cy="906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547BA443-04CA-483E-8DEA-4A1A45765DC3}"/>
                </a:ext>
              </a:extLst>
            </p:cNvPr>
            <p:cNvCxnSpPr/>
            <p:nvPr/>
          </p:nvCxnSpPr>
          <p:spPr>
            <a:xfrm>
              <a:off x="1403549" y="1685983"/>
              <a:ext cx="90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feld 9">
              <a:extLst>
                <a:ext uri="{FF2B5EF4-FFF2-40B4-BE49-F238E27FC236}">
                  <a16:creationId xmlns:a16="http://schemas.microsoft.com/office/drawing/2014/main" id="{F260EA19-EC6C-4564-B70A-7A6408A33B6E}"/>
                </a:ext>
              </a:extLst>
            </p:cNvPr>
            <p:cNvSpPr txBox="1"/>
            <p:nvPr/>
          </p:nvSpPr>
          <p:spPr>
            <a:xfrm>
              <a:off x="1198019" y="2478607"/>
              <a:ext cx="411059" cy="307777"/>
            </a:xfrm>
            <a:prstGeom prst="rect">
              <a:avLst/>
            </a:prstGeom>
            <a:noFill/>
          </p:spPr>
          <p:txBody>
            <a:bodyPr wrap="square" rtlCol="0">
              <a:spAutoFit/>
            </a:bodyPr>
            <a:lstStyle/>
            <a:p>
              <a:r>
                <a:rPr lang="de-DE" sz="1400" dirty="0"/>
                <a:t>x</a:t>
              </a:r>
            </a:p>
          </p:txBody>
        </p:sp>
        <p:sp>
          <p:nvSpPr>
            <p:cNvPr id="11" name="Textfeld 10">
              <a:extLst>
                <a:ext uri="{FF2B5EF4-FFF2-40B4-BE49-F238E27FC236}">
                  <a16:creationId xmlns:a16="http://schemas.microsoft.com/office/drawing/2014/main" id="{22AEBB19-D7CE-4999-92D9-30E2D8E5AE07}"/>
                </a:ext>
              </a:extLst>
            </p:cNvPr>
            <p:cNvSpPr txBox="1"/>
            <p:nvPr/>
          </p:nvSpPr>
          <p:spPr>
            <a:xfrm>
              <a:off x="2229385" y="1464982"/>
              <a:ext cx="411059" cy="307777"/>
            </a:xfrm>
            <a:prstGeom prst="rect">
              <a:avLst/>
            </a:prstGeom>
            <a:noFill/>
          </p:spPr>
          <p:txBody>
            <a:bodyPr wrap="square" rtlCol="0">
              <a:spAutoFit/>
            </a:bodyPr>
            <a:lstStyle/>
            <a:p>
              <a:r>
                <a:rPr lang="de-DE" sz="1400" dirty="0"/>
                <a:t>y</a:t>
              </a:r>
            </a:p>
          </p:txBody>
        </p:sp>
      </p:grpSp>
      <p:sp>
        <p:nvSpPr>
          <p:cNvPr id="12" name="Textfeld 11">
            <a:extLst>
              <a:ext uri="{FF2B5EF4-FFF2-40B4-BE49-F238E27FC236}">
                <a16:creationId xmlns:a16="http://schemas.microsoft.com/office/drawing/2014/main" id="{DA2644BC-1607-47FE-8DDA-87C35664409B}"/>
              </a:ext>
            </a:extLst>
          </p:cNvPr>
          <p:cNvSpPr txBox="1"/>
          <p:nvPr/>
        </p:nvSpPr>
        <p:spPr>
          <a:xfrm>
            <a:off x="5377758" y="1685983"/>
            <a:ext cx="5857590" cy="1477328"/>
          </a:xfrm>
          <a:prstGeom prst="rect">
            <a:avLst/>
          </a:prstGeom>
          <a:noFill/>
        </p:spPr>
        <p:txBody>
          <a:bodyPr wrap="square" rtlCol="0">
            <a:spAutoFit/>
          </a:bodyPr>
          <a:lstStyle/>
          <a:p>
            <a:r>
              <a:rPr lang="de-DE" dirty="0"/>
              <a:t>Überprüft die Pixel auf einer, orthogonalen zur Funktion stehenden, Linie und gibt die Prozentzahl der als weiß definierten Pixel zurück.</a:t>
            </a:r>
          </a:p>
          <a:p>
            <a:r>
              <a:rPr lang="de-DE" dirty="0"/>
              <a:t>Zum Beispiel: Rückgabe 0.8 -&gt; 80% der überprüften Pixel sind laut Definition weiß</a:t>
            </a:r>
          </a:p>
        </p:txBody>
      </p:sp>
      <p:sp>
        <p:nvSpPr>
          <p:cNvPr id="13" name="Textfeld 12">
            <a:extLst>
              <a:ext uri="{FF2B5EF4-FFF2-40B4-BE49-F238E27FC236}">
                <a16:creationId xmlns:a16="http://schemas.microsoft.com/office/drawing/2014/main" id="{0B455739-C868-4498-81F5-3DD96AB4A5A5}"/>
              </a:ext>
            </a:extLst>
          </p:cNvPr>
          <p:cNvSpPr txBox="1"/>
          <p:nvPr/>
        </p:nvSpPr>
        <p:spPr>
          <a:xfrm>
            <a:off x="5377757" y="3329642"/>
            <a:ext cx="6156357" cy="2308324"/>
          </a:xfrm>
          <a:prstGeom prst="rect">
            <a:avLst/>
          </a:prstGeom>
          <a:noFill/>
        </p:spPr>
        <p:txBody>
          <a:bodyPr wrap="square" rtlCol="0">
            <a:spAutoFit/>
          </a:bodyPr>
          <a:lstStyle/>
          <a:p>
            <a:r>
              <a:rPr lang="de-DE" dirty="0"/>
              <a:t>Eingabeparameter/Variationen</a:t>
            </a:r>
          </a:p>
          <a:p>
            <a:pPr marL="285750" indent="-285750">
              <a:buFont typeface="Symbol" panose="05050102010706020507" pitchFamily="18" charset="2"/>
              <a:buChar char="-"/>
            </a:pPr>
            <a:r>
              <a:rPr lang="de-DE" dirty="0"/>
              <a:t>Die Höhe (der x-Wert welcher den Startwert definiert)</a:t>
            </a:r>
          </a:p>
          <a:p>
            <a:pPr marL="285750" indent="-285750">
              <a:buFont typeface="Symbol" panose="05050102010706020507" pitchFamily="18" charset="2"/>
              <a:buChar char="-"/>
            </a:pPr>
            <a:r>
              <a:rPr lang="de-DE" dirty="0"/>
              <a:t>Einstellung zur Anzeige der abgesuchten Strecke (</a:t>
            </a:r>
            <a:r>
              <a:rPr lang="de-DE" dirty="0" err="1"/>
              <a:t>true</a:t>
            </a:r>
            <a:r>
              <a:rPr lang="de-DE" dirty="0"/>
              <a:t>/</a:t>
            </a:r>
            <a:r>
              <a:rPr lang="de-DE" dirty="0" err="1"/>
              <a:t>false</a:t>
            </a:r>
            <a:r>
              <a:rPr lang="de-DE" dirty="0"/>
              <a:t>)</a:t>
            </a:r>
          </a:p>
          <a:p>
            <a:pPr marL="285750" indent="-285750">
              <a:buFont typeface="Symbol" panose="05050102010706020507" pitchFamily="18" charset="2"/>
              <a:buChar char="-"/>
            </a:pPr>
            <a:r>
              <a:rPr lang="de-DE" dirty="0"/>
              <a:t>Der Modus (linke oder rechte Spur)</a:t>
            </a:r>
          </a:p>
          <a:p>
            <a:pPr marL="285750" indent="-285750">
              <a:buFont typeface="Symbol" panose="05050102010706020507" pitchFamily="18" charset="2"/>
              <a:buChar char="-"/>
            </a:pPr>
            <a:r>
              <a:rPr lang="de-DE" dirty="0"/>
              <a:t>Anzahl der abzusuchenden Pixel</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Fehlende Parameter/Funktionen werden durch Annahmen automatisch ersetzt</a:t>
            </a:r>
          </a:p>
        </p:txBody>
      </p:sp>
    </p:spTree>
    <p:extLst>
      <p:ext uri="{BB962C8B-B14F-4D97-AF65-F5344CB8AC3E}">
        <p14:creationId xmlns:p14="http://schemas.microsoft.com/office/powerpoint/2010/main" val="190354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C9E3D920-A2ED-40EB-8CB6-65F9A46C06F8}"/>
              </a:ext>
            </a:extLst>
          </p:cNvPr>
          <p:cNvSpPr/>
          <p:nvPr/>
        </p:nvSpPr>
        <p:spPr>
          <a:xfrm rot="21285528">
            <a:off x="3339642" y="3275660"/>
            <a:ext cx="488921" cy="10902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FAFB654A-D072-4629-8848-1F3AE9BA0A31}"/>
              </a:ext>
            </a:extLst>
          </p:cNvPr>
          <p:cNvSpPr>
            <a:spLocks noGrp="1"/>
          </p:cNvSpPr>
          <p:nvPr>
            <p:ph type="title"/>
          </p:nvPr>
        </p:nvSpPr>
        <p:spPr/>
        <p:txBody>
          <a:bodyPr/>
          <a:lstStyle/>
          <a:p>
            <a:r>
              <a:rPr lang="de-DE" dirty="0" err="1"/>
              <a:t>obstacle</a:t>
            </a:r>
            <a:r>
              <a:rPr lang="de-DE" dirty="0"/>
              <a:t>::detection()</a:t>
            </a:r>
          </a:p>
        </p:txBody>
      </p:sp>
      <p:grpSp>
        <p:nvGrpSpPr>
          <p:cNvPr id="11" name="Gruppieren 10">
            <a:extLst>
              <a:ext uri="{FF2B5EF4-FFF2-40B4-BE49-F238E27FC236}">
                <a16:creationId xmlns:a16="http://schemas.microsoft.com/office/drawing/2014/main" id="{715DF84C-FBB0-417C-87BF-F349F884BDE5}"/>
              </a:ext>
            </a:extLst>
          </p:cNvPr>
          <p:cNvGrpSpPr/>
          <p:nvPr/>
        </p:nvGrpSpPr>
        <p:grpSpPr>
          <a:xfrm>
            <a:off x="1198019" y="1464982"/>
            <a:ext cx="3168241" cy="5027893"/>
            <a:chOff x="1198019" y="1464982"/>
            <a:chExt cx="3168241" cy="5027893"/>
          </a:xfrm>
        </p:grpSpPr>
        <p:sp>
          <p:nvSpPr>
            <p:cNvPr id="4" name="Freihandform: Form 3">
              <a:extLst>
                <a:ext uri="{FF2B5EF4-FFF2-40B4-BE49-F238E27FC236}">
                  <a16:creationId xmlns:a16="http://schemas.microsoft.com/office/drawing/2014/main" id="{59891914-F6DF-40B4-A6EA-B46088697108}"/>
                </a:ext>
              </a:extLst>
            </p:cNvPr>
            <p:cNvSpPr/>
            <p:nvPr/>
          </p:nvSpPr>
          <p:spPr>
            <a:xfrm>
              <a:off x="2684705"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reihandform: Form 4">
              <a:extLst>
                <a:ext uri="{FF2B5EF4-FFF2-40B4-BE49-F238E27FC236}">
                  <a16:creationId xmlns:a16="http://schemas.microsoft.com/office/drawing/2014/main" id="{DFAC874F-A419-4967-B95A-FC01F8933F1D}"/>
                </a:ext>
              </a:extLst>
            </p:cNvPr>
            <p:cNvSpPr/>
            <p:nvPr/>
          </p:nvSpPr>
          <p:spPr>
            <a:xfrm>
              <a:off x="3877339"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BFDFF208-3A21-420E-8794-4BF1D10AE527}"/>
                </a:ext>
              </a:extLst>
            </p:cNvPr>
            <p:cNvCxnSpPr/>
            <p:nvPr/>
          </p:nvCxnSpPr>
          <p:spPr>
            <a:xfrm>
              <a:off x="1403549" y="1685983"/>
              <a:ext cx="0" cy="906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9EC41D77-44D3-4693-BA70-97B090F00ACC}"/>
                </a:ext>
              </a:extLst>
            </p:cNvPr>
            <p:cNvCxnSpPr/>
            <p:nvPr/>
          </p:nvCxnSpPr>
          <p:spPr>
            <a:xfrm>
              <a:off x="1403549" y="1685983"/>
              <a:ext cx="90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feld 8">
              <a:extLst>
                <a:ext uri="{FF2B5EF4-FFF2-40B4-BE49-F238E27FC236}">
                  <a16:creationId xmlns:a16="http://schemas.microsoft.com/office/drawing/2014/main" id="{2C410AEF-DE1D-448B-84BC-6AE4E91BC019}"/>
                </a:ext>
              </a:extLst>
            </p:cNvPr>
            <p:cNvSpPr txBox="1"/>
            <p:nvPr/>
          </p:nvSpPr>
          <p:spPr>
            <a:xfrm>
              <a:off x="1198019" y="2478607"/>
              <a:ext cx="411059" cy="307777"/>
            </a:xfrm>
            <a:prstGeom prst="rect">
              <a:avLst/>
            </a:prstGeom>
            <a:noFill/>
          </p:spPr>
          <p:txBody>
            <a:bodyPr wrap="square" rtlCol="0">
              <a:spAutoFit/>
            </a:bodyPr>
            <a:lstStyle/>
            <a:p>
              <a:r>
                <a:rPr lang="de-DE" sz="1400" dirty="0"/>
                <a:t>x</a:t>
              </a:r>
            </a:p>
          </p:txBody>
        </p:sp>
        <p:sp>
          <p:nvSpPr>
            <p:cNvPr id="10" name="Textfeld 9">
              <a:extLst>
                <a:ext uri="{FF2B5EF4-FFF2-40B4-BE49-F238E27FC236}">
                  <a16:creationId xmlns:a16="http://schemas.microsoft.com/office/drawing/2014/main" id="{39F6A857-189D-4A31-91EB-01A8D36E5C12}"/>
                </a:ext>
              </a:extLst>
            </p:cNvPr>
            <p:cNvSpPr txBox="1"/>
            <p:nvPr/>
          </p:nvSpPr>
          <p:spPr>
            <a:xfrm>
              <a:off x="2229385" y="1464982"/>
              <a:ext cx="411059" cy="307777"/>
            </a:xfrm>
            <a:prstGeom prst="rect">
              <a:avLst/>
            </a:prstGeom>
            <a:noFill/>
          </p:spPr>
          <p:txBody>
            <a:bodyPr wrap="square" rtlCol="0">
              <a:spAutoFit/>
            </a:bodyPr>
            <a:lstStyle/>
            <a:p>
              <a:r>
                <a:rPr lang="de-DE" sz="1400" dirty="0"/>
                <a:t>y</a:t>
              </a:r>
            </a:p>
          </p:txBody>
        </p:sp>
        <p:cxnSp>
          <p:nvCxnSpPr>
            <p:cNvPr id="6" name="Gerader Verbinder 5">
              <a:extLst>
                <a:ext uri="{FF2B5EF4-FFF2-40B4-BE49-F238E27FC236}">
                  <a16:creationId xmlns:a16="http://schemas.microsoft.com/office/drawing/2014/main" id="{3CEA8594-E98B-4C50-8A95-B846FDD5DEB4}"/>
                </a:ext>
              </a:extLst>
            </p:cNvPr>
            <p:cNvCxnSpPr>
              <a:cxnSpLocks/>
            </p:cNvCxnSpPr>
            <p:nvPr/>
          </p:nvCxnSpPr>
          <p:spPr>
            <a:xfrm flipV="1">
              <a:off x="3329565" y="4294960"/>
              <a:ext cx="577364" cy="91038"/>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14" name="Gerader Verbinder 13">
            <a:extLst>
              <a:ext uri="{FF2B5EF4-FFF2-40B4-BE49-F238E27FC236}">
                <a16:creationId xmlns:a16="http://schemas.microsoft.com/office/drawing/2014/main" id="{1028E1CB-BAC5-40ED-9FD2-DE4067202B3D}"/>
              </a:ext>
            </a:extLst>
          </p:cNvPr>
          <p:cNvCxnSpPr>
            <a:cxnSpLocks/>
          </p:cNvCxnSpPr>
          <p:nvPr/>
        </p:nvCxnSpPr>
        <p:spPr>
          <a:xfrm flipH="1">
            <a:off x="3345348" y="4061817"/>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11266226-74AE-451E-9EC6-8BC6ED81307D}"/>
              </a:ext>
            </a:extLst>
          </p:cNvPr>
          <p:cNvCxnSpPr>
            <a:cxnSpLocks/>
          </p:cNvCxnSpPr>
          <p:nvPr/>
        </p:nvCxnSpPr>
        <p:spPr>
          <a:xfrm flipH="1">
            <a:off x="3345348" y="4147275"/>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25448D4F-49E7-4E9F-9CC1-23F6DBF01F35}"/>
              </a:ext>
            </a:extLst>
          </p:cNvPr>
          <p:cNvCxnSpPr>
            <a:cxnSpLocks/>
          </p:cNvCxnSpPr>
          <p:nvPr/>
        </p:nvCxnSpPr>
        <p:spPr>
          <a:xfrm flipH="1">
            <a:off x="3345348" y="4222959"/>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2E1B5FD-D926-43CA-A280-D80CAF89F4B4}"/>
              </a:ext>
            </a:extLst>
          </p:cNvPr>
          <p:cNvCxnSpPr>
            <a:cxnSpLocks/>
          </p:cNvCxnSpPr>
          <p:nvPr/>
        </p:nvCxnSpPr>
        <p:spPr>
          <a:xfrm flipH="1">
            <a:off x="3329565" y="3941771"/>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DD472731-19BE-4A75-A6BA-EA1BA1EBE169}"/>
              </a:ext>
            </a:extLst>
          </p:cNvPr>
          <p:cNvCxnSpPr>
            <a:cxnSpLocks/>
          </p:cNvCxnSpPr>
          <p:nvPr/>
        </p:nvCxnSpPr>
        <p:spPr>
          <a:xfrm flipH="1">
            <a:off x="3322661" y="3856313"/>
            <a:ext cx="542233" cy="53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5B41AC3-AB4F-47ED-8678-C3EC2D4F2B8D}"/>
              </a:ext>
            </a:extLst>
          </p:cNvPr>
          <p:cNvCxnSpPr>
            <a:cxnSpLocks/>
          </p:cNvCxnSpPr>
          <p:nvPr/>
        </p:nvCxnSpPr>
        <p:spPr>
          <a:xfrm flipH="1">
            <a:off x="3303312" y="3761471"/>
            <a:ext cx="563514" cy="348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CF5D0A91-7CCD-4872-996F-0BF915177D3B}"/>
              </a:ext>
            </a:extLst>
          </p:cNvPr>
          <p:cNvCxnSpPr>
            <a:cxnSpLocks/>
          </p:cNvCxnSpPr>
          <p:nvPr/>
        </p:nvCxnSpPr>
        <p:spPr>
          <a:xfrm flipH="1">
            <a:off x="3303312" y="3660583"/>
            <a:ext cx="555916" cy="298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2D3A5AB9-8831-48E6-B50D-766B789F3CA6}"/>
              </a:ext>
            </a:extLst>
          </p:cNvPr>
          <p:cNvCxnSpPr>
            <a:cxnSpLocks/>
          </p:cNvCxnSpPr>
          <p:nvPr/>
        </p:nvCxnSpPr>
        <p:spPr>
          <a:xfrm flipH="1">
            <a:off x="3305244" y="3544012"/>
            <a:ext cx="561582" cy="182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7C00EDC-E1BE-4859-A061-922C057058D1}"/>
              </a:ext>
            </a:extLst>
          </p:cNvPr>
          <p:cNvSpPr txBox="1"/>
          <p:nvPr/>
        </p:nvSpPr>
        <p:spPr>
          <a:xfrm>
            <a:off x="5407408" y="1661222"/>
            <a:ext cx="4391313" cy="646331"/>
          </a:xfrm>
          <a:prstGeom prst="rect">
            <a:avLst/>
          </a:prstGeom>
          <a:noFill/>
        </p:spPr>
        <p:txBody>
          <a:bodyPr wrap="square" rtlCol="0">
            <a:spAutoFit/>
          </a:bodyPr>
          <a:lstStyle/>
          <a:p>
            <a:r>
              <a:rPr lang="de-DE" dirty="0"/>
              <a:t>Bedingung: </a:t>
            </a:r>
          </a:p>
          <a:p>
            <a:r>
              <a:rPr lang="de-DE" dirty="0"/>
              <a:t>Nicht mehr als ein Check darf falsch sein</a:t>
            </a:r>
          </a:p>
        </p:txBody>
      </p:sp>
    </p:spTree>
    <p:extLst>
      <p:ext uri="{BB962C8B-B14F-4D97-AF65-F5344CB8AC3E}">
        <p14:creationId xmlns:p14="http://schemas.microsoft.com/office/powerpoint/2010/main" val="148444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2D406B6C-1C41-4730-B00B-EE28BA4D8F2F}"/>
              </a:ext>
            </a:extLst>
          </p:cNvPr>
          <p:cNvCxnSpPr/>
          <p:nvPr/>
        </p:nvCxnSpPr>
        <p:spPr>
          <a:xfrm flipV="1">
            <a:off x="2785444" y="4290460"/>
            <a:ext cx="1123162" cy="180000"/>
          </a:xfrm>
          <a:prstGeom prst="line">
            <a:avLst/>
          </a:prstGeom>
          <a:ln w="76200">
            <a:solidFill>
              <a:schemeClr val="tx1"/>
            </a:solidFill>
          </a:ln>
        </p:spPr>
        <p:style>
          <a:lnRef idx="1">
            <a:schemeClr val="accent6"/>
          </a:lnRef>
          <a:fillRef idx="0">
            <a:schemeClr val="accent6"/>
          </a:fillRef>
          <a:effectRef idx="0">
            <a:schemeClr val="accent6"/>
          </a:effectRef>
          <a:fontRef idx="minor">
            <a:schemeClr val="tx1"/>
          </a:fontRef>
        </p:style>
      </p:cxnSp>
      <p:sp>
        <p:nvSpPr>
          <p:cNvPr id="2" name="Titel 1">
            <a:extLst>
              <a:ext uri="{FF2B5EF4-FFF2-40B4-BE49-F238E27FC236}">
                <a16:creationId xmlns:a16="http://schemas.microsoft.com/office/drawing/2014/main" id="{FAFB654A-D072-4629-8848-1F3AE9BA0A31}"/>
              </a:ext>
            </a:extLst>
          </p:cNvPr>
          <p:cNvSpPr>
            <a:spLocks noGrp="1"/>
          </p:cNvSpPr>
          <p:nvPr>
            <p:ph type="title"/>
          </p:nvPr>
        </p:nvSpPr>
        <p:spPr/>
        <p:txBody>
          <a:bodyPr/>
          <a:lstStyle/>
          <a:p>
            <a:r>
              <a:rPr lang="de-DE" dirty="0"/>
              <a:t>startline::detection()</a:t>
            </a:r>
          </a:p>
        </p:txBody>
      </p:sp>
      <p:grpSp>
        <p:nvGrpSpPr>
          <p:cNvPr id="11" name="Gruppieren 10">
            <a:extLst>
              <a:ext uri="{FF2B5EF4-FFF2-40B4-BE49-F238E27FC236}">
                <a16:creationId xmlns:a16="http://schemas.microsoft.com/office/drawing/2014/main" id="{715DF84C-FBB0-417C-87BF-F349F884BDE5}"/>
              </a:ext>
            </a:extLst>
          </p:cNvPr>
          <p:cNvGrpSpPr/>
          <p:nvPr/>
        </p:nvGrpSpPr>
        <p:grpSpPr>
          <a:xfrm>
            <a:off x="1198019" y="1464982"/>
            <a:ext cx="3168241" cy="5027893"/>
            <a:chOff x="1198019" y="1464982"/>
            <a:chExt cx="3168241" cy="5027893"/>
          </a:xfrm>
        </p:grpSpPr>
        <p:sp>
          <p:nvSpPr>
            <p:cNvPr id="4" name="Freihandform: Form 3">
              <a:extLst>
                <a:ext uri="{FF2B5EF4-FFF2-40B4-BE49-F238E27FC236}">
                  <a16:creationId xmlns:a16="http://schemas.microsoft.com/office/drawing/2014/main" id="{59891914-F6DF-40B4-A6EA-B46088697108}"/>
                </a:ext>
              </a:extLst>
            </p:cNvPr>
            <p:cNvSpPr/>
            <p:nvPr/>
          </p:nvSpPr>
          <p:spPr>
            <a:xfrm>
              <a:off x="2684705"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reihandform: Form 4">
              <a:extLst>
                <a:ext uri="{FF2B5EF4-FFF2-40B4-BE49-F238E27FC236}">
                  <a16:creationId xmlns:a16="http://schemas.microsoft.com/office/drawing/2014/main" id="{DFAC874F-A419-4967-B95A-FC01F8933F1D}"/>
                </a:ext>
              </a:extLst>
            </p:cNvPr>
            <p:cNvSpPr/>
            <p:nvPr/>
          </p:nvSpPr>
          <p:spPr>
            <a:xfrm>
              <a:off x="3877339"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BFDFF208-3A21-420E-8794-4BF1D10AE527}"/>
                </a:ext>
              </a:extLst>
            </p:cNvPr>
            <p:cNvCxnSpPr/>
            <p:nvPr/>
          </p:nvCxnSpPr>
          <p:spPr>
            <a:xfrm>
              <a:off x="1403549" y="1685983"/>
              <a:ext cx="0" cy="906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9EC41D77-44D3-4693-BA70-97B090F00ACC}"/>
                </a:ext>
              </a:extLst>
            </p:cNvPr>
            <p:cNvCxnSpPr/>
            <p:nvPr/>
          </p:nvCxnSpPr>
          <p:spPr>
            <a:xfrm>
              <a:off x="1403549" y="1685983"/>
              <a:ext cx="90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feld 8">
              <a:extLst>
                <a:ext uri="{FF2B5EF4-FFF2-40B4-BE49-F238E27FC236}">
                  <a16:creationId xmlns:a16="http://schemas.microsoft.com/office/drawing/2014/main" id="{2C410AEF-DE1D-448B-84BC-6AE4E91BC019}"/>
                </a:ext>
              </a:extLst>
            </p:cNvPr>
            <p:cNvSpPr txBox="1"/>
            <p:nvPr/>
          </p:nvSpPr>
          <p:spPr>
            <a:xfrm>
              <a:off x="1198019" y="2478607"/>
              <a:ext cx="411059" cy="307777"/>
            </a:xfrm>
            <a:prstGeom prst="rect">
              <a:avLst/>
            </a:prstGeom>
            <a:noFill/>
          </p:spPr>
          <p:txBody>
            <a:bodyPr wrap="square" rtlCol="0">
              <a:spAutoFit/>
            </a:bodyPr>
            <a:lstStyle/>
            <a:p>
              <a:r>
                <a:rPr lang="de-DE" sz="1400" dirty="0"/>
                <a:t>x</a:t>
              </a:r>
            </a:p>
          </p:txBody>
        </p:sp>
        <p:cxnSp>
          <p:nvCxnSpPr>
            <p:cNvPr id="6" name="Gerader Verbinder 5">
              <a:extLst>
                <a:ext uri="{FF2B5EF4-FFF2-40B4-BE49-F238E27FC236}">
                  <a16:creationId xmlns:a16="http://schemas.microsoft.com/office/drawing/2014/main" id="{3CEA8594-E98B-4C50-8A95-B846FDD5DEB4}"/>
                </a:ext>
              </a:extLst>
            </p:cNvPr>
            <p:cNvCxnSpPr>
              <a:cxnSpLocks/>
            </p:cNvCxnSpPr>
            <p:nvPr/>
          </p:nvCxnSpPr>
          <p:spPr>
            <a:xfrm flipV="1">
              <a:off x="3345348" y="4294959"/>
              <a:ext cx="561581" cy="90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feld 9">
              <a:extLst>
                <a:ext uri="{FF2B5EF4-FFF2-40B4-BE49-F238E27FC236}">
                  <a16:creationId xmlns:a16="http://schemas.microsoft.com/office/drawing/2014/main" id="{39F6A857-189D-4A31-91EB-01A8D36E5C12}"/>
                </a:ext>
              </a:extLst>
            </p:cNvPr>
            <p:cNvSpPr txBox="1"/>
            <p:nvPr/>
          </p:nvSpPr>
          <p:spPr>
            <a:xfrm>
              <a:off x="2229385" y="1464982"/>
              <a:ext cx="411059" cy="307777"/>
            </a:xfrm>
            <a:prstGeom prst="rect">
              <a:avLst/>
            </a:prstGeom>
            <a:noFill/>
          </p:spPr>
          <p:txBody>
            <a:bodyPr wrap="square" rtlCol="0">
              <a:spAutoFit/>
            </a:bodyPr>
            <a:lstStyle/>
            <a:p>
              <a:r>
                <a:rPr lang="de-DE" sz="1400" dirty="0"/>
                <a:t>y</a:t>
              </a:r>
            </a:p>
          </p:txBody>
        </p:sp>
      </p:grpSp>
      <p:cxnSp>
        <p:nvCxnSpPr>
          <p:cNvPr id="14" name="Gerader Verbinder 13">
            <a:extLst>
              <a:ext uri="{FF2B5EF4-FFF2-40B4-BE49-F238E27FC236}">
                <a16:creationId xmlns:a16="http://schemas.microsoft.com/office/drawing/2014/main" id="{1028E1CB-BAC5-40ED-9FD2-DE4067202B3D}"/>
              </a:ext>
            </a:extLst>
          </p:cNvPr>
          <p:cNvCxnSpPr>
            <a:cxnSpLocks/>
          </p:cNvCxnSpPr>
          <p:nvPr/>
        </p:nvCxnSpPr>
        <p:spPr>
          <a:xfrm flipH="1">
            <a:off x="2783766" y="4424936"/>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11266226-74AE-451E-9EC6-8BC6ED81307D}"/>
              </a:ext>
            </a:extLst>
          </p:cNvPr>
          <p:cNvCxnSpPr>
            <a:cxnSpLocks/>
          </p:cNvCxnSpPr>
          <p:nvPr/>
        </p:nvCxnSpPr>
        <p:spPr>
          <a:xfrm flipH="1">
            <a:off x="2783766" y="4470460"/>
            <a:ext cx="561582" cy="809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25448D4F-49E7-4E9F-9CC1-23F6DBF01F35}"/>
              </a:ext>
            </a:extLst>
          </p:cNvPr>
          <p:cNvCxnSpPr>
            <a:cxnSpLocks/>
          </p:cNvCxnSpPr>
          <p:nvPr/>
        </p:nvCxnSpPr>
        <p:spPr>
          <a:xfrm flipH="1">
            <a:off x="2783766" y="4528370"/>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2E1B5FD-D926-43CA-A280-D80CAF89F4B4}"/>
              </a:ext>
            </a:extLst>
          </p:cNvPr>
          <p:cNvCxnSpPr>
            <a:cxnSpLocks/>
          </p:cNvCxnSpPr>
          <p:nvPr/>
        </p:nvCxnSpPr>
        <p:spPr>
          <a:xfrm flipH="1">
            <a:off x="2768971" y="4382676"/>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DD472731-19BE-4A75-A6BA-EA1BA1EBE169}"/>
              </a:ext>
            </a:extLst>
          </p:cNvPr>
          <p:cNvCxnSpPr>
            <a:cxnSpLocks/>
          </p:cNvCxnSpPr>
          <p:nvPr/>
        </p:nvCxnSpPr>
        <p:spPr>
          <a:xfrm flipH="1">
            <a:off x="2778647" y="4328254"/>
            <a:ext cx="55134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5B41AC3-AB4F-47ED-8678-C3EC2D4F2B8D}"/>
              </a:ext>
            </a:extLst>
          </p:cNvPr>
          <p:cNvCxnSpPr>
            <a:cxnSpLocks/>
          </p:cNvCxnSpPr>
          <p:nvPr/>
        </p:nvCxnSpPr>
        <p:spPr>
          <a:xfrm flipH="1">
            <a:off x="2762177" y="4287755"/>
            <a:ext cx="567812" cy="695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CF5D0A91-7CCD-4872-996F-0BF915177D3B}"/>
              </a:ext>
            </a:extLst>
          </p:cNvPr>
          <p:cNvCxnSpPr>
            <a:cxnSpLocks/>
          </p:cNvCxnSpPr>
          <p:nvPr/>
        </p:nvCxnSpPr>
        <p:spPr>
          <a:xfrm flipH="1">
            <a:off x="2762177" y="4236982"/>
            <a:ext cx="560978"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2D3A5AB9-8831-48E6-B50D-766B789F3CA6}"/>
              </a:ext>
            </a:extLst>
          </p:cNvPr>
          <p:cNvCxnSpPr>
            <a:cxnSpLocks/>
          </p:cNvCxnSpPr>
          <p:nvPr/>
        </p:nvCxnSpPr>
        <p:spPr>
          <a:xfrm flipH="1">
            <a:off x="2755342" y="4189179"/>
            <a:ext cx="567813" cy="695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7C00EDC-E1BE-4859-A061-922C057058D1}"/>
              </a:ext>
            </a:extLst>
          </p:cNvPr>
          <p:cNvSpPr txBox="1"/>
          <p:nvPr/>
        </p:nvSpPr>
        <p:spPr>
          <a:xfrm>
            <a:off x="5407408" y="1661222"/>
            <a:ext cx="5691848" cy="923330"/>
          </a:xfrm>
          <a:prstGeom prst="rect">
            <a:avLst/>
          </a:prstGeom>
          <a:noFill/>
        </p:spPr>
        <p:txBody>
          <a:bodyPr wrap="square" rtlCol="0">
            <a:spAutoFit/>
          </a:bodyPr>
          <a:lstStyle/>
          <a:p>
            <a:r>
              <a:rPr lang="de-DE" dirty="0"/>
              <a:t>Bedingung: </a:t>
            </a:r>
          </a:p>
          <a:p>
            <a:r>
              <a:rPr lang="de-DE" dirty="0"/>
              <a:t>Mehr als 3 Checks und weniger als die definierte Höhe müssen wahr sein</a:t>
            </a:r>
          </a:p>
        </p:txBody>
      </p:sp>
      <p:cxnSp>
        <p:nvCxnSpPr>
          <p:cNvPr id="24" name="Gerader Verbinder 23">
            <a:extLst>
              <a:ext uri="{FF2B5EF4-FFF2-40B4-BE49-F238E27FC236}">
                <a16:creationId xmlns:a16="http://schemas.microsoft.com/office/drawing/2014/main" id="{C3B9FD51-8C55-470C-88B5-50327C87CDEA}"/>
              </a:ext>
            </a:extLst>
          </p:cNvPr>
          <p:cNvCxnSpPr>
            <a:cxnSpLocks/>
          </p:cNvCxnSpPr>
          <p:nvPr/>
        </p:nvCxnSpPr>
        <p:spPr>
          <a:xfrm flipH="1">
            <a:off x="2796012" y="4564141"/>
            <a:ext cx="561581" cy="809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7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2D406B6C-1C41-4730-B00B-EE28BA4D8F2F}"/>
              </a:ext>
            </a:extLst>
          </p:cNvPr>
          <p:cNvCxnSpPr>
            <a:cxnSpLocks/>
          </p:cNvCxnSpPr>
          <p:nvPr/>
        </p:nvCxnSpPr>
        <p:spPr>
          <a:xfrm flipV="1">
            <a:off x="3345348" y="4290460"/>
            <a:ext cx="563258" cy="90269"/>
          </a:xfrm>
          <a:prstGeom prst="line">
            <a:avLst/>
          </a:prstGeom>
          <a:ln w="76200">
            <a:solidFill>
              <a:schemeClr val="tx1"/>
            </a:solidFill>
          </a:ln>
        </p:spPr>
        <p:style>
          <a:lnRef idx="1">
            <a:schemeClr val="accent6"/>
          </a:lnRef>
          <a:fillRef idx="0">
            <a:schemeClr val="accent6"/>
          </a:fillRef>
          <a:effectRef idx="0">
            <a:schemeClr val="accent6"/>
          </a:effectRef>
          <a:fontRef idx="minor">
            <a:schemeClr val="tx1"/>
          </a:fontRef>
        </p:style>
      </p:cxnSp>
      <p:sp>
        <p:nvSpPr>
          <p:cNvPr id="2" name="Titel 1">
            <a:extLst>
              <a:ext uri="{FF2B5EF4-FFF2-40B4-BE49-F238E27FC236}">
                <a16:creationId xmlns:a16="http://schemas.microsoft.com/office/drawing/2014/main" id="{FAFB654A-D072-4629-8848-1F3AE9BA0A31}"/>
              </a:ext>
            </a:extLst>
          </p:cNvPr>
          <p:cNvSpPr>
            <a:spLocks noGrp="1"/>
          </p:cNvSpPr>
          <p:nvPr>
            <p:ph type="title"/>
          </p:nvPr>
        </p:nvSpPr>
        <p:spPr/>
        <p:txBody>
          <a:bodyPr/>
          <a:lstStyle/>
          <a:p>
            <a:r>
              <a:rPr lang="de-DE" dirty="0" err="1"/>
              <a:t>stopline</a:t>
            </a:r>
            <a:r>
              <a:rPr lang="de-DE" dirty="0"/>
              <a:t>::detection()</a:t>
            </a:r>
          </a:p>
        </p:txBody>
      </p:sp>
      <p:sp>
        <p:nvSpPr>
          <p:cNvPr id="28" name="Textfeld 27">
            <a:extLst>
              <a:ext uri="{FF2B5EF4-FFF2-40B4-BE49-F238E27FC236}">
                <a16:creationId xmlns:a16="http://schemas.microsoft.com/office/drawing/2014/main" id="{F7C00EDC-E1BE-4859-A061-922C057058D1}"/>
              </a:ext>
            </a:extLst>
          </p:cNvPr>
          <p:cNvSpPr txBox="1"/>
          <p:nvPr/>
        </p:nvSpPr>
        <p:spPr>
          <a:xfrm>
            <a:off x="5407408" y="1661222"/>
            <a:ext cx="5691848" cy="1200329"/>
          </a:xfrm>
          <a:prstGeom prst="rect">
            <a:avLst/>
          </a:prstGeom>
          <a:noFill/>
        </p:spPr>
        <p:txBody>
          <a:bodyPr wrap="square" rtlCol="0">
            <a:spAutoFit/>
          </a:bodyPr>
          <a:lstStyle/>
          <a:p>
            <a:r>
              <a:rPr lang="de-DE" dirty="0"/>
              <a:t>Ausschlussverfahren:</a:t>
            </a:r>
          </a:p>
          <a:p>
            <a:r>
              <a:rPr lang="de-DE" dirty="0"/>
              <a:t>Wurde ein Objekt erkannt, welches weder einem Hindernis noch eine Startlinie zugeordnet werden konnte, muss es eine Stopplinie sein</a:t>
            </a:r>
          </a:p>
        </p:txBody>
      </p:sp>
      <p:grpSp>
        <p:nvGrpSpPr>
          <p:cNvPr id="11" name="Gruppieren 10">
            <a:extLst>
              <a:ext uri="{FF2B5EF4-FFF2-40B4-BE49-F238E27FC236}">
                <a16:creationId xmlns:a16="http://schemas.microsoft.com/office/drawing/2014/main" id="{715DF84C-FBB0-417C-87BF-F349F884BDE5}"/>
              </a:ext>
            </a:extLst>
          </p:cNvPr>
          <p:cNvGrpSpPr/>
          <p:nvPr/>
        </p:nvGrpSpPr>
        <p:grpSpPr>
          <a:xfrm>
            <a:off x="1198019" y="1464982"/>
            <a:ext cx="3168241" cy="5027893"/>
            <a:chOff x="1198019" y="1464982"/>
            <a:chExt cx="3168241" cy="5027893"/>
          </a:xfrm>
        </p:grpSpPr>
        <p:sp>
          <p:nvSpPr>
            <p:cNvPr id="4" name="Freihandform: Form 3">
              <a:extLst>
                <a:ext uri="{FF2B5EF4-FFF2-40B4-BE49-F238E27FC236}">
                  <a16:creationId xmlns:a16="http://schemas.microsoft.com/office/drawing/2014/main" id="{59891914-F6DF-40B4-A6EA-B46088697108}"/>
                </a:ext>
              </a:extLst>
            </p:cNvPr>
            <p:cNvSpPr/>
            <p:nvPr/>
          </p:nvSpPr>
          <p:spPr>
            <a:xfrm>
              <a:off x="2684705"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Freihandform: Form 4">
              <a:extLst>
                <a:ext uri="{FF2B5EF4-FFF2-40B4-BE49-F238E27FC236}">
                  <a16:creationId xmlns:a16="http://schemas.microsoft.com/office/drawing/2014/main" id="{DFAC874F-A419-4967-B95A-FC01F8933F1D}"/>
                </a:ext>
              </a:extLst>
            </p:cNvPr>
            <p:cNvSpPr/>
            <p:nvPr/>
          </p:nvSpPr>
          <p:spPr>
            <a:xfrm>
              <a:off x="3877339"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7" name="Gerade Verbindung mit Pfeil 6">
              <a:extLst>
                <a:ext uri="{FF2B5EF4-FFF2-40B4-BE49-F238E27FC236}">
                  <a16:creationId xmlns:a16="http://schemas.microsoft.com/office/drawing/2014/main" id="{BFDFF208-3A21-420E-8794-4BF1D10AE527}"/>
                </a:ext>
              </a:extLst>
            </p:cNvPr>
            <p:cNvCxnSpPr/>
            <p:nvPr/>
          </p:nvCxnSpPr>
          <p:spPr>
            <a:xfrm>
              <a:off x="1403549" y="1685983"/>
              <a:ext cx="0" cy="906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9EC41D77-44D3-4693-BA70-97B090F00ACC}"/>
                </a:ext>
              </a:extLst>
            </p:cNvPr>
            <p:cNvCxnSpPr/>
            <p:nvPr/>
          </p:nvCxnSpPr>
          <p:spPr>
            <a:xfrm>
              <a:off x="1403549" y="1685983"/>
              <a:ext cx="90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feld 8">
              <a:extLst>
                <a:ext uri="{FF2B5EF4-FFF2-40B4-BE49-F238E27FC236}">
                  <a16:creationId xmlns:a16="http://schemas.microsoft.com/office/drawing/2014/main" id="{2C410AEF-DE1D-448B-84BC-6AE4E91BC019}"/>
                </a:ext>
              </a:extLst>
            </p:cNvPr>
            <p:cNvSpPr txBox="1"/>
            <p:nvPr/>
          </p:nvSpPr>
          <p:spPr>
            <a:xfrm>
              <a:off x="1198019" y="2478607"/>
              <a:ext cx="411059" cy="307777"/>
            </a:xfrm>
            <a:prstGeom prst="rect">
              <a:avLst/>
            </a:prstGeom>
            <a:noFill/>
          </p:spPr>
          <p:txBody>
            <a:bodyPr wrap="square" rtlCol="0">
              <a:spAutoFit/>
            </a:bodyPr>
            <a:lstStyle/>
            <a:p>
              <a:r>
                <a:rPr lang="de-DE" sz="1400" dirty="0"/>
                <a:t>x</a:t>
              </a:r>
            </a:p>
          </p:txBody>
        </p:sp>
        <p:cxnSp>
          <p:nvCxnSpPr>
            <p:cNvPr id="6" name="Gerader Verbinder 5">
              <a:extLst>
                <a:ext uri="{FF2B5EF4-FFF2-40B4-BE49-F238E27FC236}">
                  <a16:creationId xmlns:a16="http://schemas.microsoft.com/office/drawing/2014/main" id="{3CEA8594-E98B-4C50-8A95-B846FDD5DEB4}"/>
                </a:ext>
              </a:extLst>
            </p:cNvPr>
            <p:cNvCxnSpPr>
              <a:cxnSpLocks/>
            </p:cNvCxnSpPr>
            <p:nvPr/>
          </p:nvCxnSpPr>
          <p:spPr>
            <a:xfrm flipV="1">
              <a:off x="3371742" y="4294959"/>
              <a:ext cx="535187" cy="8577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feld 9">
              <a:extLst>
                <a:ext uri="{FF2B5EF4-FFF2-40B4-BE49-F238E27FC236}">
                  <a16:creationId xmlns:a16="http://schemas.microsoft.com/office/drawing/2014/main" id="{39F6A857-189D-4A31-91EB-01A8D36E5C12}"/>
                </a:ext>
              </a:extLst>
            </p:cNvPr>
            <p:cNvSpPr txBox="1"/>
            <p:nvPr/>
          </p:nvSpPr>
          <p:spPr>
            <a:xfrm>
              <a:off x="2229385" y="1464982"/>
              <a:ext cx="411059" cy="307777"/>
            </a:xfrm>
            <a:prstGeom prst="rect">
              <a:avLst/>
            </a:prstGeom>
            <a:noFill/>
          </p:spPr>
          <p:txBody>
            <a:bodyPr wrap="square" rtlCol="0">
              <a:spAutoFit/>
            </a:bodyPr>
            <a:lstStyle/>
            <a:p>
              <a:r>
                <a:rPr lang="de-DE" sz="1400" dirty="0"/>
                <a:t>y</a:t>
              </a:r>
            </a:p>
          </p:txBody>
        </p:sp>
      </p:grpSp>
    </p:spTree>
    <p:extLst>
      <p:ext uri="{BB962C8B-B14F-4D97-AF65-F5344CB8AC3E}">
        <p14:creationId xmlns:p14="http://schemas.microsoft.com/office/powerpoint/2010/main" val="139191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ihandform: Form 4">
            <a:extLst>
              <a:ext uri="{FF2B5EF4-FFF2-40B4-BE49-F238E27FC236}">
                <a16:creationId xmlns:a16="http://schemas.microsoft.com/office/drawing/2014/main" id="{1AD2C9E2-18FD-4D9A-BB8F-24A311E2B497}"/>
              </a:ext>
            </a:extLst>
          </p:cNvPr>
          <p:cNvSpPr/>
          <p:nvPr/>
        </p:nvSpPr>
        <p:spPr>
          <a:xfrm>
            <a:off x="3000899" y="1426128"/>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Freihandform: Form 5">
            <a:extLst>
              <a:ext uri="{FF2B5EF4-FFF2-40B4-BE49-F238E27FC236}">
                <a16:creationId xmlns:a16="http://schemas.microsoft.com/office/drawing/2014/main" id="{9C475116-1345-4836-9F15-EEB2892A90FE}"/>
              </a:ext>
            </a:extLst>
          </p:cNvPr>
          <p:cNvSpPr/>
          <p:nvPr/>
        </p:nvSpPr>
        <p:spPr>
          <a:xfrm>
            <a:off x="4193533" y="1426128"/>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1" name="Gerader Verbinder 10">
            <a:extLst>
              <a:ext uri="{FF2B5EF4-FFF2-40B4-BE49-F238E27FC236}">
                <a16:creationId xmlns:a16="http://schemas.microsoft.com/office/drawing/2014/main" id="{B5E59EA1-59C1-4004-BC42-8DBEFB120501}"/>
              </a:ext>
            </a:extLst>
          </p:cNvPr>
          <p:cNvCxnSpPr>
            <a:cxnSpLocks/>
          </p:cNvCxnSpPr>
          <p:nvPr/>
        </p:nvCxnSpPr>
        <p:spPr>
          <a:xfrm flipH="1">
            <a:off x="3745819" y="3562620"/>
            <a:ext cx="477211" cy="75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E2673E90-45F9-4158-8D52-61B19D15D7D9}"/>
              </a:ext>
            </a:extLst>
          </p:cNvPr>
          <p:cNvCxnSpPr/>
          <p:nvPr/>
        </p:nvCxnSpPr>
        <p:spPr>
          <a:xfrm flipV="1">
            <a:off x="3099961" y="3573710"/>
            <a:ext cx="1123162" cy="180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Gerader Verbinder 15">
            <a:extLst>
              <a:ext uri="{FF2B5EF4-FFF2-40B4-BE49-F238E27FC236}">
                <a16:creationId xmlns:a16="http://schemas.microsoft.com/office/drawing/2014/main" id="{334947CC-9110-4787-89C2-4AC7434EC134}"/>
              </a:ext>
            </a:extLst>
          </p:cNvPr>
          <p:cNvCxnSpPr/>
          <p:nvPr/>
        </p:nvCxnSpPr>
        <p:spPr>
          <a:xfrm>
            <a:off x="1962543" y="3560811"/>
            <a:ext cx="3338818" cy="0"/>
          </a:xfrm>
          <a:prstGeom prst="line">
            <a:avLst/>
          </a:prstGeom>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560B8352-50EF-40C7-BE1C-332EC92797CF}"/>
              </a:ext>
            </a:extLst>
          </p:cNvPr>
          <p:cNvCxnSpPr/>
          <p:nvPr/>
        </p:nvCxnSpPr>
        <p:spPr>
          <a:xfrm>
            <a:off x="1719743" y="964734"/>
            <a:ext cx="0" cy="906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a:extLst>
              <a:ext uri="{FF2B5EF4-FFF2-40B4-BE49-F238E27FC236}">
                <a16:creationId xmlns:a16="http://schemas.microsoft.com/office/drawing/2014/main" id="{CB5781E2-05BB-4701-9AEB-31BCC66B8D0E}"/>
              </a:ext>
            </a:extLst>
          </p:cNvPr>
          <p:cNvCxnSpPr/>
          <p:nvPr/>
        </p:nvCxnSpPr>
        <p:spPr>
          <a:xfrm>
            <a:off x="1719743" y="964734"/>
            <a:ext cx="90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feld 19">
            <a:extLst>
              <a:ext uri="{FF2B5EF4-FFF2-40B4-BE49-F238E27FC236}">
                <a16:creationId xmlns:a16="http://schemas.microsoft.com/office/drawing/2014/main" id="{71B5E92A-DBEA-4FEB-8F2B-73896FF4A79D}"/>
              </a:ext>
            </a:extLst>
          </p:cNvPr>
          <p:cNvSpPr txBox="1"/>
          <p:nvPr/>
        </p:nvSpPr>
        <p:spPr>
          <a:xfrm>
            <a:off x="1514213" y="1757358"/>
            <a:ext cx="411059" cy="307777"/>
          </a:xfrm>
          <a:prstGeom prst="rect">
            <a:avLst/>
          </a:prstGeom>
          <a:noFill/>
        </p:spPr>
        <p:txBody>
          <a:bodyPr wrap="square" rtlCol="0">
            <a:spAutoFit/>
          </a:bodyPr>
          <a:lstStyle/>
          <a:p>
            <a:r>
              <a:rPr lang="de-DE" sz="1400" dirty="0"/>
              <a:t>x</a:t>
            </a:r>
          </a:p>
        </p:txBody>
      </p:sp>
      <p:sp>
        <p:nvSpPr>
          <p:cNvPr id="21" name="Textfeld 20">
            <a:extLst>
              <a:ext uri="{FF2B5EF4-FFF2-40B4-BE49-F238E27FC236}">
                <a16:creationId xmlns:a16="http://schemas.microsoft.com/office/drawing/2014/main" id="{47F50F50-6A31-4D6E-8B7D-49CFA9BF0412}"/>
              </a:ext>
            </a:extLst>
          </p:cNvPr>
          <p:cNvSpPr txBox="1"/>
          <p:nvPr/>
        </p:nvSpPr>
        <p:spPr>
          <a:xfrm>
            <a:off x="2545579" y="743733"/>
            <a:ext cx="411059" cy="307777"/>
          </a:xfrm>
          <a:prstGeom prst="rect">
            <a:avLst/>
          </a:prstGeom>
          <a:noFill/>
        </p:spPr>
        <p:txBody>
          <a:bodyPr wrap="square" rtlCol="0">
            <a:spAutoFit/>
          </a:bodyPr>
          <a:lstStyle/>
          <a:p>
            <a:r>
              <a:rPr lang="de-DE" sz="1400" dirty="0"/>
              <a:t>y</a:t>
            </a:r>
          </a:p>
        </p:txBody>
      </p:sp>
      <p:sp>
        <p:nvSpPr>
          <p:cNvPr id="22" name="Ellipse 21">
            <a:extLst>
              <a:ext uri="{FF2B5EF4-FFF2-40B4-BE49-F238E27FC236}">
                <a16:creationId xmlns:a16="http://schemas.microsoft.com/office/drawing/2014/main" id="{01EC137C-A15C-461A-8106-E129E79A3EBD}"/>
              </a:ext>
            </a:extLst>
          </p:cNvPr>
          <p:cNvSpPr/>
          <p:nvPr/>
        </p:nvSpPr>
        <p:spPr>
          <a:xfrm>
            <a:off x="3029022" y="3716920"/>
            <a:ext cx="82696" cy="8269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142D0BBC-8B0E-4A9B-B8FB-5A21EF84A73C}"/>
                  </a:ext>
                </a:extLst>
              </p:cNvPr>
              <p:cNvSpPr txBox="1"/>
              <p:nvPr/>
            </p:nvSpPr>
            <p:spPr>
              <a:xfrm>
                <a:off x="3126898" y="1006463"/>
                <a:ext cx="2824412" cy="369332"/>
              </a:xfrm>
              <a:prstGeom prst="rect">
                <a:avLst/>
              </a:prstGeom>
              <a:noFill/>
            </p:spPr>
            <p:txBody>
              <a:bodyPr wrap="square" rtlCol="0">
                <a:spAutoFit/>
              </a:bodyPr>
              <a:lstStyle/>
              <a:p>
                <a:r>
                  <a:rPr lang="de-DE" dirty="0"/>
                  <a:t>f(x) =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𝑎𝑥</m:t>
                        </m:r>
                      </m:e>
                      <m:sup>
                        <m:r>
                          <a:rPr lang="de-DE" b="0" i="1" smtClean="0">
                            <a:latin typeface="Cambria Math" panose="02040503050406030204" pitchFamily="18" charset="0"/>
                          </a:rPr>
                          <m:t>3</m:t>
                        </m:r>
                      </m:sup>
                    </m:sSup>
                    <m:r>
                      <a:rPr lang="de-DE" b="0" i="1" smtClean="0">
                        <a:latin typeface="Cambria Math" panose="02040503050406030204" pitchFamily="18" charset="0"/>
                      </a:rPr>
                      <m:t>+</m:t>
                    </m:r>
                    <m:r>
                      <a:rPr lang="de-DE" b="0" i="1" smtClean="0">
                        <a:latin typeface="Cambria Math" panose="02040503050406030204" pitchFamily="18" charset="0"/>
                      </a:rPr>
                      <m:t>𝑏</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𝑥</m:t>
                        </m:r>
                      </m:e>
                      <m:sup>
                        <m:r>
                          <a:rPr lang="de-DE" b="0" i="1" smtClean="0">
                            <a:latin typeface="Cambria Math" panose="02040503050406030204" pitchFamily="18" charset="0"/>
                          </a:rPr>
                          <m:t>2</m:t>
                        </m:r>
                      </m:sup>
                    </m:sSup>
                    <m:r>
                      <a:rPr lang="de-DE" b="0" i="1" smtClean="0">
                        <a:latin typeface="Cambria Math" panose="02040503050406030204" pitchFamily="18" charset="0"/>
                      </a:rPr>
                      <m:t>+</m:t>
                    </m:r>
                    <m:r>
                      <a:rPr lang="de-DE" b="0" i="1" smtClean="0">
                        <a:latin typeface="Cambria Math" panose="02040503050406030204" pitchFamily="18" charset="0"/>
                      </a:rPr>
                      <m:t>𝑐𝑥</m:t>
                    </m:r>
                    <m:r>
                      <a:rPr lang="de-DE" b="0" i="1" smtClean="0">
                        <a:latin typeface="Cambria Math" panose="02040503050406030204" pitchFamily="18" charset="0"/>
                      </a:rPr>
                      <m:t>+</m:t>
                    </m:r>
                    <m:r>
                      <a:rPr lang="de-DE" b="0" i="1" smtClean="0">
                        <a:latin typeface="Cambria Math" panose="02040503050406030204" pitchFamily="18" charset="0"/>
                      </a:rPr>
                      <m:t>𝑑</m:t>
                    </m:r>
                  </m:oMath>
                </a14:m>
                <a:endParaRPr lang="de-DE" dirty="0"/>
              </a:p>
            </p:txBody>
          </p:sp>
        </mc:Choice>
        <mc:Fallback xmlns="">
          <p:sp>
            <p:nvSpPr>
              <p:cNvPr id="23" name="Textfeld 22">
                <a:extLst>
                  <a:ext uri="{FF2B5EF4-FFF2-40B4-BE49-F238E27FC236}">
                    <a16:creationId xmlns:a16="http://schemas.microsoft.com/office/drawing/2014/main" id="{142D0BBC-8B0E-4A9B-B8FB-5A21EF84A73C}"/>
                  </a:ext>
                </a:extLst>
              </p:cNvPr>
              <p:cNvSpPr txBox="1">
                <a:spLocks noRot="1" noChangeAspect="1" noMove="1" noResize="1" noEditPoints="1" noAdjustHandles="1" noChangeArrowheads="1" noChangeShapeType="1" noTextEdit="1"/>
              </p:cNvSpPr>
              <p:nvPr/>
            </p:nvSpPr>
            <p:spPr>
              <a:xfrm>
                <a:off x="3126898" y="1006463"/>
                <a:ext cx="2824412" cy="369332"/>
              </a:xfrm>
              <a:prstGeom prst="rect">
                <a:avLst/>
              </a:prstGeom>
              <a:blipFill>
                <a:blip r:embed="rId2"/>
                <a:stretch>
                  <a:fillRect l="-1944" t="-8197"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D1A05890-97B9-4C96-A1C7-08B79D9D8417}"/>
                  </a:ext>
                </a:extLst>
              </p:cNvPr>
              <p:cNvSpPr txBox="1"/>
              <p:nvPr/>
            </p:nvSpPr>
            <p:spPr>
              <a:xfrm>
                <a:off x="4431740" y="3229545"/>
                <a:ext cx="1730983" cy="369332"/>
              </a:xfrm>
              <a:prstGeom prst="rect">
                <a:avLst/>
              </a:prstGeom>
              <a:noFill/>
            </p:spPr>
            <p:txBody>
              <a:bodyPr wrap="square" rtlCol="0">
                <a:spAutoFit/>
              </a:bodyPr>
              <a:lstStyle/>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h</m:t>
                        </m:r>
                      </m:sub>
                    </m:sSub>
                  </m:oMath>
                </a14:m>
                <a:r>
                  <a:rPr lang="de-DE" dirty="0"/>
                  <a:t> = bekannt</a:t>
                </a:r>
              </a:p>
            </p:txBody>
          </p:sp>
        </mc:Choice>
        <mc:Fallback xmlns="">
          <p:sp>
            <p:nvSpPr>
              <p:cNvPr id="24" name="Textfeld 23">
                <a:extLst>
                  <a:ext uri="{FF2B5EF4-FFF2-40B4-BE49-F238E27FC236}">
                    <a16:creationId xmlns:a16="http://schemas.microsoft.com/office/drawing/2014/main" id="{D1A05890-97B9-4C96-A1C7-08B79D9D8417}"/>
                  </a:ext>
                </a:extLst>
              </p:cNvPr>
              <p:cNvSpPr txBox="1">
                <a:spLocks noRot="1" noChangeAspect="1" noMove="1" noResize="1" noEditPoints="1" noAdjustHandles="1" noChangeArrowheads="1" noChangeShapeType="1" noTextEdit="1"/>
              </p:cNvSpPr>
              <p:nvPr/>
            </p:nvSpPr>
            <p:spPr>
              <a:xfrm>
                <a:off x="4431740" y="3229545"/>
                <a:ext cx="1730983" cy="369332"/>
              </a:xfrm>
              <a:prstGeom prst="rect">
                <a:avLst/>
              </a:prstGeom>
              <a:blipFill>
                <a:blip r:embed="rId3"/>
                <a:stretch>
                  <a:fillRect t="-10000" b="-26667"/>
                </a:stretch>
              </a:blipFill>
            </p:spPr>
            <p:txBody>
              <a:bodyPr/>
              <a:lstStyle/>
              <a:p>
                <a:r>
                  <a:rPr lang="de-DE">
                    <a:noFill/>
                  </a:rPr>
                  <a:t> </a:t>
                </a:r>
              </a:p>
            </p:txBody>
          </p:sp>
        </mc:Fallback>
      </mc:AlternateContent>
      <p:sp>
        <p:nvSpPr>
          <p:cNvPr id="25" name="Geschweifte Klammer links 24">
            <a:extLst>
              <a:ext uri="{FF2B5EF4-FFF2-40B4-BE49-F238E27FC236}">
                <a16:creationId xmlns:a16="http://schemas.microsoft.com/office/drawing/2014/main" id="{613F9944-2FB7-4FD3-9EAB-841CCB07ABA5}"/>
              </a:ext>
            </a:extLst>
          </p:cNvPr>
          <p:cNvSpPr/>
          <p:nvPr/>
        </p:nvSpPr>
        <p:spPr>
          <a:xfrm rot="4911203">
            <a:off x="3601836" y="2837304"/>
            <a:ext cx="59174" cy="11242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26" name="Textfeld 25">
            <a:extLst>
              <a:ext uri="{FF2B5EF4-FFF2-40B4-BE49-F238E27FC236}">
                <a16:creationId xmlns:a16="http://schemas.microsoft.com/office/drawing/2014/main" id="{D280FB2A-50DD-408F-B1B0-F932F2E02EBF}"/>
              </a:ext>
            </a:extLst>
          </p:cNvPr>
          <p:cNvSpPr txBox="1"/>
          <p:nvPr/>
        </p:nvSpPr>
        <p:spPr>
          <a:xfrm rot="21100454">
            <a:off x="3209516" y="3123605"/>
            <a:ext cx="885523" cy="246221"/>
          </a:xfrm>
          <a:prstGeom prst="rect">
            <a:avLst/>
          </a:prstGeom>
          <a:noFill/>
        </p:spPr>
        <p:txBody>
          <a:bodyPr wrap="square" rtlCol="0">
            <a:spAutoFit/>
          </a:bodyPr>
          <a:lstStyle/>
          <a:p>
            <a:r>
              <a:rPr lang="de-DE" sz="1000" dirty="0"/>
              <a:t>2*Spurbreite</a:t>
            </a:r>
          </a:p>
        </p:txBody>
      </p:sp>
      <p:cxnSp>
        <p:nvCxnSpPr>
          <p:cNvPr id="28" name="Gerade Verbindung mit Pfeil 27">
            <a:extLst>
              <a:ext uri="{FF2B5EF4-FFF2-40B4-BE49-F238E27FC236}">
                <a16:creationId xmlns:a16="http://schemas.microsoft.com/office/drawing/2014/main" id="{5C669F4D-8D89-4BF9-9FE9-7611613DADA5}"/>
              </a:ext>
            </a:extLst>
          </p:cNvPr>
          <p:cNvCxnSpPr/>
          <p:nvPr/>
        </p:nvCxnSpPr>
        <p:spPr>
          <a:xfrm flipH="1" flipV="1">
            <a:off x="3686805" y="3675222"/>
            <a:ext cx="1418836" cy="803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1E50E696-29F5-4A13-9783-525F022EE93E}"/>
                  </a:ext>
                </a:extLst>
              </p:cNvPr>
              <p:cNvSpPr txBox="1"/>
              <p:nvPr/>
            </p:nvSpPr>
            <p:spPr>
              <a:xfrm>
                <a:off x="5071112" y="4288215"/>
                <a:ext cx="2049777" cy="1076770"/>
              </a:xfrm>
              <a:prstGeom prst="rect">
                <a:avLst/>
              </a:prstGeom>
              <a:noFill/>
            </p:spPr>
            <p:txBody>
              <a:bodyPr wrap="square" rtlCol="0">
                <a:spAutoFit/>
              </a:bodyPr>
              <a:lstStyle/>
              <a:p>
                <a:r>
                  <a:rPr lang="de-DE" dirty="0"/>
                  <a:t>l(x) = mx + n</a:t>
                </a:r>
              </a:p>
              <a:p>
                <a:r>
                  <a:rPr lang="de-DE" dirty="0"/>
                  <a:t>m = </a:t>
                </a:r>
                <a14:m>
                  <m:oMath xmlns:m="http://schemas.openxmlformats.org/officeDocument/2006/math">
                    <m:r>
                      <a:rPr lang="de-DE" b="0" i="0" smtClean="0">
                        <a:latin typeface="Cambria Math" panose="02040503050406030204" pitchFamily="18" charset="0"/>
                      </a:rPr>
                      <m:t>−</m:t>
                    </m:r>
                    <m:f>
                      <m:fPr>
                        <m:ctrlPr>
                          <a:rPr lang="de-DE" i="1" smtClean="0">
                            <a:latin typeface="Cambria Math" panose="02040503050406030204" pitchFamily="18" charset="0"/>
                          </a:rPr>
                        </m:ctrlPr>
                      </m:fPr>
                      <m:num>
                        <m:r>
                          <a:rPr lang="de-DE" b="0" i="1" smtClean="0">
                            <a:latin typeface="Cambria Math" panose="02040503050406030204" pitchFamily="18" charset="0"/>
                          </a:rPr>
                          <m:t>1</m:t>
                        </m:r>
                      </m:num>
                      <m:den>
                        <m:r>
                          <m:rPr>
                            <m:nor/>
                          </m:rPr>
                          <a:rPr lang="de-DE" dirty="0" smtClean="0"/>
                          <m:t>f</m:t>
                        </m:r>
                        <m:r>
                          <m:rPr>
                            <m:nor/>
                          </m:rPr>
                          <a:rPr lang="de-DE" dirty="0" smtClean="0"/>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𝑠</m:t>
                            </m:r>
                          </m:sub>
                        </m:sSub>
                        <m:r>
                          <m:rPr>
                            <m:nor/>
                          </m:rPr>
                          <a:rPr lang="de-DE" dirty="0" smtClean="0"/>
                          <m:t>)</m:t>
                        </m:r>
                      </m:den>
                    </m:f>
                  </m:oMath>
                </a14:m>
                <a:endParaRPr lang="de-DE" dirty="0"/>
              </a:p>
              <a:p>
                <a:r>
                  <a:rPr lang="de-DE" dirty="0"/>
                  <a:t>n = f(</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𝑠</m:t>
                        </m:r>
                      </m:sub>
                    </m:sSub>
                  </m:oMath>
                </a14:m>
                <a:r>
                  <a:rPr lang="de-DE" dirty="0"/>
                  <a:t>)</a:t>
                </a:r>
                <a14:m>
                  <m:oMath xmlns:m="http://schemas.openxmlformats.org/officeDocument/2006/math">
                    <m:r>
                      <a:rPr lang="de-DE" b="0" i="1" smtClean="0">
                        <a:latin typeface="Cambria Math" panose="02040503050406030204" pitchFamily="18" charset="0"/>
                      </a:rPr>
                      <m:t>−</m:t>
                    </m:r>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𝑠</m:t>
                        </m:r>
                      </m:sub>
                    </m:sSub>
                  </m:oMath>
                </a14:m>
                <a:endParaRPr lang="de-DE" dirty="0"/>
              </a:p>
            </p:txBody>
          </p:sp>
        </mc:Choice>
        <mc:Fallback xmlns="">
          <p:sp>
            <p:nvSpPr>
              <p:cNvPr id="29" name="Textfeld 28">
                <a:extLst>
                  <a:ext uri="{FF2B5EF4-FFF2-40B4-BE49-F238E27FC236}">
                    <a16:creationId xmlns:a16="http://schemas.microsoft.com/office/drawing/2014/main" id="{1E50E696-29F5-4A13-9783-525F022EE93E}"/>
                  </a:ext>
                </a:extLst>
              </p:cNvPr>
              <p:cNvSpPr txBox="1">
                <a:spLocks noRot="1" noChangeAspect="1" noMove="1" noResize="1" noEditPoints="1" noAdjustHandles="1" noChangeArrowheads="1" noChangeShapeType="1" noTextEdit="1"/>
              </p:cNvSpPr>
              <p:nvPr/>
            </p:nvSpPr>
            <p:spPr>
              <a:xfrm>
                <a:off x="5071112" y="4288215"/>
                <a:ext cx="2049777" cy="1076770"/>
              </a:xfrm>
              <a:prstGeom prst="rect">
                <a:avLst/>
              </a:prstGeom>
              <a:blipFill>
                <a:blip r:embed="rId4"/>
                <a:stretch>
                  <a:fillRect l="-2679" t="-2825" b="-791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5255F7F2-5945-4E4E-B4B2-9AF8BF001098}"/>
                  </a:ext>
                </a:extLst>
              </p:cNvPr>
              <p:cNvSpPr txBox="1"/>
              <p:nvPr/>
            </p:nvSpPr>
            <p:spPr>
              <a:xfrm>
                <a:off x="1962543" y="3777228"/>
                <a:ext cx="1359672" cy="369332"/>
              </a:xfrm>
              <a:prstGeom prst="rect">
                <a:avLst/>
              </a:prstGeom>
              <a:noFill/>
            </p:spPr>
            <p:txBody>
              <a:bodyPr wrap="square" rtlCol="0">
                <a:spAutoFit/>
              </a:bodyPr>
              <a:lstStyle/>
              <a:p>
                <a14:m>
                  <m:oMath xmlns:m="http://schemas.openxmlformats.org/officeDocument/2006/math">
                    <m:r>
                      <a:rPr lang="de-DE" b="0" i="1" smtClean="0">
                        <a:latin typeface="Cambria Math" panose="02040503050406030204" pitchFamily="18" charset="0"/>
                      </a:rPr>
                      <m:t>𝑆</m:t>
                    </m:r>
                    <m:r>
                      <a:rPr lang="de-DE" b="0" i="1" smtClean="0">
                        <a:latin typeface="Cambria Math" panose="02040503050406030204" pitchFamily="18" charset="0"/>
                      </a:rPr>
                      <m:t>(</m:t>
                    </m:r>
                    <m:sSub>
                      <m:sSubPr>
                        <m:ctrlPr>
                          <a:rPr lang="de-DE" i="1" smtClean="0">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𝑠</m:t>
                        </m:r>
                      </m:sub>
                    </m:sSub>
                    <m:r>
                      <a:rPr lang="de-DE" i="1">
                        <a:latin typeface="Cambria Math" panose="02040503050406030204" pitchFamily="18" charset="0"/>
                      </a:rPr>
                      <m:t> </m:t>
                    </m:r>
                    <m:r>
                      <a:rPr lang="de-DE" b="0" i="0" smtClean="0">
                        <a:latin typeface="Cambria Math" panose="02040503050406030204" pitchFamily="18" charset="0"/>
                      </a:rPr>
                      <m:t>,</m:t>
                    </m:r>
                  </m:oMath>
                </a14:m>
                <a:r>
                  <a:rPr lang="de-DE" dirty="0"/>
                  <a:t>f(</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𝑠</m:t>
                        </m:r>
                      </m:sub>
                    </m:sSub>
                  </m:oMath>
                </a14:m>
                <a:r>
                  <a:rPr lang="de-DE" dirty="0"/>
                  <a:t>))</a:t>
                </a:r>
              </a:p>
            </p:txBody>
          </p:sp>
        </mc:Choice>
        <mc:Fallback xmlns="">
          <p:sp>
            <p:nvSpPr>
              <p:cNvPr id="30" name="Textfeld 29">
                <a:extLst>
                  <a:ext uri="{FF2B5EF4-FFF2-40B4-BE49-F238E27FC236}">
                    <a16:creationId xmlns:a16="http://schemas.microsoft.com/office/drawing/2014/main" id="{5255F7F2-5945-4E4E-B4B2-9AF8BF001098}"/>
                  </a:ext>
                </a:extLst>
              </p:cNvPr>
              <p:cNvSpPr txBox="1">
                <a:spLocks noRot="1" noChangeAspect="1" noMove="1" noResize="1" noEditPoints="1" noAdjustHandles="1" noChangeArrowheads="1" noChangeShapeType="1" noTextEdit="1"/>
              </p:cNvSpPr>
              <p:nvPr/>
            </p:nvSpPr>
            <p:spPr>
              <a:xfrm>
                <a:off x="1962543" y="3777228"/>
                <a:ext cx="1359672" cy="369332"/>
              </a:xfrm>
              <a:prstGeom prst="rect">
                <a:avLst/>
              </a:prstGeom>
              <a:blipFill>
                <a:blip r:embed="rId5"/>
                <a:stretch>
                  <a:fillRect t="-10000" b="-26667"/>
                </a:stretch>
              </a:blipFill>
            </p:spPr>
            <p:txBody>
              <a:bodyPr/>
              <a:lstStyle/>
              <a:p>
                <a:r>
                  <a:rPr lang="de-DE">
                    <a:noFill/>
                  </a:rPr>
                  <a:t> </a:t>
                </a:r>
              </a:p>
            </p:txBody>
          </p:sp>
        </mc:Fallback>
      </mc:AlternateContent>
      <p:sp>
        <p:nvSpPr>
          <p:cNvPr id="31" name="Textfeld 30">
            <a:extLst>
              <a:ext uri="{FF2B5EF4-FFF2-40B4-BE49-F238E27FC236}">
                <a16:creationId xmlns:a16="http://schemas.microsoft.com/office/drawing/2014/main" id="{339EB7C2-D1AC-40FA-A57E-F14A0BE715D0}"/>
              </a:ext>
            </a:extLst>
          </p:cNvPr>
          <p:cNvSpPr txBox="1"/>
          <p:nvPr/>
        </p:nvSpPr>
        <p:spPr>
          <a:xfrm>
            <a:off x="10354557" y="375107"/>
            <a:ext cx="1353515" cy="246221"/>
          </a:xfrm>
          <a:prstGeom prst="rect">
            <a:avLst/>
          </a:prstGeom>
          <a:noFill/>
        </p:spPr>
        <p:txBody>
          <a:bodyPr wrap="square" rtlCol="0">
            <a:spAutoFit/>
          </a:bodyPr>
          <a:lstStyle/>
          <a:p>
            <a:r>
              <a:rPr lang="de-DE" sz="1000" dirty="0"/>
              <a:t>2*Spurbreite = 120px</a:t>
            </a:r>
          </a:p>
        </p:txBody>
      </p:sp>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10730103-91DF-4439-86E0-10F9281D0798}"/>
                  </a:ext>
                </a:extLst>
              </p:cNvPr>
              <p:cNvSpPr txBox="1"/>
              <p:nvPr/>
            </p:nvSpPr>
            <p:spPr>
              <a:xfrm>
                <a:off x="6399024" y="1355197"/>
                <a:ext cx="3161208" cy="369332"/>
              </a:xfrm>
              <a:prstGeom prst="rect">
                <a:avLst/>
              </a:prstGeom>
              <a:noFill/>
            </p:spPr>
            <p:txBody>
              <a:bodyPr wrap="square" rtlCol="0">
                <a:spAutoFit/>
              </a:bodyPr>
              <a:lstStyle/>
              <a:p>
                <a:r>
                  <a:rPr lang="de-DE" dirty="0"/>
                  <a:t>Gesucht: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𝑠</m:t>
                        </m:r>
                      </m:sub>
                    </m:sSub>
                  </m:oMath>
                </a14:m>
                <a:r>
                  <a:rPr lang="de-DE" dirty="0"/>
                  <a:t> </a:t>
                </a:r>
              </a:p>
            </p:txBody>
          </p:sp>
        </mc:Choice>
        <mc:Fallback xmlns="">
          <p:sp>
            <p:nvSpPr>
              <p:cNvPr id="32" name="Textfeld 31">
                <a:extLst>
                  <a:ext uri="{FF2B5EF4-FFF2-40B4-BE49-F238E27FC236}">
                    <a16:creationId xmlns:a16="http://schemas.microsoft.com/office/drawing/2014/main" id="{10730103-91DF-4439-86E0-10F9281D0798}"/>
                  </a:ext>
                </a:extLst>
              </p:cNvPr>
              <p:cNvSpPr txBox="1">
                <a:spLocks noRot="1" noChangeAspect="1" noMove="1" noResize="1" noEditPoints="1" noAdjustHandles="1" noChangeArrowheads="1" noChangeShapeType="1" noTextEdit="1"/>
              </p:cNvSpPr>
              <p:nvPr/>
            </p:nvSpPr>
            <p:spPr>
              <a:xfrm>
                <a:off x="6399024" y="1355197"/>
                <a:ext cx="3161208" cy="369332"/>
              </a:xfrm>
              <a:prstGeom prst="rect">
                <a:avLst/>
              </a:prstGeom>
              <a:blipFill>
                <a:blip r:embed="rId6"/>
                <a:stretch>
                  <a:fillRect l="-1737" t="-8197"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F5937EFB-BC9A-449E-A94B-2EAA78C38841}"/>
                  </a:ext>
                </a:extLst>
              </p:cNvPr>
              <p:cNvSpPr txBox="1"/>
              <p:nvPr/>
            </p:nvSpPr>
            <p:spPr>
              <a:xfrm>
                <a:off x="6400930" y="2197916"/>
                <a:ext cx="5695996" cy="13651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de-DE" i="1" smtClean="0">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𝑠</m:t>
                          </m:r>
                        </m:sub>
                      </m:sSub>
                      <m:r>
                        <m:rPr>
                          <m:nor/>
                        </m:rPr>
                        <a:rPr lang="de-DE" dirty="0"/>
                        <m:t> =</m:t>
                      </m:r>
                      <m:func>
                        <m:funcPr>
                          <m:ctrlPr>
                            <a:rPr lang="de-DE" b="0" i="1" smtClean="0">
                              <a:latin typeface="Cambria Math" panose="02040503050406030204" pitchFamily="18" charset="0"/>
                            </a:rPr>
                          </m:ctrlPr>
                        </m:funcPr>
                        <m:fName>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h</m:t>
                              </m:r>
                            </m:sub>
                          </m:sSub>
                          <m:r>
                            <a:rPr lang="de-DE" i="1">
                              <a:latin typeface="Cambria Math" panose="02040503050406030204" pitchFamily="18" charset="0"/>
                            </a:rPr>
                            <m:t>+</m:t>
                          </m:r>
                          <m:r>
                            <m:rPr>
                              <m:sty m:val="p"/>
                            </m:rPr>
                            <a:rPr lang="de-DE" b="0" i="0" smtClean="0">
                              <a:latin typeface="Cambria Math" panose="02040503050406030204" pitchFamily="18" charset="0"/>
                            </a:rPr>
                            <m:t>sin</m:t>
                          </m:r>
                        </m:fName>
                        <m:e>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×2∗</m:t>
                          </m:r>
                          <m:r>
                            <a:rPr lang="de-DE" b="0" i="1" smtClean="0">
                              <a:latin typeface="Cambria Math" panose="02040503050406030204" pitchFamily="18" charset="0"/>
                              <a:ea typeface="Cambria Math" panose="02040503050406030204" pitchFamily="18" charset="0"/>
                            </a:rPr>
                            <m:t>𝑆𝑝𝑢𝑟𝑏𝑟𝑒𝑖𝑡𝑒</m:t>
                          </m:r>
                        </m:e>
                      </m:func>
                    </m:oMath>
                  </m:oMathPara>
                </a14:m>
                <a:endParaRPr lang="de-DE" b="0" dirty="0"/>
              </a:p>
              <a:p>
                <a:pPr/>
                <a14:m>
                  <m:oMathPara xmlns:m="http://schemas.openxmlformats.org/officeDocument/2006/math">
                    <m:oMathParaPr>
                      <m:jc m:val="left"/>
                    </m:oMathParaPr>
                    <m:oMath xmlns:m="http://schemas.openxmlformats.org/officeDocument/2006/math">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 </m:t>
                      </m:r>
                      <m:func>
                        <m:funcPr>
                          <m:ctrlPr>
                            <a:rPr lang="de-DE" b="0" i="1" smtClean="0">
                              <a:latin typeface="Cambria Math" panose="02040503050406030204" pitchFamily="18" charset="0"/>
                              <a:ea typeface="Cambria Math" panose="02040503050406030204" pitchFamily="18" charset="0"/>
                            </a:rPr>
                          </m:ctrlPr>
                        </m:funcPr>
                        <m:fName>
                          <m:sSup>
                            <m:sSupPr>
                              <m:ctrlPr>
                                <a:rPr lang="de-DE" b="0" i="1" smtClean="0">
                                  <a:latin typeface="Cambria Math" panose="02040503050406030204" pitchFamily="18" charset="0"/>
                                  <a:ea typeface="Cambria Math" panose="02040503050406030204" pitchFamily="18" charset="0"/>
                                </a:rPr>
                              </m:ctrlPr>
                            </m:sSupPr>
                            <m:e>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𝜋</m:t>
                                  </m:r>
                                </m:num>
                                <m:den>
                                  <m:r>
                                    <a:rPr lang="de-DE" i="1">
                                      <a:latin typeface="Cambria Math" panose="02040503050406030204" pitchFamily="18" charset="0"/>
                                      <a:ea typeface="Cambria Math" panose="02040503050406030204" pitchFamily="18" charset="0"/>
                                    </a:rPr>
                                    <m:t>2</m:t>
                                  </m:r>
                                </m:den>
                              </m:f>
                              <m:r>
                                <a:rPr lang="de-DE" b="0" i="0" smtClean="0">
                                  <a:latin typeface="Cambria Math" panose="02040503050406030204" pitchFamily="18" charset="0"/>
                                  <a:ea typeface="Cambria Math" panose="02040503050406030204" pitchFamily="18" charset="0"/>
                                </a:rPr>
                                <m:t> − </m:t>
                              </m:r>
                              <m:r>
                                <m:rPr>
                                  <m:sty m:val="p"/>
                                </m:rPr>
                                <a:rPr lang="de-DE" b="0" i="0" smtClean="0">
                                  <a:latin typeface="Cambria Math" panose="02040503050406030204" pitchFamily="18" charset="0"/>
                                  <a:ea typeface="Cambria Math" panose="02040503050406030204" pitchFamily="18" charset="0"/>
                                </a:rPr>
                                <m:t>tan</m:t>
                              </m:r>
                            </m:e>
                            <m:sup>
                              <m:r>
                                <a:rPr lang="de-DE" b="0" i="1" smtClean="0">
                                  <a:latin typeface="Cambria Math" panose="02040503050406030204" pitchFamily="18" charset="0"/>
                                  <a:ea typeface="Cambria Math" panose="02040503050406030204" pitchFamily="18" charset="0"/>
                                </a:rPr>
                                <m:t>−1</m:t>
                              </m:r>
                            </m:sup>
                          </m:sSup>
                          <m:r>
                            <a:rPr lang="de-DE" b="0" i="1" smtClean="0">
                              <a:latin typeface="Cambria Math" panose="02040503050406030204" pitchFamily="18" charset="0"/>
                              <a:ea typeface="Cambria Math" panose="02040503050406030204" pitchFamily="18" charset="0"/>
                            </a:rPr>
                            <m:t>(</m:t>
                          </m:r>
                        </m:fName>
                        <m:e>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func>
                            <m:funcPr>
                              <m:ctrlPr>
                                <a:rPr lang="de-DE" b="0" i="1" smtClean="0">
                                  <a:latin typeface="Cambria Math" panose="02040503050406030204" pitchFamily="18" charset="0"/>
                                  <a:ea typeface="Cambria Math" panose="02040503050406030204" pitchFamily="18" charset="0"/>
                                </a:rPr>
                              </m:ctrlPr>
                            </m:funcPr>
                            <m:fName>
                              <m:sSup>
                                <m:sSupPr>
                                  <m:ctrlPr>
                                    <a:rPr lang="de-DE" b="0" i="1" smtClean="0">
                                      <a:latin typeface="Cambria Math" panose="02040503050406030204" pitchFamily="18" charset="0"/>
                                      <a:ea typeface="Cambria Math" panose="02040503050406030204" pitchFamily="18" charset="0"/>
                                    </a:rPr>
                                  </m:ctrlPr>
                                </m:sSupPr>
                                <m:e>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𝜋</m:t>
                                      </m:r>
                                    </m:num>
                                    <m:den>
                                      <m:r>
                                        <a:rPr lang="de-DE" i="1">
                                          <a:latin typeface="Cambria Math" panose="02040503050406030204" pitchFamily="18" charset="0"/>
                                          <a:ea typeface="Cambria Math" panose="02040503050406030204" pitchFamily="18" charset="0"/>
                                        </a:rPr>
                                        <m:t>2</m:t>
                                      </m:r>
                                    </m:den>
                                  </m:f>
                                  <m:r>
                                    <a:rPr lang="de-DE" b="0" i="0" smtClean="0">
                                      <a:latin typeface="Cambria Math" panose="02040503050406030204" pitchFamily="18" charset="0"/>
                                      <a:ea typeface="Cambria Math" panose="02040503050406030204" pitchFamily="18" charset="0"/>
                                    </a:rPr>
                                    <m:t> − </m:t>
                                  </m:r>
                                  <m:r>
                                    <m:rPr>
                                      <m:sty m:val="p"/>
                                    </m:rPr>
                                    <a:rPr lang="de-DE" b="0" i="0" smtClean="0">
                                      <a:latin typeface="Cambria Math" panose="02040503050406030204" pitchFamily="18" charset="0"/>
                                      <a:ea typeface="Cambria Math" panose="02040503050406030204" pitchFamily="18" charset="0"/>
                                    </a:rPr>
                                    <m:t>tan</m:t>
                                  </m:r>
                                </m:e>
                                <m:sup>
                                  <m:r>
                                    <a:rPr lang="de-DE" b="0" i="1" smtClean="0">
                                      <a:latin typeface="Cambria Math" panose="02040503050406030204" pitchFamily="18" charset="0"/>
                                      <a:ea typeface="Cambria Math" panose="02040503050406030204" pitchFamily="18" charset="0"/>
                                    </a:rPr>
                                    <m:t>−1</m:t>
                                  </m:r>
                                </m:sup>
                              </m:sSup>
                              <m:r>
                                <a:rPr lang="de-DE" b="0" i="1" smtClean="0">
                                  <a:latin typeface="Cambria Math" panose="02040503050406030204" pitchFamily="18" charset="0"/>
                                  <a:ea typeface="Cambria Math" panose="02040503050406030204" pitchFamily="18" charset="0"/>
                                </a:rPr>
                                <m:t>(</m:t>
                              </m:r>
                            </m:fName>
                            <m:e>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1</m:t>
                                  </m:r>
                                </m:num>
                                <m:den>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𝑓</m:t>
                                      </m:r>
                                    </m:e>
                                    <m:sup>
                                      <m:r>
                                        <a:rPr lang="de-DE" b="0" i="1" smtClean="0">
                                          <a:latin typeface="Cambria Math" panose="02040503050406030204" pitchFamily="18" charset="0"/>
                                          <a:ea typeface="Cambria Math" panose="02040503050406030204" pitchFamily="18" charset="0"/>
                                        </a:rPr>
                                        <m:t>′</m:t>
                                      </m:r>
                                    </m:sup>
                                  </m:sSup>
                                  <m:d>
                                    <m:dPr>
                                      <m:ctrlPr>
                                        <a:rPr lang="de-DE" b="0" i="1" smtClean="0">
                                          <a:latin typeface="Cambria Math" panose="02040503050406030204" pitchFamily="18" charset="0"/>
                                          <a:ea typeface="Cambria Math" panose="02040503050406030204" pitchFamily="18" charset="0"/>
                                        </a:rPr>
                                      </m:ctrlPr>
                                    </m:dPr>
                                    <m:e>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𝑠</m:t>
                                          </m:r>
                                        </m:sub>
                                      </m:sSub>
                                    </m:e>
                                  </m:d>
                                </m:den>
                              </m:f>
                              <m:r>
                                <a:rPr lang="de-DE" b="0" i="1" smtClean="0">
                                  <a:latin typeface="Cambria Math" panose="02040503050406030204" pitchFamily="18" charset="0"/>
                                  <a:ea typeface="Cambria Math" panose="02040503050406030204" pitchFamily="18" charset="0"/>
                                </a:rPr>
                                <m:t>)</m:t>
                              </m:r>
                            </m:e>
                          </m:func>
                        </m:e>
                      </m:func>
                    </m:oMath>
                  </m:oMathPara>
                </a14:m>
                <a:endParaRPr lang="de-DE" dirty="0"/>
              </a:p>
              <a:p>
                <a:r>
                  <a:rPr lang="de-DE" dirty="0"/>
                  <a:t>-&gt;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𝑠</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h</m:t>
                        </m:r>
                      </m:sub>
                    </m:sSub>
                    <m:r>
                      <a:rPr lang="de-DE" b="0" i="1" smtClean="0">
                        <a:latin typeface="Cambria Math" panose="02040503050406030204" pitchFamily="18" charset="0"/>
                      </a:rPr>
                      <m:t>+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unc>
                          <m:funcPr>
                            <m:ctrlPr>
                              <a:rPr lang="de-DE" b="0" i="1" smtClean="0">
                                <a:latin typeface="Cambria Math" panose="02040503050406030204" pitchFamily="18" charset="0"/>
                              </a:rPr>
                            </m:ctrlPr>
                          </m:funcPr>
                          <m:fName>
                            <m:r>
                              <a:rPr lang="de-DE" b="0" i="1" smtClean="0">
                                <a:latin typeface="Cambria Math" panose="02040503050406030204" pitchFamily="18" charset="0"/>
                              </a:rPr>
                              <m:t>(</m:t>
                            </m:r>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𝜋</m:t>
                                </m:r>
                              </m:num>
                              <m:den>
                                <m:r>
                                  <a:rPr lang="de-DE" i="1">
                                    <a:latin typeface="Cambria Math" panose="02040503050406030204" pitchFamily="18" charset="0"/>
                                    <a:ea typeface="Cambria Math" panose="02040503050406030204" pitchFamily="18" charset="0"/>
                                  </a:rPr>
                                  <m:t>2</m:t>
                                </m:r>
                              </m:den>
                            </m:f>
                            <m:r>
                              <a:rPr lang="de-DE" b="0" i="1" smtClean="0">
                                <a:latin typeface="Cambria Math" panose="02040503050406030204" pitchFamily="18" charset="0"/>
                                <a:ea typeface="Cambria Math" panose="02040503050406030204" pitchFamily="18" charset="0"/>
                              </a:rPr>
                              <m:t> − </m:t>
                            </m:r>
                            <m:sSup>
                              <m:sSupPr>
                                <m:ctrlPr>
                                  <a:rPr lang="de-DE" b="0" i="1" smtClean="0">
                                    <a:latin typeface="Cambria Math" panose="02040503050406030204" pitchFamily="18" charset="0"/>
                                  </a:rPr>
                                </m:ctrlPr>
                              </m:sSupPr>
                              <m:e>
                                <m:r>
                                  <m:rPr>
                                    <m:sty m:val="p"/>
                                  </m:rPr>
                                  <a:rPr lang="de-DE" b="0" i="0" smtClean="0">
                                    <a:latin typeface="Cambria Math" panose="02040503050406030204" pitchFamily="18" charset="0"/>
                                  </a:rPr>
                                  <m:t>tan</m:t>
                                </m:r>
                              </m:e>
                              <m:sup>
                                <m:r>
                                  <a:rPr lang="de-DE" b="0" i="1" smtClean="0">
                                    <a:latin typeface="Cambria Math" panose="02040503050406030204" pitchFamily="18" charset="0"/>
                                  </a:rPr>
                                  <m:t>−1</m:t>
                                </m:r>
                              </m:sup>
                            </m:sSup>
                            <m:r>
                              <a:rPr lang="de-DE" b="0" i="1" smtClean="0">
                                <a:latin typeface="Cambria Math" panose="02040503050406030204" pitchFamily="18" charset="0"/>
                              </a:rPr>
                              <m:t>(</m:t>
                            </m:r>
                          </m:fName>
                          <m:e>
                            <m:r>
                              <a:rPr lang="de-DE" i="1">
                                <a:latin typeface="Cambria Math" panose="02040503050406030204" pitchFamily="18" charset="0"/>
                                <a:ea typeface="Cambria Math" panose="02040503050406030204" pitchFamily="18" charset="0"/>
                              </a:rPr>
                              <m:t>−</m:t>
                            </m:r>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1</m:t>
                                </m:r>
                              </m:num>
                              <m:den>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𝑓</m:t>
                                    </m:r>
                                  </m:e>
                                  <m:sup>
                                    <m:r>
                                      <a:rPr lang="de-DE" i="1">
                                        <a:latin typeface="Cambria Math" panose="02040503050406030204" pitchFamily="18" charset="0"/>
                                        <a:ea typeface="Cambria Math" panose="02040503050406030204" pitchFamily="18" charset="0"/>
                                      </a:rPr>
                                      <m:t>′</m:t>
                                    </m:r>
                                  </m:sup>
                                </m:sSup>
                                <m:d>
                                  <m:dPr>
                                    <m:ctrlPr>
                                      <a:rPr lang="de-DE" i="1">
                                        <a:latin typeface="Cambria Math" panose="02040503050406030204" pitchFamily="18" charset="0"/>
                                        <a:ea typeface="Cambria Math" panose="02040503050406030204" pitchFamily="18" charset="0"/>
                                      </a:rPr>
                                    </m:ctrlPr>
                                  </m:dPr>
                                  <m:e>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𝑥</m:t>
                                        </m:r>
                                      </m:e>
                                      <m:sub>
                                        <m:r>
                                          <a:rPr lang="de-DE" i="1">
                                            <a:latin typeface="Cambria Math" panose="02040503050406030204" pitchFamily="18" charset="0"/>
                                            <a:ea typeface="Cambria Math" panose="02040503050406030204" pitchFamily="18" charset="0"/>
                                          </a:rPr>
                                          <m:t>𝑠</m:t>
                                        </m:r>
                                      </m:sub>
                                    </m:sSub>
                                  </m:e>
                                </m:d>
                              </m:den>
                            </m:f>
                            <m:r>
                              <a:rPr lang="de-DE" b="0" i="1" smtClean="0">
                                <a:latin typeface="Cambria Math" panose="02040503050406030204" pitchFamily="18" charset="0"/>
                                <a:ea typeface="Cambria Math" panose="02040503050406030204" pitchFamily="18" charset="0"/>
                              </a:rPr>
                              <m:t>))</m:t>
                            </m:r>
                          </m:e>
                        </m:func>
                      </m:fName>
                      <m:e>
                        <m:r>
                          <a:rPr lang="de-DE" b="0" i="1" smtClean="0">
                            <a:latin typeface="Cambria Math" panose="02040503050406030204" pitchFamily="18" charset="0"/>
                            <a:ea typeface="Cambria Math" panose="02040503050406030204" pitchFamily="18" charset="0"/>
                          </a:rPr>
                          <m:t> ×2 </m:t>
                        </m:r>
                        <m:r>
                          <a:rPr lang="de-DE" b="0" i="1" smtClean="0">
                            <a:latin typeface="Cambria Math" panose="02040503050406030204" pitchFamily="18" charset="0"/>
                            <a:ea typeface="Cambria Math" panose="02040503050406030204" pitchFamily="18" charset="0"/>
                          </a:rPr>
                          <m:t>𝑆𝑝𝑢𝑟𝑏𝑟𝑒𝑖𝑡𝑒</m:t>
                        </m:r>
                      </m:e>
                    </m:func>
                  </m:oMath>
                </a14:m>
                <a:endParaRPr lang="de-DE" dirty="0"/>
              </a:p>
            </p:txBody>
          </p:sp>
        </mc:Choice>
        <mc:Fallback xmlns="">
          <p:sp>
            <p:nvSpPr>
              <p:cNvPr id="2" name="Textfeld 1">
                <a:extLst>
                  <a:ext uri="{FF2B5EF4-FFF2-40B4-BE49-F238E27FC236}">
                    <a16:creationId xmlns:a16="http://schemas.microsoft.com/office/drawing/2014/main" id="{F5937EFB-BC9A-449E-A94B-2EAA78C38841}"/>
                  </a:ext>
                </a:extLst>
              </p:cNvPr>
              <p:cNvSpPr txBox="1">
                <a:spLocks noRot="1" noChangeAspect="1" noMove="1" noResize="1" noEditPoints="1" noAdjustHandles="1" noChangeArrowheads="1" noChangeShapeType="1" noTextEdit="1"/>
              </p:cNvSpPr>
              <p:nvPr/>
            </p:nvSpPr>
            <p:spPr>
              <a:xfrm>
                <a:off x="6400930" y="2197916"/>
                <a:ext cx="5695996" cy="1365182"/>
              </a:xfrm>
              <a:prstGeom prst="rect">
                <a:avLst/>
              </a:prstGeom>
              <a:blipFill>
                <a:blip r:embed="rId7"/>
                <a:stretch>
                  <a:fillRect l="-857" b="-1794"/>
                </a:stretch>
              </a:blipFill>
            </p:spPr>
            <p:txBody>
              <a:bodyPr/>
              <a:lstStyle/>
              <a:p>
                <a:r>
                  <a:rPr lang="de-DE">
                    <a:noFill/>
                  </a:rPr>
                  <a:t> </a:t>
                </a:r>
              </a:p>
            </p:txBody>
          </p:sp>
        </mc:Fallback>
      </mc:AlternateContent>
    </p:spTree>
    <p:extLst>
      <p:ext uri="{BB962C8B-B14F-4D97-AF65-F5344CB8AC3E}">
        <p14:creationId xmlns:p14="http://schemas.microsoft.com/office/powerpoint/2010/main" val="78130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C9E3D920-A2ED-40EB-8CB6-65F9A46C06F8}"/>
              </a:ext>
            </a:extLst>
          </p:cNvPr>
          <p:cNvSpPr/>
          <p:nvPr/>
        </p:nvSpPr>
        <p:spPr>
          <a:xfrm rot="21285528">
            <a:off x="3339642" y="3275660"/>
            <a:ext cx="488921" cy="10902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FAFB654A-D072-4629-8848-1F3AE9BA0A31}"/>
              </a:ext>
            </a:extLst>
          </p:cNvPr>
          <p:cNvSpPr>
            <a:spLocks noGrp="1"/>
          </p:cNvSpPr>
          <p:nvPr>
            <p:ph type="title"/>
          </p:nvPr>
        </p:nvSpPr>
        <p:spPr/>
        <p:txBody>
          <a:bodyPr/>
          <a:lstStyle/>
          <a:p>
            <a:r>
              <a:rPr lang="de-DE" dirty="0" err="1"/>
              <a:t>object</a:t>
            </a:r>
            <a:r>
              <a:rPr lang="de-DE" dirty="0"/>
              <a:t>::track()</a:t>
            </a:r>
          </a:p>
        </p:txBody>
      </p:sp>
      <p:grpSp>
        <p:nvGrpSpPr>
          <p:cNvPr id="11" name="Gruppieren 10">
            <a:extLst>
              <a:ext uri="{FF2B5EF4-FFF2-40B4-BE49-F238E27FC236}">
                <a16:creationId xmlns:a16="http://schemas.microsoft.com/office/drawing/2014/main" id="{715DF84C-FBB0-417C-87BF-F349F884BDE5}"/>
              </a:ext>
            </a:extLst>
          </p:cNvPr>
          <p:cNvGrpSpPr/>
          <p:nvPr/>
        </p:nvGrpSpPr>
        <p:grpSpPr>
          <a:xfrm>
            <a:off x="1198019" y="1464982"/>
            <a:ext cx="3168241" cy="5027893"/>
            <a:chOff x="1198019" y="1464982"/>
            <a:chExt cx="3168241" cy="5027893"/>
          </a:xfrm>
        </p:grpSpPr>
        <p:sp>
          <p:nvSpPr>
            <p:cNvPr id="4" name="Freihandform: Form 3">
              <a:extLst>
                <a:ext uri="{FF2B5EF4-FFF2-40B4-BE49-F238E27FC236}">
                  <a16:creationId xmlns:a16="http://schemas.microsoft.com/office/drawing/2014/main" id="{59891914-F6DF-40B4-A6EA-B46088697108}"/>
                </a:ext>
              </a:extLst>
            </p:cNvPr>
            <p:cNvSpPr/>
            <p:nvPr/>
          </p:nvSpPr>
          <p:spPr>
            <a:xfrm>
              <a:off x="2684705"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reihandform: Form 4">
              <a:extLst>
                <a:ext uri="{FF2B5EF4-FFF2-40B4-BE49-F238E27FC236}">
                  <a16:creationId xmlns:a16="http://schemas.microsoft.com/office/drawing/2014/main" id="{DFAC874F-A419-4967-B95A-FC01F8933F1D}"/>
                </a:ext>
              </a:extLst>
            </p:cNvPr>
            <p:cNvSpPr/>
            <p:nvPr/>
          </p:nvSpPr>
          <p:spPr>
            <a:xfrm>
              <a:off x="3877339" y="2147377"/>
              <a:ext cx="488921" cy="4345498"/>
            </a:xfrm>
            <a:custGeom>
              <a:avLst/>
              <a:gdLst>
                <a:gd name="connsiteX0" fmla="*/ 337919 w 488921"/>
                <a:gd name="connsiteY0" fmla="*/ 0 h 4345498"/>
                <a:gd name="connsiteX1" fmla="*/ 2360 w 488921"/>
                <a:gd name="connsiteY1" fmla="*/ 1644243 h 4345498"/>
                <a:gd name="connsiteX2" fmla="*/ 488921 w 488921"/>
                <a:gd name="connsiteY2" fmla="*/ 4345498 h 4345498"/>
              </a:gdLst>
              <a:ahLst/>
              <a:cxnLst>
                <a:cxn ang="0">
                  <a:pos x="connsiteX0" y="connsiteY0"/>
                </a:cxn>
                <a:cxn ang="0">
                  <a:pos x="connsiteX1" y="connsiteY1"/>
                </a:cxn>
                <a:cxn ang="0">
                  <a:pos x="connsiteX2" y="connsiteY2"/>
                </a:cxn>
              </a:cxnLst>
              <a:rect l="l" t="t" r="r" b="b"/>
              <a:pathLst>
                <a:path w="488921" h="4345498">
                  <a:moveTo>
                    <a:pt x="337919" y="0"/>
                  </a:moveTo>
                  <a:cubicBezTo>
                    <a:pt x="157556" y="459996"/>
                    <a:pt x="-22807" y="919993"/>
                    <a:pt x="2360" y="1644243"/>
                  </a:cubicBezTo>
                  <a:cubicBezTo>
                    <a:pt x="27527" y="2368493"/>
                    <a:pt x="370077" y="3888298"/>
                    <a:pt x="488921" y="4345498"/>
                  </a:cubicBez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BFDFF208-3A21-420E-8794-4BF1D10AE527}"/>
                </a:ext>
              </a:extLst>
            </p:cNvPr>
            <p:cNvCxnSpPr/>
            <p:nvPr/>
          </p:nvCxnSpPr>
          <p:spPr>
            <a:xfrm>
              <a:off x="1403549" y="1685983"/>
              <a:ext cx="0" cy="906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9EC41D77-44D3-4693-BA70-97B090F00ACC}"/>
                </a:ext>
              </a:extLst>
            </p:cNvPr>
            <p:cNvCxnSpPr/>
            <p:nvPr/>
          </p:nvCxnSpPr>
          <p:spPr>
            <a:xfrm>
              <a:off x="1403549" y="1685983"/>
              <a:ext cx="90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feld 8">
              <a:extLst>
                <a:ext uri="{FF2B5EF4-FFF2-40B4-BE49-F238E27FC236}">
                  <a16:creationId xmlns:a16="http://schemas.microsoft.com/office/drawing/2014/main" id="{2C410AEF-DE1D-448B-84BC-6AE4E91BC019}"/>
                </a:ext>
              </a:extLst>
            </p:cNvPr>
            <p:cNvSpPr txBox="1"/>
            <p:nvPr/>
          </p:nvSpPr>
          <p:spPr>
            <a:xfrm>
              <a:off x="1198019" y="2478607"/>
              <a:ext cx="411059" cy="307777"/>
            </a:xfrm>
            <a:prstGeom prst="rect">
              <a:avLst/>
            </a:prstGeom>
            <a:noFill/>
          </p:spPr>
          <p:txBody>
            <a:bodyPr wrap="square" rtlCol="0">
              <a:spAutoFit/>
            </a:bodyPr>
            <a:lstStyle/>
            <a:p>
              <a:r>
                <a:rPr lang="de-DE" sz="1400" dirty="0"/>
                <a:t>x</a:t>
              </a:r>
            </a:p>
          </p:txBody>
        </p:sp>
        <p:sp>
          <p:nvSpPr>
            <p:cNvPr id="10" name="Textfeld 9">
              <a:extLst>
                <a:ext uri="{FF2B5EF4-FFF2-40B4-BE49-F238E27FC236}">
                  <a16:creationId xmlns:a16="http://schemas.microsoft.com/office/drawing/2014/main" id="{39F6A857-189D-4A31-91EB-01A8D36E5C12}"/>
                </a:ext>
              </a:extLst>
            </p:cNvPr>
            <p:cNvSpPr txBox="1"/>
            <p:nvPr/>
          </p:nvSpPr>
          <p:spPr>
            <a:xfrm>
              <a:off x="2229385" y="1464982"/>
              <a:ext cx="411059" cy="307777"/>
            </a:xfrm>
            <a:prstGeom prst="rect">
              <a:avLst/>
            </a:prstGeom>
            <a:noFill/>
          </p:spPr>
          <p:txBody>
            <a:bodyPr wrap="square" rtlCol="0">
              <a:spAutoFit/>
            </a:bodyPr>
            <a:lstStyle/>
            <a:p>
              <a:r>
                <a:rPr lang="de-DE" sz="1400" dirty="0"/>
                <a:t>y</a:t>
              </a:r>
            </a:p>
          </p:txBody>
        </p:sp>
        <p:cxnSp>
          <p:nvCxnSpPr>
            <p:cNvPr id="6" name="Gerader Verbinder 5">
              <a:extLst>
                <a:ext uri="{FF2B5EF4-FFF2-40B4-BE49-F238E27FC236}">
                  <a16:creationId xmlns:a16="http://schemas.microsoft.com/office/drawing/2014/main" id="{3CEA8594-E98B-4C50-8A95-B846FDD5DEB4}"/>
                </a:ext>
              </a:extLst>
            </p:cNvPr>
            <p:cNvCxnSpPr>
              <a:cxnSpLocks/>
            </p:cNvCxnSpPr>
            <p:nvPr/>
          </p:nvCxnSpPr>
          <p:spPr>
            <a:xfrm flipV="1">
              <a:off x="3329565" y="4294960"/>
              <a:ext cx="577364" cy="91038"/>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14" name="Gerader Verbinder 13">
            <a:extLst>
              <a:ext uri="{FF2B5EF4-FFF2-40B4-BE49-F238E27FC236}">
                <a16:creationId xmlns:a16="http://schemas.microsoft.com/office/drawing/2014/main" id="{1028E1CB-BAC5-40ED-9FD2-DE4067202B3D}"/>
              </a:ext>
            </a:extLst>
          </p:cNvPr>
          <p:cNvCxnSpPr>
            <a:cxnSpLocks/>
          </p:cNvCxnSpPr>
          <p:nvPr/>
        </p:nvCxnSpPr>
        <p:spPr>
          <a:xfrm flipH="1">
            <a:off x="3345348" y="4061817"/>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11266226-74AE-451E-9EC6-8BC6ED81307D}"/>
              </a:ext>
            </a:extLst>
          </p:cNvPr>
          <p:cNvCxnSpPr>
            <a:cxnSpLocks/>
          </p:cNvCxnSpPr>
          <p:nvPr/>
        </p:nvCxnSpPr>
        <p:spPr>
          <a:xfrm flipH="1">
            <a:off x="3345348" y="4147275"/>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25448D4F-49E7-4E9F-9CC1-23F6DBF01F35}"/>
              </a:ext>
            </a:extLst>
          </p:cNvPr>
          <p:cNvCxnSpPr>
            <a:cxnSpLocks/>
          </p:cNvCxnSpPr>
          <p:nvPr/>
        </p:nvCxnSpPr>
        <p:spPr>
          <a:xfrm flipH="1">
            <a:off x="3345348" y="4222959"/>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2E1B5FD-D926-43CA-A280-D80CAF89F4B4}"/>
              </a:ext>
            </a:extLst>
          </p:cNvPr>
          <p:cNvCxnSpPr>
            <a:cxnSpLocks/>
          </p:cNvCxnSpPr>
          <p:nvPr/>
        </p:nvCxnSpPr>
        <p:spPr>
          <a:xfrm flipH="1">
            <a:off x="3329565" y="3941771"/>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DD472731-19BE-4A75-A6BA-EA1BA1EBE169}"/>
              </a:ext>
            </a:extLst>
          </p:cNvPr>
          <p:cNvCxnSpPr>
            <a:cxnSpLocks/>
          </p:cNvCxnSpPr>
          <p:nvPr/>
        </p:nvCxnSpPr>
        <p:spPr>
          <a:xfrm flipH="1">
            <a:off x="3322661" y="3856313"/>
            <a:ext cx="542233" cy="53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5B41AC3-AB4F-47ED-8678-C3EC2D4F2B8D}"/>
              </a:ext>
            </a:extLst>
          </p:cNvPr>
          <p:cNvCxnSpPr>
            <a:cxnSpLocks/>
          </p:cNvCxnSpPr>
          <p:nvPr/>
        </p:nvCxnSpPr>
        <p:spPr>
          <a:xfrm flipH="1">
            <a:off x="3303312" y="3761471"/>
            <a:ext cx="563514" cy="348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CF5D0A91-7CCD-4872-996F-0BF915177D3B}"/>
              </a:ext>
            </a:extLst>
          </p:cNvPr>
          <p:cNvCxnSpPr>
            <a:cxnSpLocks/>
          </p:cNvCxnSpPr>
          <p:nvPr/>
        </p:nvCxnSpPr>
        <p:spPr>
          <a:xfrm flipH="1">
            <a:off x="3303312" y="3660583"/>
            <a:ext cx="555916" cy="298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2D3A5AB9-8831-48E6-B50D-766B789F3CA6}"/>
              </a:ext>
            </a:extLst>
          </p:cNvPr>
          <p:cNvCxnSpPr>
            <a:cxnSpLocks/>
          </p:cNvCxnSpPr>
          <p:nvPr/>
        </p:nvCxnSpPr>
        <p:spPr>
          <a:xfrm flipH="1">
            <a:off x="3305244" y="3544012"/>
            <a:ext cx="561582" cy="182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7C00EDC-E1BE-4859-A061-922C057058D1}"/>
              </a:ext>
            </a:extLst>
          </p:cNvPr>
          <p:cNvSpPr txBox="1"/>
          <p:nvPr/>
        </p:nvSpPr>
        <p:spPr>
          <a:xfrm>
            <a:off x="5407408" y="1661222"/>
            <a:ext cx="4391313" cy="1200329"/>
          </a:xfrm>
          <a:prstGeom prst="rect">
            <a:avLst/>
          </a:prstGeom>
          <a:noFill/>
        </p:spPr>
        <p:txBody>
          <a:bodyPr wrap="square" rtlCol="0">
            <a:spAutoFit/>
          </a:bodyPr>
          <a:lstStyle/>
          <a:p>
            <a:r>
              <a:rPr lang="de-DE" dirty="0"/>
              <a:t>Bedingung: </a:t>
            </a:r>
          </a:p>
          <a:p>
            <a:r>
              <a:rPr lang="de-DE" dirty="0"/>
              <a:t>Betrachtung von 3 Linien:</a:t>
            </a:r>
          </a:p>
          <a:p>
            <a:r>
              <a:rPr lang="de-DE" dirty="0"/>
              <a:t>Oberen beiden Linien weiß + untere Linie schwarz -&gt; Kantenerkennung</a:t>
            </a:r>
          </a:p>
        </p:txBody>
      </p:sp>
      <p:cxnSp>
        <p:nvCxnSpPr>
          <p:cNvPr id="23" name="Gerader Verbinder 22">
            <a:extLst>
              <a:ext uri="{FF2B5EF4-FFF2-40B4-BE49-F238E27FC236}">
                <a16:creationId xmlns:a16="http://schemas.microsoft.com/office/drawing/2014/main" id="{63385B91-5DFD-4F98-A7BF-FDCC974CD1B6}"/>
              </a:ext>
            </a:extLst>
          </p:cNvPr>
          <p:cNvCxnSpPr>
            <a:cxnSpLocks/>
          </p:cNvCxnSpPr>
          <p:nvPr/>
        </p:nvCxnSpPr>
        <p:spPr>
          <a:xfrm flipH="1">
            <a:off x="3352468" y="4363170"/>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3A87FD4-C2DD-4B20-BD19-FBBCE372A718}"/>
              </a:ext>
            </a:extLst>
          </p:cNvPr>
          <p:cNvCxnSpPr>
            <a:cxnSpLocks/>
          </p:cNvCxnSpPr>
          <p:nvPr/>
        </p:nvCxnSpPr>
        <p:spPr>
          <a:xfrm flipH="1">
            <a:off x="3352468" y="4416743"/>
            <a:ext cx="561582" cy="7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04031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Breitbild</PresentationFormat>
  <Paragraphs>85</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Calibri</vt:lpstr>
      <vt:lpstr>Calibri Light</vt:lpstr>
      <vt:lpstr>Cambria Math</vt:lpstr>
      <vt:lpstr>Symbol</vt:lpstr>
      <vt:lpstr>Office</vt:lpstr>
      <vt:lpstr>Dokumentation</vt:lpstr>
      <vt:lpstr>Klassen</vt:lpstr>
      <vt:lpstr>Vereinfachter Programmablaufsplan</vt:lpstr>
      <vt:lpstr>Check_pixels()</vt:lpstr>
      <vt:lpstr>obstacle::detection()</vt:lpstr>
      <vt:lpstr>startline::detection()</vt:lpstr>
      <vt:lpstr>stopline::detection()</vt:lpstr>
      <vt:lpstr>PowerPoint-Präsentation</vt:lpstr>
      <vt:lpstr>object::track()</vt:lpstr>
      <vt:lpstr>Erläuterungen/Hinweise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terp forever</dc:creator>
  <cp:lastModifiedBy>terpex forever</cp:lastModifiedBy>
  <cp:revision>36</cp:revision>
  <dcterms:created xsi:type="dcterms:W3CDTF">2020-05-06T15:03:24Z</dcterms:created>
  <dcterms:modified xsi:type="dcterms:W3CDTF">2020-08-11T16:36:06Z</dcterms:modified>
</cp:coreProperties>
</file>