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59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7"/>
    <a:srgbClr val="007FA3"/>
    <a:srgbClr val="12B2A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69FBC-3602-4CF0-AF9F-5946F4987EA1}" type="datetimeFigureOut">
              <a:rPr lang="de-DE" smtClean="0"/>
              <a:t>01.12.2019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2A99C-ED77-490F-9FCA-C8CE229CD1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489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2A99C-ED77-490F-9FCA-C8CE229CD16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459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-53340" y="0"/>
            <a:ext cx="4572000" cy="6858000"/>
          </a:xfrm>
          <a:prstGeom prst="rect">
            <a:avLst/>
          </a:prstGeom>
          <a:solidFill>
            <a:srgbClr val="0030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467917" y="1969274"/>
            <a:ext cx="4378404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b="0" i="0" dirty="0">
                <a:solidFill>
                  <a:schemeClr val="bg1"/>
                </a:solidFill>
                <a:latin typeface="TimesNewRomanPS" pitchFamily="18" charset="0"/>
              </a:rPr>
              <a:t>Peter Bofinger</a:t>
            </a:r>
          </a:p>
          <a:p>
            <a:r>
              <a:rPr lang="de-DE" sz="2400" b="1" i="0" dirty="0">
                <a:solidFill>
                  <a:schemeClr val="bg1"/>
                </a:solidFill>
                <a:latin typeface="TimesNewRomanPS" pitchFamily="18" charset="0"/>
              </a:rPr>
              <a:t>Grundzüge </a:t>
            </a:r>
          </a:p>
          <a:p>
            <a:r>
              <a:rPr lang="de-DE" sz="2400" b="1" i="0" dirty="0">
                <a:solidFill>
                  <a:schemeClr val="bg1"/>
                </a:solidFill>
                <a:latin typeface="TimesNewRomanPS" pitchFamily="18" charset="0"/>
              </a:rPr>
              <a:t>der Volkswirtschaftslehre</a:t>
            </a:r>
          </a:p>
          <a:p>
            <a:endParaRPr lang="de-DE" sz="2400" b="1" i="0" dirty="0">
              <a:solidFill>
                <a:schemeClr val="bg1"/>
              </a:solidFill>
              <a:latin typeface="TimesNewRomanPS" pitchFamily="18" charset="0"/>
            </a:endParaRPr>
          </a:p>
          <a:p>
            <a:r>
              <a:rPr lang="de-DE" sz="1400" b="1" i="0" dirty="0">
                <a:solidFill>
                  <a:schemeClr val="bg1"/>
                </a:solidFill>
                <a:latin typeface="TimesNewRomanPS" pitchFamily="18" charset="0"/>
              </a:rPr>
              <a:t>Eine Einführung in die Wissenschaft von Märkten</a:t>
            </a:r>
          </a:p>
        </p:txBody>
      </p:sp>
      <p:sp>
        <p:nvSpPr>
          <p:cNvPr id="21" name="Rechteck 20"/>
          <p:cNvSpPr/>
          <p:nvPr userDrawn="1"/>
        </p:nvSpPr>
        <p:spPr>
          <a:xfrm>
            <a:off x="467917" y="4730139"/>
            <a:ext cx="3706813" cy="150810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r>
              <a:rPr lang="de-DE" sz="14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5., aktualisierte Auflage</a:t>
            </a:r>
          </a:p>
          <a:p>
            <a:r>
              <a:rPr lang="de-DE" sz="14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ISBN: </a:t>
            </a:r>
            <a:r>
              <a:rPr lang="de-DE" sz="1400" b="0" i="0" u="none" strike="noStrike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978-3-86894-368-9</a:t>
            </a:r>
            <a:br>
              <a:rPr lang="de-DE" sz="14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736 Seiten | 4-farbig</a:t>
            </a:r>
            <a:br>
              <a:rPr lang="de-DE" sz="14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€ 39,95 [D] | € 41,10 [A] | </a:t>
            </a:r>
            <a:r>
              <a:rPr lang="de-DE" sz="1400" b="0" i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sFr</a:t>
            </a:r>
            <a:r>
              <a:rPr lang="de-DE" sz="14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47,10*</a:t>
            </a:r>
          </a:p>
          <a:p>
            <a:endParaRPr lang="de-DE" sz="14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4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www.pearson-studium.de</a:t>
            </a:r>
            <a:br>
              <a:rPr lang="de-DE" sz="14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4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www.pearson.ch</a:t>
            </a:r>
          </a:p>
        </p:txBody>
      </p:sp>
      <p:pic>
        <p:nvPicPr>
          <p:cNvPr id="22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17" y="6375602"/>
            <a:ext cx="918601" cy="278490"/>
          </a:xfrm>
          <a:prstGeom prst="rect">
            <a:avLst/>
          </a:prstGeom>
        </p:spPr>
      </p:pic>
      <p:sp>
        <p:nvSpPr>
          <p:cNvPr id="25" name="Textfeld 24"/>
          <p:cNvSpPr txBox="1"/>
          <p:nvPr userDrawn="1"/>
        </p:nvSpPr>
        <p:spPr>
          <a:xfrm>
            <a:off x="467917" y="409960"/>
            <a:ext cx="3699272" cy="2077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350" b="0" i="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Abbildungen und Tabellen aus Kapitel 16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BFEB833-7AD8-4C0E-8140-7307B7AA0B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37485" y="1107589"/>
            <a:ext cx="4545283" cy="431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679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  <p15:guide id="3" orient="horz" pos="1321">
          <p15:clr>
            <a:srgbClr val="FBAE40"/>
          </p15:clr>
        </p15:guide>
        <p15:guide id="4" orient="horz" pos="3929">
          <p15:clr>
            <a:srgbClr val="FBAE40"/>
          </p15:clr>
        </p15:guide>
        <p15:guide id="5" pos="2880">
          <p15:clr>
            <a:srgbClr val="FBAE40"/>
          </p15:clr>
        </p15:guide>
        <p15:guide id="6" pos="262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467917" y="305423"/>
            <a:ext cx="8208169" cy="623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2700" b="1" i="0" noProof="0" dirty="0">
                <a:solidFill>
                  <a:srgbClr val="007FA3"/>
                </a:solidFill>
                <a:latin typeface="TimesNewRomanPS" pitchFamily="18" charset="0"/>
              </a:rPr>
              <a:t>Grundzüge der Volkswirtschaftslehre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350" b="1" i="0" u="none" strike="noStrike" kern="1200" cap="none" spc="0" normalizeH="0" baseline="0" noProof="0" dirty="0">
                <a:ln>
                  <a:noFill/>
                </a:ln>
                <a:solidFill>
                  <a:srgbClr val="007FA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Kapitel 16: Volkswirtschaftliche Daten und Rechenwerke</a:t>
            </a:r>
          </a:p>
        </p:txBody>
      </p:sp>
      <p:cxnSp>
        <p:nvCxnSpPr>
          <p:cNvPr id="4" name="Straight Connector 2"/>
          <p:cNvCxnSpPr/>
          <p:nvPr userDrawn="1"/>
        </p:nvCxnSpPr>
        <p:spPr>
          <a:xfrm>
            <a:off x="8424072" y="6527530"/>
            <a:ext cx="0" cy="86400"/>
          </a:xfrm>
          <a:prstGeom prst="line">
            <a:avLst/>
          </a:prstGeom>
          <a:ln w="6350">
            <a:solidFill>
              <a:srgbClr val="0030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245127" y="6507567"/>
            <a:ext cx="433138" cy="12553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DBE135E-2566-4748-853C-8A3B78F0FB00}" type="slidenum">
              <a:rPr lang="en-GB" sz="700" b="1" smtClean="0">
                <a:solidFill>
                  <a:srgbClr val="0030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GB" sz="700" b="1" dirty="0">
              <a:solidFill>
                <a:srgbClr val="0030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7"/>
          <p:cNvSpPr txBox="1">
            <a:spLocks/>
          </p:cNvSpPr>
          <p:nvPr userDrawn="1"/>
        </p:nvSpPr>
        <p:spPr>
          <a:xfrm>
            <a:off x="2552700" y="6522807"/>
            <a:ext cx="5768340" cy="106363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spc="0" dirty="0">
                <a:solidFill>
                  <a:srgbClr val="0030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Peter </a:t>
            </a:r>
            <a:r>
              <a:rPr lang="en-US" sz="700" spc="0" dirty="0" err="1">
                <a:solidFill>
                  <a:srgbClr val="0030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Bofinger</a:t>
            </a:r>
            <a:r>
              <a:rPr lang="en-US" sz="700" spc="0" dirty="0">
                <a:solidFill>
                  <a:srgbClr val="0030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700" spc="0" dirty="0" err="1">
                <a:solidFill>
                  <a:srgbClr val="0030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Grundzüge</a:t>
            </a:r>
            <a:r>
              <a:rPr lang="en-US" sz="700" spc="0" dirty="0">
                <a:solidFill>
                  <a:srgbClr val="0030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700" spc="0" dirty="0" err="1">
                <a:solidFill>
                  <a:srgbClr val="0030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Volkswirtschaftslehre</a:t>
            </a:r>
            <a:r>
              <a:rPr lang="en-GB" sz="700" spc="0" dirty="0">
                <a:solidFill>
                  <a:srgbClr val="0030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5., aktualisierte  Auflage © Pearson 2020</a:t>
            </a:r>
            <a:endParaRPr lang="en-US" sz="700" spc="0" dirty="0">
              <a:solidFill>
                <a:srgbClr val="0030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906463" y="2214563"/>
            <a:ext cx="6400800" cy="203358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932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5">
          <p15:clr>
            <a:srgbClr val="FBAE40"/>
          </p15:clr>
        </p15:guide>
        <p15:guide id="2" pos="295">
          <p15:clr>
            <a:srgbClr val="FBAE40"/>
          </p15:clr>
        </p15:guide>
        <p15:guide id="3" pos="5465">
          <p15:clr>
            <a:srgbClr val="FBAE40"/>
          </p15:clr>
        </p15:guide>
        <p15:guide id="4" orient="horz" pos="663">
          <p15:clr>
            <a:srgbClr val="FBAE40"/>
          </p15:clr>
        </p15:guide>
        <p15:guide id="5" orient="horz" pos="417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tatement Option 1">
    <p:bg>
      <p:bgPr>
        <a:solidFill>
          <a:srgbClr val="003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771" b="5310"/>
          <a:stretch/>
        </p:blipFill>
        <p:spPr>
          <a:xfrm>
            <a:off x="888486" y="1"/>
            <a:ext cx="7550663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0" y="6375599"/>
            <a:ext cx="928499" cy="2808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2"/>
          <a:stretch/>
        </p:blipFill>
        <p:spPr>
          <a:xfrm>
            <a:off x="1288228" y="135466"/>
            <a:ext cx="6567544" cy="654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0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Final Slide Option1">
    <p:bg>
      <p:bgPr>
        <a:solidFill>
          <a:srgbClr val="003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930" y="3558921"/>
            <a:ext cx="3380239" cy="21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278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58" y="6376789"/>
            <a:ext cx="930354" cy="2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21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78" y="2235456"/>
            <a:ext cx="8423244" cy="2387088"/>
          </a:xfrm>
        </p:spPr>
      </p:pic>
    </p:spTree>
    <p:extLst>
      <p:ext uri="{BB962C8B-B14F-4D97-AF65-F5344CB8AC3E}">
        <p14:creationId xmlns:p14="http://schemas.microsoft.com/office/powerpoint/2010/main" val="379539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046" y="1162797"/>
            <a:ext cx="6693909" cy="4837207"/>
          </a:xfrm>
        </p:spPr>
      </p:pic>
    </p:spTree>
    <p:extLst>
      <p:ext uri="{BB962C8B-B14F-4D97-AF65-F5344CB8AC3E}">
        <p14:creationId xmlns:p14="http://schemas.microsoft.com/office/powerpoint/2010/main" val="369553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88" y="1080674"/>
            <a:ext cx="6997424" cy="5134803"/>
          </a:xfrm>
        </p:spPr>
      </p:pic>
    </p:spTree>
    <p:extLst>
      <p:ext uri="{BB962C8B-B14F-4D97-AF65-F5344CB8AC3E}">
        <p14:creationId xmlns:p14="http://schemas.microsoft.com/office/powerpoint/2010/main" val="111353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85" y="1244789"/>
            <a:ext cx="8205031" cy="4825620"/>
          </a:xfrm>
        </p:spPr>
      </p:pic>
    </p:spTree>
    <p:extLst>
      <p:ext uri="{BB962C8B-B14F-4D97-AF65-F5344CB8AC3E}">
        <p14:creationId xmlns:p14="http://schemas.microsoft.com/office/powerpoint/2010/main" val="1769064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95" y="1055939"/>
            <a:ext cx="6969208" cy="5146172"/>
          </a:xfrm>
        </p:spPr>
      </p:pic>
    </p:spTree>
    <p:extLst>
      <p:ext uri="{BB962C8B-B14F-4D97-AF65-F5344CB8AC3E}">
        <p14:creationId xmlns:p14="http://schemas.microsoft.com/office/powerpoint/2010/main" val="219224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19" y="1043031"/>
            <a:ext cx="3301813" cy="5337173"/>
          </a:xfrm>
        </p:spPr>
      </p:pic>
    </p:spTree>
    <p:extLst>
      <p:ext uri="{BB962C8B-B14F-4D97-AF65-F5344CB8AC3E}">
        <p14:creationId xmlns:p14="http://schemas.microsoft.com/office/powerpoint/2010/main" val="146594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9D4EC37-EFFF-4837-8DA1-26D0891BD1A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98" y="1644876"/>
            <a:ext cx="7639074" cy="366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integrafs5\digiprssup\02_Pagination\Pearson_Germany\PR_GER_Bofinger\Images\Chapter 16\347b.jpg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" r="947"/>
          <a:stretch/>
        </p:blipFill>
        <p:spPr bwMode="auto">
          <a:xfrm>
            <a:off x="878232" y="1240419"/>
            <a:ext cx="7378011" cy="441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526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565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033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323" y="1027768"/>
            <a:ext cx="4205005" cy="5326338"/>
          </a:xfrm>
        </p:spPr>
      </p:pic>
    </p:spTree>
    <p:extLst>
      <p:ext uri="{BB962C8B-B14F-4D97-AF65-F5344CB8AC3E}">
        <p14:creationId xmlns:p14="http://schemas.microsoft.com/office/powerpoint/2010/main" val="119500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4" y="1041119"/>
            <a:ext cx="6984013" cy="5212334"/>
          </a:xfrm>
        </p:spPr>
      </p:pic>
    </p:spTree>
    <p:extLst>
      <p:ext uri="{BB962C8B-B14F-4D97-AF65-F5344CB8AC3E}">
        <p14:creationId xmlns:p14="http://schemas.microsoft.com/office/powerpoint/2010/main" val="46497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20" y="1193295"/>
            <a:ext cx="6328360" cy="4692687"/>
          </a:xfrm>
        </p:spPr>
      </p:pic>
    </p:spTree>
    <p:extLst>
      <p:ext uri="{BB962C8B-B14F-4D97-AF65-F5344CB8AC3E}">
        <p14:creationId xmlns:p14="http://schemas.microsoft.com/office/powerpoint/2010/main" val="123553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integrafs5\digiprssup\02_Pagination\Pearson_Germany\PR_GER_Bofinger\Images\Chapter 16\4368_Druckdatei-330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267" y="1988589"/>
            <a:ext cx="8203831" cy="216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96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integrafs5\digiprssup\02_Pagination\Pearson_Germany\PR_GER_Bofinger\Images\Chapter 16\4368_Druckdatei-331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1854" y="1363949"/>
            <a:ext cx="7545942" cy="389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1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60" y="1497152"/>
            <a:ext cx="8287081" cy="3860347"/>
          </a:xfrm>
        </p:spPr>
      </p:pic>
    </p:spTree>
    <p:extLst>
      <p:ext uri="{BB962C8B-B14F-4D97-AF65-F5344CB8AC3E}">
        <p14:creationId xmlns:p14="http://schemas.microsoft.com/office/powerpoint/2010/main" val="286336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95" y="1076507"/>
            <a:ext cx="6657810" cy="5196923"/>
          </a:xfrm>
        </p:spPr>
      </p:pic>
    </p:spTree>
    <p:extLst>
      <p:ext uri="{BB962C8B-B14F-4D97-AF65-F5344CB8AC3E}">
        <p14:creationId xmlns:p14="http://schemas.microsoft.com/office/powerpoint/2010/main" val="74098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7" y="1101818"/>
            <a:ext cx="8301984" cy="4978214"/>
          </a:xfrm>
        </p:spPr>
      </p:pic>
    </p:spTree>
    <p:extLst>
      <p:ext uri="{BB962C8B-B14F-4D97-AF65-F5344CB8AC3E}">
        <p14:creationId xmlns:p14="http://schemas.microsoft.com/office/powerpoint/2010/main" val="39629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</Words>
  <Application>Microsoft Office PowerPoint</Application>
  <PresentationFormat>On-screen Show (4:3)</PresentationFormat>
  <Paragraphs>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TimesNewRomanPS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Torsten Winkler</dc:creator>
  <cp:lastModifiedBy>Sujitha Venkatesan</cp:lastModifiedBy>
  <cp:revision>67</cp:revision>
  <dcterms:created xsi:type="dcterms:W3CDTF">2017-04-24T10:29:56Z</dcterms:created>
  <dcterms:modified xsi:type="dcterms:W3CDTF">2019-11-30T23:35:13Z</dcterms:modified>
</cp:coreProperties>
</file>