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303" r:id="rId3"/>
    <p:sldId id="257" r:id="rId4"/>
    <p:sldId id="258" r:id="rId5"/>
    <p:sldId id="259" r:id="rId6"/>
    <p:sldId id="260" r:id="rId7"/>
    <p:sldId id="262" r:id="rId8"/>
    <p:sldId id="263" r:id="rId9"/>
    <p:sldId id="264" r:id="rId10"/>
    <p:sldId id="267" r:id="rId11"/>
    <p:sldId id="268" r:id="rId12"/>
    <p:sldId id="269" r:id="rId13"/>
    <p:sldId id="273" r:id="rId14"/>
    <p:sldId id="275" r:id="rId15"/>
    <p:sldId id="276" r:id="rId16"/>
    <p:sldId id="270" r:id="rId17"/>
    <p:sldId id="277" r:id="rId18"/>
    <p:sldId id="272" r:id="rId19"/>
    <p:sldId id="278" r:id="rId20"/>
    <p:sldId id="279" r:id="rId21"/>
    <p:sldId id="280" r:id="rId22"/>
    <p:sldId id="283" r:id="rId23"/>
    <p:sldId id="284" r:id="rId24"/>
    <p:sldId id="281" r:id="rId25"/>
    <p:sldId id="266" r:id="rId26"/>
    <p:sldId id="286" r:id="rId27"/>
    <p:sldId id="288" r:id="rId28"/>
    <p:sldId id="289" r:id="rId29"/>
    <p:sldId id="290" r:id="rId30"/>
    <p:sldId id="291" r:id="rId31"/>
    <p:sldId id="293" r:id="rId32"/>
    <p:sldId id="292" r:id="rId33"/>
    <p:sldId id="294" r:id="rId34"/>
    <p:sldId id="285" r:id="rId35"/>
    <p:sldId id="296" r:id="rId36"/>
    <p:sldId id="297" r:id="rId37"/>
    <p:sldId id="298" r:id="rId38"/>
    <p:sldId id="299"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93" d="100"/>
          <a:sy n="93" d="100"/>
        </p:scale>
        <p:origin x="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EA3EFC-F891-4484-B387-FB60B6FA1E9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667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E5262-D1A3-49BB-98BC-D5D98C018FF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2774836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357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184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1447777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793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812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3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649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42264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376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DE5262-D1A3-49BB-98BC-D5D98C018FF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1474453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E5262-D1A3-49BB-98BC-D5D98C018FFA}"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A3EFC-F891-4484-B387-FB60B6FA1E9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74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DE5262-D1A3-49BB-98BC-D5D98C018FFA}"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A3EFC-F891-4484-B387-FB60B6FA1E9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185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E5262-D1A3-49BB-98BC-D5D98C018FFA}"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2798339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E5262-D1A3-49BB-98BC-D5D98C018FF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417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E5262-D1A3-49BB-98BC-D5D98C018FF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3560485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DE5262-D1A3-49BB-98BC-D5D98C018FFA}" type="datetimeFigureOut">
              <a:rPr lang="en-US" smtClean="0"/>
              <a:t>11/21/2018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EA3EFC-F891-4484-B387-FB60B6FA1E9B}" type="slidenum">
              <a:rPr lang="en-US" smtClean="0"/>
              <a:t>‹#›</a:t>
            </a:fld>
            <a:endParaRPr lang="en-US"/>
          </a:p>
        </p:txBody>
      </p:sp>
    </p:spTree>
    <p:extLst>
      <p:ext uri="{BB962C8B-B14F-4D97-AF65-F5344CB8AC3E}">
        <p14:creationId xmlns:p14="http://schemas.microsoft.com/office/powerpoint/2010/main" val="1913557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FF0000"/>
                </a:solidFill>
                <a:latin typeface="Times New Roman" panose="02020603050405020304" pitchFamily="18" charset="0"/>
                <a:cs typeface="Times New Roman" panose="02020603050405020304" pitchFamily="18" charset="0"/>
              </a:rPr>
              <a:t>BÁO CÁO BÀI TẬP NHÓM</a:t>
            </a:r>
            <a:br>
              <a:rPr lang="en-US" b="1" smtClean="0">
                <a:solidFill>
                  <a:srgbClr val="FF0000"/>
                </a:solidFill>
                <a:latin typeface="Times New Roman" panose="02020603050405020304" pitchFamily="18" charset="0"/>
                <a:cs typeface="Times New Roman" panose="02020603050405020304" pitchFamily="18" charset="0"/>
              </a:rPr>
            </a:br>
            <a:r>
              <a:rPr lang="en-US" b="1" smtClean="0">
                <a:solidFill>
                  <a:srgbClr val="FF0000"/>
                </a:solidFill>
                <a:latin typeface="Times New Roman" panose="02020603050405020304" pitchFamily="18" charset="0"/>
                <a:cs typeface="Times New Roman" panose="02020603050405020304" pitchFamily="18" charset="0"/>
              </a:rPr>
              <a:t>XÂY DỰNG HỆ THỐNG MẠNG</a:t>
            </a:r>
            <a:endParaRPr lang="en-US" b="1">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78525779"/>
              </p:ext>
            </p:extLst>
          </p:nvPr>
        </p:nvGraphicFramePr>
        <p:xfrm>
          <a:off x="659028" y="3904734"/>
          <a:ext cx="10873946" cy="2118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144572086"/>
                    </a:ext>
                  </a:extLst>
                </a:gridCol>
                <a:gridCol w="7825946">
                  <a:extLst>
                    <a:ext uri="{9D8B030D-6E8A-4147-A177-3AD203B41FA5}">
                      <a16:colId xmlns:a16="http://schemas.microsoft.com/office/drawing/2014/main" val="474694755"/>
                    </a:ext>
                  </a:extLst>
                </a:gridCol>
              </a:tblGrid>
              <a:tr h="432106">
                <a:tc>
                  <a:txBody>
                    <a:bodyPr/>
                    <a:lstStyle/>
                    <a:p>
                      <a:r>
                        <a:rPr lang="en-US" sz="2300" dirty="0" err="1" smtClean="0">
                          <a:latin typeface="Times New Roman" panose="02020603050405020304" pitchFamily="18" charset="0"/>
                          <a:cs typeface="Times New Roman" panose="02020603050405020304" pitchFamily="18" charset="0"/>
                        </a:rPr>
                        <a:t>Trần</a:t>
                      </a:r>
                      <a:r>
                        <a:rPr lang="en-US" sz="2300" baseline="0" dirty="0" smtClean="0">
                          <a:latin typeface="Times New Roman" panose="02020603050405020304" pitchFamily="18" charset="0"/>
                          <a:cs typeface="Times New Roman" panose="02020603050405020304" pitchFamily="18" charset="0"/>
                        </a:rPr>
                        <a:t> Nam </a:t>
                      </a:r>
                      <a:r>
                        <a:rPr lang="en-US" sz="2300" baseline="0" dirty="0" err="1" smtClean="0">
                          <a:latin typeface="Times New Roman" panose="02020603050405020304" pitchFamily="18" charset="0"/>
                          <a:cs typeface="Times New Roman" panose="02020603050405020304" pitchFamily="18" charset="0"/>
                        </a:rPr>
                        <a:t>Khánh</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Tìm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hiểu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tổng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hợp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nội</a:t>
                      </a:r>
                      <a:r>
                        <a:rPr lang="en-US" sz="2300" dirty="0" smtClean="0">
                          <a:latin typeface="Times New Roman" panose="02020603050405020304" pitchFamily="18" charset="0"/>
                          <a:cs typeface="Times New Roman" panose="02020603050405020304" pitchFamily="18" charset="0"/>
                        </a:rPr>
                        <a:t> dung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thuyết</a:t>
                      </a:r>
                      <a:r>
                        <a:rPr lang="en-US" sz="2300" dirty="0" smtClean="0">
                          <a:latin typeface="Times New Roman" panose="02020603050405020304" pitchFamily="18" charset="0"/>
                          <a:cs typeface="Times New Roman" panose="02020603050405020304" pitchFamily="18" charset="0"/>
                        </a:rPr>
                        <a:t> có </a:t>
                      </a:r>
                      <a:r>
                        <a:rPr lang="en-US" sz="2300" dirty="0" err="1" smtClean="0">
                          <a:latin typeface="Times New Roman" panose="02020603050405020304" pitchFamily="18" charset="0"/>
                          <a:cs typeface="Times New Roman" panose="02020603050405020304" pitchFamily="18" charset="0"/>
                        </a:rPr>
                        <a:t>liên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quan</a:t>
                      </a:r>
                      <a:r>
                        <a:rPr lang="en-US" sz="2300" dirty="0" smtClean="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0332429"/>
                  </a:ext>
                </a:extLst>
              </a:tr>
              <a:tr h="370840">
                <a:tc>
                  <a:txBody>
                    <a:bodyPr/>
                    <a:lstStyle/>
                    <a:p>
                      <a:r>
                        <a:rPr lang="en-US" sz="2300" dirty="0" err="1" smtClean="0">
                          <a:latin typeface="Times New Roman" panose="02020603050405020304" pitchFamily="18" charset="0"/>
                          <a:cs typeface="Times New Roman" panose="02020603050405020304" pitchFamily="18" charset="0"/>
                        </a:rPr>
                        <a:t>Đậu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Thị</a:t>
                      </a:r>
                      <a:r>
                        <a:rPr lang="en-US" sz="2300" baseline="0" dirty="0" smtClean="0">
                          <a:latin typeface="Times New Roman" panose="02020603050405020304" pitchFamily="18" charset="0"/>
                          <a:cs typeface="Times New Roman" panose="02020603050405020304" pitchFamily="18" charset="0"/>
                        </a:rPr>
                        <a:t> Kim </a:t>
                      </a:r>
                      <a:r>
                        <a:rPr lang="en-US" sz="2300" baseline="0" dirty="0" smtClean="0">
                          <a:latin typeface="Times New Roman" panose="02020603050405020304" pitchFamily="18" charset="0"/>
                          <a:cs typeface="Times New Roman" panose="02020603050405020304" pitchFamily="18" charset="0"/>
                        </a:rPr>
                        <a:t>Dung</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Phân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tích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yêu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cầu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khách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hàng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lựa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chọn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giải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pháp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thiết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bị</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783889"/>
                  </a:ext>
                </a:extLst>
              </a:tr>
              <a:tr h="370840">
                <a:tc>
                  <a:txBody>
                    <a:bodyPr/>
                    <a:lstStyle/>
                    <a:p>
                      <a:r>
                        <a:rPr lang="en-US" sz="2300" smtClean="0">
                          <a:latin typeface="Times New Roman" panose="02020603050405020304" pitchFamily="18" charset="0"/>
                          <a:cs typeface="Times New Roman" panose="02020603050405020304" pitchFamily="18" charset="0"/>
                        </a:rPr>
                        <a:t>Đậu</a:t>
                      </a:r>
                      <a:r>
                        <a:rPr lang="en-US" sz="2300" baseline="0" smtClean="0">
                          <a:latin typeface="Times New Roman" panose="02020603050405020304" pitchFamily="18" charset="0"/>
                          <a:cs typeface="Times New Roman" panose="02020603050405020304" pitchFamily="18" charset="0"/>
                        </a:rPr>
                        <a:t> Thị Thanh Huyền</a:t>
                      </a:r>
                      <a:endParaRPr lang="en-US" sz="230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Cài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đặt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cấu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hình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dịch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kiểm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mạng</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6168685"/>
                  </a:ext>
                </a:extLst>
              </a:tr>
              <a:tr h="370840">
                <a:tc>
                  <a:txBody>
                    <a:bodyPr/>
                    <a:lstStyle/>
                    <a:p>
                      <a:r>
                        <a:rPr lang="en-US" sz="2300" dirty="0" err="1" smtClean="0">
                          <a:latin typeface="Times New Roman" panose="02020603050405020304" pitchFamily="18" charset="0"/>
                          <a:cs typeface="Times New Roman" panose="02020603050405020304" pitchFamily="18" charset="0"/>
                        </a:rPr>
                        <a:t>Nguyễn</a:t>
                      </a:r>
                      <a:r>
                        <a:rPr lang="en-US" sz="2300" baseline="0" dirty="0" smtClean="0">
                          <a:latin typeface="Times New Roman" panose="02020603050405020304" pitchFamily="18" charset="0"/>
                          <a:cs typeface="Times New Roman" panose="02020603050405020304" pitchFamily="18" charset="0"/>
                        </a:rPr>
                        <a:t> T. </a:t>
                      </a:r>
                      <a:r>
                        <a:rPr lang="en-US" sz="2300" baseline="0" dirty="0" err="1" smtClean="0">
                          <a:latin typeface="Times New Roman" panose="02020603050405020304" pitchFamily="18" charset="0"/>
                          <a:cs typeface="Times New Roman" panose="02020603050405020304" pitchFamily="18" charset="0"/>
                        </a:rPr>
                        <a:t>Hồng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Nhung</a:t>
                      </a:r>
                      <a:endParaRPr lang="en-US" sz="23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300" dirty="0" err="1" smtClean="0">
                          <a:latin typeface="Times New Roman" panose="02020603050405020304" pitchFamily="18" charset="0"/>
                          <a:cs typeface="Times New Roman" panose="02020603050405020304" pitchFamily="18" charset="0"/>
                        </a:rPr>
                        <a:t>Đánh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giá</a:t>
                      </a:r>
                      <a:r>
                        <a:rPr lang="en-US" sz="2300" dirty="0" smtClean="0">
                          <a:latin typeface="Times New Roman" panose="02020603050405020304" pitchFamily="18" charset="0"/>
                          <a:cs typeface="Times New Roman" panose="02020603050405020304" pitchFamily="18" charset="0"/>
                        </a:rPr>
                        <a:t> kết </a:t>
                      </a:r>
                      <a:r>
                        <a:rPr lang="en-US" sz="2300" dirty="0" err="1" smtClean="0">
                          <a:latin typeface="Times New Roman" panose="02020603050405020304" pitchFamily="18" charset="0"/>
                          <a:cs typeface="Times New Roman" panose="02020603050405020304" pitchFamily="18" charset="0"/>
                        </a:rPr>
                        <a:t>quả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xây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dựng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nội</a:t>
                      </a:r>
                      <a:r>
                        <a:rPr lang="en-US" sz="2300" dirty="0" smtClean="0">
                          <a:latin typeface="Times New Roman" panose="02020603050405020304" pitchFamily="18" charset="0"/>
                          <a:cs typeface="Times New Roman" panose="02020603050405020304" pitchFamily="18" charset="0"/>
                        </a:rPr>
                        <a:t> dung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bảo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trì</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hệ</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thống</a:t>
                      </a:r>
                      <a:endParaRPr lang="en-US" sz="23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3222438"/>
                  </a:ext>
                </a:extLst>
              </a:tr>
            </a:tbl>
          </a:graphicData>
        </a:graphic>
      </p:graphicFrame>
      <p:sp>
        <p:nvSpPr>
          <p:cNvPr id="5" name="TextBox 4"/>
          <p:cNvSpPr txBox="1"/>
          <p:nvPr/>
        </p:nvSpPr>
        <p:spPr>
          <a:xfrm>
            <a:off x="1302659" y="2939143"/>
            <a:ext cx="1571170"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Nhóm 3: </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240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mtClean="0">
                <a:latin typeface="Times New Roman" panose="02020603050405020304" pitchFamily="18" charset="0"/>
                <a:cs typeface="Times New Roman" panose="02020603050405020304" pitchFamily="18" charset="0"/>
              </a:rPr>
              <a:t>Thông </a:t>
            </a:r>
            <a:r>
              <a:rPr lang="sv-SE">
                <a:latin typeface="Times New Roman" panose="02020603050405020304" pitchFamily="18" charset="0"/>
                <a:cs typeface="Times New Roman" panose="02020603050405020304" pitchFamily="18" charset="0"/>
              </a:rPr>
              <a:t>tin về khách </a:t>
            </a:r>
            <a:r>
              <a:rPr lang="sv-SE"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Thông tin chung về khách </a:t>
            </a:r>
            <a:r>
              <a:rPr lang="en-US" smtClean="0">
                <a:latin typeface="Times New Roman" panose="02020603050405020304" pitchFamily="18" charset="0"/>
                <a:cs typeface="Times New Roman" panose="02020603050405020304" pitchFamily="18" charset="0"/>
              </a:rPr>
              <a:t>hàng: </a:t>
            </a:r>
          </a:p>
          <a:p>
            <a:pPr>
              <a:buFontTx/>
              <a:buChar char="-"/>
            </a:pPr>
            <a:r>
              <a:rPr lang="en-US" sz="2200" smtClean="0">
                <a:latin typeface="Times New Roman" panose="02020603050405020304" pitchFamily="18" charset="0"/>
                <a:cs typeface="Times New Roman" panose="02020603050405020304" pitchFamily="18" charset="0"/>
              </a:rPr>
              <a:t>Tên công ty : </a:t>
            </a:r>
            <a:r>
              <a:rPr lang="vi-VN" sz="2200">
                <a:cs typeface="Times New Roman" panose="02020603050405020304" pitchFamily="18" charset="0"/>
              </a:rPr>
              <a:t>Công ty Thiết kế phần mềm NHKD </a:t>
            </a:r>
            <a:endParaRPr lang="en-US" sz="2200" smtClean="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Lĩnh vực hoạt động: </a:t>
            </a:r>
            <a:r>
              <a:rPr lang="vi-VN" sz="2200">
                <a:cs typeface="Times New Roman" panose="02020603050405020304" pitchFamily="18" charset="0"/>
              </a:rPr>
              <a:t>chuyên về thiết kế phần mềm </a:t>
            </a:r>
            <a:endParaRPr lang="en-US" sz="2200"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Nhân sự:</a:t>
            </a:r>
            <a:r>
              <a:rPr lang="vi-VN" sz="2200">
                <a:cs typeface="Times New Roman" panose="02020603050405020304" pitchFamily="18" charset="0"/>
              </a:rPr>
              <a:t>lực lượng lập trình viên trên 30 </a:t>
            </a:r>
            <a:r>
              <a:rPr lang="vi-VN" sz="2200" smtClean="0">
                <a:cs typeface="Times New Roman" panose="02020603050405020304" pitchFamily="18" charset="0"/>
              </a:rPr>
              <a:t>người</a:t>
            </a:r>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Khảo sát vị trí văn phòng công </a:t>
            </a:r>
            <a:r>
              <a:rPr lang="en-US" smtClean="0">
                <a:latin typeface="Times New Roman" panose="02020603050405020304" pitchFamily="18" charset="0"/>
                <a:cs typeface="Times New Roman" panose="02020603050405020304" pitchFamily="18" charset="0"/>
              </a:rPr>
              <a:t>ty: </a:t>
            </a:r>
            <a:r>
              <a:rPr lang="vi-VN" sz="2200">
                <a:cs typeface="Times New Roman" panose="02020603050405020304" pitchFamily="18" charset="0"/>
              </a:rPr>
              <a:t>Mô hình công ty bao gồm 4 tầng. Do hạn chế về mặt diện tích sử dụng nên một số phòng chức năng (có cùng chức năng, nhiệm vụ, hệ thống quản lý và trao đổi thông tin) được đặt tại nhiều tầng khác nhau.</a:t>
            </a:r>
            <a:endParaRPr lang="en-US" sz="2200" smtClean="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434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55228"/>
          </a:xfrm>
        </p:spPr>
        <p:txBody>
          <a:bodyPr>
            <a:normAutofit fontScale="90000"/>
          </a:bodyPr>
          <a:lstStyle/>
          <a:p>
            <a:r>
              <a:rPr lang="sv-SE" smtClean="0">
                <a:latin typeface="Times New Roman" panose="02020603050405020304" pitchFamily="18" charset="0"/>
                <a:cs typeface="Times New Roman" panose="02020603050405020304" pitchFamily="18" charset="0"/>
              </a:rPr>
              <a:t>Thông </a:t>
            </a:r>
            <a:r>
              <a:rPr lang="sv-SE">
                <a:latin typeface="Times New Roman" panose="02020603050405020304" pitchFamily="18" charset="0"/>
                <a:cs typeface="Times New Roman" panose="02020603050405020304" pitchFamily="18" charset="0"/>
              </a:rPr>
              <a:t>tin về khách </a:t>
            </a:r>
            <a:r>
              <a:rPr lang="sv-SE"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6629"/>
            <a:ext cx="9601196" cy="3762101"/>
          </a:xfrm>
        </p:spPr>
        <p:txBody>
          <a:bodyPr>
            <a:normAutofit fontScale="92500" lnSpcReduction="10000"/>
          </a:bodyPr>
          <a:lstStyle/>
          <a:p>
            <a:r>
              <a:rPr lang="vi-VN" sz="2200">
                <a:cs typeface="Times New Roman" panose="02020603050405020304" pitchFamily="18" charset="0"/>
              </a:rPr>
              <a:t>công ty được chia thành 8 bộ phận chính:</a:t>
            </a:r>
          </a:p>
          <a:p>
            <a:pPr marL="0" indent="0">
              <a:buNone/>
            </a:pPr>
            <a:r>
              <a:rPr lang="vi-VN" sz="1900">
                <a:cs typeface="Times New Roman" panose="02020603050405020304" pitchFamily="18" charset="0"/>
              </a:rPr>
              <a:t>+ Phòng Kinh doanh tại tầng 1 và tầng 2</a:t>
            </a:r>
          </a:p>
          <a:p>
            <a:pPr marL="0" indent="0">
              <a:buNone/>
            </a:pPr>
            <a:r>
              <a:rPr lang="vi-VN" sz="1900">
                <a:cs typeface="Times New Roman" panose="02020603050405020304" pitchFamily="18" charset="0"/>
              </a:rPr>
              <a:t>+ Phòng Nhân sự tại tầng 1, tầng 3</a:t>
            </a:r>
          </a:p>
          <a:p>
            <a:pPr marL="0" indent="0">
              <a:buNone/>
            </a:pPr>
            <a:r>
              <a:rPr lang="vi-VN" sz="1900">
                <a:cs typeface="Times New Roman" panose="02020603050405020304" pitchFamily="18" charset="0"/>
              </a:rPr>
              <a:t>+ Phòng Lập trình tại tầng 1, tầng 2 và tầng 3</a:t>
            </a:r>
          </a:p>
          <a:p>
            <a:pPr marL="0" indent="0">
              <a:buNone/>
            </a:pPr>
            <a:r>
              <a:rPr lang="vi-VN" sz="1900">
                <a:cs typeface="Times New Roman" panose="02020603050405020304" pitchFamily="18" charset="0"/>
              </a:rPr>
              <a:t>+ Phòng Thiết kế tại tầng 2, tầng 3</a:t>
            </a:r>
          </a:p>
          <a:p>
            <a:pPr marL="0" indent="0">
              <a:buNone/>
            </a:pPr>
            <a:r>
              <a:rPr lang="vi-VN" sz="1900">
                <a:cs typeface="Times New Roman" panose="02020603050405020304" pitchFamily="18" charset="0"/>
              </a:rPr>
              <a:t>+ Phòng Phân tích tại tầng 2, tầng 3</a:t>
            </a:r>
          </a:p>
          <a:p>
            <a:pPr marL="0" indent="0">
              <a:buNone/>
            </a:pPr>
            <a:r>
              <a:rPr lang="vi-VN" sz="1900">
                <a:cs typeface="Times New Roman" panose="02020603050405020304" pitchFamily="18" charset="0"/>
              </a:rPr>
              <a:t>+Phòng kỹ thuật tại tầng 1</a:t>
            </a:r>
          </a:p>
          <a:p>
            <a:pPr marL="0" indent="0">
              <a:buNone/>
            </a:pPr>
            <a:r>
              <a:rPr lang="vi-VN" sz="1900">
                <a:cs typeface="Times New Roman" panose="02020603050405020304" pitchFamily="18" charset="0"/>
              </a:rPr>
              <a:t>+ Phòng manage và  phòng server tại tầng 4.</a:t>
            </a:r>
          </a:p>
          <a:p>
            <a:r>
              <a:rPr lang="vi-VN" sz="2200">
                <a:cs typeface="Times New Roman" panose="02020603050405020304" pitchFamily="18" charset="0"/>
              </a:rPr>
              <a:t>Server được đặt tại tầng 4 – tầng cao nhất của công ty nhằm hạn chế lượng người ra vào có khả năng gây ảnh hưởng tới hoạt động bình thường của Sever cũng như toàn hệ thống</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419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mtClean="0">
                <a:cs typeface="Times New Roman" panose="02020603050405020304" pitchFamily="18" charset="0"/>
              </a:rPr>
              <a:t>L</a:t>
            </a:r>
            <a:r>
              <a:rPr lang="vi-VN" smtClean="0">
                <a:cs typeface="Times New Roman" panose="02020603050405020304" pitchFamily="18" charset="0"/>
              </a:rPr>
              <a:t>ựa </a:t>
            </a:r>
            <a:r>
              <a:rPr lang="vi-VN">
                <a:cs typeface="Times New Roman" panose="02020603050405020304" pitchFamily="18" charset="0"/>
              </a:rPr>
              <a:t>chọn giải pháp cho một hệ thống mạng phụ thuộc vào nhiều yếu tố như sau</a:t>
            </a:r>
            <a:r>
              <a:rPr lang="vi-VN" smtClean="0">
                <a:cs typeface="Times New Roman" panose="02020603050405020304" pitchFamily="18" charset="0"/>
              </a:rPr>
              <a:t>:</a:t>
            </a:r>
            <a:endParaRPr lang="en-US" smtClean="0">
              <a:cs typeface="Times New Roman" panose="02020603050405020304" pitchFamily="18" charset="0"/>
            </a:endParaRPr>
          </a:p>
          <a:p>
            <a:pPr>
              <a:buFontTx/>
              <a:buChar char="-"/>
            </a:pPr>
            <a:r>
              <a:rPr lang="vi-VN" sz="2200">
                <a:cs typeface="Times New Roman" panose="02020603050405020304" pitchFamily="18" charset="0"/>
              </a:rPr>
              <a:t>Kinh phí dành cho hệ thống mạng chúng ta xây dựng, </a:t>
            </a:r>
            <a:endParaRPr lang="en-US" sz="2200">
              <a:cs typeface="Times New Roman" panose="02020603050405020304" pitchFamily="18" charset="0"/>
            </a:endParaRPr>
          </a:p>
          <a:p>
            <a:pPr>
              <a:buFontTx/>
              <a:buChar char="-"/>
            </a:pPr>
            <a:r>
              <a:rPr lang="vi-VN" sz="2200">
                <a:cs typeface="Times New Roman" panose="02020603050405020304" pitchFamily="18" charset="0"/>
              </a:rPr>
              <a:t>Công nghệ phổ biến trên thị trường hiện </a:t>
            </a:r>
            <a:r>
              <a:rPr lang="vi-VN" sz="2200" smtClean="0">
                <a:cs typeface="Times New Roman" panose="02020603050405020304" pitchFamily="18" charset="0"/>
              </a:rPr>
              <a:t>n</a:t>
            </a:r>
            <a:r>
              <a:rPr lang="vi-VN" smtClean="0">
                <a:cs typeface="Times New Roman" panose="02020603050405020304" pitchFamily="18" charset="0"/>
              </a:rPr>
              <a:t>ay</a:t>
            </a:r>
            <a:endParaRPr lang="en-US" smtClean="0">
              <a:cs typeface="Times New Roman" panose="02020603050405020304" pitchFamily="18" charset="0"/>
            </a:endParaRPr>
          </a:p>
        </p:txBody>
      </p:sp>
    </p:spTree>
    <p:extLst>
      <p:ext uri="{BB962C8B-B14F-4D97-AF65-F5344CB8AC3E}">
        <p14:creationId xmlns:p14="http://schemas.microsoft.com/office/powerpoint/2010/main" val="41976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mtClean="0">
                <a:latin typeface="Times New Roman" panose="02020603050405020304" pitchFamily="18" charset="0"/>
                <a:cs typeface="Times New Roman" panose="02020603050405020304" pitchFamily="18" charset="0"/>
              </a:rPr>
              <a:t>Điều </a:t>
            </a:r>
            <a:r>
              <a:rPr lang="en-US">
                <a:latin typeface="Times New Roman" panose="02020603050405020304" pitchFamily="18" charset="0"/>
                <a:cs typeface="Times New Roman" panose="02020603050405020304" pitchFamily="18" charset="0"/>
              </a:rPr>
              <a:t>kiện thi công và chủng loại vật liệu thi </a:t>
            </a:r>
            <a:r>
              <a:rPr lang="en-US" smtClean="0">
                <a:latin typeface="Times New Roman" panose="02020603050405020304" pitchFamily="18" charset="0"/>
                <a:cs typeface="Times New Roman" panose="02020603050405020304" pitchFamily="18" charset="0"/>
              </a:rPr>
              <a:t>công:</a:t>
            </a:r>
          </a:p>
          <a:p>
            <a:pPr marL="0" indent="0">
              <a:buNone/>
            </a:pPr>
            <a:r>
              <a:rPr lang="vi-VN" sz="2200">
                <a:cs typeface="Times New Roman" panose="02020603050405020304" pitchFamily="18" charset="0"/>
              </a:rPr>
              <a:t>- Do công ty có 4 tầng nên hệ thống cáp cũng được tổ chức cao đồng thời là công ty mới thành lập, ngân sách chi cho thiết kế và xây dựng nhỏ. Cáp dùng cho hệ thống là loại cáp UTP CAT5e.</a:t>
            </a:r>
          </a:p>
          <a:p>
            <a:pPr marL="0" indent="0">
              <a:buNone/>
            </a:pPr>
            <a:r>
              <a:rPr lang="vi-VN" sz="2200">
                <a:cs typeface="Times New Roman" panose="02020603050405020304" pitchFamily="18" charset="0"/>
              </a:rPr>
              <a:t>- Do nhu cầu truyền dẫn tín hiệu tốt và tính thẩm mỹ cho công ty nên chúng ta dùng thêm các ống nẹp dây cho gọn gàng và chống nhiễu từ giữa các dây với nhau.</a:t>
            </a:r>
          </a:p>
          <a:p>
            <a:pPr marL="0" indent="0">
              <a:buNone/>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765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Lựa chọn hệ điều hành </a:t>
            </a:r>
            <a:r>
              <a:rPr lang="en-US" smtClean="0">
                <a:latin typeface="Times New Roman" panose="02020603050405020304" pitchFamily="18" charset="0"/>
                <a:cs typeface="Times New Roman" panose="02020603050405020304" pitchFamily="18" charset="0"/>
              </a:rPr>
              <a:t>mạng: </a:t>
            </a:r>
            <a:r>
              <a:rPr lang="vi-VN" sz="2200" smtClean="0">
                <a:cs typeface="Times New Roman" panose="02020603050405020304" pitchFamily="18" charset="0"/>
              </a:rPr>
              <a:t>WindowServer </a:t>
            </a:r>
            <a:r>
              <a:rPr lang="vi-VN" sz="2200">
                <a:cs typeface="Times New Roman" panose="02020603050405020304" pitchFamily="18" charset="0"/>
              </a:rPr>
              <a:t>hoặc Server </a:t>
            </a:r>
            <a:r>
              <a:rPr lang="vi-VN" sz="2200" smtClean="0">
                <a:cs typeface="Times New Roman" panose="02020603050405020304" pitchFamily="18" charset="0"/>
              </a:rPr>
              <a:t>2003. </a:t>
            </a:r>
            <a:endParaRPr lang="en-US" sz="220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Lý do: </a:t>
            </a:r>
          </a:p>
          <a:p>
            <a:pPr marL="0" indent="0">
              <a:buNone/>
            </a:pPr>
            <a:r>
              <a:rPr lang="en-US" sz="2200" smtClean="0">
                <a:latin typeface="Times New Roman" panose="02020603050405020304" pitchFamily="18" charset="0"/>
                <a:cs typeface="Times New Roman" panose="02020603050405020304" pitchFamily="18" charset="0"/>
              </a:rPr>
              <a:t>- </a:t>
            </a:r>
            <a:r>
              <a:rPr lang="vi-VN" sz="2200" smtClean="0">
                <a:cs typeface="Times New Roman" panose="02020603050405020304" pitchFamily="18" charset="0"/>
              </a:rPr>
              <a:t>Nhằm </a:t>
            </a:r>
            <a:r>
              <a:rPr lang="vi-VN" sz="2200">
                <a:cs typeface="Times New Roman" panose="02020603050405020304" pitchFamily="18" charset="0"/>
              </a:rPr>
              <a:t>quản lý tốt và tăng cường hệ thống bảo mật dữ liệu cho công ty thì chúng em lựa chọn hệ điều hành : </a:t>
            </a:r>
            <a:endParaRPr lang="en-US" sz="2200" smtClean="0">
              <a:latin typeface="Times New Roman" panose="02020603050405020304" pitchFamily="18" charset="0"/>
              <a:cs typeface="Times New Roman" panose="02020603050405020304" pitchFamily="18" charset="0"/>
            </a:endParaRPr>
          </a:p>
          <a:p>
            <a:pPr marL="0" indent="0">
              <a:buNone/>
            </a:pPr>
            <a:r>
              <a:rPr lang="en-US" sz="2200" smtClean="0">
                <a:cs typeface="Times New Roman" panose="02020603050405020304" pitchFamily="18" charset="0"/>
              </a:rPr>
              <a:t>- </a:t>
            </a:r>
            <a:r>
              <a:rPr lang="vi-VN" sz="2200" smtClean="0">
                <a:cs typeface="Times New Roman" panose="02020603050405020304" pitchFamily="18" charset="0"/>
              </a:rPr>
              <a:t>Nếu dùng hệ điều hành này thì ngoài những tính năng của Window XP có nó còn có </a:t>
            </a:r>
            <a:r>
              <a:rPr lang="vi-VN" sz="2200">
                <a:cs typeface="Times New Roman" panose="02020603050405020304" pitchFamily="18" charset="0"/>
              </a:rPr>
              <a:t>thêm tính năng bảo mật và phân chia quền cho các máy con khác tốt hơn.</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58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Lựa chọn kiến trúc mạng: chọn giải pháp là mạng LAN dây dẫn và mô hình là </a:t>
            </a:r>
            <a:r>
              <a:rPr lang="en-US" smtClean="0">
                <a:latin typeface="Times New Roman" panose="02020603050405020304" pitchFamily="18" charset="0"/>
                <a:cs typeface="Times New Roman" panose="02020603050405020304" pitchFamily="18" charset="0"/>
              </a:rPr>
              <a:t>Star.</a:t>
            </a:r>
          </a:p>
          <a:p>
            <a:pPr>
              <a:buFontTx/>
              <a:buChar char="-"/>
            </a:pPr>
            <a:r>
              <a:rPr lang="en-US" sz="2200" smtClean="0">
                <a:latin typeface="Times New Roman" panose="02020603050405020304" pitchFamily="18" charset="0"/>
                <a:cs typeface="Times New Roman" panose="02020603050405020304" pitchFamily="18" charset="0"/>
              </a:rPr>
              <a:t>C</a:t>
            </a:r>
            <a:r>
              <a:rPr lang="vi-VN" sz="2200" smtClean="0">
                <a:latin typeface="Times New Roman" panose="02020603050405020304" pitchFamily="18" charset="0"/>
                <a:cs typeface="Times New Roman" panose="02020603050405020304" pitchFamily="18" charset="0"/>
              </a:rPr>
              <a:t>ó </a:t>
            </a:r>
            <a:r>
              <a:rPr lang="vi-VN" sz="2200">
                <a:latin typeface="Times New Roman" panose="02020603050405020304" pitchFamily="18" charset="0"/>
                <a:cs typeface="Times New Roman" panose="02020603050405020304" pitchFamily="18" charset="0"/>
              </a:rPr>
              <a:t>một phòng đặt các thiết bị trung tâm từ đó dẫn dây đến các phòng còn lại </a:t>
            </a:r>
            <a:endParaRPr lang="en-US" sz="2200"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T</a:t>
            </a:r>
            <a:r>
              <a:rPr lang="vi-VN" sz="2200" smtClean="0">
                <a:latin typeface="Times New Roman" panose="02020603050405020304" pitchFamily="18" charset="0"/>
                <a:cs typeface="Times New Roman" panose="02020603050405020304" pitchFamily="18" charset="0"/>
              </a:rPr>
              <a:t>huộc </a:t>
            </a:r>
            <a:r>
              <a:rPr lang="vi-VN" sz="2200">
                <a:latin typeface="Times New Roman" panose="02020603050405020304" pitchFamily="18" charset="0"/>
                <a:cs typeface="Times New Roman" panose="02020603050405020304" pitchFamily="18" charset="0"/>
              </a:rPr>
              <a:t>loại mô hình Client / Server thường được dùng trong các doạnh nghiệp công ty</a:t>
            </a:r>
            <a:endParaRPr lang="en-US" sz="2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74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Thiết </a:t>
            </a:r>
            <a:r>
              <a:rPr lang="en-US">
                <a:latin typeface="Times New Roman" panose="02020603050405020304" pitchFamily="18" charset="0"/>
                <a:cs typeface="Times New Roman" panose="02020603050405020304" pitchFamily="18" charset="0"/>
              </a:rPr>
              <a:t>kế và thi công hệ thống thiết bị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600">
                <a:latin typeface="Times New Roman" panose="02020603050405020304" pitchFamily="18" charset="0"/>
                <a:cs typeface="Times New Roman" panose="02020603050405020304" pitchFamily="18" charset="0"/>
              </a:rPr>
              <a:t>Thiết kế hệ thống </a:t>
            </a:r>
            <a:r>
              <a:rPr lang="en-US" sz="2600" smtClean="0">
                <a:latin typeface="Times New Roman" panose="02020603050405020304" pitchFamily="18" charset="0"/>
                <a:cs typeface="Times New Roman" panose="02020603050405020304" pitchFamily="18" charset="0"/>
              </a:rPr>
              <a:t>mạng:</a:t>
            </a:r>
          </a:p>
          <a:p>
            <a:pPr marL="0" indent="0">
              <a:buNone/>
            </a:pPr>
            <a:r>
              <a:rPr lang="en-US" smtClean="0">
                <a:latin typeface="Times New Roman" panose="02020603050405020304" pitchFamily="18" charset="0"/>
                <a:cs typeface="Times New Roman" panose="02020603050405020304" pitchFamily="18" charset="0"/>
              </a:rPr>
              <a:t>- </a:t>
            </a:r>
            <a:r>
              <a:rPr lang="vi-VN">
                <a:cs typeface="Times New Roman" panose="02020603050405020304" pitchFamily="18" charset="0"/>
              </a:rPr>
              <a:t>Mô hình mạng được xây dựng gồm có: [] máy Client và 1 máy Server. </a:t>
            </a:r>
          </a:p>
          <a:p>
            <a:pPr marL="0" indent="0">
              <a:buNone/>
            </a:pPr>
            <a:r>
              <a:rPr lang="vi-VN">
                <a:cs typeface="Times New Roman" panose="02020603050405020304" pitchFamily="18" charset="0"/>
              </a:rPr>
              <a:t>Máy chủ (Server) được lắp đặt tại phòng quản lý server ở tầng 4.</a:t>
            </a:r>
          </a:p>
          <a:p>
            <a:pPr marL="0" indent="0">
              <a:buNone/>
            </a:pPr>
            <a:r>
              <a:rPr lang="en-US" smtClean="0">
                <a:latin typeface="Times New Roman" panose="02020603050405020304" pitchFamily="18" charset="0"/>
                <a:cs typeface="Times New Roman" panose="02020603050405020304" pitchFamily="18" charset="0"/>
              </a:rPr>
              <a:t>- </a:t>
            </a:r>
            <a:r>
              <a:rPr lang="vi-VN">
                <a:cs typeface="Times New Roman" panose="02020603050405020304" pitchFamily="18" charset="0"/>
              </a:rPr>
              <a:t>Cách bố trí Switch:</a:t>
            </a:r>
          </a:p>
          <a:p>
            <a:pPr marL="0" indent="0">
              <a:buNone/>
            </a:pPr>
            <a:r>
              <a:rPr lang="vi-VN" sz="2200">
                <a:cs typeface="Times New Roman" panose="02020603050405020304" pitchFamily="18" charset="0"/>
              </a:rPr>
              <a:t>+ tại mỗi tầng được bố 1 Switch</a:t>
            </a:r>
          </a:p>
          <a:p>
            <a:pPr marL="0" indent="0">
              <a:buNone/>
            </a:pPr>
            <a:r>
              <a:rPr lang="vi-VN" sz="2200">
                <a:cs typeface="Times New Roman" panose="02020603050405020304" pitchFamily="18" charset="0"/>
              </a:rPr>
              <a:t>+ Phòng Manage &amp; Server được bố trí  mỗi phòng 1 Switch </a:t>
            </a:r>
          </a:p>
          <a:p>
            <a:pPr marL="0" indent="0">
              <a:buNone/>
            </a:pPr>
            <a:r>
              <a:rPr lang="vi-VN" sz="2200">
                <a:cs typeface="Times New Roman" panose="02020603050405020304" pitchFamily="18" charset="0"/>
              </a:rPr>
              <a:t>+ 1 Switch để kết nối hệ thống LAN với mạng Internet </a:t>
            </a:r>
            <a:endParaRPr lang="en-US" sz="2200" smtClean="0">
              <a:latin typeface="Times New Roman" panose="02020603050405020304" pitchFamily="18" charset="0"/>
              <a:cs typeface="Times New Roman" panose="02020603050405020304" pitchFamily="18" charset="0"/>
            </a:endParaRPr>
          </a:p>
          <a:p>
            <a:r>
              <a:rPr lang="vi-VN" sz="2600">
                <a:cs typeface="Times New Roman" panose="02020603050405020304" pitchFamily="18" charset="0"/>
              </a:rPr>
              <a:t>Sơ </a:t>
            </a:r>
            <a:r>
              <a:rPr lang="vi-VN" sz="2600" smtClean="0">
                <a:cs typeface="Times New Roman" panose="02020603050405020304" pitchFamily="18" charset="0"/>
              </a:rPr>
              <a:t>đ</a:t>
            </a:r>
            <a:r>
              <a:rPr lang="en-US" sz="2600" smtClean="0">
                <a:cs typeface="Times New Roman" panose="02020603050405020304" pitchFamily="18" charset="0"/>
              </a:rPr>
              <a:t>ồ </a:t>
            </a:r>
            <a:r>
              <a:rPr lang="en-US" sz="2600" smtClean="0">
                <a:latin typeface="Times New Roman" panose="02020603050405020304" pitchFamily="18" charset="0"/>
                <a:cs typeface="Times New Roman" panose="02020603050405020304" pitchFamily="18" charset="0"/>
              </a:rPr>
              <a:t>bố trí</a:t>
            </a:r>
          </a:p>
        </p:txBody>
      </p:sp>
    </p:spTree>
    <p:extLst>
      <p:ext uri="{BB962C8B-B14F-4D97-AF65-F5344CB8AC3E}">
        <p14:creationId xmlns:p14="http://schemas.microsoft.com/office/powerpoint/2010/main" val="312011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22960"/>
            <a:ext cx="9601196" cy="561704"/>
          </a:xfrm>
        </p:spPr>
        <p:txBody>
          <a:bodyPr>
            <a:normAutofit fontScale="90000"/>
          </a:bodyPr>
          <a:lstStyle/>
          <a:p>
            <a:pPr algn="l"/>
            <a:r>
              <a:rPr lang="vi-VN" sz="2700">
                <a:latin typeface="+mn-lt"/>
                <a:cs typeface="Times New Roman" panose="02020603050405020304" pitchFamily="18" charset="0"/>
              </a:rPr>
              <a:t>Sơ đ</a:t>
            </a:r>
            <a:r>
              <a:rPr lang="en-US" sz="2700">
                <a:latin typeface="+mn-lt"/>
                <a:cs typeface="Times New Roman" panose="02020603050405020304" pitchFamily="18" charset="0"/>
              </a:rPr>
              <a:t>ồ </a:t>
            </a:r>
            <a:r>
              <a:rPr lang="en-US" sz="2400">
                <a:latin typeface="Times New Roman" panose="02020603050405020304" pitchFamily="18" charset="0"/>
                <a:cs typeface="Times New Roman" panose="02020603050405020304" pitchFamily="18" charset="0"/>
              </a:rPr>
              <a:t>bố</a:t>
            </a:r>
            <a:r>
              <a:rPr lang="en-US" sz="2700">
                <a:latin typeface="+mn-lt"/>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trí</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260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05096" y="1103812"/>
            <a:ext cx="11181806" cy="5251268"/>
          </a:xfrm>
          <a:prstGeom prst="rect">
            <a:avLst/>
          </a:prstGeom>
        </p:spPr>
      </p:pic>
    </p:spTree>
    <p:extLst>
      <p:ext uri="{BB962C8B-B14F-4D97-AF65-F5344CB8AC3E}">
        <p14:creationId xmlns:p14="http://schemas.microsoft.com/office/powerpoint/2010/main" val="1660180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8" y="0"/>
            <a:ext cx="9601196" cy="509451"/>
          </a:xfrm>
        </p:spPr>
        <p:txBody>
          <a:bodyPr>
            <a:normAutofit fontScale="90000"/>
          </a:bodyPr>
          <a:lstStyle/>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891" y="640080"/>
            <a:ext cx="11025052" cy="1104490"/>
          </a:xfrm>
        </p:spPr>
        <p:txBody>
          <a:bodyPr>
            <a:normAutofit lnSpcReduction="10000"/>
          </a:bodyPr>
          <a:lstStyle/>
          <a:p>
            <a:r>
              <a:rPr lang="vi-VN">
                <a:cs typeface="Times New Roman" panose="02020603050405020304" pitchFamily="18" charset="0"/>
              </a:rPr>
              <a:t>Cách thức bố trí đường </a:t>
            </a:r>
            <a:r>
              <a:rPr lang="vi-VN" smtClean="0">
                <a:cs typeface="Times New Roman" panose="02020603050405020304" pitchFamily="18" charset="0"/>
              </a:rPr>
              <a:t>dây</a:t>
            </a:r>
            <a:r>
              <a:rPr lang="en-US" smtClean="0">
                <a:cs typeface="Times New Roman" panose="02020603050405020304" pitchFamily="18" charset="0"/>
              </a:rPr>
              <a:t>: </a:t>
            </a:r>
            <a:r>
              <a:rPr lang="vi-VN" sz="2200">
                <a:cs typeface="Times New Roman" panose="02020603050405020304" pitchFamily="18" charset="0"/>
              </a:rPr>
              <a:t>Cách thức bố trí mạng theo đúng như mô hình đã thiết kế. Cách thức đi dây được tối ưu hóa và đảm bảo mỹ quan.Các máy dược bố trí theo các phòng ban theo như thiết kế.</a:t>
            </a:r>
            <a:endParaRPr lang="en-US" sz="2200" smtClean="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13417" y="1744572"/>
            <a:ext cx="5460274" cy="5113428"/>
          </a:xfrm>
          <a:prstGeom prst="rect">
            <a:avLst/>
          </a:prstGeom>
        </p:spPr>
      </p:pic>
      <p:pic>
        <p:nvPicPr>
          <p:cNvPr id="6" name="Picture 5"/>
          <p:cNvPicPr>
            <a:picLocks noChangeAspect="1"/>
          </p:cNvPicPr>
          <p:nvPr/>
        </p:nvPicPr>
        <p:blipFill>
          <a:blip r:embed="rId3"/>
          <a:stretch>
            <a:fillRect/>
          </a:stretch>
        </p:blipFill>
        <p:spPr>
          <a:xfrm>
            <a:off x="600890" y="1744570"/>
            <a:ext cx="5460276" cy="5113429"/>
          </a:xfrm>
          <a:prstGeom prst="rect">
            <a:avLst/>
          </a:prstGeom>
        </p:spPr>
      </p:pic>
    </p:spTree>
    <p:extLst>
      <p:ext uri="{BB962C8B-B14F-4D97-AF65-F5344CB8AC3E}">
        <p14:creationId xmlns:p14="http://schemas.microsoft.com/office/powerpoint/2010/main" val="273267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8" y="0"/>
            <a:ext cx="9601196" cy="509451"/>
          </a:xfrm>
        </p:spPr>
        <p:txBody>
          <a:bodyPr>
            <a:normAutofit fontScale="90000"/>
          </a:bodyPr>
          <a:lstStyle/>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891" y="640080"/>
            <a:ext cx="11025052" cy="5235788"/>
          </a:xfrm>
        </p:spPr>
        <p:txBody>
          <a:bodyPr/>
          <a:lstStyle/>
          <a:p>
            <a:r>
              <a:rPr lang="vi-VN">
                <a:cs typeface="Times New Roman" panose="02020603050405020304" pitchFamily="18" charset="0"/>
              </a:rPr>
              <a:t>Danh mục đầu tư các thiết bị</a:t>
            </a:r>
            <a:endParaRPr lang="en-US">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00891" y="1774507"/>
            <a:ext cx="5476875" cy="4391162"/>
          </a:xfrm>
          <a:prstGeom prst="rect">
            <a:avLst/>
          </a:prstGeom>
        </p:spPr>
      </p:pic>
      <p:pic>
        <p:nvPicPr>
          <p:cNvPr id="10" name="Picture 9"/>
          <p:cNvPicPr>
            <a:picLocks noChangeAspect="1"/>
          </p:cNvPicPr>
          <p:nvPr/>
        </p:nvPicPr>
        <p:blipFill>
          <a:blip r:embed="rId3"/>
          <a:stretch>
            <a:fillRect/>
          </a:stretch>
        </p:blipFill>
        <p:spPr>
          <a:xfrm>
            <a:off x="6158593" y="1774507"/>
            <a:ext cx="5467350" cy="4391162"/>
          </a:xfrm>
          <a:prstGeom prst="rect">
            <a:avLst/>
          </a:prstGeom>
        </p:spPr>
      </p:pic>
    </p:spTree>
    <p:extLst>
      <p:ext uri="{BB962C8B-B14F-4D97-AF65-F5344CB8AC3E}">
        <p14:creationId xmlns:p14="http://schemas.microsoft.com/office/powerpoint/2010/main" val="211857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FF0000"/>
                </a:solidFill>
                <a:latin typeface="Times New Roman" panose="02020603050405020304" pitchFamily="18" charset="0"/>
                <a:cs typeface="Times New Roman" panose="02020603050405020304" pitchFamily="18" charset="0"/>
              </a:rPr>
              <a:t>BÁO CÁO BÀI TẬP NHÓM</a:t>
            </a:r>
            <a:br>
              <a:rPr lang="en-US" b="1" smtClean="0">
                <a:solidFill>
                  <a:srgbClr val="FF0000"/>
                </a:solidFill>
                <a:latin typeface="Times New Roman" panose="02020603050405020304" pitchFamily="18" charset="0"/>
                <a:cs typeface="Times New Roman" panose="02020603050405020304" pitchFamily="18" charset="0"/>
              </a:rPr>
            </a:br>
            <a:r>
              <a:rPr lang="en-US" b="1" smtClean="0">
                <a:solidFill>
                  <a:srgbClr val="FF0000"/>
                </a:solidFill>
                <a:latin typeface="Times New Roman" panose="02020603050405020304" pitchFamily="18" charset="0"/>
                <a:cs typeface="Times New Roman" panose="02020603050405020304" pitchFamily="18" charset="0"/>
              </a:rPr>
              <a:t>XÂY DỰNG HỆ THỐNG MẠNG</a:t>
            </a:r>
            <a:endParaRPr lang="en-US" b="1">
              <a:solidFill>
                <a:srgbClr val="FF0000"/>
              </a:solidFill>
            </a:endParaRPr>
          </a:p>
        </p:txBody>
      </p:sp>
      <p:graphicFrame>
        <p:nvGraphicFramePr>
          <p:cNvPr id="4" name="Table 3"/>
          <p:cNvGraphicFramePr>
            <a:graphicFrameLocks noGrp="1"/>
          </p:cNvGraphicFramePr>
          <p:nvPr>
            <p:extLst/>
          </p:nvPr>
        </p:nvGraphicFramePr>
        <p:xfrm>
          <a:off x="659028" y="3904734"/>
          <a:ext cx="10873946" cy="17678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144572086"/>
                    </a:ext>
                  </a:extLst>
                </a:gridCol>
                <a:gridCol w="7825946">
                  <a:extLst>
                    <a:ext uri="{9D8B030D-6E8A-4147-A177-3AD203B41FA5}">
                      <a16:colId xmlns:a16="http://schemas.microsoft.com/office/drawing/2014/main" val="474694755"/>
                    </a:ext>
                  </a:extLst>
                </a:gridCol>
              </a:tblGrid>
              <a:tr h="432106">
                <a:tc>
                  <a:txBody>
                    <a:bodyPr/>
                    <a:lstStyle/>
                    <a:p>
                      <a:r>
                        <a:rPr lang="en-US" sz="2300" dirty="0" err="1" smtClean="0">
                          <a:latin typeface="Times New Roman" panose="02020603050405020304" pitchFamily="18" charset="0"/>
                          <a:cs typeface="Times New Roman" panose="02020603050405020304" pitchFamily="18" charset="0"/>
                        </a:rPr>
                        <a:t>Trần</a:t>
                      </a:r>
                      <a:r>
                        <a:rPr lang="en-US" sz="2300" baseline="0" dirty="0" smtClean="0">
                          <a:latin typeface="Times New Roman" panose="02020603050405020304" pitchFamily="18" charset="0"/>
                          <a:cs typeface="Times New Roman" panose="02020603050405020304" pitchFamily="18" charset="0"/>
                        </a:rPr>
                        <a:t> Nam </a:t>
                      </a:r>
                      <a:r>
                        <a:rPr lang="en-US" sz="2300" baseline="0" dirty="0" err="1" smtClean="0">
                          <a:latin typeface="Times New Roman" panose="02020603050405020304" pitchFamily="18" charset="0"/>
                          <a:cs typeface="Times New Roman" panose="02020603050405020304" pitchFamily="18" charset="0"/>
                        </a:rPr>
                        <a:t>Khánh</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Cấu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hình</a:t>
                      </a:r>
                      <a:r>
                        <a:rPr lang="en-US" sz="2300" baseline="0" dirty="0" smtClean="0">
                          <a:latin typeface="Times New Roman" panose="02020603050405020304" pitchFamily="18" charset="0"/>
                          <a:cs typeface="Times New Roman" panose="02020603050405020304" pitchFamily="18" charset="0"/>
                        </a:rPr>
                        <a:t> firewall </a:t>
                      </a:r>
                      <a:r>
                        <a:rPr lang="en-US" sz="2300" baseline="0" dirty="0" err="1" smtClean="0">
                          <a:latin typeface="Times New Roman" panose="02020603050405020304" pitchFamily="18" charset="0"/>
                          <a:cs typeface="Times New Roman" panose="02020603050405020304" pitchFamily="18" charset="0"/>
                        </a:rPr>
                        <a:t>cho</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phép</a:t>
                      </a:r>
                      <a:r>
                        <a:rPr lang="en-US" sz="2300" baseline="0" dirty="0" smtClean="0">
                          <a:latin typeface="Times New Roman" panose="02020603050405020304" pitchFamily="18" charset="0"/>
                          <a:cs typeface="Times New Roman" panose="02020603050405020304" pitchFamily="18" charset="0"/>
                        </a:rPr>
                        <a:t> sử dụng </a:t>
                      </a:r>
                      <a:r>
                        <a:rPr lang="en-US" sz="2300" baseline="0" dirty="0" err="1" smtClean="0">
                          <a:latin typeface="Times New Roman" panose="02020603050405020304" pitchFamily="18" charset="0"/>
                          <a:cs typeface="Times New Roman" panose="02020603050405020304" pitchFamily="18" charset="0"/>
                        </a:rPr>
                        <a:t>tiện</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ích</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trên</a:t>
                      </a:r>
                      <a:r>
                        <a:rPr lang="en-US" sz="2300" baseline="0" dirty="0" smtClean="0">
                          <a:latin typeface="Times New Roman" panose="02020603050405020304" pitchFamily="18" charset="0"/>
                          <a:cs typeface="Times New Roman" panose="02020603050405020304" pitchFamily="18" charset="0"/>
                        </a:rPr>
                        <a:t> Sever, </a:t>
                      </a:r>
                      <a:r>
                        <a:rPr lang="en-US" sz="2300" baseline="0" dirty="0" err="1" smtClean="0">
                          <a:latin typeface="Times New Roman" panose="02020603050405020304" pitchFamily="18" charset="0"/>
                          <a:cs typeface="Times New Roman" panose="02020603050405020304" pitchFamily="18" charset="0"/>
                        </a:rPr>
                        <a:t>telnet,ssh</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0332429"/>
                  </a:ext>
                </a:extLst>
              </a:tr>
              <a:tr h="370840">
                <a:tc>
                  <a:txBody>
                    <a:bodyPr/>
                    <a:lstStyle/>
                    <a:p>
                      <a:r>
                        <a:rPr lang="en-US" sz="2300" dirty="0" err="1" smtClean="0">
                          <a:latin typeface="Times New Roman" panose="02020603050405020304" pitchFamily="18" charset="0"/>
                          <a:cs typeface="Times New Roman" panose="02020603050405020304" pitchFamily="18" charset="0"/>
                        </a:rPr>
                        <a:t>Đậu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Thị</a:t>
                      </a:r>
                      <a:r>
                        <a:rPr lang="en-US" sz="2300" baseline="0" dirty="0" smtClean="0">
                          <a:latin typeface="Times New Roman" panose="02020603050405020304" pitchFamily="18" charset="0"/>
                          <a:cs typeface="Times New Roman" panose="02020603050405020304" pitchFamily="18" charset="0"/>
                        </a:rPr>
                        <a:t> Kim </a:t>
                      </a:r>
                      <a:r>
                        <a:rPr lang="en-US" sz="2300" baseline="0" dirty="0" smtClean="0">
                          <a:latin typeface="Times New Roman" panose="02020603050405020304" pitchFamily="18" charset="0"/>
                          <a:cs typeface="Times New Roman" panose="02020603050405020304" pitchFamily="18" charset="0"/>
                        </a:rPr>
                        <a:t>Dung</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Cấu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hình</a:t>
                      </a:r>
                      <a:r>
                        <a:rPr lang="en-US" sz="2300" baseline="0" dirty="0" smtClean="0">
                          <a:latin typeface="Times New Roman" panose="02020603050405020304" pitchFamily="18" charset="0"/>
                          <a:cs typeface="Times New Roman" panose="02020603050405020304" pitchFamily="18" charset="0"/>
                        </a:rPr>
                        <a:t> firewall </a:t>
                      </a:r>
                      <a:r>
                        <a:rPr lang="en-US" sz="2300" baseline="0" dirty="0" err="1" smtClean="0">
                          <a:latin typeface="Times New Roman" panose="02020603050405020304" pitchFamily="18" charset="0"/>
                          <a:cs typeface="Times New Roman" panose="02020603050405020304" pitchFamily="18" charset="0"/>
                        </a:rPr>
                        <a:t>chặn</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các</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Vlans</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cho</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phép</a:t>
                      </a:r>
                      <a:r>
                        <a:rPr lang="en-US" sz="2300" baseline="0" dirty="0" smtClean="0">
                          <a:latin typeface="Times New Roman" panose="02020603050405020304" pitchFamily="18" charset="0"/>
                          <a:cs typeface="Times New Roman" panose="02020603050405020304" pitchFamily="18" charset="0"/>
                        </a:rPr>
                        <a:t> ping </a:t>
                      </a:r>
                      <a:r>
                        <a:rPr lang="en-US" sz="2300" baseline="0" dirty="0" err="1" smtClean="0">
                          <a:latin typeface="Times New Roman" panose="02020603050405020304" pitchFamily="18" charset="0"/>
                          <a:cs typeface="Times New Roman" panose="02020603050405020304" pitchFamily="18" charset="0"/>
                        </a:rPr>
                        <a:t>ra</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ouside</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783889"/>
                  </a:ext>
                </a:extLst>
              </a:tr>
              <a:tr h="370840">
                <a:tc>
                  <a:txBody>
                    <a:bodyPr/>
                    <a:lstStyle/>
                    <a:p>
                      <a:r>
                        <a:rPr lang="en-US" sz="2300" smtClean="0">
                          <a:latin typeface="Times New Roman" panose="02020603050405020304" pitchFamily="18" charset="0"/>
                          <a:cs typeface="Times New Roman" panose="02020603050405020304" pitchFamily="18" charset="0"/>
                        </a:rPr>
                        <a:t>Đậu</a:t>
                      </a:r>
                      <a:r>
                        <a:rPr lang="en-US" sz="2300" baseline="0" smtClean="0">
                          <a:latin typeface="Times New Roman" panose="02020603050405020304" pitchFamily="18" charset="0"/>
                          <a:cs typeface="Times New Roman" panose="02020603050405020304" pitchFamily="18" charset="0"/>
                        </a:rPr>
                        <a:t> Thị Thanh Huyền</a:t>
                      </a:r>
                      <a:endParaRPr lang="en-US" sz="230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Thiết</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kế</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và</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cấu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hình</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mạng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nội</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bộ</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bằng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Vlan</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6168685"/>
                  </a:ext>
                </a:extLst>
              </a:tr>
              <a:tr h="370840">
                <a:tc>
                  <a:txBody>
                    <a:bodyPr/>
                    <a:lstStyle/>
                    <a:p>
                      <a:r>
                        <a:rPr lang="en-US" sz="2300" dirty="0" err="1" smtClean="0">
                          <a:latin typeface="Times New Roman" panose="02020603050405020304" pitchFamily="18" charset="0"/>
                          <a:cs typeface="Times New Roman" panose="02020603050405020304" pitchFamily="18" charset="0"/>
                        </a:rPr>
                        <a:t>Nguyễn</a:t>
                      </a:r>
                      <a:r>
                        <a:rPr lang="en-US" sz="2300" baseline="0" dirty="0" smtClean="0">
                          <a:latin typeface="Times New Roman" panose="02020603050405020304" pitchFamily="18" charset="0"/>
                          <a:cs typeface="Times New Roman" panose="02020603050405020304" pitchFamily="18" charset="0"/>
                        </a:rPr>
                        <a:t> T. </a:t>
                      </a:r>
                      <a:r>
                        <a:rPr lang="en-US" sz="2300" baseline="0" dirty="0" err="1" smtClean="0">
                          <a:latin typeface="Times New Roman" panose="02020603050405020304" pitchFamily="18" charset="0"/>
                          <a:cs typeface="Times New Roman" panose="02020603050405020304" pitchFamily="18" charset="0"/>
                        </a:rPr>
                        <a:t>Hồng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Nhung</a:t>
                      </a:r>
                      <a:endParaRPr lang="en-US" sz="23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300" dirty="0" err="1" smtClean="0">
                          <a:latin typeface="Times New Roman" panose="02020603050405020304" pitchFamily="18" charset="0"/>
                          <a:cs typeface="Times New Roman" panose="02020603050405020304" pitchFamily="18" charset="0"/>
                        </a:rPr>
                        <a:t>Thiết</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lập</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các</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tiện</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ích</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trên</a:t>
                      </a:r>
                      <a:r>
                        <a:rPr lang="en-US" sz="2300" baseline="0" dirty="0" smtClean="0">
                          <a:latin typeface="Times New Roman" panose="02020603050405020304" pitchFamily="18" charset="0"/>
                          <a:cs typeface="Times New Roman" panose="02020603050405020304" pitchFamily="18" charset="0"/>
                        </a:rPr>
                        <a:t> Server: Email, Web, DNS</a:t>
                      </a:r>
                      <a:endParaRPr lang="en-US" sz="23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3222438"/>
                  </a:ext>
                </a:extLst>
              </a:tr>
            </a:tbl>
          </a:graphicData>
        </a:graphic>
      </p:graphicFrame>
      <p:sp>
        <p:nvSpPr>
          <p:cNvPr id="5" name="TextBox 4"/>
          <p:cNvSpPr txBox="1"/>
          <p:nvPr/>
        </p:nvSpPr>
        <p:spPr>
          <a:xfrm>
            <a:off x="1302659" y="2939143"/>
            <a:ext cx="1571170"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Nhóm 3: </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12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8" y="0"/>
            <a:ext cx="9601196" cy="509451"/>
          </a:xfrm>
        </p:spPr>
        <p:txBody>
          <a:bodyPr>
            <a:normAutofit fontScale="90000"/>
          </a:bodyPr>
          <a:lstStyle/>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891" y="640080"/>
            <a:ext cx="11025052" cy="5235788"/>
          </a:xfrm>
        </p:spPr>
        <p:txBody>
          <a:bodyPr/>
          <a:lstStyle/>
          <a:p>
            <a:r>
              <a:rPr lang="en-US">
                <a:latin typeface="Times New Roman" panose="02020603050405020304" pitchFamily="18" charset="0"/>
                <a:cs typeface="Times New Roman" panose="02020603050405020304" pitchFamily="18" charset="0"/>
              </a:rPr>
              <a:t>Ví trí, số hiệu cổng kết </a:t>
            </a:r>
            <a:r>
              <a:rPr lang="en-US" smtClean="0">
                <a:latin typeface="Times New Roman" panose="02020603050405020304" pitchFamily="18" charset="0"/>
                <a:cs typeface="Times New Roman" panose="02020603050405020304" pitchFamily="18" charset="0"/>
              </a:rPr>
              <a:t>nối</a:t>
            </a:r>
          </a:p>
          <a:p>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09896" y="1776549"/>
            <a:ext cx="10646229" cy="4229948"/>
          </a:xfrm>
          <a:prstGeom prst="rect">
            <a:avLst/>
          </a:prstGeom>
        </p:spPr>
      </p:pic>
    </p:spTree>
    <p:extLst>
      <p:ext uri="{BB962C8B-B14F-4D97-AF65-F5344CB8AC3E}">
        <p14:creationId xmlns:p14="http://schemas.microsoft.com/office/powerpoint/2010/main" val="1086400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Triển khai cáp và bấm </a:t>
            </a:r>
            <a:r>
              <a:rPr lang="en-US" smtClean="0">
                <a:latin typeface="Times New Roman" panose="02020603050405020304" pitchFamily="18" charset="0"/>
                <a:cs typeface="Times New Roman" panose="02020603050405020304" pitchFamily="18" charset="0"/>
              </a:rPr>
              <a:t>dây:</a:t>
            </a:r>
          </a:p>
          <a:p>
            <a:pPr>
              <a:buFontTx/>
              <a:buChar char="-"/>
            </a:pPr>
            <a:r>
              <a:rPr lang="en-US" sz="2200" smtClean="0">
                <a:latin typeface="Times New Roman" panose="02020603050405020304" pitchFamily="18" charset="0"/>
                <a:cs typeface="Times New Roman" panose="02020603050405020304" pitchFamily="18" charset="0"/>
              </a:rPr>
              <a:t>Bấm dây: </a:t>
            </a:r>
            <a:r>
              <a:rPr lang="vi-VN" sz="2200">
                <a:cs typeface="Times New Roman" panose="02020603050405020304" pitchFamily="18" charset="0"/>
              </a:rPr>
              <a:t>Có 2 chuẩn bấm dây được sử dụng là T568A và </a:t>
            </a:r>
            <a:r>
              <a:rPr lang="vi-VN" sz="2200" smtClean="0">
                <a:cs typeface="Times New Roman" panose="02020603050405020304" pitchFamily="18" charset="0"/>
              </a:rPr>
              <a:t>T568B</a:t>
            </a:r>
            <a:endParaRPr lang="en-US" sz="220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26080" y="3553091"/>
            <a:ext cx="6466113" cy="2717080"/>
          </a:xfrm>
          <a:prstGeom prst="rect">
            <a:avLst/>
          </a:prstGeom>
        </p:spPr>
      </p:pic>
    </p:spTree>
    <p:extLst>
      <p:ext uri="{BB962C8B-B14F-4D97-AF65-F5344CB8AC3E}">
        <p14:creationId xmlns:p14="http://schemas.microsoft.com/office/powerpoint/2010/main" val="2332936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Triển khai cáp và bấm </a:t>
            </a:r>
            <a:r>
              <a:rPr lang="en-US" smtClean="0">
                <a:latin typeface="Times New Roman" panose="02020603050405020304" pitchFamily="18" charset="0"/>
                <a:cs typeface="Times New Roman" panose="02020603050405020304" pitchFamily="18" charset="0"/>
              </a:rPr>
              <a:t>dây:</a:t>
            </a:r>
          </a:p>
          <a:p>
            <a:pPr>
              <a:buFontTx/>
              <a:buChar char="-"/>
            </a:pPr>
            <a:r>
              <a:rPr lang="en-US" sz="2200" smtClean="0">
                <a:latin typeface="Times New Roman" panose="02020603050405020304" pitchFamily="18" charset="0"/>
                <a:cs typeface="Times New Roman" panose="02020603050405020304" pitchFamily="18" charset="0"/>
              </a:rPr>
              <a:t>Cáp thẳng:</a:t>
            </a:r>
          </a:p>
          <a:p>
            <a:pPr>
              <a:buFontTx/>
              <a:buChar char="-"/>
            </a:pPr>
            <a:endParaRPr lang="en-US" sz="2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00102" y="3592286"/>
            <a:ext cx="6191794" cy="2769326"/>
          </a:xfrm>
          <a:prstGeom prst="rect">
            <a:avLst/>
          </a:prstGeom>
        </p:spPr>
      </p:pic>
    </p:spTree>
    <p:extLst>
      <p:ext uri="{BB962C8B-B14F-4D97-AF65-F5344CB8AC3E}">
        <p14:creationId xmlns:p14="http://schemas.microsoft.com/office/powerpoint/2010/main" val="2943455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Triển khai cáp và bấm </a:t>
            </a:r>
            <a:r>
              <a:rPr lang="en-US" smtClean="0">
                <a:latin typeface="Times New Roman" panose="02020603050405020304" pitchFamily="18" charset="0"/>
                <a:cs typeface="Times New Roman" panose="02020603050405020304" pitchFamily="18" charset="0"/>
              </a:rPr>
              <a:t>dây:</a:t>
            </a:r>
          </a:p>
          <a:p>
            <a:pPr>
              <a:buFontTx/>
              <a:buChar char="-"/>
            </a:pPr>
            <a:r>
              <a:rPr lang="en-US" sz="2200" smtClean="0">
                <a:latin typeface="Times New Roman" panose="02020603050405020304" pitchFamily="18" charset="0"/>
                <a:cs typeface="Times New Roman" panose="02020603050405020304" pitchFamily="18" charset="0"/>
              </a:rPr>
              <a:t>Cáp chéo</a:t>
            </a:r>
          </a:p>
        </p:txBody>
      </p:sp>
      <p:pic>
        <p:nvPicPr>
          <p:cNvPr id="4" name="Picture 3"/>
          <p:cNvPicPr>
            <a:picLocks noChangeAspect="1"/>
          </p:cNvPicPr>
          <p:nvPr/>
        </p:nvPicPr>
        <p:blipFill>
          <a:blip r:embed="rId2"/>
          <a:stretch>
            <a:fillRect/>
          </a:stretch>
        </p:blipFill>
        <p:spPr>
          <a:xfrm>
            <a:off x="3304903" y="3410153"/>
            <a:ext cx="5133703" cy="2859272"/>
          </a:xfrm>
          <a:prstGeom prst="rect">
            <a:avLst/>
          </a:prstGeom>
        </p:spPr>
      </p:pic>
    </p:spTree>
    <p:extLst>
      <p:ext uri="{BB962C8B-B14F-4D97-AF65-F5344CB8AC3E}">
        <p14:creationId xmlns:p14="http://schemas.microsoft.com/office/powerpoint/2010/main" val="3463692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129246"/>
            <a:ext cx="9601196" cy="3746622"/>
          </a:xfrm>
        </p:spPr>
        <p:txBody>
          <a:bodyPr>
            <a:normAutofit fontScale="92500" lnSpcReduction="20000"/>
          </a:bodyPr>
          <a:lstStyle/>
          <a:p>
            <a:r>
              <a:rPr lang="en-US" sz="2600" smtClean="0">
                <a:latin typeface="Times New Roman" panose="02020603050405020304" pitchFamily="18" charset="0"/>
                <a:cs typeface="Times New Roman" panose="02020603050405020304" pitchFamily="18" charset="0"/>
              </a:rPr>
              <a:t>Đánh </a:t>
            </a:r>
            <a:r>
              <a:rPr lang="en-US" sz="2600">
                <a:latin typeface="Times New Roman" panose="02020603050405020304" pitchFamily="18" charset="0"/>
                <a:cs typeface="Times New Roman" panose="02020603050405020304" pitchFamily="18" charset="0"/>
              </a:rPr>
              <a:t>giá về đảm bảo các mục tiêu thiết kế thi </a:t>
            </a:r>
            <a:r>
              <a:rPr lang="en-US" sz="2600" smtClean="0">
                <a:latin typeface="Times New Roman" panose="02020603050405020304" pitchFamily="18" charset="0"/>
                <a:cs typeface="Times New Roman" panose="02020603050405020304" pitchFamily="18" charset="0"/>
              </a:rPr>
              <a:t>công</a:t>
            </a:r>
            <a:r>
              <a:rPr lang="en-US" sz="2200"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rPr>
              <a:t>- </a:t>
            </a:r>
            <a:r>
              <a:rPr lang="vi-VN" smtClean="0">
                <a:cs typeface="Times New Roman" panose="02020603050405020304" pitchFamily="18" charset="0"/>
              </a:rPr>
              <a:t>Băng </a:t>
            </a:r>
            <a:r>
              <a:rPr lang="vi-VN">
                <a:cs typeface="Times New Roman" panose="02020603050405020304" pitchFamily="18" charset="0"/>
              </a:rPr>
              <a:t>thông toàn mạng</a:t>
            </a:r>
          </a:p>
          <a:p>
            <a:pPr marL="0" indent="0">
              <a:buNone/>
            </a:pPr>
            <a:r>
              <a:rPr lang="vi-VN" sz="2200">
                <a:cs typeface="Times New Roman" panose="02020603050405020304" pitchFamily="18" charset="0"/>
              </a:rPr>
              <a:t>+ Tốc độ truyền dữ liệu trong mạng là 100Mbps</a:t>
            </a:r>
          </a:p>
          <a:p>
            <a:pPr marL="0" indent="0">
              <a:buNone/>
            </a:pPr>
            <a:r>
              <a:rPr lang="vi-VN" sz="2200">
                <a:cs typeface="Times New Roman" panose="02020603050405020304" pitchFamily="18" charset="0"/>
              </a:rPr>
              <a:t>- </a:t>
            </a:r>
            <a:r>
              <a:rPr lang="vi-VN">
                <a:cs typeface="Times New Roman" panose="02020603050405020304" pitchFamily="18" charset="0"/>
              </a:rPr>
              <a:t>Các dịch vụ mạng</a:t>
            </a:r>
          </a:p>
          <a:p>
            <a:pPr marL="0" indent="0">
              <a:buNone/>
            </a:pPr>
            <a:r>
              <a:rPr lang="vi-VN" sz="2200">
                <a:cs typeface="Times New Roman" panose="02020603050405020304" pitchFamily="18" charset="0"/>
              </a:rPr>
              <a:t>+ Các user trong mạng được quản lý bằng Active Directory</a:t>
            </a:r>
          </a:p>
          <a:p>
            <a:pPr marL="0" indent="0">
              <a:buNone/>
            </a:pPr>
            <a:r>
              <a:rPr lang="vi-VN" sz="2200">
                <a:cs typeface="Times New Roman" panose="02020603050405020304" pitchFamily="18" charset="0"/>
              </a:rPr>
              <a:t>+ Các máy tính trong mạng nhận được IP động từ máy chủ DHCP</a:t>
            </a:r>
          </a:p>
          <a:p>
            <a:pPr marL="0" indent="0">
              <a:buNone/>
            </a:pPr>
            <a:r>
              <a:rPr lang="vi-VN" sz="2200">
                <a:cs typeface="Times New Roman" panose="02020603050405020304" pitchFamily="18" charset="0"/>
              </a:rPr>
              <a:t>+ Các user trong mạng có thể gửi nhận mail nội bộ với nhau</a:t>
            </a:r>
          </a:p>
          <a:p>
            <a:pPr marL="0" indent="0">
              <a:buNone/>
            </a:pPr>
            <a:r>
              <a:rPr lang="vi-VN" sz="2200">
                <a:cs typeface="Times New Roman" panose="02020603050405020304" pitchFamily="18" charset="0"/>
              </a:rPr>
              <a:t>+ Quản lý dữ liệu tập trung trên Server</a:t>
            </a:r>
          </a:p>
          <a:p>
            <a:pPr marL="0" indent="0">
              <a:buNone/>
            </a:pPr>
            <a:r>
              <a:rPr lang="vi-VN" sz="2200">
                <a:cs typeface="Times New Roman" panose="02020603050405020304" pitchFamily="18" charset="0"/>
              </a:rPr>
              <a:t>- </a:t>
            </a:r>
            <a:r>
              <a:rPr lang="vi-VN" smtClean="0">
                <a:cs typeface="Times New Roman" panose="02020603050405020304" pitchFamily="18" charset="0"/>
              </a:rPr>
              <a:t>Kết luận</a:t>
            </a:r>
            <a:r>
              <a:rPr lang="en-US" smtClean="0">
                <a:cs typeface="Times New Roman" panose="02020603050405020304" pitchFamily="18" charset="0"/>
              </a:rPr>
              <a:t>:</a:t>
            </a:r>
            <a:r>
              <a:rPr lang="vi-VN" smtClean="0">
                <a:cs typeface="Times New Roman" panose="02020603050405020304" pitchFamily="18" charset="0"/>
              </a:rPr>
              <a:t> </a:t>
            </a:r>
            <a:r>
              <a:rPr lang="vi-VN" sz="2200" smtClean="0">
                <a:cs typeface="Times New Roman" panose="02020603050405020304" pitchFamily="18" charset="0"/>
              </a:rPr>
              <a:t>đảm </a:t>
            </a:r>
            <a:r>
              <a:rPr lang="vi-VN" sz="2200">
                <a:cs typeface="Times New Roman" panose="02020603050405020304" pitchFamily="18" charset="0"/>
              </a:rPr>
              <a:t>bảo các yêu cầu đề ra ban đầu</a:t>
            </a:r>
          </a:p>
          <a:p>
            <a:pPr marL="0" indent="0">
              <a:buNone/>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483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CẤU HÌNH </a:t>
            </a:r>
            <a:r>
              <a:rPr lang="en-US">
                <a:latin typeface="Times New Roman" panose="02020603050405020304" pitchFamily="18" charset="0"/>
                <a:cs typeface="Times New Roman" panose="02020603050405020304" pitchFamily="18" charset="0"/>
              </a:rPr>
              <a:t>, CÀI ĐẶT VÀ KIỂM THỬ</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Cài đặt và cấu hình các dịch vụ trên máy </a:t>
            </a:r>
            <a:r>
              <a:rPr lang="en-US" smtClean="0">
                <a:latin typeface="Times New Roman" panose="02020603050405020304" pitchFamily="18" charset="0"/>
                <a:cs typeface="Times New Roman" panose="02020603050405020304" pitchFamily="18" charset="0"/>
              </a:rPr>
              <a:t>chủ</a:t>
            </a:r>
          </a:p>
          <a:p>
            <a:r>
              <a:rPr lang="en-US">
                <a:latin typeface="Times New Roman" panose="02020603050405020304" pitchFamily="18" charset="0"/>
                <a:cs typeface="Times New Roman" panose="02020603050405020304" pitchFamily="18" charset="0"/>
              </a:rPr>
              <a:t>Các dịch vụ triển khai trên hệ </a:t>
            </a:r>
            <a:r>
              <a:rPr lang="en-US" smtClean="0">
                <a:latin typeface="Times New Roman" panose="02020603050405020304" pitchFamily="18" charset="0"/>
                <a:cs typeface="Times New Roman" panose="02020603050405020304" pitchFamily="18" charset="0"/>
              </a:rPr>
              <a:t>thống</a:t>
            </a:r>
          </a:p>
          <a:p>
            <a:r>
              <a:rPr lang="en-US">
                <a:latin typeface="Times New Roman" panose="02020603050405020304" pitchFamily="18" charset="0"/>
                <a:cs typeface="Times New Roman" panose="02020603050405020304" pitchFamily="18" charset="0"/>
              </a:rPr>
              <a:t>Kiểm thử mạng</a:t>
            </a:r>
          </a:p>
        </p:txBody>
      </p:sp>
    </p:spTree>
    <p:extLst>
      <p:ext uri="{BB962C8B-B14F-4D97-AF65-F5344CB8AC3E}">
        <p14:creationId xmlns:p14="http://schemas.microsoft.com/office/powerpoint/2010/main" val="599762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Cài </a:t>
            </a:r>
            <a:r>
              <a:rPr lang="en-US">
                <a:latin typeface="Times New Roman" panose="02020603050405020304" pitchFamily="18" charset="0"/>
                <a:cs typeface="Times New Roman" panose="02020603050405020304" pitchFamily="18" charset="0"/>
              </a:rPr>
              <a:t>đặt và cấu hình các dịch vụ trên máy </a:t>
            </a:r>
            <a:r>
              <a:rPr lang="en-US" smtClean="0">
                <a:latin typeface="Times New Roman" panose="02020603050405020304" pitchFamily="18" charset="0"/>
                <a:cs typeface="Times New Roman" panose="02020603050405020304" pitchFamily="18" charset="0"/>
              </a:rPr>
              <a:t>chủ</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Cài đặt Domain Controllers </a:t>
            </a:r>
            <a:endParaRPr lang="en-US"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Khi </a:t>
            </a:r>
            <a:r>
              <a:rPr lang="en-US" sz="2200">
                <a:latin typeface="Times New Roman" panose="02020603050405020304" pitchFamily="18" charset="0"/>
                <a:cs typeface="Times New Roman" panose="02020603050405020304" pitchFamily="18" charset="0"/>
              </a:rPr>
              <a:t>nâng cấp lên Domain Controllers ta cần</a:t>
            </a:r>
            <a:r>
              <a:rPr lang="en-US" sz="2200" smtClean="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a:p>
            <a:pPr marL="0" indent="0">
              <a:buNone/>
            </a:pPr>
            <a:r>
              <a:rPr lang="en-US" sz="2000" smtClean="0">
                <a:latin typeface="Times New Roman" panose="02020603050405020304" pitchFamily="18" charset="0"/>
                <a:cs typeface="Times New Roman" panose="02020603050405020304" pitchFamily="18" charset="0"/>
              </a:rPr>
              <a:t>+ Thiết </a:t>
            </a:r>
            <a:r>
              <a:rPr lang="en-US" sz="2000">
                <a:latin typeface="Times New Roman" panose="02020603050405020304" pitchFamily="18" charset="0"/>
                <a:cs typeface="Times New Roman" panose="02020603050405020304" pitchFamily="18" charset="0"/>
              </a:rPr>
              <a:t>lập địa chỉ IP cho máy server.</a:t>
            </a:r>
          </a:p>
          <a:p>
            <a:pPr marL="0" indent="0">
              <a:buNone/>
            </a:pP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Đặt DNS chính là IP của server.</a:t>
            </a:r>
          </a:p>
          <a:p>
            <a:pPr marL="0" indent="0">
              <a:buNone/>
            </a:pPr>
            <a:r>
              <a:rPr lang="en-US" sz="2000" smtClean="0">
                <a:latin typeface="Times New Roman" panose="02020603050405020304" pitchFamily="18" charset="0"/>
                <a:cs typeface="Times New Roman" panose="02020603050405020304" pitchFamily="18" charset="0"/>
              </a:rPr>
              <a:t>+ Tiến </a:t>
            </a:r>
            <a:r>
              <a:rPr lang="en-US" sz="2000">
                <a:latin typeface="Times New Roman" panose="02020603050405020304" pitchFamily="18" charset="0"/>
                <a:cs typeface="Times New Roman" panose="02020603050405020304" pitchFamily="18" charset="0"/>
              </a:rPr>
              <a:t>hành cài </a:t>
            </a:r>
            <a:r>
              <a:rPr lang="en-US" sz="2000" smtClean="0">
                <a:latin typeface="Times New Roman" panose="02020603050405020304" pitchFamily="18" charset="0"/>
                <a:cs typeface="Times New Roman" panose="02020603050405020304" pitchFamily="18" charset="0"/>
              </a:rPr>
              <a:t>đặt</a:t>
            </a:r>
          </a:p>
          <a:p>
            <a:pPr>
              <a:buFontTx/>
              <a:buChar char="-"/>
            </a:pPr>
            <a:r>
              <a:rPr lang="vi-VN" sz="2200" smtClean="0">
                <a:cs typeface="Times New Roman" panose="02020603050405020304" pitchFamily="18" charset="0"/>
              </a:rPr>
              <a:t>Ưu điểm: </a:t>
            </a:r>
            <a:r>
              <a:rPr lang="en-US" sz="2200" smtClean="0">
                <a:latin typeface="Times New Roman" panose="02020603050405020304" pitchFamily="18" charset="0"/>
                <a:cs typeface="Times New Roman" panose="02020603050405020304" pitchFamily="18" charset="0"/>
              </a:rPr>
              <a:t>Quản </a:t>
            </a:r>
            <a:r>
              <a:rPr lang="vi-VN" sz="2200" smtClean="0">
                <a:cs typeface="Times New Roman" panose="02020603050405020304" pitchFamily="18" charset="0"/>
              </a:rPr>
              <a:t>lý </a:t>
            </a:r>
            <a:r>
              <a:rPr lang="vi-VN" sz="2200">
                <a:cs typeface="Times New Roman" panose="02020603050405020304" pitchFamily="18" charset="0"/>
              </a:rPr>
              <a:t>dữ liệu một cách tập trung, tính bảo mật cao hơn, và thuận tiện cho việc quản trị hệ thống mạng của </a:t>
            </a:r>
            <a:r>
              <a:rPr lang="vi-VN" sz="2200" smtClean="0">
                <a:cs typeface="Times New Roman" panose="02020603050405020304" pitchFamily="18" charset="0"/>
              </a:rPr>
              <a:t>cả</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công ty</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Domain Controller thiết kế cho công ty Thiết Kế Phần Mềm LHKD gồm một Window Server 2008 làm máy chủ và các Window XP (hoặc Window Server 2008) làm máy Client</a:t>
            </a:r>
            <a:r>
              <a:rPr lang="en-US" sz="2200" smtClean="0">
                <a:cs typeface="Times New Roman" panose="02020603050405020304" pitchFamily="18" charset="0"/>
              </a:rPr>
              <a:t>.</a:t>
            </a:r>
            <a:endParaRPr lang="en-US" sz="2200">
              <a:cs typeface="Times New Roman" panose="02020603050405020304" pitchFamily="18" charset="0"/>
            </a:endParaRPr>
          </a:p>
        </p:txBody>
      </p:sp>
    </p:spTree>
    <p:extLst>
      <p:ext uri="{BB962C8B-B14F-4D97-AF65-F5344CB8AC3E}">
        <p14:creationId xmlns:p14="http://schemas.microsoft.com/office/powerpoint/2010/main" val="2207590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Cài </a:t>
            </a:r>
            <a:r>
              <a:rPr lang="en-US">
                <a:latin typeface="Times New Roman" panose="02020603050405020304" pitchFamily="18" charset="0"/>
                <a:cs typeface="Times New Roman" panose="02020603050405020304" pitchFamily="18" charset="0"/>
              </a:rPr>
              <a:t>đặt và cấu hình các dịch vụ trên máy </a:t>
            </a:r>
            <a:r>
              <a:rPr lang="en-US" smtClean="0">
                <a:latin typeface="Times New Roman" panose="02020603050405020304" pitchFamily="18" charset="0"/>
                <a:cs typeface="Times New Roman" panose="02020603050405020304" pitchFamily="18" charset="0"/>
              </a:rPr>
              <a:t>chủ</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85555"/>
            <a:ext cx="9601196" cy="4336868"/>
          </a:xfrm>
        </p:spPr>
        <p:txBody>
          <a:bodyPr>
            <a:normAutofit/>
          </a:bodyPr>
          <a:lstStyle/>
          <a:p>
            <a:r>
              <a:rPr lang="vi-VN">
                <a:cs typeface="Times New Roman" panose="02020603050405020304" pitchFamily="18" charset="0"/>
              </a:rPr>
              <a:t>Phân quyền người </a:t>
            </a:r>
            <a:r>
              <a:rPr lang="en-US" smtClean="0">
                <a:latin typeface="Times New Roman" panose="02020603050405020304" pitchFamily="18" charset="0"/>
                <a:cs typeface="Times New Roman" panose="02020603050405020304" pitchFamily="18" charset="0"/>
              </a:rPr>
              <a:t>dùng: </a:t>
            </a:r>
          </a:p>
          <a:p>
            <a:pPr>
              <a:buFontTx/>
              <a:buChar char="-"/>
            </a:pPr>
            <a:r>
              <a:rPr lang="vi-VN" sz="2200" smtClean="0">
                <a:cs typeface="Times New Roman" panose="02020603050405020304" pitchFamily="18" charset="0"/>
              </a:rPr>
              <a:t>Hệ </a:t>
            </a:r>
            <a:r>
              <a:rPr lang="vi-VN" sz="2200">
                <a:cs typeface="Times New Roman" panose="02020603050405020304" pitchFamily="18" charset="0"/>
              </a:rPr>
              <a:t>thống server của chúng ta được cài đặt hệ điều hành Window Server 2008</a:t>
            </a:r>
            <a:r>
              <a:rPr lang="en-US" sz="2200" smtClean="0">
                <a:cs typeface="Times New Roman" panose="02020603050405020304" pitchFamily="18" charset="0"/>
              </a:rPr>
              <a:t> </a:t>
            </a:r>
          </a:p>
          <a:p>
            <a:pPr>
              <a:buFontTx/>
              <a:buChar char="-"/>
            </a:pPr>
            <a:r>
              <a:rPr lang="en-US" sz="2200" smtClean="0">
                <a:latin typeface="Times New Roman" panose="02020603050405020304" pitchFamily="18" charset="0"/>
                <a:cs typeface="Times New Roman" panose="02020603050405020304" pitchFamily="18" charset="0"/>
              </a:rPr>
              <a:t>Các </a:t>
            </a:r>
            <a:r>
              <a:rPr lang="en-US" sz="2200">
                <a:latin typeface="Times New Roman" panose="02020603050405020304" pitchFamily="18" charset="0"/>
                <a:cs typeface="Times New Roman" panose="02020603050405020304" pitchFamily="18" charset="0"/>
              </a:rPr>
              <a:t>chính sách cụ </a:t>
            </a:r>
            <a:r>
              <a:rPr lang="en-US" sz="2200" smtClean="0">
                <a:latin typeface="Times New Roman" panose="02020603050405020304" pitchFamily="18" charset="0"/>
                <a:cs typeface="Times New Roman" panose="02020603050405020304" pitchFamily="18" charset="0"/>
              </a:rPr>
              <a:t>thể:</a:t>
            </a:r>
          </a:p>
          <a:p>
            <a:pPr marL="0" indent="0">
              <a:buNone/>
            </a:pPr>
            <a:r>
              <a:rPr lang="en-US" sz="2000" smtClean="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Quy định thẩm quyền cụ thể cho từng phòng ban cũng như giám đốc (giám đốc có quyền ngang hàng với Administrator) và các phó giám </a:t>
            </a:r>
            <a:r>
              <a:rPr lang="vi-VN" sz="2000" smtClean="0">
                <a:cs typeface="Times New Roman" panose="02020603050405020304" pitchFamily="18" charset="0"/>
              </a:rPr>
              <a:t>đốc</a:t>
            </a:r>
            <a:endParaRPr lang="en-US" sz="2000" smtClean="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Trong từng phòng ban, có những chính sách cụ thể cho các cấp cán bộ, nhân </a:t>
            </a:r>
            <a:r>
              <a:rPr lang="en-US" sz="2000" smtClean="0">
                <a:latin typeface="Times New Roman" panose="02020603050405020304" pitchFamily="18" charset="0"/>
                <a:cs typeface="Times New Roman" panose="02020603050405020304" pitchFamily="18" charset="0"/>
              </a:rPr>
              <a:t>viên</a:t>
            </a:r>
          </a:p>
          <a:p>
            <a:pPr marL="0" indent="0">
              <a:buNone/>
            </a:pPr>
            <a:r>
              <a:rPr lang="en-US" sz="2000" smtClean="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Mỗi nhân viên đều được cấp tài khoản riêng để truy cập vào tài nguyên hệ thống. </a:t>
            </a:r>
            <a:endParaRPr lang="en-US" sz="2000" smtClean="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Quy định chính sách cho từng loại tài nguyên (Read Only, Read/Write, Full Control…) tránh tình trạng mất dữ liệu quan trọng</a:t>
            </a:r>
          </a:p>
          <a:p>
            <a:endParaRPr lang="en-US" sz="2000" smtClean="0">
              <a:cs typeface="Times New Roman" panose="02020603050405020304" pitchFamily="18" charset="0"/>
            </a:endParaRPr>
          </a:p>
          <a:p>
            <a:endParaRPr lang="en-US" sz="2200">
              <a:cs typeface="Times New Roman" panose="02020603050405020304" pitchFamily="18" charset="0"/>
            </a:endParaRPr>
          </a:p>
        </p:txBody>
      </p:sp>
    </p:spTree>
    <p:extLst>
      <p:ext uri="{BB962C8B-B14F-4D97-AF65-F5344CB8AC3E}">
        <p14:creationId xmlns:p14="http://schemas.microsoft.com/office/powerpoint/2010/main" val="389189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Cài </a:t>
            </a:r>
            <a:r>
              <a:rPr lang="en-US">
                <a:latin typeface="Times New Roman" panose="02020603050405020304" pitchFamily="18" charset="0"/>
                <a:cs typeface="Times New Roman" panose="02020603050405020304" pitchFamily="18" charset="0"/>
              </a:rPr>
              <a:t>đặt và cấu hình các dịch vụ trên máy </a:t>
            </a:r>
            <a:r>
              <a:rPr lang="en-US" smtClean="0">
                <a:latin typeface="Times New Roman" panose="02020603050405020304" pitchFamily="18" charset="0"/>
                <a:cs typeface="Times New Roman" panose="02020603050405020304" pitchFamily="18" charset="0"/>
              </a:rPr>
              <a:t>chủ</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85555"/>
            <a:ext cx="9601196" cy="4336868"/>
          </a:xfrm>
        </p:spPr>
        <p:txBody>
          <a:bodyPr>
            <a:normAutofit/>
          </a:bodyPr>
          <a:lstStyle/>
          <a:p>
            <a:r>
              <a:rPr lang="vi-VN">
                <a:cs typeface="Times New Roman" panose="02020603050405020304" pitchFamily="18" charset="0"/>
              </a:rPr>
              <a:t>Bảo mật hệ </a:t>
            </a:r>
            <a:r>
              <a:rPr lang="vi-VN" smtClean="0">
                <a:cs typeface="Times New Roman" panose="02020603050405020304" pitchFamily="18" charset="0"/>
              </a:rPr>
              <a:t>thống</a:t>
            </a:r>
            <a:endParaRPr lang="en-US"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S</a:t>
            </a:r>
            <a:r>
              <a:rPr lang="en-US" sz="2200" smtClean="0">
                <a:latin typeface="Times New Roman" panose="02020603050405020304" pitchFamily="18" charset="0"/>
                <a:cs typeface="Times New Roman" panose="02020603050405020304" pitchFamily="18" charset="0"/>
              </a:rPr>
              <a:t>ử </a:t>
            </a:r>
            <a:r>
              <a:rPr lang="en-US" sz="2200">
                <a:latin typeface="Times New Roman" panose="02020603050405020304" pitchFamily="18" charset="0"/>
                <a:cs typeface="Times New Roman" panose="02020603050405020304" pitchFamily="18" charset="0"/>
              </a:rPr>
              <a:t>dụng phần mềm FireWall đã tích hợp sẵn bên trong Window </a:t>
            </a:r>
            <a:r>
              <a:rPr lang="en-US" sz="2200" smtClean="0">
                <a:latin typeface="Times New Roman" panose="02020603050405020304" pitchFamily="18" charset="0"/>
                <a:cs typeface="Times New Roman" panose="02020603050405020304" pitchFamily="18" charset="0"/>
              </a:rPr>
              <a:t>server</a:t>
            </a:r>
          </a:p>
          <a:p>
            <a:pPr>
              <a:buFontTx/>
              <a:buChar char="-"/>
            </a:pPr>
            <a:r>
              <a:rPr lang="vi-VN" sz="2200">
                <a:cs typeface="Times New Roman" panose="02020603050405020304" pitchFamily="18" charset="0"/>
              </a:rPr>
              <a:t>Bên cạnh đó, đối với những dữ liệu đặt biệt quan trọng, ta thực hiện sao lưu sang ổ ứng di động và được lưu giữ trong phòng tài liệu mật. </a:t>
            </a:r>
            <a:endParaRPr lang="en-US" sz="2200" smtClean="0">
              <a:cs typeface="Times New Roman" panose="02020603050405020304" pitchFamily="18" charset="0"/>
            </a:endParaRPr>
          </a:p>
          <a:p>
            <a:pPr>
              <a:buFontTx/>
              <a:buChar char="-"/>
            </a:pPr>
            <a:r>
              <a:rPr lang="vi-VN" sz="2200" smtClean="0">
                <a:cs typeface="Times New Roman" panose="02020603050405020304" pitchFamily="18" charset="0"/>
              </a:rPr>
              <a:t>Tài </a:t>
            </a:r>
            <a:r>
              <a:rPr lang="vi-VN" sz="2200">
                <a:cs typeface="Times New Roman" panose="02020603050405020304" pitchFamily="18" charset="0"/>
              </a:rPr>
              <a:t>liệu mật thì chỉ được Administrator, giám đốc, các phó giám đốc và các quản lý phòng ban được phép truy cập.</a:t>
            </a:r>
            <a:endParaRPr lang="en-US" sz="2200">
              <a:latin typeface="Times New Roman" panose="02020603050405020304" pitchFamily="18" charset="0"/>
              <a:cs typeface="Times New Roman" panose="02020603050405020304" pitchFamily="18" charset="0"/>
            </a:endParaRPr>
          </a:p>
          <a:p>
            <a:endParaRPr lang="en-US" sz="2200">
              <a:cs typeface="Times New Roman" panose="02020603050405020304" pitchFamily="18" charset="0"/>
            </a:endParaRPr>
          </a:p>
        </p:txBody>
      </p:sp>
    </p:spTree>
    <p:extLst>
      <p:ext uri="{BB962C8B-B14F-4D97-AF65-F5344CB8AC3E}">
        <p14:creationId xmlns:p14="http://schemas.microsoft.com/office/powerpoint/2010/main" val="1802880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Dịch vụ </a:t>
            </a:r>
            <a:r>
              <a:rPr lang="en-US" smtClean="0">
                <a:latin typeface="Times New Roman" panose="02020603050405020304" pitchFamily="18" charset="0"/>
                <a:cs typeface="Times New Roman" panose="02020603050405020304" pitchFamily="18" charset="0"/>
              </a:rPr>
              <a:t>DHCP</a:t>
            </a:r>
          </a:p>
          <a:p>
            <a:pPr>
              <a:buFontTx/>
              <a:buChar char="-"/>
            </a:pPr>
            <a:r>
              <a:rPr lang="en-US" sz="2200" smtClean="0">
                <a:cs typeface="Times New Roman" panose="02020603050405020304" pitchFamily="18" charset="0"/>
              </a:rPr>
              <a:t>DHCP </a:t>
            </a:r>
            <a:r>
              <a:rPr lang="vi-VN" sz="2200" smtClean="0">
                <a:cs typeface="Times New Roman" panose="02020603050405020304" pitchFamily="18" charset="0"/>
              </a:rPr>
              <a:t>là </a:t>
            </a:r>
            <a:r>
              <a:rPr lang="vi-VN" sz="2200">
                <a:cs typeface="Times New Roman" panose="02020603050405020304" pitchFamily="18" charset="0"/>
              </a:rPr>
              <a:t>một giao thức cung cấp phương pháp thiết lập động các thông số cần thiết cho hoạt động của mạng TCP/IP, giúp giảm khối lượng công việc cho người quản trị hệ thống</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Cơ chế cấp phát động các thông số mạng có ưu điểm hơn cơ chế khai báo tĩnh là: </a:t>
            </a: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Khắc phục được tình trạng trùng địa chỉ IP. </a:t>
            </a: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Giảm chi phí cho quản trị hệ thống mạng</a:t>
            </a:r>
            <a:r>
              <a:rPr lang="vi-VN" sz="2000" smtClean="0">
                <a:cs typeface="Times New Roman" panose="02020603050405020304" pitchFamily="18" charset="0"/>
              </a:rPr>
              <a:t>.</a:t>
            </a:r>
            <a:endParaRPr lang="en-US" sz="2000" smtClean="0">
              <a:cs typeface="Times New Roman" panose="02020603050405020304" pitchFamily="18" charset="0"/>
            </a:endParaRP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Tiết kiệm và tận dụng tốt nhất số lượng địa chỉ IP public mà nhà cung cấp đã phân phát.</a:t>
            </a: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Có thể kết hợp được với sử dụng mạng Wireless.</a:t>
            </a:r>
          </a:p>
          <a:p>
            <a:pPr marL="0" indent="0">
              <a:buNone/>
            </a:pPr>
            <a:r>
              <a:rPr lang="en-US" sz="2200" smtClean="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564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CƠ SỞ LÝ THUYẾT VỀ 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Mô </a:t>
            </a:r>
            <a:r>
              <a:rPr lang="en-US">
                <a:latin typeface="Times New Roman" panose="02020603050405020304" pitchFamily="18" charset="0"/>
                <a:cs typeface="Times New Roman" panose="02020603050405020304" pitchFamily="18" charset="0"/>
              </a:rPr>
              <a:t>hình giao thức liên mạng TCP/IP và hoạt động liên mạng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Giới </a:t>
            </a:r>
            <a:r>
              <a:rPr lang="en-US">
                <a:latin typeface="Times New Roman" panose="02020603050405020304" pitchFamily="18" charset="0"/>
                <a:cs typeface="Times New Roman" panose="02020603050405020304" pitchFamily="18" charset="0"/>
              </a:rPr>
              <a:t>thiệu về </a:t>
            </a:r>
            <a:r>
              <a:rPr lang="en-US" smtClean="0">
                <a:latin typeface="Times New Roman" panose="02020603050405020304" pitchFamily="18" charset="0"/>
                <a:cs typeface="Times New Roman" panose="02020603050405020304" pitchFamily="18" charset="0"/>
              </a:rPr>
              <a:t>ToPology</a:t>
            </a:r>
          </a:p>
          <a:p>
            <a:r>
              <a:rPr lang="en-US">
                <a:latin typeface="Times New Roman" panose="02020603050405020304" pitchFamily="18" charset="0"/>
                <a:cs typeface="Times New Roman" panose="02020603050405020304" pitchFamily="18" charset="0"/>
              </a:rPr>
              <a:t>Nghiên cứu về địa chỉ IP, cách chia IP, chia mạng </a:t>
            </a:r>
            <a:r>
              <a:rPr lang="en-US" smtClean="0">
                <a:latin typeface="Times New Roman" panose="02020603050405020304" pitchFamily="18" charset="0"/>
                <a:cs typeface="Times New Roman" panose="02020603050405020304" pitchFamily="18" charset="0"/>
              </a:rPr>
              <a:t>con</a:t>
            </a:r>
          </a:p>
          <a:p>
            <a:r>
              <a:rPr lang="en-US">
                <a:latin typeface="Times New Roman" panose="02020603050405020304" pitchFamily="18" charset="0"/>
                <a:cs typeface="Times New Roman" panose="02020603050405020304" pitchFamily="18" charset="0"/>
              </a:rPr>
              <a:t>Chia mạng </a:t>
            </a:r>
            <a:r>
              <a:rPr lang="en-US" smtClean="0">
                <a:latin typeface="Times New Roman" panose="02020603050405020304" pitchFamily="18" charset="0"/>
                <a:cs typeface="Times New Roman" panose="02020603050405020304" pitchFamily="18" charset="0"/>
              </a:rPr>
              <a:t>con</a:t>
            </a:r>
          </a:p>
          <a:p>
            <a:r>
              <a:rPr lang="en-US" smtClean="0">
                <a:latin typeface="Times New Roman" panose="02020603050405020304" pitchFamily="18" charset="0"/>
                <a:cs typeface="Times New Roman" panose="02020603050405020304" pitchFamily="18" charset="0"/>
              </a:rPr>
              <a:t>Quản </a:t>
            </a:r>
            <a:r>
              <a:rPr lang="en-US">
                <a:latin typeface="Times New Roman" panose="02020603050405020304" pitchFamily="18" charset="0"/>
                <a:cs typeface="Times New Roman" panose="02020603050405020304" pitchFamily="18" charset="0"/>
              </a:rPr>
              <a:t>trị địa chỉ </a:t>
            </a:r>
            <a:r>
              <a:rPr lang="en-US" smtClean="0">
                <a:latin typeface="Times New Roman" panose="02020603050405020304" pitchFamily="18" charset="0"/>
                <a:cs typeface="Times New Roman" panose="02020603050405020304" pitchFamily="18" charset="0"/>
              </a:rPr>
              <a:t>IP</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Các </a:t>
            </a:r>
            <a:r>
              <a:rPr lang="en-US">
                <a:latin typeface="Times New Roman" panose="02020603050405020304" pitchFamily="18" charset="0"/>
                <a:cs typeface="Times New Roman" panose="02020603050405020304" pitchFamily="18" charset="0"/>
              </a:rPr>
              <a:t>thiết bị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842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Dịch vụ tên miền DNS (Domain Name </a:t>
            </a:r>
            <a:r>
              <a:rPr lang="en-US" smtClean="0">
                <a:latin typeface="Times New Roman" panose="02020603050405020304" pitchFamily="18" charset="0"/>
                <a:cs typeface="Times New Roman" panose="02020603050405020304" pitchFamily="18" charset="0"/>
              </a:rPr>
              <a:t>System)</a:t>
            </a:r>
          </a:p>
          <a:p>
            <a:pPr>
              <a:buFontTx/>
              <a:buChar char="-"/>
            </a:pPr>
            <a:r>
              <a:rPr lang="vi-VN" sz="2200" smtClean="0">
                <a:cs typeface="Times New Roman" panose="02020603050405020304" pitchFamily="18" charset="0"/>
              </a:rPr>
              <a:t>Mỗi </a:t>
            </a:r>
            <a:r>
              <a:rPr lang="vi-VN" sz="2200">
                <a:cs typeface="Times New Roman" panose="02020603050405020304" pitchFamily="18" charset="0"/>
              </a:rPr>
              <a:t>Website có một tên (là tên miền hay đường dẫn URL Uniform Resource Locator) và một địa chỉ IP</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Khi mở một trình duyệt Web và nhập tên website, trình duyệt sẽ đến thẳng website mà không cần phải thông qua việc nhập địa chỉ IP của trang </a:t>
            </a:r>
            <a:r>
              <a:rPr lang="en-US" sz="2200" smtClean="0">
                <a:latin typeface="Times New Roman" panose="02020603050405020304" pitchFamily="18" charset="0"/>
                <a:cs typeface="Times New Roman" panose="02020603050405020304" pitchFamily="18" charset="0"/>
              </a:rPr>
              <a:t>web</a:t>
            </a:r>
          </a:p>
          <a:p>
            <a:pPr>
              <a:buFontTx/>
              <a:buChar char="-"/>
            </a:pPr>
            <a:r>
              <a:rPr lang="vi-VN" sz="2200" smtClean="0">
                <a:cs typeface="Times New Roman" panose="02020603050405020304" pitchFamily="18" charset="0"/>
              </a:rPr>
              <a:t>Quá </a:t>
            </a:r>
            <a:r>
              <a:rPr lang="vi-VN" sz="2200">
                <a:cs typeface="Times New Roman" panose="02020603050405020304" pitchFamily="18" charset="0"/>
              </a:rPr>
              <a:t>trình </a:t>
            </a:r>
            <a:r>
              <a:rPr lang="en-US" sz="2200" smtClean="0">
                <a:latin typeface="Times New Roman" panose="02020603050405020304" pitchFamily="18" charset="0"/>
                <a:cs typeface="Times New Roman" panose="02020603050405020304" pitchFamily="18" charset="0"/>
              </a:rPr>
              <a:t>này </a:t>
            </a:r>
            <a:r>
              <a:rPr lang="vi-VN" sz="2200" smtClean="0">
                <a:cs typeface="Times New Roman" panose="02020603050405020304" pitchFamily="18" charset="0"/>
              </a:rPr>
              <a:t>là </a:t>
            </a:r>
            <a:r>
              <a:rPr lang="vi-VN" sz="2200">
                <a:cs typeface="Times New Roman" panose="02020603050405020304" pitchFamily="18" charset="0"/>
              </a:rPr>
              <a:t>công việc của một DNS server. Các DNS trợ giúp qua lại với nhau để dịch địa chỉ "IP" thành "tên" và ngược </a:t>
            </a:r>
            <a:r>
              <a:rPr lang="vi-VN" sz="2200" smtClean="0">
                <a:cs typeface="Times New Roman" panose="02020603050405020304" pitchFamily="18" charset="0"/>
              </a:rPr>
              <a:t>lại</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Thông thường khi cài đặt Domain Controllers thì DNS cũng được cài đặt kèm theo.</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67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Xây dựng ổ đĩa mạng </a:t>
            </a:r>
            <a:r>
              <a:rPr lang="en-US" smtClean="0">
                <a:latin typeface="Times New Roman" panose="02020603050405020304" pitchFamily="18" charset="0"/>
                <a:cs typeface="Times New Roman" panose="02020603050405020304" pitchFamily="18" charset="0"/>
              </a:rPr>
              <a:t>ả</a:t>
            </a:r>
            <a:r>
              <a:rPr lang="en-US" sz="2200" smtClean="0">
                <a:latin typeface="Times New Roman" panose="02020603050405020304" pitchFamily="18" charset="0"/>
                <a:cs typeface="Times New Roman" panose="02020603050405020304" pitchFamily="18" charset="0"/>
              </a:rPr>
              <a:t>o</a:t>
            </a:r>
          </a:p>
          <a:p>
            <a:pPr>
              <a:buFontTx/>
              <a:buChar char="-"/>
            </a:pPr>
            <a:r>
              <a:rPr lang="vi-VN" sz="2200" smtClean="0">
                <a:cs typeface="Times New Roman" panose="02020603050405020304" pitchFamily="18" charset="0"/>
              </a:rPr>
              <a:t>Ánh </a:t>
            </a:r>
            <a:r>
              <a:rPr lang="vi-VN" sz="2200">
                <a:cs typeface="Times New Roman" panose="02020603050405020304" pitchFamily="18" charset="0"/>
              </a:rPr>
              <a:t>xạ ổ đĩa là một tiến trình giúp chúng ta có thể kết hợp một chữ cái ổ đĩa cục bộ </a:t>
            </a:r>
            <a:r>
              <a:rPr lang="vi-VN" sz="2200" smtClean="0">
                <a:cs typeface="Times New Roman" panose="02020603050405020304" pitchFamily="18" charset="0"/>
              </a:rPr>
              <a:t>với </a:t>
            </a:r>
            <a:r>
              <a:rPr lang="vi-VN" sz="2200">
                <a:cs typeface="Times New Roman" panose="02020603050405020304" pitchFamily="18" charset="0"/>
              </a:rPr>
              <a:t>một vùng trên máy tính khác trong mạng hay một địa chỉ trên Internet</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Rất </a:t>
            </a:r>
            <a:r>
              <a:rPr lang="en-US" sz="2200">
                <a:latin typeface="Times New Roman" panose="02020603050405020304" pitchFamily="18" charset="0"/>
                <a:cs typeface="Times New Roman" panose="02020603050405020304" pitchFamily="18" charset="0"/>
              </a:rPr>
              <a:t>hữu dụng đặc biệt trong khi làm việc với nhiều hệ điều hành trên cùng một </a:t>
            </a:r>
            <a:r>
              <a:rPr lang="en-US" sz="2200" smtClean="0">
                <a:latin typeface="Times New Roman" panose="02020603050405020304" pitchFamily="18" charset="0"/>
                <a:cs typeface="Times New Roman" panose="02020603050405020304" pitchFamily="18" charset="0"/>
              </a:rPr>
              <a:t>mạng</a:t>
            </a:r>
          </a:p>
          <a:p>
            <a:pPr>
              <a:buFontTx/>
              <a:buChar char="-"/>
            </a:pPr>
            <a:r>
              <a:rPr lang="en-US" sz="2200" smtClean="0">
                <a:latin typeface="Times New Roman" panose="02020603050405020304" pitchFamily="18" charset="0"/>
                <a:cs typeface="Times New Roman" panose="02020603050405020304" pitchFamily="18" charset="0"/>
              </a:rPr>
              <a:t>Các loại ổ đĩa ảo</a:t>
            </a:r>
          </a:p>
          <a:p>
            <a:pPr marL="0" indent="0">
              <a:buNone/>
            </a:pPr>
            <a:r>
              <a:rPr lang="en-US" sz="2000">
                <a:latin typeface="Times New Roman" panose="02020603050405020304" pitchFamily="18" charset="0"/>
                <a:cs typeface="Times New Roman" panose="02020603050405020304" pitchFamily="18" charset="0"/>
              </a:rPr>
              <a:t>+ Ổ đĩa mạng ảo dùng chung </a:t>
            </a:r>
            <a:endParaRPr lang="en-US" sz="2000" smtClean="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Ổ đĩa mạng ảo dùng riêng</a:t>
            </a:r>
          </a:p>
        </p:txBody>
      </p:sp>
    </p:spTree>
    <p:extLst>
      <p:ext uri="{BB962C8B-B14F-4D97-AF65-F5344CB8AC3E}">
        <p14:creationId xmlns:p14="http://schemas.microsoft.com/office/powerpoint/2010/main" val="2134229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fontScale="92500" lnSpcReduction="20000"/>
          </a:bodyPr>
          <a:lstStyle/>
          <a:p>
            <a:r>
              <a:rPr lang="en-US" sz="2600">
                <a:latin typeface="Times New Roman" panose="02020603050405020304" pitchFamily="18" charset="0"/>
                <a:cs typeface="Times New Roman" panose="02020603050405020304" pitchFamily="18" charset="0"/>
              </a:rPr>
              <a:t>Roaming </a:t>
            </a:r>
            <a:r>
              <a:rPr lang="en-US" sz="2600" smtClean="0">
                <a:latin typeface="Times New Roman" panose="02020603050405020304" pitchFamily="18" charset="0"/>
                <a:cs typeface="Times New Roman" panose="02020603050405020304" pitchFamily="18" charset="0"/>
              </a:rPr>
              <a:t>Profile</a:t>
            </a:r>
          </a:p>
          <a:p>
            <a:pPr>
              <a:buFontTx/>
              <a:buChar char="-"/>
            </a:pPr>
            <a:r>
              <a:rPr lang="vi-VN" smtClean="0">
                <a:cs typeface="Times New Roman" panose="02020603050405020304" pitchFamily="18" charset="0"/>
              </a:rPr>
              <a:t>Cấu </a:t>
            </a:r>
            <a:r>
              <a:rPr lang="vi-VN">
                <a:cs typeface="Times New Roman" panose="02020603050405020304" pitchFamily="18" charset="0"/>
              </a:rPr>
              <a:t>hình Roaming profile: </a:t>
            </a:r>
            <a:r>
              <a:rPr lang="vi-VN" sz="2200">
                <a:cs typeface="Times New Roman" panose="02020603050405020304" pitchFamily="18" charset="0"/>
              </a:rPr>
              <a:t>Lưu trữ các thông tin sửa đổi từ các tài khoản người dùng như thay đổi màn hình desktop, điều chỉnh start menu,. </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vi-VN">
                <a:cs typeface="Times New Roman" panose="02020603050405020304" pitchFamily="18" charset="0"/>
              </a:rPr>
              <a:t>Trên File </a:t>
            </a:r>
            <a:r>
              <a:rPr lang="vi-VN" smtClean="0">
                <a:cs typeface="Times New Roman" panose="02020603050405020304" pitchFamily="18" charset="0"/>
              </a:rPr>
              <a:t>Server</a:t>
            </a:r>
            <a:r>
              <a:rPr lang="en-US" smtClean="0">
                <a:latin typeface="Times New Roman" panose="02020603050405020304" pitchFamily="18" charset="0"/>
                <a:cs typeface="Times New Roman" panose="02020603050405020304" pitchFamily="18" charset="0"/>
              </a:rPr>
              <a:t>:</a:t>
            </a:r>
            <a:r>
              <a:rPr lang="vi-VN" sz="2200" smtClean="0">
                <a:cs typeface="Times New Roman" panose="02020603050405020304" pitchFamily="18" charset="0"/>
              </a:rPr>
              <a:t> </a:t>
            </a:r>
            <a:r>
              <a:rPr lang="en-US" sz="2200" smtClean="0">
                <a:cs typeface="Times New Roman" panose="02020603050405020304" pitchFamily="18" charset="0"/>
              </a:rPr>
              <a:t>M</a:t>
            </a:r>
            <a:r>
              <a:rPr lang="vi-VN" sz="2200" smtClean="0">
                <a:cs typeface="Times New Roman" panose="02020603050405020304" pitchFamily="18" charset="0"/>
              </a:rPr>
              <a:t>ỗi </a:t>
            </a:r>
            <a:r>
              <a:rPr lang="vi-VN" sz="2200">
                <a:cs typeface="Times New Roman" panose="02020603050405020304" pitchFamily="18" charset="0"/>
              </a:rPr>
              <a:t>user muốn lưu trữ dữ liệu thì ta nên cho mỗi user 1 folder riêng tương ứng với tên user đó để dễ quản lý, sau đó ta cấp quyền NTFS cho folder đó, rồi ta Map Network drive folder đó về computer của user</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vi-VN">
                <a:cs typeface="Times New Roman" panose="02020603050405020304" pitchFamily="18" charset="0"/>
              </a:rPr>
              <a:t>Windows cung cấp ta chức năng Home </a:t>
            </a:r>
            <a:r>
              <a:rPr lang="vi-VN" smtClean="0">
                <a:cs typeface="Times New Roman" panose="02020603050405020304" pitchFamily="18" charset="0"/>
              </a:rPr>
              <a:t>Folder</a:t>
            </a:r>
            <a:r>
              <a:rPr lang="en-US">
                <a:cs typeface="Times New Roman" panose="02020603050405020304" pitchFamily="18" charset="0"/>
              </a:rPr>
              <a:t>:</a:t>
            </a:r>
            <a:r>
              <a:rPr lang="en-US" smtClean="0">
                <a:cs typeface="Times New Roman" panose="02020603050405020304" pitchFamily="18" charset="0"/>
              </a:rPr>
              <a:t> </a:t>
            </a:r>
            <a:r>
              <a:rPr lang="vi-VN" sz="2200" smtClean="0">
                <a:cs typeface="Times New Roman" panose="02020603050405020304" pitchFamily="18" charset="0"/>
              </a:rPr>
              <a:t>1 </a:t>
            </a:r>
            <a:r>
              <a:rPr lang="vi-VN" sz="2200">
                <a:cs typeface="Times New Roman" panose="02020603050405020304" pitchFamily="18" charset="0"/>
              </a:rPr>
              <a:t>thuộc tính của domain user, cho phép tạo ra nơi lưu trữ dữ liệu của user trên File Server. Sau khi cấu hình Home Folder xong, hệ thống tự động  thực hiện:</a:t>
            </a:r>
          </a:p>
          <a:p>
            <a:pPr marL="0" indent="0">
              <a:buNone/>
            </a:pPr>
            <a:r>
              <a:rPr lang="vi-VN" sz="2200">
                <a:cs typeface="Times New Roman" panose="02020603050405020304" pitchFamily="18" charset="0"/>
              </a:rPr>
              <a:t>+ Tạo Folder tương ứng với tên mỗi user.</a:t>
            </a:r>
          </a:p>
          <a:p>
            <a:pPr marL="0" indent="0">
              <a:buNone/>
            </a:pPr>
            <a:r>
              <a:rPr lang="vi-VN" sz="2200">
                <a:cs typeface="Times New Roman" panose="02020603050405020304" pitchFamily="18" charset="0"/>
              </a:rPr>
              <a:t>+ Phân quyền NTFS Full Control cho user tương ứng.</a:t>
            </a:r>
          </a:p>
          <a:p>
            <a:pPr marL="0" indent="0">
              <a:buNone/>
            </a:pPr>
            <a:r>
              <a:rPr lang="vi-VN" sz="2200">
                <a:cs typeface="Times New Roman" panose="02020603050405020304" pitchFamily="18" charset="0"/>
              </a:rPr>
              <a:t>+ Map Network Drive</a:t>
            </a:r>
          </a:p>
          <a:p>
            <a:pPr>
              <a:buFontTx/>
              <a:buChar char="-"/>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36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Kiểm thử mạng</a:t>
            </a:r>
          </a:p>
        </p:txBody>
      </p:sp>
      <p:sp>
        <p:nvSpPr>
          <p:cNvPr id="3" name="Content Placeholder 2"/>
          <p:cNvSpPr>
            <a:spLocks noGrp="1"/>
          </p:cNvSpPr>
          <p:nvPr>
            <p:ph idx="1"/>
          </p:nvPr>
        </p:nvSpPr>
        <p:spPr>
          <a:xfrm>
            <a:off x="1295401" y="2481943"/>
            <a:ext cx="9601196" cy="3696788"/>
          </a:xfrm>
        </p:spPr>
        <p:txBody>
          <a:bodyPr>
            <a:normAutofit/>
          </a:bodyPr>
          <a:lstStyle/>
          <a:p>
            <a:r>
              <a:rPr lang="vi-VN" smtClean="0">
                <a:cs typeface="Times New Roman" panose="02020603050405020304" pitchFamily="18" charset="0"/>
              </a:rPr>
              <a:t>Kiểm </a:t>
            </a:r>
            <a:r>
              <a:rPr lang="vi-VN">
                <a:cs typeface="Times New Roman" panose="02020603050405020304" pitchFamily="18" charset="0"/>
              </a:rPr>
              <a:t>thử mạng thực hiện trên sơ đồ logic và phần mềm Cisco Packet Tracer.</a:t>
            </a:r>
          </a:p>
          <a:p>
            <a:r>
              <a:rPr lang="vi-VN" smtClean="0">
                <a:cs typeface="Times New Roman" panose="02020603050405020304" pitchFamily="18" charset="0"/>
              </a:rPr>
              <a:t>Các </a:t>
            </a:r>
            <a:r>
              <a:rPr lang="vi-VN">
                <a:cs typeface="Times New Roman" panose="02020603050405020304" pitchFamily="18" charset="0"/>
              </a:rPr>
              <a:t>chính sách phân quyền, cấu hình dịch vụ được demo trên phần mềm Vmware Workstation.</a:t>
            </a:r>
          </a:p>
          <a:p>
            <a:pPr>
              <a:buFontTx/>
              <a:buChar char="-"/>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337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Đánh giá hệ </a:t>
            </a:r>
            <a:r>
              <a:rPr lang="en-US" smtClean="0">
                <a:latin typeface="Times New Roman" panose="02020603050405020304" pitchFamily="18" charset="0"/>
                <a:cs typeface="Times New Roman" panose="02020603050405020304" pitchFamily="18" charset="0"/>
              </a:rPr>
              <a:t>thống</a:t>
            </a:r>
          </a:p>
          <a:p>
            <a:r>
              <a:rPr lang="en-US">
                <a:latin typeface="Times New Roman" panose="02020603050405020304" pitchFamily="18" charset="0"/>
                <a:cs typeface="Times New Roman" panose="02020603050405020304" pitchFamily="18" charset="0"/>
              </a:rPr>
              <a:t>Bảo trì hệ thống</a:t>
            </a:r>
          </a:p>
        </p:txBody>
      </p:sp>
    </p:spTree>
    <p:extLst>
      <p:ext uri="{BB962C8B-B14F-4D97-AF65-F5344CB8AC3E}">
        <p14:creationId xmlns:p14="http://schemas.microsoft.com/office/powerpoint/2010/main" val="3198691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Đánh giá hệ thống</a:t>
            </a:r>
          </a:p>
        </p:txBody>
      </p:sp>
      <p:sp>
        <p:nvSpPr>
          <p:cNvPr id="3" name="Content Placeholder 2"/>
          <p:cNvSpPr>
            <a:spLocks noGrp="1"/>
          </p:cNvSpPr>
          <p:nvPr>
            <p:ph idx="1"/>
          </p:nvPr>
        </p:nvSpPr>
        <p:spPr/>
        <p:txBody>
          <a:bodyPr>
            <a:normAutofit fontScale="92500" lnSpcReduction="10000"/>
          </a:bodyPr>
          <a:lstStyle/>
          <a:p>
            <a:r>
              <a:rPr lang="vi-VN" smtClean="0">
                <a:cs typeface="Times New Roman" panose="02020603050405020304" pitchFamily="18" charset="0"/>
              </a:rPr>
              <a:t>Nhờ </a:t>
            </a:r>
            <a:r>
              <a:rPr lang="vi-VN">
                <a:cs typeface="Times New Roman" panose="02020603050405020304" pitchFamily="18" charset="0"/>
              </a:rPr>
              <a:t>sự quản lý tập trung của file server và các hệ thống khác, hoạt động của công ty cũng nhanh hơn và tiết kiệm chi phí hơn. </a:t>
            </a:r>
          </a:p>
          <a:p>
            <a:r>
              <a:rPr lang="vi-VN" smtClean="0">
                <a:cs typeface="Times New Roman" panose="02020603050405020304" pitchFamily="18" charset="0"/>
              </a:rPr>
              <a:t>Tiện </a:t>
            </a:r>
            <a:r>
              <a:rPr lang="vi-VN">
                <a:cs typeface="Times New Roman" panose="02020603050405020304" pitchFamily="18" charset="0"/>
              </a:rPr>
              <a:t>lợi cho việc sử dụng của nhân viên và đội ngũ quản lý trong công ty</a:t>
            </a:r>
          </a:p>
          <a:p>
            <a:r>
              <a:rPr lang="vi-VN" smtClean="0">
                <a:cs typeface="Times New Roman" panose="02020603050405020304" pitchFamily="18" charset="0"/>
              </a:rPr>
              <a:t>Thông </a:t>
            </a:r>
            <a:r>
              <a:rPr lang="vi-VN">
                <a:cs typeface="Times New Roman" panose="02020603050405020304" pitchFamily="18" charset="0"/>
              </a:rPr>
              <a:t>tin được bảo mật hơn và quản lý dễ dàng hơn</a:t>
            </a:r>
          </a:p>
          <a:p>
            <a:r>
              <a:rPr lang="vi-VN" smtClean="0">
                <a:cs typeface="Times New Roman" panose="02020603050405020304" pitchFamily="18" charset="0"/>
              </a:rPr>
              <a:t>Giúp </a:t>
            </a:r>
            <a:r>
              <a:rPr lang="vi-VN">
                <a:cs typeface="Times New Roman" panose="02020603050405020304" pitchFamily="18" charset="0"/>
              </a:rPr>
              <a:t>cho người quản lý có thể truy cập thông tin nhanh chóng và bất kỳ ở đâu, chỉ cần ở đó có mạng internet</a:t>
            </a:r>
          </a:p>
          <a:p>
            <a:r>
              <a:rPr lang="vi-VN" smtClean="0">
                <a:cs typeface="Times New Roman" panose="02020603050405020304" pitchFamily="18" charset="0"/>
              </a:rPr>
              <a:t>Vấn </a:t>
            </a:r>
            <a:r>
              <a:rPr lang="vi-VN">
                <a:cs typeface="Times New Roman" panose="02020603050405020304" pitchFamily="18" charset="0"/>
              </a:rPr>
              <a:t>đề về kinh phí phù hợp với một công ty vừa và nhỏ </a:t>
            </a:r>
          </a:p>
          <a:p>
            <a:r>
              <a:rPr lang="vi-VN" smtClean="0">
                <a:cs typeface="Times New Roman" panose="02020603050405020304" pitchFamily="18" charset="0"/>
              </a:rPr>
              <a:t>Có </a:t>
            </a:r>
            <a:r>
              <a:rPr lang="vi-VN">
                <a:cs typeface="Times New Roman" panose="02020603050405020304" pitchFamily="18" charset="0"/>
              </a:rPr>
              <a:t>thể phát triển hệ thống trong tương lai</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69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Vai trò của bảo trì hệ thống </a:t>
            </a:r>
            <a:r>
              <a:rPr lang="en-US" smtClean="0">
                <a:latin typeface="Times New Roman" panose="02020603050405020304" pitchFamily="18" charset="0"/>
                <a:cs typeface="Times New Roman" panose="02020603050405020304" pitchFamily="18" charset="0"/>
              </a:rPr>
              <a:t>mạng</a:t>
            </a:r>
          </a:p>
          <a:p>
            <a:pPr>
              <a:buFontTx/>
              <a:buChar char="-"/>
            </a:pPr>
            <a:r>
              <a:rPr lang="vi-VN" sz="2200" smtClean="0">
                <a:cs typeface="Times New Roman" panose="02020603050405020304" pitchFamily="18" charset="0"/>
              </a:rPr>
              <a:t>Tăng </a:t>
            </a:r>
            <a:r>
              <a:rPr lang="vi-VN" sz="2200">
                <a:cs typeface="Times New Roman" panose="02020603050405020304" pitchFamily="18" charset="0"/>
              </a:rPr>
              <a:t>cường hiệu suất làm </a:t>
            </a:r>
            <a:r>
              <a:rPr lang="vi-VN" sz="2200" smtClean="0">
                <a:cs typeface="Times New Roman" panose="02020603050405020304" pitchFamily="18" charset="0"/>
              </a:rPr>
              <a:t>việc</a:t>
            </a:r>
            <a:endParaRPr lang="en-US" sz="2200"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Tiết kiệm chi </a:t>
            </a:r>
            <a:r>
              <a:rPr lang="en-US" sz="2200" smtClean="0">
                <a:latin typeface="Times New Roman" panose="02020603050405020304" pitchFamily="18" charset="0"/>
                <a:cs typeface="Times New Roman" panose="02020603050405020304" pitchFamily="18" charset="0"/>
              </a:rPr>
              <a:t>phí</a:t>
            </a:r>
          </a:p>
          <a:p>
            <a:pPr>
              <a:buFontTx/>
              <a:buChar char="-"/>
            </a:pPr>
            <a:r>
              <a:rPr lang="vi-VN" sz="2200">
                <a:cs typeface="Times New Roman" panose="02020603050405020304" pitchFamily="18" charset="0"/>
              </a:rPr>
              <a:t>Kết nối tối ưu </a:t>
            </a:r>
            <a:r>
              <a:rPr lang="vi-VN" sz="2200" smtClean="0">
                <a:cs typeface="Times New Roman" panose="02020603050405020304" pitchFamily="18" charset="0"/>
              </a:rPr>
              <a:t>hóa</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Tăng cường an </a:t>
            </a:r>
            <a:r>
              <a:rPr lang="vi-VN" sz="2200" smtClean="0">
                <a:cs typeface="Times New Roman" panose="02020603050405020304" pitchFamily="18" charset="0"/>
              </a:rPr>
              <a:t>ninh</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Giải pháp phục hồi tốt </a:t>
            </a:r>
            <a:r>
              <a:rPr lang="vi-VN" sz="2200" smtClean="0">
                <a:cs typeface="Times New Roman" panose="02020603050405020304" pitchFamily="18" charset="0"/>
              </a:rPr>
              <a:t>hơ</a:t>
            </a:r>
            <a:r>
              <a:rPr lang="en-US" sz="2200" smtClean="0">
                <a:latin typeface="Times New Roman" panose="02020603050405020304" pitchFamily="18" charset="0"/>
                <a:cs typeface="Times New Roman" panose="02020603050405020304" pitchFamily="18" charset="0"/>
              </a:rPr>
              <a:t>n</a:t>
            </a:r>
          </a:p>
          <a:p>
            <a:pPr>
              <a:buFontTx/>
              <a:buChar char="-"/>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710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Tiến hành bảo trì hệ </a:t>
            </a:r>
            <a:r>
              <a:rPr lang="en-US" smtClean="0">
                <a:latin typeface="Times New Roman" panose="02020603050405020304" pitchFamily="18" charset="0"/>
                <a:cs typeface="Times New Roman" panose="02020603050405020304" pitchFamily="18" charset="0"/>
              </a:rPr>
              <a:t>thống</a:t>
            </a:r>
          </a:p>
          <a:p>
            <a:pPr>
              <a:buFontTx/>
              <a:buChar char="-"/>
            </a:pPr>
            <a:r>
              <a:rPr lang="en-US" sz="2200" smtClean="0">
                <a:latin typeface="Times New Roman" panose="02020603050405020304" pitchFamily="18" charset="0"/>
                <a:cs typeface="Times New Roman" panose="02020603050405020304" pitchFamily="18" charset="0"/>
              </a:rPr>
              <a:t>Đối </a:t>
            </a:r>
            <a:r>
              <a:rPr lang="en-US" sz="2200">
                <a:latin typeface="Times New Roman" panose="02020603050405020304" pitchFamily="18" charset="0"/>
                <a:cs typeface="Times New Roman" panose="02020603050405020304" pitchFamily="18" charset="0"/>
              </a:rPr>
              <a:t>với máy </a:t>
            </a:r>
            <a:r>
              <a:rPr lang="en-US" sz="2200" smtClean="0">
                <a:latin typeface="Times New Roman" panose="02020603050405020304" pitchFamily="18" charset="0"/>
                <a:cs typeface="Times New Roman" panose="02020603050405020304" pitchFamily="18" charset="0"/>
              </a:rPr>
              <a:t>chủ</a:t>
            </a:r>
          </a:p>
          <a:p>
            <a:pPr>
              <a:buFontTx/>
              <a:buChar char="-"/>
            </a:pPr>
            <a:r>
              <a:rPr lang="en-US" sz="2200">
                <a:latin typeface="Times New Roman" panose="02020603050405020304" pitchFamily="18" charset="0"/>
                <a:cs typeface="Times New Roman" panose="02020603050405020304" pitchFamily="18" charset="0"/>
              </a:rPr>
              <a:t>Đối với máy </a:t>
            </a:r>
            <a:r>
              <a:rPr lang="en-US" sz="2200" smtClean="0">
                <a:latin typeface="Times New Roman" panose="02020603050405020304" pitchFamily="18" charset="0"/>
                <a:cs typeface="Times New Roman" panose="02020603050405020304" pitchFamily="18" charset="0"/>
              </a:rPr>
              <a:t>trạm</a:t>
            </a:r>
          </a:p>
          <a:p>
            <a:pPr>
              <a:buFontTx/>
              <a:buChar char="-"/>
            </a:pPr>
            <a:r>
              <a:rPr lang="en-US" sz="2200">
                <a:latin typeface="Times New Roman" panose="02020603050405020304" pitchFamily="18" charset="0"/>
                <a:cs typeface="Times New Roman" panose="02020603050405020304" pitchFamily="18" charset="0"/>
              </a:rPr>
              <a:t>Đối với hệ thống mạng</a:t>
            </a:r>
          </a:p>
        </p:txBody>
      </p:sp>
    </p:spTree>
    <p:extLst>
      <p:ext uri="{BB962C8B-B14F-4D97-AF65-F5344CB8AC3E}">
        <p14:creationId xmlns:p14="http://schemas.microsoft.com/office/powerpoint/2010/main" val="2342109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vi-VN">
                <a:cs typeface="Times New Roman" panose="02020603050405020304" pitchFamily="18" charset="0"/>
              </a:rPr>
              <a:t>Những lưu ý khi bảo trì hệ thống </a:t>
            </a:r>
            <a:r>
              <a:rPr lang="vi-VN" smtClean="0">
                <a:cs typeface="Times New Roman" panose="02020603050405020304" pitchFamily="18" charset="0"/>
              </a:rPr>
              <a:t>mạng</a:t>
            </a:r>
            <a:endParaRPr lang="en-US" smtClean="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L</a:t>
            </a:r>
            <a:r>
              <a:rPr lang="vi-VN" sz="2200" smtClean="0">
                <a:cs typeface="Times New Roman" panose="02020603050405020304" pitchFamily="18" charset="0"/>
              </a:rPr>
              <a:t>à </a:t>
            </a:r>
            <a:r>
              <a:rPr lang="vi-VN" sz="2200">
                <a:cs typeface="Times New Roman" panose="02020603050405020304" pitchFamily="18" charset="0"/>
              </a:rPr>
              <a:t>công việc quan trọng, không nên xem thường </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Backup hệ thống trước khi tiến hành bảo </a:t>
            </a:r>
            <a:r>
              <a:rPr lang="vi-VN" sz="2200" smtClean="0">
                <a:cs typeface="Times New Roman" panose="02020603050405020304" pitchFamily="18" charset="0"/>
              </a:rPr>
              <a:t>trì</a:t>
            </a:r>
            <a:endParaRPr lang="en-US" sz="2200" smtClean="0">
              <a:cs typeface="Times New Roman" panose="02020603050405020304" pitchFamily="18" charset="0"/>
            </a:endParaRPr>
          </a:p>
          <a:p>
            <a:pPr>
              <a:buFontTx/>
              <a:buChar char="-"/>
            </a:pPr>
            <a:r>
              <a:rPr lang="vi-VN" sz="2200" smtClean="0">
                <a:cs typeface="Times New Roman" panose="02020603050405020304" pitchFamily="18" charset="0"/>
              </a:rPr>
              <a:t>Nên </a:t>
            </a:r>
            <a:r>
              <a:rPr lang="vi-VN" sz="2200">
                <a:cs typeface="Times New Roman" panose="02020603050405020304" pitchFamily="18" charset="0"/>
              </a:rPr>
              <a:t>nhờ hoặc thuê những chuyên gia về hệ thống mạng để xử lý bảo </a:t>
            </a:r>
            <a:r>
              <a:rPr lang="vi-VN" sz="2200" smtClean="0">
                <a:cs typeface="Times New Roman" panose="02020603050405020304" pitchFamily="18" charset="0"/>
              </a:rPr>
              <a:t>trì</a:t>
            </a:r>
            <a:r>
              <a:rPr lang="en-US" sz="2200" smtClean="0">
                <a:cs typeface="Times New Roman" panose="02020603050405020304" pitchFamily="18" charset="0"/>
              </a:rPr>
              <a:t>, </a:t>
            </a:r>
            <a:r>
              <a:rPr lang="vi-VN" sz="2200" smtClean="0">
                <a:cs typeface="Times New Roman" panose="02020603050405020304" pitchFamily="18" charset="0"/>
              </a:rPr>
              <a:t>không</a:t>
            </a:r>
            <a:r>
              <a:rPr lang="en-US" sz="2200" smtClean="0">
                <a:cs typeface="Times New Roman" panose="02020603050405020304" pitchFamily="18" charset="0"/>
              </a:rPr>
              <a:t> </a:t>
            </a:r>
            <a:r>
              <a:rPr lang="vi-VN" sz="2200" smtClean="0">
                <a:cs typeface="Times New Roman" panose="02020603050405020304" pitchFamily="18" charset="0"/>
              </a:rPr>
              <a:t>tự </a:t>
            </a:r>
            <a:r>
              <a:rPr lang="vi-VN" sz="2200">
                <a:cs typeface="Times New Roman" panose="02020603050405020304" pitchFamily="18" charset="0"/>
              </a:rPr>
              <a:t>ý tùy tiện can thiệp vào hệ </a:t>
            </a:r>
            <a:r>
              <a:rPr lang="vi-VN" sz="2200" smtClean="0">
                <a:cs typeface="Times New Roman" panose="02020603050405020304" pitchFamily="18" charset="0"/>
              </a:rPr>
              <a:t>thốn</a:t>
            </a:r>
            <a:r>
              <a:rPr lang="en-US" sz="2200" smtClean="0">
                <a:cs typeface="Times New Roman" panose="02020603050405020304" pitchFamily="18" charset="0"/>
              </a:rPr>
              <a:t>g</a:t>
            </a:r>
          </a:p>
          <a:p>
            <a:pPr>
              <a:buFontTx/>
              <a:buChar char="-"/>
            </a:pPr>
            <a:r>
              <a:rPr lang="vi-VN" sz="2200" smtClean="0">
                <a:cs typeface="Times New Roman" panose="02020603050405020304" pitchFamily="18" charset="0"/>
              </a:rPr>
              <a:t>Kiểm </a:t>
            </a:r>
            <a:r>
              <a:rPr lang="vi-VN" sz="2200">
                <a:cs typeface="Times New Roman" panose="02020603050405020304" pitchFamily="18" charset="0"/>
              </a:rPr>
              <a:t>tra kỹ tình hình hệ thống trước khi tiến hành </a:t>
            </a:r>
            <a:r>
              <a:rPr lang="vi-VN" sz="2200" smtClean="0">
                <a:cs typeface="Times New Roman" panose="02020603050405020304" pitchFamily="18" charset="0"/>
              </a:rPr>
              <a:t>bảo</a:t>
            </a:r>
            <a:r>
              <a:rPr lang="en-US" sz="2200" smtClean="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trì</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Sau khi bảo trì cần kiểm tra lại một lần nữa trước khi bàn giao</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70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1337" y="666207"/>
            <a:ext cx="10371909" cy="5329644"/>
          </a:xfrm>
          <a:prstGeom prst="rect">
            <a:avLst/>
          </a:prstGeom>
        </p:spPr>
      </p:pic>
      <p:sp>
        <p:nvSpPr>
          <p:cNvPr id="4" name="Rectangle 3"/>
          <p:cNvSpPr/>
          <p:nvPr/>
        </p:nvSpPr>
        <p:spPr>
          <a:xfrm>
            <a:off x="8752114" y="5669280"/>
            <a:ext cx="2312126" cy="2481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5642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Mô hình giao thức liên mạng TCP/IP và </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hoạt </a:t>
            </a:r>
            <a:r>
              <a:rPr lang="en-US">
                <a:latin typeface="Times New Roman" panose="02020603050405020304" pitchFamily="18" charset="0"/>
                <a:cs typeface="Times New Roman" panose="02020603050405020304" pitchFamily="18" charset="0"/>
              </a:rPr>
              <a:t>động liên mạng	</a:t>
            </a:r>
          </a:p>
        </p:txBody>
      </p:sp>
      <p:sp>
        <p:nvSpPr>
          <p:cNvPr id="3" name="Content Placeholder 2"/>
          <p:cNvSpPr>
            <a:spLocks noGrp="1"/>
          </p:cNvSpPr>
          <p:nvPr>
            <p:ph idx="1"/>
          </p:nvPr>
        </p:nvSpPr>
        <p:spPr>
          <a:xfrm>
            <a:off x="1295401" y="2429691"/>
            <a:ext cx="9601196" cy="4428309"/>
          </a:xfrm>
        </p:spPr>
        <p:txBody>
          <a:bodyPr>
            <a:normAutofit/>
          </a:bodyPr>
          <a:lstStyle/>
          <a:p>
            <a:r>
              <a:rPr lang="en-US">
                <a:latin typeface="Times New Roman" panose="02020603050405020304" pitchFamily="18" charset="0"/>
                <a:cs typeface="Times New Roman" panose="02020603050405020304" pitchFamily="18" charset="0"/>
              </a:rPr>
              <a:t>Mô hình </a:t>
            </a:r>
            <a:r>
              <a:rPr lang="en-US" smtClean="0">
                <a:latin typeface="Times New Roman" panose="02020603050405020304" pitchFamily="18" charset="0"/>
                <a:cs typeface="Times New Roman" panose="02020603050405020304" pitchFamily="18" charset="0"/>
              </a:rPr>
              <a:t>TCP/IP</a:t>
            </a:r>
          </a:p>
          <a:p>
            <a:endParaRPr lang="en-US" smtClean="0">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Giao thức TCP/IP và địa chỉ </a:t>
            </a:r>
            <a:r>
              <a:rPr lang="en-US" smtClean="0">
                <a:latin typeface="Times New Roman" panose="02020603050405020304" pitchFamily="18" charset="0"/>
                <a:cs typeface="Times New Roman" panose="02020603050405020304" pitchFamily="18" charset="0"/>
              </a:rPr>
              <a:t>IP:</a:t>
            </a:r>
          </a:p>
          <a:p>
            <a:pPr marL="0" indent="0">
              <a:buNone/>
            </a:pPr>
            <a:r>
              <a:rPr lang="en-US" sz="2000">
                <a:latin typeface="Times New Roman" panose="02020603050405020304" pitchFamily="18" charset="0"/>
                <a:cs typeface="Times New Roman" panose="02020603050405020304" pitchFamily="18" charset="0"/>
              </a:rPr>
              <a:t>- TCP/IP là bộ giao thức cho phép kết nối các hệ thống mạng không đồng nhất</a:t>
            </a:r>
          </a:p>
          <a:p>
            <a:pPr marL="0" indent="0">
              <a:buNone/>
            </a:pPr>
            <a:r>
              <a:rPr lang="en-US" sz="2000">
                <a:latin typeface="Times New Roman" panose="02020603050405020304" pitchFamily="18" charset="0"/>
                <a:cs typeface="Times New Roman" panose="02020603050405020304" pitchFamily="18" charset="0"/>
              </a:rPr>
              <a:t>với  nhau.</a:t>
            </a:r>
          </a:p>
          <a:p>
            <a:pPr marL="0" indent="0">
              <a:buNone/>
            </a:pPr>
            <a:r>
              <a:rPr lang="en-US" sz="2000" smtClean="0">
                <a:latin typeface="Times New Roman" panose="02020603050405020304" pitchFamily="18" charset="0"/>
                <a:cs typeface="Times New Roman" panose="02020603050405020304" pitchFamily="18" charset="0"/>
              </a:rPr>
              <a:t>- </a:t>
            </a:r>
            <a:r>
              <a:rPr lang="en-US" sz="2000">
                <a:cs typeface="Times New Roman" panose="02020603050405020304" pitchFamily="18" charset="0"/>
              </a:rPr>
              <a:t>M</a:t>
            </a:r>
            <a:r>
              <a:rPr lang="vi-VN" sz="2000" smtClean="0">
                <a:cs typeface="Times New Roman" panose="02020603050405020304" pitchFamily="18" charset="0"/>
              </a:rPr>
              <a:t>ột </a:t>
            </a:r>
            <a:r>
              <a:rPr lang="vi-VN" sz="2000">
                <a:cs typeface="Times New Roman" panose="02020603050405020304" pitchFamily="18" charset="0"/>
              </a:rPr>
              <a:t>máy tính khi nối mạng được gán một địa chỉ IP duy nhất được sử dụng để liên lạc với máy tính đó.</a:t>
            </a:r>
            <a:r>
              <a:rPr lang="vi-VN" sz="2200">
                <a:cs typeface="Times New Roman" panose="02020603050405020304" pitchFamily="18" charset="0"/>
              </a:rPr>
              <a:t> </a:t>
            </a:r>
            <a:endParaRPr lang="en-US" sz="2200" smtClean="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76862" y="2429691"/>
            <a:ext cx="4438273" cy="1593669"/>
          </a:xfrm>
          <a:prstGeom prst="rect">
            <a:avLst/>
          </a:prstGeom>
        </p:spPr>
      </p:pic>
    </p:spTree>
    <p:extLst>
      <p:ext uri="{BB962C8B-B14F-4D97-AF65-F5344CB8AC3E}">
        <p14:creationId xmlns:p14="http://schemas.microsoft.com/office/powerpoint/2010/main" val="88774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Giới thiệu về ToPology</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Phân loại theo </a:t>
            </a:r>
            <a:r>
              <a:rPr lang="en-US" smtClean="0">
                <a:latin typeface="Times New Roman" panose="02020603050405020304" pitchFamily="18" charset="0"/>
                <a:cs typeface="Times New Roman" panose="02020603050405020304" pitchFamily="18" charset="0"/>
              </a:rPr>
              <a:t>ToPology: </a:t>
            </a:r>
            <a:r>
              <a:rPr lang="vi-VN" sz="2200">
                <a:cs typeface="Times New Roman" panose="02020603050405020304" pitchFamily="18" charset="0"/>
              </a:rPr>
              <a:t>Topology của mạng là cấu trúc hình học không gian mà thực chất là cách bố trí phần tử của mạng cũng như cách nối giữa chúng với nhau. </a:t>
            </a:r>
            <a:endParaRPr lang="en-US" sz="2200"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Mô </a:t>
            </a:r>
            <a:r>
              <a:rPr lang="en-US">
                <a:latin typeface="Times New Roman" panose="02020603050405020304" pitchFamily="18" charset="0"/>
                <a:cs typeface="Times New Roman" panose="02020603050405020304" pitchFamily="18" charset="0"/>
              </a:rPr>
              <a:t>hình mạng: </a:t>
            </a:r>
            <a:r>
              <a:rPr lang="en-US" sz="2200">
                <a:latin typeface="Times New Roman" panose="02020603050405020304" pitchFamily="18" charset="0"/>
                <a:cs typeface="Times New Roman" panose="02020603050405020304" pitchFamily="18" charset="0"/>
              </a:rPr>
              <a:t>Mô hình mạng Sao (Star topology); Mạng dạng vòng (Ring topology</a:t>
            </a:r>
            <a:r>
              <a:rPr lang="en-US" sz="2200" smtClean="0">
                <a:latin typeface="Times New Roman" panose="02020603050405020304" pitchFamily="18" charset="0"/>
                <a:cs typeface="Times New Roman" panose="02020603050405020304" pitchFamily="18" charset="0"/>
              </a:rPr>
              <a:t>); Mạng </a:t>
            </a:r>
            <a:r>
              <a:rPr lang="en-US" sz="2200">
                <a:latin typeface="Times New Roman" panose="02020603050405020304" pitchFamily="18" charset="0"/>
                <a:cs typeface="Times New Roman" panose="02020603050405020304" pitchFamily="18" charset="0"/>
              </a:rPr>
              <a:t>dạng tuyến (Bus topology); Mạng dạng kết hợp; Mạng Full </a:t>
            </a:r>
            <a:r>
              <a:rPr lang="en-US" sz="2200" smtClean="0">
                <a:latin typeface="Times New Roman" panose="02020603050405020304" pitchFamily="18" charset="0"/>
                <a:cs typeface="Times New Roman" panose="02020603050405020304" pitchFamily="18" charset="0"/>
              </a:rPr>
              <a:t>mesh…</a:t>
            </a:r>
            <a:endParaRPr lang="en-US" sz="22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Phân loại theo chức năng: </a:t>
            </a:r>
            <a:r>
              <a:rPr lang="en-US" sz="2200">
                <a:latin typeface="Times New Roman" panose="02020603050405020304" pitchFamily="18" charset="0"/>
                <a:cs typeface="Times New Roman" panose="02020603050405020304" pitchFamily="18" charset="0"/>
              </a:rPr>
              <a:t>Mạng theo mô hình Client- Server</a:t>
            </a:r>
          </a:p>
        </p:txBody>
      </p:sp>
    </p:spTree>
    <p:extLst>
      <p:ext uri="{BB962C8B-B14F-4D97-AF65-F5344CB8AC3E}">
        <p14:creationId xmlns:p14="http://schemas.microsoft.com/office/powerpoint/2010/main" val="1851311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Nghiên cứu về địa chỉ IP, cách chia IP, </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chia </a:t>
            </a:r>
            <a:r>
              <a:rPr lang="en-US">
                <a:latin typeface="Times New Roman" panose="02020603050405020304" pitchFamily="18" charset="0"/>
                <a:cs typeface="Times New Roman" panose="02020603050405020304" pitchFamily="18" charset="0"/>
              </a:rPr>
              <a:t>mạng con</a:t>
            </a:r>
          </a:p>
        </p:txBody>
      </p:sp>
      <p:sp>
        <p:nvSpPr>
          <p:cNvPr id="3" name="Content Placeholder 2"/>
          <p:cNvSpPr>
            <a:spLocks noGrp="1"/>
          </p:cNvSpPr>
          <p:nvPr>
            <p:ph idx="1"/>
          </p:nvPr>
        </p:nvSpPr>
        <p:spPr>
          <a:xfrm>
            <a:off x="1295401" y="2416629"/>
            <a:ext cx="9601196" cy="3827417"/>
          </a:xfrm>
        </p:spPr>
        <p:txBody>
          <a:bodyPr>
            <a:normAutofit/>
          </a:bodyPr>
          <a:lstStyle/>
          <a:p>
            <a:r>
              <a:rPr lang="en-US">
                <a:latin typeface="Times New Roman" panose="02020603050405020304" pitchFamily="18" charset="0"/>
                <a:cs typeface="Times New Roman" panose="02020603050405020304" pitchFamily="18" charset="0"/>
              </a:rPr>
              <a:t>Địa chỉ </a:t>
            </a:r>
            <a:r>
              <a:rPr lang="en-US" smtClean="0">
                <a:latin typeface="Times New Roman" panose="02020603050405020304" pitchFamily="18" charset="0"/>
                <a:cs typeface="Times New Roman" panose="02020603050405020304" pitchFamily="18" charset="0"/>
              </a:rPr>
              <a:t>IP: </a:t>
            </a:r>
            <a:r>
              <a:rPr lang="vi-VN" sz="2200">
                <a:cs typeface="Times New Roman" panose="02020603050405020304" pitchFamily="18" charset="0"/>
              </a:rPr>
              <a:t>Internet Protocol một địa chỉ đơn nhất mà những thiết bị điện tử hiện nay đang </a:t>
            </a:r>
            <a:r>
              <a:rPr lang="vi-VN" sz="2200" smtClean="0">
                <a:cs typeface="Times New Roman" panose="02020603050405020304" pitchFamily="18" charset="0"/>
              </a:rPr>
              <a:t>sử </a:t>
            </a:r>
            <a:r>
              <a:rPr lang="vi-VN" sz="2200">
                <a:cs typeface="Times New Roman" panose="02020603050405020304" pitchFamily="18" charset="0"/>
              </a:rPr>
              <a:t>dụng để nhận diện và liên lạc với nhau trên mạng máy tính bằng cách sử dụng giao thức Internet</a:t>
            </a:r>
            <a:r>
              <a:rPr lang="vi-VN" sz="2200" smtClean="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it-IT" smtClean="0">
                <a:latin typeface="Times New Roman" panose="02020603050405020304" pitchFamily="18" charset="0"/>
                <a:cs typeface="Times New Roman" panose="02020603050405020304" pitchFamily="18" charset="0"/>
              </a:rPr>
              <a:t>Phân </a:t>
            </a:r>
            <a:r>
              <a:rPr lang="it-IT">
                <a:latin typeface="Times New Roman" panose="02020603050405020304" pitchFamily="18" charset="0"/>
                <a:cs typeface="Times New Roman" panose="02020603050405020304" pitchFamily="18" charset="0"/>
              </a:rPr>
              <a:t>loại địa chỉ IP: </a:t>
            </a:r>
            <a:r>
              <a:rPr lang="it-IT" sz="2200">
                <a:latin typeface="Times New Roman" panose="02020603050405020304" pitchFamily="18" charset="0"/>
                <a:cs typeface="Times New Roman" panose="02020603050405020304" pitchFamily="18" charset="0"/>
              </a:rPr>
              <a:t>IP tĩnh và IP động</a:t>
            </a:r>
          </a:p>
          <a:p>
            <a:r>
              <a:rPr lang="en-US">
                <a:latin typeface="Times New Roman" panose="02020603050405020304" pitchFamily="18" charset="0"/>
                <a:cs typeface="Times New Roman" panose="02020603050405020304" pitchFamily="18" charset="0"/>
              </a:rPr>
              <a:t>Cách chia địa chỉ IP</a:t>
            </a:r>
            <a:r>
              <a:rPr lang="en-US" smtClean="0">
                <a:latin typeface="Times New Roman" panose="02020603050405020304" pitchFamily="18" charset="0"/>
                <a:cs typeface="Times New Roman" panose="02020603050405020304" pitchFamily="18" charset="0"/>
              </a:rPr>
              <a:t>:</a:t>
            </a:r>
          </a:p>
          <a:p>
            <a:pPr marL="0" indent="0">
              <a:buNone/>
            </a:pPr>
            <a:r>
              <a:rPr lang="en-US" sz="2200">
                <a:latin typeface="Times New Roman" panose="02020603050405020304" pitchFamily="18" charset="0"/>
                <a:cs typeface="Times New Roman" panose="02020603050405020304" pitchFamily="18" charset="0"/>
              </a:rPr>
              <a:t>- Quản lý IP ở cấp độ mạng </a:t>
            </a:r>
          </a:p>
          <a:p>
            <a:pPr marL="0" indent="0">
              <a:buNone/>
            </a:pPr>
            <a:r>
              <a:rPr lang="en-US" sz="2200" smtClean="0">
                <a:latin typeface="Times New Roman" panose="02020603050405020304" pitchFamily="18" charset="0"/>
                <a:cs typeface="Times New Roman" panose="02020603050405020304" pitchFamily="18" charset="0"/>
              </a:rPr>
              <a:t>- Dùng </a:t>
            </a:r>
            <a:r>
              <a:rPr lang="en-US" sz="2200">
                <a:latin typeface="Times New Roman" panose="02020603050405020304" pitchFamily="18" charset="0"/>
                <a:cs typeface="Times New Roman" panose="02020603050405020304" pitchFamily="18" charset="0"/>
              </a:rPr>
              <a:t>chung IP trên </a:t>
            </a:r>
            <a:r>
              <a:rPr lang="en-US" sz="2200" smtClean="0">
                <a:latin typeface="Times New Roman" panose="02020603050405020304" pitchFamily="18" charset="0"/>
                <a:cs typeface="Times New Roman" panose="02020603050405020304" pitchFamily="18" charset="0"/>
              </a:rPr>
              <a:t>Internet</a:t>
            </a:r>
          </a:p>
          <a:p>
            <a:r>
              <a:rPr lang="en-US" smtClean="0">
                <a:latin typeface="Times New Roman" panose="02020603050405020304" pitchFamily="18" charset="0"/>
                <a:cs typeface="Times New Roman" panose="02020603050405020304" pitchFamily="18" charset="0"/>
              </a:rPr>
              <a:t>Chia mạng con </a:t>
            </a:r>
          </a:p>
          <a:p>
            <a:pPr marL="0" indent="0">
              <a:buNone/>
            </a:pPr>
            <a:endParaRPr lang="en-US" sz="22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784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Quản trị địa chỉ IP</a:t>
            </a:r>
          </a:p>
        </p:txBody>
      </p:sp>
      <p:sp>
        <p:nvSpPr>
          <p:cNvPr id="3" name="Content Placeholder 2"/>
          <p:cNvSpPr>
            <a:spLocks noGrp="1"/>
          </p:cNvSpPr>
          <p:nvPr>
            <p:ph idx="1"/>
          </p:nvPr>
        </p:nvSpPr>
        <p:spPr/>
        <p:txBody>
          <a:bodyPr>
            <a:normAutofit lnSpcReduction="10000"/>
          </a:bodyPr>
          <a:lstStyle/>
          <a:p>
            <a:r>
              <a:rPr lang="vi-VN">
                <a:cs typeface="Times New Roman" panose="02020603050405020304" pitchFamily="18" charset="0"/>
              </a:rPr>
              <a:t>Quản trị địa chỉ IP trong một mạng TCP/IP thường bắt đầu với việc xin một địa chỉ mạng từ một nhà cung cấp dịch vụ Internet (ISP) hoặc các tổ chức chịu trách nhiệm cấp phát địa chỉ Internet. </a:t>
            </a:r>
            <a:endParaRPr lang="en-US" smtClean="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Sau khi có địa chỉ mạng, ba công việc quan trọng sau đây phải hoàn thành để đánh các địa chỉ IP cho các thiết bị trên </a:t>
            </a:r>
            <a:r>
              <a:rPr lang="en-US" smtClean="0">
                <a:latin typeface="Times New Roman" panose="02020603050405020304" pitchFamily="18" charset="0"/>
                <a:cs typeface="Times New Roman" panose="02020603050405020304" pitchFamily="18" charset="0"/>
              </a:rPr>
              <a:t>mạng:</a:t>
            </a:r>
          </a:p>
          <a:p>
            <a:pPr marL="0" indent="0">
              <a:buNone/>
            </a:pPr>
            <a:r>
              <a:rPr lang="en-US" sz="2200">
                <a:latin typeface="Times New Roman" panose="02020603050405020304" pitchFamily="18" charset="0"/>
                <a:cs typeface="Times New Roman" panose="02020603050405020304" pitchFamily="18" charset="0"/>
              </a:rPr>
              <a:t>- Chọn mặt nạ mạng con</a:t>
            </a:r>
          </a:p>
          <a:p>
            <a:pPr marL="0" indent="0">
              <a:buNone/>
            </a:pPr>
            <a:r>
              <a:rPr lang="en-US" sz="2200">
                <a:latin typeface="Times New Roman" panose="02020603050405020304" pitchFamily="18" charset="0"/>
                <a:cs typeface="Times New Roman" panose="02020603050405020304" pitchFamily="18" charset="0"/>
              </a:rPr>
              <a:t>- Gán địa chỉ cho các mạng con</a:t>
            </a:r>
          </a:p>
          <a:p>
            <a:pPr marL="0" indent="0">
              <a:buNone/>
            </a:pPr>
            <a:r>
              <a:rPr lang="en-US" sz="2200">
                <a:latin typeface="Times New Roman" panose="02020603050405020304" pitchFamily="18" charset="0"/>
                <a:cs typeface="Times New Roman" panose="02020603050405020304" pitchFamily="18" charset="0"/>
              </a:rPr>
              <a:t>- Gán địa chỉ cho các thiết bị trên mạng con</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061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thiết bị mạng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Card mạng (NIC</a:t>
            </a:r>
            <a:r>
              <a:rPr lang="en-US" smtClean="0">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Router </a:t>
            </a:r>
            <a:r>
              <a:rPr lang="en-US" smtClean="0">
                <a:latin typeface="Times New Roman" panose="02020603050405020304" pitchFamily="18" charset="0"/>
                <a:cs typeface="Times New Roman" panose="02020603050405020304" pitchFamily="18" charset="0"/>
              </a:rPr>
              <a:t>ADSL</a:t>
            </a:r>
          </a:p>
          <a:p>
            <a:r>
              <a:rPr lang="en-US" smtClean="0">
                <a:latin typeface="Times New Roman" panose="02020603050405020304" pitchFamily="18" charset="0"/>
                <a:cs typeface="Times New Roman" panose="02020603050405020304" pitchFamily="18" charset="0"/>
              </a:rPr>
              <a:t>Hub</a:t>
            </a:r>
          </a:p>
          <a:p>
            <a:r>
              <a:rPr lang="en-US" smtClean="0">
                <a:latin typeface="Times New Roman" panose="02020603050405020304" pitchFamily="18" charset="0"/>
                <a:cs typeface="Times New Roman" panose="02020603050405020304" pitchFamily="18" charset="0"/>
              </a:rPr>
              <a:t>Switch</a:t>
            </a:r>
          </a:p>
          <a:p>
            <a:r>
              <a:rPr lang="en-US">
                <a:latin typeface="Times New Roman" panose="02020603050405020304" pitchFamily="18" charset="0"/>
                <a:cs typeface="Times New Roman" panose="02020603050405020304" pitchFamily="18" charset="0"/>
              </a:rPr>
              <a:t>Access </a:t>
            </a:r>
            <a:r>
              <a:rPr lang="en-US" smtClean="0">
                <a:latin typeface="Times New Roman" panose="02020603050405020304" pitchFamily="18" charset="0"/>
                <a:cs typeface="Times New Roman" panose="02020603050405020304" pitchFamily="18" charset="0"/>
              </a:rPr>
              <a:t>Point</a:t>
            </a:r>
          </a:p>
          <a:p>
            <a:r>
              <a:rPr lang="en-US">
                <a:latin typeface="Times New Roman" panose="02020603050405020304" pitchFamily="18" charset="0"/>
                <a:cs typeface="Times New Roman" panose="02020603050405020304" pitchFamily="18" charset="0"/>
              </a:rPr>
              <a:t>Hệ thống cáp dùng cho LAN</a:t>
            </a:r>
          </a:p>
        </p:txBody>
      </p:sp>
    </p:spTree>
    <p:extLst>
      <p:ext uri="{BB962C8B-B14F-4D97-AF65-F5344CB8AC3E}">
        <p14:creationId xmlns:p14="http://schemas.microsoft.com/office/powerpoint/2010/main" val="3435284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PHÂN TÍCH YÊU CẦU</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Thông tin về khách </a:t>
            </a:r>
            <a:r>
              <a:rPr lang="en-US" smtClean="0">
                <a:latin typeface="Times New Roman" panose="02020603050405020304" pitchFamily="18" charset="0"/>
                <a:cs typeface="Times New Roman" panose="02020603050405020304" pitchFamily="18" charset="0"/>
              </a:rPr>
              <a:t>hang</a:t>
            </a:r>
          </a:p>
          <a:p>
            <a:r>
              <a:rPr lang="en-US">
                <a:latin typeface="Times New Roman" panose="02020603050405020304" pitchFamily="18" charset="0"/>
                <a:cs typeface="Times New Roman" panose="02020603050405020304" pitchFamily="18" charset="0"/>
              </a:rPr>
              <a:t>Lựa chọn giải pháp và mô hình thiết </a:t>
            </a:r>
            <a:r>
              <a:rPr lang="en-US" smtClean="0">
                <a:latin typeface="Times New Roman" panose="02020603050405020304" pitchFamily="18" charset="0"/>
                <a:cs typeface="Times New Roman" panose="02020603050405020304" pitchFamily="18" charset="0"/>
              </a:rPr>
              <a:t>kế</a:t>
            </a:r>
          </a:p>
          <a:p>
            <a:r>
              <a:rPr lang="en-US">
                <a:latin typeface="Times New Roman" panose="02020603050405020304" pitchFamily="18" charset="0"/>
                <a:cs typeface="Times New Roman" panose="02020603050405020304" pitchFamily="18" charset="0"/>
              </a:rPr>
              <a:t>Thiết kế và thi công hệ thống thiết bị </a:t>
            </a:r>
            <a:r>
              <a:rPr lang="en-US" smtClean="0">
                <a:latin typeface="Times New Roman" panose="02020603050405020304" pitchFamily="18" charset="0"/>
                <a:cs typeface="Times New Roman" panose="02020603050405020304" pitchFamily="18" charset="0"/>
              </a:rPr>
              <a:t>mạng</a:t>
            </a:r>
          </a:p>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p>
          <a:p>
            <a:r>
              <a:rPr lang="en-US">
                <a:latin typeface="Times New Roman" panose="02020603050405020304" pitchFamily="18" charset="0"/>
                <a:cs typeface="Times New Roman" panose="02020603050405020304" pitchFamily="18" charset="0"/>
              </a:rPr>
              <a:t>Thi </a:t>
            </a:r>
            <a:r>
              <a:rPr lang="en-US" smtClean="0">
                <a:latin typeface="Times New Roman" panose="02020603050405020304" pitchFamily="18" charset="0"/>
                <a:cs typeface="Times New Roman" panose="02020603050405020304" pitchFamily="18" charset="0"/>
              </a:rPr>
              <a:t>công</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167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358</TotalTime>
  <Words>2607</Words>
  <Application>Microsoft Office PowerPoint</Application>
  <PresentationFormat>Widescreen</PresentationFormat>
  <Paragraphs>220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Garamond</vt:lpstr>
      <vt:lpstr>Times New Roman</vt:lpstr>
      <vt:lpstr>Organic</vt:lpstr>
      <vt:lpstr>BÁO CÁO BÀI TẬP NHÓM XÂY DỰNG HỆ THỐNG MẠNG</vt:lpstr>
      <vt:lpstr>BÁO CÁO BÀI TẬP NHÓM XÂY DỰNG HỆ THỐNG MẠNG</vt:lpstr>
      <vt:lpstr>CƠ SỞ LÝ THUYẾT VỀ MẠNG</vt:lpstr>
      <vt:lpstr>Mô hình giao thức liên mạng TCP/IP và  hoạt động liên mạng </vt:lpstr>
      <vt:lpstr>Giới thiệu về ToPology</vt:lpstr>
      <vt:lpstr>Nghiên cứu về địa chỉ IP, cách chia IP,  chia mạng con</vt:lpstr>
      <vt:lpstr>Quản trị địa chỉ IP</vt:lpstr>
      <vt:lpstr>Các thiết bị mạng</vt:lpstr>
      <vt:lpstr>PHÂN TÍCH YÊU CẦU</vt:lpstr>
      <vt:lpstr>Thông tin về khách hàng</vt:lpstr>
      <vt:lpstr>Thông tin về khách hàng</vt:lpstr>
      <vt:lpstr>Lựa chọn giải pháp và mô hình thiết kế</vt:lpstr>
      <vt:lpstr>Lựa chọn giải pháp và mô hình thiết kế</vt:lpstr>
      <vt:lpstr>Lựa chọn giải pháp và mô hình thiết kế</vt:lpstr>
      <vt:lpstr>Lựa chọn giải pháp và mô hình thiết kế</vt:lpstr>
      <vt:lpstr>Thiết kế và thi công hệ thống thiết bị mạng</vt:lpstr>
      <vt:lpstr>Sơ đồ bố trí </vt:lpstr>
      <vt:lpstr>Triển khai lắp đặt hệ thống mạng</vt:lpstr>
      <vt:lpstr>Triển khai lắp đặt hệ thống mạng</vt:lpstr>
      <vt:lpstr>Triển khai lắp đặt hệ thống mạng</vt:lpstr>
      <vt:lpstr>Thi công</vt:lpstr>
      <vt:lpstr>Thi công</vt:lpstr>
      <vt:lpstr>Thi công</vt:lpstr>
      <vt:lpstr>Thi công</vt:lpstr>
      <vt:lpstr>CẤU HÌNH , CÀI ĐẶT VÀ KIỂM THỬ</vt:lpstr>
      <vt:lpstr>Cài đặt và cấu hình các dịch vụ trên máy chủ</vt:lpstr>
      <vt:lpstr>Cài đặt và cấu hình các dịch vụ trên máy chủ</vt:lpstr>
      <vt:lpstr>Cài đặt và cấu hình các dịch vụ trên máy chủ</vt:lpstr>
      <vt:lpstr>Các dịch vụ triển khai trên hệ thống</vt:lpstr>
      <vt:lpstr>Các dịch vụ triển khai trên hệ thống</vt:lpstr>
      <vt:lpstr>Các dịch vụ triển khai trên hệ thống</vt:lpstr>
      <vt:lpstr>Các dịch vụ triển khai trên hệ thống</vt:lpstr>
      <vt:lpstr>Kiểm thử mạng</vt:lpstr>
      <vt:lpstr>BẢO TRÌ HỆ THỐNG</vt:lpstr>
      <vt:lpstr>Đánh giá hệ thống</vt:lpstr>
      <vt:lpstr>Bảo trì hệ thống</vt:lpstr>
      <vt:lpstr>Bảo trì hệ thống</vt:lpstr>
      <vt:lpstr>Bảo trì hệ thống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nhóm Xây dựng hệ thống mạng</dc:title>
  <dc:creator>Hong Nhung</dc:creator>
  <cp:lastModifiedBy>Tran Nam Khanh</cp:lastModifiedBy>
  <cp:revision>38</cp:revision>
  <dcterms:created xsi:type="dcterms:W3CDTF">2018-11-19T13:09:06Z</dcterms:created>
  <dcterms:modified xsi:type="dcterms:W3CDTF">2018-11-21T03:27:14Z</dcterms:modified>
</cp:coreProperties>
</file>