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7.png" ContentType="image/png"/>
  <Override PartName="/ppt/media/image54.jpeg" ContentType="image/jpeg"/>
  <Override PartName="/ppt/media/image53.png" ContentType="image/png"/>
  <Override PartName="/ppt/media/image52.png" ContentType="image/png"/>
  <Override PartName="/ppt/media/image56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3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55.png" ContentType="image/png"/>
  <Override PartName="/ppt/media/image37.png" ContentType="image/png"/>
  <Override PartName="/ppt/media/image31.png" ContentType="image/png"/>
  <Override PartName="/ppt/media/image45.png" ContentType="image/png"/>
  <Override PartName="/ppt/media/image44.png" ContentType="image/png"/>
  <Override PartName="/ppt/media/image30.png" ContentType="image/png"/>
  <Override PartName="/ppt/media/image27.png" ContentType="image/png"/>
  <Override PartName="/ppt/media/image26.wmf" ContentType="image/x-wmf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4.png" ContentType="image/png"/>
  <Override PartName="/ppt/media/image20.png" ContentType="image/png"/>
  <Override PartName="/ppt/media/image42.png" ContentType="image/png"/>
  <Override PartName="/ppt/media/image19.wmf" ContentType="image/x-wmf"/>
  <Override PartName="/ppt/media/image22.wmf" ContentType="image/x-wmf"/>
  <Override PartName="/ppt/media/image16.png" ContentType="image/png"/>
  <Override PartName="/ppt/media/image17.png" ContentType="image/png"/>
  <Override PartName="/ppt/media/image14.png" ContentType="image/png"/>
  <Override PartName="/ppt/media/image46.png" ContentType="image/png"/>
  <Override PartName="/ppt/media/image1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23.wmf" ContentType="image/x-wmf"/>
  <Override PartName="/ppt/media/image21.wmf" ContentType="image/x-wmf"/>
  <Override PartName="/ppt/media/image10.png" ContentType="image/png"/>
  <Override PartName="/ppt/media/image48.png" ContentType="image/pn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47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1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 anchor="b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 anchor="b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5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image" Target="../media/image46.png"/><Relationship Id="rId15" Type="http://schemas.openxmlformats.org/officeDocument/2006/relationships/image" Target="../media/image47.png"/><Relationship Id="rId16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jpeg"/><Relationship Id="rId8" Type="http://schemas.openxmlformats.org/officeDocument/2006/relationships/slideLayout" Target="../slideLayouts/slideLayout5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image" Target="../media/image23.wmf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65760" y="1189080"/>
            <a:ext cx="8593200" cy="18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e5ffff"/>
                </a:solidFill>
                <a:latin typeface="Tahoma"/>
              </a:rPr>
              <a:t>Chapter 1:</a:t>
            </a:r>
            <a:endParaRPr/>
          </a:p>
          <a:p>
            <a:pPr>
              <a:lnSpc>
                <a:spcPct val="100000"/>
              </a:lnSpc>
            </a:pPr>
            <a:r>
              <a:rPr lang="en-US" sz="4000">
                <a:solidFill>
                  <a:srgbClr val="e5ffff"/>
                </a:solidFill>
                <a:latin typeface="Tahoma"/>
              </a:rPr>
              <a:t>Overview of Computer Networks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7010280" y="6381720"/>
            <a:ext cx="2128320" cy="47088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CustomShape 2"/>
          <p:cNvSpPr/>
          <p:nvPr/>
        </p:nvSpPr>
        <p:spPr>
          <a:xfrm>
            <a:off x="457200" y="152280"/>
            <a:ext cx="8224200" cy="113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Direction of Data Flow</a:t>
            </a:r>
            <a:endParaRPr/>
          </a:p>
        </p:txBody>
      </p:sp>
      <p:sp>
        <p:nvSpPr>
          <p:cNvPr id="376" name="CustomShape 3"/>
          <p:cNvSpPr/>
          <p:nvPr/>
        </p:nvSpPr>
        <p:spPr>
          <a:xfrm>
            <a:off x="457200" y="1371600"/>
            <a:ext cx="8376480" cy="471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b="1" lang="en-US" sz="2800">
                <a:solidFill>
                  <a:srgbClr val="ffffff"/>
                </a:solidFill>
                <a:latin typeface="Tahoma"/>
              </a:rPr>
              <a:t>Full Duplex</a:t>
            </a:r>
            <a:r>
              <a:rPr lang="en-US" sz="2800">
                <a:solidFill>
                  <a:srgbClr val="ffffff"/>
                </a:solidFill>
                <a:latin typeface="Tahoma"/>
              </a:rPr>
              <a:t>: Both directions simultaneously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ffff"/>
                </a:solidFill>
                <a:latin typeface="Tahoma"/>
              </a:rPr>
              <a:t>E.g., telephone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Can be emulated on a single communication link using various methods</a:t>
            </a:r>
            <a:endParaRPr/>
          </a:p>
        </p:txBody>
      </p:sp>
      <p:sp>
        <p:nvSpPr>
          <p:cNvPr id="377" name="Line 4"/>
          <p:cNvSpPr/>
          <p:nvPr/>
        </p:nvSpPr>
        <p:spPr>
          <a:xfrm>
            <a:off x="2514600" y="2819160"/>
            <a:ext cx="3352680" cy="0"/>
          </a:xfrm>
          <a:prstGeom prst="line">
            <a:avLst/>
          </a:prstGeom>
          <a:ln w="57240">
            <a:solidFill>
              <a:srgbClr val="ffcc00"/>
            </a:solidFill>
            <a:round/>
            <a:tailEnd len="med" type="triangle" w="med"/>
          </a:ln>
        </p:spPr>
      </p:sp>
      <p:sp>
        <p:nvSpPr>
          <p:cNvPr id="378" name="CustomShape 5"/>
          <p:cNvSpPr/>
          <p:nvPr/>
        </p:nvSpPr>
        <p:spPr>
          <a:xfrm>
            <a:off x="3545280" y="2438280"/>
            <a:ext cx="1233720" cy="3596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c00"/>
                </a:solidFill>
                <a:latin typeface="Tahoma"/>
              </a:rPr>
              <a:t>data flow</a:t>
            </a:r>
            <a:endParaRPr/>
          </a:p>
        </p:txBody>
      </p:sp>
      <p:sp>
        <p:nvSpPr>
          <p:cNvPr id="379" name="Line 6"/>
          <p:cNvSpPr/>
          <p:nvPr/>
        </p:nvSpPr>
        <p:spPr>
          <a:xfrm>
            <a:off x="2514600" y="2971800"/>
            <a:ext cx="3352680" cy="0"/>
          </a:xfrm>
          <a:prstGeom prst="line">
            <a:avLst/>
          </a:prstGeom>
          <a:ln w="57240">
            <a:solidFill>
              <a:srgbClr val="ffcc00"/>
            </a:solidFill>
            <a:round/>
            <a:headEnd len="med" type="triangle" w="med"/>
          </a:ln>
        </p:spPr>
      </p:sp>
      <p:sp>
        <p:nvSpPr>
          <p:cNvPr id="380" name="CustomShape 7"/>
          <p:cNvSpPr/>
          <p:nvPr/>
        </p:nvSpPr>
        <p:spPr>
          <a:xfrm>
            <a:off x="3545280" y="2986200"/>
            <a:ext cx="1233720" cy="3596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c00"/>
                </a:solidFill>
                <a:latin typeface="Tahoma"/>
              </a:rPr>
              <a:t>data flow</a:t>
            </a:r>
            <a:endParaRPr/>
          </a:p>
        </p:txBody>
      </p:sp>
      <p:pic>
        <p:nvPicPr>
          <p:cNvPr id="381" name="Picture 1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76520" y="2438280"/>
            <a:ext cx="832680" cy="832680"/>
          </a:xfrm>
          <a:prstGeom prst="rect">
            <a:avLst/>
          </a:prstGeom>
          <a:ln w="9360">
            <a:noFill/>
          </a:ln>
        </p:spPr>
      </p:pic>
      <p:pic>
        <p:nvPicPr>
          <p:cNvPr id="382" name="Picture 2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67280" y="2438280"/>
            <a:ext cx="832680" cy="832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60" dur="indefinite" restart="never" nodeType="tmRoot">
          <p:childTnLst>
            <p:seq>
              <p:cTn id="61" dur="indefinite" nodeType="mainSeq">
                <p:childTnLst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6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69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CustomShape 2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Topology</a:t>
            </a:r>
            <a:endParaRPr/>
          </a:p>
        </p:txBody>
      </p:sp>
      <p:sp>
        <p:nvSpPr>
          <p:cNvPr id="385" name="CustomShape 3"/>
          <p:cNvSpPr/>
          <p:nvPr/>
        </p:nvSpPr>
        <p:spPr>
          <a:xfrm>
            <a:off x="457200" y="1371600"/>
            <a:ext cx="8226720" cy="472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Topology: physical or logical arrangement of devices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Point-to-point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Mesh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Star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Bus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Ring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Hybrid</a:t>
            </a:r>
            <a:endParaRPr/>
          </a:p>
        </p:txBody>
      </p:sp>
    </p:spTree>
  </p:cSld>
  <p:timing>
    <p:tnLst>
      <p:par>
        <p:cTn id="70" dur="indefinite" restart="never" nodeType="tmRoot">
          <p:childTnLst>
            <p:seq>
              <p:cTn id="7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Point-to-Point Connection</a:t>
            </a:r>
            <a:endParaRPr/>
          </a:p>
        </p:txBody>
      </p:sp>
      <p:sp>
        <p:nvSpPr>
          <p:cNvPr id="387" name="CustomShape 2"/>
          <p:cNvSpPr/>
          <p:nvPr/>
        </p:nvSpPr>
        <p:spPr>
          <a:xfrm>
            <a:off x="457200" y="1371600"/>
            <a:ext cx="8226720" cy="47214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CustomShape 3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CustomShape 4"/>
          <p:cNvSpPr/>
          <p:nvPr/>
        </p:nvSpPr>
        <p:spPr>
          <a:xfrm>
            <a:off x="2286000" y="2590920"/>
            <a:ext cx="4340520" cy="7344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390" name="CustomShape 5"/>
          <p:cNvSpPr/>
          <p:nvPr/>
        </p:nvSpPr>
        <p:spPr>
          <a:xfrm>
            <a:off x="1828800" y="205740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391" name="CustomShape 6"/>
          <p:cNvSpPr/>
          <p:nvPr/>
        </p:nvSpPr>
        <p:spPr>
          <a:xfrm>
            <a:off x="6095880" y="205740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</p:spTree>
  </p:cSld>
  <p:timing>
    <p:tnLst>
      <p:par>
        <p:cTn id="72" dur="indefinite" restart="never" nodeType="tmRoot">
          <p:childTnLst>
            <p:seq>
              <p:cTn id="7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Line 2"/>
          <p:cNvSpPr/>
          <p:nvPr/>
        </p:nvSpPr>
        <p:spPr>
          <a:xfrm flipV="1">
            <a:off x="2819160" y="2286000"/>
            <a:ext cx="1752840" cy="11430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394" name="Line 3"/>
          <p:cNvSpPr/>
          <p:nvPr/>
        </p:nvSpPr>
        <p:spPr>
          <a:xfrm flipH="1" flipV="1">
            <a:off x="4647960" y="2286000"/>
            <a:ext cx="1828800" cy="11430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395" name="Line 4"/>
          <p:cNvSpPr/>
          <p:nvPr/>
        </p:nvSpPr>
        <p:spPr>
          <a:xfrm flipV="1">
            <a:off x="5715000" y="3429000"/>
            <a:ext cx="761760" cy="16002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396" name="Line 5"/>
          <p:cNvSpPr/>
          <p:nvPr/>
        </p:nvSpPr>
        <p:spPr>
          <a:xfrm>
            <a:off x="3581280" y="5030640"/>
            <a:ext cx="21337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397" name="Line 6"/>
          <p:cNvSpPr/>
          <p:nvPr/>
        </p:nvSpPr>
        <p:spPr>
          <a:xfrm>
            <a:off x="2819160" y="3429000"/>
            <a:ext cx="762120" cy="16002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398" name="Line 7"/>
          <p:cNvSpPr/>
          <p:nvPr/>
        </p:nvSpPr>
        <p:spPr>
          <a:xfrm flipH="1">
            <a:off x="2819160" y="3429000"/>
            <a:ext cx="36576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399" name="Line 8"/>
          <p:cNvSpPr/>
          <p:nvPr/>
        </p:nvSpPr>
        <p:spPr>
          <a:xfrm flipH="1">
            <a:off x="3581280" y="3429000"/>
            <a:ext cx="2819520" cy="16002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00" name="Line 9"/>
          <p:cNvSpPr/>
          <p:nvPr/>
        </p:nvSpPr>
        <p:spPr>
          <a:xfrm flipH="1" flipV="1">
            <a:off x="2895480" y="3429000"/>
            <a:ext cx="2819520" cy="16002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01" name="Line 10"/>
          <p:cNvSpPr/>
          <p:nvPr/>
        </p:nvSpPr>
        <p:spPr>
          <a:xfrm flipH="1">
            <a:off x="3581280" y="2286000"/>
            <a:ext cx="1066680" cy="27432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02" name="Line 11"/>
          <p:cNvSpPr/>
          <p:nvPr/>
        </p:nvSpPr>
        <p:spPr>
          <a:xfrm flipH="1" flipV="1">
            <a:off x="4572000" y="2286000"/>
            <a:ext cx="1143000" cy="27432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03" name="CustomShape 12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Fully Connected Mesh Topology</a:t>
            </a:r>
            <a:endParaRPr/>
          </a:p>
        </p:txBody>
      </p:sp>
      <p:sp>
        <p:nvSpPr>
          <p:cNvPr id="404" name="CustomShape 13"/>
          <p:cNvSpPr/>
          <p:nvPr/>
        </p:nvSpPr>
        <p:spPr>
          <a:xfrm>
            <a:off x="2286000" y="289548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405" name="CustomShape 14"/>
          <p:cNvSpPr/>
          <p:nvPr/>
        </p:nvSpPr>
        <p:spPr>
          <a:xfrm>
            <a:off x="3124080" y="449568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406" name="CustomShape 15"/>
          <p:cNvSpPr/>
          <p:nvPr/>
        </p:nvSpPr>
        <p:spPr>
          <a:xfrm>
            <a:off x="4114800" y="175248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407" name="CustomShape 16"/>
          <p:cNvSpPr/>
          <p:nvPr/>
        </p:nvSpPr>
        <p:spPr>
          <a:xfrm>
            <a:off x="5181480" y="451152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408" name="CustomShape 17"/>
          <p:cNvSpPr/>
          <p:nvPr/>
        </p:nvSpPr>
        <p:spPr>
          <a:xfrm>
            <a:off x="5943600" y="291132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409" name="CustomShape 18"/>
          <p:cNvSpPr/>
          <p:nvPr/>
        </p:nvSpPr>
        <p:spPr>
          <a:xfrm>
            <a:off x="2567160" y="3657600"/>
            <a:ext cx="33408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cc00"/>
                </a:solidFill>
                <a:latin typeface="Tahoma"/>
              </a:rPr>
              <a:t>A</a:t>
            </a:r>
            <a:endParaRPr/>
          </a:p>
        </p:txBody>
      </p:sp>
      <p:sp>
        <p:nvSpPr>
          <p:cNvPr id="410" name="CustomShape 19"/>
          <p:cNvSpPr/>
          <p:nvPr/>
        </p:nvSpPr>
        <p:spPr>
          <a:xfrm>
            <a:off x="5475960" y="5257800"/>
            <a:ext cx="33732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cc00"/>
                </a:solidFill>
                <a:latin typeface="Tahoma"/>
              </a:rPr>
              <a:t>C</a:t>
            </a:r>
            <a:endParaRPr/>
          </a:p>
        </p:txBody>
      </p:sp>
      <p:sp>
        <p:nvSpPr>
          <p:cNvPr id="411" name="CustomShape 20"/>
          <p:cNvSpPr/>
          <p:nvPr/>
        </p:nvSpPr>
        <p:spPr>
          <a:xfrm>
            <a:off x="3420000" y="5257800"/>
            <a:ext cx="33408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cc00"/>
                </a:solidFill>
                <a:latin typeface="Tahoma"/>
              </a:rPr>
              <a:t>B</a:t>
            </a:r>
            <a:endParaRPr/>
          </a:p>
        </p:txBody>
      </p:sp>
      <p:sp>
        <p:nvSpPr>
          <p:cNvPr id="412" name="CustomShape 21"/>
          <p:cNvSpPr/>
          <p:nvPr/>
        </p:nvSpPr>
        <p:spPr>
          <a:xfrm>
            <a:off x="6316200" y="3657600"/>
            <a:ext cx="35388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cc00"/>
                </a:solidFill>
                <a:latin typeface="Tahoma"/>
              </a:rPr>
              <a:t>D</a:t>
            </a:r>
            <a:endParaRPr/>
          </a:p>
        </p:txBody>
      </p:sp>
      <p:sp>
        <p:nvSpPr>
          <p:cNvPr id="413" name="CustomShape 22"/>
          <p:cNvSpPr/>
          <p:nvPr/>
        </p:nvSpPr>
        <p:spPr>
          <a:xfrm>
            <a:off x="4931280" y="1905120"/>
            <a:ext cx="32184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cc00"/>
                </a:solidFill>
                <a:latin typeface="Tahoma"/>
              </a:rPr>
              <a:t>E</a:t>
            </a:r>
            <a:endParaRPr/>
          </a:p>
        </p:txBody>
      </p:sp>
      <p:sp>
        <p:nvSpPr>
          <p:cNvPr id="414" name="CustomShape 23"/>
          <p:cNvSpPr/>
          <p:nvPr/>
        </p:nvSpPr>
        <p:spPr>
          <a:xfrm rot="1846200">
            <a:off x="3046680" y="3350520"/>
            <a:ext cx="378000" cy="14940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415" name="CustomShape 24"/>
          <p:cNvSpPr/>
          <p:nvPr/>
        </p:nvSpPr>
        <p:spPr>
          <a:xfrm rot="19671600">
            <a:off x="5865480" y="3351600"/>
            <a:ext cx="378000" cy="14940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416" name="CustomShape 25"/>
          <p:cNvSpPr/>
          <p:nvPr/>
        </p:nvSpPr>
        <p:spPr>
          <a:xfrm rot="3908400">
            <a:off x="5525280" y="4608360"/>
            <a:ext cx="378000" cy="14940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</p:spTree>
  </p:cSld>
  <p:timing>
    <p:tnLst>
      <p:par>
        <p:cTn id="74" dur="indefinite" restart="never" nodeType="tmRoot">
          <p:childTnLst>
            <p:seq>
              <p:cTn id="75" nodeType="mainSeq">
                <p:childTnLst>
                  <p:par>
                    <p:cTn id="76" fill="freeze">
                      <p:stCondLst>
                        <p:cond delay="indefinite"/>
                      </p:stCondLst>
                      <p:childTnLst>
                        <p:par>
                          <p:cTn id="77" fill="freeze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path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  <p:par>
                          <p:cTn id="79" fill="freeze">
                            <p:stCondLst>
                              <p:cond delay="0"/>
                            </p:stCondLst>
                            <p:childTnLst>
                              <p:par>
                                <p:cTn id="80" nodeType="afterEffect" fill="hold" presetClass="path">
                                  <p:stCondLst>
                                    <p:cond delay="0"/>
                                  </p:stCondLst>
                                </p:cTn>
                              </p:par>
                              <p:par>
                                <p:cTn id="81" nodeType="withEffect" fill="hold" presetClass="path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Line 2"/>
          <p:cNvSpPr/>
          <p:nvPr/>
        </p:nvSpPr>
        <p:spPr>
          <a:xfrm flipV="1">
            <a:off x="4572000" y="1828800"/>
            <a:ext cx="1904760" cy="4572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19" name="Line 3"/>
          <p:cNvSpPr/>
          <p:nvPr/>
        </p:nvSpPr>
        <p:spPr>
          <a:xfrm flipV="1">
            <a:off x="5715000" y="1828800"/>
            <a:ext cx="761760" cy="32004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20" name="Line 4"/>
          <p:cNvSpPr/>
          <p:nvPr/>
        </p:nvSpPr>
        <p:spPr>
          <a:xfrm flipV="1">
            <a:off x="6478560" y="1828800"/>
            <a:ext cx="0" cy="16002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21" name="Line 5"/>
          <p:cNvSpPr/>
          <p:nvPr/>
        </p:nvSpPr>
        <p:spPr>
          <a:xfrm flipH="1">
            <a:off x="2895480" y="1828800"/>
            <a:ext cx="3657600" cy="1523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22" name="Line 6"/>
          <p:cNvSpPr/>
          <p:nvPr/>
        </p:nvSpPr>
        <p:spPr>
          <a:xfrm flipV="1">
            <a:off x="3657600" y="1828800"/>
            <a:ext cx="2819160" cy="32004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23" name="Line 7"/>
          <p:cNvSpPr/>
          <p:nvPr/>
        </p:nvSpPr>
        <p:spPr>
          <a:xfrm flipV="1">
            <a:off x="2819160" y="2286000"/>
            <a:ext cx="1752840" cy="11430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24" name="Line 8"/>
          <p:cNvSpPr/>
          <p:nvPr/>
        </p:nvSpPr>
        <p:spPr>
          <a:xfrm flipH="1" flipV="1">
            <a:off x="4647960" y="2286000"/>
            <a:ext cx="1828800" cy="11430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25" name="Line 9"/>
          <p:cNvSpPr/>
          <p:nvPr/>
        </p:nvSpPr>
        <p:spPr>
          <a:xfrm flipV="1">
            <a:off x="5715000" y="3429000"/>
            <a:ext cx="761760" cy="16002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26" name="Line 10"/>
          <p:cNvSpPr/>
          <p:nvPr/>
        </p:nvSpPr>
        <p:spPr>
          <a:xfrm>
            <a:off x="3581280" y="5030640"/>
            <a:ext cx="21337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27" name="Line 11"/>
          <p:cNvSpPr/>
          <p:nvPr/>
        </p:nvSpPr>
        <p:spPr>
          <a:xfrm>
            <a:off x="2819160" y="3429000"/>
            <a:ext cx="762120" cy="16002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28" name="Line 12"/>
          <p:cNvSpPr/>
          <p:nvPr/>
        </p:nvSpPr>
        <p:spPr>
          <a:xfrm flipH="1">
            <a:off x="2819160" y="3429000"/>
            <a:ext cx="36576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29" name="Line 13"/>
          <p:cNvSpPr/>
          <p:nvPr/>
        </p:nvSpPr>
        <p:spPr>
          <a:xfrm flipH="1">
            <a:off x="3581280" y="3429000"/>
            <a:ext cx="2819520" cy="16002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30" name="Line 14"/>
          <p:cNvSpPr/>
          <p:nvPr/>
        </p:nvSpPr>
        <p:spPr>
          <a:xfrm flipH="1" flipV="1">
            <a:off x="2895480" y="3429000"/>
            <a:ext cx="2819520" cy="16002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31" name="Line 15"/>
          <p:cNvSpPr/>
          <p:nvPr/>
        </p:nvSpPr>
        <p:spPr>
          <a:xfrm flipH="1">
            <a:off x="3581280" y="2286000"/>
            <a:ext cx="1066680" cy="27432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32" name="Line 16"/>
          <p:cNvSpPr/>
          <p:nvPr/>
        </p:nvSpPr>
        <p:spPr>
          <a:xfrm flipH="1" flipV="1">
            <a:off x="4572000" y="2286000"/>
            <a:ext cx="1143000" cy="27432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33" name="CustomShape 17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Fully Connected Mesh Topology</a:t>
            </a:r>
            <a:endParaRPr/>
          </a:p>
        </p:txBody>
      </p:sp>
      <p:sp>
        <p:nvSpPr>
          <p:cNvPr id="434" name="CustomShape 18"/>
          <p:cNvSpPr/>
          <p:nvPr/>
        </p:nvSpPr>
        <p:spPr>
          <a:xfrm>
            <a:off x="2286000" y="289548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435" name="CustomShape 19"/>
          <p:cNvSpPr/>
          <p:nvPr/>
        </p:nvSpPr>
        <p:spPr>
          <a:xfrm>
            <a:off x="3124080" y="449568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436" name="CustomShape 20"/>
          <p:cNvSpPr/>
          <p:nvPr/>
        </p:nvSpPr>
        <p:spPr>
          <a:xfrm>
            <a:off x="4114800" y="175248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437" name="CustomShape 21"/>
          <p:cNvSpPr/>
          <p:nvPr/>
        </p:nvSpPr>
        <p:spPr>
          <a:xfrm>
            <a:off x="5181480" y="451152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438" name="CustomShape 22"/>
          <p:cNvSpPr/>
          <p:nvPr/>
        </p:nvSpPr>
        <p:spPr>
          <a:xfrm>
            <a:off x="5943600" y="291132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439" name="CustomShape 23"/>
          <p:cNvSpPr/>
          <p:nvPr/>
        </p:nvSpPr>
        <p:spPr>
          <a:xfrm>
            <a:off x="6019920" y="137160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</p:spTree>
  </p:cSld>
  <p:timing>
    <p:tnLst>
      <p:par>
        <p:cTn id="82" dur="indefinite" restart="never" nodeType="tmRoot">
          <p:childTnLst>
            <p:seq>
              <p:cTn id="83" nodeType="mainSeq">
                <p:childTnLst>
                  <p:par>
                    <p:cTn id="84" fill="freeze">
                      <p:stCondLst>
                        <p:cond delay="indefinite"/>
                      </p:stCondLst>
                      <p:childTnLst>
                        <p:par>
                          <p:cTn id="85" fill="freeze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88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441" name="Line 2"/>
          <p:cNvSpPr/>
          <p:nvPr/>
        </p:nvSpPr>
        <p:spPr>
          <a:xfrm flipV="1">
            <a:off x="1218960" y="2286000"/>
            <a:ext cx="1752840" cy="11430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42" name="Line 3"/>
          <p:cNvSpPr/>
          <p:nvPr/>
        </p:nvSpPr>
        <p:spPr>
          <a:xfrm flipH="1" flipV="1">
            <a:off x="3047760" y="2286000"/>
            <a:ext cx="1828800" cy="11430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43" name="Line 4"/>
          <p:cNvSpPr/>
          <p:nvPr/>
        </p:nvSpPr>
        <p:spPr>
          <a:xfrm flipV="1">
            <a:off x="4114800" y="3429000"/>
            <a:ext cx="761760" cy="16002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44" name="Line 5"/>
          <p:cNvSpPr/>
          <p:nvPr/>
        </p:nvSpPr>
        <p:spPr>
          <a:xfrm>
            <a:off x="1981080" y="5030640"/>
            <a:ext cx="21337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45" name="Line 6"/>
          <p:cNvSpPr/>
          <p:nvPr/>
        </p:nvSpPr>
        <p:spPr>
          <a:xfrm>
            <a:off x="1218960" y="3429000"/>
            <a:ext cx="762120" cy="16002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46" name="Line 7"/>
          <p:cNvSpPr/>
          <p:nvPr/>
        </p:nvSpPr>
        <p:spPr>
          <a:xfrm flipH="1">
            <a:off x="1218960" y="3429000"/>
            <a:ext cx="36576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47" name="Line 8"/>
          <p:cNvSpPr/>
          <p:nvPr/>
        </p:nvSpPr>
        <p:spPr>
          <a:xfrm flipH="1">
            <a:off x="1981080" y="3429000"/>
            <a:ext cx="2819520" cy="16002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48" name="Line 9"/>
          <p:cNvSpPr/>
          <p:nvPr/>
        </p:nvSpPr>
        <p:spPr>
          <a:xfrm flipH="1" flipV="1">
            <a:off x="1295280" y="3429000"/>
            <a:ext cx="2819520" cy="16002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49" name="Line 10"/>
          <p:cNvSpPr/>
          <p:nvPr/>
        </p:nvSpPr>
        <p:spPr>
          <a:xfrm flipH="1">
            <a:off x="1981080" y="2286000"/>
            <a:ext cx="1066680" cy="27432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50" name="Line 11"/>
          <p:cNvSpPr/>
          <p:nvPr/>
        </p:nvSpPr>
        <p:spPr>
          <a:xfrm flipH="1" flipV="1">
            <a:off x="2971800" y="2286000"/>
            <a:ext cx="1143000" cy="27432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51" name="CustomShape 12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Fully Connected Mesh Topology</a:t>
            </a:r>
            <a:endParaRPr/>
          </a:p>
        </p:txBody>
      </p:sp>
      <p:sp>
        <p:nvSpPr>
          <p:cNvPr id="452" name="CustomShape 13"/>
          <p:cNvSpPr/>
          <p:nvPr/>
        </p:nvSpPr>
        <p:spPr>
          <a:xfrm>
            <a:off x="5410080" y="1371600"/>
            <a:ext cx="3273840" cy="373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b="1" lang="en-US" sz="2400" u="sng">
                <a:solidFill>
                  <a:srgbClr val="e5ffff"/>
                </a:solidFill>
                <a:latin typeface="Arial"/>
              </a:rPr>
              <a:t>Pros: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000">
                <a:solidFill>
                  <a:srgbClr val="e5ffff"/>
                </a:solidFill>
                <a:latin typeface="Tahoma"/>
              </a:rPr>
              <a:t>Dedicated links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000">
                <a:solidFill>
                  <a:srgbClr val="e5ffff"/>
                </a:solidFill>
                <a:latin typeface="Tahoma"/>
              </a:rPr>
              <a:t>Robustness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000">
                <a:solidFill>
                  <a:srgbClr val="e5ffff"/>
                </a:solidFill>
                <a:latin typeface="Tahoma"/>
              </a:rPr>
              <a:t>Privacy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000">
                <a:solidFill>
                  <a:srgbClr val="e5ffff"/>
                </a:solidFill>
                <a:latin typeface="Tahoma"/>
              </a:rPr>
              <a:t>Easy to identify fault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b="1" lang="en-US" sz="2400" u="sng">
                <a:solidFill>
                  <a:srgbClr val="e5ffff"/>
                </a:solidFill>
                <a:latin typeface="Arial"/>
              </a:rPr>
              <a:t>Cons: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000">
                <a:solidFill>
                  <a:srgbClr val="e5ffff"/>
                </a:solidFill>
                <a:latin typeface="Tahoma"/>
              </a:rPr>
              <a:t>A lot of cabling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000">
                <a:solidFill>
                  <a:srgbClr val="e5ffff"/>
                </a:solidFill>
                <a:latin typeface="Tahoma"/>
              </a:rPr>
              <a:t>I/O ports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000">
                <a:solidFill>
                  <a:srgbClr val="e5ffff"/>
                </a:solidFill>
                <a:latin typeface="Tahoma"/>
              </a:rPr>
              <a:t>Difficult to move</a:t>
            </a:r>
            <a:endParaRPr/>
          </a:p>
        </p:txBody>
      </p:sp>
      <p:sp>
        <p:nvSpPr>
          <p:cNvPr id="453" name="CustomShape 14"/>
          <p:cNvSpPr/>
          <p:nvPr/>
        </p:nvSpPr>
        <p:spPr>
          <a:xfrm>
            <a:off x="685800" y="289548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454" name="CustomShape 15"/>
          <p:cNvSpPr/>
          <p:nvPr/>
        </p:nvSpPr>
        <p:spPr>
          <a:xfrm>
            <a:off x="1523880" y="449568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455" name="CustomShape 16"/>
          <p:cNvSpPr/>
          <p:nvPr/>
        </p:nvSpPr>
        <p:spPr>
          <a:xfrm>
            <a:off x="2514600" y="175248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456" name="CustomShape 17"/>
          <p:cNvSpPr/>
          <p:nvPr/>
        </p:nvSpPr>
        <p:spPr>
          <a:xfrm>
            <a:off x="3581280" y="451152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457" name="CustomShape 18"/>
          <p:cNvSpPr/>
          <p:nvPr/>
        </p:nvSpPr>
        <p:spPr>
          <a:xfrm>
            <a:off x="4343400" y="291132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459" name="Line 2"/>
          <p:cNvSpPr/>
          <p:nvPr/>
        </p:nvSpPr>
        <p:spPr>
          <a:xfrm>
            <a:off x="3200400" y="2590560"/>
            <a:ext cx="1218960" cy="83844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60" name="Line 3"/>
          <p:cNvSpPr/>
          <p:nvPr/>
        </p:nvSpPr>
        <p:spPr>
          <a:xfrm flipV="1">
            <a:off x="4419360" y="2590560"/>
            <a:ext cx="1219320" cy="83844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61" name="Line 4"/>
          <p:cNvSpPr/>
          <p:nvPr/>
        </p:nvSpPr>
        <p:spPr>
          <a:xfrm flipH="1">
            <a:off x="3124080" y="3429000"/>
            <a:ext cx="1295280" cy="9903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62" name="Line 5"/>
          <p:cNvSpPr/>
          <p:nvPr/>
        </p:nvSpPr>
        <p:spPr>
          <a:xfrm flipH="1" flipV="1">
            <a:off x="4419360" y="3429000"/>
            <a:ext cx="1295640" cy="9903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63" name="CustomShape 6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Star Topology</a:t>
            </a:r>
            <a:endParaRPr/>
          </a:p>
        </p:txBody>
      </p:sp>
      <p:sp>
        <p:nvSpPr>
          <p:cNvPr id="464" name="CustomShape 7"/>
          <p:cNvSpPr/>
          <p:nvPr/>
        </p:nvSpPr>
        <p:spPr>
          <a:xfrm>
            <a:off x="2666880" y="390204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465" name="CustomShape 8"/>
          <p:cNvSpPr/>
          <p:nvPr/>
        </p:nvSpPr>
        <p:spPr>
          <a:xfrm>
            <a:off x="5181480" y="213372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466" name="CustomShape 9"/>
          <p:cNvSpPr/>
          <p:nvPr/>
        </p:nvSpPr>
        <p:spPr>
          <a:xfrm>
            <a:off x="2666880" y="213372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467" name="CustomShape 10"/>
          <p:cNvSpPr/>
          <p:nvPr/>
        </p:nvSpPr>
        <p:spPr>
          <a:xfrm>
            <a:off x="5181480" y="390204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468" name="CustomShape 11"/>
          <p:cNvSpPr/>
          <p:nvPr/>
        </p:nvSpPr>
        <p:spPr>
          <a:xfrm>
            <a:off x="3962520" y="3276720"/>
            <a:ext cx="835200" cy="378000"/>
          </a:xfrm>
          <a:prstGeom prst="rect">
            <a:avLst/>
          </a:prstGeom>
          <a:solidFill>
            <a:srgbClr val="009999"/>
          </a:solidFill>
          <a:ln w="9360"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Hub</a:t>
            </a:r>
            <a:endParaRPr/>
          </a:p>
        </p:txBody>
      </p:sp>
      <p:sp>
        <p:nvSpPr>
          <p:cNvPr id="469" name="CustomShape 12"/>
          <p:cNvSpPr/>
          <p:nvPr/>
        </p:nvSpPr>
        <p:spPr>
          <a:xfrm rot="2059200">
            <a:off x="3428640" y="2588400"/>
            <a:ext cx="302040" cy="14940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470" name="CustomShape 13"/>
          <p:cNvSpPr/>
          <p:nvPr/>
        </p:nvSpPr>
        <p:spPr>
          <a:xfrm flipH="1" rot="19542000">
            <a:off x="4492440" y="3047400"/>
            <a:ext cx="301680" cy="14904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471" name="CustomShape 14"/>
          <p:cNvSpPr/>
          <p:nvPr/>
        </p:nvSpPr>
        <p:spPr>
          <a:xfrm flipH="1" rot="19257600">
            <a:off x="3880440" y="3504600"/>
            <a:ext cx="304200" cy="14976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472" name="CustomShape 15"/>
          <p:cNvSpPr/>
          <p:nvPr/>
        </p:nvSpPr>
        <p:spPr>
          <a:xfrm rot="2344800">
            <a:off x="4648320" y="3503880"/>
            <a:ext cx="302040" cy="14940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473" name="CustomShape 16"/>
          <p:cNvSpPr/>
          <p:nvPr/>
        </p:nvSpPr>
        <p:spPr>
          <a:xfrm>
            <a:off x="2963880" y="1828800"/>
            <a:ext cx="33408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cc00"/>
                </a:solidFill>
                <a:latin typeface="Tahoma"/>
              </a:rPr>
              <a:t>A</a:t>
            </a:r>
            <a:endParaRPr/>
          </a:p>
        </p:txBody>
      </p:sp>
      <p:sp>
        <p:nvSpPr>
          <p:cNvPr id="474" name="CustomShape 17"/>
          <p:cNvSpPr/>
          <p:nvPr/>
        </p:nvSpPr>
        <p:spPr>
          <a:xfrm>
            <a:off x="5478120" y="1843200"/>
            <a:ext cx="35388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cc00"/>
                </a:solidFill>
                <a:latin typeface="Tahoma"/>
              </a:rPr>
              <a:t>D</a:t>
            </a:r>
            <a:endParaRPr/>
          </a:p>
        </p:txBody>
      </p:sp>
      <p:sp>
        <p:nvSpPr>
          <p:cNvPr id="475" name="CustomShape 18"/>
          <p:cNvSpPr/>
          <p:nvPr/>
        </p:nvSpPr>
        <p:spPr>
          <a:xfrm>
            <a:off x="2963880" y="4586400"/>
            <a:ext cx="33408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cc00"/>
                </a:solidFill>
                <a:latin typeface="Tahoma"/>
              </a:rPr>
              <a:t>B</a:t>
            </a:r>
            <a:endParaRPr/>
          </a:p>
        </p:txBody>
      </p:sp>
      <p:sp>
        <p:nvSpPr>
          <p:cNvPr id="476" name="CustomShape 19"/>
          <p:cNvSpPr/>
          <p:nvPr/>
        </p:nvSpPr>
        <p:spPr>
          <a:xfrm>
            <a:off x="5460840" y="4586400"/>
            <a:ext cx="33732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cc00"/>
                </a:solidFill>
                <a:latin typeface="Tahoma"/>
              </a:rPr>
              <a:t>C</a:t>
            </a:r>
            <a:endParaRPr/>
          </a:p>
        </p:txBody>
      </p:sp>
      <p:sp>
        <p:nvSpPr>
          <p:cNvPr id="477" name="CustomShape 20"/>
          <p:cNvSpPr/>
          <p:nvPr/>
        </p:nvSpPr>
        <p:spPr>
          <a:xfrm>
            <a:off x="3478680" y="4908600"/>
            <a:ext cx="75312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aramond"/>
              </a:rPr>
              <a:t>Drop</a:t>
            </a:r>
            <a:endParaRPr/>
          </a:p>
        </p:txBody>
      </p:sp>
      <p:sp>
        <p:nvSpPr>
          <p:cNvPr id="478" name="CustomShape 21"/>
          <p:cNvSpPr/>
          <p:nvPr/>
        </p:nvSpPr>
        <p:spPr>
          <a:xfrm>
            <a:off x="5536080" y="3214800"/>
            <a:ext cx="75312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aramond"/>
              </a:rPr>
              <a:t>Drop</a:t>
            </a:r>
            <a:endParaRPr/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>
                <p:childTnLst>
                  <p:par>
                    <p:cTn id="93" fill="freeze">
                      <p:stCondLst>
                        <p:cond delay="indefinite"/>
                      </p:stCondLst>
                      <p:childTnLst>
                        <p:par>
                          <p:cTn id="94" fill="freeze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path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  <p:par>
                          <p:cTn id="96" fill="freeze">
                            <p:stCondLst>
                              <p:cond delay="0"/>
                            </p:stCondLst>
                            <p:childTnLst>
                              <p:par>
                                <p:cTn id="97" nodeType="afterEffect" fill="hold" presetClass="path">
                                  <p:stCondLst>
                                    <p:cond delay="0"/>
                                  </p:stCondLst>
                                </p:cTn>
                              </p:par>
                              <p:par>
                                <p:cTn id="98" nodeType="withEffect" fill="hold" presetClass="path">
                                  <p:stCondLst>
                                    <p:cond delay="0"/>
                                  </p:stCondLst>
                                </p:cTn>
                              </p:par>
                              <p:par>
                                <p:cTn id="99" nodeType="withEffect" fill="hold" presetClass="path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freeze">
                      <p:stCondLst>
                        <p:cond delay="indefinite"/>
                      </p:stCondLst>
                      <p:childTnLst>
                        <p:par>
                          <p:cTn id="101" fill="freeze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path" presetID="42">
                                  <p:stCondLst>
                                    <p:cond delay="0"/>
                                  </p:stCondLst>
                                </p:cTn>
                              </p:par>
                              <p:par>
                                <p:cTn id="103" nodeType="withEffect" fill="hold" presetClass="path" presetID="42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Line 2"/>
          <p:cNvSpPr/>
          <p:nvPr/>
        </p:nvSpPr>
        <p:spPr>
          <a:xfrm>
            <a:off x="3200400" y="2590560"/>
            <a:ext cx="1218960" cy="83844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81" name="Line 3"/>
          <p:cNvSpPr/>
          <p:nvPr/>
        </p:nvSpPr>
        <p:spPr>
          <a:xfrm flipV="1">
            <a:off x="4419360" y="2590560"/>
            <a:ext cx="1219320" cy="83844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82" name="Line 4"/>
          <p:cNvSpPr/>
          <p:nvPr/>
        </p:nvSpPr>
        <p:spPr>
          <a:xfrm flipH="1">
            <a:off x="3124080" y="3429000"/>
            <a:ext cx="1295280" cy="9903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83" name="Line 5"/>
          <p:cNvSpPr/>
          <p:nvPr/>
        </p:nvSpPr>
        <p:spPr>
          <a:xfrm flipH="1" flipV="1">
            <a:off x="4419360" y="3429000"/>
            <a:ext cx="1295640" cy="9903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84" name="CustomShape 6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Star Topology</a:t>
            </a:r>
            <a:endParaRPr/>
          </a:p>
        </p:txBody>
      </p:sp>
      <p:sp>
        <p:nvSpPr>
          <p:cNvPr id="485" name="CustomShape 7"/>
          <p:cNvSpPr/>
          <p:nvPr/>
        </p:nvSpPr>
        <p:spPr>
          <a:xfrm>
            <a:off x="2666880" y="390204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486" name="CustomShape 8"/>
          <p:cNvSpPr/>
          <p:nvPr/>
        </p:nvSpPr>
        <p:spPr>
          <a:xfrm>
            <a:off x="5181480" y="213372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487" name="CustomShape 9"/>
          <p:cNvSpPr/>
          <p:nvPr/>
        </p:nvSpPr>
        <p:spPr>
          <a:xfrm>
            <a:off x="2666880" y="213372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488" name="CustomShape 10"/>
          <p:cNvSpPr/>
          <p:nvPr/>
        </p:nvSpPr>
        <p:spPr>
          <a:xfrm>
            <a:off x="5181480" y="390204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489" name="CustomShape 11"/>
          <p:cNvSpPr/>
          <p:nvPr/>
        </p:nvSpPr>
        <p:spPr>
          <a:xfrm>
            <a:off x="3962520" y="3276720"/>
            <a:ext cx="835200" cy="378000"/>
          </a:xfrm>
          <a:prstGeom prst="rect">
            <a:avLst/>
          </a:prstGeom>
          <a:solidFill>
            <a:srgbClr val="009999"/>
          </a:solidFill>
          <a:ln w="9360"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Switch</a:t>
            </a:r>
            <a:endParaRPr/>
          </a:p>
        </p:txBody>
      </p:sp>
      <p:sp>
        <p:nvSpPr>
          <p:cNvPr id="490" name="CustomShape 12"/>
          <p:cNvSpPr/>
          <p:nvPr/>
        </p:nvSpPr>
        <p:spPr>
          <a:xfrm rot="2059200">
            <a:off x="3428640" y="2588400"/>
            <a:ext cx="302040" cy="14940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491" name="CustomShape 13"/>
          <p:cNvSpPr/>
          <p:nvPr/>
        </p:nvSpPr>
        <p:spPr>
          <a:xfrm rot="2344800">
            <a:off x="4648320" y="3503880"/>
            <a:ext cx="302040" cy="14940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492" name="CustomShape 14"/>
          <p:cNvSpPr/>
          <p:nvPr/>
        </p:nvSpPr>
        <p:spPr>
          <a:xfrm>
            <a:off x="2963880" y="1828800"/>
            <a:ext cx="33408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cc00"/>
                </a:solidFill>
                <a:latin typeface="Tahoma"/>
              </a:rPr>
              <a:t>A</a:t>
            </a:r>
            <a:endParaRPr/>
          </a:p>
        </p:txBody>
      </p:sp>
      <p:sp>
        <p:nvSpPr>
          <p:cNvPr id="493" name="CustomShape 15"/>
          <p:cNvSpPr/>
          <p:nvPr/>
        </p:nvSpPr>
        <p:spPr>
          <a:xfrm>
            <a:off x="5478120" y="1843200"/>
            <a:ext cx="35388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cc00"/>
                </a:solidFill>
                <a:latin typeface="Tahoma"/>
              </a:rPr>
              <a:t>D</a:t>
            </a:r>
            <a:endParaRPr/>
          </a:p>
        </p:txBody>
      </p:sp>
      <p:sp>
        <p:nvSpPr>
          <p:cNvPr id="494" name="CustomShape 16"/>
          <p:cNvSpPr/>
          <p:nvPr/>
        </p:nvSpPr>
        <p:spPr>
          <a:xfrm>
            <a:off x="2963880" y="4586400"/>
            <a:ext cx="33408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cc00"/>
                </a:solidFill>
                <a:latin typeface="Tahoma"/>
              </a:rPr>
              <a:t>B</a:t>
            </a:r>
            <a:endParaRPr/>
          </a:p>
        </p:txBody>
      </p:sp>
      <p:sp>
        <p:nvSpPr>
          <p:cNvPr id="495" name="CustomShape 17"/>
          <p:cNvSpPr/>
          <p:nvPr/>
        </p:nvSpPr>
        <p:spPr>
          <a:xfrm>
            <a:off x="5460840" y="4586400"/>
            <a:ext cx="33732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cc00"/>
                </a:solidFill>
                <a:latin typeface="Tahoma"/>
              </a:rPr>
              <a:t>C</a:t>
            </a:r>
            <a:endParaRPr/>
          </a:p>
        </p:txBody>
      </p:sp>
    </p:spTree>
  </p:cSld>
  <p:timing>
    <p:tnLst>
      <p:par>
        <p:cTn id="104" dur="indefinite" restart="never" nodeType="tmRoot">
          <p:childTnLst>
            <p:seq>
              <p:cTn id="105" nodeType="mainSeq">
                <p:childTnLst>
                  <p:par>
                    <p:cTn id="106" fill="freeze">
                      <p:stCondLst>
                        <p:cond delay="indefinite"/>
                      </p:stCondLst>
                      <p:childTnLst>
                        <p:par>
                          <p:cTn id="107" fill="freeze">
                            <p:stCondLst>
                              <p:cond delay="0"/>
                            </p:stCondLst>
                            <p:childTnLst>
                              <p:par>
                                <p:cTn id="108" nodeType="afterEffect" fill="hold" presetClass="path">
                                  <p:stCondLst>
                                    <p:cond delay="0"/>
                                  </p:stCondLst>
                                </p:cTn>
                              </p:par>
                              <p:par>
                                <p:cTn id="109" nodeType="withEffect" fill="hold" presetClass="path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497" name="Line 2"/>
          <p:cNvSpPr/>
          <p:nvPr/>
        </p:nvSpPr>
        <p:spPr>
          <a:xfrm flipH="1">
            <a:off x="4343400" y="3504960"/>
            <a:ext cx="75960" cy="25909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98" name="Line 3"/>
          <p:cNvSpPr/>
          <p:nvPr/>
        </p:nvSpPr>
        <p:spPr>
          <a:xfrm flipH="1">
            <a:off x="4343400" y="6095880"/>
            <a:ext cx="36576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499" name="Line 4"/>
          <p:cNvSpPr/>
          <p:nvPr/>
        </p:nvSpPr>
        <p:spPr>
          <a:xfrm>
            <a:off x="3200400" y="2590560"/>
            <a:ext cx="1218960" cy="83844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500" name="Line 5"/>
          <p:cNvSpPr/>
          <p:nvPr/>
        </p:nvSpPr>
        <p:spPr>
          <a:xfrm flipV="1">
            <a:off x="4419360" y="2590560"/>
            <a:ext cx="1219320" cy="83844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501" name="Line 6"/>
          <p:cNvSpPr/>
          <p:nvPr/>
        </p:nvSpPr>
        <p:spPr>
          <a:xfrm flipH="1">
            <a:off x="3124080" y="3429000"/>
            <a:ext cx="1295280" cy="9903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502" name="Line 7"/>
          <p:cNvSpPr/>
          <p:nvPr/>
        </p:nvSpPr>
        <p:spPr>
          <a:xfrm flipH="1" flipV="1">
            <a:off x="4419360" y="3429000"/>
            <a:ext cx="1295640" cy="9903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503" name="CustomShape 8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Star Topology</a:t>
            </a:r>
            <a:endParaRPr/>
          </a:p>
        </p:txBody>
      </p:sp>
      <p:sp>
        <p:nvSpPr>
          <p:cNvPr id="504" name="CustomShape 9"/>
          <p:cNvSpPr/>
          <p:nvPr/>
        </p:nvSpPr>
        <p:spPr>
          <a:xfrm>
            <a:off x="2666880" y="390204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505" name="CustomShape 10"/>
          <p:cNvSpPr/>
          <p:nvPr/>
        </p:nvSpPr>
        <p:spPr>
          <a:xfrm>
            <a:off x="5181480" y="213372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506" name="CustomShape 11"/>
          <p:cNvSpPr/>
          <p:nvPr/>
        </p:nvSpPr>
        <p:spPr>
          <a:xfrm>
            <a:off x="2666880" y="213372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507" name="CustomShape 12"/>
          <p:cNvSpPr/>
          <p:nvPr/>
        </p:nvSpPr>
        <p:spPr>
          <a:xfrm>
            <a:off x="5181480" y="390204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508" name="CustomShape 13"/>
          <p:cNvSpPr/>
          <p:nvPr/>
        </p:nvSpPr>
        <p:spPr>
          <a:xfrm>
            <a:off x="3962520" y="3276720"/>
            <a:ext cx="835200" cy="378000"/>
          </a:xfrm>
          <a:prstGeom prst="rect">
            <a:avLst/>
          </a:prstGeom>
          <a:solidFill>
            <a:srgbClr val="009999"/>
          </a:solidFill>
          <a:ln w="9360"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Hub</a:t>
            </a:r>
            <a:endParaRPr/>
          </a:p>
        </p:txBody>
      </p:sp>
      <p:sp>
        <p:nvSpPr>
          <p:cNvPr id="509" name="CustomShape 14"/>
          <p:cNvSpPr/>
          <p:nvPr/>
        </p:nvSpPr>
        <p:spPr>
          <a:xfrm>
            <a:off x="2963880" y="1828800"/>
            <a:ext cx="33408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cc00"/>
                </a:solidFill>
                <a:latin typeface="Tahoma"/>
              </a:rPr>
              <a:t>A</a:t>
            </a:r>
            <a:endParaRPr/>
          </a:p>
        </p:txBody>
      </p:sp>
      <p:sp>
        <p:nvSpPr>
          <p:cNvPr id="510" name="CustomShape 15"/>
          <p:cNvSpPr/>
          <p:nvPr/>
        </p:nvSpPr>
        <p:spPr>
          <a:xfrm>
            <a:off x="5478120" y="1843200"/>
            <a:ext cx="35388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cc00"/>
                </a:solidFill>
                <a:latin typeface="Tahoma"/>
              </a:rPr>
              <a:t>D</a:t>
            </a:r>
            <a:endParaRPr/>
          </a:p>
        </p:txBody>
      </p:sp>
      <p:sp>
        <p:nvSpPr>
          <p:cNvPr id="511" name="CustomShape 16"/>
          <p:cNvSpPr/>
          <p:nvPr/>
        </p:nvSpPr>
        <p:spPr>
          <a:xfrm>
            <a:off x="2963880" y="4586400"/>
            <a:ext cx="33408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cc00"/>
                </a:solidFill>
                <a:latin typeface="Tahoma"/>
              </a:rPr>
              <a:t>B</a:t>
            </a:r>
            <a:endParaRPr/>
          </a:p>
        </p:txBody>
      </p:sp>
      <p:sp>
        <p:nvSpPr>
          <p:cNvPr id="512" name="CustomShape 17"/>
          <p:cNvSpPr/>
          <p:nvPr/>
        </p:nvSpPr>
        <p:spPr>
          <a:xfrm>
            <a:off x="5460840" y="4586400"/>
            <a:ext cx="33732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cc00"/>
                </a:solidFill>
                <a:latin typeface="Tahoma"/>
              </a:rPr>
              <a:t>C</a:t>
            </a:r>
            <a:endParaRPr/>
          </a:p>
        </p:txBody>
      </p:sp>
      <p:sp>
        <p:nvSpPr>
          <p:cNvPr id="513" name="CustomShape 18"/>
          <p:cNvSpPr/>
          <p:nvPr/>
        </p:nvSpPr>
        <p:spPr>
          <a:xfrm>
            <a:off x="7543800" y="557856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</p:spTree>
  </p:cSld>
  <p:timing>
    <p:tnLst>
      <p:par>
        <p:cTn id="110" dur="indefinite" restart="never" nodeType="tmRoot">
          <p:childTnLst>
            <p:seq>
              <p:cTn id="11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515" name="Line 2"/>
          <p:cNvSpPr/>
          <p:nvPr/>
        </p:nvSpPr>
        <p:spPr>
          <a:xfrm>
            <a:off x="1066680" y="2590560"/>
            <a:ext cx="1219320" cy="83844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516" name="Line 3"/>
          <p:cNvSpPr/>
          <p:nvPr/>
        </p:nvSpPr>
        <p:spPr>
          <a:xfrm flipV="1">
            <a:off x="2286000" y="2590560"/>
            <a:ext cx="1218960" cy="83844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517" name="Line 4"/>
          <p:cNvSpPr/>
          <p:nvPr/>
        </p:nvSpPr>
        <p:spPr>
          <a:xfrm flipH="1">
            <a:off x="990360" y="3429000"/>
            <a:ext cx="1295640" cy="9903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518" name="Line 5"/>
          <p:cNvSpPr/>
          <p:nvPr/>
        </p:nvSpPr>
        <p:spPr>
          <a:xfrm flipH="1" flipV="1">
            <a:off x="2286000" y="3429000"/>
            <a:ext cx="1295280" cy="9903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519" name="CustomShape 6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Star Topology</a:t>
            </a:r>
            <a:endParaRPr/>
          </a:p>
        </p:txBody>
      </p:sp>
      <p:sp>
        <p:nvSpPr>
          <p:cNvPr id="520" name="CustomShape 7"/>
          <p:cNvSpPr/>
          <p:nvPr/>
        </p:nvSpPr>
        <p:spPr>
          <a:xfrm>
            <a:off x="4648320" y="1371600"/>
            <a:ext cx="4035600" cy="495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b="1" lang="en-US" sz="2800" u="sng">
                <a:solidFill>
                  <a:srgbClr val="e5ffff"/>
                </a:solidFill>
                <a:latin typeface="Arial"/>
              </a:rPr>
              <a:t>Pros:</a:t>
            </a:r>
            <a:endParaRPr/>
          </a:p>
          <a:p>
            <a:pPr lvl="1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e5ffff"/>
                </a:solidFill>
                <a:latin typeface="Tahoma"/>
              </a:rPr>
              <a:t>One I/O port per device</a:t>
            </a:r>
            <a:endParaRPr/>
          </a:p>
          <a:p>
            <a:pPr lvl="1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e5ffff"/>
                </a:solidFill>
                <a:latin typeface="Tahoma"/>
              </a:rPr>
              <a:t>Little cabling</a:t>
            </a:r>
            <a:endParaRPr/>
          </a:p>
          <a:p>
            <a:pPr lvl="1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e5ffff"/>
                </a:solidFill>
                <a:latin typeface="Tahoma"/>
              </a:rPr>
              <a:t>Easy to install</a:t>
            </a:r>
            <a:endParaRPr/>
          </a:p>
          <a:p>
            <a:pPr lvl="1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e5ffff"/>
                </a:solidFill>
                <a:latin typeface="Tahoma"/>
              </a:rPr>
              <a:t>Robustness</a:t>
            </a:r>
            <a:endParaRPr/>
          </a:p>
          <a:p>
            <a:pPr lvl="1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e5ffff"/>
                </a:solidFill>
                <a:latin typeface="Tahoma"/>
              </a:rPr>
              <a:t>Easy to identify fault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b="1" lang="en-US" sz="2800" u="sng">
                <a:solidFill>
                  <a:srgbClr val="e5ffff"/>
                </a:solidFill>
                <a:latin typeface="Arial"/>
              </a:rPr>
              <a:t>Cons:</a:t>
            </a:r>
            <a:endParaRPr/>
          </a:p>
          <a:p>
            <a:pPr lvl="1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e5ffff"/>
                </a:solidFill>
                <a:latin typeface="Tahoma"/>
              </a:rPr>
              <a:t>Single point of failure</a:t>
            </a:r>
            <a:endParaRPr/>
          </a:p>
          <a:p>
            <a:pPr lvl="1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e5ffff"/>
                </a:solidFill>
                <a:latin typeface="Tahoma"/>
              </a:rPr>
              <a:t>More cabling still required</a:t>
            </a:r>
            <a:endParaRPr/>
          </a:p>
        </p:txBody>
      </p:sp>
      <p:sp>
        <p:nvSpPr>
          <p:cNvPr id="521" name="CustomShape 8"/>
          <p:cNvSpPr/>
          <p:nvPr/>
        </p:nvSpPr>
        <p:spPr>
          <a:xfrm>
            <a:off x="533520" y="390204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522" name="CustomShape 9"/>
          <p:cNvSpPr/>
          <p:nvPr/>
        </p:nvSpPr>
        <p:spPr>
          <a:xfrm>
            <a:off x="3048120" y="213372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523" name="CustomShape 10"/>
          <p:cNvSpPr/>
          <p:nvPr/>
        </p:nvSpPr>
        <p:spPr>
          <a:xfrm>
            <a:off x="533520" y="213372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524" name="CustomShape 11"/>
          <p:cNvSpPr/>
          <p:nvPr/>
        </p:nvSpPr>
        <p:spPr>
          <a:xfrm>
            <a:off x="3048120" y="390204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525" name="CustomShape 12"/>
          <p:cNvSpPr/>
          <p:nvPr/>
        </p:nvSpPr>
        <p:spPr>
          <a:xfrm>
            <a:off x="1828800" y="3276720"/>
            <a:ext cx="835200" cy="378000"/>
          </a:xfrm>
          <a:prstGeom prst="rect">
            <a:avLst/>
          </a:prstGeom>
          <a:solidFill>
            <a:srgbClr val="009999"/>
          </a:solidFill>
          <a:ln w="9360"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Hub</a:t>
            </a:r>
            <a:endParaRPr/>
          </a:p>
        </p:txBody>
      </p:sp>
    </p:spTree>
  </p:cSld>
  <p:timing>
    <p:tnLst>
      <p:par>
        <p:cTn id="112" dur="indefinite" restart="never" nodeType="tmRoot">
          <p:childTnLst>
            <p:seq>
              <p:cTn id="11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CustomShape 2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Outline</a:t>
            </a:r>
            <a:endParaRPr/>
          </a:p>
        </p:txBody>
      </p:sp>
      <p:sp>
        <p:nvSpPr>
          <p:cNvPr id="220" name="CustomShape 3"/>
          <p:cNvSpPr/>
          <p:nvPr/>
        </p:nvSpPr>
        <p:spPr>
          <a:xfrm>
            <a:off x="457200" y="1371600"/>
            <a:ext cx="8226720" cy="472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Network Overview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Definition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Connectivity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Topologies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Categories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Internetworks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527" name="CustomShape 2"/>
          <p:cNvSpPr/>
          <p:nvPr/>
        </p:nvSpPr>
        <p:spPr>
          <a:xfrm>
            <a:off x="914400" y="3962520"/>
            <a:ext cx="7160040" cy="73440"/>
          </a:xfrm>
          <a:prstGeom prst="rect">
            <a:avLst/>
          </a:prstGeom>
          <a:gradFill>
            <a:gsLst>
              <a:gs pos="0">
                <a:srgbClr val="004646"/>
              </a:gs>
              <a:gs pos="50000">
                <a:srgbClr val="009999"/>
              </a:gs>
              <a:gs pos="100000">
                <a:srgbClr val="004646"/>
              </a:gs>
            </a:gsLst>
            <a:lin ang="5400000"/>
          </a:gradFill>
          <a:ln w="9360">
            <a:noFill/>
          </a:ln>
        </p:spPr>
      </p:sp>
      <p:sp>
        <p:nvSpPr>
          <p:cNvPr id="528" name="CustomShape 3"/>
          <p:cNvSpPr/>
          <p:nvPr/>
        </p:nvSpPr>
        <p:spPr>
          <a:xfrm>
            <a:off x="2286000" y="2666880"/>
            <a:ext cx="73440" cy="1368720"/>
          </a:xfrm>
          <a:prstGeom prst="rect">
            <a:avLst/>
          </a:prstGeom>
          <a:gradFill>
            <a:gsLst>
              <a:gs pos="0">
                <a:srgbClr val="004646"/>
              </a:gs>
              <a:gs pos="50000">
                <a:srgbClr val="009999"/>
              </a:gs>
              <a:gs pos="100000">
                <a:srgbClr val="004646"/>
              </a:gs>
            </a:gsLst>
            <a:lin ang="0"/>
          </a:gradFill>
          <a:ln w="9360">
            <a:noFill/>
          </a:ln>
        </p:spPr>
      </p:sp>
      <p:sp>
        <p:nvSpPr>
          <p:cNvPr id="529" name="CustomShape 4"/>
          <p:cNvSpPr/>
          <p:nvPr/>
        </p:nvSpPr>
        <p:spPr>
          <a:xfrm>
            <a:off x="2133720" y="3886200"/>
            <a:ext cx="378000" cy="225720"/>
          </a:xfrm>
          <a:prstGeom prst="rect">
            <a:avLst/>
          </a:prstGeom>
          <a:gradFill>
            <a:gsLst>
              <a:gs pos="0">
                <a:srgbClr val="172f46"/>
              </a:gs>
              <a:gs pos="50000">
                <a:srgbClr val="336699"/>
              </a:gs>
              <a:gs pos="100000">
                <a:srgbClr val="172f46"/>
              </a:gs>
            </a:gsLst>
            <a:lin ang="5400000"/>
          </a:gradFill>
          <a:ln w="9360">
            <a:noFill/>
          </a:ln>
        </p:spPr>
      </p:sp>
      <p:sp>
        <p:nvSpPr>
          <p:cNvPr id="530" name="CustomShape 5"/>
          <p:cNvSpPr/>
          <p:nvPr/>
        </p:nvSpPr>
        <p:spPr>
          <a:xfrm>
            <a:off x="3733920" y="2666880"/>
            <a:ext cx="73440" cy="1368720"/>
          </a:xfrm>
          <a:prstGeom prst="rect">
            <a:avLst/>
          </a:prstGeom>
          <a:gradFill>
            <a:gsLst>
              <a:gs pos="0">
                <a:srgbClr val="004646"/>
              </a:gs>
              <a:gs pos="50000">
                <a:srgbClr val="009999"/>
              </a:gs>
              <a:gs pos="100000">
                <a:srgbClr val="004646"/>
              </a:gs>
            </a:gsLst>
            <a:lin ang="0"/>
          </a:gradFill>
          <a:ln w="9360">
            <a:noFill/>
          </a:ln>
        </p:spPr>
      </p:sp>
      <p:sp>
        <p:nvSpPr>
          <p:cNvPr id="531" name="CustomShape 6"/>
          <p:cNvSpPr/>
          <p:nvPr/>
        </p:nvSpPr>
        <p:spPr>
          <a:xfrm>
            <a:off x="3581280" y="3886200"/>
            <a:ext cx="378000" cy="225720"/>
          </a:xfrm>
          <a:prstGeom prst="rect">
            <a:avLst/>
          </a:prstGeom>
          <a:gradFill>
            <a:gsLst>
              <a:gs pos="0">
                <a:srgbClr val="172f46"/>
              </a:gs>
              <a:gs pos="50000">
                <a:srgbClr val="336699"/>
              </a:gs>
              <a:gs pos="100000">
                <a:srgbClr val="172f46"/>
              </a:gs>
            </a:gsLst>
            <a:lin ang="5400000"/>
          </a:gradFill>
          <a:ln w="9360">
            <a:noFill/>
          </a:ln>
        </p:spPr>
      </p:sp>
      <p:sp>
        <p:nvSpPr>
          <p:cNvPr id="532" name="CustomShape 7"/>
          <p:cNvSpPr/>
          <p:nvPr/>
        </p:nvSpPr>
        <p:spPr>
          <a:xfrm>
            <a:off x="5181480" y="2666880"/>
            <a:ext cx="73440" cy="1368720"/>
          </a:xfrm>
          <a:prstGeom prst="rect">
            <a:avLst/>
          </a:prstGeom>
          <a:gradFill>
            <a:gsLst>
              <a:gs pos="0">
                <a:srgbClr val="004646"/>
              </a:gs>
              <a:gs pos="50000">
                <a:srgbClr val="009999"/>
              </a:gs>
              <a:gs pos="100000">
                <a:srgbClr val="004646"/>
              </a:gs>
            </a:gsLst>
            <a:lin ang="0"/>
          </a:gradFill>
          <a:ln w="9360">
            <a:noFill/>
          </a:ln>
        </p:spPr>
      </p:sp>
      <p:sp>
        <p:nvSpPr>
          <p:cNvPr id="533" name="CustomShape 8"/>
          <p:cNvSpPr/>
          <p:nvPr/>
        </p:nvSpPr>
        <p:spPr>
          <a:xfrm>
            <a:off x="5029200" y="3886200"/>
            <a:ext cx="378000" cy="225720"/>
          </a:xfrm>
          <a:prstGeom prst="rect">
            <a:avLst/>
          </a:prstGeom>
          <a:gradFill>
            <a:gsLst>
              <a:gs pos="0">
                <a:srgbClr val="172f46"/>
              </a:gs>
              <a:gs pos="50000">
                <a:srgbClr val="336699"/>
              </a:gs>
              <a:gs pos="100000">
                <a:srgbClr val="172f46"/>
              </a:gs>
            </a:gsLst>
            <a:lin ang="5400000"/>
          </a:gradFill>
          <a:ln w="9360">
            <a:noFill/>
          </a:ln>
        </p:spPr>
      </p:sp>
      <p:sp>
        <p:nvSpPr>
          <p:cNvPr id="534" name="CustomShape 9"/>
          <p:cNvSpPr/>
          <p:nvPr/>
        </p:nvSpPr>
        <p:spPr>
          <a:xfrm>
            <a:off x="6553080" y="2666880"/>
            <a:ext cx="73440" cy="1368720"/>
          </a:xfrm>
          <a:prstGeom prst="rect">
            <a:avLst/>
          </a:prstGeom>
          <a:gradFill>
            <a:gsLst>
              <a:gs pos="0">
                <a:srgbClr val="004646"/>
              </a:gs>
              <a:gs pos="50000">
                <a:srgbClr val="009999"/>
              </a:gs>
              <a:gs pos="100000">
                <a:srgbClr val="004646"/>
              </a:gs>
            </a:gsLst>
            <a:lin ang="0"/>
          </a:gradFill>
          <a:ln w="9360">
            <a:noFill/>
          </a:ln>
        </p:spPr>
      </p:sp>
      <p:sp>
        <p:nvSpPr>
          <p:cNvPr id="535" name="CustomShape 10"/>
          <p:cNvSpPr/>
          <p:nvPr/>
        </p:nvSpPr>
        <p:spPr>
          <a:xfrm>
            <a:off x="6400800" y="3886200"/>
            <a:ext cx="378000" cy="225720"/>
          </a:xfrm>
          <a:prstGeom prst="rect">
            <a:avLst/>
          </a:prstGeom>
          <a:gradFill>
            <a:gsLst>
              <a:gs pos="0">
                <a:srgbClr val="172f46"/>
              </a:gs>
              <a:gs pos="50000">
                <a:srgbClr val="336699"/>
              </a:gs>
              <a:gs pos="100000">
                <a:srgbClr val="172f46"/>
              </a:gs>
            </a:gsLst>
            <a:lin ang="5400000"/>
          </a:gradFill>
          <a:ln w="9360">
            <a:noFill/>
          </a:ln>
        </p:spPr>
      </p:sp>
      <p:sp>
        <p:nvSpPr>
          <p:cNvPr id="536" name="CustomShape 11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Bus Topology</a:t>
            </a:r>
            <a:endParaRPr/>
          </a:p>
        </p:txBody>
      </p:sp>
      <p:sp>
        <p:nvSpPr>
          <p:cNvPr id="537" name="CustomShape 12"/>
          <p:cNvSpPr/>
          <p:nvPr/>
        </p:nvSpPr>
        <p:spPr>
          <a:xfrm>
            <a:off x="1828800" y="213372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538" name="CustomShape 13"/>
          <p:cNvSpPr/>
          <p:nvPr/>
        </p:nvSpPr>
        <p:spPr>
          <a:xfrm>
            <a:off x="838080" y="3886200"/>
            <a:ext cx="73440" cy="225720"/>
          </a:xfrm>
          <a:prstGeom prst="rect">
            <a:avLst/>
          </a:prstGeom>
          <a:gradFill>
            <a:gsLst>
              <a:gs pos="0">
                <a:srgbClr val="172f46"/>
              </a:gs>
              <a:gs pos="50000">
                <a:srgbClr val="336699"/>
              </a:gs>
              <a:gs pos="100000">
                <a:srgbClr val="172f46"/>
              </a:gs>
            </a:gsLst>
            <a:lin ang="5400000"/>
          </a:gradFill>
          <a:ln w="9360">
            <a:noFill/>
          </a:ln>
        </p:spPr>
      </p:sp>
      <p:sp>
        <p:nvSpPr>
          <p:cNvPr id="539" name="CustomShape 14"/>
          <p:cNvSpPr/>
          <p:nvPr/>
        </p:nvSpPr>
        <p:spPr>
          <a:xfrm>
            <a:off x="8077320" y="3886200"/>
            <a:ext cx="73440" cy="225720"/>
          </a:xfrm>
          <a:prstGeom prst="rect">
            <a:avLst/>
          </a:prstGeom>
          <a:gradFill>
            <a:gsLst>
              <a:gs pos="0">
                <a:srgbClr val="172f46"/>
              </a:gs>
              <a:gs pos="50000">
                <a:srgbClr val="336699"/>
              </a:gs>
              <a:gs pos="100000">
                <a:srgbClr val="172f46"/>
              </a:gs>
            </a:gsLst>
            <a:lin ang="5400000"/>
          </a:gradFill>
          <a:ln w="9360">
            <a:noFill/>
          </a:ln>
        </p:spPr>
      </p:sp>
      <p:sp>
        <p:nvSpPr>
          <p:cNvPr id="540" name="CustomShape 15"/>
          <p:cNvSpPr/>
          <p:nvPr/>
        </p:nvSpPr>
        <p:spPr>
          <a:xfrm>
            <a:off x="3276720" y="213372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541" name="CustomShape 16"/>
          <p:cNvSpPr/>
          <p:nvPr/>
        </p:nvSpPr>
        <p:spPr>
          <a:xfrm>
            <a:off x="4724280" y="213372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542" name="CustomShape 17"/>
          <p:cNvSpPr/>
          <p:nvPr/>
        </p:nvSpPr>
        <p:spPr>
          <a:xfrm>
            <a:off x="6095880" y="213372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543" name="CustomShape 18"/>
          <p:cNvSpPr/>
          <p:nvPr/>
        </p:nvSpPr>
        <p:spPr>
          <a:xfrm>
            <a:off x="2318040" y="3079800"/>
            <a:ext cx="727200" cy="636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  <a:latin typeface="Tahoma"/>
              </a:rPr>
              <a:t>Drop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line</a:t>
            </a:r>
            <a:endParaRPr/>
          </a:p>
        </p:txBody>
      </p:sp>
      <p:sp>
        <p:nvSpPr>
          <p:cNvPr id="544" name="CustomShape 19"/>
          <p:cNvSpPr/>
          <p:nvPr/>
        </p:nvSpPr>
        <p:spPr>
          <a:xfrm>
            <a:off x="2040840" y="4070520"/>
            <a:ext cx="56412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Tap</a:t>
            </a:r>
            <a:endParaRPr/>
          </a:p>
        </p:txBody>
      </p:sp>
      <p:sp>
        <p:nvSpPr>
          <p:cNvPr id="545" name="CustomShape 20"/>
          <p:cNvSpPr/>
          <p:nvPr/>
        </p:nvSpPr>
        <p:spPr>
          <a:xfrm>
            <a:off x="838080" y="4876920"/>
            <a:ext cx="1749600" cy="606600"/>
          </a:xfrm>
          <a:prstGeom prst="wedgeRoundRectCallout">
            <a:avLst>
              <a:gd name="adj1" fmla="val -46741"/>
              <a:gd name="adj2" fmla="val -162500"/>
              <a:gd name="adj3" fmla="val 16667"/>
            </a:avLst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imes New Roman"/>
              </a:rPr>
              <a:t>Terminator</a:t>
            </a:r>
            <a:endParaRPr/>
          </a:p>
        </p:txBody>
      </p:sp>
    </p:spTree>
  </p:cSld>
  <p:timing>
    <p:tnLst>
      <p:par>
        <p:cTn id="114" dur="indefinite" restart="never" nodeType="tmRoot">
          <p:childTnLst>
            <p:seq>
              <p:cTn id="11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CustomShape 2"/>
          <p:cNvSpPr/>
          <p:nvPr/>
        </p:nvSpPr>
        <p:spPr>
          <a:xfrm>
            <a:off x="914400" y="3962520"/>
            <a:ext cx="7160040" cy="73440"/>
          </a:xfrm>
          <a:prstGeom prst="rect">
            <a:avLst/>
          </a:prstGeom>
          <a:gradFill>
            <a:gsLst>
              <a:gs pos="0">
                <a:srgbClr val="004646"/>
              </a:gs>
              <a:gs pos="50000">
                <a:srgbClr val="009999"/>
              </a:gs>
              <a:gs pos="100000">
                <a:srgbClr val="004646"/>
              </a:gs>
            </a:gsLst>
            <a:lin ang="5400000"/>
          </a:gradFill>
          <a:ln w="9360">
            <a:noFill/>
          </a:ln>
        </p:spPr>
      </p:sp>
      <p:sp>
        <p:nvSpPr>
          <p:cNvPr id="548" name="CustomShape 3"/>
          <p:cNvSpPr/>
          <p:nvPr/>
        </p:nvSpPr>
        <p:spPr>
          <a:xfrm>
            <a:off x="838080" y="3886200"/>
            <a:ext cx="73440" cy="225720"/>
          </a:xfrm>
          <a:prstGeom prst="rect">
            <a:avLst/>
          </a:prstGeom>
          <a:gradFill>
            <a:gsLst>
              <a:gs pos="0">
                <a:srgbClr val="172f46"/>
              </a:gs>
              <a:gs pos="50000">
                <a:srgbClr val="336699"/>
              </a:gs>
              <a:gs pos="100000">
                <a:srgbClr val="172f46"/>
              </a:gs>
            </a:gsLst>
            <a:lin ang="5400000"/>
          </a:gradFill>
          <a:ln w="9360">
            <a:noFill/>
          </a:ln>
        </p:spPr>
      </p:sp>
      <p:sp>
        <p:nvSpPr>
          <p:cNvPr id="549" name="CustomShape 4"/>
          <p:cNvSpPr/>
          <p:nvPr/>
        </p:nvSpPr>
        <p:spPr>
          <a:xfrm>
            <a:off x="8077320" y="3886200"/>
            <a:ext cx="73440" cy="225720"/>
          </a:xfrm>
          <a:prstGeom prst="rect">
            <a:avLst/>
          </a:prstGeom>
          <a:gradFill>
            <a:gsLst>
              <a:gs pos="0">
                <a:srgbClr val="172f46"/>
              </a:gs>
              <a:gs pos="50000">
                <a:srgbClr val="336699"/>
              </a:gs>
              <a:gs pos="100000">
                <a:srgbClr val="172f46"/>
              </a:gs>
            </a:gsLst>
            <a:lin ang="5400000"/>
          </a:gradFill>
          <a:ln w="9360">
            <a:noFill/>
          </a:ln>
        </p:spPr>
      </p:sp>
      <p:sp>
        <p:nvSpPr>
          <p:cNvPr id="550" name="CustomShape 5"/>
          <p:cNvSpPr/>
          <p:nvPr/>
        </p:nvSpPr>
        <p:spPr>
          <a:xfrm>
            <a:off x="2286000" y="2666880"/>
            <a:ext cx="73440" cy="1368720"/>
          </a:xfrm>
          <a:prstGeom prst="rect">
            <a:avLst/>
          </a:prstGeom>
          <a:gradFill>
            <a:gsLst>
              <a:gs pos="0">
                <a:srgbClr val="004646"/>
              </a:gs>
              <a:gs pos="50000">
                <a:srgbClr val="009999"/>
              </a:gs>
              <a:gs pos="100000">
                <a:srgbClr val="004646"/>
              </a:gs>
            </a:gsLst>
            <a:lin ang="0"/>
          </a:gradFill>
          <a:ln w="9360">
            <a:noFill/>
          </a:ln>
        </p:spPr>
      </p:sp>
      <p:sp>
        <p:nvSpPr>
          <p:cNvPr id="551" name="CustomShape 6"/>
          <p:cNvSpPr/>
          <p:nvPr/>
        </p:nvSpPr>
        <p:spPr>
          <a:xfrm>
            <a:off x="2133720" y="3886200"/>
            <a:ext cx="378000" cy="225720"/>
          </a:xfrm>
          <a:prstGeom prst="rect">
            <a:avLst/>
          </a:prstGeom>
          <a:gradFill>
            <a:gsLst>
              <a:gs pos="0">
                <a:srgbClr val="172f46"/>
              </a:gs>
              <a:gs pos="50000">
                <a:srgbClr val="336699"/>
              </a:gs>
              <a:gs pos="100000">
                <a:srgbClr val="172f46"/>
              </a:gs>
            </a:gsLst>
            <a:lin ang="5400000"/>
          </a:gradFill>
          <a:ln w="9360">
            <a:noFill/>
          </a:ln>
        </p:spPr>
      </p:sp>
      <p:sp>
        <p:nvSpPr>
          <p:cNvPr id="552" name="CustomShape 7"/>
          <p:cNvSpPr/>
          <p:nvPr/>
        </p:nvSpPr>
        <p:spPr>
          <a:xfrm>
            <a:off x="3733920" y="2666880"/>
            <a:ext cx="73440" cy="1368720"/>
          </a:xfrm>
          <a:prstGeom prst="rect">
            <a:avLst/>
          </a:prstGeom>
          <a:gradFill>
            <a:gsLst>
              <a:gs pos="0">
                <a:srgbClr val="004646"/>
              </a:gs>
              <a:gs pos="50000">
                <a:srgbClr val="009999"/>
              </a:gs>
              <a:gs pos="100000">
                <a:srgbClr val="004646"/>
              </a:gs>
            </a:gsLst>
            <a:lin ang="0"/>
          </a:gradFill>
          <a:ln w="9360">
            <a:noFill/>
          </a:ln>
        </p:spPr>
      </p:sp>
      <p:sp>
        <p:nvSpPr>
          <p:cNvPr id="553" name="CustomShape 8"/>
          <p:cNvSpPr/>
          <p:nvPr/>
        </p:nvSpPr>
        <p:spPr>
          <a:xfrm>
            <a:off x="3581280" y="3886200"/>
            <a:ext cx="378000" cy="225720"/>
          </a:xfrm>
          <a:prstGeom prst="rect">
            <a:avLst/>
          </a:prstGeom>
          <a:gradFill>
            <a:gsLst>
              <a:gs pos="0">
                <a:srgbClr val="172f46"/>
              </a:gs>
              <a:gs pos="50000">
                <a:srgbClr val="336699"/>
              </a:gs>
              <a:gs pos="100000">
                <a:srgbClr val="172f46"/>
              </a:gs>
            </a:gsLst>
            <a:lin ang="5400000"/>
          </a:gradFill>
          <a:ln w="9360">
            <a:noFill/>
          </a:ln>
        </p:spPr>
      </p:sp>
      <p:sp>
        <p:nvSpPr>
          <p:cNvPr id="554" name="CustomShape 9"/>
          <p:cNvSpPr/>
          <p:nvPr/>
        </p:nvSpPr>
        <p:spPr>
          <a:xfrm>
            <a:off x="5181480" y="2666880"/>
            <a:ext cx="73440" cy="1368720"/>
          </a:xfrm>
          <a:prstGeom prst="rect">
            <a:avLst/>
          </a:prstGeom>
          <a:gradFill>
            <a:gsLst>
              <a:gs pos="0">
                <a:srgbClr val="004646"/>
              </a:gs>
              <a:gs pos="50000">
                <a:srgbClr val="009999"/>
              </a:gs>
              <a:gs pos="100000">
                <a:srgbClr val="004646"/>
              </a:gs>
            </a:gsLst>
            <a:lin ang="0"/>
          </a:gradFill>
          <a:ln w="9360">
            <a:noFill/>
          </a:ln>
        </p:spPr>
      </p:sp>
      <p:sp>
        <p:nvSpPr>
          <p:cNvPr id="555" name="CustomShape 10"/>
          <p:cNvSpPr/>
          <p:nvPr/>
        </p:nvSpPr>
        <p:spPr>
          <a:xfrm>
            <a:off x="5029200" y="3886200"/>
            <a:ext cx="378000" cy="225720"/>
          </a:xfrm>
          <a:prstGeom prst="rect">
            <a:avLst/>
          </a:prstGeom>
          <a:gradFill>
            <a:gsLst>
              <a:gs pos="0">
                <a:srgbClr val="172f46"/>
              </a:gs>
              <a:gs pos="50000">
                <a:srgbClr val="336699"/>
              </a:gs>
              <a:gs pos="100000">
                <a:srgbClr val="172f46"/>
              </a:gs>
            </a:gsLst>
            <a:lin ang="5400000"/>
          </a:gradFill>
          <a:ln w="9360">
            <a:noFill/>
          </a:ln>
        </p:spPr>
      </p:sp>
      <p:sp>
        <p:nvSpPr>
          <p:cNvPr id="556" name="CustomShape 11"/>
          <p:cNvSpPr/>
          <p:nvPr/>
        </p:nvSpPr>
        <p:spPr>
          <a:xfrm>
            <a:off x="6553080" y="2666880"/>
            <a:ext cx="73440" cy="1368720"/>
          </a:xfrm>
          <a:prstGeom prst="rect">
            <a:avLst/>
          </a:prstGeom>
          <a:gradFill>
            <a:gsLst>
              <a:gs pos="0">
                <a:srgbClr val="004646"/>
              </a:gs>
              <a:gs pos="50000">
                <a:srgbClr val="009999"/>
              </a:gs>
              <a:gs pos="100000">
                <a:srgbClr val="004646"/>
              </a:gs>
            </a:gsLst>
            <a:lin ang="0"/>
          </a:gradFill>
          <a:ln w="9360">
            <a:noFill/>
          </a:ln>
        </p:spPr>
      </p:sp>
      <p:sp>
        <p:nvSpPr>
          <p:cNvPr id="557" name="CustomShape 12"/>
          <p:cNvSpPr/>
          <p:nvPr/>
        </p:nvSpPr>
        <p:spPr>
          <a:xfrm>
            <a:off x="6400800" y="3886200"/>
            <a:ext cx="378000" cy="225720"/>
          </a:xfrm>
          <a:prstGeom prst="rect">
            <a:avLst/>
          </a:prstGeom>
          <a:gradFill>
            <a:gsLst>
              <a:gs pos="0">
                <a:srgbClr val="172f46"/>
              </a:gs>
              <a:gs pos="50000">
                <a:srgbClr val="336699"/>
              </a:gs>
              <a:gs pos="100000">
                <a:srgbClr val="172f46"/>
              </a:gs>
            </a:gsLst>
            <a:lin ang="5400000"/>
          </a:gradFill>
          <a:ln w="9360">
            <a:noFill/>
          </a:ln>
        </p:spPr>
      </p:sp>
      <p:sp>
        <p:nvSpPr>
          <p:cNvPr id="558" name="CustomShape 13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Bus Topology</a:t>
            </a:r>
            <a:endParaRPr/>
          </a:p>
        </p:txBody>
      </p:sp>
      <p:sp>
        <p:nvSpPr>
          <p:cNvPr id="559" name="CustomShape 14"/>
          <p:cNvSpPr/>
          <p:nvPr/>
        </p:nvSpPr>
        <p:spPr>
          <a:xfrm>
            <a:off x="1828800" y="213372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560" name="CustomShape 15"/>
          <p:cNvSpPr/>
          <p:nvPr/>
        </p:nvSpPr>
        <p:spPr>
          <a:xfrm>
            <a:off x="3276720" y="213372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561" name="CustomShape 16"/>
          <p:cNvSpPr/>
          <p:nvPr/>
        </p:nvSpPr>
        <p:spPr>
          <a:xfrm>
            <a:off x="4724280" y="213372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562" name="CustomShape 17"/>
          <p:cNvSpPr/>
          <p:nvPr/>
        </p:nvSpPr>
        <p:spPr>
          <a:xfrm>
            <a:off x="6095880" y="213372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563" name="CustomShape 18"/>
          <p:cNvSpPr/>
          <p:nvPr/>
        </p:nvSpPr>
        <p:spPr>
          <a:xfrm>
            <a:off x="2362320" y="2666880"/>
            <a:ext cx="149400" cy="30204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564" name="CustomShape 19"/>
          <p:cNvSpPr/>
          <p:nvPr/>
        </p:nvSpPr>
        <p:spPr>
          <a:xfrm rot="5400000">
            <a:off x="2365200" y="3657600"/>
            <a:ext cx="149400" cy="30204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565" name="CustomShape 20"/>
          <p:cNvSpPr/>
          <p:nvPr/>
        </p:nvSpPr>
        <p:spPr>
          <a:xfrm rot="5400000">
            <a:off x="3812760" y="3657600"/>
            <a:ext cx="149400" cy="30204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566" name="CustomShape 21"/>
          <p:cNvSpPr/>
          <p:nvPr/>
        </p:nvSpPr>
        <p:spPr>
          <a:xfrm rot="5400000">
            <a:off x="5260680" y="3657600"/>
            <a:ext cx="149400" cy="30204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567" name="CustomShape 22"/>
          <p:cNvSpPr/>
          <p:nvPr/>
        </p:nvSpPr>
        <p:spPr>
          <a:xfrm>
            <a:off x="3809880" y="3581280"/>
            <a:ext cx="149400" cy="30204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568" name="CustomShape 23"/>
          <p:cNvSpPr/>
          <p:nvPr/>
        </p:nvSpPr>
        <p:spPr>
          <a:xfrm>
            <a:off x="5257800" y="3581280"/>
            <a:ext cx="149400" cy="30204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569" name="CustomShape 24"/>
          <p:cNvSpPr/>
          <p:nvPr/>
        </p:nvSpPr>
        <p:spPr>
          <a:xfrm>
            <a:off x="6629400" y="3581280"/>
            <a:ext cx="149400" cy="30204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570" name="CustomShape 25"/>
          <p:cNvSpPr/>
          <p:nvPr/>
        </p:nvSpPr>
        <p:spPr>
          <a:xfrm>
            <a:off x="2185920" y="1828800"/>
            <a:ext cx="33408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cc00"/>
                </a:solidFill>
                <a:latin typeface="Tahoma"/>
              </a:rPr>
              <a:t>A</a:t>
            </a:r>
            <a:endParaRPr/>
          </a:p>
        </p:txBody>
      </p:sp>
      <p:sp>
        <p:nvSpPr>
          <p:cNvPr id="571" name="CustomShape 26"/>
          <p:cNvSpPr/>
          <p:nvPr/>
        </p:nvSpPr>
        <p:spPr>
          <a:xfrm>
            <a:off x="3632760" y="1843200"/>
            <a:ext cx="33408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cc00"/>
                </a:solidFill>
                <a:latin typeface="Tahoma"/>
              </a:rPr>
              <a:t>B</a:t>
            </a:r>
            <a:endParaRPr/>
          </a:p>
        </p:txBody>
      </p:sp>
      <p:sp>
        <p:nvSpPr>
          <p:cNvPr id="572" name="CustomShape 27"/>
          <p:cNvSpPr/>
          <p:nvPr/>
        </p:nvSpPr>
        <p:spPr>
          <a:xfrm>
            <a:off x="5079960" y="1843200"/>
            <a:ext cx="33732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cc00"/>
                </a:solidFill>
                <a:latin typeface="Tahoma"/>
              </a:rPr>
              <a:t>C</a:t>
            </a:r>
            <a:endParaRPr/>
          </a:p>
        </p:txBody>
      </p:sp>
      <p:sp>
        <p:nvSpPr>
          <p:cNvPr id="573" name="CustomShape 28"/>
          <p:cNvSpPr/>
          <p:nvPr/>
        </p:nvSpPr>
        <p:spPr>
          <a:xfrm>
            <a:off x="6453000" y="1828800"/>
            <a:ext cx="35388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cc00"/>
                </a:solidFill>
                <a:latin typeface="Tahoma"/>
              </a:rPr>
              <a:t>D</a:t>
            </a:r>
            <a:endParaRPr/>
          </a:p>
        </p:txBody>
      </p:sp>
    </p:spTree>
  </p:cSld>
  <p:timing>
    <p:tnLst>
      <p:par>
        <p:cTn id="116" dur="indefinite" restart="never" nodeType="tmRoot">
          <p:childTnLst>
            <p:seq>
              <p:cTn id="117" nodeType="mainSeq">
                <p:childTnLst>
                  <p:par>
                    <p:cTn id="118" fill="freeze">
                      <p:stCondLst>
                        <p:cond delay="indefinite"/>
                      </p:stCondLst>
                      <p:childTnLst>
                        <p:par>
                          <p:cTn id="119" fill="freeze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path" presetID="42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  <p:par>
                          <p:cTn id="121" fill="freeze">
                            <p:stCondLst>
                              <p:cond delay="0"/>
                            </p:stCondLst>
                            <p:childTnLst>
                              <p:par>
                                <p:cTn id="122" nodeType="afterEffect" fill="hold" presetClass="path" presetID="63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  <p:par>
                          <p:cTn id="123" fill="freeze">
                            <p:stCondLst>
                              <p:cond delay="0"/>
                            </p:stCondLst>
                            <p:childTnLst>
                              <p:par>
                                <p:cTn id="124" nodeType="afterEffect" fill="hold" presetClass="path" presetID="64">
                                  <p:stCondLst>
                                    <p:cond delay="0"/>
                                  </p:stCondLst>
                                </p:cTn>
                              </p:par>
                              <p:par>
                                <p:cTn id="125" nodeType="withEffect" fill="hold" presetClass="path" presetID="63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  <p:par>
                          <p:cTn id="126" fill="freeze">
                            <p:stCondLst>
                              <p:cond delay="0"/>
                            </p:stCondLst>
                            <p:childTnLst>
                              <p:par>
                                <p:cTn id="127" nodeType="afterEffect" fill="hold" presetClass="path" presetID="63">
                                  <p:stCondLst>
                                    <p:cond delay="0"/>
                                  </p:stCondLst>
                                </p:cTn>
                              </p:par>
                              <p:par>
                                <p:cTn id="128" nodeType="withEffect" fill="hold" presetClass="path" presetID="64">
                                  <p:stCondLst>
                                    <p:cond delay="0"/>
                                  </p:stCondLst>
                                </p:cTn>
                              </p:par>
                              <p:par>
                                <p:cTn id="129" nodeType="withEffect" fill="hold" presetClass="path" presetID="64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575" name="CustomShape 2"/>
          <p:cNvSpPr/>
          <p:nvPr/>
        </p:nvSpPr>
        <p:spPr>
          <a:xfrm>
            <a:off x="914400" y="3962520"/>
            <a:ext cx="7160040" cy="73440"/>
          </a:xfrm>
          <a:prstGeom prst="rect">
            <a:avLst/>
          </a:prstGeom>
          <a:gradFill>
            <a:gsLst>
              <a:gs pos="0">
                <a:srgbClr val="004646"/>
              </a:gs>
              <a:gs pos="50000">
                <a:srgbClr val="009999"/>
              </a:gs>
              <a:gs pos="100000">
                <a:srgbClr val="004646"/>
              </a:gs>
            </a:gsLst>
            <a:lin ang="5400000"/>
          </a:gradFill>
          <a:ln w="9360">
            <a:noFill/>
          </a:ln>
        </p:spPr>
      </p:sp>
      <p:sp>
        <p:nvSpPr>
          <p:cNvPr id="576" name="CustomShape 3"/>
          <p:cNvSpPr/>
          <p:nvPr/>
        </p:nvSpPr>
        <p:spPr>
          <a:xfrm>
            <a:off x="5867280" y="3962160"/>
            <a:ext cx="73440" cy="1369440"/>
          </a:xfrm>
          <a:prstGeom prst="rect">
            <a:avLst/>
          </a:prstGeom>
          <a:gradFill>
            <a:gsLst>
              <a:gs pos="0">
                <a:srgbClr val="004646"/>
              </a:gs>
              <a:gs pos="50000">
                <a:srgbClr val="009999"/>
              </a:gs>
              <a:gs pos="100000">
                <a:srgbClr val="004646"/>
              </a:gs>
            </a:gsLst>
            <a:lin ang="0"/>
          </a:gradFill>
          <a:ln w="9360">
            <a:noFill/>
          </a:ln>
        </p:spPr>
      </p:sp>
      <p:sp>
        <p:nvSpPr>
          <p:cNvPr id="577" name="CustomShape 4"/>
          <p:cNvSpPr/>
          <p:nvPr/>
        </p:nvSpPr>
        <p:spPr>
          <a:xfrm>
            <a:off x="5715000" y="3885840"/>
            <a:ext cx="378000" cy="226440"/>
          </a:xfrm>
          <a:prstGeom prst="rect">
            <a:avLst/>
          </a:prstGeom>
          <a:gradFill>
            <a:gsLst>
              <a:gs pos="0">
                <a:srgbClr val="172f46"/>
              </a:gs>
              <a:gs pos="50000">
                <a:srgbClr val="336699"/>
              </a:gs>
              <a:gs pos="100000">
                <a:srgbClr val="172f46"/>
              </a:gs>
            </a:gsLst>
            <a:lin ang="5400000"/>
          </a:gradFill>
          <a:ln w="9360">
            <a:noFill/>
          </a:ln>
        </p:spPr>
      </p:sp>
      <p:sp>
        <p:nvSpPr>
          <p:cNvPr id="578" name="CustomShape 5"/>
          <p:cNvSpPr/>
          <p:nvPr/>
        </p:nvSpPr>
        <p:spPr>
          <a:xfrm>
            <a:off x="2286000" y="2666880"/>
            <a:ext cx="73440" cy="1368720"/>
          </a:xfrm>
          <a:prstGeom prst="rect">
            <a:avLst/>
          </a:prstGeom>
          <a:gradFill>
            <a:gsLst>
              <a:gs pos="0">
                <a:srgbClr val="004646"/>
              </a:gs>
              <a:gs pos="50000">
                <a:srgbClr val="009999"/>
              </a:gs>
              <a:gs pos="100000">
                <a:srgbClr val="004646"/>
              </a:gs>
            </a:gsLst>
            <a:lin ang="0"/>
          </a:gradFill>
          <a:ln w="9360">
            <a:noFill/>
          </a:ln>
        </p:spPr>
      </p:sp>
      <p:sp>
        <p:nvSpPr>
          <p:cNvPr id="579" name="CustomShape 6"/>
          <p:cNvSpPr/>
          <p:nvPr/>
        </p:nvSpPr>
        <p:spPr>
          <a:xfrm>
            <a:off x="2133720" y="3886200"/>
            <a:ext cx="378000" cy="225720"/>
          </a:xfrm>
          <a:prstGeom prst="rect">
            <a:avLst/>
          </a:prstGeom>
          <a:gradFill>
            <a:gsLst>
              <a:gs pos="0">
                <a:srgbClr val="172f46"/>
              </a:gs>
              <a:gs pos="50000">
                <a:srgbClr val="336699"/>
              </a:gs>
              <a:gs pos="100000">
                <a:srgbClr val="172f46"/>
              </a:gs>
            </a:gsLst>
            <a:lin ang="5400000"/>
          </a:gradFill>
          <a:ln w="9360">
            <a:noFill/>
          </a:ln>
        </p:spPr>
      </p:sp>
      <p:sp>
        <p:nvSpPr>
          <p:cNvPr id="580" name="CustomShape 7"/>
          <p:cNvSpPr/>
          <p:nvPr/>
        </p:nvSpPr>
        <p:spPr>
          <a:xfrm>
            <a:off x="3733920" y="2666880"/>
            <a:ext cx="73440" cy="1368720"/>
          </a:xfrm>
          <a:prstGeom prst="rect">
            <a:avLst/>
          </a:prstGeom>
          <a:gradFill>
            <a:gsLst>
              <a:gs pos="0">
                <a:srgbClr val="004646"/>
              </a:gs>
              <a:gs pos="50000">
                <a:srgbClr val="009999"/>
              </a:gs>
              <a:gs pos="100000">
                <a:srgbClr val="004646"/>
              </a:gs>
            </a:gsLst>
            <a:lin ang="0"/>
          </a:gradFill>
          <a:ln w="9360">
            <a:noFill/>
          </a:ln>
        </p:spPr>
      </p:sp>
      <p:sp>
        <p:nvSpPr>
          <p:cNvPr id="581" name="CustomShape 8"/>
          <p:cNvSpPr/>
          <p:nvPr/>
        </p:nvSpPr>
        <p:spPr>
          <a:xfrm>
            <a:off x="3581280" y="3886200"/>
            <a:ext cx="378000" cy="225720"/>
          </a:xfrm>
          <a:prstGeom prst="rect">
            <a:avLst/>
          </a:prstGeom>
          <a:gradFill>
            <a:gsLst>
              <a:gs pos="0">
                <a:srgbClr val="172f46"/>
              </a:gs>
              <a:gs pos="50000">
                <a:srgbClr val="336699"/>
              </a:gs>
              <a:gs pos="100000">
                <a:srgbClr val="172f46"/>
              </a:gs>
            </a:gsLst>
            <a:lin ang="5400000"/>
          </a:gradFill>
          <a:ln w="9360">
            <a:noFill/>
          </a:ln>
        </p:spPr>
      </p:sp>
      <p:sp>
        <p:nvSpPr>
          <p:cNvPr id="582" name="CustomShape 9"/>
          <p:cNvSpPr/>
          <p:nvPr/>
        </p:nvSpPr>
        <p:spPr>
          <a:xfrm>
            <a:off x="5181480" y="2666880"/>
            <a:ext cx="73440" cy="1368720"/>
          </a:xfrm>
          <a:prstGeom prst="rect">
            <a:avLst/>
          </a:prstGeom>
          <a:gradFill>
            <a:gsLst>
              <a:gs pos="0">
                <a:srgbClr val="004646"/>
              </a:gs>
              <a:gs pos="50000">
                <a:srgbClr val="009999"/>
              </a:gs>
              <a:gs pos="100000">
                <a:srgbClr val="004646"/>
              </a:gs>
            </a:gsLst>
            <a:lin ang="0"/>
          </a:gradFill>
          <a:ln w="9360">
            <a:noFill/>
          </a:ln>
        </p:spPr>
      </p:sp>
      <p:sp>
        <p:nvSpPr>
          <p:cNvPr id="583" name="CustomShape 10"/>
          <p:cNvSpPr/>
          <p:nvPr/>
        </p:nvSpPr>
        <p:spPr>
          <a:xfrm>
            <a:off x="5029200" y="3886200"/>
            <a:ext cx="378000" cy="225720"/>
          </a:xfrm>
          <a:prstGeom prst="rect">
            <a:avLst/>
          </a:prstGeom>
          <a:gradFill>
            <a:gsLst>
              <a:gs pos="0">
                <a:srgbClr val="172f46"/>
              </a:gs>
              <a:gs pos="50000">
                <a:srgbClr val="336699"/>
              </a:gs>
              <a:gs pos="100000">
                <a:srgbClr val="172f46"/>
              </a:gs>
            </a:gsLst>
            <a:lin ang="5400000"/>
          </a:gradFill>
          <a:ln w="9360">
            <a:noFill/>
          </a:ln>
        </p:spPr>
      </p:sp>
      <p:sp>
        <p:nvSpPr>
          <p:cNvPr id="584" name="CustomShape 11"/>
          <p:cNvSpPr/>
          <p:nvPr/>
        </p:nvSpPr>
        <p:spPr>
          <a:xfrm>
            <a:off x="6553080" y="2666880"/>
            <a:ext cx="73440" cy="1368720"/>
          </a:xfrm>
          <a:prstGeom prst="rect">
            <a:avLst/>
          </a:prstGeom>
          <a:gradFill>
            <a:gsLst>
              <a:gs pos="0">
                <a:srgbClr val="004646"/>
              </a:gs>
              <a:gs pos="50000">
                <a:srgbClr val="009999"/>
              </a:gs>
              <a:gs pos="100000">
                <a:srgbClr val="004646"/>
              </a:gs>
            </a:gsLst>
            <a:lin ang="0"/>
          </a:gradFill>
          <a:ln w="9360">
            <a:noFill/>
          </a:ln>
        </p:spPr>
      </p:sp>
      <p:sp>
        <p:nvSpPr>
          <p:cNvPr id="585" name="CustomShape 12"/>
          <p:cNvSpPr/>
          <p:nvPr/>
        </p:nvSpPr>
        <p:spPr>
          <a:xfrm>
            <a:off x="6400800" y="3886200"/>
            <a:ext cx="378000" cy="225720"/>
          </a:xfrm>
          <a:prstGeom prst="rect">
            <a:avLst/>
          </a:prstGeom>
          <a:gradFill>
            <a:gsLst>
              <a:gs pos="0">
                <a:srgbClr val="172f46"/>
              </a:gs>
              <a:gs pos="50000">
                <a:srgbClr val="336699"/>
              </a:gs>
              <a:gs pos="100000">
                <a:srgbClr val="172f46"/>
              </a:gs>
            </a:gsLst>
            <a:lin ang="5400000"/>
          </a:gradFill>
          <a:ln w="9360">
            <a:noFill/>
          </a:ln>
        </p:spPr>
      </p:sp>
      <p:sp>
        <p:nvSpPr>
          <p:cNvPr id="586" name="CustomShape 13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Bus Topology</a:t>
            </a:r>
            <a:endParaRPr/>
          </a:p>
        </p:txBody>
      </p:sp>
      <p:sp>
        <p:nvSpPr>
          <p:cNvPr id="587" name="CustomShape 14"/>
          <p:cNvSpPr/>
          <p:nvPr/>
        </p:nvSpPr>
        <p:spPr>
          <a:xfrm>
            <a:off x="1828800" y="213372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588" name="CustomShape 15"/>
          <p:cNvSpPr/>
          <p:nvPr/>
        </p:nvSpPr>
        <p:spPr>
          <a:xfrm>
            <a:off x="838080" y="3886200"/>
            <a:ext cx="73440" cy="225720"/>
          </a:xfrm>
          <a:prstGeom prst="rect">
            <a:avLst/>
          </a:prstGeom>
          <a:gradFill>
            <a:gsLst>
              <a:gs pos="0">
                <a:srgbClr val="172f46"/>
              </a:gs>
              <a:gs pos="50000">
                <a:srgbClr val="336699"/>
              </a:gs>
              <a:gs pos="100000">
                <a:srgbClr val="172f46"/>
              </a:gs>
            </a:gsLst>
            <a:lin ang="5400000"/>
          </a:gradFill>
          <a:ln w="9360">
            <a:noFill/>
          </a:ln>
        </p:spPr>
      </p:sp>
      <p:sp>
        <p:nvSpPr>
          <p:cNvPr id="589" name="CustomShape 16"/>
          <p:cNvSpPr/>
          <p:nvPr/>
        </p:nvSpPr>
        <p:spPr>
          <a:xfrm>
            <a:off x="8077320" y="3886200"/>
            <a:ext cx="73440" cy="225720"/>
          </a:xfrm>
          <a:prstGeom prst="rect">
            <a:avLst/>
          </a:prstGeom>
          <a:gradFill>
            <a:gsLst>
              <a:gs pos="0">
                <a:srgbClr val="172f46"/>
              </a:gs>
              <a:gs pos="50000">
                <a:srgbClr val="336699"/>
              </a:gs>
              <a:gs pos="100000">
                <a:srgbClr val="172f46"/>
              </a:gs>
            </a:gsLst>
            <a:lin ang="5400000"/>
          </a:gradFill>
          <a:ln w="9360">
            <a:noFill/>
          </a:ln>
        </p:spPr>
      </p:sp>
      <p:sp>
        <p:nvSpPr>
          <p:cNvPr id="590" name="CustomShape 17"/>
          <p:cNvSpPr/>
          <p:nvPr/>
        </p:nvSpPr>
        <p:spPr>
          <a:xfrm>
            <a:off x="3276720" y="213372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591" name="CustomShape 18"/>
          <p:cNvSpPr/>
          <p:nvPr/>
        </p:nvSpPr>
        <p:spPr>
          <a:xfrm>
            <a:off x="4724280" y="213372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592" name="CustomShape 19"/>
          <p:cNvSpPr/>
          <p:nvPr/>
        </p:nvSpPr>
        <p:spPr>
          <a:xfrm>
            <a:off x="6095880" y="213372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593" name="CustomShape 20"/>
          <p:cNvSpPr/>
          <p:nvPr/>
        </p:nvSpPr>
        <p:spPr>
          <a:xfrm>
            <a:off x="5410080" y="480060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</p:spTree>
  </p:cSld>
  <p:timing>
    <p:tnLst>
      <p:par>
        <p:cTn id="130" dur="indefinite" restart="never" nodeType="tmRoot">
          <p:childTnLst>
            <p:seq>
              <p:cTn id="131" nodeType="mainSeq">
                <p:childTnLst>
                  <p:par>
                    <p:cTn id="132" fill="freeze">
                      <p:stCondLst>
                        <p:cond delay="indefinite"/>
                      </p:stCondLst>
                      <p:childTnLst>
                        <p:par>
                          <p:cTn id="133" fill="freeze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36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595" name="CustomShape 2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Bus Topology</a:t>
            </a:r>
            <a:endParaRPr/>
          </a:p>
        </p:txBody>
      </p:sp>
      <p:sp>
        <p:nvSpPr>
          <p:cNvPr id="596" name="CustomShape 3"/>
          <p:cNvSpPr/>
          <p:nvPr/>
        </p:nvSpPr>
        <p:spPr>
          <a:xfrm>
            <a:off x="4648320" y="1371600"/>
            <a:ext cx="4035600" cy="472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b="1" lang="en-US" sz="2800" u="sng">
                <a:solidFill>
                  <a:srgbClr val="e5ffff"/>
                </a:solidFill>
                <a:latin typeface="Arial"/>
              </a:rPr>
              <a:t>Pros: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e5ffff"/>
                </a:solidFill>
                <a:latin typeface="Tahoma"/>
              </a:rPr>
              <a:t>Little cabling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e5ffff"/>
                </a:solidFill>
                <a:latin typeface="Tahoma"/>
              </a:rPr>
              <a:t>Easy to install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b="1" lang="en-US" sz="2800" u="sng">
                <a:solidFill>
                  <a:srgbClr val="e5ffff"/>
                </a:solidFill>
                <a:latin typeface="Arial"/>
              </a:rPr>
              <a:t>Cons: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e5ffff"/>
                </a:solidFill>
                <a:latin typeface="Tahoma"/>
              </a:rPr>
              <a:t>Difficult to modify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e5ffff"/>
                </a:solidFill>
                <a:latin typeface="Tahoma"/>
              </a:rPr>
              <a:t>Difficult to isolate fault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e5ffff"/>
                </a:solidFill>
                <a:latin typeface="Tahoma"/>
              </a:rPr>
              <a:t>Break in the bus cable stops all transmission</a:t>
            </a:r>
            <a:endParaRPr/>
          </a:p>
        </p:txBody>
      </p:sp>
      <p:sp>
        <p:nvSpPr>
          <p:cNvPr id="597" name="CustomShape 4"/>
          <p:cNvSpPr/>
          <p:nvPr/>
        </p:nvSpPr>
        <p:spPr>
          <a:xfrm>
            <a:off x="588960" y="3295800"/>
            <a:ext cx="3599280" cy="71640"/>
          </a:xfrm>
          <a:prstGeom prst="rect">
            <a:avLst/>
          </a:prstGeom>
          <a:gradFill>
            <a:gsLst>
              <a:gs pos="0">
                <a:srgbClr val="004646"/>
              </a:gs>
              <a:gs pos="50000">
                <a:srgbClr val="009999"/>
              </a:gs>
              <a:gs pos="100000">
                <a:srgbClr val="004646"/>
              </a:gs>
            </a:gsLst>
            <a:lin ang="5400000"/>
          </a:gradFill>
          <a:ln w="9360">
            <a:noFill/>
          </a:ln>
        </p:spPr>
      </p:sp>
      <p:sp>
        <p:nvSpPr>
          <p:cNvPr id="598" name="CustomShape 5"/>
          <p:cNvSpPr/>
          <p:nvPr/>
        </p:nvSpPr>
        <p:spPr>
          <a:xfrm>
            <a:off x="1319040" y="2365200"/>
            <a:ext cx="49320" cy="983520"/>
          </a:xfrm>
          <a:prstGeom prst="rect">
            <a:avLst/>
          </a:prstGeom>
          <a:gradFill>
            <a:gsLst>
              <a:gs pos="0">
                <a:srgbClr val="004646"/>
              </a:gs>
              <a:gs pos="50000">
                <a:srgbClr val="009999"/>
              </a:gs>
              <a:gs pos="100000">
                <a:srgbClr val="004646"/>
              </a:gs>
            </a:gsLst>
            <a:lin ang="0"/>
          </a:gradFill>
          <a:ln w="9360">
            <a:noFill/>
          </a:ln>
        </p:spPr>
      </p:sp>
      <p:sp>
        <p:nvSpPr>
          <p:cNvPr id="599" name="CustomShape 6"/>
          <p:cNvSpPr/>
          <p:nvPr/>
        </p:nvSpPr>
        <p:spPr>
          <a:xfrm>
            <a:off x="1209600" y="3242160"/>
            <a:ext cx="270000" cy="160200"/>
          </a:xfrm>
          <a:prstGeom prst="rect">
            <a:avLst/>
          </a:prstGeom>
          <a:gradFill>
            <a:gsLst>
              <a:gs pos="0">
                <a:srgbClr val="172f46"/>
              </a:gs>
              <a:gs pos="50000">
                <a:srgbClr val="336699"/>
              </a:gs>
              <a:gs pos="100000">
                <a:srgbClr val="172f46"/>
              </a:gs>
            </a:gsLst>
            <a:lin ang="5400000"/>
          </a:gradFill>
          <a:ln w="9360">
            <a:noFill/>
          </a:ln>
        </p:spPr>
      </p:sp>
      <p:sp>
        <p:nvSpPr>
          <p:cNvPr id="600" name="CustomShape 7"/>
          <p:cNvSpPr/>
          <p:nvPr/>
        </p:nvSpPr>
        <p:spPr>
          <a:xfrm>
            <a:off x="2359440" y="2365200"/>
            <a:ext cx="54360" cy="983520"/>
          </a:xfrm>
          <a:prstGeom prst="rect">
            <a:avLst/>
          </a:prstGeom>
          <a:gradFill>
            <a:gsLst>
              <a:gs pos="0">
                <a:srgbClr val="004646"/>
              </a:gs>
              <a:gs pos="50000">
                <a:srgbClr val="009999"/>
              </a:gs>
              <a:gs pos="100000">
                <a:srgbClr val="004646"/>
              </a:gs>
            </a:gsLst>
            <a:lin ang="0"/>
          </a:gradFill>
          <a:ln w="9360">
            <a:noFill/>
          </a:ln>
        </p:spPr>
      </p:sp>
      <p:sp>
        <p:nvSpPr>
          <p:cNvPr id="601" name="CustomShape 8"/>
          <p:cNvSpPr/>
          <p:nvPr/>
        </p:nvSpPr>
        <p:spPr>
          <a:xfrm>
            <a:off x="2249640" y="3242160"/>
            <a:ext cx="271800" cy="160200"/>
          </a:xfrm>
          <a:prstGeom prst="rect">
            <a:avLst/>
          </a:prstGeom>
          <a:gradFill>
            <a:gsLst>
              <a:gs pos="0">
                <a:srgbClr val="172f46"/>
              </a:gs>
              <a:gs pos="50000">
                <a:srgbClr val="336699"/>
              </a:gs>
              <a:gs pos="100000">
                <a:srgbClr val="172f46"/>
              </a:gs>
            </a:gsLst>
            <a:lin ang="5400000"/>
          </a:gradFill>
          <a:ln w="9360">
            <a:noFill/>
          </a:ln>
        </p:spPr>
      </p:sp>
      <p:sp>
        <p:nvSpPr>
          <p:cNvPr id="602" name="CustomShape 9"/>
          <p:cNvSpPr/>
          <p:nvPr/>
        </p:nvSpPr>
        <p:spPr>
          <a:xfrm>
            <a:off x="3400200" y="2365200"/>
            <a:ext cx="49320" cy="983520"/>
          </a:xfrm>
          <a:prstGeom prst="rect">
            <a:avLst/>
          </a:prstGeom>
          <a:gradFill>
            <a:gsLst>
              <a:gs pos="0">
                <a:srgbClr val="004646"/>
              </a:gs>
              <a:gs pos="50000">
                <a:srgbClr val="009999"/>
              </a:gs>
              <a:gs pos="100000">
                <a:srgbClr val="004646"/>
              </a:gs>
            </a:gsLst>
            <a:lin ang="0"/>
          </a:gradFill>
          <a:ln w="9360">
            <a:noFill/>
          </a:ln>
        </p:spPr>
      </p:sp>
      <p:sp>
        <p:nvSpPr>
          <p:cNvPr id="603" name="CustomShape 10"/>
          <p:cNvSpPr/>
          <p:nvPr/>
        </p:nvSpPr>
        <p:spPr>
          <a:xfrm>
            <a:off x="3290760" y="3242160"/>
            <a:ext cx="270000" cy="160200"/>
          </a:xfrm>
          <a:prstGeom prst="rect">
            <a:avLst/>
          </a:prstGeom>
          <a:gradFill>
            <a:gsLst>
              <a:gs pos="0">
                <a:srgbClr val="172f46"/>
              </a:gs>
              <a:gs pos="50000">
                <a:srgbClr val="336699"/>
              </a:gs>
              <a:gs pos="100000">
                <a:srgbClr val="172f46"/>
              </a:gs>
            </a:gsLst>
            <a:lin ang="5400000"/>
          </a:gradFill>
          <a:ln w="9360">
            <a:noFill/>
          </a:ln>
        </p:spPr>
      </p:sp>
      <p:sp>
        <p:nvSpPr>
          <p:cNvPr id="604" name="CustomShape 11"/>
          <p:cNvSpPr/>
          <p:nvPr/>
        </p:nvSpPr>
        <p:spPr>
          <a:xfrm>
            <a:off x="990720" y="1981080"/>
            <a:ext cx="708480" cy="53352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605" name="CustomShape 12"/>
          <p:cNvSpPr/>
          <p:nvPr/>
        </p:nvSpPr>
        <p:spPr>
          <a:xfrm>
            <a:off x="533520" y="3241800"/>
            <a:ext cx="52560" cy="160560"/>
          </a:xfrm>
          <a:prstGeom prst="rect">
            <a:avLst/>
          </a:prstGeom>
          <a:gradFill>
            <a:gsLst>
              <a:gs pos="0">
                <a:srgbClr val="172f46"/>
              </a:gs>
              <a:gs pos="50000">
                <a:srgbClr val="336699"/>
              </a:gs>
              <a:gs pos="100000">
                <a:srgbClr val="172f46"/>
              </a:gs>
            </a:gsLst>
            <a:lin ang="5400000"/>
          </a:gradFill>
          <a:ln w="9360">
            <a:noFill/>
          </a:ln>
        </p:spPr>
      </p:sp>
      <p:sp>
        <p:nvSpPr>
          <p:cNvPr id="606" name="CustomShape 13"/>
          <p:cNvSpPr/>
          <p:nvPr/>
        </p:nvSpPr>
        <p:spPr>
          <a:xfrm>
            <a:off x="4191120" y="3241800"/>
            <a:ext cx="51120" cy="160560"/>
          </a:xfrm>
          <a:prstGeom prst="rect">
            <a:avLst/>
          </a:prstGeom>
          <a:gradFill>
            <a:gsLst>
              <a:gs pos="0">
                <a:srgbClr val="172f46"/>
              </a:gs>
              <a:gs pos="50000">
                <a:srgbClr val="336699"/>
              </a:gs>
              <a:gs pos="100000">
                <a:srgbClr val="172f46"/>
              </a:gs>
            </a:gsLst>
            <a:lin ang="5400000"/>
          </a:gradFill>
          <a:ln w="9360">
            <a:noFill/>
          </a:ln>
        </p:spPr>
      </p:sp>
      <p:sp>
        <p:nvSpPr>
          <p:cNvPr id="607" name="CustomShape 14"/>
          <p:cNvSpPr/>
          <p:nvPr/>
        </p:nvSpPr>
        <p:spPr>
          <a:xfrm>
            <a:off x="2030400" y="1981080"/>
            <a:ext cx="709920" cy="53352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608" name="CustomShape 15"/>
          <p:cNvSpPr/>
          <p:nvPr/>
        </p:nvSpPr>
        <p:spPr>
          <a:xfrm>
            <a:off x="3071880" y="1981080"/>
            <a:ext cx="708480" cy="53352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</p:spTree>
  </p:cSld>
  <p:timing>
    <p:tnLst>
      <p:par>
        <p:cTn id="137" dur="indefinite" restart="never" nodeType="tmRoot">
          <p:childTnLst>
            <p:seq>
              <p:cTn id="1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610" name="CustomShape 2"/>
          <p:cNvSpPr/>
          <p:nvPr/>
        </p:nvSpPr>
        <p:spPr>
          <a:xfrm>
            <a:off x="1905120" y="2743200"/>
            <a:ext cx="4950000" cy="152100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</a:ln>
        </p:spPr>
      </p:sp>
      <p:sp>
        <p:nvSpPr>
          <p:cNvPr id="611" name="CustomShape 3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Ring Topology</a:t>
            </a:r>
            <a:endParaRPr/>
          </a:p>
        </p:txBody>
      </p:sp>
      <p:sp>
        <p:nvSpPr>
          <p:cNvPr id="612" name="CustomShape 4"/>
          <p:cNvSpPr/>
          <p:nvPr/>
        </p:nvSpPr>
        <p:spPr>
          <a:xfrm>
            <a:off x="4648320" y="213372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613" name="CustomShape 5"/>
          <p:cNvSpPr/>
          <p:nvPr/>
        </p:nvSpPr>
        <p:spPr>
          <a:xfrm>
            <a:off x="6629400" y="297180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614" name="CustomShape 6"/>
          <p:cNvSpPr/>
          <p:nvPr/>
        </p:nvSpPr>
        <p:spPr>
          <a:xfrm>
            <a:off x="1143000" y="297180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615" name="CustomShape 7"/>
          <p:cNvSpPr/>
          <p:nvPr/>
        </p:nvSpPr>
        <p:spPr>
          <a:xfrm>
            <a:off x="3048120" y="405432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616" name="CustomShape 8"/>
          <p:cNvSpPr/>
          <p:nvPr/>
        </p:nvSpPr>
        <p:spPr>
          <a:xfrm>
            <a:off x="2971800" y="4114800"/>
            <a:ext cx="378000" cy="14940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617" name="CustomShape 9"/>
          <p:cNvSpPr/>
          <p:nvPr/>
        </p:nvSpPr>
        <p:spPr>
          <a:xfrm rot="5400000">
            <a:off x="1869840" y="3924000"/>
            <a:ext cx="378000" cy="14940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618" name="CustomShape 10"/>
          <p:cNvSpPr/>
          <p:nvPr/>
        </p:nvSpPr>
        <p:spPr>
          <a:xfrm>
            <a:off x="1981080" y="2819520"/>
            <a:ext cx="378000" cy="14940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619" name="CustomShape 11"/>
          <p:cNvSpPr/>
          <p:nvPr/>
        </p:nvSpPr>
        <p:spPr>
          <a:xfrm>
            <a:off x="3344760" y="4800600"/>
            <a:ext cx="33408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cc00"/>
                </a:solidFill>
                <a:latin typeface="Tahoma"/>
              </a:rPr>
              <a:t>A</a:t>
            </a:r>
            <a:endParaRPr/>
          </a:p>
        </p:txBody>
      </p:sp>
      <p:sp>
        <p:nvSpPr>
          <p:cNvPr id="620" name="CustomShape 12"/>
          <p:cNvSpPr/>
          <p:nvPr/>
        </p:nvSpPr>
        <p:spPr>
          <a:xfrm>
            <a:off x="967320" y="3062160"/>
            <a:ext cx="33408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cc00"/>
                </a:solidFill>
                <a:latin typeface="Tahoma"/>
              </a:rPr>
              <a:t>B</a:t>
            </a:r>
            <a:endParaRPr/>
          </a:p>
        </p:txBody>
      </p:sp>
      <p:sp>
        <p:nvSpPr>
          <p:cNvPr id="621" name="CustomShape 13"/>
          <p:cNvSpPr/>
          <p:nvPr/>
        </p:nvSpPr>
        <p:spPr>
          <a:xfrm>
            <a:off x="4943160" y="1843200"/>
            <a:ext cx="33732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cc00"/>
                </a:solidFill>
                <a:latin typeface="Tahoma"/>
              </a:rPr>
              <a:t>C</a:t>
            </a:r>
            <a:endParaRPr/>
          </a:p>
        </p:txBody>
      </p:sp>
      <p:sp>
        <p:nvSpPr>
          <p:cNvPr id="622" name="CustomShape 14"/>
          <p:cNvSpPr/>
          <p:nvPr/>
        </p:nvSpPr>
        <p:spPr>
          <a:xfrm>
            <a:off x="6926040" y="2666880"/>
            <a:ext cx="35388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cc00"/>
                </a:solidFill>
                <a:latin typeface="Tahoma"/>
              </a:rPr>
              <a:t>D</a:t>
            </a:r>
            <a:endParaRPr/>
          </a:p>
        </p:txBody>
      </p:sp>
    </p:spTree>
  </p:cSld>
  <p:timing>
    <p:tnLst>
      <p:par>
        <p:cTn id="139" dur="indefinite" restart="never" nodeType="tmRoot">
          <p:childTnLst>
            <p:seq>
              <p:cTn id="140" nodeType="mainSeq">
                <p:childTnLst>
                  <p:par>
                    <p:cTn id="141" fill="freeze">
                      <p:stCondLst>
                        <p:cond delay="indefinite"/>
                      </p:stCondLst>
                      <p:childTnLst>
                        <p:par>
                          <p:cTn id="142" fill="freeze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path" presetID="35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  <p:par>
                          <p:cTn id="144" fill="freeze">
                            <p:stCondLst>
                              <p:cond delay="0"/>
                            </p:stCondLst>
                            <p:childTnLst>
                              <p:par>
                                <p:cTn id="145" nodeType="afterEffect" fill="hold" presetClass="path" presetID="64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  <p:par>
                          <p:cTn id="146" fill="freeze">
                            <p:stCondLst>
                              <p:cond delay="0"/>
                            </p:stCondLst>
                            <p:childTnLst>
                              <p:par>
                                <p:cTn id="147" nodeType="afterEffect" fill="hold" presetClass="path" presetID="63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624" name="CustomShape 2"/>
          <p:cNvSpPr/>
          <p:nvPr/>
        </p:nvSpPr>
        <p:spPr>
          <a:xfrm>
            <a:off x="1905120" y="2743200"/>
            <a:ext cx="4950000" cy="152100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</a:ln>
        </p:spPr>
      </p:sp>
      <p:sp>
        <p:nvSpPr>
          <p:cNvPr id="625" name="CustomShape 3"/>
          <p:cNvSpPr/>
          <p:nvPr/>
        </p:nvSpPr>
        <p:spPr>
          <a:xfrm>
            <a:off x="1905120" y="2743200"/>
            <a:ext cx="4950000" cy="152100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</a:ln>
        </p:spPr>
      </p:sp>
      <p:sp>
        <p:nvSpPr>
          <p:cNvPr id="626" name="CustomShape 4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Ring Topology</a:t>
            </a:r>
            <a:endParaRPr/>
          </a:p>
        </p:txBody>
      </p:sp>
      <p:sp>
        <p:nvSpPr>
          <p:cNvPr id="627" name="CustomShape 5"/>
          <p:cNvSpPr/>
          <p:nvPr/>
        </p:nvSpPr>
        <p:spPr>
          <a:xfrm>
            <a:off x="4648320" y="213372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628" name="CustomShape 6"/>
          <p:cNvSpPr/>
          <p:nvPr/>
        </p:nvSpPr>
        <p:spPr>
          <a:xfrm>
            <a:off x="6629400" y="297180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629" name="CustomShape 7"/>
          <p:cNvSpPr/>
          <p:nvPr/>
        </p:nvSpPr>
        <p:spPr>
          <a:xfrm>
            <a:off x="1143000" y="297180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630" name="CustomShape 8"/>
          <p:cNvSpPr/>
          <p:nvPr/>
        </p:nvSpPr>
        <p:spPr>
          <a:xfrm>
            <a:off x="3048120" y="405432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631" name="CustomShape 9"/>
          <p:cNvSpPr/>
          <p:nvPr/>
        </p:nvSpPr>
        <p:spPr>
          <a:xfrm>
            <a:off x="5334120" y="403848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</p:spTree>
  </p:cSld>
  <p:timing>
    <p:tnLst>
      <p:par>
        <p:cTn id="148" dur="indefinite" restart="never" nodeType="tmRoot">
          <p:childTnLst>
            <p:seq>
              <p:cTn id="14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633" name="CustomShape 2"/>
          <p:cNvSpPr/>
          <p:nvPr/>
        </p:nvSpPr>
        <p:spPr>
          <a:xfrm>
            <a:off x="1143000" y="1828800"/>
            <a:ext cx="4950000" cy="152100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</a:ln>
        </p:spPr>
      </p:sp>
      <p:sp>
        <p:nvSpPr>
          <p:cNvPr id="634" name="CustomShape 3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Ring Topology</a:t>
            </a:r>
            <a:endParaRPr/>
          </a:p>
        </p:txBody>
      </p:sp>
      <p:sp>
        <p:nvSpPr>
          <p:cNvPr id="635" name="CustomShape 4"/>
          <p:cNvSpPr/>
          <p:nvPr/>
        </p:nvSpPr>
        <p:spPr>
          <a:xfrm>
            <a:off x="4648320" y="3200400"/>
            <a:ext cx="4035600" cy="334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b="1" lang="en-US" sz="2400" u="sng">
                <a:solidFill>
                  <a:srgbClr val="e5ffff"/>
                </a:solidFill>
                <a:latin typeface="Arial"/>
              </a:rPr>
              <a:t>Pros: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000">
                <a:solidFill>
                  <a:srgbClr val="e5ffff"/>
                </a:solidFill>
                <a:latin typeface="Tahoma"/>
              </a:rPr>
              <a:t>Easy to install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000">
                <a:solidFill>
                  <a:srgbClr val="e5ffff"/>
                </a:solidFill>
                <a:latin typeface="Tahoma"/>
              </a:rPr>
              <a:t>Easy to identify fault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b="1" lang="en-US" sz="2400" u="sng">
                <a:solidFill>
                  <a:srgbClr val="e5ffff"/>
                </a:solidFill>
                <a:latin typeface="Arial"/>
              </a:rPr>
              <a:t>Cons: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000">
                <a:solidFill>
                  <a:srgbClr val="e5ffff"/>
                </a:solidFill>
                <a:latin typeface="Tahoma"/>
              </a:rPr>
              <a:t>Delay in large ring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000">
                <a:solidFill>
                  <a:srgbClr val="e5ffff"/>
                </a:solidFill>
                <a:latin typeface="Tahoma"/>
              </a:rPr>
              <a:t>Break in the ring stops all transmission</a:t>
            </a:r>
            <a:endParaRPr/>
          </a:p>
        </p:txBody>
      </p:sp>
      <p:sp>
        <p:nvSpPr>
          <p:cNvPr id="636" name="CustomShape 5"/>
          <p:cNvSpPr/>
          <p:nvPr/>
        </p:nvSpPr>
        <p:spPr>
          <a:xfrm>
            <a:off x="3886200" y="121932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637" name="CustomShape 6"/>
          <p:cNvSpPr/>
          <p:nvPr/>
        </p:nvSpPr>
        <p:spPr>
          <a:xfrm>
            <a:off x="5867280" y="205740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638" name="CustomShape 7"/>
          <p:cNvSpPr/>
          <p:nvPr/>
        </p:nvSpPr>
        <p:spPr>
          <a:xfrm>
            <a:off x="380880" y="205740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639" name="CustomShape 8"/>
          <p:cNvSpPr/>
          <p:nvPr/>
        </p:nvSpPr>
        <p:spPr>
          <a:xfrm>
            <a:off x="2286000" y="313992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</p:spTree>
  </p:cSld>
  <p:timing>
    <p:tnLst>
      <p:par>
        <p:cTn id="150" dur="indefinite" restart="never" nodeType="tmRoot">
          <p:childTnLst>
            <p:seq>
              <p:cTn id="15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641" name="CustomShape 2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Hybrid Topologies</a:t>
            </a:r>
            <a:endParaRPr/>
          </a:p>
        </p:txBody>
      </p:sp>
      <p:pic>
        <p:nvPicPr>
          <p:cNvPr id="6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103120"/>
            <a:ext cx="8228880" cy="376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2" dur="indefinite" restart="never" nodeType="tmRoot">
          <p:childTnLst>
            <p:seq>
              <p:cTn id="153" dur="indefinite" nodeType="mainSeq">
                <p:childTnLst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58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63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66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71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76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181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186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91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93" dur="500"/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644" name="CustomShape 2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Network Categories</a:t>
            </a:r>
            <a:endParaRPr/>
          </a:p>
        </p:txBody>
      </p:sp>
      <p:sp>
        <p:nvSpPr>
          <p:cNvPr id="645" name="CustomShape 3"/>
          <p:cNvSpPr/>
          <p:nvPr/>
        </p:nvSpPr>
        <p:spPr>
          <a:xfrm>
            <a:off x="457200" y="1371600"/>
            <a:ext cx="8226720" cy="472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Local Area Network (LAN)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Wide Area Network (WAN)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endParaRPr/>
          </a:p>
        </p:txBody>
      </p:sp>
    </p:spTree>
  </p:cSld>
  <p:timing>
    <p:tnLst>
      <p:par>
        <p:cTn id="195" dur="indefinite" restart="never" nodeType="tmRoot">
          <p:childTnLst>
            <p:seq>
              <p:cTn id="1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647" name="CustomShape 2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Local Area Networks</a:t>
            </a:r>
            <a:endParaRPr/>
          </a:p>
        </p:txBody>
      </p:sp>
      <p:sp>
        <p:nvSpPr>
          <p:cNvPr id="648" name="CustomShape 3"/>
          <p:cNvSpPr/>
          <p:nvPr/>
        </p:nvSpPr>
        <p:spPr>
          <a:xfrm>
            <a:off x="762120" y="2895480"/>
            <a:ext cx="7921800" cy="350244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</p:sp>
      <p:pic>
        <p:nvPicPr>
          <p:cNvPr id="649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91120" y="3048120"/>
            <a:ext cx="4389840" cy="3251520"/>
          </a:xfrm>
          <a:prstGeom prst="rect">
            <a:avLst/>
          </a:prstGeom>
          <a:ln w="9360">
            <a:noFill/>
          </a:ln>
        </p:spPr>
      </p:pic>
      <p:pic>
        <p:nvPicPr>
          <p:cNvPr id="650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320" y="4038480"/>
            <a:ext cx="2206800" cy="1514880"/>
          </a:xfrm>
          <a:prstGeom prst="rect">
            <a:avLst/>
          </a:prstGeom>
          <a:ln w="9360">
            <a:noFill/>
          </a:ln>
        </p:spPr>
      </p:pic>
      <p:sp>
        <p:nvSpPr>
          <p:cNvPr id="651" name="CustomShape 4"/>
          <p:cNvSpPr/>
          <p:nvPr/>
        </p:nvSpPr>
        <p:spPr>
          <a:xfrm>
            <a:off x="457200" y="1371600"/>
            <a:ext cx="8226720" cy="472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Network in a single office, building, or campus</a:t>
            </a:r>
            <a:endParaRPr/>
          </a:p>
        </p:txBody>
      </p:sp>
    </p:spTree>
  </p:cSld>
  <p:timing>
    <p:tnLst>
      <p:par>
        <p:cTn id="197" dur="indefinite" restart="never" nodeType="tmRoot">
          <p:childTnLst>
            <p:seq>
              <p:cTn id="1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CustomShape 2"/>
          <p:cNvSpPr/>
          <p:nvPr/>
        </p:nvSpPr>
        <p:spPr>
          <a:xfrm>
            <a:off x="6705720" y="4038480"/>
            <a:ext cx="1521000" cy="1597320"/>
          </a:xfrm>
          <a:prstGeom prst="ellipse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sp>
        <p:nvSpPr>
          <p:cNvPr id="223" name="CustomShape 3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Motivations </a:t>
            </a:r>
            <a:endParaRPr/>
          </a:p>
        </p:txBody>
      </p:sp>
      <p:sp>
        <p:nvSpPr>
          <p:cNvPr id="224" name="CustomShape 4"/>
          <p:cNvSpPr/>
          <p:nvPr/>
        </p:nvSpPr>
        <p:spPr>
          <a:xfrm>
            <a:off x="457200" y="1371600"/>
            <a:ext cx="8226720" cy="472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Efficient way to share resources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Cost </a:t>
            </a:r>
            <a:r>
              <a:rPr lang="en-US" sz="2800">
                <a:solidFill>
                  <a:srgbClr val="ffffff"/>
                </a:solidFill>
                <a:latin typeface="Times New Roman"/>
              </a:rPr>
              <a:t>–</a:t>
            </a:r>
            <a:r>
              <a:rPr lang="en-US" sz="2800">
                <a:solidFill>
                  <a:srgbClr val="ffffff"/>
                </a:solidFill>
                <a:latin typeface="Tahoma"/>
              </a:rPr>
              <a:t> less expensive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Accessibility </a:t>
            </a:r>
            <a:r>
              <a:rPr lang="en-US" sz="2800">
                <a:solidFill>
                  <a:srgbClr val="ffffff"/>
                </a:solidFill>
                <a:latin typeface="Times New Roman"/>
              </a:rPr>
              <a:t>–</a:t>
            </a:r>
            <a:r>
              <a:rPr lang="en-US" sz="2800">
                <a:solidFill>
                  <a:srgbClr val="ffffff"/>
                </a:solidFill>
                <a:latin typeface="Tahoma"/>
              </a:rPr>
              <a:t> easier 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Efficient way to exchange information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Time </a:t>
            </a:r>
            <a:r>
              <a:rPr lang="en-US" sz="2800">
                <a:solidFill>
                  <a:srgbClr val="ffffff"/>
                </a:solidFill>
                <a:latin typeface="Times New Roman"/>
              </a:rPr>
              <a:t>–</a:t>
            </a:r>
            <a:r>
              <a:rPr lang="en-US" sz="2800">
                <a:solidFill>
                  <a:srgbClr val="ffffff"/>
                </a:solidFill>
                <a:latin typeface="Tahoma"/>
              </a:rPr>
              <a:t> faster 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Size </a:t>
            </a:r>
            <a:r>
              <a:rPr lang="en-US" sz="2800">
                <a:solidFill>
                  <a:srgbClr val="ffffff"/>
                </a:solidFill>
                <a:latin typeface="Times New Roman"/>
              </a:rPr>
              <a:t>–</a:t>
            </a:r>
            <a:r>
              <a:rPr lang="en-US" sz="2800">
                <a:solidFill>
                  <a:srgbClr val="ffffff"/>
                </a:solidFill>
                <a:latin typeface="Tahoma"/>
              </a:rPr>
              <a:t> bigger 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Correctness </a:t>
            </a:r>
            <a:r>
              <a:rPr lang="en-US" sz="2800">
                <a:solidFill>
                  <a:srgbClr val="ffffff"/>
                </a:solidFill>
                <a:latin typeface="Times New Roman"/>
              </a:rPr>
              <a:t>–</a:t>
            </a:r>
            <a:r>
              <a:rPr lang="en-US" sz="2800">
                <a:solidFill>
                  <a:srgbClr val="ffffff"/>
                </a:solidFill>
                <a:latin typeface="Tahoma"/>
              </a:rPr>
              <a:t> more accurate </a:t>
            </a:r>
            <a:endParaRPr/>
          </a:p>
        </p:txBody>
      </p:sp>
      <p:pic>
        <p:nvPicPr>
          <p:cNvPr id="225" name="Picture 4" descr=""/>
          <p:cNvPicPr/>
          <p:nvPr/>
        </p:nvPicPr>
        <p:blipFill>
          <a:blip r:embed="rId1"/>
          <a:srcRect l="0" t="17519" r="35363" b="18703"/>
          <a:stretch>
            <a:fillRect/>
          </a:stretch>
        </p:blipFill>
        <p:spPr>
          <a:xfrm>
            <a:off x="7086600" y="1523880"/>
            <a:ext cx="1403640" cy="1368720"/>
          </a:xfrm>
          <a:prstGeom prst="rect">
            <a:avLst/>
          </a:prstGeom>
          <a:ln w="9360">
            <a:noFill/>
          </a:ln>
        </p:spPr>
      </p:pic>
      <p:pic>
        <p:nvPicPr>
          <p:cNvPr id="226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629400" y="3962520"/>
            <a:ext cx="1614960" cy="17496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653" name="CustomShape 2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Wide Area Networks</a:t>
            </a:r>
            <a:endParaRPr/>
          </a:p>
        </p:txBody>
      </p:sp>
      <p:sp>
        <p:nvSpPr>
          <p:cNvPr id="654" name="CustomShape 3"/>
          <p:cNvSpPr/>
          <p:nvPr/>
        </p:nvSpPr>
        <p:spPr>
          <a:xfrm>
            <a:off x="457200" y="1371600"/>
            <a:ext cx="8226720" cy="472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Network providing long-distance communication over a country, a continent, or the whole world</a:t>
            </a:r>
            <a:endParaRPr/>
          </a:p>
        </p:txBody>
      </p:sp>
      <p:pic>
        <p:nvPicPr>
          <p:cNvPr id="655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2819520"/>
            <a:ext cx="8015760" cy="28990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99" dur="indefinite" restart="never" nodeType="tmRoot">
          <p:childTnLst>
            <p:seq>
              <p:cTn id="2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657" name="CustomShape 2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WAN Technologies</a:t>
            </a:r>
            <a:endParaRPr/>
          </a:p>
        </p:txBody>
      </p:sp>
      <p:sp>
        <p:nvSpPr>
          <p:cNvPr id="658" name="CustomShape 3"/>
          <p:cNvSpPr/>
          <p:nvPr/>
        </p:nvSpPr>
        <p:spPr>
          <a:xfrm>
            <a:off x="457200" y="1371600"/>
            <a:ext cx="8303040" cy="472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Circuit Switching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ffff"/>
                </a:solidFill>
                <a:latin typeface="Tahoma"/>
              </a:rPr>
              <a:t>Physical links are dedicated between two points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Packet Switching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ffff"/>
                </a:solidFill>
                <a:latin typeface="Tahoma"/>
              </a:rPr>
              <a:t>Data are put in packets which are stored and forwarded at each node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Virtual Circuit Switching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ffff"/>
                </a:solidFill>
                <a:latin typeface="Tahoma"/>
              </a:rPr>
              <a:t>Virtual links are established between two points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cc00"/>
                </a:solidFill>
                <a:latin typeface="Symbol"/>
              </a:rPr>
              <a:t></a:t>
            </a:r>
            <a:r>
              <a:rPr lang="en-US" sz="2400">
                <a:solidFill>
                  <a:srgbClr val="ffcc00"/>
                </a:solidFill>
                <a:latin typeface="Tahoma"/>
              </a:rPr>
              <a:t> </a:t>
            </a:r>
            <a:r>
              <a:rPr lang="en-US" sz="2400">
                <a:solidFill>
                  <a:srgbClr val="ffcc00"/>
                </a:solidFill>
                <a:latin typeface="Tahoma"/>
              </a:rPr>
              <a:t>Frame Relay and ATM (Asynchronous Transfer Mode)</a:t>
            </a:r>
            <a:endParaRPr/>
          </a:p>
        </p:txBody>
      </p:sp>
    </p:spTree>
  </p:cSld>
  <p:timing>
    <p:tnLst>
      <p:par>
        <p:cTn id="201" dur="indefinite" restart="never" nodeType="tmRoot">
          <p:childTnLst>
            <p:seq>
              <p:cTn id="2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CustomShape 1"/>
          <p:cNvSpPr/>
          <p:nvPr/>
        </p:nvSpPr>
        <p:spPr>
          <a:xfrm>
            <a:off x="6934320" y="6305400"/>
            <a:ext cx="2131200" cy="473760"/>
          </a:xfrm>
          <a:prstGeom prst="rect">
            <a:avLst/>
          </a:prstGeom>
          <a:noFill/>
          <a:ln>
            <a:noFill/>
          </a:ln>
        </p:spPr>
      </p:sp>
      <p:sp>
        <p:nvSpPr>
          <p:cNvPr id="660" name="CustomShape 2"/>
          <p:cNvSpPr/>
          <p:nvPr/>
        </p:nvSpPr>
        <p:spPr>
          <a:xfrm>
            <a:off x="457200" y="152280"/>
            <a:ext cx="8227080" cy="98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Circuit vs. Packet Switching</a:t>
            </a:r>
            <a:endParaRPr/>
          </a:p>
        </p:txBody>
      </p:sp>
      <p:sp>
        <p:nvSpPr>
          <p:cNvPr id="661" name="CustomShape 3"/>
          <p:cNvSpPr/>
          <p:nvPr/>
        </p:nvSpPr>
        <p:spPr>
          <a:xfrm>
            <a:off x="457200" y="1143000"/>
            <a:ext cx="8227080" cy="495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Early communication networks</a:t>
            </a:r>
            <a:endParaRPr/>
          </a:p>
          <a:p>
            <a:pPr lvl="1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cc00"/>
                </a:solidFill>
                <a:latin typeface="Tahoma"/>
              </a:rPr>
              <a:t>Dedicated circuit</a:t>
            </a:r>
            <a:endParaRPr/>
          </a:p>
          <a:p>
            <a:pPr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Electronic switches are used</a:t>
            </a:r>
            <a:endParaRPr/>
          </a:p>
          <a:p>
            <a:pPr lvl="1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cc00"/>
                </a:solidFill>
                <a:latin typeface="Tahoma"/>
              </a:rPr>
              <a:t>Circuit switching</a:t>
            </a:r>
            <a:endParaRPr/>
          </a:p>
          <a:p>
            <a:pPr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In 1960s, </a:t>
            </a:r>
            <a:r>
              <a:rPr lang="en-US" sz="2800">
                <a:solidFill>
                  <a:srgbClr val="ffcc00"/>
                </a:solidFill>
                <a:latin typeface="Tahoma"/>
              </a:rPr>
              <a:t>packet switching</a:t>
            </a:r>
            <a:r>
              <a:rPr lang="en-US" sz="2800">
                <a:solidFill>
                  <a:srgbClr val="ffffff"/>
                </a:solidFill>
                <a:latin typeface="Tahoma"/>
              </a:rPr>
              <a:t> concept revolutionized data communications</a:t>
            </a:r>
            <a:endParaRPr/>
          </a:p>
          <a:p>
            <a:pPr lvl="1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ffff"/>
                </a:solidFill>
                <a:latin typeface="Tahoma"/>
              </a:rPr>
              <a:t>Provides the basis for the modern Internet</a:t>
            </a:r>
            <a:endParaRPr/>
          </a:p>
          <a:p>
            <a:pPr lvl="1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ffff"/>
                </a:solidFill>
                <a:latin typeface="Tahoma"/>
              </a:rPr>
              <a:t>Allows multiple users to </a:t>
            </a:r>
            <a:r>
              <a:rPr lang="en-US" sz="2400">
                <a:solidFill>
                  <a:srgbClr val="00ccff"/>
                </a:solidFill>
                <a:latin typeface="Tahoma"/>
              </a:rPr>
              <a:t>share</a:t>
            </a:r>
            <a:r>
              <a:rPr lang="en-US" sz="2400">
                <a:solidFill>
                  <a:srgbClr val="ffffff"/>
                </a:solidFill>
                <a:latin typeface="Tahoma"/>
              </a:rPr>
              <a:t> a network</a:t>
            </a:r>
            <a:endParaRPr/>
          </a:p>
          <a:p>
            <a:pPr lvl="1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ffff"/>
                </a:solidFill>
                <a:latin typeface="Tahoma"/>
              </a:rPr>
              <a:t>Divides data into small blocks, called </a:t>
            </a:r>
            <a:r>
              <a:rPr lang="en-US" sz="2400">
                <a:solidFill>
                  <a:srgbClr val="00ccff"/>
                </a:solidFill>
                <a:latin typeface="Tahoma"/>
              </a:rPr>
              <a:t>packets</a:t>
            </a:r>
            <a:endParaRPr/>
          </a:p>
          <a:p>
            <a:pPr lvl="1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ffff"/>
                </a:solidFill>
                <a:latin typeface="Tahoma"/>
              </a:rPr>
              <a:t>Includes an </a:t>
            </a:r>
            <a:r>
              <a:rPr lang="en-US" sz="2400">
                <a:solidFill>
                  <a:srgbClr val="00ccff"/>
                </a:solidFill>
                <a:latin typeface="Tahoma"/>
              </a:rPr>
              <a:t>identification</a:t>
            </a:r>
            <a:r>
              <a:rPr lang="en-US" sz="2400">
                <a:solidFill>
                  <a:srgbClr val="ffffff"/>
                </a:solidFill>
                <a:latin typeface="Tahoma"/>
              </a:rPr>
              <a:t> of the intended recipient in each packet</a:t>
            </a:r>
            <a:endParaRPr/>
          </a:p>
        </p:txBody>
      </p:sp>
    </p:spTree>
  </p:cSld>
  <p:timing>
    <p:tnLst>
      <p:par>
        <p:cTn id="203" dur="indefinite" restart="never" nodeType="tmRoot">
          <p:childTnLst>
            <p:seq>
              <p:cTn id="2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663" name="CustomShape 2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Switching</a:t>
            </a:r>
            <a:endParaRPr/>
          </a:p>
        </p:txBody>
      </p:sp>
      <p:sp>
        <p:nvSpPr>
          <p:cNvPr id="664" name="CustomShape 3"/>
          <p:cNvSpPr/>
          <p:nvPr/>
        </p:nvSpPr>
        <p:spPr>
          <a:xfrm>
            <a:off x="457200" y="1143000"/>
            <a:ext cx="8226720" cy="540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cc00"/>
                </a:solidFill>
                <a:latin typeface="Tahoma"/>
              </a:rPr>
              <a:t>Dedicated circuits</a:t>
            </a:r>
            <a:endParaRPr/>
          </a:p>
          <a:p>
            <a:pPr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cc00"/>
                </a:solidFill>
                <a:latin typeface="Tahoma"/>
              </a:rPr>
              <a:t>Circuit switching</a:t>
            </a:r>
            <a:endParaRPr/>
          </a:p>
          <a:p>
            <a:pPr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ffff"/>
                </a:solidFill>
                <a:latin typeface="Tahoma"/>
              </a:rPr>
              <a:t>Telephone switches</a:t>
            </a:r>
            <a:endParaRPr/>
          </a:p>
          <a:p>
            <a:pPr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ffff"/>
                </a:solidFill>
                <a:latin typeface="Tahoma"/>
              </a:rPr>
              <a:t>establish circuits</a:t>
            </a:r>
            <a:endParaRPr/>
          </a:p>
          <a:p>
            <a:pPr lvl="1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ffff"/>
                </a:solidFill>
                <a:latin typeface="Tahoma"/>
              </a:rPr>
              <a:t>for communication</a:t>
            </a:r>
            <a:endParaRPr/>
          </a:p>
          <a:p>
            <a:pPr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cc00"/>
                </a:solidFill>
                <a:latin typeface="Tahoma"/>
              </a:rPr>
              <a:t>Packet switching</a:t>
            </a:r>
            <a:endParaRPr/>
          </a:p>
          <a:p>
            <a:pPr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ffff"/>
                </a:solidFill>
                <a:latin typeface="Tahoma"/>
              </a:rPr>
              <a:t>Data are put into</a:t>
            </a:r>
            <a:endParaRPr/>
          </a:p>
          <a:p>
            <a:pPr lvl="1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ffff"/>
                </a:solidFill>
                <a:latin typeface="Tahoma"/>
              </a:rPr>
              <a:t>packets</a:t>
            </a:r>
            <a:endParaRPr/>
          </a:p>
          <a:p>
            <a:pPr lvl="1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ffff"/>
                </a:solidFill>
                <a:latin typeface="Tahoma"/>
              </a:rPr>
              <a:t>Each stamped with</a:t>
            </a:r>
            <a:endParaRPr/>
          </a:p>
          <a:p>
            <a:pPr lvl="1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00ccff"/>
                </a:solidFill>
                <a:latin typeface="Tahoma"/>
              </a:rPr>
              <a:t>source</a:t>
            </a:r>
            <a:r>
              <a:rPr lang="en-US" sz="2400">
                <a:solidFill>
                  <a:srgbClr val="ffffff"/>
                </a:solidFill>
                <a:latin typeface="Tahoma"/>
              </a:rPr>
              <a:t> and </a:t>
            </a:r>
            <a:r>
              <a:rPr lang="en-US" sz="2400">
                <a:solidFill>
                  <a:srgbClr val="00ccff"/>
                </a:solidFill>
                <a:latin typeface="Tahoma"/>
              </a:rPr>
              <a:t>destination</a:t>
            </a:r>
            <a:endParaRPr/>
          </a:p>
          <a:p>
            <a:pPr lvl="1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ffff"/>
                </a:solidFill>
                <a:latin typeface="Tahoma"/>
              </a:rPr>
              <a:t>addresses</a:t>
            </a:r>
            <a:endParaRPr/>
          </a:p>
          <a:p>
            <a:pPr lvl="1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00ccff"/>
                </a:solidFill>
                <a:latin typeface="Tahoma"/>
              </a:rPr>
              <a:t>Routers</a:t>
            </a:r>
            <a:r>
              <a:rPr lang="en-US" sz="2400">
                <a:solidFill>
                  <a:srgbClr val="ffffff"/>
                </a:solidFill>
                <a:latin typeface="Tahoma"/>
              </a:rPr>
              <a:t> know where to</a:t>
            </a:r>
            <a:endParaRPr/>
          </a:p>
          <a:p>
            <a:pPr lvl="1"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ffff"/>
                </a:solidFill>
                <a:latin typeface="Tahoma"/>
              </a:rPr>
              <a:t>forward packets</a:t>
            </a:r>
            <a:endParaRPr/>
          </a:p>
        </p:txBody>
      </p:sp>
      <p:sp>
        <p:nvSpPr>
          <p:cNvPr id="665" name="Line 4"/>
          <p:cNvSpPr/>
          <p:nvPr/>
        </p:nvSpPr>
        <p:spPr>
          <a:xfrm>
            <a:off x="5715000" y="2361960"/>
            <a:ext cx="990360" cy="0"/>
          </a:xfrm>
          <a:prstGeom prst="line">
            <a:avLst/>
          </a:prstGeom>
          <a:ln w="28440">
            <a:solidFill>
              <a:srgbClr val="66ff33"/>
            </a:solidFill>
            <a:round/>
          </a:ln>
        </p:spPr>
      </p:sp>
      <p:sp>
        <p:nvSpPr>
          <p:cNvPr id="666" name="Line 5"/>
          <p:cNvSpPr/>
          <p:nvPr/>
        </p:nvSpPr>
        <p:spPr>
          <a:xfrm>
            <a:off x="5715000" y="1295280"/>
            <a:ext cx="990360" cy="0"/>
          </a:xfrm>
          <a:prstGeom prst="line">
            <a:avLst/>
          </a:prstGeom>
          <a:ln w="28440">
            <a:solidFill>
              <a:srgbClr val="66ff33"/>
            </a:solidFill>
            <a:round/>
          </a:ln>
        </p:spPr>
      </p:sp>
      <p:sp>
        <p:nvSpPr>
          <p:cNvPr id="667" name="Line 6"/>
          <p:cNvSpPr/>
          <p:nvPr/>
        </p:nvSpPr>
        <p:spPr>
          <a:xfrm>
            <a:off x="5715000" y="1295280"/>
            <a:ext cx="0" cy="1066680"/>
          </a:xfrm>
          <a:prstGeom prst="line">
            <a:avLst/>
          </a:prstGeom>
          <a:ln w="28440">
            <a:solidFill>
              <a:srgbClr val="66ff33"/>
            </a:solidFill>
            <a:round/>
          </a:ln>
        </p:spPr>
      </p:sp>
      <p:sp>
        <p:nvSpPr>
          <p:cNvPr id="668" name="Line 7"/>
          <p:cNvSpPr/>
          <p:nvPr/>
        </p:nvSpPr>
        <p:spPr>
          <a:xfrm>
            <a:off x="6705360" y="1295280"/>
            <a:ext cx="0" cy="1066680"/>
          </a:xfrm>
          <a:prstGeom prst="line">
            <a:avLst/>
          </a:prstGeom>
          <a:ln w="28440">
            <a:solidFill>
              <a:srgbClr val="66ff33"/>
            </a:solidFill>
            <a:round/>
          </a:ln>
        </p:spPr>
      </p:sp>
      <p:sp>
        <p:nvSpPr>
          <p:cNvPr id="669" name="Line 8"/>
          <p:cNvSpPr/>
          <p:nvPr/>
        </p:nvSpPr>
        <p:spPr>
          <a:xfrm flipH="1">
            <a:off x="6705360" y="1752480"/>
            <a:ext cx="685800" cy="609480"/>
          </a:xfrm>
          <a:prstGeom prst="line">
            <a:avLst/>
          </a:prstGeom>
          <a:ln w="28440">
            <a:solidFill>
              <a:srgbClr val="66ff33"/>
            </a:solidFill>
            <a:round/>
          </a:ln>
        </p:spPr>
      </p:sp>
      <p:sp>
        <p:nvSpPr>
          <p:cNvPr id="670" name="Line 9"/>
          <p:cNvSpPr/>
          <p:nvPr/>
        </p:nvSpPr>
        <p:spPr>
          <a:xfrm flipH="1" flipV="1">
            <a:off x="6705360" y="1295280"/>
            <a:ext cx="685800" cy="457200"/>
          </a:xfrm>
          <a:prstGeom prst="line">
            <a:avLst/>
          </a:prstGeom>
          <a:ln w="28440">
            <a:solidFill>
              <a:srgbClr val="66ff33"/>
            </a:solidFill>
            <a:round/>
          </a:ln>
        </p:spPr>
      </p:sp>
      <p:sp>
        <p:nvSpPr>
          <p:cNvPr id="671" name="Line 10"/>
          <p:cNvSpPr/>
          <p:nvPr/>
        </p:nvSpPr>
        <p:spPr>
          <a:xfrm flipH="1">
            <a:off x="5715000" y="1295280"/>
            <a:ext cx="990360" cy="1066680"/>
          </a:xfrm>
          <a:prstGeom prst="line">
            <a:avLst/>
          </a:prstGeom>
          <a:ln w="28440">
            <a:solidFill>
              <a:srgbClr val="66ff33"/>
            </a:solidFill>
            <a:round/>
          </a:ln>
        </p:spPr>
      </p:sp>
      <p:sp>
        <p:nvSpPr>
          <p:cNvPr id="672" name="Line 11"/>
          <p:cNvSpPr/>
          <p:nvPr/>
        </p:nvSpPr>
        <p:spPr>
          <a:xfrm flipH="1" flipV="1">
            <a:off x="5715000" y="1295280"/>
            <a:ext cx="990360" cy="1066680"/>
          </a:xfrm>
          <a:prstGeom prst="line">
            <a:avLst/>
          </a:prstGeom>
          <a:ln w="28440">
            <a:solidFill>
              <a:srgbClr val="66ff33"/>
            </a:solidFill>
            <a:round/>
          </a:ln>
        </p:spPr>
      </p:sp>
      <p:sp>
        <p:nvSpPr>
          <p:cNvPr id="673" name="Line 12"/>
          <p:cNvSpPr/>
          <p:nvPr/>
        </p:nvSpPr>
        <p:spPr>
          <a:xfrm>
            <a:off x="5715000" y="1295280"/>
            <a:ext cx="0" cy="1066680"/>
          </a:xfrm>
          <a:prstGeom prst="line">
            <a:avLst/>
          </a:prstGeom>
          <a:ln cap="rnd" w="57240">
            <a:solidFill>
              <a:srgbClr val="00ccff"/>
            </a:solidFill>
            <a:custDash>
              <a:ds d="25281000000" sp="25281000000"/>
            </a:custDash>
            <a:round/>
          </a:ln>
        </p:spPr>
      </p:sp>
      <p:sp>
        <p:nvSpPr>
          <p:cNvPr id="674" name="Line 13"/>
          <p:cNvSpPr/>
          <p:nvPr/>
        </p:nvSpPr>
        <p:spPr>
          <a:xfrm>
            <a:off x="6705360" y="1295280"/>
            <a:ext cx="685800" cy="457200"/>
          </a:xfrm>
          <a:prstGeom prst="line">
            <a:avLst/>
          </a:prstGeom>
          <a:ln cap="rnd" w="57240">
            <a:solidFill>
              <a:srgbClr val="ffcc00"/>
            </a:solidFill>
            <a:custDash>
              <a:ds d="25281000000" sp="25281000000"/>
            </a:custDash>
            <a:round/>
          </a:ln>
        </p:spPr>
      </p:sp>
      <p:pic>
        <p:nvPicPr>
          <p:cNvPr id="675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0" y="1066680"/>
            <a:ext cx="378000" cy="378000"/>
          </a:xfrm>
          <a:prstGeom prst="rect">
            <a:avLst/>
          </a:prstGeom>
          <a:ln w="9360">
            <a:noFill/>
          </a:ln>
        </p:spPr>
      </p:pic>
      <p:pic>
        <p:nvPicPr>
          <p:cNvPr id="676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86400" y="2133720"/>
            <a:ext cx="378000" cy="378000"/>
          </a:xfrm>
          <a:prstGeom prst="rect">
            <a:avLst/>
          </a:prstGeom>
          <a:ln w="9360">
            <a:noFill/>
          </a:ln>
        </p:spPr>
      </p:pic>
      <p:pic>
        <p:nvPicPr>
          <p:cNvPr id="677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477120" y="1066680"/>
            <a:ext cx="378000" cy="378000"/>
          </a:xfrm>
          <a:prstGeom prst="rect">
            <a:avLst/>
          </a:prstGeom>
          <a:ln w="9360">
            <a:noFill/>
          </a:ln>
        </p:spPr>
      </p:pic>
      <p:pic>
        <p:nvPicPr>
          <p:cNvPr id="678" name="Picture 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553080" y="2133720"/>
            <a:ext cx="378000" cy="378000"/>
          </a:xfrm>
          <a:prstGeom prst="rect">
            <a:avLst/>
          </a:prstGeom>
          <a:ln w="9360">
            <a:noFill/>
          </a:ln>
        </p:spPr>
      </p:pic>
      <p:pic>
        <p:nvPicPr>
          <p:cNvPr id="679" name="Picture 9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238880" y="1523880"/>
            <a:ext cx="378000" cy="378000"/>
          </a:xfrm>
          <a:prstGeom prst="rect">
            <a:avLst/>
          </a:prstGeom>
          <a:ln w="9360">
            <a:noFill/>
          </a:ln>
        </p:spPr>
      </p:pic>
      <p:sp>
        <p:nvSpPr>
          <p:cNvPr id="680" name="Line 14"/>
          <p:cNvSpPr/>
          <p:nvPr/>
        </p:nvSpPr>
        <p:spPr>
          <a:xfrm>
            <a:off x="6248160" y="3581280"/>
            <a:ext cx="838440" cy="0"/>
          </a:xfrm>
          <a:prstGeom prst="line">
            <a:avLst/>
          </a:prstGeom>
          <a:ln w="28440">
            <a:solidFill>
              <a:srgbClr val="66ff33"/>
            </a:solidFill>
            <a:round/>
          </a:ln>
        </p:spPr>
      </p:sp>
      <p:sp>
        <p:nvSpPr>
          <p:cNvPr id="681" name="Line 15"/>
          <p:cNvSpPr/>
          <p:nvPr/>
        </p:nvSpPr>
        <p:spPr>
          <a:xfrm flipH="1">
            <a:off x="5638680" y="3657600"/>
            <a:ext cx="533520" cy="533160"/>
          </a:xfrm>
          <a:prstGeom prst="line">
            <a:avLst/>
          </a:prstGeom>
          <a:ln w="28440">
            <a:solidFill>
              <a:srgbClr val="66ff33"/>
            </a:solidFill>
            <a:round/>
          </a:ln>
        </p:spPr>
      </p:sp>
      <p:sp>
        <p:nvSpPr>
          <p:cNvPr id="682" name="Line 16"/>
          <p:cNvSpPr/>
          <p:nvPr/>
        </p:nvSpPr>
        <p:spPr>
          <a:xfrm>
            <a:off x="6248160" y="3733560"/>
            <a:ext cx="838440" cy="0"/>
          </a:xfrm>
          <a:prstGeom prst="line">
            <a:avLst/>
          </a:prstGeom>
          <a:ln w="28440">
            <a:solidFill>
              <a:srgbClr val="66ff33"/>
            </a:solidFill>
            <a:round/>
          </a:ln>
        </p:spPr>
      </p:sp>
      <p:sp>
        <p:nvSpPr>
          <p:cNvPr id="683" name="Line 17"/>
          <p:cNvSpPr/>
          <p:nvPr/>
        </p:nvSpPr>
        <p:spPr>
          <a:xfrm>
            <a:off x="5638680" y="3047760"/>
            <a:ext cx="457200" cy="609840"/>
          </a:xfrm>
          <a:prstGeom prst="line">
            <a:avLst/>
          </a:prstGeom>
          <a:ln w="28440">
            <a:solidFill>
              <a:srgbClr val="66ff33"/>
            </a:solidFill>
            <a:round/>
          </a:ln>
        </p:spPr>
      </p:sp>
      <p:sp>
        <p:nvSpPr>
          <p:cNvPr id="684" name="Line 18"/>
          <p:cNvSpPr/>
          <p:nvPr/>
        </p:nvSpPr>
        <p:spPr>
          <a:xfrm flipH="1">
            <a:off x="7086600" y="3581280"/>
            <a:ext cx="914400" cy="76320"/>
          </a:xfrm>
          <a:prstGeom prst="line">
            <a:avLst/>
          </a:prstGeom>
          <a:ln w="28440">
            <a:solidFill>
              <a:srgbClr val="66ff33"/>
            </a:solidFill>
            <a:round/>
          </a:ln>
        </p:spPr>
      </p:sp>
      <p:sp>
        <p:nvSpPr>
          <p:cNvPr id="685" name="Line 19"/>
          <p:cNvSpPr/>
          <p:nvPr/>
        </p:nvSpPr>
        <p:spPr>
          <a:xfrm flipH="1">
            <a:off x="7086600" y="2971800"/>
            <a:ext cx="685800" cy="685800"/>
          </a:xfrm>
          <a:prstGeom prst="line">
            <a:avLst/>
          </a:prstGeom>
          <a:ln w="28440">
            <a:solidFill>
              <a:srgbClr val="66ff33"/>
            </a:solidFill>
            <a:round/>
          </a:ln>
        </p:spPr>
      </p:sp>
      <p:sp>
        <p:nvSpPr>
          <p:cNvPr id="686" name="Line 20"/>
          <p:cNvSpPr/>
          <p:nvPr/>
        </p:nvSpPr>
        <p:spPr>
          <a:xfrm flipH="1" flipV="1">
            <a:off x="7086600" y="3657600"/>
            <a:ext cx="685800" cy="609480"/>
          </a:xfrm>
          <a:prstGeom prst="line">
            <a:avLst/>
          </a:prstGeom>
          <a:ln w="28440">
            <a:solidFill>
              <a:srgbClr val="66ff33"/>
            </a:solidFill>
            <a:round/>
          </a:ln>
        </p:spPr>
      </p:sp>
      <p:sp>
        <p:nvSpPr>
          <p:cNvPr id="687" name="Line 21"/>
          <p:cNvSpPr/>
          <p:nvPr/>
        </p:nvSpPr>
        <p:spPr>
          <a:xfrm flipH="1">
            <a:off x="5181480" y="3657600"/>
            <a:ext cx="914400" cy="0"/>
          </a:xfrm>
          <a:prstGeom prst="line">
            <a:avLst/>
          </a:prstGeom>
          <a:ln w="28440">
            <a:solidFill>
              <a:srgbClr val="66ff33"/>
            </a:solidFill>
            <a:round/>
          </a:ln>
        </p:spPr>
      </p:sp>
      <p:sp>
        <p:nvSpPr>
          <p:cNvPr id="688" name="CustomShape 22"/>
          <p:cNvSpPr/>
          <p:nvPr/>
        </p:nvSpPr>
        <p:spPr>
          <a:xfrm>
            <a:off x="6141960" y="4059360"/>
            <a:ext cx="1094400" cy="501840"/>
          </a:xfrm>
          <a:prstGeom prst="wedgeRoundRectCallout">
            <a:avLst>
              <a:gd name="adj1" fmla="val 33463"/>
              <a:gd name="adj2" fmla="val -91667"/>
              <a:gd name="adj3" fmla="val 16667"/>
            </a:avLst>
          </a:prstGeom>
          <a:solidFill>
            <a:srgbClr val="00ccff"/>
          </a:solidFill>
          <a:ln w="12600">
            <a:solidFill>
              <a:srgbClr val="66ff33"/>
            </a:solidFill>
            <a:miter/>
          </a:ln>
        </p:spPr>
        <p:txBody>
          <a:bodyPr wrap="none" lIns="90000" rIns="90000" tIns="45000" bIns="45000"/>
          <a:p>
            <a:r>
              <a:rPr b="1" lang="en-US" sz="1200">
                <a:solidFill>
                  <a:srgbClr val="003366"/>
                </a:solidFill>
                <a:latin typeface="Tahoma"/>
              </a:rPr>
              <a:t>telephone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3366"/>
                </a:solidFill>
                <a:latin typeface="Tahoma"/>
              </a:rPr>
              <a:t>switch</a:t>
            </a:r>
            <a:endParaRPr/>
          </a:p>
        </p:txBody>
      </p:sp>
      <p:sp>
        <p:nvSpPr>
          <p:cNvPr id="689" name="Line 23"/>
          <p:cNvSpPr/>
          <p:nvPr/>
        </p:nvSpPr>
        <p:spPr>
          <a:xfrm>
            <a:off x="5638680" y="3047760"/>
            <a:ext cx="457200" cy="609840"/>
          </a:xfrm>
          <a:prstGeom prst="line">
            <a:avLst/>
          </a:prstGeom>
          <a:ln cap="rnd" w="57240">
            <a:solidFill>
              <a:srgbClr val="00ccff"/>
            </a:solidFill>
            <a:custDash>
              <a:ds d="25281000000" sp="25281000000"/>
            </a:custDash>
            <a:round/>
          </a:ln>
        </p:spPr>
      </p:sp>
      <p:sp>
        <p:nvSpPr>
          <p:cNvPr id="690" name="Line 24"/>
          <p:cNvSpPr/>
          <p:nvPr/>
        </p:nvSpPr>
        <p:spPr>
          <a:xfrm>
            <a:off x="6324480" y="3581280"/>
            <a:ext cx="685800" cy="0"/>
          </a:xfrm>
          <a:prstGeom prst="line">
            <a:avLst/>
          </a:prstGeom>
          <a:ln cap="rnd" w="57240">
            <a:solidFill>
              <a:srgbClr val="00ccff"/>
            </a:solidFill>
            <a:custDash>
              <a:ds d="25281000000" sp="25281000000"/>
            </a:custDash>
            <a:round/>
          </a:ln>
        </p:spPr>
      </p:sp>
      <p:sp>
        <p:nvSpPr>
          <p:cNvPr id="691" name="Line 25"/>
          <p:cNvSpPr/>
          <p:nvPr/>
        </p:nvSpPr>
        <p:spPr>
          <a:xfrm>
            <a:off x="7162560" y="3733560"/>
            <a:ext cx="533520" cy="457200"/>
          </a:xfrm>
          <a:prstGeom prst="line">
            <a:avLst/>
          </a:prstGeom>
          <a:ln cap="rnd" w="57240">
            <a:solidFill>
              <a:srgbClr val="00ccff"/>
            </a:solidFill>
            <a:custDash>
              <a:ds d="25281000000" sp="25281000000"/>
            </a:custDash>
            <a:round/>
          </a:ln>
        </p:spPr>
      </p:sp>
      <p:sp>
        <p:nvSpPr>
          <p:cNvPr id="692" name="Line 26"/>
          <p:cNvSpPr/>
          <p:nvPr/>
        </p:nvSpPr>
        <p:spPr>
          <a:xfrm flipV="1">
            <a:off x="5638680" y="3733560"/>
            <a:ext cx="457200" cy="457200"/>
          </a:xfrm>
          <a:prstGeom prst="line">
            <a:avLst/>
          </a:prstGeom>
          <a:ln cap="rnd" w="57240">
            <a:solidFill>
              <a:srgbClr val="ffcc00"/>
            </a:solidFill>
            <a:custDash>
              <a:ds d="25281000000" sp="25281000000"/>
            </a:custDash>
            <a:round/>
          </a:ln>
        </p:spPr>
      </p:sp>
      <p:sp>
        <p:nvSpPr>
          <p:cNvPr id="693" name="Line 27"/>
          <p:cNvSpPr/>
          <p:nvPr/>
        </p:nvSpPr>
        <p:spPr>
          <a:xfrm>
            <a:off x="6248160" y="3735360"/>
            <a:ext cx="762120" cy="0"/>
          </a:xfrm>
          <a:prstGeom prst="line">
            <a:avLst/>
          </a:prstGeom>
          <a:ln cap="rnd" w="57240">
            <a:solidFill>
              <a:srgbClr val="ffcc00"/>
            </a:solidFill>
            <a:custDash>
              <a:ds d="25281000000" sp="25281000000"/>
            </a:custDash>
            <a:round/>
          </a:ln>
        </p:spPr>
      </p:sp>
      <p:sp>
        <p:nvSpPr>
          <p:cNvPr id="694" name="Line 28"/>
          <p:cNvSpPr/>
          <p:nvPr/>
        </p:nvSpPr>
        <p:spPr>
          <a:xfrm flipV="1">
            <a:off x="7162560" y="2971800"/>
            <a:ext cx="609840" cy="609480"/>
          </a:xfrm>
          <a:prstGeom prst="line">
            <a:avLst/>
          </a:prstGeom>
          <a:ln cap="rnd" w="57240">
            <a:solidFill>
              <a:srgbClr val="ffcc00"/>
            </a:solidFill>
            <a:custDash>
              <a:ds d="25281000000" sp="25281000000"/>
            </a:custDash>
            <a:round/>
          </a:ln>
        </p:spPr>
      </p:sp>
      <p:pic>
        <p:nvPicPr>
          <p:cNvPr id="695" name="Picture 4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5334120" y="2685960"/>
            <a:ext cx="530640" cy="530640"/>
          </a:xfrm>
          <a:prstGeom prst="rect">
            <a:avLst/>
          </a:prstGeom>
          <a:ln w="9360">
            <a:noFill/>
          </a:ln>
        </p:spPr>
      </p:pic>
      <p:pic>
        <p:nvPicPr>
          <p:cNvPr id="696" name="Picture 32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334120" y="3981600"/>
            <a:ext cx="530640" cy="530640"/>
          </a:xfrm>
          <a:prstGeom prst="rect">
            <a:avLst/>
          </a:prstGeom>
          <a:ln w="9360">
            <a:noFill/>
          </a:ln>
        </p:spPr>
      </p:pic>
      <p:pic>
        <p:nvPicPr>
          <p:cNvPr id="697" name="Picture 33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7543800" y="3981600"/>
            <a:ext cx="530640" cy="530640"/>
          </a:xfrm>
          <a:prstGeom prst="rect">
            <a:avLst/>
          </a:prstGeom>
          <a:ln w="9360">
            <a:noFill/>
          </a:ln>
        </p:spPr>
      </p:pic>
      <p:pic>
        <p:nvPicPr>
          <p:cNvPr id="698" name="Picture 34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7772400" y="3276720"/>
            <a:ext cx="530640" cy="530640"/>
          </a:xfrm>
          <a:prstGeom prst="rect">
            <a:avLst/>
          </a:prstGeom>
          <a:ln w="9360">
            <a:noFill/>
          </a:ln>
        </p:spPr>
      </p:pic>
      <p:pic>
        <p:nvPicPr>
          <p:cNvPr id="699" name="Picture 35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7543800" y="2666880"/>
            <a:ext cx="530640" cy="530640"/>
          </a:xfrm>
          <a:prstGeom prst="rect">
            <a:avLst/>
          </a:prstGeom>
          <a:ln w="9360">
            <a:noFill/>
          </a:ln>
        </p:spPr>
      </p:pic>
      <p:pic>
        <p:nvPicPr>
          <p:cNvPr id="700" name="Picture 50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4876920" y="3352680"/>
            <a:ext cx="530640" cy="530640"/>
          </a:xfrm>
          <a:prstGeom prst="rect">
            <a:avLst/>
          </a:prstGeom>
          <a:ln w="9360">
            <a:noFill/>
          </a:ln>
        </p:spPr>
      </p:pic>
      <p:sp>
        <p:nvSpPr>
          <p:cNvPr id="701" name="CustomShape 29"/>
          <p:cNvSpPr/>
          <p:nvPr/>
        </p:nvSpPr>
        <p:spPr>
          <a:xfrm>
            <a:off x="6019920" y="3448080"/>
            <a:ext cx="302040" cy="378000"/>
          </a:xfrm>
          <a:prstGeom prst="rect">
            <a:avLst/>
          </a:prstGeom>
          <a:solidFill>
            <a:srgbClr val="009999"/>
          </a:solidFill>
          <a:ln w="9360">
            <a:noFill/>
          </a:ln>
        </p:spPr>
      </p:sp>
      <p:sp>
        <p:nvSpPr>
          <p:cNvPr id="702" name="CustomShape 30"/>
          <p:cNvSpPr/>
          <p:nvPr/>
        </p:nvSpPr>
        <p:spPr>
          <a:xfrm>
            <a:off x="6095880" y="3524400"/>
            <a:ext cx="73440" cy="73440"/>
          </a:xfrm>
          <a:prstGeom prst="rect">
            <a:avLst/>
          </a:prstGeom>
          <a:solidFill>
            <a:srgbClr val="00ccff"/>
          </a:solidFill>
          <a:ln w="9360">
            <a:noFill/>
          </a:ln>
        </p:spPr>
      </p:sp>
      <p:sp>
        <p:nvSpPr>
          <p:cNvPr id="703" name="CustomShape 31"/>
          <p:cNvSpPr/>
          <p:nvPr/>
        </p:nvSpPr>
        <p:spPr>
          <a:xfrm>
            <a:off x="6095880" y="3676680"/>
            <a:ext cx="73440" cy="73440"/>
          </a:xfrm>
          <a:prstGeom prst="rect">
            <a:avLst/>
          </a:prstGeom>
          <a:solidFill>
            <a:srgbClr val="ffcc00"/>
          </a:solidFill>
          <a:ln w="9360">
            <a:noFill/>
          </a:ln>
        </p:spPr>
      </p:sp>
      <p:sp>
        <p:nvSpPr>
          <p:cNvPr id="704" name="CustomShape 32"/>
          <p:cNvSpPr/>
          <p:nvPr/>
        </p:nvSpPr>
        <p:spPr>
          <a:xfrm>
            <a:off x="6934320" y="3448080"/>
            <a:ext cx="302040" cy="378000"/>
          </a:xfrm>
          <a:prstGeom prst="rect">
            <a:avLst/>
          </a:prstGeom>
          <a:solidFill>
            <a:srgbClr val="009999"/>
          </a:solidFill>
          <a:ln w="9360">
            <a:noFill/>
          </a:ln>
        </p:spPr>
      </p:sp>
      <p:sp>
        <p:nvSpPr>
          <p:cNvPr id="705" name="CustomShape 33"/>
          <p:cNvSpPr/>
          <p:nvPr/>
        </p:nvSpPr>
        <p:spPr>
          <a:xfrm>
            <a:off x="7010280" y="3524400"/>
            <a:ext cx="73440" cy="73440"/>
          </a:xfrm>
          <a:prstGeom prst="rect">
            <a:avLst/>
          </a:prstGeom>
          <a:solidFill>
            <a:srgbClr val="00ccff"/>
          </a:solidFill>
          <a:ln w="9360">
            <a:noFill/>
          </a:ln>
        </p:spPr>
      </p:sp>
      <p:sp>
        <p:nvSpPr>
          <p:cNvPr id="706" name="CustomShape 34"/>
          <p:cNvSpPr/>
          <p:nvPr/>
        </p:nvSpPr>
        <p:spPr>
          <a:xfrm>
            <a:off x="7010280" y="3676680"/>
            <a:ext cx="73440" cy="73440"/>
          </a:xfrm>
          <a:prstGeom prst="rect">
            <a:avLst/>
          </a:prstGeom>
          <a:solidFill>
            <a:srgbClr val="ffcc00"/>
          </a:solidFill>
          <a:ln w="9360">
            <a:noFill/>
          </a:ln>
        </p:spPr>
      </p:sp>
      <p:sp>
        <p:nvSpPr>
          <p:cNvPr id="707" name="Line 35"/>
          <p:cNvSpPr/>
          <p:nvPr/>
        </p:nvSpPr>
        <p:spPr>
          <a:xfrm flipH="1">
            <a:off x="5257800" y="5257800"/>
            <a:ext cx="761760" cy="0"/>
          </a:xfrm>
          <a:prstGeom prst="line">
            <a:avLst/>
          </a:prstGeom>
          <a:ln w="28440">
            <a:solidFill>
              <a:srgbClr val="66ff33"/>
            </a:solidFill>
            <a:round/>
          </a:ln>
        </p:spPr>
      </p:sp>
      <p:sp>
        <p:nvSpPr>
          <p:cNvPr id="708" name="Line 36"/>
          <p:cNvSpPr/>
          <p:nvPr/>
        </p:nvSpPr>
        <p:spPr>
          <a:xfrm flipH="1">
            <a:off x="4952880" y="5867280"/>
            <a:ext cx="1066680" cy="380880"/>
          </a:xfrm>
          <a:prstGeom prst="line">
            <a:avLst/>
          </a:prstGeom>
          <a:ln w="28440">
            <a:solidFill>
              <a:srgbClr val="66ff33"/>
            </a:solidFill>
            <a:round/>
          </a:ln>
        </p:spPr>
      </p:sp>
      <p:sp>
        <p:nvSpPr>
          <p:cNvPr id="709" name="Line 37"/>
          <p:cNvSpPr/>
          <p:nvPr/>
        </p:nvSpPr>
        <p:spPr>
          <a:xfrm flipH="1">
            <a:off x="5562360" y="5867280"/>
            <a:ext cx="457200" cy="762120"/>
          </a:xfrm>
          <a:prstGeom prst="line">
            <a:avLst/>
          </a:prstGeom>
          <a:ln w="28440">
            <a:solidFill>
              <a:srgbClr val="66ff33"/>
            </a:solidFill>
            <a:round/>
          </a:ln>
        </p:spPr>
      </p:sp>
      <p:sp>
        <p:nvSpPr>
          <p:cNvPr id="710" name="Line 38"/>
          <p:cNvSpPr/>
          <p:nvPr/>
        </p:nvSpPr>
        <p:spPr>
          <a:xfrm flipH="1">
            <a:off x="6095880" y="5867280"/>
            <a:ext cx="838080" cy="0"/>
          </a:xfrm>
          <a:prstGeom prst="line">
            <a:avLst/>
          </a:prstGeom>
          <a:ln w="28440">
            <a:solidFill>
              <a:srgbClr val="66ff33"/>
            </a:solidFill>
            <a:round/>
          </a:ln>
        </p:spPr>
      </p:sp>
      <p:sp>
        <p:nvSpPr>
          <p:cNvPr id="711" name="Line 39"/>
          <p:cNvSpPr/>
          <p:nvPr/>
        </p:nvSpPr>
        <p:spPr>
          <a:xfrm flipH="1">
            <a:off x="6095880" y="5257800"/>
            <a:ext cx="838080" cy="0"/>
          </a:xfrm>
          <a:prstGeom prst="line">
            <a:avLst/>
          </a:prstGeom>
          <a:ln w="28440">
            <a:solidFill>
              <a:srgbClr val="66ff33"/>
            </a:solidFill>
            <a:round/>
          </a:ln>
        </p:spPr>
      </p:sp>
      <p:sp>
        <p:nvSpPr>
          <p:cNvPr id="712" name="Line 40"/>
          <p:cNvSpPr/>
          <p:nvPr/>
        </p:nvSpPr>
        <p:spPr>
          <a:xfrm flipV="1">
            <a:off x="6097320" y="5257800"/>
            <a:ext cx="0" cy="609480"/>
          </a:xfrm>
          <a:prstGeom prst="line">
            <a:avLst/>
          </a:prstGeom>
          <a:ln w="28440">
            <a:solidFill>
              <a:srgbClr val="66ff33"/>
            </a:solidFill>
            <a:round/>
          </a:ln>
        </p:spPr>
      </p:sp>
      <p:sp>
        <p:nvSpPr>
          <p:cNvPr id="713" name="Line 41"/>
          <p:cNvSpPr/>
          <p:nvPr/>
        </p:nvSpPr>
        <p:spPr>
          <a:xfrm flipV="1">
            <a:off x="6935760" y="5257800"/>
            <a:ext cx="0" cy="609480"/>
          </a:xfrm>
          <a:prstGeom prst="line">
            <a:avLst/>
          </a:prstGeom>
          <a:ln w="28440">
            <a:solidFill>
              <a:srgbClr val="66ff33"/>
            </a:solidFill>
            <a:round/>
          </a:ln>
        </p:spPr>
      </p:sp>
      <p:sp>
        <p:nvSpPr>
          <p:cNvPr id="714" name="Line 42"/>
          <p:cNvSpPr/>
          <p:nvPr/>
        </p:nvSpPr>
        <p:spPr>
          <a:xfrm flipH="1" flipV="1">
            <a:off x="7010280" y="5867280"/>
            <a:ext cx="685800" cy="76320"/>
          </a:xfrm>
          <a:prstGeom prst="line">
            <a:avLst/>
          </a:prstGeom>
          <a:ln w="28440">
            <a:solidFill>
              <a:srgbClr val="66ff33"/>
            </a:solidFill>
            <a:round/>
          </a:ln>
        </p:spPr>
      </p:sp>
      <p:sp>
        <p:nvSpPr>
          <p:cNvPr id="715" name="Line 43"/>
          <p:cNvSpPr/>
          <p:nvPr/>
        </p:nvSpPr>
        <p:spPr>
          <a:xfrm flipH="1">
            <a:off x="7010280" y="5181480"/>
            <a:ext cx="914400" cy="76320"/>
          </a:xfrm>
          <a:prstGeom prst="line">
            <a:avLst/>
          </a:prstGeom>
          <a:ln w="28440">
            <a:solidFill>
              <a:srgbClr val="66ff33"/>
            </a:solidFill>
            <a:round/>
          </a:ln>
        </p:spPr>
      </p:sp>
      <p:sp>
        <p:nvSpPr>
          <p:cNvPr id="716" name="CustomShape 44"/>
          <p:cNvSpPr/>
          <p:nvPr/>
        </p:nvSpPr>
        <p:spPr>
          <a:xfrm>
            <a:off x="7223040" y="6172200"/>
            <a:ext cx="789120" cy="299160"/>
          </a:xfrm>
          <a:prstGeom prst="wedgeRoundRectCallout">
            <a:avLst>
              <a:gd name="adj1" fmla="val -75681"/>
              <a:gd name="adj2" fmla="val -91579"/>
              <a:gd name="adj3" fmla="val 16667"/>
            </a:avLst>
          </a:prstGeom>
          <a:solidFill>
            <a:srgbClr val="00ccff"/>
          </a:solidFill>
          <a:ln w="12600">
            <a:solidFill>
              <a:srgbClr val="66ff33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3366"/>
                </a:solidFill>
                <a:latin typeface="Tahoma"/>
              </a:rPr>
              <a:t>Router</a:t>
            </a:r>
            <a:endParaRPr/>
          </a:p>
        </p:txBody>
      </p:sp>
      <p:pic>
        <p:nvPicPr>
          <p:cNvPr id="717" name="Picture 69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5791320" y="5715000"/>
            <a:ext cx="530640" cy="300240"/>
          </a:xfrm>
          <a:prstGeom prst="rect">
            <a:avLst/>
          </a:prstGeom>
          <a:ln w="9360">
            <a:noFill/>
          </a:ln>
        </p:spPr>
      </p:pic>
      <p:pic>
        <p:nvPicPr>
          <p:cNvPr id="718" name="Picture 70" descr=""/>
          <p:cNvPicPr/>
          <p:nvPr/>
        </p:nvPicPr>
        <p:blipFill>
          <a:blip r:embed="rId13"/>
          <a:stretch>
            <a:fillRect/>
          </a:stretch>
        </p:blipFill>
        <p:spPr>
          <a:xfrm>
            <a:off x="5791320" y="5105520"/>
            <a:ext cx="530640" cy="300240"/>
          </a:xfrm>
          <a:prstGeom prst="rect">
            <a:avLst/>
          </a:prstGeom>
          <a:ln w="9360">
            <a:noFill/>
          </a:ln>
        </p:spPr>
      </p:pic>
      <p:pic>
        <p:nvPicPr>
          <p:cNvPr id="719" name="Picture 73" descr=""/>
          <p:cNvPicPr/>
          <p:nvPr/>
        </p:nvPicPr>
        <p:blipFill>
          <a:blip r:embed="rId14"/>
          <a:stretch>
            <a:fillRect/>
          </a:stretch>
        </p:blipFill>
        <p:spPr>
          <a:xfrm>
            <a:off x="6705720" y="5715000"/>
            <a:ext cx="530640" cy="300240"/>
          </a:xfrm>
          <a:prstGeom prst="rect">
            <a:avLst/>
          </a:prstGeom>
          <a:ln w="9360">
            <a:noFill/>
          </a:ln>
        </p:spPr>
      </p:pic>
      <p:pic>
        <p:nvPicPr>
          <p:cNvPr id="720" name="Picture 74" descr=""/>
          <p:cNvPicPr/>
          <p:nvPr/>
        </p:nvPicPr>
        <p:blipFill>
          <a:blip r:embed="rId15"/>
          <a:stretch>
            <a:fillRect/>
          </a:stretch>
        </p:blipFill>
        <p:spPr>
          <a:xfrm>
            <a:off x="6705720" y="5105520"/>
            <a:ext cx="530640" cy="300240"/>
          </a:xfrm>
          <a:prstGeom prst="rect">
            <a:avLst/>
          </a:prstGeom>
          <a:ln w="9360">
            <a:noFill/>
          </a:ln>
        </p:spPr>
      </p:pic>
      <p:sp>
        <p:nvSpPr>
          <p:cNvPr id="721" name="CustomShape 45"/>
          <p:cNvSpPr/>
          <p:nvPr/>
        </p:nvSpPr>
        <p:spPr>
          <a:xfrm>
            <a:off x="5029200" y="5029200"/>
            <a:ext cx="378000" cy="30204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722" name="CustomShape 46"/>
          <p:cNvSpPr/>
          <p:nvPr/>
        </p:nvSpPr>
        <p:spPr>
          <a:xfrm>
            <a:off x="4724280" y="6019920"/>
            <a:ext cx="378000" cy="30204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723" name="CustomShape 47"/>
          <p:cNvSpPr/>
          <p:nvPr/>
        </p:nvSpPr>
        <p:spPr>
          <a:xfrm>
            <a:off x="5334120" y="6400800"/>
            <a:ext cx="378000" cy="30204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724" name="CustomShape 48"/>
          <p:cNvSpPr/>
          <p:nvPr/>
        </p:nvSpPr>
        <p:spPr>
          <a:xfrm>
            <a:off x="7543800" y="5715000"/>
            <a:ext cx="378000" cy="30204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725" name="CustomShape 49"/>
          <p:cNvSpPr/>
          <p:nvPr/>
        </p:nvSpPr>
        <p:spPr>
          <a:xfrm>
            <a:off x="7772400" y="4952880"/>
            <a:ext cx="378000" cy="30204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726" name="CustomShape 50"/>
          <p:cNvSpPr/>
          <p:nvPr/>
        </p:nvSpPr>
        <p:spPr>
          <a:xfrm rot="20449200">
            <a:off x="5256000" y="5866560"/>
            <a:ext cx="225720" cy="149400"/>
          </a:xfrm>
          <a:prstGeom prst="rect">
            <a:avLst/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727" name="CustomShape 51"/>
          <p:cNvSpPr/>
          <p:nvPr/>
        </p:nvSpPr>
        <p:spPr>
          <a:xfrm rot="20449200">
            <a:off x="5256000" y="5866560"/>
            <a:ext cx="225720" cy="149400"/>
          </a:xfrm>
          <a:prstGeom prst="triangle">
            <a:avLst>
              <a:gd name="adj" fmla="val 50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728" name="CustomShape 52"/>
          <p:cNvSpPr/>
          <p:nvPr/>
        </p:nvSpPr>
        <p:spPr>
          <a:xfrm flipV="1" rot="20438400">
            <a:off x="5243400" y="5865840"/>
            <a:ext cx="225720" cy="74160"/>
          </a:xfrm>
          <a:prstGeom prst="triangle">
            <a:avLst>
              <a:gd name="adj" fmla="val 50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729" name="CustomShape 53"/>
          <p:cNvSpPr/>
          <p:nvPr/>
        </p:nvSpPr>
        <p:spPr>
          <a:xfrm>
            <a:off x="6324480" y="5638680"/>
            <a:ext cx="225720" cy="149400"/>
          </a:xfrm>
          <a:prstGeom prst="rect">
            <a:avLst/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730" name="CustomShape 54"/>
          <p:cNvSpPr/>
          <p:nvPr/>
        </p:nvSpPr>
        <p:spPr>
          <a:xfrm>
            <a:off x="6324480" y="5638680"/>
            <a:ext cx="225720" cy="149400"/>
          </a:xfrm>
          <a:prstGeom prst="triangle">
            <a:avLst>
              <a:gd name="adj" fmla="val 50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731" name="CustomShape 55"/>
          <p:cNvSpPr/>
          <p:nvPr/>
        </p:nvSpPr>
        <p:spPr>
          <a:xfrm flipV="1">
            <a:off x="6324480" y="5635800"/>
            <a:ext cx="225720" cy="73440"/>
          </a:xfrm>
          <a:prstGeom prst="triangle">
            <a:avLst>
              <a:gd name="adj" fmla="val 50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732" name="CustomShape 56"/>
          <p:cNvSpPr/>
          <p:nvPr/>
        </p:nvSpPr>
        <p:spPr>
          <a:xfrm>
            <a:off x="5486400" y="5029200"/>
            <a:ext cx="225720" cy="149400"/>
          </a:xfrm>
          <a:prstGeom prst="rect">
            <a:avLst/>
          </a:prstGeom>
          <a:solidFill>
            <a:srgbClr val="00ccff"/>
          </a:solidFill>
          <a:ln w="9360">
            <a:solidFill>
              <a:srgbClr val="ffffff"/>
            </a:solidFill>
            <a:miter/>
          </a:ln>
        </p:spPr>
      </p:sp>
      <p:sp>
        <p:nvSpPr>
          <p:cNvPr id="733" name="CustomShape 57"/>
          <p:cNvSpPr/>
          <p:nvPr/>
        </p:nvSpPr>
        <p:spPr>
          <a:xfrm>
            <a:off x="5486400" y="5029200"/>
            <a:ext cx="225720" cy="149400"/>
          </a:xfrm>
          <a:prstGeom prst="triangle">
            <a:avLst>
              <a:gd name="adj" fmla="val 50000"/>
            </a:avLst>
          </a:prstGeom>
          <a:solidFill>
            <a:srgbClr val="00ccff"/>
          </a:solidFill>
          <a:ln w="9360">
            <a:solidFill>
              <a:srgbClr val="ffffff"/>
            </a:solidFill>
            <a:miter/>
          </a:ln>
        </p:spPr>
      </p:sp>
      <p:sp>
        <p:nvSpPr>
          <p:cNvPr id="734" name="CustomShape 58"/>
          <p:cNvSpPr/>
          <p:nvPr/>
        </p:nvSpPr>
        <p:spPr>
          <a:xfrm flipV="1">
            <a:off x="5486400" y="5026320"/>
            <a:ext cx="225720" cy="73440"/>
          </a:xfrm>
          <a:prstGeom prst="triangle">
            <a:avLst>
              <a:gd name="adj" fmla="val 50000"/>
            </a:avLst>
          </a:prstGeom>
          <a:solidFill>
            <a:srgbClr val="00ccff"/>
          </a:solidFill>
          <a:ln w="9360">
            <a:solidFill>
              <a:srgbClr val="ffffff"/>
            </a:solidFill>
            <a:miter/>
          </a:ln>
        </p:spPr>
      </p:sp>
      <p:sp>
        <p:nvSpPr>
          <p:cNvPr id="735" name="CustomShape 59"/>
          <p:cNvSpPr/>
          <p:nvPr/>
        </p:nvSpPr>
        <p:spPr>
          <a:xfrm rot="427800">
            <a:off x="7313760" y="5713200"/>
            <a:ext cx="225720" cy="149400"/>
          </a:xfrm>
          <a:prstGeom prst="rect">
            <a:avLst/>
          </a:prstGeom>
          <a:solidFill>
            <a:srgbClr val="00ccff"/>
          </a:solidFill>
          <a:ln w="9360">
            <a:solidFill>
              <a:srgbClr val="ffffff"/>
            </a:solidFill>
            <a:miter/>
          </a:ln>
        </p:spPr>
      </p:sp>
      <p:sp>
        <p:nvSpPr>
          <p:cNvPr id="736" name="CustomShape 60"/>
          <p:cNvSpPr/>
          <p:nvPr/>
        </p:nvSpPr>
        <p:spPr>
          <a:xfrm rot="427800">
            <a:off x="7313760" y="5713200"/>
            <a:ext cx="225720" cy="149400"/>
          </a:xfrm>
          <a:prstGeom prst="triangle">
            <a:avLst>
              <a:gd name="adj" fmla="val 50000"/>
            </a:avLst>
          </a:prstGeom>
          <a:solidFill>
            <a:srgbClr val="00ccff"/>
          </a:solidFill>
          <a:ln w="9360">
            <a:solidFill>
              <a:srgbClr val="ffffff"/>
            </a:solidFill>
            <a:miter/>
          </a:ln>
        </p:spPr>
      </p:sp>
      <p:sp>
        <p:nvSpPr>
          <p:cNvPr id="737" name="CustomShape 61"/>
          <p:cNvSpPr/>
          <p:nvPr/>
        </p:nvSpPr>
        <p:spPr>
          <a:xfrm flipV="1" rot="434400">
            <a:off x="7318440" y="5708880"/>
            <a:ext cx="225720" cy="74160"/>
          </a:xfrm>
          <a:prstGeom prst="triangle">
            <a:avLst>
              <a:gd name="adj" fmla="val 50000"/>
            </a:avLst>
          </a:prstGeom>
          <a:solidFill>
            <a:srgbClr val="00ccff"/>
          </a:solidFill>
          <a:ln w="9360">
            <a:solidFill>
              <a:srgbClr val="ffffff"/>
            </a:solidFill>
            <a:miter/>
          </a:ln>
        </p:spPr>
      </p:sp>
      <p:sp>
        <p:nvSpPr>
          <p:cNvPr id="738" name="CustomShape 62"/>
          <p:cNvSpPr/>
          <p:nvPr/>
        </p:nvSpPr>
        <p:spPr>
          <a:xfrm rot="21386400">
            <a:off x="7391160" y="5028120"/>
            <a:ext cx="225720" cy="149400"/>
          </a:xfrm>
          <a:prstGeom prst="rect">
            <a:avLst/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739" name="CustomShape 63"/>
          <p:cNvSpPr/>
          <p:nvPr/>
        </p:nvSpPr>
        <p:spPr>
          <a:xfrm rot="21386400">
            <a:off x="7391160" y="5028120"/>
            <a:ext cx="225720" cy="149400"/>
          </a:xfrm>
          <a:prstGeom prst="triangle">
            <a:avLst>
              <a:gd name="adj" fmla="val 50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740" name="CustomShape 64"/>
          <p:cNvSpPr/>
          <p:nvPr/>
        </p:nvSpPr>
        <p:spPr>
          <a:xfrm flipV="1" rot="21386400">
            <a:off x="7387200" y="5027040"/>
            <a:ext cx="225720" cy="73080"/>
          </a:xfrm>
          <a:prstGeom prst="triangle">
            <a:avLst>
              <a:gd name="adj" fmla="val 50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741" name="CustomShape 65"/>
          <p:cNvSpPr/>
          <p:nvPr/>
        </p:nvSpPr>
        <p:spPr>
          <a:xfrm>
            <a:off x="5929920" y="6172200"/>
            <a:ext cx="780120" cy="299160"/>
          </a:xfrm>
          <a:prstGeom prst="wedgeRoundRectCallout">
            <a:avLst>
              <a:gd name="adj1" fmla="val 20796"/>
              <a:gd name="adj2" fmla="val -177894"/>
              <a:gd name="adj3" fmla="val 16667"/>
            </a:avLst>
          </a:prstGeom>
          <a:solidFill>
            <a:srgbClr val="ffcc00"/>
          </a:solidFill>
          <a:ln w="12600">
            <a:solidFill>
              <a:srgbClr val="ffffff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3366"/>
                </a:solidFill>
                <a:latin typeface="Tahoma"/>
              </a:rPr>
              <a:t>Packet</a:t>
            </a:r>
            <a:endParaRPr/>
          </a:p>
        </p:txBody>
      </p:sp>
      <p:sp>
        <p:nvSpPr>
          <p:cNvPr id="742" name="CustomShape 66"/>
          <p:cNvSpPr/>
          <p:nvPr/>
        </p:nvSpPr>
        <p:spPr>
          <a:xfrm>
            <a:off x="6446880" y="5051520"/>
            <a:ext cx="225720" cy="149400"/>
          </a:xfrm>
          <a:prstGeom prst="rect">
            <a:avLst/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743" name="CustomShape 67"/>
          <p:cNvSpPr/>
          <p:nvPr/>
        </p:nvSpPr>
        <p:spPr>
          <a:xfrm>
            <a:off x="6446880" y="5051520"/>
            <a:ext cx="225720" cy="149400"/>
          </a:xfrm>
          <a:prstGeom prst="triangle">
            <a:avLst>
              <a:gd name="adj" fmla="val 50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  <p:sp>
        <p:nvSpPr>
          <p:cNvPr id="744" name="CustomShape 68"/>
          <p:cNvSpPr/>
          <p:nvPr/>
        </p:nvSpPr>
        <p:spPr>
          <a:xfrm flipV="1">
            <a:off x="6446880" y="5048640"/>
            <a:ext cx="225720" cy="73440"/>
          </a:xfrm>
          <a:prstGeom prst="triangle">
            <a:avLst>
              <a:gd name="adj" fmla="val 50000"/>
            </a:avLst>
          </a:prstGeom>
          <a:solidFill>
            <a:srgbClr val="ffcc00"/>
          </a:solidFill>
          <a:ln w="9360">
            <a:solidFill>
              <a:srgbClr val="ffffff"/>
            </a:solidFill>
            <a:miter/>
          </a:ln>
        </p:spPr>
      </p:sp>
    </p:spTree>
  </p:cSld>
  <p:timing>
    <p:tnLst>
      <p:par>
        <p:cTn id="205" dur="indefinite" restart="never" nodeType="tmRoot">
          <p:childTnLst>
            <p:seq>
              <p:cTn id="206" nodeType="mainSeq">
                <p:childTnLst>
                  <p:par>
                    <p:cTn id="207" fill="freeze">
                      <p:stCondLst>
                        <p:cond delay="indefinite"/>
                      </p:stCondLst>
                      <p:childTnLst>
                        <p:par>
                          <p:cTn id="208" fill="freeze">
                            <p:stCondLst>
                              <p:cond delay="0"/>
                            </p:stCondLst>
                            <p:childTnLst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746" name="CustomShape 2"/>
          <p:cNvSpPr/>
          <p:nvPr/>
        </p:nvSpPr>
        <p:spPr>
          <a:xfrm>
            <a:off x="380880" y="1295280"/>
            <a:ext cx="8531640" cy="5178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</p:sp>
      <p:sp>
        <p:nvSpPr>
          <p:cNvPr id="747" name="CustomShape 3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Network of Networks</a:t>
            </a:r>
            <a:endParaRPr/>
          </a:p>
        </p:txBody>
      </p:sp>
      <p:sp>
        <p:nvSpPr>
          <p:cNvPr id="748" name="Line 4"/>
          <p:cNvSpPr/>
          <p:nvPr/>
        </p:nvSpPr>
        <p:spPr>
          <a:xfrm>
            <a:off x="703080" y="3200400"/>
            <a:ext cx="1547640" cy="0"/>
          </a:xfrm>
          <a:prstGeom prst="line">
            <a:avLst/>
          </a:prstGeom>
          <a:ln w="28440">
            <a:solidFill>
              <a:srgbClr val="003366"/>
            </a:solidFill>
            <a:miter/>
          </a:ln>
        </p:spPr>
      </p:sp>
      <p:sp>
        <p:nvSpPr>
          <p:cNvPr id="749" name="Line 5"/>
          <p:cNvSpPr/>
          <p:nvPr/>
        </p:nvSpPr>
        <p:spPr>
          <a:xfrm>
            <a:off x="843840" y="2895480"/>
            <a:ext cx="0" cy="304920"/>
          </a:xfrm>
          <a:prstGeom prst="line">
            <a:avLst/>
          </a:prstGeom>
          <a:ln w="28440">
            <a:solidFill>
              <a:srgbClr val="003366"/>
            </a:solidFill>
            <a:miter/>
          </a:ln>
        </p:spPr>
      </p:sp>
      <p:sp>
        <p:nvSpPr>
          <p:cNvPr id="750" name="Line 6"/>
          <p:cNvSpPr/>
          <p:nvPr/>
        </p:nvSpPr>
        <p:spPr>
          <a:xfrm>
            <a:off x="1265760" y="2895480"/>
            <a:ext cx="0" cy="304920"/>
          </a:xfrm>
          <a:prstGeom prst="line">
            <a:avLst/>
          </a:prstGeom>
          <a:ln w="28440">
            <a:solidFill>
              <a:srgbClr val="003366"/>
            </a:solidFill>
            <a:miter/>
          </a:ln>
        </p:spPr>
      </p:sp>
      <p:sp>
        <p:nvSpPr>
          <p:cNvPr id="751" name="Line 7"/>
          <p:cNvSpPr/>
          <p:nvPr/>
        </p:nvSpPr>
        <p:spPr>
          <a:xfrm>
            <a:off x="1688040" y="2895480"/>
            <a:ext cx="0" cy="304920"/>
          </a:xfrm>
          <a:prstGeom prst="line">
            <a:avLst/>
          </a:prstGeom>
          <a:ln w="28440">
            <a:solidFill>
              <a:srgbClr val="003366"/>
            </a:solidFill>
            <a:miter/>
          </a:ln>
        </p:spPr>
      </p:sp>
      <p:sp>
        <p:nvSpPr>
          <p:cNvPr id="752" name="Line 8"/>
          <p:cNvSpPr/>
          <p:nvPr/>
        </p:nvSpPr>
        <p:spPr>
          <a:xfrm>
            <a:off x="2110320" y="2895480"/>
            <a:ext cx="0" cy="304920"/>
          </a:xfrm>
          <a:prstGeom prst="line">
            <a:avLst/>
          </a:prstGeom>
          <a:ln w="28440">
            <a:solidFill>
              <a:srgbClr val="003366"/>
            </a:solidFill>
            <a:miter/>
          </a:ln>
        </p:spPr>
      </p:sp>
      <p:sp>
        <p:nvSpPr>
          <p:cNvPr id="753" name="CustomShape 9"/>
          <p:cNvSpPr/>
          <p:nvPr/>
        </p:nvSpPr>
        <p:spPr>
          <a:xfrm>
            <a:off x="703440" y="2666880"/>
            <a:ext cx="278280" cy="3020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754" name="CustomShape 10"/>
          <p:cNvSpPr/>
          <p:nvPr/>
        </p:nvSpPr>
        <p:spPr>
          <a:xfrm>
            <a:off x="1125360" y="2666880"/>
            <a:ext cx="278280" cy="3020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755" name="CustomShape 11"/>
          <p:cNvSpPr/>
          <p:nvPr/>
        </p:nvSpPr>
        <p:spPr>
          <a:xfrm>
            <a:off x="1547640" y="2666880"/>
            <a:ext cx="278280" cy="3020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756" name="CustomShape 12"/>
          <p:cNvSpPr/>
          <p:nvPr/>
        </p:nvSpPr>
        <p:spPr>
          <a:xfrm>
            <a:off x="1969920" y="2666880"/>
            <a:ext cx="278280" cy="3020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757" name="CustomShape 13"/>
          <p:cNvSpPr/>
          <p:nvPr/>
        </p:nvSpPr>
        <p:spPr>
          <a:xfrm>
            <a:off x="592920" y="3200400"/>
            <a:ext cx="1934280" cy="453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3366"/>
                </a:solidFill>
                <a:latin typeface="Tahoma"/>
              </a:rPr>
              <a:t>Company A</a:t>
            </a:r>
            <a:endParaRPr/>
          </a:p>
        </p:txBody>
      </p:sp>
      <p:sp>
        <p:nvSpPr>
          <p:cNvPr id="758" name="CustomShape 14"/>
          <p:cNvSpPr/>
          <p:nvPr/>
        </p:nvSpPr>
        <p:spPr>
          <a:xfrm>
            <a:off x="6008400" y="5943600"/>
            <a:ext cx="1960200" cy="453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3366"/>
                </a:solidFill>
                <a:latin typeface="Tahoma"/>
              </a:rPr>
              <a:t>Company D</a:t>
            </a:r>
            <a:endParaRPr/>
          </a:p>
        </p:txBody>
      </p:sp>
      <p:pic>
        <p:nvPicPr>
          <p:cNvPr id="759" name="Picture 1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02160" y="4876920"/>
            <a:ext cx="1404000" cy="1521000"/>
          </a:xfrm>
          <a:prstGeom prst="rect">
            <a:avLst/>
          </a:prstGeom>
          <a:ln w="9360">
            <a:noFill/>
          </a:ln>
        </p:spPr>
      </p:pic>
      <p:sp>
        <p:nvSpPr>
          <p:cNvPr id="760" name="CustomShape 15"/>
          <p:cNvSpPr/>
          <p:nvPr/>
        </p:nvSpPr>
        <p:spPr>
          <a:xfrm>
            <a:off x="8300520" y="4267080"/>
            <a:ext cx="278640" cy="3020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761" name="CustomShape 16"/>
          <p:cNvSpPr/>
          <p:nvPr/>
        </p:nvSpPr>
        <p:spPr>
          <a:xfrm>
            <a:off x="7597080" y="5638680"/>
            <a:ext cx="278640" cy="3020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762" name="CustomShape 17"/>
          <p:cNvSpPr/>
          <p:nvPr/>
        </p:nvSpPr>
        <p:spPr>
          <a:xfrm>
            <a:off x="6120000" y="5562720"/>
            <a:ext cx="278640" cy="3020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763" name="CustomShape 18"/>
          <p:cNvSpPr/>
          <p:nvPr/>
        </p:nvSpPr>
        <p:spPr>
          <a:xfrm flipV="1" rot="5010000">
            <a:off x="7666560" y="3989880"/>
            <a:ext cx="73080" cy="1057680"/>
          </a:xfrm>
          <a:prstGeom prst="rect">
            <a:avLst/>
          </a:prstGeom>
          <a:solidFill>
            <a:srgbClr val="ffff00"/>
          </a:solidFill>
          <a:ln w="3240">
            <a:solidFill>
              <a:srgbClr val="808080"/>
            </a:solidFill>
            <a:round/>
          </a:ln>
        </p:spPr>
      </p:sp>
      <p:sp>
        <p:nvSpPr>
          <p:cNvPr id="764" name="CustomShape 19"/>
          <p:cNvSpPr/>
          <p:nvPr/>
        </p:nvSpPr>
        <p:spPr>
          <a:xfrm flipH="1" flipV="1" rot="19123800">
            <a:off x="7271640" y="4628520"/>
            <a:ext cx="70560" cy="1107720"/>
          </a:xfrm>
          <a:prstGeom prst="rect">
            <a:avLst/>
          </a:prstGeom>
          <a:solidFill>
            <a:srgbClr val="ffff00"/>
          </a:solidFill>
          <a:ln w="3240">
            <a:solidFill>
              <a:srgbClr val="808080"/>
            </a:solidFill>
            <a:round/>
          </a:ln>
        </p:spPr>
      </p:sp>
      <p:sp>
        <p:nvSpPr>
          <p:cNvPr id="765" name="CustomShape 20"/>
          <p:cNvSpPr/>
          <p:nvPr/>
        </p:nvSpPr>
        <p:spPr>
          <a:xfrm flipV="1" rot="2553600">
            <a:off x="6515640" y="4711320"/>
            <a:ext cx="72000" cy="807840"/>
          </a:xfrm>
          <a:prstGeom prst="rect">
            <a:avLst/>
          </a:prstGeom>
          <a:solidFill>
            <a:srgbClr val="ffff00"/>
          </a:solidFill>
          <a:ln w="3240">
            <a:solidFill>
              <a:srgbClr val="808080"/>
            </a:solidFill>
            <a:round/>
          </a:ln>
        </p:spPr>
      </p:sp>
      <p:pic>
        <p:nvPicPr>
          <p:cNvPr id="766" name="Picture 25" descr=""/>
          <p:cNvPicPr/>
          <p:nvPr/>
        </p:nvPicPr>
        <p:blipFill>
          <a:blip r:embed="rId2"/>
          <a:srcRect l="13749" t="13806" r="14233" b="17775"/>
          <a:stretch>
            <a:fillRect/>
          </a:stretch>
        </p:blipFill>
        <p:spPr>
          <a:xfrm>
            <a:off x="6682680" y="4343400"/>
            <a:ext cx="419040" cy="432000"/>
          </a:xfrm>
          <a:prstGeom prst="rect">
            <a:avLst/>
          </a:prstGeom>
          <a:ln w="9360">
            <a:noFill/>
          </a:ln>
        </p:spPr>
      </p:pic>
      <p:pic>
        <p:nvPicPr>
          <p:cNvPr id="767" name="Picture 2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320920" y="2209680"/>
            <a:ext cx="2459160" cy="1711800"/>
          </a:xfrm>
          <a:prstGeom prst="rect">
            <a:avLst/>
          </a:prstGeom>
          <a:ln w="9360">
            <a:noFill/>
          </a:ln>
        </p:spPr>
      </p:pic>
      <p:sp>
        <p:nvSpPr>
          <p:cNvPr id="768" name="CustomShape 21"/>
          <p:cNvSpPr/>
          <p:nvPr/>
        </p:nvSpPr>
        <p:spPr>
          <a:xfrm>
            <a:off x="2273040" y="3733920"/>
            <a:ext cx="2383920" cy="2703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ahoma"/>
              </a:rPr>
              <a:t>Network Interface Card (NIC)</a:t>
            </a:r>
            <a:endParaRPr/>
          </a:p>
        </p:txBody>
      </p:sp>
      <p:pic>
        <p:nvPicPr>
          <p:cNvPr id="769" name="Picture 30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516840" y="1905120"/>
            <a:ext cx="771120" cy="648000"/>
          </a:xfrm>
          <a:prstGeom prst="rect">
            <a:avLst/>
          </a:prstGeom>
          <a:ln w="9360">
            <a:noFill/>
          </a:ln>
        </p:spPr>
      </p:pic>
      <p:sp>
        <p:nvSpPr>
          <p:cNvPr id="770" name="Line 22"/>
          <p:cNvSpPr/>
          <p:nvPr/>
        </p:nvSpPr>
        <p:spPr>
          <a:xfrm>
            <a:off x="5556960" y="2590560"/>
            <a:ext cx="632880" cy="457200"/>
          </a:xfrm>
          <a:prstGeom prst="line">
            <a:avLst/>
          </a:prstGeom>
          <a:ln w="28440">
            <a:solidFill>
              <a:srgbClr val="003366"/>
            </a:solidFill>
            <a:miter/>
          </a:ln>
        </p:spPr>
      </p:sp>
      <p:sp>
        <p:nvSpPr>
          <p:cNvPr id="771" name="Line 23"/>
          <p:cNvSpPr/>
          <p:nvPr/>
        </p:nvSpPr>
        <p:spPr>
          <a:xfrm>
            <a:off x="5978880" y="2590560"/>
            <a:ext cx="210960" cy="457200"/>
          </a:xfrm>
          <a:prstGeom prst="line">
            <a:avLst/>
          </a:prstGeom>
          <a:ln w="28440">
            <a:solidFill>
              <a:srgbClr val="003366"/>
            </a:solidFill>
            <a:miter/>
          </a:ln>
        </p:spPr>
      </p:sp>
      <p:sp>
        <p:nvSpPr>
          <p:cNvPr id="772" name="Line 24"/>
          <p:cNvSpPr/>
          <p:nvPr/>
        </p:nvSpPr>
        <p:spPr>
          <a:xfrm flipH="1">
            <a:off x="6189840" y="2590560"/>
            <a:ext cx="210960" cy="457200"/>
          </a:xfrm>
          <a:prstGeom prst="line">
            <a:avLst/>
          </a:prstGeom>
          <a:ln w="28440">
            <a:solidFill>
              <a:srgbClr val="003366"/>
            </a:solidFill>
            <a:miter/>
          </a:ln>
        </p:spPr>
      </p:sp>
      <p:sp>
        <p:nvSpPr>
          <p:cNvPr id="773" name="Line 25"/>
          <p:cNvSpPr/>
          <p:nvPr/>
        </p:nvSpPr>
        <p:spPr>
          <a:xfrm flipH="1">
            <a:off x="6189840" y="2590560"/>
            <a:ext cx="632880" cy="457200"/>
          </a:xfrm>
          <a:prstGeom prst="line">
            <a:avLst/>
          </a:prstGeom>
          <a:ln w="28440">
            <a:solidFill>
              <a:srgbClr val="003366"/>
            </a:solidFill>
            <a:miter/>
          </a:ln>
        </p:spPr>
      </p:sp>
      <p:sp>
        <p:nvSpPr>
          <p:cNvPr id="774" name="CustomShape 26"/>
          <p:cNvSpPr/>
          <p:nvPr/>
        </p:nvSpPr>
        <p:spPr>
          <a:xfrm>
            <a:off x="6049440" y="2971800"/>
            <a:ext cx="278280" cy="149400"/>
          </a:xfrm>
          <a:prstGeom prst="rect">
            <a:avLst/>
          </a:prstGeom>
          <a:solidFill>
            <a:srgbClr val="336699"/>
          </a:solidFill>
          <a:ln w="9360">
            <a:solidFill>
              <a:srgbClr val="ffffff"/>
            </a:solidFill>
            <a:miter/>
          </a:ln>
        </p:spPr>
      </p:sp>
      <p:sp>
        <p:nvSpPr>
          <p:cNvPr id="775" name="CustomShape 27"/>
          <p:cNvSpPr/>
          <p:nvPr/>
        </p:nvSpPr>
        <p:spPr>
          <a:xfrm>
            <a:off x="5416560" y="2362320"/>
            <a:ext cx="278280" cy="3020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776" name="CustomShape 28"/>
          <p:cNvSpPr/>
          <p:nvPr/>
        </p:nvSpPr>
        <p:spPr>
          <a:xfrm>
            <a:off x="5838480" y="2362320"/>
            <a:ext cx="278280" cy="3020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777" name="CustomShape 29"/>
          <p:cNvSpPr/>
          <p:nvPr/>
        </p:nvSpPr>
        <p:spPr>
          <a:xfrm>
            <a:off x="6260400" y="2362320"/>
            <a:ext cx="278280" cy="3020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778" name="CustomShape 30"/>
          <p:cNvSpPr/>
          <p:nvPr/>
        </p:nvSpPr>
        <p:spPr>
          <a:xfrm>
            <a:off x="6682320" y="2362320"/>
            <a:ext cx="278280" cy="3020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779" name="CustomShape 31"/>
          <p:cNvSpPr/>
          <p:nvPr/>
        </p:nvSpPr>
        <p:spPr>
          <a:xfrm>
            <a:off x="5304240" y="3124080"/>
            <a:ext cx="1934280" cy="453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3366"/>
                </a:solidFill>
                <a:latin typeface="Tahoma"/>
              </a:rPr>
              <a:t>Company B</a:t>
            </a:r>
            <a:endParaRPr/>
          </a:p>
        </p:txBody>
      </p:sp>
      <p:pic>
        <p:nvPicPr>
          <p:cNvPr id="780" name="Picture 4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104240" y="2209680"/>
            <a:ext cx="1684800" cy="1825920"/>
          </a:xfrm>
          <a:prstGeom prst="rect">
            <a:avLst/>
          </a:prstGeom>
          <a:ln w="9360">
            <a:noFill/>
          </a:ln>
        </p:spPr>
      </p:pic>
      <p:pic>
        <p:nvPicPr>
          <p:cNvPr id="781" name="Picture 44" descr=""/>
          <p:cNvPicPr/>
          <p:nvPr/>
        </p:nvPicPr>
        <p:blipFill>
          <a:blip r:embed="rId6"/>
          <a:srcRect l="0" t="21202" r="0" b="25201"/>
          <a:stretch>
            <a:fillRect/>
          </a:stretch>
        </p:blipFill>
        <p:spPr>
          <a:xfrm>
            <a:off x="7314840" y="1600200"/>
            <a:ext cx="1262880" cy="729000"/>
          </a:xfrm>
          <a:prstGeom prst="rect">
            <a:avLst/>
          </a:prstGeom>
          <a:ln w="9360">
            <a:noFill/>
          </a:ln>
        </p:spPr>
      </p:pic>
      <p:sp>
        <p:nvSpPr>
          <p:cNvPr id="782" name="CustomShape 32"/>
          <p:cNvSpPr/>
          <p:nvPr/>
        </p:nvSpPr>
        <p:spPr>
          <a:xfrm>
            <a:off x="843840" y="4495680"/>
            <a:ext cx="1263240" cy="1368720"/>
          </a:xfrm>
          <a:prstGeom prst="ellipse">
            <a:avLst/>
          </a:prstGeom>
          <a:noFill/>
          <a:ln w="28440">
            <a:solidFill>
              <a:srgbClr val="003366"/>
            </a:solidFill>
            <a:miter/>
          </a:ln>
        </p:spPr>
      </p:sp>
      <p:sp>
        <p:nvSpPr>
          <p:cNvPr id="783" name="CustomShape 33"/>
          <p:cNvSpPr/>
          <p:nvPr/>
        </p:nvSpPr>
        <p:spPr>
          <a:xfrm>
            <a:off x="1336320" y="4267080"/>
            <a:ext cx="278640" cy="3020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784" name="CustomShape 34"/>
          <p:cNvSpPr/>
          <p:nvPr/>
        </p:nvSpPr>
        <p:spPr>
          <a:xfrm>
            <a:off x="1969200" y="4952880"/>
            <a:ext cx="278640" cy="3020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785" name="CustomShape 35"/>
          <p:cNvSpPr/>
          <p:nvPr/>
        </p:nvSpPr>
        <p:spPr>
          <a:xfrm>
            <a:off x="703440" y="4952880"/>
            <a:ext cx="278640" cy="3020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786" name="CustomShape 36"/>
          <p:cNvSpPr/>
          <p:nvPr/>
        </p:nvSpPr>
        <p:spPr>
          <a:xfrm>
            <a:off x="1336320" y="5638680"/>
            <a:ext cx="278640" cy="3020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787" name="CustomShape 37"/>
          <p:cNvSpPr/>
          <p:nvPr/>
        </p:nvSpPr>
        <p:spPr>
          <a:xfrm>
            <a:off x="590400" y="5943600"/>
            <a:ext cx="1938960" cy="453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3366"/>
                </a:solidFill>
                <a:latin typeface="Tahoma"/>
              </a:rPr>
              <a:t>Company C</a:t>
            </a:r>
            <a:endParaRPr/>
          </a:p>
        </p:txBody>
      </p:sp>
      <p:pic>
        <p:nvPicPr>
          <p:cNvPr id="788" name="Picture 54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2391480" y="4648320"/>
            <a:ext cx="917280" cy="1111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13" dur="indefinite" restart="never" nodeType="tmRoot">
          <p:childTnLst>
            <p:seq>
              <p:cTn id="214" dur="indefinite" nodeType="mainSeq">
                <p:childTnLst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790" name="Line 2"/>
          <p:cNvSpPr/>
          <p:nvPr/>
        </p:nvSpPr>
        <p:spPr>
          <a:xfrm flipV="1">
            <a:off x="4572000" y="4190760"/>
            <a:ext cx="1406160" cy="533520"/>
          </a:xfrm>
          <a:prstGeom prst="line">
            <a:avLst/>
          </a:prstGeom>
          <a:ln w="28440">
            <a:solidFill>
              <a:srgbClr val="ffffff"/>
            </a:solidFill>
            <a:miter/>
          </a:ln>
        </p:spPr>
      </p:sp>
      <p:pic>
        <p:nvPicPr>
          <p:cNvPr id="791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26800" y="3962520"/>
            <a:ext cx="867240" cy="406800"/>
          </a:xfrm>
          <a:prstGeom prst="rect">
            <a:avLst/>
          </a:prstGeom>
          <a:ln w="9360">
            <a:noFill/>
          </a:ln>
        </p:spPr>
      </p:pic>
      <p:sp>
        <p:nvSpPr>
          <p:cNvPr id="792" name="CustomShape 3"/>
          <p:cNvSpPr/>
          <p:nvPr/>
        </p:nvSpPr>
        <p:spPr>
          <a:xfrm flipV="1" rot="5010000">
            <a:off x="6715080" y="3897360"/>
            <a:ext cx="73080" cy="419040"/>
          </a:xfrm>
          <a:prstGeom prst="rect">
            <a:avLst/>
          </a:prstGeom>
          <a:solidFill>
            <a:srgbClr val="ffff00"/>
          </a:solidFill>
          <a:ln w="3240">
            <a:solidFill>
              <a:srgbClr val="808080"/>
            </a:solidFill>
            <a:round/>
          </a:ln>
        </p:spPr>
      </p:sp>
      <p:sp>
        <p:nvSpPr>
          <p:cNvPr id="793" name="CustomShape 4"/>
          <p:cNvSpPr/>
          <p:nvPr/>
        </p:nvSpPr>
        <p:spPr>
          <a:xfrm>
            <a:off x="773280" y="3809880"/>
            <a:ext cx="1263240" cy="1368720"/>
          </a:xfrm>
          <a:prstGeom prst="rect">
            <a:avLst/>
          </a:prstGeom>
          <a:noFill/>
          <a:ln w="28440">
            <a:solidFill>
              <a:srgbClr val="ffcc00"/>
            </a:solidFill>
            <a:miter/>
          </a:ln>
        </p:spPr>
      </p:sp>
      <p:sp>
        <p:nvSpPr>
          <p:cNvPr id="794" name="CustomShape 5"/>
          <p:cNvSpPr/>
          <p:nvPr/>
        </p:nvSpPr>
        <p:spPr>
          <a:xfrm>
            <a:off x="1394280" y="4495680"/>
            <a:ext cx="1507680" cy="682920"/>
          </a:xfrm>
          <a:prstGeom prst="rect">
            <a:avLst/>
          </a:prstGeom>
          <a:noFill/>
          <a:ln w="28440">
            <a:solidFill>
              <a:srgbClr val="ffcc00"/>
            </a:solidFill>
            <a:miter/>
          </a:ln>
        </p:spPr>
      </p:sp>
      <p:sp>
        <p:nvSpPr>
          <p:cNvPr id="795" name="Line 6"/>
          <p:cNvSpPr/>
          <p:nvPr/>
        </p:nvSpPr>
        <p:spPr>
          <a:xfrm flipV="1">
            <a:off x="2884320" y="4724280"/>
            <a:ext cx="1687680" cy="76320"/>
          </a:xfrm>
          <a:prstGeom prst="line">
            <a:avLst/>
          </a:prstGeom>
          <a:ln w="28440">
            <a:solidFill>
              <a:srgbClr val="ffffff"/>
            </a:solidFill>
            <a:miter/>
          </a:ln>
        </p:spPr>
      </p:sp>
      <p:sp>
        <p:nvSpPr>
          <p:cNvPr id="796" name="CustomShape 7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Internetworking</a:t>
            </a:r>
            <a:endParaRPr/>
          </a:p>
        </p:txBody>
      </p:sp>
      <p:sp>
        <p:nvSpPr>
          <p:cNvPr id="797" name="CustomShape 8"/>
          <p:cNvSpPr/>
          <p:nvPr/>
        </p:nvSpPr>
        <p:spPr>
          <a:xfrm>
            <a:off x="773280" y="1447920"/>
            <a:ext cx="8179200" cy="495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How to allow devices from different standards to communicate</a:t>
            </a:r>
            <a:endParaRPr/>
          </a:p>
          <a:p>
            <a:pPr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b="1" lang="en-US" sz="3200">
                <a:solidFill>
                  <a:srgbClr val="00ccff"/>
                </a:solidFill>
                <a:latin typeface="Tahoma"/>
              </a:rPr>
              <a:t>Gateways/routers</a:t>
            </a:r>
            <a:r>
              <a:rPr lang="en-US" sz="3200">
                <a:solidFill>
                  <a:srgbClr val="ffffff"/>
                </a:solidFill>
                <a:latin typeface="Tahoma"/>
              </a:rPr>
              <a:t> – devices capable of communicating in several standards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These become "</a:t>
            </a:r>
            <a:r>
              <a:rPr lang="en-US" sz="3200">
                <a:solidFill>
                  <a:srgbClr val="00ccff"/>
                </a:solidFill>
                <a:latin typeface="Tahoma"/>
              </a:rPr>
              <a:t>network of networks</a:t>
            </a:r>
            <a:r>
              <a:rPr lang="en-US" sz="3200">
                <a:solidFill>
                  <a:srgbClr val="ffffff"/>
                </a:solidFill>
                <a:latin typeface="Tahoma"/>
              </a:rPr>
              <a:t>"</a:t>
            </a:r>
            <a:endParaRPr/>
          </a:p>
        </p:txBody>
      </p:sp>
      <p:sp>
        <p:nvSpPr>
          <p:cNvPr id="798" name="CustomShape 9"/>
          <p:cNvSpPr/>
          <p:nvPr/>
        </p:nvSpPr>
        <p:spPr>
          <a:xfrm>
            <a:off x="773280" y="3809880"/>
            <a:ext cx="1263960" cy="1368720"/>
          </a:xfrm>
          <a:prstGeom prst="ellipse">
            <a:avLst/>
          </a:prstGeom>
          <a:noFill/>
          <a:ln w="28440">
            <a:solidFill>
              <a:srgbClr val="ffcc00"/>
            </a:solidFill>
            <a:miter/>
          </a:ln>
        </p:spPr>
      </p:sp>
      <p:sp>
        <p:nvSpPr>
          <p:cNvPr id="799" name="CustomShape 10"/>
          <p:cNvSpPr/>
          <p:nvPr/>
        </p:nvSpPr>
        <p:spPr>
          <a:xfrm>
            <a:off x="1266840" y="3581280"/>
            <a:ext cx="278280" cy="3020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800" name="CustomShape 11"/>
          <p:cNvSpPr/>
          <p:nvPr/>
        </p:nvSpPr>
        <p:spPr>
          <a:xfrm>
            <a:off x="1898640" y="4267080"/>
            <a:ext cx="279720" cy="3020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801" name="CustomShape 12"/>
          <p:cNvSpPr/>
          <p:nvPr/>
        </p:nvSpPr>
        <p:spPr>
          <a:xfrm>
            <a:off x="633240" y="4267080"/>
            <a:ext cx="278280" cy="3020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802" name="CustomShape 13"/>
          <p:cNvSpPr/>
          <p:nvPr/>
        </p:nvSpPr>
        <p:spPr>
          <a:xfrm>
            <a:off x="1266840" y="4952880"/>
            <a:ext cx="278280" cy="3020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803" name="Line 14"/>
          <p:cNvSpPr/>
          <p:nvPr/>
        </p:nvSpPr>
        <p:spPr>
          <a:xfrm>
            <a:off x="3939120" y="4267080"/>
            <a:ext cx="632880" cy="457200"/>
          </a:xfrm>
          <a:prstGeom prst="line">
            <a:avLst/>
          </a:prstGeom>
          <a:ln w="28440">
            <a:solidFill>
              <a:srgbClr val="ffffff"/>
            </a:solidFill>
            <a:miter/>
          </a:ln>
        </p:spPr>
      </p:sp>
      <p:sp>
        <p:nvSpPr>
          <p:cNvPr id="804" name="Line 15"/>
          <p:cNvSpPr/>
          <p:nvPr/>
        </p:nvSpPr>
        <p:spPr>
          <a:xfrm>
            <a:off x="4361040" y="4267080"/>
            <a:ext cx="210960" cy="457200"/>
          </a:xfrm>
          <a:prstGeom prst="line">
            <a:avLst/>
          </a:prstGeom>
          <a:ln w="28440">
            <a:solidFill>
              <a:srgbClr val="ffffff"/>
            </a:solidFill>
            <a:miter/>
          </a:ln>
        </p:spPr>
      </p:sp>
      <p:sp>
        <p:nvSpPr>
          <p:cNvPr id="805" name="Line 16"/>
          <p:cNvSpPr/>
          <p:nvPr/>
        </p:nvSpPr>
        <p:spPr>
          <a:xfrm flipH="1">
            <a:off x="4572000" y="4267080"/>
            <a:ext cx="210600" cy="457200"/>
          </a:xfrm>
          <a:prstGeom prst="line">
            <a:avLst/>
          </a:prstGeom>
          <a:ln w="28440">
            <a:solidFill>
              <a:srgbClr val="ffffff"/>
            </a:solidFill>
            <a:miter/>
          </a:ln>
        </p:spPr>
      </p:sp>
      <p:sp>
        <p:nvSpPr>
          <p:cNvPr id="806" name="Line 17"/>
          <p:cNvSpPr/>
          <p:nvPr/>
        </p:nvSpPr>
        <p:spPr>
          <a:xfrm flipH="1">
            <a:off x="4572000" y="4267080"/>
            <a:ext cx="632520" cy="457200"/>
          </a:xfrm>
          <a:prstGeom prst="line">
            <a:avLst/>
          </a:prstGeom>
          <a:ln w="28440">
            <a:solidFill>
              <a:srgbClr val="ffffff"/>
            </a:solidFill>
            <a:miter/>
          </a:ln>
        </p:spPr>
      </p:sp>
      <p:sp>
        <p:nvSpPr>
          <p:cNvPr id="807" name="CustomShape 18"/>
          <p:cNvSpPr/>
          <p:nvPr/>
        </p:nvSpPr>
        <p:spPr>
          <a:xfrm>
            <a:off x="4431600" y="4648320"/>
            <a:ext cx="278280" cy="149400"/>
          </a:xfrm>
          <a:prstGeom prst="rect">
            <a:avLst/>
          </a:prstGeom>
          <a:solidFill>
            <a:srgbClr val="336699"/>
          </a:solidFill>
          <a:ln w="9360">
            <a:solidFill>
              <a:srgbClr val="ffffff"/>
            </a:solidFill>
            <a:miter/>
          </a:ln>
        </p:spPr>
      </p:sp>
      <p:sp>
        <p:nvSpPr>
          <p:cNvPr id="808" name="CustomShape 19"/>
          <p:cNvSpPr/>
          <p:nvPr/>
        </p:nvSpPr>
        <p:spPr>
          <a:xfrm>
            <a:off x="3798720" y="4038480"/>
            <a:ext cx="278280" cy="3020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809" name="CustomShape 20"/>
          <p:cNvSpPr/>
          <p:nvPr/>
        </p:nvSpPr>
        <p:spPr>
          <a:xfrm>
            <a:off x="4220640" y="4038480"/>
            <a:ext cx="278280" cy="3020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810" name="CustomShape 21"/>
          <p:cNvSpPr/>
          <p:nvPr/>
        </p:nvSpPr>
        <p:spPr>
          <a:xfrm>
            <a:off x="4642200" y="4038480"/>
            <a:ext cx="278280" cy="3020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811" name="CustomShape 22"/>
          <p:cNvSpPr/>
          <p:nvPr/>
        </p:nvSpPr>
        <p:spPr>
          <a:xfrm>
            <a:off x="5064120" y="4038480"/>
            <a:ext cx="278280" cy="3020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812" name="CustomShape 23"/>
          <p:cNvSpPr/>
          <p:nvPr/>
        </p:nvSpPr>
        <p:spPr>
          <a:xfrm>
            <a:off x="8651880" y="3733920"/>
            <a:ext cx="278280" cy="3020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813" name="CustomShape 24"/>
          <p:cNvSpPr/>
          <p:nvPr/>
        </p:nvSpPr>
        <p:spPr>
          <a:xfrm>
            <a:off x="7948440" y="5105520"/>
            <a:ext cx="278280" cy="3020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814" name="CustomShape 25"/>
          <p:cNvSpPr/>
          <p:nvPr/>
        </p:nvSpPr>
        <p:spPr>
          <a:xfrm>
            <a:off x="6470640" y="5029200"/>
            <a:ext cx="279720" cy="3020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815" name="CustomShape 26"/>
          <p:cNvSpPr/>
          <p:nvPr/>
        </p:nvSpPr>
        <p:spPr>
          <a:xfrm flipV="1" rot="4978800">
            <a:off x="8017560" y="3465000"/>
            <a:ext cx="73800" cy="1056240"/>
          </a:xfrm>
          <a:prstGeom prst="rect">
            <a:avLst/>
          </a:prstGeom>
          <a:solidFill>
            <a:srgbClr val="ffff00"/>
          </a:solidFill>
          <a:ln w="3240">
            <a:solidFill>
              <a:srgbClr val="808080"/>
            </a:solidFill>
            <a:round/>
          </a:ln>
        </p:spPr>
      </p:sp>
      <p:sp>
        <p:nvSpPr>
          <p:cNvPr id="816" name="CustomShape 27"/>
          <p:cNvSpPr/>
          <p:nvPr/>
        </p:nvSpPr>
        <p:spPr>
          <a:xfrm flipH="1" flipV="1" rot="19261200">
            <a:off x="7589880" y="4106880"/>
            <a:ext cx="70560" cy="1144080"/>
          </a:xfrm>
          <a:prstGeom prst="rect">
            <a:avLst/>
          </a:prstGeom>
          <a:solidFill>
            <a:srgbClr val="ffff00"/>
          </a:solidFill>
          <a:ln w="3240">
            <a:solidFill>
              <a:srgbClr val="808080"/>
            </a:solidFill>
            <a:round/>
          </a:ln>
        </p:spPr>
      </p:sp>
      <p:sp>
        <p:nvSpPr>
          <p:cNvPr id="817" name="CustomShape 28"/>
          <p:cNvSpPr/>
          <p:nvPr/>
        </p:nvSpPr>
        <p:spPr>
          <a:xfrm flipV="1" rot="2420400">
            <a:off x="6891120" y="4187880"/>
            <a:ext cx="69120" cy="834840"/>
          </a:xfrm>
          <a:prstGeom prst="rect">
            <a:avLst/>
          </a:prstGeom>
          <a:solidFill>
            <a:srgbClr val="ffff00"/>
          </a:solidFill>
          <a:ln w="3240">
            <a:solidFill>
              <a:srgbClr val="808080"/>
            </a:solidFill>
            <a:round/>
          </a:ln>
        </p:spPr>
      </p:sp>
      <p:pic>
        <p:nvPicPr>
          <p:cNvPr id="818" name="Picture 33" descr=""/>
          <p:cNvPicPr/>
          <p:nvPr/>
        </p:nvPicPr>
        <p:blipFill>
          <a:blip r:embed="rId2"/>
          <a:srcRect l="13749" t="13806" r="14233" b="17775"/>
          <a:stretch>
            <a:fillRect/>
          </a:stretch>
        </p:blipFill>
        <p:spPr>
          <a:xfrm>
            <a:off x="7034040" y="3809880"/>
            <a:ext cx="419400" cy="432000"/>
          </a:xfrm>
          <a:prstGeom prst="rect">
            <a:avLst/>
          </a:prstGeom>
          <a:ln w="9360">
            <a:noFill/>
          </a:ln>
        </p:spPr>
      </p:pic>
      <p:pic>
        <p:nvPicPr>
          <p:cNvPr id="819" name="Picture 3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602080" y="4572000"/>
            <a:ext cx="868680" cy="4068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35" dur="indefinite" restart="never" nodeType="tmRoot">
          <p:childTnLst>
            <p:seq>
              <p:cTn id="236" nodeType="mainSeq">
                <p:childTnLst>
                  <p:par>
                    <p:cTn id="237" fill="freeze">
                      <p:stCondLst>
                        <p:cond delay="indefinite"/>
                      </p:stCondLst>
                      <p:childTnLst>
                        <p:par>
                          <p:cTn id="238" fill="freeze">
                            <p:stCondLst>
                              <p:cond delay="0"/>
                            </p:stCondLst>
                            <p:childTnLst>
                              <p:par>
                                <p:cTn id="2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1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freeze">
                      <p:stCondLst>
                        <p:cond delay="indefinite"/>
                      </p:stCondLst>
                      <p:childTnLst>
                        <p:par>
                          <p:cTn id="243" fill="freeze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821" name="CustomShape 2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Internetworks</a:t>
            </a:r>
            <a:endParaRPr/>
          </a:p>
        </p:txBody>
      </p:sp>
      <p:sp>
        <p:nvSpPr>
          <p:cNvPr id="822" name="CustomShape 3"/>
          <p:cNvSpPr/>
          <p:nvPr/>
        </p:nvSpPr>
        <p:spPr>
          <a:xfrm>
            <a:off x="457200" y="1371600"/>
            <a:ext cx="8226720" cy="472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Two or more networks connected become an </a:t>
            </a:r>
            <a:r>
              <a:rPr i="1" lang="en-US" sz="3200" u="sng">
                <a:solidFill>
                  <a:srgbClr val="ffffff"/>
                </a:solidFill>
                <a:latin typeface="Tahoma"/>
              </a:rPr>
              <a:t>internetwork</a:t>
            </a:r>
            <a:r>
              <a:rPr lang="en-US" sz="3200">
                <a:solidFill>
                  <a:srgbClr val="ffffff"/>
                </a:solidFill>
                <a:latin typeface="Tahoma"/>
              </a:rPr>
              <a:t>, or </a:t>
            </a:r>
            <a:r>
              <a:rPr i="1" lang="en-US" sz="3200" u="sng">
                <a:solidFill>
                  <a:srgbClr val="ffffff"/>
                </a:solidFill>
                <a:latin typeface="Tahoma"/>
              </a:rPr>
              <a:t>internet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Example: </a:t>
            </a:r>
            <a:r>
              <a:rPr b="1" lang="en-US" sz="3200">
                <a:solidFill>
                  <a:srgbClr val="ffffff"/>
                </a:solidFill>
                <a:latin typeface="Tahoma"/>
              </a:rPr>
              <a:t>The Internet</a:t>
            </a:r>
            <a:endParaRPr/>
          </a:p>
        </p:txBody>
      </p:sp>
      <p:sp>
        <p:nvSpPr>
          <p:cNvPr id="823" name="CustomShape 4"/>
          <p:cNvSpPr/>
          <p:nvPr/>
        </p:nvSpPr>
        <p:spPr>
          <a:xfrm>
            <a:off x="2362320" y="2743200"/>
            <a:ext cx="1437120" cy="1119600"/>
          </a:xfrm>
          <a:prstGeom prst="rect">
            <a:avLst/>
          </a:prstGeom>
          <a:gradFill>
            <a:gsLst>
              <a:gs pos="0">
                <a:srgbClr val="336699"/>
              </a:gs>
              <a:gs pos="100000">
                <a:srgbClr val="000000"/>
              </a:gs>
            </a:gsLst>
            <a:lin ang="2700000"/>
          </a:gradFill>
          <a:ln w="25560">
            <a:solidFill>
              <a:srgbClr val="ffffff"/>
            </a:solidFill>
            <a:round/>
          </a:ln>
        </p:spPr>
      </p:sp>
      <p:sp>
        <p:nvSpPr>
          <p:cNvPr id="824" name="CustomShape 5"/>
          <p:cNvSpPr/>
          <p:nvPr/>
        </p:nvSpPr>
        <p:spPr>
          <a:xfrm>
            <a:off x="2625840" y="3136680"/>
            <a:ext cx="1038960" cy="333360"/>
          </a:xfrm>
          <a:prstGeom prst="rect">
            <a:avLst/>
          </a:prstGeom>
          <a:noFill/>
          <a:ln w="9360">
            <a:noFill/>
          </a:ln>
        </p:spPr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ffff00"/>
                </a:solidFill>
                <a:latin typeface="Times New Roman"/>
              </a:rPr>
              <a:t>Network1</a:t>
            </a:r>
            <a:endParaRPr/>
          </a:p>
        </p:txBody>
      </p:sp>
      <p:sp>
        <p:nvSpPr>
          <p:cNvPr id="825" name="CustomShape 6"/>
          <p:cNvSpPr/>
          <p:nvPr/>
        </p:nvSpPr>
        <p:spPr>
          <a:xfrm>
            <a:off x="4952880" y="2743200"/>
            <a:ext cx="1437120" cy="1119600"/>
          </a:xfrm>
          <a:prstGeom prst="rect">
            <a:avLst/>
          </a:prstGeom>
          <a:gradFill>
            <a:gsLst>
              <a:gs pos="0">
                <a:srgbClr val="9933ff"/>
              </a:gs>
              <a:gs pos="100000">
                <a:srgbClr val="2e0f4c"/>
              </a:gs>
            </a:gsLst>
            <a:lin ang="2700000"/>
          </a:gradFill>
          <a:ln w="25560">
            <a:solidFill>
              <a:srgbClr val="ffffff"/>
            </a:solidFill>
            <a:round/>
          </a:ln>
        </p:spPr>
      </p:sp>
      <p:sp>
        <p:nvSpPr>
          <p:cNvPr id="826" name="CustomShape 7"/>
          <p:cNvSpPr/>
          <p:nvPr/>
        </p:nvSpPr>
        <p:spPr>
          <a:xfrm>
            <a:off x="5216400" y="3136680"/>
            <a:ext cx="1038960" cy="333360"/>
          </a:xfrm>
          <a:prstGeom prst="rect">
            <a:avLst/>
          </a:prstGeom>
          <a:noFill/>
          <a:ln w="9360">
            <a:noFill/>
          </a:ln>
        </p:spPr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ffff00"/>
                </a:solidFill>
                <a:latin typeface="Times New Roman"/>
              </a:rPr>
              <a:t>Network2</a:t>
            </a:r>
            <a:endParaRPr/>
          </a:p>
        </p:txBody>
      </p:sp>
      <p:sp>
        <p:nvSpPr>
          <p:cNvPr id="827" name="CustomShape 8"/>
          <p:cNvSpPr/>
          <p:nvPr/>
        </p:nvSpPr>
        <p:spPr>
          <a:xfrm>
            <a:off x="3687840" y="3130560"/>
            <a:ext cx="258480" cy="303480"/>
          </a:xfrm>
          <a:prstGeom prst="rect">
            <a:avLst/>
          </a:prstGeom>
          <a:solidFill>
            <a:srgbClr val="009999"/>
          </a:solidFill>
          <a:ln w="12600">
            <a:solidFill>
              <a:srgbClr val="ffffff"/>
            </a:solidFill>
            <a:miter/>
          </a:ln>
        </p:spPr>
      </p:sp>
      <p:sp>
        <p:nvSpPr>
          <p:cNvPr id="828" name="CustomShape 9"/>
          <p:cNvSpPr/>
          <p:nvPr/>
        </p:nvSpPr>
        <p:spPr>
          <a:xfrm>
            <a:off x="4853520" y="3130560"/>
            <a:ext cx="258480" cy="303480"/>
          </a:xfrm>
          <a:prstGeom prst="rect">
            <a:avLst/>
          </a:prstGeom>
          <a:solidFill>
            <a:srgbClr val="009999"/>
          </a:solidFill>
          <a:ln w="12600">
            <a:solidFill>
              <a:srgbClr val="ffffff"/>
            </a:solidFill>
            <a:miter/>
          </a:ln>
        </p:spPr>
      </p:sp>
      <p:sp>
        <p:nvSpPr>
          <p:cNvPr id="829" name="CustomShape 10"/>
          <p:cNvSpPr/>
          <p:nvPr/>
        </p:nvSpPr>
        <p:spPr>
          <a:xfrm>
            <a:off x="3999960" y="3989880"/>
            <a:ext cx="818640" cy="302400"/>
          </a:xfrm>
          <a:prstGeom prst="rect">
            <a:avLst/>
          </a:prstGeom>
          <a:noFill/>
          <a:ln w="9360">
            <a:noFill/>
          </a:ln>
        </p:spPr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lang="en-US" sz="1400">
                <a:solidFill>
                  <a:srgbClr val="66ff99"/>
                </a:solidFill>
                <a:latin typeface="Times New Roman"/>
              </a:rPr>
              <a:t>Gateway</a:t>
            </a:r>
            <a:endParaRPr/>
          </a:p>
        </p:txBody>
      </p:sp>
      <p:sp>
        <p:nvSpPr>
          <p:cNvPr id="830" name="CustomShape 11"/>
          <p:cNvSpPr/>
          <p:nvPr/>
        </p:nvSpPr>
        <p:spPr>
          <a:xfrm>
            <a:off x="3787920" y="3505320"/>
            <a:ext cx="221400" cy="624600"/>
          </a:xfrm>
          <a:prstGeom prst="rect">
            <a:avLst/>
          </a:prstGeom>
          <a:noFill/>
          <a:ln w="25560">
            <a:solidFill>
              <a:srgbClr val="ffffff"/>
            </a:solidFill>
            <a:round/>
            <a:tailEnd len="lg" type="stealth" w="med"/>
          </a:ln>
        </p:spPr>
      </p:sp>
      <p:sp>
        <p:nvSpPr>
          <p:cNvPr id="831" name="CustomShape 12"/>
          <p:cNvSpPr/>
          <p:nvPr/>
        </p:nvSpPr>
        <p:spPr>
          <a:xfrm>
            <a:off x="4728600" y="3505320"/>
            <a:ext cx="221400" cy="624600"/>
          </a:xfrm>
          <a:prstGeom prst="rect">
            <a:avLst/>
          </a:prstGeom>
          <a:noFill/>
          <a:ln w="25560">
            <a:solidFill>
              <a:srgbClr val="ffffff"/>
            </a:solidFill>
            <a:round/>
            <a:headEnd len="lg" type="stealth" w="med"/>
          </a:ln>
        </p:spPr>
      </p:sp>
      <p:sp>
        <p:nvSpPr>
          <p:cNvPr id="832" name="CustomShape 13"/>
          <p:cNvSpPr/>
          <p:nvPr/>
        </p:nvSpPr>
        <p:spPr>
          <a:xfrm>
            <a:off x="3962520" y="3276720"/>
            <a:ext cx="895680" cy="1321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ccff"/>
            </a:solidFill>
            <a:round/>
          </a:ln>
        </p:spPr>
      </p:sp>
      <p:sp>
        <p:nvSpPr>
          <p:cNvPr id="833" name="CustomShape 14"/>
          <p:cNvSpPr/>
          <p:nvPr/>
        </p:nvSpPr>
        <p:spPr>
          <a:xfrm>
            <a:off x="4952880" y="4357440"/>
            <a:ext cx="1437120" cy="1119960"/>
          </a:xfrm>
          <a:prstGeom prst="rect">
            <a:avLst/>
          </a:prstGeom>
          <a:gradFill>
            <a:gsLst>
              <a:gs pos="0">
                <a:srgbClr val="9933ff"/>
              </a:gs>
              <a:gs pos="100000">
                <a:srgbClr val="2e0f4c"/>
              </a:gs>
            </a:gsLst>
            <a:lin ang="2700000"/>
          </a:gradFill>
          <a:ln w="25560">
            <a:solidFill>
              <a:srgbClr val="ffffff"/>
            </a:solidFill>
            <a:round/>
          </a:ln>
        </p:spPr>
      </p:sp>
      <p:sp>
        <p:nvSpPr>
          <p:cNvPr id="834" name="CustomShape 15"/>
          <p:cNvSpPr/>
          <p:nvPr/>
        </p:nvSpPr>
        <p:spPr>
          <a:xfrm>
            <a:off x="5216400" y="4750920"/>
            <a:ext cx="1038960" cy="333360"/>
          </a:xfrm>
          <a:prstGeom prst="rect">
            <a:avLst/>
          </a:prstGeom>
          <a:noFill/>
          <a:ln w="9360">
            <a:noFill/>
          </a:ln>
        </p:spPr>
        <p:txBody>
          <a:bodyPr wrap="none" lIns="92160" rIns="92160" tIns="46080" bIns="4608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ffff00"/>
                </a:solidFill>
                <a:latin typeface="Times New Roman"/>
              </a:rPr>
              <a:t>Network3</a:t>
            </a:r>
            <a:endParaRPr/>
          </a:p>
        </p:txBody>
      </p:sp>
      <p:sp>
        <p:nvSpPr>
          <p:cNvPr id="835" name="CustomShape 16"/>
          <p:cNvSpPr/>
          <p:nvPr/>
        </p:nvSpPr>
        <p:spPr>
          <a:xfrm>
            <a:off x="5812560" y="4272120"/>
            <a:ext cx="169200" cy="213840"/>
          </a:xfrm>
          <a:prstGeom prst="rect">
            <a:avLst/>
          </a:prstGeom>
          <a:solidFill>
            <a:srgbClr val="009999"/>
          </a:solidFill>
          <a:ln w="12600">
            <a:solidFill>
              <a:srgbClr val="ffffff"/>
            </a:solidFill>
            <a:miter/>
          </a:ln>
        </p:spPr>
      </p:sp>
      <p:sp>
        <p:nvSpPr>
          <p:cNvPr id="836" name="CustomShape 17"/>
          <p:cNvSpPr/>
          <p:nvPr/>
        </p:nvSpPr>
        <p:spPr>
          <a:xfrm>
            <a:off x="5812560" y="3733920"/>
            <a:ext cx="169200" cy="213840"/>
          </a:xfrm>
          <a:prstGeom prst="rect">
            <a:avLst/>
          </a:prstGeom>
          <a:solidFill>
            <a:srgbClr val="009999"/>
          </a:solidFill>
          <a:ln w="12600">
            <a:solidFill>
              <a:srgbClr val="ffffff"/>
            </a:solidFill>
            <a:miter/>
          </a:ln>
        </p:spPr>
      </p:sp>
      <p:sp>
        <p:nvSpPr>
          <p:cNvPr id="837" name="Line 18"/>
          <p:cNvSpPr/>
          <p:nvPr/>
        </p:nvSpPr>
        <p:spPr>
          <a:xfrm flipV="1">
            <a:off x="5898240" y="3954240"/>
            <a:ext cx="0" cy="313920"/>
          </a:xfrm>
          <a:prstGeom prst="line">
            <a:avLst/>
          </a:prstGeom>
          <a:ln w="25560">
            <a:solidFill>
              <a:srgbClr val="ff0033"/>
            </a:solidFill>
            <a:round/>
          </a:ln>
        </p:spPr>
      </p:sp>
    </p:spTree>
  </p:cSld>
  <p:timing>
    <p:tnLst>
      <p:par>
        <p:cTn id="246" dur="indefinite" restart="never" nodeType="tmRoot">
          <p:childTnLst>
            <p:seq>
              <p:cTn id="247" nodeType="mainSeq">
                <p:childTnLst>
                  <p:par>
                    <p:cTn id="248" fill="freeze">
                      <p:stCondLst>
                        <p:cond delay="indefinite"/>
                      </p:stCondLst>
                      <p:childTnLst>
                        <p:par>
                          <p:cTn id="249" fill="freeze">
                            <p:stCondLst>
                              <p:cond delay="0"/>
                            </p:stCondLst>
                            <p:childTnLst>
                              <p:par>
                                <p:cTn id="2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freeze">
                      <p:stCondLst>
                        <p:cond delay="indefinite"/>
                      </p:stCondLst>
                      <p:childTnLst>
                        <p:par>
                          <p:cTn id="255" fill="freeze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258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freeze">
                      <p:stCondLst>
                        <p:cond delay="indefinite"/>
                      </p:stCondLst>
                      <p:childTnLst>
                        <p:par>
                          <p:cTn id="260" fill="freeze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263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freeze">
                      <p:stCondLst>
                        <p:cond delay="indefinite"/>
                      </p:stCondLst>
                      <p:childTnLst>
                        <p:par>
                          <p:cTn id="265" fill="freeze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8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9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839" name="CustomShape 2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The Internet</a:t>
            </a:r>
            <a:endParaRPr/>
          </a:p>
        </p:txBody>
      </p:sp>
      <p:sp>
        <p:nvSpPr>
          <p:cNvPr id="840" name="CustomShape 3"/>
          <p:cNvSpPr/>
          <p:nvPr/>
        </p:nvSpPr>
        <p:spPr>
          <a:xfrm>
            <a:off x="457200" y="1371600"/>
            <a:ext cx="8226720" cy="472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The largest internetwork (network of networks) in the world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Devices communicating with TCP/IP protocol suite</a:t>
            </a:r>
            <a:endParaRPr/>
          </a:p>
        </p:txBody>
      </p:sp>
      <p:sp>
        <p:nvSpPr>
          <p:cNvPr id="841" name="CustomShape 4"/>
          <p:cNvSpPr/>
          <p:nvPr/>
        </p:nvSpPr>
        <p:spPr>
          <a:xfrm>
            <a:off x="3962520" y="5181480"/>
            <a:ext cx="1673640" cy="1140120"/>
          </a:xfrm>
          <a:prstGeom prst="rect">
            <a:avLst/>
          </a:prstGeom>
          <a:gradFill>
            <a:gsLst>
              <a:gs pos="0">
                <a:srgbClr val="336699"/>
              </a:gs>
              <a:gs pos="100000">
                <a:srgbClr val="000000"/>
              </a:gs>
            </a:gsLst>
            <a:lin ang="2700000"/>
          </a:gradFill>
          <a:ln w="25560">
            <a:solidFill>
              <a:srgbClr val="ffffff"/>
            </a:solidFill>
            <a:round/>
          </a:ln>
        </p:spPr>
      </p:sp>
      <p:sp>
        <p:nvSpPr>
          <p:cNvPr id="842" name="CustomShape 5"/>
          <p:cNvSpPr/>
          <p:nvPr/>
        </p:nvSpPr>
        <p:spPr>
          <a:xfrm>
            <a:off x="3962520" y="5562720"/>
            <a:ext cx="1673640" cy="362160"/>
          </a:xfrm>
          <a:prstGeom prst="rect">
            <a:avLst/>
          </a:prstGeom>
          <a:noFill/>
          <a:ln w="1260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</a:rPr>
              <a:t>UCLA</a:t>
            </a:r>
            <a:endParaRPr/>
          </a:p>
        </p:txBody>
      </p:sp>
      <p:sp>
        <p:nvSpPr>
          <p:cNvPr id="843" name="CustomShape 6"/>
          <p:cNvSpPr/>
          <p:nvPr/>
        </p:nvSpPr>
        <p:spPr>
          <a:xfrm>
            <a:off x="3886200" y="3124080"/>
            <a:ext cx="1673640" cy="1140120"/>
          </a:xfrm>
          <a:prstGeom prst="rect">
            <a:avLst/>
          </a:prstGeom>
          <a:gradFill>
            <a:gsLst>
              <a:gs pos="0">
                <a:srgbClr val="9933ff"/>
              </a:gs>
              <a:gs pos="100000">
                <a:srgbClr val="2e0f4c"/>
              </a:gs>
            </a:gsLst>
            <a:lin ang="2700000"/>
          </a:gradFill>
          <a:ln w="25560">
            <a:solidFill>
              <a:srgbClr val="ffffff"/>
            </a:solidFill>
            <a:round/>
          </a:ln>
        </p:spPr>
      </p:sp>
      <p:sp>
        <p:nvSpPr>
          <p:cNvPr id="844" name="CustomShape 7"/>
          <p:cNvSpPr/>
          <p:nvPr/>
        </p:nvSpPr>
        <p:spPr>
          <a:xfrm>
            <a:off x="3886200" y="3505320"/>
            <a:ext cx="1673640" cy="362160"/>
          </a:xfrm>
          <a:prstGeom prst="rect">
            <a:avLst/>
          </a:prstGeom>
          <a:noFill/>
          <a:ln w="1260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</a:rPr>
              <a:t>Stanford</a:t>
            </a:r>
            <a:endParaRPr/>
          </a:p>
        </p:txBody>
      </p:sp>
      <p:sp>
        <p:nvSpPr>
          <p:cNvPr id="845" name="CustomShape 8"/>
          <p:cNvSpPr/>
          <p:nvPr/>
        </p:nvSpPr>
        <p:spPr>
          <a:xfrm>
            <a:off x="1752480" y="4191120"/>
            <a:ext cx="1902240" cy="1292400"/>
          </a:xfrm>
          <a:prstGeom prst="rect">
            <a:avLst/>
          </a:prstGeom>
          <a:gradFill>
            <a:gsLst>
              <a:gs pos="0">
                <a:srgbClr val="6600ff"/>
              </a:gs>
              <a:gs pos="100000">
                <a:srgbClr val="1e004c"/>
              </a:gs>
            </a:gsLst>
            <a:lin ang="2700000"/>
          </a:gradFill>
          <a:ln w="25560">
            <a:solidFill>
              <a:srgbClr val="ffffff"/>
            </a:solidFill>
            <a:round/>
          </a:ln>
        </p:spPr>
      </p:sp>
      <p:sp>
        <p:nvSpPr>
          <p:cNvPr id="846" name="CustomShape 9"/>
          <p:cNvSpPr/>
          <p:nvPr/>
        </p:nvSpPr>
        <p:spPr>
          <a:xfrm>
            <a:off x="1676520" y="4648320"/>
            <a:ext cx="1978200" cy="362160"/>
          </a:xfrm>
          <a:prstGeom prst="rect">
            <a:avLst/>
          </a:prstGeom>
          <a:noFill/>
          <a:ln w="1260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</a:rPr>
              <a:t>UC Santa Barbara</a:t>
            </a:r>
            <a:endParaRPr/>
          </a:p>
        </p:txBody>
      </p:sp>
      <p:sp>
        <p:nvSpPr>
          <p:cNvPr id="847" name="CustomShape 10"/>
          <p:cNvSpPr/>
          <p:nvPr/>
        </p:nvSpPr>
        <p:spPr>
          <a:xfrm>
            <a:off x="6477120" y="3124080"/>
            <a:ext cx="1673640" cy="1140120"/>
          </a:xfrm>
          <a:prstGeom prst="rect">
            <a:avLst/>
          </a:prstGeom>
          <a:gradFill>
            <a:gsLst>
              <a:gs pos="0">
                <a:srgbClr val="ff7c80"/>
              </a:gs>
              <a:gs pos="100000">
                <a:srgbClr val="4c2526"/>
              </a:gs>
            </a:gsLst>
            <a:lin ang="2700000"/>
          </a:gradFill>
          <a:ln w="25560">
            <a:solidFill>
              <a:srgbClr val="ffffff"/>
            </a:solidFill>
            <a:round/>
          </a:ln>
        </p:spPr>
      </p:sp>
      <p:sp>
        <p:nvSpPr>
          <p:cNvPr id="848" name="CustomShape 11"/>
          <p:cNvSpPr/>
          <p:nvPr/>
        </p:nvSpPr>
        <p:spPr>
          <a:xfrm>
            <a:off x="6477120" y="3505320"/>
            <a:ext cx="1673640" cy="362160"/>
          </a:xfrm>
          <a:prstGeom prst="rect">
            <a:avLst/>
          </a:prstGeom>
          <a:noFill/>
          <a:ln w="1260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</a:rPr>
              <a:t>U. of Utah</a:t>
            </a:r>
            <a:endParaRPr/>
          </a:p>
        </p:txBody>
      </p:sp>
      <p:sp>
        <p:nvSpPr>
          <p:cNvPr id="849" name="CustomShape 12"/>
          <p:cNvSpPr/>
          <p:nvPr/>
        </p:nvSpPr>
        <p:spPr>
          <a:xfrm rot="20157600">
            <a:off x="3301560" y="4179240"/>
            <a:ext cx="916200" cy="1623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ccff"/>
            </a:solidFill>
            <a:round/>
          </a:ln>
        </p:spPr>
      </p:sp>
      <p:sp>
        <p:nvSpPr>
          <p:cNvPr id="850" name="CustomShape 13"/>
          <p:cNvSpPr/>
          <p:nvPr/>
        </p:nvSpPr>
        <p:spPr>
          <a:xfrm rot="1602600">
            <a:off x="3414240" y="5252040"/>
            <a:ext cx="759240" cy="165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ccff"/>
            </a:solidFill>
            <a:round/>
          </a:ln>
        </p:spPr>
      </p:sp>
      <p:sp>
        <p:nvSpPr>
          <p:cNvPr id="851" name="CustomShape 14"/>
          <p:cNvSpPr/>
          <p:nvPr/>
        </p:nvSpPr>
        <p:spPr>
          <a:xfrm rot="16617000">
            <a:off x="4358160" y="4631400"/>
            <a:ext cx="916200" cy="1893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ccff"/>
            </a:solidFill>
            <a:round/>
          </a:ln>
        </p:spPr>
      </p:sp>
      <p:sp>
        <p:nvSpPr>
          <p:cNvPr id="852" name="CustomShape 15"/>
          <p:cNvSpPr/>
          <p:nvPr/>
        </p:nvSpPr>
        <p:spPr>
          <a:xfrm flipV="1" rot="10866000">
            <a:off x="5562720" y="3655800"/>
            <a:ext cx="916200" cy="131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ccff"/>
            </a:solidFill>
            <a:round/>
          </a:ln>
        </p:spPr>
      </p:sp>
    </p:spTree>
  </p:cSld>
  <p:timing>
    <p:tnLst>
      <p:par>
        <p:cTn id="270" dur="indefinite" restart="never" nodeType="tmRoot">
          <p:childTnLst>
            <p:seq>
              <p:cTn id="271" nodeType="mainSeq">
                <p:childTnLst>
                  <p:par>
                    <p:cTn id="272" fill="freeze">
                      <p:stCondLst>
                        <p:cond delay="indefinite"/>
                      </p:stCondLst>
                      <p:childTnLst>
                        <p:par>
                          <p:cTn id="273" fill="freeze">
                            <p:stCondLst>
                              <p:cond delay="0"/>
                            </p:stCondLst>
                            <p:childTnLst>
                              <p:par>
                                <p:cTn id="27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6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7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0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1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freeze">
                      <p:stCondLst>
                        <p:cond delay="indefinite"/>
                      </p:stCondLst>
                      <p:childTnLst>
                        <p:par>
                          <p:cTn id="283" fill="freeze">
                            <p:stCondLst>
                              <p:cond delay="0"/>
                            </p:stCondLst>
                            <p:childTnLst>
                              <p:par>
                                <p:cTn id="28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6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7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freeze">
                      <p:stCondLst>
                        <p:cond delay="indefinite"/>
                      </p:stCondLst>
                      <p:childTnLst>
                        <p:par>
                          <p:cTn id="289" fill="freeze">
                            <p:stCondLst>
                              <p:cond delay="0"/>
                            </p:stCondLst>
                            <p:childTnLst>
                              <p:par>
                                <p:cTn id="29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2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3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854" name="CustomShape 2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Summary</a:t>
            </a:r>
            <a:endParaRPr/>
          </a:p>
        </p:txBody>
      </p:sp>
      <p:sp>
        <p:nvSpPr>
          <p:cNvPr id="855" name="CustomShape 3"/>
          <p:cNvSpPr/>
          <p:nvPr/>
        </p:nvSpPr>
        <p:spPr>
          <a:xfrm>
            <a:off x="457200" y="1371600"/>
            <a:ext cx="8226720" cy="472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Data communication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Protocols and standards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Computer networks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Topologies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800">
                <a:solidFill>
                  <a:srgbClr val="ffffff"/>
                </a:solidFill>
                <a:latin typeface="Tahoma"/>
              </a:rPr>
              <a:t>LAN/MAN/WAN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Internetworks (networks of networks)</a:t>
            </a:r>
            <a:endParaRPr/>
          </a:p>
        </p:txBody>
      </p:sp>
    </p:spTree>
  </p:cSld>
  <p:timing>
    <p:tnLst>
      <p:par>
        <p:cTn id="294" dur="indefinite" restart="never" nodeType="tmRoot">
          <p:childTnLst>
            <p:seq>
              <p:cTn id="29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CustomShape 2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Networks</a:t>
            </a:r>
            <a:endParaRPr/>
          </a:p>
        </p:txBody>
      </p:sp>
      <p:sp>
        <p:nvSpPr>
          <p:cNvPr id="229" name="CustomShape 3"/>
          <p:cNvSpPr/>
          <p:nvPr/>
        </p:nvSpPr>
        <p:spPr>
          <a:xfrm>
            <a:off x="457200" y="1371600"/>
            <a:ext cx="8226720" cy="472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Network: </a:t>
            </a:r>
            <a:r>
              <a:rPr i="1" lang="en-US" sz="3200">
                <a:solidFill>
                  <a:srgbClr val="ffffff"/>
                </a:solidFill>
                <a:latin typeface="Tahoma"/>
              </a:rPr>
              <a:t>a set of devices connected by media links</a:t>
            </a:r>
            <a:endParaRPr/>
          </a:p>
        </p:txBody>
      </p:sp>
      <p:sp>
        <p:nvSpPr>
          <p:cNvPr id="230" name="CustomShape 4"/>
          <p:cNvSpPr/>
          <p:nvPr/>
        </p:nvSpPr>
        <p:spPr>
          <a:xfrm>
            <a:off x="3538440" y="4908960"/>
            <a:ext cx="2424600" cy="14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31" name="CustomShape 5"/>
          <p:cNvSpPr/>
          <p:nvPr/>
        </p:nvSpPr>
        <p:spPr>
          <a:xfrm>
            <a:off x="3558240" y="4778640"/>
            <a:ext cx="110880" cy="262440"/>
          </a:xfrm>
          <a:prstGeom prst="rect">
            <a:avLst/>
          </a:prstGeom>
          <a:noFill/>
          <a:ln w="39600">
            <a:solidFill>
              <a:srgbClr val="000000"/>
            </a:solidFill>
            <a:round/>
          </a:ln>
        </p:spPr>
      </p:sp>
      <p:sp>
        <p:nvSpPr>
          <p:cNvPr id="232" name="CustomShape 6"/>
          <p:cNvSpPr/>
          <p:nvPr/>
        </p:nvSpPr>
        <p:spPr>
          <a:xfrm>
            <a:off x="3538440" y="4760280"/>
            <a:ext cx="2424600" cy="300240"/>
          </a:xfrm>
          <a:prstGeom prst="rect">
            <a:avLst/>
          </a:prstGeom>
          <a:solidFill>
            <a:srgbClr val="ffff66"/>
          </a:solidFill>
          <a:ln w="39600">
            <a:solidFill>
              <a:srgbClr val="000000"/>
            </a:solidFill>
            <a:round/>
          </a:ln>
        </p:spPr>
      </p:sp>
      <p:sp>
        <p:nvSpPr>
          <p:cNvPr id="233" name="CustomShape 7"/>
          <p:cNvSpPr/>
          <p:nvPr/>
        </p:nvSpPr>
        <p:spPr>
          <a:xfrm>
            <a:off x="3942720" y="4457160"/>
            <a:ext cx="806760" cy="451800"/>
          </a:xfrm>
          <a:prstGeom prst="rect">
            <a:avLst/>
          </a:prstGeom>
          <a:noFill/>
          <a:ln w="39600">
            <a:solidFill>
              <a:srgbClr val="000000"/>
            </a:solidFill>
            <a:round/>
          </a:ln>
        </p:spPr>
      </p:sp>
      <p:sp>
        <p:nvSpPr>
          <p:cNvPr id="234" name="CustomShape 8"/>
          <p:cNvSpPr/>
          <p:nvPr/>
        </p:nvSpPr>
        <p:spPr>
          <a:xfrm>
            <a:off x="4348080" y="4911840"/>
            <a:ext cx="401400" cy="450360"/>
          </a:xfrm>
          <a:prstGeom prst="rect">
            <a:avLst/>
          </a:prstGeom>
          <a:noFill/>
          <a:ln w="39600">
            <a:solidFill>
              <a:srgbClr val="000000"/>
            </a:solidFill>
            <a:round/>
          </a:ln>
        </p:spPr>
      </p:sp>
      <p:sp>
        <p:nvSpPr>
          <p:cNvPr id="235" name="CustomShape 9"/>
          <p:cNvSpPr/>
          <p:nvPr/>
        </p:nvSpPr>
        <p:spPr>
          <a:xfrm>
            <a:off x="4752360" y="4911840"/>
            <a:ext cx="402480" cy="450360"/>
          </a:xfrm>
          <a:prstGeom prst="rect">
            <a:avLst/>
          </a:prstGeom>
          <a:noFill/>
          <a:ln w="39600">
            <a:solidFill>
              <a:srgbClr val="000000"/>
            </a:solidFill>
            <a:round/>
          </a:ln>
        </p:spPr>
      </p:sp>
      <p:sp>
        <p:nvSpPr>
          <p:cNvPr id="236" name="CustomShape 10"/>
          <p:cNvSpPr/>
          <p:nvPr/>
        </p:nvSpPr>
        <p:spPr>
          <a:xfrm>
            <a:off x="4752360" y="4457160"/>
            <a:ext cx="806760" cy="451800"/>
          </a:xfrm>
          <a:prstGeom prst="rect">
            <a:avLst/>
          </a:prstGeom>
          <a:noFill/>
          <a:ln w="39600">
            <a:solidFill>
              <a:srgbClr val="000000"/>
            </a:solidFill>
            <a:round/>
          </a:ln>
        </p:spPr>
      </p:sp>
      <p:sp>
        <p:nvSpPr>
          <p:cNvPr id="237" name="Line 11"/>
          <p:cNvSpPr/>
          <p:nvPr/>
        </p:nvSpPr>
        <p:spPr>
          <a:xfrm>
            <a:off x="4550040" y="4911840"/>
            <a:ext cx="201960" cy="1440"/>
          </a:xfrm>
          <a:prstGeom prst="line">
            <a:avLst/>
          </a:prstGeom>
          <a:ln w="39600">
            <a:solidFill>
              <a:srgbClr val="000000"/>
            </a:solidFill>
            <a:round/>
          </a:ln>
        </p:spPr>
      </p:sp>
      <p:sp>
        <p:nvSpPr>
          <p:cNvPr id="238" name="Line 12"/>
          <p:cNvSpPr/>
          <p:nvPr/>
        </p:nvSpPr>
        <p:spPr>
          <a:xfrm flipH="1">
            <a:off x="4752000" y="4911840"/>
            <a:ext cx="201960" cy="1440"/>
          </a:xfrm>
          <a:prstGeom prst="line">
            <a:avLst/>
          </a:prstGeom>
          <a:ln w="39600">
            <a:solidFill>
              <a:srgbClr val="000000"/>
            </a:solidFill>
            <a:round/>
          </a:ln>
        </p:spPr>
      </p:sp>
      <p:sp>
        <p:nvSpPr>
          <p:cNvPr id="239" name="Line 13"/>
          <p:cNvSpPr/>
          <p:nvPr/>
        </p:nvSpPr>
        <p:spPr>
          <a:xfrm flipH="1" flipV="1">
            <a:off x="3019320" y="4005000"/>
            <a:ext cx="942840" cy="4716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240" name="Line 14"/>
          <p:cNvSpPr/>
          <p:nvPr/>
        </p:nvSpPr>
        <p:spPr>
          <a:xfrm>
            <a:off x="5578560" y="4476600"/>
            <a:ext cx="134676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241" name="Line 15"/>
          <p:cNvSpPr/>
          <p:nvPr/>
        </p:nvSpPr>
        <p:spPr>
          <a:xfrm flipV="1">
            <a:off x="2884320" y="5352480"/>
            <a:ext cx="1481760" cy="8082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242" name="Line 16"/>
          <p:cNvSpPr/>
          <p:nvPr/>
        </p:nvSpPr>
        <p:spPr>
          <a:xfrm>
            <a:off x="5174280" y="5352480"/>
            <a:ext cx="471600" cy="5389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243" name="Line 17"/>
          <p:cNvSpPr/>
          <p:nvPr/>
        </p:nvSpPr>
        <p:spPr>
          <a:xfrm flipV="1">
            <a:off x="4770360" y="3870360"/>
            <a:ext cx="0" cy="107784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244" name="CustomShape 18"/>
          <p:cNvSpPr/>
          <p:nvPr/>
        </p:nvSpPr>
        <p:spPr>
          <a:xfrm>
            <a:off x="3490920" y="4678920"/>
            <a:ext cx="2556360" cy="401400"/>
          </a:xfrm>
          <a:prstGeom prst="flowChartAlternateProcess">
            <a:avLst/>
          </a:prstGeom>
          <a:solidFill>
            <a:srgbClr val="00ccff"/>
          </a:solidFill>
          <a:ln w="9360"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2b5481"/>
                </a:solidFill>
                <a:latin typeface="Times New Roman"/>
              </a:rPr>
              <a:t>Media Links</a:t>
            </a:r>
            <a:endParaRPr/>
          </a:p>
        </p:txBody>
      </p:sp>
      <p:sp>
        <p:nvSpPr>
          <p:cNvPr id="245" name="CustomShape 19"/>
          <p:cNvSpPr/>
          <p:nvPr/>
        </p:nvSpPr>
        <p:spPr>
          <a:xfrm>
            <a:off x="1703160" y="3637440"/>
            <a:ext cx="1303560" cy="398880"/>
          </a:xfrm>
          <a:prstGeom prst="rect">
            <a:avLst/>
          </a:prstGeom>
          <a:noFill/>
          <a:ln w="7920">
            <a:solidFill>
              <a:srgbClr val="000000"/>
            </a:solidFill>
            <a:miter/>
          </a:ln>
        </p:spPr>
      </p:sp>
      <p:sp>
        <p:nvSpPr>
          <p:cNvPr id="246" name="CustomShape 20"/>
          <p:cNvSpPr/>
          <p:nvPr/>
        </p:nvSpPr>
        <p:spPr>
          <a:xfrm>
            <a:off x="1744560" y="3683160"/>
            <a:ext cx="1222920" cy="307080"/>
          </a:xfrm>
          <a:prstGeom prst="rect">
            <a:avLst/>
          </a:prstGeom>
          <a:solidFill>
            <a:srgbClr val="c0c0c0"/>
          </a:solidFill>
          <a:ln w="9360">
            <a:noFill/>
          </a:ln>
        </p:spPr>
      </p:sp>
      <p:sp>
        <p:nvSpPr>
          <p:cNvPr id="247" name="CustomShape 21"/>
          <p:cNvSpPr/>
          <p:nvPr/>
        </p:nvSpPr>
        <p:spPr>
          <a:xfrm>
            <a:off x="1703160" y="3637440"/>
            <a:ext cx="1303560" cy="398880"/>
          </a:xfrm>
          <a:prstGeom prst="rect">
            <a:avLst/>
          </a:prstGeom>
          <a:solidFill>
            <a:srgbClr val="9a9a9a"/>
          </a:solidFill>
          <a:ln w="9360">
            <a:noFill/>
          </a:ln>
        </p:spPr>
      </p:sp>
      <p:sp>
        <p:nvSpPr>
          <p:cNvPr id="248" name="CustomShape 22"/>
          <p:cNvSpPr/>
          <p:nvPr/>
        </p:nvSpPr>
        <p:spPr>
          <a:xfrm>
            <a:off x="1703160" y="3637440"/>
            <a:ext cx="1303560" cy="3988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49" name="CustomShape 23"/>
          <p:cNvSpPr/>
          <p:nvPr/>
        </p:nvSpPr>
        <p:spPr>
          <a:xfrm>
            <a:off x="2519280" y="3749760"/>
            <a:ext cx="407160" cy="846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50" name="CustomShape 24"/>
          <p:cNvSpPr/>
          <p:nvPr/>
        </p:nvSpPr>
        <p:spPr>
          <a:xfrm>
            <a:off x="2111040" y="3506400"/>
            <a:ext cx="487440" cy="885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51" name="CustomShape 25"/>
          <p:cNvSpPr/>
          <p:nvPr/>
        </p:nvSpPr>
        <p:spPr>
          <a:xfrm>
            <a:off x="1785600" y="3727080"/>
            <a:ext cx="77760" cy="63720"/>
          </a:xfrm>
          <a:prstGeom prst="rect">
            <a:avLst/>
          </a:prstGeom>
          <a:solidFill>
            <a:srgbClr val="008000"/>
          </a:solidFill>
          <a:ln w="9360">
            <a:noFill/>
          </a:ln>
        </p:spPr>
      </p:sp>
      <p:sp>
        <p:nvSpPr>
          <p:cNvPr id="252" name="CustomShape 26"/>
          <p:cNvSpPr/>
          <p:nvPr/>
        </p:nvSpPr>
        <p:spPr>
          <a:xfrm>
            <a:off x="1785600" y="3727080"/>
            <a:ext cx="38160" cy="30240"/>
          </a:xfrm>
          <a:prstGeom prst="rect">
            <a:avLst/>
          </a:prstGeom>
          <a:solidFill>
            <a:srgbClr val="00ff00"/>
          </a:solidFill>
          <a:ln w="9360">
            <a:noFill/>
          </a:ln>
        </p:spPr>
      </p:sp>
      <p:sp>
        <p:nvSpPr>
          <p:cNvPr id="253" name="CustomShape 27"/>
          <p:cNvSpPr/>
          <p:nvPr/>
        </p:nvSpPr>
        <p:spPr>
          <a:xfrm>
            <a:off x="1806120" y="2590920"/>
            <a:ext cx="1140480" cy="887760"/>
          </a:xfrm>
          <a:prstGeom prst="rect">
            <a:avLst/>
          </a:prstGeom>
          <a:noFill/>
          <a:ln w="7920">
            <a:solidFill>
              <a:srgbClr val="000000"/>
            </a:solidFill>
            <a:miter/>
          </a:ln>
        </p:spPr>
      </p:sp>
      <p:sp>
        <p:nvSpPr>
          <p:cNvPr id="254" name="CustomShape 28"/>
          <p:cNvSpPr/>
          <p:nvPr/>
        </p:nvSpPr>
        <p:spPr>
          <a:xfrm>
            <a:off x="1806120" y="2590920"/>
            <a:ext cx="1140480" cy="887760"/>
          </a:xfrm>
          <a:prstGeom prst="rect">
            <a:avLst/>
          </a:prstGeom>
          <a:solidFill>
            <a:srgbClr val="c0c0c0"/>
          </a:solidFill>
          <a:ln w="9360">
            <a:noFill/>
          </a:ln>
        </p:spPr>
      </p:sp>
      <p:sp>
        <p:nvSpPr>
          <p:cNvPr id="255" name="CustomShape 29"/>
          <p:cNvSpPr/>
          <p:nvPr/>
        </p:nvSpPr>
        <p:spPr>
          <a:xfrm>
            <a:off x="1806120" y="2590920"/>
            <a:ext cx="1058400" cy="796320"/>
          </a:xfrm>
          <a:prstGeom prst="rect">
            <a:avLst/>
          </a:prstGeom>
          <a:solidFill>
            <a:srgbClr val="9a9a9a"/>
          </a:solidFill>
          <a:ln w="9360">
            <a:noFill/>
          </a:ln>
        </p:spPr>
      </p:sp>
      <p:sp>
        <p:nvSpPr>
          <p:cNvPr id="256" name="CustomShape 30"/>
          <p:cNvSpPr/>
          <p:nvPr/>
        </p:nvSpPr>
        <p:spPr>
          <a:xfrm>
            <a:off x="1896120" y="2690640"/>
            <a:ext cx="985320" cy="696240"/>
          </a:xfrm>
          <a:prstGeom prst="rect">
            <a:avLst/>
          </a:prstGeom>
          <a:solidFill>
            <a:srgbClr val="3366ff"/>
          </a:solidFill>
          <a:ln w="9360">
            <a:solidFill>
              <a:srgbClr val="ffffff"/>
            </a:solidFill>
            <a:miter/>
          </a:ln>
        </p:spPr>
      </p:sp>
      <p:sp>
        <p:nvSpPr>
          <p:cNvPr id="257" name="CustomShape 31"/>
          <p:cNvSpPr/>
          <p:nvPr/>
        </p:nvSpPr>
        <p:spPr>
          <a:xfrm>
            <a:off x="6677280" y="3601080"/>
            <a:ext cx="1473120" cy="159696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258" name="CustomShape 32"/>
          <p:cNvSpPr/>
          <p:nvPr/>
        </p:nvSpPr>
        <p:spPr>
          <a:xfrm>
            <a:off x="1949400" y="6294240"/>
            <a:ext cx="1190520" cy="453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</a:rPr>
              <a:t>Printer</a:t>
            </a:r>
            <a:endParaRPr/>
          </a:p>
        </p:txBody>
      </p:sp>
      <p:sp>
        <p:nvSpPr>
          <p:cNvPr id="259" name="CustomShape 33"/>
          <p:cNvSpPr/>
          <p:nvPr/>
        </p:nvSpPr>
        <p:spPr>
          <a:xfrm>
            <a:off x="1536840" y="4005360"/>
            <a:ext cx="1996920" cy="453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</a:rPr>
              <a:t>Workstation</a:t>
            </a:r>
            <a:endParaRPr/>
          </a:p>
        </p:txBody>
      </p:sp>
      <p:sp>
        <p:nvSpPr>
          <p:cNvPr id="260" name="CustomShape 34"/>
          <p:cNvSpPr/>
          <p:nvPr/>
        </p:nvSpPr>
        <p:spPr>
          <a:xfrm>
            <a:off x="5431680" y="2658240"/>
            <a:ext cx="1225800" cy="45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</a:rPr>
              <a:t>Laptop</a:t>
            </a:r>
            <a:endParaRPr/>
          </a:p>
        </p:txBody>
      </p:sp>
      <p:sp>
        <p:nvSpPr>
          <p:cNvPr id="261" name="CustomShape 35"/>
          <p:cNvSpPr/>
          <p:nvPr/>
        </p:nvSpPr>
        <p:spPr>
          <a:xfrm>
            <a:off x="6222960" y="6160680"/>
            <a:ext cx="1425240" cy="453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</a:rPr>
              <a:t>Scanner</a:t>
            </a:r>
            <a:endParaRPr/>
          </a:p>
        </p:txBody>
      </p:sp>
      <p:sp>
        <p:nvSpPr>
          <p:cNvPr id="262" name="CustomShape 36"/>
          <p:cNvSpPr/>
          <p:nvPr/>
        </p:nvSpPr>
        <p:spPr>
          <a:xfrm>
            <a:off x="6922440" y="5217840"/>
            <a:ext cx="1175400" cy="453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</a:rPr>
              <a:t>Server</a:t>
            </a:r>
            <a:endParaRPr/>
          </a:p>
        </p:txBody>
      </p:sp>
      <p:pic>
        <p:nvPicPr>
          <p:cNvPr id="263" name="Picture 41" descr=""/>
          <p:cNvPicPr/>
          <p:nvPr/>
        </p:nvPicPr>
        <p:blipFill>
          <a:blip r:embed="rId1"/>
          <a:srcRect l="0" t="17519" r="35363" b="18703"/>
          <a:stretch>
            <a:fillRect/>
          </a:stretch>
        </p:blipFill>
        <p:spPr>
          <a:xfrm>
            <a:off x="1828080" y="5083200"/>
            <a:ext cx="1240200" cy="1209600"/>
          </a:xfrm>
          <a:prstGeom prst="rect">
            <a:avLst/>
          </a:prstGeom>
          <a:ln w="9360">
            <a:noFill/>
          </a:ln>
        </p:spPr>
      </p:pic>
      <p:pic>
        <p:nvPicPr>
          <p:cNvPr id="264" name="Picture 42" descr=""/>
          <p:cNvPicPr/>
          <p:nvPr/>
        </p:nvPicPr>
        <p:blipFill>
          <a:blip r:embed="rId2"/>
          <a:srcRect l="0" t="19331" r="28965" b="16889"/>
          <a:stretch>
            <a:fillRect/>
          </a:stretch>
        </p:blipFill>
        <p:spPr>
          <a:xfrm>
            <a:off x="5247360" y="5689440"/>
            <a:ext cx="1279440" cy="872640"/>
          </a:xfrm>
          <a:prstGeom prst="rect">
            <a:avLst/>
          </a:prstGeom>
          <a:ln w="9360">
            <a:noFill/>
          </a:ln>
        </p:spPr>
      </p:pic>
      <p:pic>
        <p:nvPicPr>
          <p:cNvPr id="265" name="Picture 43" descr=""/>
          <p:cNvPicPr/>
          <p:nvPr/>
        </p:nvPicPr>
        <p:blipFill>
          <a:blip r:embed="rId3"/>
          <a:srcRect l="0" t="8026" r="30638" b="9974"/>
          <a:stretch>
            <a:fillRect/>
          </a:stretch>
        </p:blipFill>
        <p:spPr>
          <a:xfrm>
            <a:off x="4127760" y="2590920"/>
            <a:ext cx="1427040" cy="1344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CustomShape 2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Types of Connections</a:t>
            </a:r>
            <a:endParaRPr/>
          </a:p>
        </p:txBody>
      </p:sp>
      <p:sp>
        <p:nvSpPr>
          <p:cNvPr id="268" name="CustomShape 3"/>
          <p:cNvSpPr/>
          <p:nvPr/>
        </p:nvSpPr>
        <p:spPr>
          <a:xfrm>
            <a:off x="457200" y="1371600"/>
            <a:ext cx="8226720" cy="472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Point-to-point</a:t>
            </a:r>
            <a:endParaRPr/>
          </a:p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3200">
                <a:solidFill>
                  <a:srgbClr val="ffffff"/>
                </a:solidFill>
                <a:latin typeface="Tahoma"/>
              </a:rPr>
              <a:t>Multipoint (multidrop)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270" name="CustomShape 2"/>
          <p:cNvSpPr/>
          <p:nvPr/>
        </p:nvSpPr>
        <p:spPr>
          <a:xfrm>
            <a:off x="5715000" y="4648320"/>
            <a:ext cx="1902240" cy="7344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271" name="CustomShape 3"/>
          <p:cNvSpPr/>
          <p:nvPr/>
        </p:nvSpPr>
        <p:spPr>
          <a:xfrm>
            <a:off x="1295280" y="4648320"/>
            <a:ext cx="1902240" cy="7344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272" name="CustomShape 4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Point-To-Point Connection</a:t>
            </a:r>
            <a:endParaRPr/>
          </a:p>
        </p:txBody>
      </p:sp>
      <p:sp>
        <p:nvSpPr>
          <p:cNvPr id="273" name="CustomShape 5"/>
          <p:cNvSpPr/>
          <p:nvPr/>
        </p:nvSpPr>
        <p:spPr>
          <a:xfrm>
            <a:off x="2133720" y="2286000"/>
            <a:ext cx="4340520" cy="7344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274" name="CustomShape 6"/>
          <p:cNvSpPr/>
          <p:nvPr/>
        </p:nvSpPr>
        <p:spPr>
          <a:xfrm>
            <a:off x="1676520" y="175248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275" name="CustomShape 7"/>
          <p:cNvSpPr/>
          <p:nvPr/>
        </p:nvSpPr>
        <p:spPr>
          <a:xfrm>
            <a:off x="5943600" y="175248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276" name="CustomShape 8"/>
          <p:cNvSpPr/>
          <p:nvPr/>
        </p:nvSpPr>
        <p:spPr>
          <a:xfrm>
            <a:off x="838080" y="411480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277" name="CustomShape 9"/>
          <p:cNvSpPr/>
          <p:nvPr/>
        </p:nvSpPr>
        <p:spPr>
          <a:xfrm>
            <a:off x="6934320" y="411480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pic>
        <p:nvPicPr>
          <p:cNvPr id="278" name="Picture 1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00560" y="3943440"/>
            <a:ext cx="892440" cy="930600"/>
          </a:xfrm>
          <a:prstGeom prst="rect">
            <a:avLst/>
          </a:prstGeom>
          <a:ln w="9360">
            <a:noFill/>
          </a:ln>
        </p:spPr>
      </p:pic>
      <p:sp>
        <p:nvSpPr>
          <p:cNvPr id="279" name="CustomShape 10"/>
          <p:cNvSpPr/>
          <p:nvPr/>
        </p:nvSpPr>
        <p:spPr>
          <a:xfrm>
            <a:off x="3657600" y="4019400"/>
            <a:ext cx="1673640" cy="13536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round/>
          </a:ln>
        </p:spPr>
      </p:sp>
      <p:pic>
        <p:nvPicPr>
          <p:cNvPr id="280" name="Picture 1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95480" y="3886200"/>
            <a:ext cx="892440" cy="9306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CustomShape 2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Multipoint Connection</a:t>
            </a:r>
            <a:endParaRPr/>
          </a:p>
        </p:txBody>
      </p:sp>
      <p:sp>
        <p:nvSpPr>
          <p:cNvPr id="283" name="CustomShape 3"/>
          <p:cNvSpPr/>
          <p:nvPr/>
        </p:nvSpPr>
        <p:spPr>
          <a:xfrm>
            <a:off x="914400" y="2698920"/>
            <a:ext cx="4340520" cy="7344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/>
          </a:gradFill>
          <a:ln w="9360">
            <a:noFill/>
          </a:ln>
        </p:spPr>
      </p:sp>
      <p:sp>
        <p:nvSpPr>
          <p:cNvPr id="284" name="CustomShape 4"/>
          <p:cNvSpPr/>
          <p:nvPr/>
        </p:nvSpPr>
        <p:spPr>
          <a:xfrm>
            <a:off x="3276720" y="2759040"/>
            <a:ext cx="73440" cy="83520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285" name="CustomShape 5"/>
          <p:cNvSpPr/>
          <p:nvPr/>
        </p:nvSpPr>
        <p:spPr>
          <a:xfrm>
            <a:off x="3200400" y="2606760"/>
            <a:ext cx="225720" cy="225720"/>
          </a:xfrm>
          <a:prstGeom prst="rect">
            <a:avLst/>
          </a:prstGeom>
          <a:solidFill>
            <a:srgbClr val="ffcc00"/>
          </a:solidFill>
          <a:ln w="9360">
            <a:noFill/>
          </a:ln>
        </p:spPr>
      </p:sp>
      <p:sp>
        <p:nvSpPr>
          <p:cNvPr id="286" name="CustomShape 6"/>
          <p:cNvSpPr/>
          <p:nvPr/>
        </p:nvSpPr>
        <p:spPr>
          <a:xfrm>
            <a:off x="457200" y="216540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287" name="CustomShape 7"/>
          <p:cNvSpPr/>
          <p:nvPr/>
        </p:nvSpPr>
        <p:spPr>
          <a:xfrm>
            <a:off x="2819520" y="306396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288" name="CustomShape 8"/>
          <p:cNvSpPr/>
          <p:nvPr/>
        </p:nvSpPr>
        <p:spPr>
          <a:xfrm>
            <a:off x="4419720" y="1844280"/>
            <a:ext cx="73440" cy="835920"/>
          </a:xfrm>
          <a:prstGeom prst="rect">
            <a:avLst/>
          </a:prstGeom>
          <a:gradFill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/>
          </a:gradFill>
          <a:ln w="9360">
            <a:noFill/>
          </a:ln>
        </p:spPr>
      </p:sp>
      <p:sp>
        <p:nvSpPr>
          <p:cNvPr id="289" name="CustomShape 9"/>
          <p:cNvSpPr/>
          <p:nvPr/>
        </p:nvSpPr>
        <p:spPr>
          <a:xfrm>
            <a:off x="4343400" y="2606400"/>
            <a:ext cx="225720" cy="226440"/>
          </a:xfrm>
          <a:prstGeom prst="rect">
            <a:avLst/>
          </a:prstGeom>
          <a:solidFill>
            <a:srgbClr val="ffcc00"/>
          </a:solidFill>
          <a:ln w="9360">
            <a:noFill/>
          </a:ln>
        </p:spPr>
      </p:sp>
      <p:sp>
        <p:nvSpPr>
          <p:cNvPr id="290" name="CustomShape 10"/>
          <p:cNvSpPr/>
          <p:nvPr/>
        </p:nvSpPr>
        <p:spPr>
          <a:xfrm>
            <a:off x="3962520" y="146376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291" name="CustomShape 11"/>
          <p:cNvSpPr/>
          <p:nvPr/>
        </p:nvSpPr>
        <p:spPr>
          <a:xfrm>
            <a:off x="5715000" y="449568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292" name="CustomShape 12"/>
          <p:cNvSpPr/>
          <p:nvPr/>
        </p:nvSpPr>
        <p:spPr>
          <a:xfrm>
            <a:off x="6324480" y="342900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293" name="CustomShape 13"/>
          <p:cNvSpPr/>
          <p:nvPr/>
        </p:nvSpPr>
        <p:spPr>
          <a:xfrm>
            <a:off x="6400800" y="5638680"/>
            <a:ext cx="987840" cy="74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294" name="CustomShape 14"/>
          <p:cNvSpPr/>
          <p:nvPr/>
        </p:nvSpPr>
        <p:spPr>
          <a:xfrm>
            <a:off x="4821120" y="4510080"/>
            <a:ext cx="113112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Wireless</a:t>
            </a:r>
            <a:endParaRPr/>
          </a:p>
        </p:txBody>
      </p:sp>
      <p:sp>
        <p:nvSpPr>
          <p:cNvPr id="295" name="CustomShape 15"/>
          <p:cNvSpPr/>
          <p:nvPr/>
        </p:nvSpPr>
        <p:spPr>
          <a:xfrm rot="5400000">
            <a:off x="1450800" y="2438280"/>
            <a:ext cx="149400" cy="30204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296" name="CustomShape 16"/>
          <p:cNvSpPr/>
          <p:nvPr/>
        </p:nvSpPr>
        <p:spPr>
          <a:xfrm rot="5400000">
            <a:off x="3355560" y="2438280"/>
            <a:ext cx="149400" cy="30204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297" name="CustomShape 17"/>
          <p:cNvSpPr/>
          <p:nvPr/>
        </p:nvSpPr>
        <p:spPr>
          <a:xfrm>
            <a:off x="3352680" y="2362320"/>
            <a:ext cx="149400" cy="30204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298" name="CustomShape 18"/>
          <p:cNvSpPr/>
          <p:nvPr/>
        </p:nvSpPr>
        <p:spPr>
          <a:xfrm>
            <a:off x="4343400" y="2362320"/>
            <a:ext cx="149400" cy="30204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</p:spTree>
  </p:cSld>
  <p:timing>
    <p:tnLst>
      <p:par>
        <p:cTn id="13" dur="indefinite" restart="never" nodeType="tmRoot">
          <p:childTnLst>
            <p:seq>
              <p:cTn id="14" nodeType="mainSeq">
                <p:childTnLst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9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freeze">
                            <p:stCondLst>
                              <p:cond delay="500"/>
                            </p:stCondLst>
                            <p:childTnLst>
                              <p:par>
                                <p:cTn id="21" nodeType="afterEffect" fill="hold" presetClass="path" presetID="63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  <p:par>
                          <p:cTn id="22" fill="freeze">
                            <p:stCondLst>
                              <p:cond delay="500"/>
                            </p:stCondLst>
                            <p:childTnLst>
                              <p:par>
                                <p:cTn id="23" nodeType="afterEffect" fill="hold" presetClass="path" presetID="64">
                                  <p:stCondLst>
                                    <p:cond delay="0"/>
                                  </p:stCondLst>
                                </p:cTn>
                              </p:par>
                              <p:par>
                                <p:cTn id="24" nodeType="withEffect" fill="hold" presetClass="path" presetID="63">
                                  <p:stCondLst>
                                    <p:cond delay="0"/>
                                  </p:stCondLst>
                                </p:cTn>
                              </p:par>
                              <p:par>
                                <p:cTn id="25" nodeType="withEffect" fill="hold" presetClass="path" presetID="64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7010280" y="6381720"/>
            <a:ext cx="2130840" cy="47340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CustomShape 2"/>
          <p:cNvSpPr/>
          <p:nvPr/>
        </p:nvSpPr>
        <p:spPr>
          <a:xfrm>
            <a:off x="457200" y="1522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Direction of Data Flow</a:t>
            </a:r>
            <a:endParaRPr/>
          </a:p>
        </p:txBody>
      </p:sp>
      <p:sp>
        <p:nvSpPr>
          <p:cNvPr id="301" name="CustomShape 3"/>
          <p:cNvSpPr/>
          <p:nvPr/>
        </p:nvSpPr>
        <p:spPr>
          <a:xfrm>
            <a:off x="457200" y="1371600"/>
            <a:ext cx="8226720" cy="472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b="1" lang="en-US" sz="3200">
                <a:solidFill>
                  <a:srgbClr val="ffffff"/>
                </a:solidFill>
                <a:latin typeface="Tahoma"/>
              </a:rPr>
              <a:t>Simplex</a:t>
            </a:r>
            <a:r>
              <a:rPr lang="en-US" sz="3200">
                <a:solidFill>
                  <a:srgbClr val="ffffff"/>
                </a:solidFill>
                <a:latin typeface="Tahoma"/>
              </a:rPr>
              <a:t>: One direction only</a:t>
            </a:r>
            <a:endParaRPr/>
          </a:p>
        </p:txBody>
      </p:sp>
      <p:sp>
        <p:nvSpPr>
          <p:cNvPr id="302" name="CustomShape 4"/>
          <p:cNvSpPr/>
          <p:nvPr/>
        </p:nvSpPr>
        <p:spPr>
          <a:xfrm>
            <a:off x="2362320" y="2286000"/>
            <a:ext cx="492480" cy="9878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303" name="CustomShape 5"/>
          <p:cNvSpPr/>
          <p:nvPr/>
        </p:nvSpPr>
        <p:spPr>
          <a:xfrm>
            <a:off x="2160720" y="3384720"/>
            <a:ext cx="92700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Server</a:t>
            </a:r>
            <a:endParaRPr/>
          </a:p>
        </p:txBody>
      </p:sp>
      <p:sp>
        <p:nvSpPr>
          <p:cNvPr id="304" name="CustomShape 6"/>
          <p:cNvSpPr/>
          <p:nvPr/>
        </p:nvSpPr>
        <p:spPr>
          <a:xfrm>
            <a:off x="4952880" y="2286000"/>
            <a:ext cx="987840" cy="9878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305" name="CustomShape 7"/>
          <p:cNvSpPr/>
          <p:nvPr/>
        </p:nvSpPr>
        <p:spPr>
          <a:xfrm>
            <a:off x="4945680" y="3352680"/>
            <a:ext cx="104724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Monitor</a:t>
            </a:r>
            <a:endParaRPr/>
          </a:p>
        </p:txBody>
      </p:sp>
      <p:sp>
        <p:nvSpPr>
          <p:cNvPr id="306" name="Line 8"/>
          <p:cNvSpPr/>
          <p:nvPr/>
        </p:nvSpPr>
        <p:spPr>
          <a:xfrm>
            <a:off x="2819160" y="2819160"/>
            <a:ext cx="2133720" cy="0"/>
          </a:xfrm>
          <a:prstGeom prst="line">
            <a:avLst/>
          </a:prstGeom>
          <a:ln w="57240">
            <a:solidFill>
              <a:srgbClr val="ffcc00"/>
            </a:solidFill>
            <a:round/>
            <a:tailEnd len="med" type="triangle" w="med"/>
          </a:ln>
        </p:spPr>
      </p:sp>
      <p:sp>
        <p:nvSpPr>
          <p:cNvPr id="307" name="CustomShape 9"/>
          <p:cNvSpPr/>
          <p:nvPr/>
        </p:nvSpPr>
        <p:spPr>
          <a:xfrm>
            <a:off x="3240720" y="2470320"/>
            <a:ext cx="123624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c00"/>
                </a:solidFill>
                <a:latin typeface="Tahoma"/>
              </a:rPr>
              <a:t>data flow</a:t>
            </a:r>
            <a:endParaRPr/>
          </a:p>
        </p:txBody>
      </p:sp>
      <p:sp>
        <p:nvSpPr>
          <p:cNvPr id="308" name="CustomShape 10"/>
          <p:cNvSpPr/>
          <p:nvPr/>
        </p:nvSpPr>
        <p:spPr>
          <a:xfrm>
            <a:off x="2362320" y="3962520"/>
            <a:ext cx="492480" cy="9878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309" name="CustomShape 11"/>
          <p:cNvSpPr/>
          <p:nvPr/>
        </p:nvSpPr>
        <p:spPr>
          <a:xfrm>
            <a:off x="4800600" y="4191120"/>
            <a:ext cx="1597320" cy="530640"/>
          </a:xfrm>
          <a:prstGeom prst="rect">
            <a:avLst/>
          </a:prstGeom>
          <a:gradFill>
            <a:gsLst>
              <a:gs pos="0">
                <a:srgbClr val="009999"/>
              </a:gs>
              <a:gs pos="100000">
                <a:srgbClr val="004646"/>
              </a:gs>
            </a:gsLst>
            <a:lin ang="2700000"/>
          </a:gradFill>
          <a:ln w="9360">
            <a:solidFill>
              <a:srgbClr val="ffffff"/>
            </a:solidFill>
            <a:miter/>
          </a:ln>
        </p:spPr>
      </p:sp>
      <p:sp>
        <p:nvSpPr>
          <p:cNvPr id="310" name="CustomShape 12"/>
          <p:cNvSpPr/>
          <p:nvPr/>
        </p:nvSpPr>
        <p:spPr>
          <a:xfrm>
            <a:off x="4876920" y="4419720"/>
            <a:ext cx="73440" cy="73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e5ffff"/>
            </a:solidFill>
            <a:miter/>
          </a:ln>
        </p:spPr>
      </p:sp>
      <p:sp>
        <p:nvSpPr>
          <p:cNvPr id="311" name="CustomShape 13"/>
          <p:cNvSpPr/>
          <p:nvPr/>
        </p:nvSpPr>
        <p:spPr>
          <a:xfrm>
            <a:off x="4876920" y="4267080"/>
            <a:ext cx="73440" cy="73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e5ffff"/>
            </a:solidFill>
            <a:miter/>
          </a:ln>
        </p:spPr>
      </p:sp>
      <p:sp>
        <p:nvSpPr>
          <p:cNvPr id="312" name="CustomShape 14"/>
          <p:cNvSpPr/>
          <p:nvPr/>
        </p:nvSpPr>
        <p:spPr>
          <a:xfrm>
            <a:off x="5029200" y="4267080"/>
            <a:ext cx="73440" cy="73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e5ffff"/>
            </a:solidFill>
            <a:miter/>
          </a:ln>
        </p:spPr>
      </p:sp>
      <p:sp>
        <p:nvSpPr>
          <p:cNvPr id="313" name="CustomShape 15"/>
          <p:cNvSpPr/>
          <p:nvPr/>
        </p:nvSpPr>
        <p:spPr>
          <a:xfrm>
            <a:off x="5029200" y="4419720"/>
            <a:ext cx="73440" cy="73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e5ffff"/>
            </a:solidFill>
            <a:miter/>
          </a:ln>
        </p:spPr>
      </p:sp>
      <p:sp>
        <p:nvSpPr>
          <p:cNvPr id="314" name="CustomShape 16"/>
          <p:cNvSpPr/>
          <p:nvPr/>
        </p:nvSpPr>
        <p:spPr>
          <a:xfrm>
            <a:off x="5181480" y="4419720"/>
            <a:ext cx="73440" cy="73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e5ffff"/>
            </a:solidFill>
            <a:miter/>
          </a:ln>
        </p:spPr>
      </p:sp>
      <p:sp>
        <p:nvSpPr>
          <p:cNvPr id="315" name="CustomShape 17"/>
          <p:cNvSpPr/>
          <p:nvPr/>
        </p:nvSpPr>
        <p:spPr>
          <a:xfrm>
            <a:off x="5181480" y="4267080"/>
            <a:ext cx="73440" cy="73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e5ffff"/>
            </a:solidFill>
            <a:miter/>
          </a:ln>
        </p:spPr>
      </p:sp>
      <p:sp>
        <p:nvSpPr>
          <p:cNvPr id="316" name="CustomShape 18"/>
          <p:cNvSpPr/>
          <p:nvPr/>
        </p:nvSpPr>
        <p:spPr>
          <a:xfrm>
            <a:off x="5334120" y="4267080"/>
            <a:ext cx="73440" cy="73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e5ffff"/>
            </a:solidFill>
            <a:miter/>
          </a:ln>
        </p:spPr>
      </p:sp>
      <p:sp>
        <p:nvSpPr>
          <p:cNvPr id="317" name="CustomShape 19"/>
          <p:cNvSpPr/>
          <p:nvPr/>
        </p:nvSpPr>
        <p:spPr>
          <a:xfrm>
            <a:off x="5334120" y="4419720"/>
            <a:ext cx="73440" cy="73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e5ffff"/>
            </a:solidFill>
            <a:miter/>
          </a:ln>
        </p:spPr>
      </p:sp>
      <p:sp>
        <p:nvSpPr>
          <p:cNvPr id="318" name="CustomShape 20"/>
          <p:cNvSpPr/>
          <p:nvPr/>
        </p:nvSpPr>
        <p:spPr>
          <a:xfrm>
            <a:off x="5486400" y="4419720"/>
            <a:ext cx="73440" cy="73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e5ffff"/>
            </a:solidFill>
            <a:miter/>
          </a:ln>
        </p:spPr>
      </p:sp>
      <p:sp>
        <p:nvSpPr>
          <p:cNvPr id="319" name="CustomShape 21"/>
          <p:cNvSpPr/>
          <p:nvPr/>
        </p:nvSpPr>
        <p:spPr>
          <a:xfrm>
            <a:off x="5486400" y="4267080"/>
            <a:ext cx="73440" cy="73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e5ffff"/>
            </a:solidFill>
            <a:miter/>
          </a:ln>
        </p:spPr>
      </p:sp>
      <p:sp>
        <p:nvSpPr>
          <p:cNvPr id="320" name="CustomShape 22"/>
          <p:cNvSpPr/>
          <p:nvPr/>
        </p:nvSpPr>
        <p:spPr>
          <a:xfrm>
            <a:off x="5638680" y="4267080"/>
            <a:ext cx="73440" cy="73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e5ffff"/>
            </a:solidFill>
            <a:miter/>
          </a:ln>
        </p:spPr>
      </p:sp>
      <p:sp>
        <p:nvSpPr>
          <p:cNvPr id="321" name="CustomShape 23"/>
          <p:cNvSpPr/>
          <p:nvPr/>
        </p:nvSpPr>
        <p:spPr>
          <a:xfrm>
            <a:off x="5638680" y="4419720"/>
            <a:ext cx="73440" cy="73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e5ffff"/>
            </a:solidFill>
            <a:miter/>
          </a:ln>
        </p:spPr>
      </p:sp>
      <p:sp>
        <p:nvSpPr>
          <p:cNvPr id="322" name="CustomShape 24"/>
          <p:cNvSpPr/>
          <p:nvPr/>
        </p:nvSpPr>
        <p:spPr>
          <a:xfrm>
            <a:off x="5791320" y="4419720"/>
            <a:ext cx="73440" cy="73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e5ffff"/>
            </a:solidFill>
            <a:miter/>
          </a:ln>
        </p:spPr>
      </p:sp>
      <p:sp>
        <p:nvSpPr>
          <p:cNvPr id="323" name="CustomShape 25"/>
          <p:cNvSpPr/>
          <p:nvPr/>
        </p:nvSpPr>
        <p:spPr>
          <a:xfrm>
            <a:off x="5791320" y="4267080"/>
            <a:ext cx="73440" cy="73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e5ffff"/>
            </a:solidFill>
            <a:miter/>
          </a:ln>
        </p:spPr>
      </p:sp>
      <p:sp>
        <p:nvSpPr>
          <p:cNvPr id="324" name="CustomShape 26"/>
          <p:cNvSpPr/>
          <p:nvPr/>
        </p:nvSpPr>
        <p:spPr>
          <a:xfrm>
            <a:off x="5943600" y="4267080"/>
            <a:ext cx="73440" cy="73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e5ffff"/>
            </a:solidFill>
            <a:miter/>
          </a:ln>
        </p:spPr>
      </p:sp>
      <p:sp>
        <p:nvSpPr>
          <p:cNvPr id="325" name="CustomShape 27"/>
          <p:cNvSpPr/>
          <p:nvPr/>
        </p:nvSpPr>
        <p:spPr>
          <a:xfrm>
            <a:off x="5943600" y="4419720"/>
            <a:ext cx="73440" cy="73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e5ffff"/>
            </a:solidFill>
            <a:miter/>
          </a:ln>
        </p:spPr>
      </p:sp>
      <p:sp>
        <p:nvSpPr>
          <p:cNvPr id="326" name="CustomShape 28"/>
          <p:cNvSpPr/>
          <p:nvPr/>
        </p:nvSpPr>
        <p:spPr>
          <a:xfrm>
            <a:off x="6095880" y="4419720"/>
            <a:ext cx="73440" cy="73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e5ffff"/>
            </a:solidFill>
            <a:miter/>
          </a:ln>
        </p:spPr>
      </p:sp>
      <p:sp>
        <p:nvSpPr>
          <p:cNvPr id="327" name="CustomShape 29"/>
          <p:cNvSpPr/>
          <p:nvPr/>
        </p:nvSpPr>
        <p:spPr>
          <a:xfrm>
            <a:off x="6095880" y="4267080"/>
            <a:ext cx="73440" cy="73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e5ffff"/>
            </a:solidFill>
            <a:miter/>
          </a:ln>
        </p:spPr>
      </p:sp>
      <p:sp>
        <p:nvSpPr>
          <p:cNvPr id="328" name="CustomShape 30"/>
          <p:cNvSpPr/>
          <p:nvPr/>
        </p:nvSpPr>
        <p:spPr>
          <a:xfrm>
            <a:off x="6248520" y="4267080"/>
            <a:ext cx="73440" cy="73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e5ffff"/>
            </a:solidFill>
            <a:miter/>
          </a:ln>
        </p:spPr>
      </p:sp>
      <p:sp>
        <p:nvSpPr>
          <p:cNvPr id="329" name="CustomShape 31"/>
          <p:cNvSpPr/>
          <p:nvPr/>
        </p:nvSpPr>
        <p:spPr>
          <a:xfrm>
            <a:off x="6248520" y="4419720"/>
            <a:ext cx="73440" cy="73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e5ffff"/>
            </a:solidFill>
            <a:miter/>
          </a:ln>
        </p:spPr>
      </p:sp>
      <p:sp>
        <p:nvSpPr>
          <p:cNvPr id="330" name="CustomShape 32"/>
          <p:cNvSpPr/>
          <p:nvPr/>
        </p:nvSpPr>
        <p:spPr>
          <a:xfrm>
            <a:off x="4876920" y="4572000"/>
            <a:ext cx="73440" cy="73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e5ffff"/>
            </a:solidFill>
            <a:miter/>
          </a:ln>
        </p:spPr>
      </p:sp>
      <p:sp>
        <p:nvSpPr>
          <p:cNvPr id="331" name="CustomShape 33"/>
          <p:cNvSpPr/>
          <p:nvPr/>
        </p:nvSpPr>
        <p:spPr>
          <a:xfrm>
            <a:off x="5029200" y="4572000"/>
            <a:ext cx="73440" cy="73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e5ffff"/>
            </a:solidFill>
            <a:miter/>
          </a:ln>
        </p:spPr>
      </p:sp>
      <p:sp>
        <p:nvSpPr>
          <p:cNvPr id="332" name="CustomShape 34"/>
          <p:cNvSpPr/>
          <p:nvPr/>
        </p:nvSpPr>
        <p:spPr>
          <a:xfrm>
            <a:off x="5181480" y="4572000"/>
            <a:ext cx="73440" cy="73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e5ffff"/>
            </a:solidFill>
            <a:miter/>
          </a:ln>
        </p:spPr>
      </p:sp>
      <p:sp>
        <p:nvSpPr>
          <p:cNvPr id="333" name="CustomShape 35"/>
          <p:cNvSpPr/>
          <p:nvPr/>
        </p:nvSpPr>
        <p:spPr>
          <a:xfrm>
            <a:off x="5334120" y="4572000"/>
            <a:ext cx="73440" cy="73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e5ffff"/>
            </a:solidFill>
            <a:miter/>
          </a:ln>
        </p:spPr>
      </p:sp>
      <p:sp>
        <p:nvSpPr>
          <p:cNvPr id="334" name="CustomShape 36"/>
          <p:cNvSpPr/>
          <p:nvPr/>
        </p:nvSpPr>
        <p:spPr>
          <a:xfrm>
            <a:off x="5486400" y="4572000"/>
            <a:ext cx="73440" cy="73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e5ffff"/>
            </a:solidFill>
            <a:miter/>
          </a:ln>
        </p:spPr>
      </p:sp>
      <p:sp>
        <p:nvSpPr>
          <p:cNvPr id="335" name="CustomShape 37"/>
          <p:cNvSpPr/>
          <p:nvPr/>
        </p:nvSpPr>
        <p:spPr>
          <a:xfrm>
            <a:off x="5638680" y="4572000"/>
            <a:ext cx="73440" cy="73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e5ffff"/>
            </a:solidFill>
            <a:miter/>
          </a:ln>
        </p:spPr>
      </p:sp>
      <p:sp>
        <p:nvSpPr>
          <p:cNvPr id="336" name="CustomShape 38"/>
          <p:cNvSpPr/>
          <p:nvPr/>
        </p:nvSpPr>
        <p:spPr>
          <a:xfrm>
            <a:off x="5791320" y="4572000"/>
            <a:ext cx="73440" cy="73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e5ffff"/>
            </a:solidFill>
            <a:miter/>
          </a:ln>
        </p:spPr>
      </p:sp>
      <p:sp>
        <p:nvSpPr>
          <p:cNvPr id="337" name="CustomShape 39"/>
          <p:cNvSpPr/>
          <p:nvPr/>
        </p:nvSpPr>
        <p:spPr>
          <a:xfrm>
            <a:off x="5943600" y="4572000"/>
            <a:ext cx="73440" cy="73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e5ffff"/>
            </a:solidFill>
            <a:miter/>
          </a:ln>
        </p:spPr>
      </p:sp>
      <p:sp>
        <p:nvSpPr>
          <p:cNvPr id="338" name="CustomShape 40"/>
          <p:cNvSpPr/>
          <p:nvPr/>
        </p:nvSpPr>
        <p:spPr>
          <a:xfrm>
            <a:off x="6095880" y="4572000"/>
            <a:ext cx="73440" cy="73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e5ffff"/>
            </a:solidFill>
            <a:miter/>
          </a:ln>
        </p:spPr>
      </p:sp>
      <p:sp>
        <p:nvSpPr>
          <p:cNvPr id="339" name="CustomShape 41"/>
          <p:cNvSpPr/>
          <p:nvPr/>
        </p:nvSpPr>
        <p:spPr>
          <a:xfrm>
            <a:off x="6248520" y="4572000"/>
            <a:ext cx="73440" cy="73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2700000"/>
          </a:gradFill>
          <a:ln w="9360">
            <a:solidFill>
              <a:srgbClr val="e5ffff"/>
            </a:solidFill>
            <a:miter/>
          </a:ln>
        </p:spPr>
      </p:sp>
      <p:sp>
        <p:nvSpPr>
          <p:cNvPr id="340" name="CustomShape 42"/>
          <p:cNvSpPr/>
          <p:nvPr/>
        </p:nvSpPr>
        <p:spPr>
          <a:xfrm>
            <a:off x="4970520" y="4800600"/>
            <a:ext cx="124992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</a:rPr>
              <a:t>Keyboard</a:t>
            </a:r>
            <a:endParaRPr/>
          </a:p>
        </p:txBody>
      </p:sp>
      <p:sp>
        <p:nvSpPr>
          <p:cNvPr id="341" name="Line 43"/>
          <p:cNvSpPr/>
          <p:nvPr/>
        </p:nvSpPr>
        <p:spPr>
          <a:xfrm flipH="1">
            <a:off x="2895480" y="4419360"/>
            <a:ext cx="1905120" cy="0"/>
          </a:xfrm>
          <a:prstGeom prst="line">
            <a:avLst/>
          </a:prstGeom>
          <a:ln w="57240">
            <a:solidFill>
              <a:srgbClr val="ffcc00"/>
            </a:solidFill>
            <a:round/>
            <a:tailEnd len="med" type="triangle" w="med"/>
          </a:ln>
        </p:spPr>
      </p:sp>
      <p:sp>
        <p:nvSpPr>
          <p:cNvPr id="342" name="CustomShape 44"/>
          <p:cNvSpPr/>
          <p:nvPr/>
        </p:nvSpPr>
        <p:spPr>
          <a:xfrm>
            <a:off x="3292920" y="4052880"/>
            <a:ext cx="1236240" cy="362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c00"/>
                </a:solidFill>
                <a:latin typeface="Tahoma"/>
              </a:rPr>
              <a:t>data flow</a:t>
            </a:r>
            <a:endParaRPr/>
          </a:p>
        </p:txBody>
      </p:sp>
      <p:sp>
        <p:nvSpPr>
          <p:cNvPr id="343" name="CustomShape 45"/>
          <p:cNvSpPr/>
          <p:nvPr/>
        </p:nvSpPr>
        <p:spPr>
          <a:xfrm>
            <a:off x="2194560" y="5140080"/>
            <a:ext cx="936360" cy="4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200">
                <a:solidFill>
                  <a:srgbClr val="ffffff"/>
                </a:solidFill>
                <a:latin typeface="Arial"/>
              </a:rPr>
              <a:t>CPU</a:t>
            </a:r>
            <a:endParaRPr/>
          </a:p>
        </p:txBody>
      </p:sp>
    </p:spTree>
  </p:cSld>
  <p:timing>
    <p:tnLst>
      <p:par>
        <p:cTn id="26" dur="indefinite" restart="never" nodeType="tmRoot">
          <p:childTnLst>
            <p:seq>
              <p:cTn id="27" nodeType="mainSeq">
                <p:childTnLst>
                  <p:par>
                    <p:cTn id="28" fill="freeze">
                      <p:stCondLst>
                        <p:cond delay="indefinite"/>
                      </p:stCondLst>
                      <p:childTnLst>
                        <p:par>
                          <p:cTn id="29" fill="freeze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freeze">
                      <p:stCondLst>
                        <p:cond delay="indefinite"/>
                      </p:stCondLst>
                      <p:childTnLst>
                        <p:par>
                          <p:cTn id="35" fill="freeze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8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freeze">
                      <p:stCondLst>
                        <p:cond delay="indefinite"/>
                      </p:stCondLst>
                      <p:childTnLst>
                        <p:par>
                          <p:cTn id="44" fill="freeze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47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7010280" y="6381720"/>
            <a:ext cx="2128320" cy="47088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CustomShape 2"/>
          <p:cNvSpPr/>
          <p:nvPr/>
        </p:nvSpPr>
        <p:spPr>
          <a:xfrm>
            <a:off x="457200" y="152280"/>
            <a:ext cx="8224200" cy="113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e5ffff"/>
                </a:solidFill>
                <a:latin typeface="Tahoma"/>
              </a:rPr>
              <a:t>Direction of Data Flow</a:t>
            </a:r>
            <a:endParaRPr/>
          </a:p>
        </p:txBody>
      </p:sp>
      <p:sp>
        <p:nvSpPr>
          <p:cNvPr id="346" name="CustomShape 3"/>
          <p:cNvSpPr/>
          <p:nvPr/>
        </p:nvSpPr>
        <p:spPr>
          <a:xfrm>
            <a:off x="457200" y="1371600"/>
            <a:ext cx="8224200" cy="471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b="1" lang="en-US" sz="2800">
                <a:solidFill>
                  <a:srgbClr val="ffffff"/>
                </a:solidFill>
                <a:latin typeface="Tahoma"/>
              </a:rPr>
              <a:t>Half Duplex:</a:t>
            </a:r>
            <a:r>
              <a:rPr lang="en-US" sz="2800">
                <a:solidFill>
                  <a:srgbClr val="ffffff"/>
                </a:solidFill>
                <a:latin typeface="Tahoma"/>
              </a:rPr>
              <a:t> Both directions, one at a time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"/>
            </a:pPr>
            <a:r>
              <a:rPr lang="en-US" sz="2400">
                <a:solidFill>
                  <a:srgbClr val="ffffff"/>
                </a:solidFill>
                <a:latin typeface="Tahoma"/>
              </a:rPr>
              <a:t>E.g., walkie-talkies</a:t>
            </a:r>
            <a:endParaRPr/>
          </a:p>
        </p:txBody>
      </p:sp>
      <p:sp>
        <p:nvSpPr>
          <p:cNvPr id="347" name="CustomShape 4"/>
          <p:cNvSpPr/>
          <p:nvPr/>
        </p:nvSpPr>
        <p:spPr>
          <a:xfrm>
            <a:off x="1905120" y="3429000"/>
            <a:ext cx="604080" cy="10612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9999"/>
              </a:gs>
              <a:gs pos="100000">
                <a:srgbClr val="004646"/>
              </a:gs>
            </a:gsLst>
            <a:lin ang="18900000"/>
          </a:gradFill>
          <a:ln w="9360">
            <a:solidFill>
              <a:srgbClr val="ffffff"/>
            </a:solidFill>
            <a:round/>
          </a:ln>
        </p:spPr>
      </p:sp>
      <p:sp>
        <p:nvSpPr>
          <p:cNvPr id="348" name="Line 5"/>
          <p:cNvSpPr/>
          <p:nvPr/>
        </p:nvSpPr>
        <p:spPr>
          <a:xfrm>
            <a:off x="2057400" y="3581280"/>
            <a:ext cx="30456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349" name="Line 6"/>
          <p:cNvSpPr/>
          <p:nvPr/>
        </p:nvSpPr>
        <p:spPr>
          <a:xfrm>
            <a:off x="2057400" y="3657600"/>
            <a:ext cx="30456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350" name="Line 7"/>
          <p:cNvSpPr/>
          <p:nvPr/>
        </p:nvSpPr>
        <p:spPr>
          <a:xfrm>
            <a:off x="2057400" y="3733560"/>
            <a:ext cx="30456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351" name="Line 8"/>
          <p:cNvSpPr/>
          <p:nvPr/>
        </p:nvSpPr>
        <p:spPr>
          <a:xfrm>
            <a:off x="2057400" y="3809880"/>
            <a:ext cx="30456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352" name="CustomShape 9"/>
          <p:cNvSpPr/>
          <p:nvPr/>
        </p:nvSpPr>
        <p:spPr>
          <a:xfrm>
            <a:off x="2057400" y="3352680"/>
            <a:ext cx="70920" cy="7092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353" name="CustomShape 10"/>
          <p:cNvSpPr/>
          <p:nvPr/>
        </p:nvSpPr>
        <p:spPr>
          <a:xfrm>
            <a:off x="2286000" y="2743200"/>
            <a:ext cx="70920" cy="680400"/>
          </a:xfrm>
          <a:prstGeom prst="rect">
            <a:avLst/>
          </a:prstGeom>
          <a:gradFill>
            <a:gsLst>
              <a:gs pos="0">
                <a:srgbClr val="005e76"/>
              </a:gs>
              <a:gs pos="50000">
                <a:srgbClr val="00ccff"/>
              </a:gs>
              <a:gs pos="100000">
                <a:srgbClr val="005e76"/>
              </a:gs>
            </a:gsLst>
            <a:lin ang="0"/>
          </a:gradFill>
          <a:ln w="9360">
            <a:noFill/>
          </a:ln>
        </p:spPr>
      </p:sp>
      <p:sp>
        <p:nvSpPr>
          <p:cNvPr id="354" name="CustomShape 11"/>
          <p:cNvSpPr/>
          <p:nvPr/>
        </p:nvSpPr>
        <p:spPr>
          <a:xfrm>
            <a:off x="2057400" y="3962520"/>
            <a:ext cx="70920" cy="709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</p:sp>
      <p:sp>
        <p:nvSpPr>
          <p:cNvPr id="355" name="CustomShape 12"/>
          <p:cNvSpPr/>
          <p:nvPr/>
        </p:nvSpPr>
        <p:spPr>
          <a:xfrm>
            <a:off x="2286000" y="3962520"/>
            <a:ext cx="70920" cy="709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</p:sp>
      <p:sp>
        <p:nvSpPr>
          <p:cNvPr id="356" name="CustomShape 13"/>
          <p:cNvSpPr/>
          <p:nvPr/>
        </p:nvSpPr>
        <p:spPr>
          <a:xfrm>
            <a:off x="2057400" y="4114800"/>
            <a:ext cx="70920" cy="709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</p:sp>
      <p:sp>
        <p:nvSpPr>
          <p:cNvPr id="357" name="CustomShape 14"/>
          <p:cNvSpPr/>
          <p:nvPr/>
        </p:nvSpPr>
        <p:spPr>
          <a:xfrm>
            <a:off x="2286000" y="4114800"/>
            <a:ext cx="70920" cy="709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</p:sp>
      <p:sp>
        <p:nvSpPr>
          <p:cNvPr id="358" name="CustomShape 15"/>
          <p:cNvSpPr/>
          <p:nvPr/>
        </p:nvSpPr>
        <p:spPr>
          <a:xfrm>
            <a:off x="6553080" y="3429000"/>
            <a:ext cx="604080" cy="10612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9999"/>
              </a:gs>
              <a:gs pos="100000">
                <a:srgbClr val="004646"/>
              </a:gs>
            </a:gsLst>
            <a:lin ang="18900000"/>
          </a:gradFill>
          <a:ln w="9360">
            <a:solidFill>
              <a:srgbClr val="ffffff"/>
            </a:solidFill>
            <a:round/>
          </a:ln>
        </p:spPr>
      </p:sp>
      <p:sp>
        <p:nvSpPr>
          <p:cNvPr id="359" name="Line 16"/>
          <p:cNvSpPr/>
          <p:nvPr/>
        </p:nvSpPr>
        <p:spPr>
          <a:xfrm>
            <a:off x="6705360" y="3581280"/>
            <a:ext cx="30492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360" name="Line 17"/>
          <p:cNvSpPr/>
          <p:nvPr/>
        </p:nvSpPr>
        <p:spPr>
          <a:xfrm>
            <a:off x="6705360" y="3657600"/>
            <a:ext cx="30492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361" name="Line 18"/>
          <p:cNvSpPr/>
          <p:nvPr/>
        </p:nvSpPr>
        <p:spPr>
          <a:xfrm>
            <a:off x="6705360" y="3733560"/>
            <a:ext cx="30492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362" name="Line 19"/>
          <p:cNvSpPr/>
          <p:nvPr/>
        </p:nvSpPr>
        <p:spPr>
          <a:xfrm>
            <a:off x="6705360" y="3809880"/>
            <a:ext cx="304920" cy="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363" name="CustomShape 20"/>
          <p:cNvSpPr/>
          <p:nvPr/>
        </p:nvSpPr>
        <p:spPr>
          <a:xfrm>
            <a:off x="6705720" y="3352680"/>
            <a:ext cx="70920" cy="70920"/>
          </a:xfrm>
          <a:prstGeom prst="rect">
            <a:avLst/>
          </a:prstGeom>
          <a:solidFill>
            <a:srgbClr val="009999"/>
          </a:solidFill>
          <a:ln w="9360">
            <a:solidFill>
              <a:srgbClr val="ffffff"/>
            </a:solidFill>
            <a:miter/>
          </a:ln>
        </p:spPr>
      </p:sp>
      <p:sp>
        <p:nvSpPr>
          <p:cNvPr id="364" name="CustomShape 21"/>
          <p:cNvSpPr/>
          <p:nvPr/>
        </p:nvSpPr>
        <p:spPr>
          <a:xfrm>
            <a:off x="6934320" y="2743200"/>
            <a:ext cx="70920" cy="680400"/>
          </a:xfrm>
          <a:prstGeom prst="rect">
            <a:avLst/>
          </a:prstGeom>
          <a:gradFill>
            <a:gsLst>
              <a:gs pos="0">
                <a:srgbClr val="005e76"/>
              </a:gs>
              <a:gs pos="50000">
                <a:srgbClr val="00ccff"/>
              </a:gs>
              <a:gs pos="100000">
                <a:srgbClr val="005e76"/>
              </a:gs>
            </a:gsLst>
            <a:lin ang="0"/>
          </a:gradFill>
          <a:ln w="9360">
            <a:noFill/>
          </a:ln>
        </p:spPr>
      </p:sp>
      <p:sp>
        <p:nvSpPr>
          <p:cNvPr id="365" name="CustomShape 22"/>
          <p:cNvSpPr/>
          <p:nvPr/>
        </p:nvSpPr>
        <p:spPr>
          <a:xfrm>
            <a:off x="6705720" y="3962520"/>
            <a:ext cx="70920" cy="709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</p:sp>
      <p:sp>
        <p:nvSpPr>
          <p:cNvPr id="366" name="CustomShape 23"/>
          <p:cNvSpPr/>
          <p:nvPr/>
        </p:nvSpPr>
        <p:spPr>
          <a:xfrm>
            <a:off x="6934320" y="3962520"/>
            <a:ext cx="70920" cy="709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</p:sp>
      <p:sp>
        <p:nvSpPr>
          <p:cNvPr id="367" name="CustomShape 24"/>
          <p:cNvSpPr/>
          <p:nvPr/>
        </p:nvSpPr>
        <p:spPr>
          <a:xfrm>
            <a:off x="6705720" y="4114800"/>
            <a:ext cx="70920" cy="709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</p:sp>
      <p:sp>
        <p:nvSpPr>
          <p:cNvPr id="368" name="CustomShape 25"/>
          <p:cNvSpPr/>
          <p:nvPr/>
        </p:nvSpPr>
        <p:spPr>
          <a:xfrm>
            <a:off x="6934320" y="4114800"/>
            <a:ext cx="70920" cy="709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</p:sp>
      <p:sp>
        <p:nvSpPr>
          <p:cNvPr id="369" name="Line 26"/>
          <p:cNvSpPr/>
          <p:nvPr/>
        </p:nvSpPr>
        <p:spPr>
          <a:xfrm>
            <a:off x="2514600" y="2819160"/>
            <a:ext cx="4114800" cy="0"/>
          </a:xfrm>
          <a:prstGeom prst="line">
            <a:avLst/>
          </a:prstGeom>
          <a:ln w="57240">
            <a:solidFill>
              <a:srgbClr val="ffcc00"/>
            </a:solidFill>
            <a:round/>
            <a:tailEnd len="med" type="triangle" w="med"/>
          </a:ln>
        </p:spPr>
      </p:sp>
      <p:sp>
        <p:nvSpPr>
          <p:cNvPr id="370" name="CustomShape 27"/>
          <p:cNvSpPr/>
          <p:nvPr/>
        </p:nvSpPr>
        <p:spPr>
          <a:xfrm>
            <a:off x="3263040" y="2470320"/>
            <a:ext cx="2344680" cy="3596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c00"/>
                </a:solidFill>
                <a:latin typeface="Tahoma"/>
              </a:rPr>
              <a:t>data flow at time 1</a:t>
            </a:r>
            <a:endParaRPr/>
          </a:p>
        </p:txBody>
      </p:sp>
      <p:sp>
        <p:nvSpPr>
          <p:cNvPr id="371" name="Line 28"/>
          <p:cNvSpPr/>
          <p:nvPr/>
        </p:nvSpPr>
        <p:spPr>
          <a:xfrm>
            <a:off x="2514600" y="3335040"/>
            <a:ext cx="4114800" cy="0"/>
          </a:xfrm>
          <a:prstGeom prst="line">
            <a:avLst/>
          </a:prstGeom>
          <a:ln w="57240">
            <a:solidFill>
              <a:srgbClr val="ffcc00"/>
            </a:solidFill>
            <a:round/>
            <a:headEnd len="med" type="triangle" w="med"/>
          </a:ln>
        </p:spPr>
      </p:sp>
      <p:sp>
        <p:nvSpPr>
          <p:cNvPr id="372" name="CustomShape 29"/>
          <p:cNvSpPr/>
          <p:nvPr/>
        </p:nvSpPr>
        <p:spPr>
          <a:xfrm>
            <a:off x="3263040" y="2986200"/>
            <a:ext cx="2344680" cy="3596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cc00"/>
                </a:solidFill>
                <a:latin typeface="Tahoma"/>
              </a:rPr>
              <a:t>data flow at time 2</a:t>
            </a:r>
            <a:endParaRPr/>
          </a:p>
        </p:txBody>
      </p:sp>
      <p:pic>
        <p:nvPicPr>
          <p:cNvPr id="373" name="Picture 3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72200" y="4724280"/>
            <a:ext cx="2204280" cy="18979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8" dur="indefinite" restart="never" nodeType="tmRoot">
          <p:childTnLst>
            <p:seq>
              <p:cTn id="49" dur="indefinite" nodeType="mainSeq">
                <p:childTnLst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4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59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