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93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65.xml.rels" ContentType="application/vnd.openxmlformats-package.relationships+xml"/>
  <Override PartName="/ppt/slides/_rels/slide90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94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87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93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92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27.wmf" ContentType="image/x-wmf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780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780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780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1066680"/>
            <a:ext cx="8685000" cy="74520"/>
          </a:xfrm>
          <a:prstGeom prst="rect">
            <a:avLst/>
          </a:prstGeom>
          <a:gradFill>
            <a:gsLst>
              <a:gs pos="0">
                <a:srgbClr val="3d5d8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200" y="1066680"/>
            <a:ext cx="8685000" cy="74520"/>
          </a:xfrm>
          <a:prstGeom prst="rect">
            <a:avLst/>
          </a:prstGeom>
          <a:gradFill>
            <a:gsLst>
              <a:gs pos="0">
                <a:srgbClr val="3d5d8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1066680"/>
            <a:ext cx="8685000" cy="74520"/>
          </a:xfrm>
          <a:prstGeom prst="rect">
            <a:avLst/>
          </a:prstGeom>
          <a:gradFill>
            <a:gsLst>
              <a:gs pos="0">
                <a:srgbClr val="3d5d8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90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2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2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9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9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9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9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9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9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29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9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9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29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9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5800" y="1676520"/>
            <a:ext cx="777060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i="1" lang="en-US" sz="4000">
                <a:solidFill>
                  <a:srgbClr val="3d5d8b"/>
                </a:solidFill>
                <a:latin typeface="Tahoma"/>
              </a:rPr>
              <a:t>Chapter 3: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Datalink Layer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08722B0-9DA8-41D0-A874-F8621405C302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Block Coding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Message is divided into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k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-bit blocks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Known as </a:t>
            </a:r>
            <a:r>
              <a:rPr i="1" lang="en-US" sz="2800">
                <a:solidFill>
                  <a:srgbClr val="3d5d8b"/>
                </a:solidFill>
                <a:latin typeface="Tahoma"/>
              </a:rPr>
              <a:t>datawords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i="1" lang="en-US" sz="3200">
                <a:solidFill>
                  <a:srgbClr val="000000"/>
                </a:solidFill>
                <a:latin typeface="Tahoma"/>
              </a:rPr>
              <a:t>r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redundant bits are added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Blocks become </a:t>
            </a:r>
            <a:r>
              <a:rPr i="1" lang="en-US" sz="2800">
                <a:solidFill>
                  <a:srgbClr val="000000"/>
                </a:solidFill>
                <a:latin typeface="Tahoma"/>
              </a:rPr>
              <a:t>n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=</a:t>
            </a:r>
            <a:r>
              <a:rPr i="1" lang="en-US" sz="2800">
                <a:solidFill>
                  <a:srgbClr val="000000"/>
                </a:solidFill>
                <a:latin typeface="Tahoma"/>
              </a:rPr>
              <a:t>k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+</a:t>
            </a:r>
            <a:r>
              <a:rPr i="1" lang="en-US" sz="2800">
                <a:solidFill>
                  <a:srgbClr val="000000"/>
                </a:solidFill>
                <a:latin typeface="Tahoma"/>
              </a:rPr>
              <a:t>r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bits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Known as </a:t>
            </a:r>
            <a:r>
              <a:rPr i="1" lang="en-US" sz="2800">
                <a:solidFill>
                  <a:srgbClr val="3d5d8b"/>
                </a:solidFill>
                <a:latin typeface="Tahoma"/>
              </a:rPr>
              <a:t>codewords</a:t>
            </a:r>
            <a:endParaRPr/>
          </a:p>
        </p:txBody>
      </p:sp>
      <p:pic>
        <p:nvPicPr>
          <p:cNvPr id="14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4124160"/>
            <a:ext cx="6551280" cy="2427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4F80561-5EF7-4529-B36F-9345141B773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Error Detection in Block Coding</a:t>
            </a:r>
            <a:endParaRPr/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9000" y="1873080"/>
            <a:ext cx="8800920" cy="3535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A54589E-2EA5-40D6-9FD7-B6AA7E9ABD7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4400">
                <a:solidFill>
                  <a:srgbClr val="3d5d8b"/>
                </a:solidFill>
                <a:latin typeface="Tahoma"/>
              </a:rPr>
              <a:t>Notes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Tahoma"/>
              </a:rPr>
              <a:t>An error-detecting code can detect 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only the types of errors for which it is designed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Other types of errors may remain undetected.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There is no way to detect every possible error</a:t>
            </a:r>
            <a:endParaRPr/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48D147A-019E-4D6C-984D-ACA3FC01ADEB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Error Correction</a:t>
            </a:r>
            <a:endParaRPr/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981080"/>
            <a:ext cx="8783280" cy="3541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A3BCAFA-50E9-466F-BF2E-00B669E71EB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Common Detection Methods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Parity check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Cyclic Redundancy Check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Checksum</a:t>
            </a:r>
            <a:endParaRPr/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281CE4E-A920-4B06-B39A-06A261735C3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Parity Check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Most common, least complex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Single bit is added to a block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Two schemes: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Even parity – Maintain even number of 1s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E.g., 1011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1011</a:t>
            </a:r>
            <a:r>
              <a:rPr b="1" lang="en-US" sz="2400" u="sng">
                <a:solidFill>
                  <a:srgbClr val="000000"/>
                </a:solidFill>
                <a:latin typeface="Tahoma"/>
              </a:rPr>
              <a:t>1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Odd parity – Maintain odd number of 1s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E.g., 1011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1011</a:t>
            </a:r>
            <a:r>
              <a:rPr b="1" lang="en-US" sz="2400" u="sng">
                <a:solidFill>
                  <a:srgbClr val="000000"/>
                </a:solidFill>
                <a:latin typeface="Tahoma"/>
              </a:rPr>
              <a:t>0</a:t>
            </a:r>
            <a:endParaRPr/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E0B447B-9A45-4282-8203-21773CBA84C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Example: </a:t>
            </a:r>
            <a:r>
              <a:rPr b="1" i="1" lang="en-US" sz="4400">
                <a:solidFill>
                  <a:srgbClr val="3d5d8b"/>
                </a:solidFill>
                <a:latin typeface="Tahoma"/>
              </a:rPr>
              <a:t>Parity Check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380880" y="1295280"/>
            <a:ext cx="8456400" cy="2755440"/>
          </a:xfrm>
          <a:prstGeom prst="rect">
            <a:avLst/>
          </a:prstGeom>
          <a:solidFill>
            <a:srgbClr val="ccff99"/>
          </a:solidFill>
          <a:ln w="9360">
            <a:solidFill>
              <a:srgbClr val="8a8ad8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Suppose the sender wants to send the word </a:t>
            </a:r>
            <a:r>
              <a:rPr i="1" lang="en-US" sz="2800">
                <a:solidFill>
                  <a:srgbClr val="000000"/>
                </a:solidFill>
                <a:latin typeface="Times New Roman"/>
              </a:rPr>
              <a:t>world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. In ASCII the five characters are coded (with </a:t>
            </a:r>
            <a:r>
              <a:rPr b="1" i="1" lang="en-US" sz="2800">
                <a:solidFill>
                  <a:srgbClr val="000000"/>
                </a:solidFill>
                <a:latin typeface="Times New Roman"/>
              </a:rPr>
              <a:t>even parity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) as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1110111   1101111   1110010   1101100   1100100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 following shows the actual bits sent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1110111</a:t>
            </a:r>
            <a:r>
              <a:rPr b="1" lang="en-US" sz="2400" u="sng">
                <a:solidFill>
                  <a:srgbClr val="ff0000"/>
                </a:solidFill>
                <a:latin typeface="Times New Roman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1101111</a:t>
            </a:r>
            <a:r>
              <a:rPr b="1" lang="en-US" sz="2400" u="sng">
                <a:solidFill>
                  <a:srgbClr val="ff0000"/>
                </a:solidFill>
                <a:latin typeface="Times New Roman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1110010</a:t>
            </a:r>
            <a:r>
              <a:rPr b="1" lang="en-US" sz="2400" u="sng">
                <a:solidFill>
                  <a:srgbClr val="ff0000"/>
                </a:solidFill>
                <a:latin typeface="Times New Roman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1101100</a:t>
            </a:r>
            <a:r>
              <a:rPr b="1" lang="en-US" sz="2400" u="sng">
                <a:solidFill>
                  <a:srgbClr val="ff0000"/>
                </a:solidFill>
                <a:latin typeface="Times New Roman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1100100</a:t>
            </a:r>
            <a:r>
              <a:rPr b="1" lang="en-US" sz="2400" u="sng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E0A9013-CDE4-4700-80C2-9B666309BA5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Example: </a:t>
            </a:r>
            <a:r>
              <a:rPr b="1" i="1" lang="en-US" sz="4400">
                <a:solidFill>
                  <a:srgbClr val="3d5d8b"/>
                </a:solidFill>
                <a:latin typeface="Tahoma"/>
              </a:rPr>
              <a:t>Parity Check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228600" y="1676520"/>
            <a:ext cx="8456400" cy="1724400"/>
          </a:xfrm>
          <a:prstGeom prst="rect">
            <a:avLst/>
          </a:prstGeom>
          <a:solidFill>
            <a:srgbClr val="ccff99"/>
          </a:solidFill>
          <a:ln cap="rnd" w="9360">
            <a:solidFill>
              <a:srgbClr val="0066ff"/>
            </a:solidFill>
            <a:custDash>
              <a:ds d="-74672960000" sp="-74672960000"/>
            </a:custDash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Receiver receives this sequence of words: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11111110  11011110  11101100  11011000  11001001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Which blocks are accepted?  Which are rejected?</a:t>
            </a:r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D09AD42-3DCD-4E04-A926-7245DD842EA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3d5d8b"/>
                </a:solidFill>
                <a:latin typeface="Tahoma"/>
              </a:rPr>
              <a:t>Parity-Check: Encoding/Decoding</a:t>
            </a:r>
            <a:endParaRPr/>
          </a:p>
        </p:txBody>
      </p:sp>
      <p:pic>
        <p:nvPicPr>
          <p:cNvPr id="16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7520" y="1474920"/>
            <a:ext cx="8097480" cy="4371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B45A861-456A-433C-9B93-61D97D2A66E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Performance of Parity Check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Can 1-bit errors be detected?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Can 2-bit errors be detected?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:</a:t>
            </a:r>
            <a:endParaRPr/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5338186-6C53-4A26-AD40-AB38C96E07B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Outline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Overview of Data Link Layer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Error detection and correction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Framming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Flow control and error control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Multiple access control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B6C0A28-BE37-47E6-9EB6-BE7FC280CF9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2D Parity Check</a:t>
            </a:r>
            <a:endParaRPr/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1752480"/>
            <a:ext cx="5256000" cy="3473280"/>
          </a:xfrm>
          <a:prstGeom prst="rect">
            <a:avLst/>
          </a:prstGeom>
          <a:ln w="9360"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3882600" y="5562720"/>
            <a:ext cx="5266800" cy="576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What is its performance?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288BB27-2273-4FF8-AFE8-5243FC0446F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2D Parity Check: Performance</a:t>
            </a:r>
            <a:endParaRPr/>
          </a:p>
        </p:txBody>
      </p:sp>
      <p:pic>
        <p:nvPicPr>
          <p:cNvPr id="17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247840"/>
            <a:ext cx="8545320" cy="2839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29A6992-BF89-4B72-800D-75C017B797C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2D Parity Check: Performance</a:t>
            </a:r>
            <a:endParaRPr/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89160"/>
            <a:ext cx="8545320" cy="2838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CE0BA01-6A56-4715-9EF6-D1663A438BB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Cyclic Redundancy Check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In a cyclic code, rotating a codeword always results in another codeword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Example:</a:t>
            </a:r>
            <a:endParaRPr/>
          </a:p>
        </p:txBody>
      </p:sp>
      <p:pic>
        <p:nvPicPr>
          <p:cNvPr id="18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971800"/>
            <a:ext cx="7008480" cy="3435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44775E0-1462-4AD4-9DBA-CB939A0FE3F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CRC Encoder/Decoder</a:t>
            </a:r>
            <a:endParaRPr/>
          </a:p>
        </p:txBody>
      </p:sp>
      <p:pic>
        <p:nvPicPr>
          <p:cNvPr id="18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557360"/>
            <a:ext cx="8353080" cy="4384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0808889-4602-4103-92F4-1CD87720C90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CRC Generator</a:t>
            </a:r>
            <a:endParaRPr/>
          </a:p>
        </p:txBody>
      </p:sp>
      <p:pic>
        <p:nvPicPr>
          <p:cNvPr id="19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680" y="1380960"/>
            <a:ext cx="4852800" cy="5018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CFA8CC9-3B7F-4410-A449-5DD38912AB1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Checking CRC</a:t>
            </a:r>
            <a:endParaRPr/>
          </a:p>
        </p:txBody>
      </p:sp>
      <p:pic>
        <p:nvPicPr>
          <p:cNvPr id="193" name="Picture 4" descr=""/>
          <p:cNvPicPr/>
          <p:nvPr/>
        </p:nvPicPr>
        <p:blipFill>
          <a:blip r:embed="rId1"/>
          <a:srcRect l="0" t="0" r="-50216" b="0"/>
          <a:stretch>
            <a:fillRect/>
          </a:stretch>
        </p:blipFill>
        <p:spPr>
          <a:xfrm>
            <a:off x="493560" y="1550880"/>
            <a:ext cx="3771720" cy="4543200"/>
          </a:xfrm>
          <a:prstGeom prst="rect">
            <a:avLst/>
          </a:prstGeom>
          <a:ln w="9360">
            <a:noFill/>
          </a:ln>
        </p:spPr>
      </p:pic>
      <p:pic>
        <p:nvPicPr>
          <p:cNvPr id="194" name="Picture 5" descr=""/>
          <p:cNvPicPr/>
          <p:nvPr/>
        </p:nvPicPr>
        <p:blipFill>
          <a:blip r:embed="rId2"/>
          <a:srcRect l="50249" t="0" r="0" b="0"/>
          <a:stretch>
            <a:fillRect/>
          </a:stretch>
        </p:blipFill>
        <p:spPr>
          <a:xfrm>
            <a:off x="4343400" y="1600200"/>
            <a:ext cx="3808080" cy="4543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35F41D0-CFE3-43CF-B53A-A3CCE54A33D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Polynomial Representation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More common representation than binary form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Easy to analyze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Divisor is commonly called </a:t>
            </a:r>
            <a:r>
              <a:rPr i="1" lang="en-US" sz="2800">
                <a:solidFill>
                  <a:srgbClr val="3d5d8b"/>
                </a:solidFill>
                <a:latin typeface="Tahoma"/>
              </a:rPr>
              <a:t>generator polynomial</a:t>
            </a:r>
            <a:endParaRPr/>
          </a:p>
        </p:txBody>
      </p:sp>
      <p:pic>
        <p:nvPicPr>
          <p:cNvPr id="19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3124080"/>
            <a:ext cx="8380080" cy="2265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6884E8C-0705-42EA-98C4-ADAB548B430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Division Using Polynomial</a:t>
            </a:r>
            <a:endParaRPr/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6120" y="1523880"/>
            <a:ext cx="6095880" cy="4295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C4B26FF-A5D2-4217-BFAF-F6537AA8656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Strength of CRC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Can be analyzed using polynomial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i="1" lang="en-US" sz="2800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8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– Original message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i="1" lang="en-US" sz="28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8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– Generator polynomial of degree n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i="1" lang="en-US" sz="28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8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– Generated CRC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Transmitted message is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	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US" sz="3200">
                <a:solidFill>
                  <a:srgbClr val="000000"/>
                </a:solidFill>
                <a:latin typeface="Symbol"/>
              </a:rPr>
              <a:t>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i="1" lang="en-US" sz="3200" baseline="30000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 –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 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	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which is divisible by</a:t>
            </a:r>
            <a:r>
              <a:rPr lang="en-US" sz="3600">
                <a:solidFill>
                  <a:srgbClr val="000000"/>
                </a:solidFill>
                <a:latin typeface="Tahoma"/>
              </a:rPr>
              <a:t>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1834560" y="3352680"/>
            <a:ext cx="5309280" cy="637560"/>
          </a:xfrm>
          <a:prstGeom prst="rect">
            <a:avLst/>
          </a:prstGeom>
          <a:solidFill>
            <a:srgbClr val="ffff00"/>
          </a:solidFill>
          <a:ln w="28440">
            <a:solidFill>
              <a:srgbClr val="8a8ad8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US" sz="3600">
                <a:solidFill>
                  <a:srgbClr val="000000"/>
                </a:solidFill>
                <a:latin typeface="Symbol"/>
              </a:rPr>
              <a:t>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x</a:t>
            </a:r>
            <a:r>
              <a:rPr b="1" i="1" lang="en-US" sz="3600" baseline="30000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 = 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Q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US" sz="3600">
                <a:solidFill>
                  <a:srgbClr val="000000"/>
                </a:solidFill>
                <a:latin typeface="Symbol"/>
              </a:rPr>
              <a:t>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) + 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6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</p:spTree>
  </p:cSld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683C3D2-546D-4443-8AD0-722D098F41C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Data Link Layer</a:t>
            </a:r>
            <a:endParaRPr/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752480"/>
            <a:ext cx="7841880" cy="378432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5181480" y="3581280"/>
            <a:ext cx="2284200" cy="988920"/>
          </a:xfrm>
          <a:prstGeom prst="ellipse">
            <a:avLst/>
          </a:prstGeom>
          <a:noFill/>
          <a:ln w="76320">
            <a:solidFill>
              <a:srgbClr val="ff7c80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60BA47E-6C77-4D07-899E-FF573D51B5C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Strength of CRC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Received message is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US" sz="3200">
                <a:solidFill>
                  <a:srgbClr val="000000"/>
                </a:solidFill>
                <a:latin typeface="Symbol"/>
              </a:rPr>
              <a:t>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i="1" lang="en-US" sz="3200" baseline="30000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 –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 +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	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where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represents bit errors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Receiver does not detect any error when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is divisible by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, which means either: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i="1" lang="en-US" sz="2800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8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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0 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No error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i="1" lang="en-US" sz="2800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8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0 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Undetectable error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4C8DC54-2D47-4570-9874-E7F7E65C514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Strength of CRC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If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contains at least two terms, then all single-bit errors can be detected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If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cannot divide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sz="3200" baseline="300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+ 1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(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3200">
                <a:solidFill>
                  <a:srgbClr val="000000"/>
                </a:solidFill>
                <a:latin typeface="Symbol"/>
              </a:rPr>
              <a:t>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&lt;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), then all isolated double errors can be detected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If 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32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contains a factor of 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+1)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, all odd-numbered errors can be detected</a:t>
            </a:r>
            <a:endParaRPr/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3276720"/>
            <a:ext cx="6170400" cy="1450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71D7C49-D9B6-433B-8786-5D05BD13AC54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Properties of Good Polynomial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It should have at least two terms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 coefficient of the term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3200" baseline="30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should be 1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It should not divide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sz="3200" baseline="300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+ 1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, for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between 2 and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− 1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It should have the factor </a:t>
            </a:r>
            <a:r>
              <a:rPr i="1" lang="en-US" sz="3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+ 1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6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6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6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69656E9-9B13-4562-8456-3D602CEBB42B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CRC's Strength Summary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All burst errors with L ≤ n will be detected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All burst errors with L = n + 1 will be detected with probability 1 – (1/2)</a:t>
            </a:r>
            <a:r>
              <a:rPr lang="en-US" sz="3200" baseline="30000">
                <a:solidFill>
                  <a:srgbClr val="000000"/>
                </a:solidFill>
                <a:latin typeface="Tahoma"/>
              </a:rPr>
              <a:t>n–1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All burst errors with L &gt; n + 1 will be detected with probability 1 – (1/2)</a:t>
            </a:r>
            <a:r>
              <a:rPr lang="en-US" sz="3200" baseline="30000">
                <a:solidFill>
                  <a:srgbClr val="000000"/>
                </a:solidFill>
                <a:latin typeface="Tahoma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0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0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6D1B540-867D-45E4-87A7-E4BCA478EC4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Example: CRC Generators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Which of the following polynomials guarantees that a single-bit error can be detected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(a) x+1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(b) x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(c) 1</a:t>
            </a:r>
            <a:endParaRPr/>
          </a:p>
        </p:txBody>
      </p:sp>
    </p:spTree>
  </p:cSld>
  <p:timing>
    <p:tnLst>
      <p:par>
        <p:cTn id="172" dur="indefinite" restart="never" nodeType="tmRoot">
          <p:childTnLst>
            <p:seq>
              <p:cTn id="1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977CFCC-3F25-4C75-8748-1B7071B06DE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Example: CRC Generators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Criticize the following CRC generators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3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10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+ x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9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+ x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5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6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+1</a:t>
            </a:r>
            <a:endParaRPr/>
          </a:p>
        </p:txBody>
      </p:sp>
    </p:spTree>
  </p:cSld>
  <p:timing>
    <p:tnLst>
      <p:par>
        <p:cTn id="174" dur="indefinite" restart="never" nodeType="tmRoot">
          <p:childTnLst>
            <p:seq>
              <p:cTn id="1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F1633CD-42DD-49ED-A49D-96C5CF68C12A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Standard Polynomials</a:t>
            </a:r>
            <a:endParaRPr/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703520"/>
            <a:ext cx="8992800" cy="2790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6" dur="indefinite" restart="never" nodeType="tmRoot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48569E9-615C-4FEE-A2AD-6A397DF7713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3d5d8b"/>
                </a:solidFill>
                <a:latin typeface="Tahoma"/>
              </a:rPr>
              <a:t>Error Correction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Two methods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Retransmission after detecting error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Forward error correction (FEC)</a:t>
            </a:r>
            <a:endParaRPr/>
          </a:p>
        </p:txBody>
      </p:sp>
    </p:spTree>
  </p:cSld>
  <p:timing>
    <p:tnLst>
      <p:par>
        <p:cTn id="178" dur="indefinite" restart="never" nodeType="tmRoot">
          <p:childTnLst>
            <p:seq>
              <p:cTn id="1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1676520"/>
            <a:ext cx="914328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Framming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B7C6AD0-F3A4-48CE-9B29-BF37608B97A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Framing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457200" y="1219320"/>
            <a:ext cx="8380080" cy="510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 of wrapping data with certain info before sending 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	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frame typically consists of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Flag: indication for start and end of a frame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Header: source/destination addresses, as well as other control information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Data from the upper layer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Trailer: error detection/correction code </a:t>
            </a:r>
            <a:endParaRPr/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82760"/>
            <a:ext cx="7156080" cy="991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676520"/>
            <a:ext cx="914328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Error detection and correction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EF5DAC1-E453-41CA-B6D7-6BE4E578B63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Byte vs. Bit Oriented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Framing in byte-oriented protocols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Framing in bit-oriented protocols</a:t>
            </a:r>
            <a:endParaRPr/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057400"/>
            <a:ext cx="7156080" cy="991800"/>
          </a:xfrm>
          <a:prstGeom prst="rect">
            <a:avLst/>
          </a:prstGeom>
          <a:ln w="9360">
            <a:noFill/>
          </a:ln>
        </p:spPr>
      </p:pic>
      <p:pic>
        <p:nvPicPr>
          <p:cNvPr id="241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378320"/>
            <a:ext cx="6798960" cy="1258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84" dur="indefinite" restart="never" nodeType="tmRoot">
          <p:childTnLst>
            <p:seq>
              <p:cTn id="1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533832F-94D4-4986-94B2-4098D728F56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Byte Stuffing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 of adding extra byte whenever there is an escape or a flag character in the data</a:t>
            </a:r>
            <a:endParaRPr/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354400"/>
            <a:ext cx="7161120" cy="3968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86" dur="indefinite" restart="never" nodeType="tmRoot">
          <p:childTnLst>
            <p:seq>
              <p:cTn id="1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0BE4F5D-88DA-46EC-A774-67C1EC5102A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Bit Stuffing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Process of adding extra bit to ensure flag sequence does not appear in the data</a:t>
            </a:r>
            <a:endParaRPr/>
          </a:p>
        </p:txBody>
      </p:sp>
      <p:pic>
        <p:nvPicPr>
          <p:cNvPr id="24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382840"/>
            <a:ext cx="5775120" cy="4092480"/>
          </a:xfrm>
          <a:prstGeom prst="rect">
            <a:avLst/>
          </a:prstGeom>
          <a:ln w="9360"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691560" y="3983040"/>
            <a:ext cx="1336320" cy="363240"/>
          </a:xfrm>
          <a:prstGeom prst="rect">
            <a:avLst/>
          </a:prstGeom>
          <a:solidFill>
            <a:srgbClr val="ffffff"/>
          </a:solidFill>
          <a:ln w="9360">
            <a:solidFill>
              <a:srgbClr val="8a8ad8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01111110</a:t>
            </a:r>
            <a:endParaRPr/>
          </a:p>
        </p:txBody>
      </p:sp>
      <p:sp>
        <p:nvSpPr>
          <p:cNvPr id="251" name="Line 5"/>
          <p:cNvSpPr/>
          <p:nvPr/>
        </p:nvSpPr>
        <p:spPr>
          <a:xfrm flipH="1">
            <a:off x="769680" y="3454200"/>
            <a:ext cx="914400" cy="522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2" name="Line 6"/>
          <p:cNvSpPr/>
          <p:nvPr/>
        </p:nvSpPr>
        <p:spPr>
          <a:xfrm flipH="1">
            <a:off x="1946160" y="3806640"/>
            <a:ext cx="234720" cy="549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188" dur="indefinite" restart="never" nodeType="tmRoot">
          <p:childTnLst>
            <p:seq>
              <p:cTn id="1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1676520"/>
            <a:ext cx="914328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Flow and error control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0" dur="indefinite" restart="never" nodeType="tmRoot">
          <p:childTnLst>
            <p:seq>
              <p:cTn id="1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AD6CFED-613F-4B2E-9E87-AF98013DC184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Flow Control and Error Control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Flow control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set of procedures that tells the sender how much data can be sent before waiting for acknowledgment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Error control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Includes both error detection and correction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Allows receiver to inform sender of lost or duplicate frames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Mostly based on Automatic Repeat Request (ARQ)</a:t>
            </a:r>
            <a:endParaRPr/>
          </a:p>
        </p:txBody>
      </p:sp>
    </p:spTree>
  </p:cSld>
  <p:timing>
    <p:tnLst>
      <p:par>
        <p:cTn id="192" dur="indefinite" restart="never" nodeType="tmRoot">
          <p:childTnLst>
            <p:seq>
              <p:cTn id="1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C9DE29F-8E63-498F-A934-17733A6C190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Data Link Protocols</a:t>
            </a:r>
            <a:endParaRPr/>
          </a:p>
        </p:txBody>
      </p:sp>
      <p:pic>
        <p:nvPicPr>
          <p:cNvPr id="26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040" y="1755720"/>
            <a:ext cx="8526240" cy="3805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4" dur="indefinite" restart="never" nodeType="tmRoot">
          <p:childTnLst>
            <p:seq>
              <p:cTn id="1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91821E0-B224-4855-9032-3F29ADD65A8A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Noisy Channel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Realistic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Error can and will happen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Require error control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Mechanisms: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Stop-and-Wait ARQ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Go-Back-N ARQ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Selective Repeat ARQ</a:t>
            </a:r>
            <a:endParaRPr/>
          </a:p>
        </p:txBody>
      </p:sp>
    </p:spTree>
  </p:cSld>
  <p:timing>
    <p:tnLst>
      <p:par>
        <p:cTn id="196" dur="indefinite" restart="never" nodeType="tmRoot">
          <p:childTnLst>
            <p:seq>
              <p:cTn id="1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C907C1E-7DF7-410A-9B8C-E642B48DB8D2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Stop-and-Wait ARQ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Sender keeps a copy of sent frame until successful delivery is ensured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Receiver responds with an ack when it successfully receives a frame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Both data and ack frames must be numbered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When sender does not receive an ack within certain time, it assumes frame is lost, then retransmits the same frame.</a:t>
            </a:r>
            <a:endParaRPr/>
          </a:p>
        </p:txBody>
      </p:sp>
    </p:spTree>
  </p:cSld>
  <p:timing>
    <p:tnLst>
      <p:par>
        <p:cTn id="198" dur="indefinite" restart="never" nodeType="tmRoot">
          <p:childTnLst>
            <p:seq>
              <p:cTn id="1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29D72FE-C927-4723-A00F-76F574D8586A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Stop-and-Wait ARQ</a:t>
            </a:r>
            <a:endParaRPr/>
          </a:p>
        </p:txBody>
      </p:sp>
      <p:pic>
        <p:nvPicPr>
          <p:cNvPr id="26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84280" y="1219320"/>
            <a:ext cx="6173640" cy="4951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00" dur="indefinite" restart="never" nodeType="tmRoot">
          <p:childTnLst>
            <p:seq>
              <p:cTn id="2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8AB4337-C229-4BF0-80DD-6B379824D48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3d5d8b"/>
                </a:solidFill>
                <a:latin typeface="Tahoma"/>
              </a:rPr>
              <a:t>Flow Diagram: Normal Operation</a:t>
            </a:r>
            <a:endParaRPr/>
          </a:p>
        </p:txBody>
      </p:sp>
      <p:sp>
        <p:nvSpPr>
          <p:cNvPr id="272" name="Line 3"/>
          <p:cNvSpPr/>
          <p:nvPr/>
        </p:nvSpPr>
        <p:spPr>
          <a:xfrm>
            <a:off x="2361960" y="2209680"/>
            <a:ext cx="0" cy="350532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273" name="CustomShape 4"/>
          <p:cNvSpPr/>
          <p:nvPr/>
        </p:nvSpPr>
        <p:spPr>
          <a:xfrm>
            <a:off x="1905120" y="5638680"/>
            <a:ext cx="91260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Time</a:t>
            </a:r>
            <a:endParaRPr/>
          </a:p>
        </p:txBody>
      </p:sp>
      <p:sp>
        <p:nvSpPr>
          <p:cNvPr id="274" name="Line 5"/>
          <p:cNvSpPr/>
          <p:nvPr/>
        </p:nvSpPr>
        <p:spPr>
          <a:xfrm>
            <a:off x="6324480" y="2209680"/>
            <a:ext cx="0" cy="350532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pic>
        <p:nvPicPr>
          <p:cNvPr id="275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75248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276" name="CustomShape 6"/>
          <p:cNvSpPr/>
          <p:nvPr/>
        </p:nvSpPr>
        <p:spPr>
          <a:xfrm>
            <a:off x="1828800" y="144792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Sender</a:t>
            </a:r>
            <a:endParaRPr/>
          </a:p>
        </p:txBody>
      </p:sp>
      <p:pic>
        <p:nvPicPr>
          <p:cNvPr id="277" name="Pictur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920" y="175248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278" name="CustomShape 7"/>
          <p:cNvSpPr/>
          <p:nvPr/>
        </p:nvSpPr>
        <p:spPr>
          <a:xfrm>
            <a:off x="5791320" y="144792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Receiver</a:t>
            </a:r>
            <a:endParaRPr/>
          </a:p>
        </p:txBody>
      </p:sp>
      <p:sp>
        <p:nvSpPr>
          <p:cNvPr id="279" name="CustomShape 8"/>
          <p:cNvSpPr/>
          <p:nvPr/>
        </p:nvSpPr>
        <p:spPr>
          <a:xfrm>
            <a:off x="5867280" y="5638680"/>
            <a:ext cx="91260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Time</a:t>
            </a:r>
            <a:endParaRPr/>
          </a:p>
        </p:txBody>
      </p:sp>
      <p:sp>
        <p:nvSpPr>
          <p:cNvPr id="280" name="Line 9"/>
          <p:cNvSpPr/>
          <p:nvPr/>
        </p:nvSpPr>
        <p:spPr>
          <a:xfrm>
            <a:off x="2361960" y="266688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281" name="CustomShape 10"/>
          <p:cNvSpPr/>
          <p:nvPr/>
        </p:nvSpPr>
        <p:spPr>
          <a:xfrm rot="475800">
            <a:off x="3608280" y="259092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0</a:t>
            </a:r>
            <a:endParaRPr/>
          </a:p>
        </p:txBody>
      </p:sp>
      <p:sp>
        <p:nvSpPr>
          <p:cNvPr id="282" name="Line 11"/>
          <p:cNvSpPr/>
          <p:nvPr/>
        </p:nvSpPr>
        <p:spPr>
          <a:xfrm flipH="1">
            <a:off x="2361960" y="3200400"/>
            <a:ext cx="3962520" cy="53316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283" name="CustomShape 12"/>
          <p:cNvSpPr/>
          <p:nvPr/>
        </p:nvSpPr>
        <p:spPr>
          <a:xfrm rot="21148200">
            <a:off x="3772080" y="316728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1</a:t>
            </a:r>
            <a:endParaRPr/>
          </a:p>
        </p:txBody>
      </p:sp>
      <p:sp>
        <p:nvSpPr>
          <p:cNvPr id="284" name="Line 13"/>
          <p:cNvSpPr/>
          <p:nvPr/>
        </p:nvSpPr>
        <p:spPr>
          <a:xfrm>
            <a:off x="2361960" y="373356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285" name="CustomShape 14"/>
          <p:cNvSpPr/>
          <p:nvPr/>
        </p:nvSpPr>
        <p:spPr>
          <a:xfrm rot="475800">
            <a:off x="3608280" y="365796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286" name="Line 15"/>
          <p:cNvSpPr/>
          <p:nvPr/>
        </p:nvSpPr>
        <p:spPr>
          <a:xfrm flipH="1">
            <a:off x="2361960" y="4267080"/>
            <a:ext cx="3962520" cy="53352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287" name="CustomShape 16"/>
          <p:cNvSpPr/>
          <p:nvPr/>
        </p:nvSpPr>
        <p:spPr>
          <a:xfrm rot="21148200">
            <a:off x="3772080" y="423396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0</a:t>
            </a:r>
            <a:endParaRPr/>
          </a:p>
        </p:txBody>
      </p:sp>
      <p:sp>
        <p:nvSpPr>
          <p:cNvPr id="288" name="CustomShape 17"/>
          <p:cNvSpPr/>
          <p:nvPr/>
        </p:nvSpPr>
        <p:spPr>
          <a:xfrm>
            <a:off x="1600200" y="243828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289" name="CustomShape 18"/>
          <p:cNvSpPr/>
          <p:nvPr/>
        </p:nvSpPr>
        <p:spPr>
          <a:xfrm>
            <a:off x="1600200" y="350532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290" name="CustomShape 19"/>
          <p:cNvSpPr/>
          <p:nvPr/>
        </p:nvSpPr>
        <p:spPr>
          <a:xfrm>
            <a:off x="6324840" y="251460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291" name="CustomShape 20"/>
          <p:cNvSpPr/>
          <p:nvPr/>
        </p:nvSpPr>
        <p:spPr>
          <a:xfrm>
            <a:off x="6324840" y="342900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292" name="CustomShape 21"/>
          <p:cNvSpPr/>
          <p:nvPr/>
        </p:nvSpPr>
        <p:spPr>
          <a:xfrm>
            <a:off x="6324840" y="441972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293" name="Line 22"/>
          <p:cNvSpPr/>
          <p:nvPr/>
        </p:nvSpPr>
        <p:spPr>
          <a:xfrm>
            <a:off x="6400800" y="3200400"/>
            <a:ext cx="106668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294" name="CustomShape 23"/>
          <p:cNvSpPr/>
          <p:nvPr/>
        </p:nvSpPr>
        <p:spPr>
          <a:xfrm>
            <a:off x="7395480" y="300528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  <p:sp>
        <p:nvSpPr>
          <p:cNvPr id="295" name="Line 24"/>
          <p:cNvSpPr/>
          <p:nvPr/>
        </p:nvSpPr>
        <p:spPr>
          <a:xfrm>
            <a:off x="6400800" y="4233600"/>
            <a:ext cx="106668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296" name="CustomShape 25"/>
          <p:cNvSpPr/>
          <p:nvPr/>
        </p:nvSpPr>
        <p:spPr>
          <a:xfrm>
            <a:off x="7395480" y="403848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</p:spTree>
  </p:cSld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2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1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4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75DB2B3-B37E-42E8-BA4B-04B80109DE9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Error Control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Detecting errors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Correcting errors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Forward error correction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Automatic repeat request</a:t>
            </a:r>
            <a:endParaRPr/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9C833D5-E957-411E-8B46-2BC1060BBA5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bab6"/>
                </a:solidFill>
                <a:latin typeface="Wingdings"/>
              </a:rPr>
              <a:t>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 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Thinking Corner</a:t>
            </a:r>
            <a:r>
              <a:rPr b="1" lang="en-US" sz="4400">
                <a:solidFill>
                  <a:srgbClr val="00bab6"/>
                </a:solidFill>
                <a:latin typeface="Wingdings"/>
              </a:rPr>
              <a:t>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Why data frames need to be numbered?</a:t>
            </a:r>
            <a:endParaRPr/>
          </a:p>
        </p:txBody>
      </p:sp>
    </p:spTree>
  </p:cSld>
  <p:timing>
    <p:tnLst>
      <p:par>
        <p:cTn id="246" dur="indefinite" restart="never" nodeType="tmRoot">
          <p:childTnLst>
            <p:seq>
              <p:cTn id="2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DBDFC4D-0213-49AA-9961-7769E1B1A85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Flow Diagram: Lost Frame</a:t>
            </a:r>
            <a:endParaRPr/>
          </a:p>
        </p:txBody>
      </p:sp>
      <p:sp>
        <p:nvSpPr>
          <p:cNvPr id="302" name="Line 3"/>
          <p:cNvSpPr/>
          <p:nvPr/>
        </p:nvSpPr>
        <p:spPr>
          <a:xfrm>
            <a:off x="2361960" y="2025360"/>
            <a:ext cx="0" cy="426744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303" name="CustomShape 4"/>
          <p:cNvSpPr/>
          <p:nvPr/>
        </p:nvSpPr>
        <p:spPr>
          <a:xfrm>
            <a:off x="1905120" y="6292800"/>
            <a:ext cx="91260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Time</a:t>
            </a:r>
            <a:endParaRPr/>
          </a:p>
        </p:txBody>
      </p:sp>
      <p:sp>
        <p:nvSpPr>
          <p:cNvPr id="304" name="Line 5"/>
          <p:cNvSpPr/>
          <p:nvPr/>
        </p:nvSpPr>
        <p:spPr>
          <a:xfrm>
            <a:off x="6324480" y="2025360"/>
            <a:ext cx="0" cy="426744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pic>
        <p:nvPicPr>
          <p:cNvPr id="305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56852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306" name="CustomShape 6"/>
          <p:cNvSpPr/>
          <p:nvPr/>
        </p:nvSpPr>
        <p:spPr>
          <a:xfrm>
            <a:off x="1828800" y="126360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Sender</a:t>
            </a:r>
            <a:endParaRPr/>
          </a:p>
        </p:txBody>
      </p:sp>
      <p:pic>
        <p:nvPicPr>
          <p:cNvPr id="307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920" y="156852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308" name="CustomShape 7"/>
          <p:cNvSpPr/>
          <p:nvPr/>
        </p:nvSpPr>
        <p:spPr>
          <a:xfrm>
            <a:off x="5791320" y="126360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Receiver</a:t>
            </a:r>
            <a:endParaRPr/>
          </a:p>
        </p:txBody>
      </p:sp>
      <p:sp>
        <p:nvSpPr>
          <p:cNvPr id="309" name="CustomShape 8"/>
          <p:cNvSpPr/>
          <p:nvPr/>
        </p:nvSpPr>
        <p:spPr>
          <a:xfrm>
            <a:off x="5867280" y="6292800"/>
            <a:ext cx="91260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Time</a:t>
            </a:r>
            <a:endParaRPr/>
          </a:p>
        </p:txBody>
      </p:sp>
      <p:sp>
        <p:nvSpPr>
          <p:cNvPr id="310" name="Line 9"/>
          <p:cNvSpPr/>
          <p:nvPr/>
        </p:nvSpPr>
        <p:spPr>
          <a:xfrm>
            <a:off x="2361960" y="248256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11" name="CustomShape 10"/>
          <p:cNvSpPr/>
          <p:nvPr/>
        </p:nvSpPr>
        <p:spPr>
          <a:xfrm rot="475800">
            <a:off x="3608280" y="240696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0</a:t>
            </a:r>
            <a:endParaRPr/>
          </a:p>
        </p:txBody>
      </p:sp>
      <p:sp>
        <p:nvSpPr>
          <p:cNvPr id="312" name="Line 11"/>
          <p:cNvSpPr/>
          <p:nvPr/>
        </p:nvSpPr>
        <p:spPr>
          <a:xfrm flipH="1">
            <a:off x="2361960" y="3016080"/>
            <a:ext cx="3962520" cy="53352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13" name="CustomShape 12"/>
          <p:cNvSpPr/>
          <p:nvPr/>
        </p:nvSpPr>
        <p:spPr>
          <a:xfrm rot="21148200">
            <a:off x="3772080" y="298296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1</a:t>
            </a:r>
            <a:endParaRPr/>
          </a:p>
        </p:txBody>
      </p:sp>
      <p:sp>
        <p:nvSpPr>
          <p:cNvPr id="314" name="Line 13"/>
          <p:cNvSpPr/>
          <p:nvPr/>
        </p:nvSpPr>
        <p:spPr>
          <a:xfrm>
            <a:off x="2361960" y="484488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15" name="CustomShape 14"/>
          <p:cNvSpPr/>
          <p:nvPr/>
        </p:nvSpPr>
        <p:spPr>
          <a:xfrm rot="475800">
            <a:off x="3608280" y="476892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316" name="Line 15"/>
          <p:cNvSpPr/>
          <p:nvPr/>
        </p:nvSpPr>
        <p:spPr>
          <a:xfrm flipH="1">
            <a:off x="2361960" y="5362560"/>
            <a:ext cx="3962520" cy="53316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17" name="CustomShape 16"/>
          <p:cNvSpPr/>
          <p:nvPr/>
        </p:nvSpPr>
        <p:spPr>
          <a:xfrm rot="21148200">
            <a:off x="3772080" y="532944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0</a:t>
            </a:r>
            <a:endParaRPr/>
          </a:p>
        </p:txBody>
      </p:sp>
      <p:sp>
        <p:nvSpPr>
          <p:cNvPr id="318" name="CustomShape 17"/>
          <p:cNvSpPr/>
          <p:nvPr/>
        </p:nvSpPr>
        <p:spPr>
          <a:xfrm>
            <a:off x="1600200" y="225432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19" name="CustomShape 18"/>
          <p:cNvSpPr/>
          <p:nvPr/>
        </p:nvSpPr>
        <p:spPr>
          <a:xfrm>
            <a:off x="6324840" y="233028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20" name="CustomShape 19"/>
          <p:cNvSpPr/>
          <p:nvPr/>
        </p:nvSpPr>
        <p:spPr>
          <a:xfrm>
            <a:off x="6324840" y="324468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321" name="CustomShape 20"/>
          <p:cNvSpPr/>
          <p:nvPr/>
        </p:nvSpPr>
        <p:spPr>
          <a:xfrm>
            <a:off x="6324840" y="551484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22" name="CustomShape 21"/>
          <p:cNvSpPr/>
          <p:nvPr/>
        </p:nvSpPr>
        <p:spPr>
          <a:xfrm>
            <a:off x="1600200" y="332100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pic>
        <p:nvPicPr>
          <p:cNvPr id="323" name="Picture 3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320" y="3321000"/>
            <a:ext cx="379080" cy="379080"/>
          </a:xfrm>
          <a:prstGeom prst="rect">
            <a:avLst/>
          </a:prstGeom>
          <a:ln w="9360">
            <a:noFill/>
          </a:ln>
        </p:spPr>
      </p:pic>
      <p:sp>
        <p:nvSpPr>
          <p:cNvPr id="324" name="Line 22"/>
          <p:cNvSpPr/>
          <p:nvPr/>
        </p:nvSpPr>
        <p:spPr>
          <a:xfrm>
            <a:off x="1403280" y="3690720"/>
            <a:ext cx="0" cy="1066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325" name="CustomShape 23"/>
          <p:cNvSpPr/>
          <p:nvPr/>
        </p:nvSpPr>
        <p:spPr>
          <a:xfrm>
            <a:off x="174960" y="4540320"/>
            <a:ext cx="1234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ahoma"/>
              </a:rPr>
              <a:t>Timeout</a:t>
            </a:r>
            <a:endParaRPr/>
          </a:p>
        </p:txBody>
      </p:sp>
      <p:sp>
        <p:nvSpPr>
          <p:cNvPr id="326" name="Line 24"/>
          <p:cNvSpPr/>
          <p:nvPr/>
        </p:nvSpPr>
        <p:spPr>
          <a:xfrm>
            <a:off x="2361960" y="3549600"/>
            <a:ext cx="2667240" cy="35856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27" name="CustomShape 25"/>
          <p:cNvSpPr/>
          <p:nvPr/>
        </p:nvSpPr>
        <p:spPr>
          <a:xfrm rot="475800">
            <a:off x="3608280" y="347364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328" name="CustomShape 26"/>
          <p:cNvSpPr/>
          <p:nvPr/>
        </p:nvSpPr>
        <p:spPr>
          <a:xfrm>
            <a:off x="5029200" y="3778200"/>
            <a:ext cx="226800" cy="303120"/>
          </a:xfrm>
          <a:prstGeom prst="irregularSeal1">
            <a:avLst/>
          </a:prstGeom>
          <a:solidFill>
            <a:srgbClr val="8a8ad8"/>
          </a:solidFill>
          <a:ln w="9360">
            <a:solidFill>
              <a:srgbClr val="000000"/>
            </a:solidFill>
            <a:miter/>
          </a:ln>
        </p:spPr>
      </p:sp>
      <p:sp>
        <p:nvSpPr>
          <p:cNvPr id="329" name="Line 27"/>
          <p:cNvSpPr/>
          <p:nvPr/>
        </p:nvSpPr>
        <p:spPr>
          <a:xfrm>
            <a:off x="6314760" y="3014640"/>
            <a:ext cx="106704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30" name="CustomShape 28"/>
          <p:cNvSpPr/>
          <p:nvPr/>
        </p:nvSpPr>
        <p:spPr>
          <a:xfrm>
            <a:off x="7309800" y="281952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  <p:sp>
        <p:nvSpPr>
          <p:cNvPr id="331" name="Line 29"/>
          <p:cNvSpPr/>
          <p:nvPr/>
        </p:nvSpPr>
        <p:spPr>
          <a:xfrm>
            <a:off x="6314760" y="5376600"/>
            <a:ext cx="106704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32" name="CustomShape 30"/>
          <p:cNvSpPr/>
          <p:nvPr/>
        </p:nvSpPr>
        <p:spPr>
          <a:xfrm>
            <a:off x="7309800" y="518148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</p:spTree>
  </p:cSld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4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66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00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6A50AA0-94A9-40CE-BADB-4047C6A69A1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Flow Diagram: Lost ACK</a:t>
            </a:r>
            <a:endParaRPr/>
          </a:p>
        </p:txBody>
      </p:sp>
      <p:sp>
        <p:nvSpPr>
          <p:cNvPr id="335" name="Line 3"/>
          <p:cNvSpPr/>
          <p:nvPr/>
        </p:nvSpPr>
        <p:spPr>
          <a:xfrm>
            <a:off x="2361960" y="2025360"/>
            <a:ext cx="0" cy="426744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336" name="CustomShape 4"/>
          <p:cNvSpPr/>
          <p:nvPr/>
        </p:nvSpPr>
        <p:spPr>
          <a:xfrm>
            <a:off x="1905120" y="6292800"/>
            <a:ext cx="91260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Time</a:t>
            </a:r>
            <a:endParaRPr/>
          </a:p>
        </p:txBody>
      </p:sp>
      <p:sp>
        <p:nvSpPr>
          <p:cNvPr id="337" name="Line 5"/>
          <p:cNvSpPr/>
          <p:nvPr/>
        </p:nvSpPr>
        <p:spPr>
          <a:xfrm>
            <a:off x="6324480" y="2025360"/>
            <a:ext cx="0" cy="426744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pic>
        <p:nvPicPr>
          <p:cNvPr id="338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56852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339" name="CustomShape 6"/>
          <p:cNvSpPr/>
          <p:nvPr/>
        </p:nvSpPr>
        <p:spPr>
          <a:xfrm>
            <a:off x="1828800" y="126360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Sender</a:t>
            </a:r>
            <a:endParaRPr/>
          </a:p>
        </p:txBody>
      </p:sp>
      <p:pic>
        <p:nvPicPr>
          <p:cNvPr id="34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920" y="156852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7"/>
          <p:cNvSpPr/>
          <p:nvPr/>
        </p:nvSpPr>
        <p:spPr>
          <a:xfrm>
            <a:off x="5791320" y="126360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Receiver</a:t>
            </a:r>
            <a:endParaRPr/>
          </a:p>
        </p:txBody>
      </p:sp>
      <p:sp>
        <p:nvSpPr>
          <p:cNvPr id="342" name="CustomShape 8"/>
          <p:cNvSpPr/>
          <p:nvPr/>
        </p:nvSpPr>
        <p:spPr>
          <a:xfrm>
            <a:off x="5867280" y="6292800"/>
            <a:ext cx="91260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Time</a:t>
            </a:r>
            <a:endParaRPr/>
          </a:p>
        </p:txBody>
      </p:sp>
      <p:sp>
        <p:nvSpPr>
          <p:cNvPr id="343" name="Line 9"/>
          <p:cNvSpPr/>
          <p:nvPr/>
        </p:nvSpPr>
        <p:spPr>
          <a:xfrm>
            <a:off x="2361960" y="248256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44" name="CustomShape 10"/>
          <p:cNvSpPr/>
          <p:nvPr/>
        </p:nvSpPr>
        <p:spPr>
          <a:xfrm rot="475800">
            <a:off x="3608280" y="240696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0</a:t>
            </a:r>
            <a:endParaRPr/>
          </a:p>
        </p:txBody>
      </p:sp>
      <p:sp>
        <p:nvSpPr>
          <p:cNvPr id="345" name="Line 11"/>
          <p:cNvSpPr/>
          <p:nvPr/>
        </p:nvSpPr>
        <p:spPr>
          <a:xfrm flipH="1">
            <a:off x="2361960" y="3016080"/>
            <a:ext cx="3962520" cy="53352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46" name="CustomShape 12"/>
          <p:cNvSpPr/>
          <p:nvPr/>
        </p:nvSpPr>
        <p:spPr>
          <a:xfrm rot="21148200">
            <a:off x="3772080" y="298296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1</a:t>
            </a:r>
            <a:endParaRPr/>
          </a:p>
        </p:txBody>
      </p:sp>
      <p:sp>
        <p:nvSpPr>
          <p:cNvPr id="347" name="Line 13"/>
          <p:cNvSpPr/>
          <p:nvPr/>
        </p:nvSpPr>
        <p:spPr>
          <a:xfrm>
            <a:off x="2361960" y="484488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48" name="CustomShape 14"/>
          <p:cNvSpPr/>
          <p:nvPr/>
        </p:nvSpPr>
        <p:spPr>
          <a:xfrm rot="475800">
            <a:off x="3608280" y="476892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349" name="Line 15"/>
          <p:cNvSpPr/>
          <p:nvPr/>
        </p:nvSpPr>
        <p:spPr>
          <a:xfrm flipH="1">
            <a:off x="2361960" y="5362560"/>
            <a:ext cx="3962520" cy="53316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50" name="CustomShape 16"/>
          <p:cNvSpPr/>
          <p:nvPr/>
        </p:nvSpPr>
        <p:spPr>
          <a:xfrm rot="21148200">
            <a:off x="3772080" y="532944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0</a:t>
            </a:r>
            <a:endParaRPr/>
          </a:p>
        </p:txBody>
      </p:sp>
      <p:sp>
        <p:nvSpPr>
          <p:cNvPr id="351" name="CustomShape 17"/>
          <p:cNvSpPr/>
          <p:nvPr/>
        </p:nvSpPr>
        <p:spPr>
          <a:xfrm>
            <a:off x="1600200" y="225432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52" name="CustomShape 18"/>
          <p:cNvSpPr/>
          <p:nvPr/>
        </p:nvSpPr>
        <p:spPr>
          <a:xfrm>
            <a:off x="6324840" y="233028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53" name="CustomShape 19"/>
          <p:cNvSpPr/>
          <p:nvPr/>
        </p:nvSpPr>
        <p:spPr>
          <a:xfrm>
            <a:off x="6324840" y="324468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354" name="CustomShape 20"/>
          <p:cNvSpPr/>
          <p:nvPr/>
        </p:nvSpPr>
        <p:spPr>
          <a:xfrm>
            <a:off x="6324840" y="551484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55" name="Line 21"/>
          <p:cNvSpPr/>
          <p:nvPr/>
        </p:nvSpPr>
        <p:spPr>
          <a:xfrm>
            <a:off x="2361960" y="3549600"/>
            <a:ext cx="3962520" cy="53316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56" name="CustomShape 22"/>
          <p:cNvSpPr/>
          <p:nvPr/>
        </p:nvSpPr>
        <p:spPr>
          <a:xfrm rot="475800">
            <a:off x="3608280" y="347364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357" name="CustomShape 23"/>
          <p:cNvSpPr/>
          <p:nvPr/>
        </p:nvSpPr>
        <p:spPr>
          <a:xfrm>
            <a:off x="1600200" y="332100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pic>
        <p:nvPicPr>
          <p:cNvPr id="358" name="Picture 3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320" y="3321000"/>
            <a:ext cx="379080" cy="379080"/>
          </a:xfrm>
          <a:prstGeom prst="rect">
            <a:avLst/>
          </a:prstGeom>
          <a:ln w="9360">
            <a:noFill/>
          </a:ln>
        </p:spPr>
      </p:pic>
      <p:sp>
        <p:nvSpPr>
          <p:cNvPr id="359" name="Line 24"/>
          <p:cNvSpPr/>
          <p:nvPr/>
        </p:nvSpPr>
        <p:spPr>
          <a:xfrm>
            <a:off x="1403280" y="3690720"/>
            <a:ext cx="0" cy="1066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360" name="CustomShape 25"/>
          <p:cNvSpPr/>
          <p:nvPr/>
        </p:nvSpPr>
        <p:spPr>
          <a:xfrm>
            <a:off x="174960" y="4540320"/>
            <a:ext cx="1234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ahoma"/>
              </a:rPr>
              <a:t>Timeout</a:t>
            </a:r>
            <a:endParaRPr/>
          </a:p>
        </p:txBody>
      </p:sp>
      <p:sp>
        <p:nvSpPr>
          <p:cNvPr id="361" name="Line 26"/>
          <p:cNvSpPr/>
          <p:nvPr/>
        </p:nvSpPr>
        <p:spPr>
          <a:xfrm flipH="1">
            <a:off x="3276360" y="4114800"/>
            <a:ext cx="3048120" cy="40932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62" name="CustomShape 27"/>
          <p:cNvSpPr/>
          <p:nvPr/>
        </p:nvSpPr>
        <p:spPr>
          <a:xfrm rot="21148200">
            <a:off x="3772080" y="408168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0</a:t>
            </a:r>
            <a:endParaRPr/>
          </a:p>
        </p:txBody>
      </p:sp>
      <p:sp>
        <p:nvSpPr>
          <p:cNvPr id="363" name="CustomShape 28"/>
          <p:cNvSpPr/>
          <p:nvPr/>
        </p:nvSpPr>
        <p:spPr>
          <a:xfrm>
            <a:off x="3048120" y="4387680"/>
            <a:ext cx="226800" cy="303120"/>
          </a:xfrm>
          <a:prstGeom prst="irregularSeal1">
            <a:avLst/>
          </a:prstGeom>
          <a:solidFill>
            <a:srgbClr val="8a8ad8"/>
          </a:solidFill>
          <a:ln w="9360">
            <a:solidFill>
              <a:srgbClr val="000000"/>
            </a:solidFill>
            <a:miter/>
          </a:ln>
        </p:spPr>
      </p:sp>
      <p:sp>
        <p:nvSpPr>
          <p:cNvPr id="364" name="CustomShape 29"/>
          <p:cNvSpPr/>
          <p:nvPr/>
        </p:nvSpPr>
        <p:spPr>
          <a:xfrm>
            <a:off x="1600200" y="461628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365" name="CustomShape 30"/>
          <p:cNvSpPr/>
          <p:nvPr/>
        </p:nvSpPr>
        <p:spPr>
          <a:xfrm>
            <a:off x="1600200" y="568332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66" name="CustomShape 31"/>
          <p:cNvSpPr/>
          <p:nvPr/>
        </p:nvSpPr>
        <p:spPr>
          <a:xfrm>
            <a:off x="6324840" y="446400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67" name="CustomShape 32"/>
          <p:cNvSpPr/>
          <p:nvPr/>
        </p:nvSpPr>
        <p:spPr>
          <a:xfrm>
            <a:off x="7010280" y="4844880"/>
            <a:ext cx="1750680" cy="531720"/>
          </a:xfrm>
          <a:prstGeom prst="wedgeRoundRectCallout">
            <a:avLst>
              <a:gd name="adj1" fmla="val -84509"/>
              <a:gd name="adj2" fmla="val 39583"/>
              <a:gd name="adj3" fmla="val 16667"/>
            </a:avLst>
          </a:prstGeom>
          <a:solidFill>
            <a:srgbClr val="00bab6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Tahoma"/>
              </a:rPr>
              <a:t>Frame 0 expected; discard</a:t>
            </a:r>
            <a:endParaRPr/>
          </a:p>
        </p:txBody>
      </p:sp>
      <p:sp>
        <p:nvSpPr>
          <p:cNvPr id="368" name="Line 33"/>
          <p:cNvSpPr/>
          <p:nvPr/>
        </p:nvSpPr>
        <p:spPr>
          <a:xfrm>
            <a:off x="6324480" y="3014640"/>
            <a:ext cx="106668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69" name="CustomShape 34"/>
          <p:cNvSpPr/>
          <p:nvPr/>
        </p:nvSpPr>
        <p:spPr>
          <a:xfrm>
            <a:off x="7319520" y="281952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  <p:sp>
        <p:nvSpPr>
          <p:cNvPr id="370" name="Line 35"/>
          <p:cNvSpPr/>
          <p:nvPr/>
        </p:nvSpPr>
        <p:spPr>
          <a:xfrm>
            <a:off x="6324480" y="4081320"/>
            <a:ext cx="106668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71" name="CustomShape 36"/>
          <p:cNvSpPr/>
          <p:nvPr/>
        </p:nvSpPr>
        <p:spPr>
          <a:xfrm>
            <a:off x="7319520" y="388620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</p:spTree>
  </p:cSld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9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21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41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7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68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131F159-E320-45EC-9CA5-9CAE83F81E9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bab6"/>
                </a:solidFill>
                <a:latin typeface="Wingdings"/>
              </a:rPr>
              <a:t>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 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Thinking Corner</a:t>
            </a:r>
            <a:r>
              <a:rPr b="1" lang="en-US" sz="4400">
                <a:solidFill>
                  <a:srgbClr val="00bab6"/>
                </a:solidFill>
                <a:latin typeface="Wingdings"/>
              </a:rPr>
              <a:t></a:t>
            </a: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Why ACK frames need to be numbered?</a:t>
            </a:r>
            <a:endParaRPr/>
          </a:p>
        </p:txBody>
      </p:sp>
    </p:spTree>
  </p:cSld>
  <p:timing>
    <p:tnLst>
      <p:par>
        <p:cTn id="374" dur="indefinite" restart="never" nodeType="tmRoot">
          <p:childTnLst>
            <p:seq>
              <p:cTn id="3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1C22B0A-CC96-4C12-A659-36E51926A20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Flow Diagram: Delayed ACK</a:t>
            </a:r>
            <a:endParaRPr/>
          </a:p>
        </p:txBody>
      </p:sp>
      <p:sp>
        <p:nvSpPr>
          <p:cNvPr id="377" name="Line 3"/>
          <p:cNvSpPr/>
          <p:nvPr/>
        </p:nvSpPr>
        <p:spPr>
          <a:xfrm>
            <a:off x="2438280" y="1949400"/>
            <a:ext cx="0" cy="468000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378" name="Line 4"/>
          <p:cNvSpPr/>
          <p:nvPr/>
        </p:nvSpPr>
        <p:spPr>
          <a:xfrm>
            <a:off x="6400800" y="1949400"/>
            <a:ext cx="0" cy="4680000"/>
          </a:xfrm>
          <a:prstGeom prst="line">
            <a:avLst/>
          </a:prstGeom>
          <a:ln w="57240">
            <a:solidFill>
              <a:srgbClr val="000000"/>
            </a:solidFill>
            <a:round/>
            <a:tailEnd len="lg" type="stealth" w="lg"/>
          </a:ln>
        </p:spPr>
      </p:sp>
      <p:pic>
        <p:nvPicPr>
          <p:cNvPr id="379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49220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380" name="CustomShape 5"/>
          <p:cNvSpPr/>
          <p:nvPr/>
        </p:nvSpPr>
        <p:spPr>
          <a:xfrm>
            <a:off x="1905120" y="118728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Sender</a:t>
            </a:r>
            <a:endParaRPr/>
          </a:p>
        </p:txBody>
      </p:sp>
      <p:pic>
        <p:nvPicPr>
          <p:cNvPr id="381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1492200"/>
            <a:ext cx="684000" cy="507960"/>
          </a:xfrm>
          <a:prstGeom prst="rect">
            <a:avLst/>
          </a:prstGeom>
          <a:ln w="9360">
            <a:noFill/>
          </a:ln>
        </p:spPr>
      </p:pic>
      <p:sp>
        <p:nvSpPr>
          <p:cNvPr id="382" name="CustomShape 6"/>
          <p:cNvSpPr/>
          <p:nvPr/>
        </p:nvSpPr>
        <p:spPr>
          <a:xfrm>
            <a:off x="5867280" y="1187280"/>
            <a:ext cx="1157040" cy="332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entury Schoolbook"/>
              </a:rPr>
              <a:t>Receiver</a:t>
            </a:r>
            <a:endParaRPr/>
          </a:p>
        </p:txBody>
      </p:sp>
      <p:sp>
        <p:nvSpPr>
          <p:cNvPr id="383" name="Line 7"/>
          <p:cNvSpPr/>
          <p:nvPr/>
        </p:nvSpPr>
        <p:spPr>
          <a:xfrm>
            <a:off x="2438280" y="2406600"/>
            <a:ext cx="3962520" cy="53316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84" name="CustomShape 8"/>
          <p:cNvSpPr/>
          <p:nvPr/>
        </p:nvSpPr>
        <p:spPr>
          <a:xfrm rot="475800">
            <a:off x="3684600" y="233064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0</a:t>
            </a:r>
            <a:endParaRPr/>
          </a:p>
        </p:txBody>
      </p:sp>
      <p:sp>
        <p:nvSpPr>
          <p:cNvPr id="385" name="Line 9"/>
          <p:cNvSpPr/>
          <p:nvPr/>
        </p:nvSpPr>
        <p:spPr>
          <a:xfrm flipH="1">
            <a:off x="2438280" y="2960640"/>
            <a:ext cx="3962520" cy="123012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86" name="CustomShape 10"/>
          <p:cNvSpPr/>
          <p:nvPr/>
        </p:nvSpPr>
        <p:spPr>
          <a:xfrm rot="20613000">
            <a:off x="4582440" y="304740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1</a:t>
            </a:r>
            <a:endParaRPr/>
          </a:p>
        </p:txBody>
      </p:sp>
      <p:sp>
        <p:nvSpPr>
          <p:cNvPr id="387" name="Line 11"/>
          <p:cNvSpPr/>
          <p:nvPr/>
        </p:nvSpPr>
        <p:spPr>
          <a:xfrm flipH="1">
            <a:off x="2438280" y="5670360"/>
            <a:ext cx="3962520" cy="53352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388" name="CustomShape 12"/>
          <p:cNvSpPr/>
          <p:nvPr/>
        </p:nvSpPr>
        <p:spPr>
          <a:xfrm rot="21148200">
            <a:off x="3848400" y="563724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0</a:t>
            </a:r>
            <a:endParaRPr/>
          </a:p>
        </p:txBody>
      </p:sp>
      <p:sp>
        <p:nvSpPr>
          <p:cNvPr id="389" name="CustomShape 13"/>
          <p:cNvSpPr/>
          <p:nvPr/>
        </p:nvSpPr>
        <p:spPr>
          <a:xfrm>
            <a:off x="1676520" y="217800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90" name="CustomShape 14"/>
          <p:cNvSpPr/>
          <p:nvPr/>
        </p:nvSpPr>
        <p:spPr>
          <a:xfrm>
            <a:off x="6401160" y="225432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91" name="CustomShape 15"/>
          <p:cNvSpPr/>
          <p:nvPr/>
        </p:nvSpPr>
        <p:spPr>
          <a:xfrm>
            <a:off x="6401160" y="316872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392" name="CustomShape 16"/>
          <p:cNvSpPr/>
          <p:nvPr/>
        </p:nvSpPr>
        <p:spPr>
          <a:xfrm>
            <a:off x="6401160" y="563868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393" name="Line 17"/>
          <p:cNvSpPr/>
          <p:nvPr/>
        </p:nvSpPr>
        <p:spPr>
          <a:xfrm>
            <a:off x="2438280" y="3581280"/>
            <a:ext cx="3962520" cy="53316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394" name="CustomShape 18"/>
          <p:cNvSpPr/>
          <p:nvPr/>
        </p:nvSpPr>
        <p:spPr>
          <a:xfrm rot="475800">
            <a:off x="2617560" y="335304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0</a:t>
            </a:r>
            <a:endParaRPr/>
          </a:p>
        </p:txBody>
      </p:sp>
      <p:pic>
        <p:nvPicPr>
          <p:cNvPr id="395" name="Picture 3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280" y="2071800"/>
            <a:ext cx="379080" cy="379080"/>
          </a:xfrm>
          <a:prstGeom prst="rect">
            <a:avLst/>
          </a:prstGeom>
          <a:ln w="9360">
            <a:noFill/>
          </a:ln>
        </p:spPr>
      </p:pic>
      <p:sp>
        <p:nvSpPr>
          <p:cNvPr id="396" name="Line 19"/>
          <p:cNvSpPr/>
          <p:nvPr/>
        </p:nvSpPr>
        <p:spPr>
          <a:xfrm>
            <a:off x="1479240" y="2438280"/>
            <a:ext cx="0" cy="10904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397" name="CustomShape 20"/>
          <p:cNvSpPr/>
          <p:nvPr/>
        </p:nvSpPr>
        <p:spPr>
          <a:xfrm>
            <a:off x="251280" y="3306600"/>
            <a:ext cx="1234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ahoma"/>
              </a:rPr>
              <a:t>Timeout</a:t>
            </a:r>
            <a:endParaRPr/>
          </a:p>
        </p:txBody>
      </p:sp>
      <p:sp>
        <p:nvSpPr>
          <p:cNvPr id="398" name="CustomShape 21"/>
          <p:cNvSpPr/>
          <p:nvPr/>
        </p:nvSpPr>
        <p:spPr>
          <a:xfrm>
            <a:off x="1676520" y="396252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399" name="CustomShape 22"/>
          <p:cNvSpPr/>
          <p:nvPr/>
        </p:nvSpPr>
        <p:spPr>
          <a:xfrm>
            <a:off x="1676520" y="6004080"/>
            <a:ext cx="72216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0</a:t>
            </a:r>
            <a:endParaRPr/>
          </a:p>
        </p:txBody>
      </p:sp>
      <p:sp>
        <p:nvSpPr>
          <p:cNvPr id="400" name="CustomShape 23"/>
          <p:cNvSpPr/>
          <p:nvPr/>
        </p:nvSpPr>
        <p:spPr>
          <a:xfrm>
            <a:off x="6401160" y="4387680"/>
            <a:ext cx="749520" cy="393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= 1</a:t>
            </a:r>
            <a:endParaRPr/>
          </a:p>
        </p:txBody>
      </p:sp>
      <p:sp>
        <p:nvSpPr>
          <p:cNvPr id="401" name="CustomShape 24"/>
          <p:cNvSpPr/>
          <p:nvPr/>
        </p:nvSpPr>
        <p:spPr>
          <a:xfrm>
            <a:off x="7010280" y="3657600"/>
            <a:ext cx="1750680" cy="531720"/>
          </a:xfrm>
          <a:prstGeom prst="wedgeRoundRectCallout">
            <a:avLst>
              <a:gd name="adj1" fmla="val -84509"/>
              <a:gd name="adj2" fmla="val 39583"/>
              <a:gd name="adj3" fmla="val 16667"/>
            </a:avLst>
          </a:prstGeom>
          <a:solidFill>
            <a:srgbClr val="00bab6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Tahoma"/>
              </a:rPr>
              <a:t>Frame 0 expected; discard</a:t>
            </a:r>
            <a:endParaRPr/>
          </a:p>
        </p:txBody>
      </p:sp>
      <p:sp>
        <p:nvSpPr>
          <p:cNvPr id="402" name="Line 25"/>
          <p:cNvSpPr/>
          <p:nvPr/>
        </p:nvSpPr>
        <p:spPr>
          <a:xfrm>
            <a:off x="6400800" y="2938320"/>
            <a:ext cx="106668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403" name="CustomShape 26"/>
          <p:cNvSpPr/>
          <p:nvPr/>
        </p:nvSpPr>
        <p:spPr>
          <a:xfrm>
            <a:off x="7395480" y="274320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  <p:sp>
        <p:nvSpPr>
          <p:cNvPr id="404" name="Line 27"/>
          <p:cNvSpPr/>
          <p:nvPr/>
        </p:nvSpPr>
        <p:spPr>
          <a:xfrm flipH="1">
            <a:off x="2438280" y="4146480"/>
            <a:ext cx="3962520" cy="533160"/>
          </a:xfrm>
          <a:prstGeom prst="line">
            <a:avLst/>
          </a:prstGeom>
          <a:ln cap="rnd" w="28440">
            <a:solidFill>
              <a:srgbClr val="8a8ad8"/>
            </a:solidFill>
            <a:custDash>
              <a:ds d="79000" sp="79000"/>
            </a:custDash>
            <a:round/>
            <a:tailEnd len="lg" type="triangle" w="lg"/>
          </a:ln>
        </p:spPr>
      </p:sp>
      <p:sp>
        <p:nvSpPr>
          <p:cNvPr id="405" name="CustomShape 28"/>
          <p:cNvSpPr/>
          <p:nvPr/>
        </p:nvSpPr>
        <p:spPr>
          <a:xfrm rot="21148200">
            <a:off x="4583160" y="4037040"/>
            <a:ext cx="937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a8ad8"/>
                </a:solidFill>
                <a:latin typeface="Tahoma"/>
              </a:rPr>
              <a:t>ACK 1</a:t>
            </a:r>
            <a:endParaRPr/>
          </a:p>
        </p:txBody>
      </p:sp>
      <p:sp>
        <p:nvSpPr>
          <p:cNvPr id="406" name="Line 29"/>
          <p:cNvSpPr/>
          <p:nvPr/>
        </p:nvSpPr>
        <p:spPr>
          <a:xfrm>
            <a:off x="2447640" y="4190760"/>
            <a:ext cx="2667240" cy="3589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407" name="CustomShape 30"/>
          <p:cNvSpPr/>
          <p:nvPr/>
        </p:nvSpPr>
        <p:spPr>
          <a:xfrm rot="475800">
            <a:off x="3074760" y="405324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408" name="CustomShape 31"/>
          <p:cNvSpPr/>
          <p:nvPr/>
        </p:nvSpPr>
        <p:spPr>
          <a:xfrm>
            <a:off x="5114880" y="4419720"/>
            <a:ext cx="226800" cy="303120"/>
          </a:xfrm>
          <a:prstGeom prst="irregularSeal1">
            <a:avLst/>
          </a:prstGeom>
          <a:solidFill>
            <a:srgbClr val="8a8ad8"/>
          </a:solidFill>
          <a:ln w="9360">
            <a:solidFill>
              <a:srgbClr val="000000"/>
            </a:solidFill>
            <a:miter/>
          </a:ln>
        </p:spPr>
      </p:sp>
      <p:pic>
        <p:nvPicPr>
          <p:cNvPr id="409" name="Picture 64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280" y="3976560"/>
            <a:ext cx="379080" cy="379080"/>
          </a:xfrm>
          <a:prstGeom prst="rect">
            <a:avLst/>
          </a:prstGeom>
          <a:ln w="9360">
            <a:noFill/>
          </a:ln>
        </p:spPr>
      </p:pic>
      <p:sp>
        <p:nvSpPr>
          <p:cNvPr id="410" name="Line 32"/>
          <p:cNvSpPr/>
          <p:nvPr/>
        </p:nvSpPr>
        <p:spPr>
          <a:xfrm>
            <a:off x="1479240" y="4343400"/>
            <a:ext cx="0" cy="68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411" name="CustomShape 33"/>
          <p:cNvSpPr/>
          <p:nvPr/>
        </p:nvSpPr>
        <p:spPr>
          <a:xfrm>
            <a:off x="251280" y="4892040"/>
            <a:ext cx="1234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ahoma"/>
              </a:rPr>
              <a:t>Timeout</a:t>
            </a:r>
            <a:endParaRPr/>
          </a:p>
        </p:txBody>
      </p:sp>
      <p:sp>
        <p:nvSpPr>
          <p:cNvPr id="412" name="Line 34"/>
          <p:cNvSpPr/>
          <p:nvPr/>
        </p:nvSpPr>
        <p:spPr>
          <a:xfrm>
            <a:off x="2438280" y="5105160"/>
            <a:ext cx="3962520" cy="53352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413" name="CustomShape 35"/>
          <p:cNvSpPr/>
          <p:nvPr/>
        </p:nvSpPr>
        <p:spPr>
          <a:xfrm rot="475800">
            <a:off x="3684600" y="5029560"/>
            <a:ext cx="1216080" cy="36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42492"/>
                </a:solidFill>
                <a:latin typeface="Tahoma"/>
              </a:rPr>
              <a:t>Frame 1</a:t>
            </a:r>
            <a:endParaRPr/>
          </a:p>
        </p:txBody>
      </p:sp>
      <p:sp>
        <p:nvSpPr>
          <p:cNvPr id="414" name="Line 36"/>
          <p:cNvSpPr/>
          <p:nvPr/>
        </p:nvSpPr>
        <p:spPr>
          <a:xfrm>
            <a:off x="6400800" y="5681520"/>
            <a:ext cx="1066680" cy="0"/>
          </a:xfrm>
          <a:prstGeom prst="line">
            <a:avLst/>
          </a:prstGeom>
          <a:ln w="28440">
            <a:solidFill>
              <a:srgbClr val="242492"/>
            </a:solidFill>
            <a:round/>
            <a:tailEnd len="lg" type="triangle" w="lg"/>
          </a:ln>
        </p:spPr>
      </p:sp>
      <p:sp>
        <p:nvSpPr>
          <p:cNvPr id="415" name="CustomShape 37"/>
          <p:cNvSpPr/>
          <p:nvPr/>
        </p:nvSpPr>
        <p:spPr>
          <a:xfrm>
            <a:off x="7395480" y="5486400"/>
            <a:ext cx="993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Deliver</a:t>
            </a:r>
            <a:endParaRPr/>
          </a:p>
        </p:txBody>
      </p:sp>
    </p:spTree>
  </p:cSld>
  <p:timing>
    <p:tnLst>
      <p:par>
        <p:cTn id="376" dur="indefinite" restart="never" nodeType="tmRoot">
          <p:childTnLst>
            <p:seq>
              <p:cTn id="377" dur="indefinite" nodeType="mainSeq">
                <p:childTnLst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94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0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2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4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4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54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F82C5AE-2875-49FF-9F70-3BF3EE9CB7D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Bidirectional Transmission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Data are transferred both ways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ACK are "piggybacked" with data frames</a:t>
            </a:r>
            <a:endParaRPr/>
          </a:p>
        </p:txBody>
      </p:sp>
      <p:pic>
        <p:nvPicPr>
          <p:cNvPr id="41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0520" y="2519280"/>
            <a:ext cx="5506920" cy="3727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60" dur="indefinite" restart="never" nodeType="tmRoot">
          <p:childTnLst>
            <p:seq>
              <p:cTn id="4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7B4E488-21B3-4769-AAFD-07D82C2ED0F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Assuming a communication system where: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Stop-and-Wait ARQ is used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Bandwidth of the link is 1 Mbps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Propagation delay is 10 ms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One-way data flow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Questions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What should be an appropriate time-out value?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What is the bandwidth-roundtrip-delay product?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If the system data frames are 1000 bits in length, what is the utilization percentage of the link?</a:t>
            </a:r>
            <a:endParaRPr/>
          </a:p>
        </p:txBody>
      </p:sp>
    </p:spTree>
  </p:cSld>
  <p:timing>
    <p:tnLst>
      <p:par>
        <p:cTn id="462" dur="indefinite" restart="never" nodeType="tmRoot">
          <p:childTnLst>
            <p:seq>
              <p:cTn id="4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FCEBA8C-05D3-4CB4-8938-814154F259D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Improving Link Utilization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Previous example demonstrates major disadvantage of Stop-and-Wait ARQ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Prefer to send more frames before waiting for ACK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Example: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Recalculate the link utilization if we allow up to 15 frames to be sent before waiting for an ACK</a:t>
            </a:r>
            <a:endParaRPr/>
          </a:p>
        </p:txBody>
      </p:sp>
    </p:spTree>
  </p:cSld>
  <p:timing>
    <p:tnLst>
      <p:par>
        <p:cTn id="464" dur="indefinite" restart="never" nodeType="tmRoot">
          <p:childTnLst>
            <p:seq>
              <p:cTn id="4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7031C90-5DC1-4711-9F86-743F71D33DE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Go-Back-N ARQ</a:t>
            </a:r>
            <a:endParaRPr/>
          </a:p>
        </p:txBody>
      </p:sp>
      <p:sp>
        <p:nvSpPr>
          <p:cNvPr id="42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Allows multiple frames to be sent before waiting for ACK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These frames must be numbered differently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Frame numbers are called </a:t>
            </a:r>
            <a:r>
              <a:rPr lang="en-US" sz="2800">
                <a:solidFill>
                  <a:srgbClr val="242492"/>
                </a:solidFill>
                <a:latin typeface="Tahoma"/>
              </a:rPr>
              <a:t>Sequence numbers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Frames must be received in the correct order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If a frame is lost, the lost frame and all of the following frames must be retransmitted</a:t>
            </a:r>
            <a:endParaRPr/>
          </a:p>
        </p:txBody>
      </p:sp>
    </p:spTree>
  </p:cSld>
  <p:timing>
    <p:tnLst>
      <p:par>
        <p:cTn id="466" dur="indefinite" restart="never" nodeType="tmRoot">
          <p:childTnLst>
            <p:seq>
              <p:cTn id="4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22EE033-348C-4971-9C8C-ADF9EFCE969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3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Sequence Numbers</a:t>
            </a:r>
            <a:endParaRPr/>
          </a:p>
        </p:txBody>
      </p:sp>
      <p:sp>
        <p:nvSpPr>
          <p:cNvPr id="43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Frame header contains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bits for sequence number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That allows up to 2</a:t>
            </a:r>
            <a:r>
              <a:rPr i="1" lang="en-US" sz="3200" baseline="300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different frame numbers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How big should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be?</a:t>
            </a:r>
            <a:endParaRPr/>
          </a:p>
        </p:txBody>
      </p:sp>
    </p:spTree>
  </p:cSld>
  <p:timing>
    <p:tnLst>
      <p:par>
        <p:cTn id="468" dur="indefinite" restart="never" nodeType="tmRoot">
          <p:childTnLst>
            <p:seq>
              <p:cTn id="4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BD57F7F-5515-4934-A55A-7CCE05C83D8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Types of Errors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38088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Single-bit errors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Burst errors</a:t>
            </a:r>
            <a:endParaRPr/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1828800"/>
            <a:ext cx="6399000" cy="131724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3886200"/>
            <a:ext cx="5408280" cy="2609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D84C68D-B150-4E07-B6B1-E389D725F26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Sending Window</a:t>
            </a:r>
            <a:endParaRPr/>
          </a:p>
        </p:txBody>
      </p:sp>
      <p:sp>
        <p:nvSpPr>
          <p:cNvPr id="43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Sending more than one frame at once requires sender to buffer multiple frames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Known as "sending window"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Any of these frames in the window can be lost</a:t>
            </a:r>
            <a:endParaRPr/>
          </a:p>
        </p:txBody>
      </p:sp>
      <p:pic>
        <p:nvPicPr>
          <p:cNvPr id="435" name="Picture 6" descr=""/>
          <p:cNvPicPr/>
          <p:nvPr/>
        </p:nvPicPr>
        <p:blipFill>
          <a:blip r:embed="rId1"/>
          <a:srcRect l="0" t="0" r="0" b="62221"/>
          <a:stretch>
            <a:fillRect/>
          </a:stretch>
        </p:blipFill>
        <p:spPr>
          <a:xfrm>
            <a:off x="1219320" y="3886200"/>
            <a:ext cx="6399000" cy="1347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0" dur="indefinite" restart="never" nodeType="tmRoot">
          <p:childTnLst>
            <p:seq>
              <p:cTn id="4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71794A4-3E2F-410A-B5C7-A390233E836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3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"Sliding" Window</a:t>
            </a:r>
            <a:endParaRPr/>
          </a:p>
        </p:txBody>
      </p:sp>
      <p:sp>
        <p:nvSpPr>
          <p:cNvPr id="43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Once the first frames in the window is ACKed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ACKed frames are removed from the buffer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More frames are transmitted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Result: The window </a:t>
            </a:r>
            <a:r>
              <a:rPr lang="en-US" sz="2400">
                <a:solidFill>
                  <a:srgbClr val="242492"/>
                </a:solidFill>
                <a:latin typeface="Tahoma"/>
              </a:rPr>
              <a:t>slides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to the right</a:t>
            </a:r>
            <a:endParaRPr/>
          </a:p>
        </p:txBody>
      </p:sp>
      <p:pic>
        <p:nvPicPr>
          <p:cNvPr id="43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3208320"/>
            <a:ext cx="5713200" cy="3190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2" dur="indefinite" restart="never" nodeType="tmRoot">
          <p:childTnLst>
            <p:seq>
              <p:cTn id="4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4D7CF21-CF31-4A1E-97EA-B0D8A98811A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4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Receiving Window</a:t>
            </a:r>
            <a:endParaRPr/>
          </a:p>
        </p:txBody>
      </p:sp>
      <p:sp>
        <p:nvSpPr>
          <p:cNvPr id="442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Receiver expects one frame at a time</a:t>
            </a:r>
            <a:endParaRPr/>
          </a:p>
        </p:txBody>
      </p:sp>
      <p:pic>
        <p:nvPicPr>
          <p:cNvPr id="44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209680"/>
            <a:ext cx="7576920" cy="3220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4" dur="indefinite" restart="never" nodeType="tmRoot">
          <p:childTnLst>
            <p:seq>
              <p:cTn id="4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DE519D6-404D-4FAA-BFE0-B8813EB1B99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Send vs. Receive Windows</a:t>
            </a:r>
            <a:endParaRPr/>
          </a:p>
        </p:txBody>
      </p:sp>
      <p:pic>
        <p:nvPicPr>
          <p:cNvPr id="44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" y="2624040"/>
            <a:ext cx="8718480" cy="2022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6" dur="indefinite" restart="never" nodeType="tmRoot">
          <p:childTnLst>
            <p:seq>
              <p:cTn id="4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EB902FB-A7B3-41FA-8A98-77B4A54F0C4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Go-Back-N: Window Sizes</a:t>
            </a:r>
            <a:endParaRPr/>
          </a:p>
        </p:txBody>
      </p:sp>
      <p:sp>
        <p:nvSpPr>
          <p:cNvPr id="449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For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-bit sequence numbers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Send window size: at most 2</a:t>
            </a:r>
            <a:r>
              <a:rPr i="1" lang="en-US" sz="3200" baseline="300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Up to 2</a:t>
            </a:r>
            <a:r>
              <a:rPr i="1" lang="en-US" sz="2800" baseline="300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-1 frames can be sent without ACK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Receive window size: 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Frames must be received in order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8" dur="indefinite" restart="never" nodeType="tmRoot">
          <p:childTnLst>
            <p:seq>
              <p:cTn id="4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7BBE512-11A1-49BA-BBBE-B21E2CA7C1D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5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Go-Back-N: Normal Operation</a:t>
            </a:r>
            <a:endParaRPr/>
          </a:p>
        </p:txBody>
      </p:sp>
      <p:pic>
        <p:nvPicPr>
          <p:cNvPr id="45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0600" y="1352520"/>
            <a:ext cx="6708600" cy="4817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80" dur="indefinite" restart="never" nodeType="tmRoot">
          <p:childTnLst>
            <p:seq>
              <p:cTn id="4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4AFA3E8-EE14-4CA7-AF2F-A44D1926753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5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Go-Back-N: Lost Frame</a:t>
            </a:r>
            <a:endParaRPr/>
          </a:p>
        </p:txBody>
      </p:sp>
      <p:pic>
        <p:nvPicPr>
          <p:cNvPr id="45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198440"/>
            <a:ext cx="6141960" cy="5581440"/>
          </a:xfrm>
          <a:prstGeom prst="rect">
            <a:avLst/>
          </a:prstGeom>
          <a:ln w="9360">
            <a:noFill/>
          </a:ln>
        </p:spPr>
      </p:pic>
      <p:sp>
        <p:nvSpPr>
          <p:cNvPr id="456" name="CustomShape 3"/>
          <p:cNvSpPr/>
          <p:nvPr/>
        </p:nvSpPr>
        <p:spPr>
          <a:xfrm>
            <a:off x="6858000" y="2057400"/>
            <a:ext cx="1903320" cy="684000"/>
          </a:xfrm>
          <a:prstGeom prst="wedgeRoundRectCallout">
            <a:avLst>
              <a:gd name="adj1" fmla="val -181750"/>
              <a:gd name="adj2" fmla="val 114352"/>
              <a:gd name="adj3" fmla="val 16667"/>
            </a:avLst>
          </a:prstGeom>
          <a:solidFill>
            <a:srgbClr val="00bab6"/>
          </a:solidFill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Tahoma"/>
              </a:rPr>
              <a:t>ACKs are cumulative</a:t>
            </a:r>
            <a:endParaRPr/>
          </a:p>
        </p:txBody>
      </p:sp>
    </p:spTree>
  </p:cSld>
  <p:timing>
    <p:tnLst>
      <p:par>
        <p:cTn id="482" dur="indefinite" restart="never" nodeType="tmRoot">
          <p:childTnLst>
            <p:seq>
              <p:cTn id="4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63F6775-DA62-4849-AE07-29205FEA4F5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Lost ACK: Window Size &lt; 2</a:t>
            </a:r>
            <a:r>
              <a:rPr b="1" i="1" lang="en-US" sz="4400" baseline="30000">
                <a:solidFill>
                  <a:srgbClr val="3d5d8b"/>
                </a:solidFill>
                <a:latin typeface="Tahoma"/>
              </a:rPr>
              <a:t>m</a:t>
            </a:r>
            <a:endParaRPr/>
          </a:p>
        </p:txBody>
      </p:sp>
      <p:pic>
        <p:nvPicPr>
          <p:cNvPr id="459" name="Picture 3" descr=""/>
          <p:cNvPicPr/>
          <p:nvPr/>
        </p:nvPicPr>
        <p:blipFill>
          <a:blip r:embed="rId1"/>
          <a:srcRect l="0" t="0" r="52351" b="3597"/>
          <a:stretch>
            <a:fillRect/>
          </a:stretch>
        </p:blipFill>
        <p:spPr>
          <a:xfrm>
            <a:off x="2666880" y="1295280"/>
            <a:ext cx="3503520" cy="4951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84" dur="indefinite" restart="never" nodeType="tmRoot">
          <p:childTnLst>
            <p:seq>
              <p:cTn id="4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BF788F8-1FB3-49DF-BE61-8471F020F46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bab6"/>
                </a:solidFill>
                <a:latin typeface="Wingdings"/>
              </a:rPr>
              <a:t>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 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Thinking Corner</a:t>
            </a:r>
            <a:r>
              <a:rPr b="1" lang="en-US" sz="4400">
                <a:solidFill>
                  <a:srgbClr val="00bab6"/>
                </a:solidFill>
                <a:latin typeface="Wingdings"/>
              </a:rPr>
              <a:t></a:t>
            </a:r>
            <a:endParaRPr/>
          </a:p>
        </p:txBody>
      </p:sp>
      <p:sp>
        <p:nvSpPr>
          <p:cNvPr id="462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What is a problem if send window is greater than 2</a:t>
            </a:r>
            <a:r>
              <a:rPr i="1" lang="en-US" sz="3200" baseline="300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-1?</a:t>
            </a:r>
            <a:endParaRPr/>
          </a:p>
        </p:txBody>
      </p:sp>
    </p:spTree>
  </p:cSld>
  <p:timing>
    <p:tnLst>
      <p:par>
        <p:cTn id="486" dur="indefinite" restart="never" nodeType="tmRoot">
          <p:childTnLst>
            <p:seq>
              <p:cTn id="4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F4DE655-67CE-4D84-A44D-D3D6923C8AD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Lost ACK: Window Size = 2</a:t>
            </a:r>
            <a:r>
              <a:rPr b="1" i="1" lang="en-US" sz="4400" baseline="30000">
                <a:solidFill>
                  <a:srgbClr val="3d5d8b"/>
                </a:solidFill>
                <a:latin typeface="Tahoma"/>
              </a:rPr>
              <a:t>m</a:t>
            </a:r>
            <a:endParaRPr/>
          </a:p>
        </p:txBody>
      </p:sp>
      <p:pic>
        <p:nvPicPr>
          <p:cNvPr id="465" name="Picture 3" descr=""/>
          <p:cNvPicPr/>
          <p:nvPr/>
        </p:nvPicPr>
        <p:blipFill>
          <a:blip r:embed="rId1"/>
          <a:srcRect l="49699" t="0" r="0" b="3597"/>
          <a:stretch>
            <a:fillRect/>
          </a:stretch>
        </p:blipFill>
        <p:spPr>
          <a:xfrm>
            <a:off x="2590920" y="1295280"/>
            <a:ext cx="3698640" cy="4951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88" dur="indefinite" restart="never" nodeType="tmRoot">
          <p:childTnLst>
            <p:seq>
              <p:cTn id="4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0E7A8D0-6100-453D-BC1B-994D44AF1AD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Redundancy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To detect or correct errors, redundant bits of data must be added</a:t>
            </a:r>
            <a:endParaRPr/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666880"/>
            <a:ext cx="7945200" cy="3203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EF9CBB2-002A-4D70-A5FB-24630DA4C55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bab6"/>
                </a:solidFill>
                <a:latin typeface="Wingdings"/>
              </a:rPr>
              <a:t>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 </a:t>
            </a:r>
            <a:r>
              <a:rPr b="1" lang="en-US" sz="4400">
                <a:solidFill>
                  <a:srgbClr val="00bab6"/>
                </a:solidFill>
                <a:latin typeface="Tahoma"/>
              </a:rPr>
              <a:t>Thinking Corner</a:t>
            </a:r>
            <a:r>
              <a:rPr b="1" lang="en-US" sz="4400">
                <a:solidFill>
                  <a:srgbClr val="00bab6"/>
                </a:solidFill>
                <a:latin typeface="Wingdings"/>
              </a:rPr>
              <a:t></a:t>
            </a:r>
            <a:endParaRPr/>
          </a:p>
        </p:txBody>
      </p:sp>
      <p:sp>
        <p:nvSpPr>
          <p:cNvPr id="46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Stop-and-Wait is a special case of Go-Back-N.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What is the send window size in Stop-and-Wait?</a:t>
            </a:r>
            <a:endParaRPr/>
          </a:p>
        </p:txBody>
      </p:sp>
    </p:spTree>
  </p:cSld>
  <p:timing>
    <p:tnLst>
      <p:par>
        <p:cTn id="490" dur="indefinite" restart="never" nodeType="tmRoot">
          <p:childTnLst>
            <p:seq>
              <p:cTn id="4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26E28FF-A48D-4F90-9E0F-1F7E06118B0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Selective Repeat ARQ</a:t>
            </a:r>
            <a:endParaRPr/>
          </a:p>
        </p:txBody>
      </p:sp>
      <p:sp>
        <p:nvSpPr>
          <p:cNvPr id="47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Go-Back-N always discards out-of-order frames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Losing one frame may result in retransmission of multiple frames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Very inefficient in noisy link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Selective Repeat ARQ allows frames to be received </a:t>
            </a:r>
            <a:r>
              <a:rPr lang="en-US" sz="3200">
                <a:solidFill>
                  <a:srgbClr val="242492"/>
                </a:solidFill>
                <a:latin typeface="Tahoma"/>
              </a:rPr>
              <a:t>out of order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Therefore, receive window &gt; 1</a:t>
            </a:r>
            <a:endParaRPr/>
          </a:p>
        </p:txBody>
      </p:sp>
    </p:spTree>
  </p:cSld>
  <p:timing>
    <p:tnLst>
      <p:par>
        <p:cTn id="492" dur="indefinite" restart="never" nodeType="tmRoot">
          <p:childTnLst>
            <p:seq>
              <p:cTn id="4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510D024-89D3-4F93-9F1A-E45670E2E2A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Send and Receive Windows</a:t>
            </a:r>
            <a:endParaRPr/>
          </a:p>
        </p:txBody>
      </p:sp>
      <p:sp>
        <p:nvSpPr>
          <p:cNvPr id="47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Sender and receiver share window space equally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For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-bit sequence numbers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Send window: up to 2</a:t>
            </a:r>
            <a:r>
              <a:rPr i="1" lang="en-US" sz="2800" baseline="300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-1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Receive window: up to 2</a:t>
            </a:r>
            <a:r>
              <a:rPr i="1" lang="en-US" sz="2800" baseline="30000">
                <a:solidFill>
                  <a:srgbClr val="000000"/>
                </a:solidFill>
                <a:latin typeface="Tahoma"/>
              </a:rPr>
              <a:t>m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-1</a:t>
            </a:r>
            <a:endParaRPr/>
          </a:p>
        </p:txBody>
      </p:sp>
    </p:spTree>
  </p:cSld>
  <p:timing>
    <p:tnLst>
      <p:par>
        <p:cTn id="494" dur="indefinite" restart="never" nodeType="tmRoot">
          <p:childTnLst>
            <p:seq>
              <p:cTn id="4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41DF86F-012D-4DBA-9C92-4ABF85BB7F0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Send Window</a:t>
            </a:r>
            <a:endParaRPr/>
          </a:p>
        </p:txBody>
      </p:sp>
      <p:pic>
        <p:nvPicPr>
          <p:cNvPr id="47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133720"/>
            <a:ext cx="8445240" cy="2233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6" dur="indefinite" restart="never" nodeType="tmRoot">
          <p:childTnLst>
            <p:seq>
              <p:cTn id="4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8864BD8-BA19-40B9-8937-EEFDE162DEF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Receive Window</a:t>
            </a:r>
            <a:endParaRPr/>
          </a:p>
        </p:txBody>
      </p:sp>
      <p:pic>
        <p:nvPicPr>
          <p:cNvPr id="48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155680"/>
            <a:ext cx="8532720" cy="2414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8" dur="indefinite" restart="never" nodeType="tmRoot">
          <p:childTnLst>
            <p:seq>
              <p:cTn id="4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E0B9343-01B6-461E-BDA6-B647DB8C056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8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Negative ACK</a:t>
            </a:r>
            <a:endParaRPr/>
          </a:p>
        </p:txBody>
      </p:sp>
      <p:sp>
        <p:nvSpPr>
          <p:cNvPr id="483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Used by receiver to indicate missing frame</a:t>
            </a:r>
            <a:endParaRPr/>
          </a:p>
        </p:txBody>
      </p:sp>
      <p:pic>
        <p:nvPicPr>
          <p:cNvPr id="48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9000" y="1773360"/>
            <a:ext cx="5095800" cy="493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00" dur="indefinite" restart="never" nodeType="tmRoot">
          <p:childTnLst>
            <p:seq>
              <p:cTn id="5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2E9C524-0C17-430A-AF12-C242DD9D865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8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Selective Repeat: Window Size</a:t>
            </a:r>
            <a:endParaRPr/>
          </a:p>
        </p:txBody>
      </p:sp>
      <p:pic>
        <p:nvPicPr>
          <p:cNvPr id="48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0" y="1752480"/>
            <a:ext cx="8535600" cy="4633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02" dur="indefinite" restart="never" nodeType="tmRoot">
          <p:childTnLst>
            <p:seq>
              <p:cTn id="5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0" y="1676520"/>
            <a:ext cx="914328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3d5d8b"/>
                </a:solidFill>
                <a:latin typeface="Tahoma"/>
              </a:rPr>
              <a:t>Multiple access control</a:t>
            </a:r>
            <a:endParaRPr/>
          </a:p>
        </p:txBody>
      </p:sp>
      <p:sp>
        <p:nvSpPr>
          <p:cNvPr id="489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04" dur="indefinite" restart="never" nodeType="tmRoot">
          <p:childTnLst>
            <p:seq>
              <p:cTn id="5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9D7429B-8744-4516-87C7-D26734C35B7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9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Multiple Access Mechanisms</a:t>
            </a:r>
            <a:endParaRPr/>
          </a:p>
        </p:txBody>
      </p:sp>
      <p:pic>
        <p:nvPicPr>
          <p:cNvPr id="49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897200"/>
            <a:ext cx="6553080" cy="3282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06" dur="indefinite" restart="never" nodeType="tmRoot">
          <p:childTnLst>
            <p:seq>
              <p:cTn id="5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685800" y="1676520"/>
            <a:ext cx="777060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Random Access</a:t>
            </a:r>
            <a:endParaRPr/>
          </a:p>
        </p:txBody>
      </p:sp>
      <p:sp>
        <p:nvSpPr>
          <p:cNvPr id="494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08" dur="indefinite" restart="never" nodeType="tmRoot">
          <p:childTnLst>
            <p:seq>
              <p:cTn id="5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B178633-D547-4D8B-BA43-9281BD52A60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Coding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 of adding redundancy for error detection or correction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Two types: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Block codes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Divides the data to be sent into a set of blocks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Extra information attached to each block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Memoryless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Convolutional codes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Treats data as a series of bits, and computes a code over a continuous series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The code computed for a set of bits depends on the current and previous input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E1DFCCC-3CF4-4C51-802A-3489400D876B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9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Random Access</a:t>
            </a:r>
            <a:endParaRPr/>
          </a:p>
        </p:txBody>
      </p:sp>
      <p:sp>
        <p:nvSpPr>
          <p:cNvPr id="497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Also called </a:t>
            </a:r>
            <a:r>
              <a:rPr lang="en-US" sz="3200">
                <a:solidFill>
                  <a:srgbClr val="242492"/>
                </a:solidFill>
                <a:latin typeface="Tahoma"/>
              </a:rPr>
              <a:t>contention-based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access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No station is assigned to control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0" dur="indefinite" restart="never" nodeType="tmRoot">
          <p:childTnLst>
            <p:seq>
              <p:cTn id="5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9207FB5-444F-4B25-9896-10231786600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9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ALOHA Network</a:t>
            </a:r>
            <a:endParaRPr/>
          </a:p>
        </p:txBody>
      </p:sp>
      <p:pic>
        <p:nvPicPr>
          <p:cNvPr id="50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7680" y="2444760"/>
            <a:ext cx="7786440" cy="2963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2" dur="indefinite" restart="never" nodeType="tmRoot">
          <p:childTnLst>
            <p:seq>
              <p:cTn id="5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A379271-485C-4766-BEE1-C43A82344804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0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Frames in Pure ALOHA</a:t>
            </a:r>
            <a:endParaRPr/>
          </a:p>
        </p:txBody>
      </p:sp>
      <p:pic>
        <p:nvPicPr>
          <p:cNvPr id="50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240" y="1806480"/>
            <a:ext cx="8618400" cy="4059000"/>
          </a:xfrm>
          <a:prstGeom prst="rect">
            <a:avLst/>
          </a:prstGeom>
          <a:ln w="9360">
            <a:noFill/>
          </a:ln>
        </p:spPr>
      </p:pic>
      <p:sp>
        <p:nvSpPr>
          <p:cNvPr id="504" name="Line 3"/>
          <p:cNvSpPr/>
          <p:nvPr/>
        </p:nvSpPr>
        <p:spPr>
          <a:xfrm>
            <a:off x="4267080" y="19810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05" name="Line 4"/>
          <p:cNvSpPr/>
          <p:nvPr/>
        </p:nvSpPr>
        <p:spPr>
          <a:xfrm flipH="1">
            <a:off x="4267080" y="19810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06" name="Line 5"/>
          <p:cNvSpPr/>
          <p:nvPr/>
        </p:nvSpPr>
        <p:spPr>
          <a:xfrm>
            <a:off x="3504960" y="28954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07" name="Line 6"/>
          <p:cNvSpPr/>
          <p:nvPr/>
        </p:nvSpPr>
        <p:spPr>
          <a:xfrm flipH="1">
            <a:off x="3504960" y="28954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08" name="Line 7"/>
          <p:cNvSpPr/>
          <p:nvPr/>
        </p:nvSpPr>
        <p:spPr>
          <a:xfrm>
            <a:off x="3276360" y="38098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09" name="Line 8"/>
          <p:cNvSpPr/>
          <p:nvPr/>
        </p:nvSpPr>
        <p:spPr>
          <a:xfrm flipH="1">
            <a:off x="3276360" y="38098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10" name="Line 9"/>
          <p:cNvSpPr/>
          <p:nvPr/>
        </p:nvSpPr>
        <p:spPr>
          <a:xfrm>
            <a:off x="3733560" y="47242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11" name="Line 10"/>
          <p:cNvSpPr/>
          <p:nvPr/>
        </p:nvSpPr>
        <p:spPr>
          <a:xfrm flipH="1">
            <a:off x="3733560" y="47242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12" name="Line 11"/>
          <p:cNvSpPr/>
          <p:nvPr/>
        </p:nvSpPr>
        <p:spPr>
          <a:xfrm>
            <a:off x="5867280" y="28954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13" name="Line 12"/>
          <p:cNvSpPr/>
          <p:nvPr/>
        </p:nvSpPr>
        <p:spPr>
          <a:xfrm flipH="1">
            <a:off x="5867280" y="28954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14" name="Line 13"/>
          <p:cNvSpPr/>
          <p:nvPr/>
        </p:nvSpPr>
        <p:spPr>
          <a:xfrm>
            <a:off x="6400800" y="47242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15" name="Line 14"/>
          <p:cNvSpPr/>
          <p:nvPr/>
        </p:nvSpPr>
        <p:spPr>
          <a:xfrm flipH="1">
            <a:off x="6400800" y="47242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</p:spTree>
  </p:cSld>
  <p:timing>
    <p:tnLst>
      <p:par>
        <p:cTn id="514" dur="indefinite" restart="never" nodeType="tmRoot">
          <p:childTnLst>
            <p:seq>
              <p:cTn id="5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B92DB33-5364-4C3A-8A33-AAA2A0E10F04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1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ALOHA Protocol</a:t>
            </a:r>
            <a:endParaRPr/>
          </a:p>
        </p:txBody>
      </p:sp>
      <p:pic>
        <p:nvPicPr>
          <p:cNvPr id="51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920" y="1359000"/>
            <a:ext cx="6086160" cy="4735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6" dur="indefinite" restart="never" nodeType="tmRoot">
          <p:childTnLst>
            <p:seq>
              <p:cTn id="5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E252580-F8C8-4E6E-9F71-DE097B39E98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2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</a:t>
            </a:r>
            <a:endParaRPr/>
          </a:p>
        </p:txBody>
      </p:sp>
      <p:sp>
        <p:nvSpPr>
          <p:cNvPr id="52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Calculate possible values of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T</a:t>
            </a:r>
            <a:r>
              <a:rPr i="1" lang="en-US" sz="3200" baseline="-25000">
                <a:solidFill>
                  <a:srgbClr val="000000"/>
                </a:solidFill>
                <a:latin typeface="Tahoma"/>
              </a:rPr>
              <a:t>B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when stations on an ALOHA network are a maximum of 600 km apart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ahoma"/>
              </a:rPr>
              <a:t>T</a:t>
            </a:r>
            <a:r>
              <a:rPr i="1" lang="en-US" sz="2800" baseline="-25000">
                <a:solidFill>
                  <a:srgbClr val="000000"/>
                </a:solidFill>
                <a:latin typeface="Tahoma"/>
              </a:rPr>
              <a:t>p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= (600 × 10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3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) / (3 × 10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8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) = 2 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When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K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=1,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T</a:t>
            </a:r>
            <a:r>
              <a:rPr i="1" lang="en-US" sz="3200" baseline="-25000">
                <a:solidFill>
                  <a:srgbClr val="000000"/>
                </a:solidFill>
                <a:latin typeface="Tahoma"/>
              </a:rPr>
              <a:t>B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{0ms,2ms}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When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K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=2, </a:t>
            </a:r>
            <a:r>
              <a:rPr i="1" lang="en-US" sz="3200">
                <a:solidFill>
                  <a:srgbClr val="000000"/>
                </a:solidFill>
                <a:latin typeface="Tahoma"/>
              </a:rPr>
              <a:t>T</a:t>
            </a:r>
            <a:r>
              <a:rPr i="1" lang="en-US" sz="3200" baseline="-25000">
                <a:solidFill>
                  <a:srgbClr val="000000"/>
                </a:solidFill>
                <a:latin typeface="Tahoma"/>
              </a:rPr>
              <a:t>B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 {0ms,2ms,4ms,6ms}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:</a:t>
            </a:r>
            <a:endParaRPr/>
          </a:p>
        </p:txBody>
      </p:sp>
    </p:spTree>
  </p:cSld>
  <p:timing>
    <p:tnLst>
      <p:par>
        <p:cTn id="518" dur="indefinite" restart="never" nodeType="tmRoot">
          <p:childTnLst>
            <p:seq>
              <p:cTn id="5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BADE5B6-3142-4479-8173-E54357BAD23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2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ALOHA: Vulnerable Time</a:t>
            </a:r>
            <a:endParaRPr/>
          </a:p>
        </p:txBody>
      </p:sp>
      <p:pic>
        <p:nvPicPr>
          <p:cNvPr id="52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528920"/>
            <a:ext cx="6991200" cy="4489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20" dur="indefinite" restart="never" nodeType="tmRoot">
          <p:childTnLst>
            <p:seq>
              <p:cTn id="5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50AF276-5356-49A8-818B-68B0CB365A8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2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ALOHA: Throughput</a:t>
            </a:r>
            <a:endParaRPr/>
          </a:p>
        </p:txBody>
      </p:sp>
      <p:sp>
        <p:nvSpPr>
          <p:cNvPr id="527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Assume number of stations trying to transmit follow Poisson Distribution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 throughput for pure ALOHA 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S = G × e</a:t>
            </a:r>
            <a:r>
              <a:rPr lang="en-US" sz="3200" baseline="30000">
                <a:solidFill>
                  <a:srgbClr val="000000"/>
                </a:solidFill>
                <a:latin typeface="Tahoma"/>
              </a:rPr>
              <a:t>−2G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	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where G is the average number of frames requested per frame-time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 maximum throughput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</a:t>
            </a:r>
            <a:r>
              <a:rPr lang="en-US" sz="2800" baseline="-25000">
                <a:solidFill>
                  <a:srgbClr val="000000"/>
                </a:solidFill>
                <a:latin typeface="Tahoma"/>
              </a:rPr>
              <a:t>max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= 0.184 when G= 1/2</a:t>
            </a:r>
            <a:endParaRPr/>
          </a:p>
        </p:txBody>
      </p:sp>
    </p:spTree>
  </p:cSld>
  <p:timing>
    <p:tnLst>
      <p:par>
        <p:cTn id="522" dur="indefinite" restart="never" nodeType="tmRoot">
          <p:childTnLst>
            <p:seq>
              <p:cTn id="5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3F8CA0F-2284-40E7-A289-B0B86352778B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2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</a:t>
            </a:r>
            <a:endParaRPr/>
          </a:p>
        </p:txBody>
      </p:sp>
      <p:sp>
        <p:nvSpPr>
          <p:cNvPr id="530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 pure ALOHA network transmits 200-bit frames on a shared channel of 200 kbps. What is the throughput if the system (all stations together) produces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1000 frames per second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500 frames per second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250 frames per second</a:t>
            </a:r>
            <a:endParaRPr/>
          </a:p>
        </p:txBody>
      </p:sp>
    </p:spTree>
  </p:cSld>
  <p:timing>
    <p:tnLst>
      <p:par>
        <p:cTn id="524" dur="indefinite" restart="never" nodeType="tmRoot">
          <p:childTnLst>
            <p:seq>
              <p:cTn id="5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30319F8-F983-499E-BB0C-B7908AA225E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Slotted ALOHA</a:t>
            </a:r>
            <a:endParaRPr/>
          </a:p>
        </p:txBody>
      </p:sp>
      <p:pic>
        <p:nvPicPr>
          <p:cNvPr id="53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080" y="1585800"/>
            <a:ext cx="8499240" cy="3974760"/>
          </a:xfrm>
          <a:prstGeom prst="rect">
            <a:avLst/>
          </a:prstGeom>
          <a:ln w="9360">
            <a:noFill/>
          </a:ln>
        </p:spPr>
      </p:pic>
      <p:sp>
        <p:nvSpPr>
          <p:cNvPr id="534" name="Line 3"/>
          <p:cNvSpPr/>
          <p:nvPr/>
        </p:nvSpPr>
        <p:spPr>
          <a:xfrm>
            <a:off x="3429000" y="31240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35" name="Line 4"/>
          <p:cNvSpPr/>
          <p:nvPr/>
        </p:nvSpPr>
        <p:spPr>
          <a:xfrm flipH="1">
            <a:off x="3429000" y="312408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36" name="Line 5"/>
          <p:cNvSpPr/>
          <p:nvPr/>
        </p:nvSpPr>
        <p:spPr>
          <a:xfrm>
            <a:off x="3429000" y="388620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37" name="Line 6"/>
          <p:cNvSpPr/>
          <p:nvPr/>
        </p:nvSpPr>
        <p:spPr>
          <a:xfrm flipH="1">
            <a:off x="3429000" y="388620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38" name="Line 7"/>
          <p:cNvSpPr/>
          <p:nvPr/>
        </p:nvSpPr>
        <p:spPr>
          <a:xfrm>
            <a:off x="4343400" y="464796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39" name="Line 8"/>
          <p:cNvSpPr/>
          <p:nvPr/>
        </p:nvSpPr>
        <p:spPr>
          <a:xfrm flipH="1">
            <a:off x="4343400" y="464796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40" name="Line 9"/>
          <p:cNvSpPr/>
          <p:nvPr/>
        </p:nvSpPr>
        <p:spPr>
          <a:xfrm>
            <a:off x="4343400" y="236196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541" name="Line 10"/>
          <p:cNvSpPr/>
          <p:nvPr/>
        </p:nvSpPr>
        <p:spPr>
          <a:xfrm flipH="1">
            <a:off x="4343400" y="2361960"/>
            <a:ext cx="228600" cy="2286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</p:spTree>
  </p:cSld>
  <p:timing>
    <p:tnLst>
      <p:par>
        <p:cTn id="526" dur="indefinite" restart="never" nodeType="tmRoot">
          <p:childTnLst>
            <p:seq>
              <p:cTn id="5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4D4BE16-BED8-4198-AD5E-3616BEC678A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4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3d5d8b"/>
                </a:solidFill>
                <a:latin typeface="Tahoma"/>
              </a:rPr>
              <a:t>Slotted ALOHA: Vulnerable Time</a:t>
            </a:r>
            <a:endParaRPr/>
          </a:p>
        </p:txBody>
      </p:sp>
      <p:pic>
        <p:nvPicPr>
          <p:cNvPr id="544" name="Picture 4" descr=""/>
          <p:cNvPicPr/>
          <p:nvPr/>
        </p:nvPicPr>
        <p:blipFill>
          <a:blip r:embed="rId1"/>
          <a:srcRect l="0" t="0" r="0" b="12209"/>
          <a:stretch>
            <a:fillRect/>
          </a:stretch>
        </p:blipFill>
        <p:spPr>
          <a:xfrm>
            <a:off x="520560" y="1430280"/>
            <a:ext cx="7630920" cy="3825720"/>
          </a:xfrm>
          <a:prstGeom prst="rect">
            <a:avLst/>
          </a:prstGeom>
          <a:ln w="9360">
            <a:noFill/>
          </a:ln>
        </p:spPr>
      </p:pic>
      <p:pic>
        <p:nvPicPr>
          <p:cNvPr id="545" name="Picture 5" descr=""/>
          <p:cNvPicPr/>
          <p:nvPr/>
        </p:nvPicPr>
        <p:blipFill>
          <a:blip r:embed="rId2"/>
          <a:srcRect l="39088" t="85997" r="23944" b="-1723"/>
          <a:stretch>
            <a:fillRect/>
          </a:stretch>
        </p:blipFill>
        <p:spPr>
          <a:xfrm>
            <a:off x="914400" y="5181480"/>
            <a:ext cx="2817720" cy="68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28" dur="indefinite" restart="never" nodeType="tmRoot">
          <p:childTnLst>
            <p:seq>
              <p:cTn id="5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0DDA276-441C-4E1A-A571-BC201A0C5A9E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XOR Operation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Main operation for computing error detection/correction codes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Similar to modulo-2 addition</a:t>
            </a:r>
            <a:endParaRPr/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3276720"/>
            <a:ext cx="7378560" cy="1803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122ADA0-92DE-4FBD-9760-1F98FE25937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4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Slotted ALOHA: Throughput</a:t>
            </a:r>
            <a:endParaRPr/>
          </a:p>
        </p:txBody>
      </p:sp>
      <p:sp>
        <p:nvSpPr>
          <p:cNvPr id="548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 throughput for Slotted ALOHA 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S = G × e</a:t>
            </a:r>
            <a:r>
              <a:rPr lang="en-US" sz="3200" baseline="30000">
                <a:solidFill>
                  <a:srgbClr val="000000"/>
                </a:solidFill>
                <a:latin typeface="Tahoma"/>
              </a:rPr>
              <a:t>−G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</a:rPr>
              <a:t>	</a:t>
            </a:r>
            <a:r>
              <a:rPr lang="en-US" sz="3200">
                <a:solidFill>
                  <a:srgbClr val="000000"/>
                </a:solidFill>
                <a:latin typeface="Tahoma"/>
              </a:rPr>
              <a:t>where G is the average number of frames requested per frame-time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 maximum throughput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</a:t>
            </a:r>
            <a:r>
              <a:rPr lang="en-US" sz="2800" baseline="-25000">
                <a:solidFill>
                  <a:srgbClr val="000000"/>
                </a:solidFill>
                <a:latin typeface="Tahoma"/>
              </a:rPr>
              <a:t>max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= 0.368 when G= 1</a:t>
            </a:r>
            <a:endParaRPr/>
          </a:p>
        </p:txBody>
      </p:sp>
    </p:spTree>
  </p:cSld>
  <p:timing>
    <p:tnLst>
      <p:par>
        <p:cTn id="530" dur="indefinite" restart="never" nodeType="tmRoot">
          <p:childTnLst>
            <p:seq>
              <p:cTn id="5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42BAA0F-05D4-4E1B-8378-AFA7665F9FD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5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Example</a:t>
            </a:r>
            <a:endParaRPr/>
          </a:p>
        </p:txBody>
      </p:sp>
      <p:sp>
        <p:nvSpPr>
          <p:cNvPr id="551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A Slotted ALOHA network transmits 200-bit frames on a shared channel of 200 kbps. What is the throughput if the system (all stations together) produces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1000 frames per second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500 frames per second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250 frames per second</a:t>
            </a:r>
            <a:endParaRPr/>
          </a:p>
        </p:txBody>
      </p:sp>
    </p:spTree>
  </p:cSld>
  <p:timing>
    <p:tnLst>
      <p:par>
        <p:cTn id="532" dur="indefinite" restart="never" nodeType="tmRoot">
          <p:childTnLst>
            <p:seq>
              <p:cTn id="5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B94011F-4C41-477D-8D68-94862EF63C0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5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CSMA</a:t>
            </a:r>
            <a:endParaRPr/>
          </a:p>
        </p:txBody>
      </p:sp>
      <p:sp>
        <p:nvSpPr>
          <p:cNvPr id="554" name="CustomShape 3"/>
          <p:cNvSpPr/>
          <p:nvPr/>
        </p:nvSpPr>
        <p:spPr>
          <a:xfrm>
            <a:off x="457200" y="121932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3600" u="sng">
                <a:solidFill>
                  <a:srgbClr val="000000"/>
                </a:solidFill>
                <a:latin typeface="Tahoma"/>
              </a:rPr>
              <a:t>C</a:t>
            </a:r>
            <a:r>
              <a:rPr lang="en-US" sz="3600">
                <a:solidFill>
                  <a:srgbClr val="000000"/>
                </a:solidFill>
                <a:latin typeface="Tahoma"/>
              </a:rPr>
              <a:t>arrier </a:t>
            </a:r>
            <a:r>
              <a:rPr b="1" lang="en-US" sz="3600" u="sng">
                <a:solidFill>
                  <a:srgbClr val="000000"/>
                </a:solidFill>
                <a:latin typeface="Tahoma"/>
              </a:rPr>
              <a:t>S</a:t>
            </a:r>
            <a:r>
              <a:rPr lang="en-US" sz="3600">
                <a:solidFill>
                  <a:srgbClr val="000000"/>
                </a:solidFill>
                <a:latin typeface="Tahoma"/>
              </a:rPr>
              <a:t>ense </a:t>
            </a:r>
            <a:r>
              <a:rPr b="1" lang="en-US" sz="3600" u="sng">
                <a:solidFill>
                  <a:srgbClr val="000000"/>
                </a:solidFill>
                <a:latin typeface="Tahoma"/>
              </a:rPr>
              <a:t>M</a:t>
            </a:r>
            <a:r>
              <a:rPr lang="en-US" sz="3600">
                <a:solidFill>
                  <a:srgbClr val="000000"/>
                </a:solidFill>
                <a:latin typeface="Tahoma"/>
              </a:rPr>
              <a:t>ultiple </a:t>
            </a:r>
            <a:r>
              <a:rPr b="1" lang="en-US" sz="3600" u="sng">
                <a:solidFill>
                  <a:srgbClr val="000000"/>
                </a:solidFill>
                <a:latin typeface="Tahoma"/>
              </a:rPr>
              <a:t>A</a:t>
            </a:r>
            <a:r>
              <a:rPr lang="en-US" sz="3600">
                <a:solidFill>
                  <a:srgbClr val="000000"/>
                </a:solidFill>
                <a:latin typeface="Tahoma"/>
              </a:rPr>
              <a:t>ccess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"Listen before talk"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600">
                <a:solidFill>
                  <a:srgbClr val="000000"/>
                </a:solidFill>
                <a:latin typeface="Tahoma"/>
              </a:rPr>
              <a:t>Reduce the possibility of collision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But cannot completely eliminate it</a:t>
            </a:r>
            <a:endParaRPr/>
          </a:p>
        </p:txBody>
      </p:sp>
    </p:spTree>
  </p:cSld>
  <p:timing>
    <p:tnLst>
      <p:par>
        <p:cTn id="534" dur="indefinite" restart="never" nodeType="tmRoot">
          <p:childTnLst>
            <p:seq>
              <p:cTn id="5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80AD5CA-AAC7-4660-9369-45AB5B978C3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5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Collision in CSMA</a:t>
            </a:r>
            <a:endParaRPr/>
          </a:p>
        </p:txBody>
      </p:sp>
      <p:pic>
        <p:nvPicPr>
          <p:cNvPr id="55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5520" y="1398600"/>
            <a:ext cx="7878600" cy="5076720"/>
          </a:xfrm>
          <a:prstGeom prst="rect">
            <a:avLst/>
          </a:prstGeom>
          <a:ln w="9360">
            <a:noFill/>
          </a:ln>
        </p:spPr>
      </p:pic>
      <p:sp>
        <p:nvSpPr>
          <p:cNvPr id="558" name="CustomShape 3"/>
          <p:cNvSpPr/>
          <p:nvPr/>
        </p:nvSpPr>
        <p:spPr>
          <a:xfrm>
            <a:off x="372960" y="3363840"/>
            <a:ext cx="335160" cy="363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559" name="CustomShape 4"/>
          <p:cNvSpPr/>
          <p:nvPr/>
        </p:nvSpPr>
        <p:spPr>
          <a:xfrm>
            <a:off x="3039120" y="5867280"/>
            <a:ext cx="338400" cy="363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C</a:t>
            </a:r>
            <a:endParaRPr/>
          </a:p>
        </p:txBody>
      </p:sp>
    </p:spTree>
  </p:cSld>
  <p:timing>
    <p:tnLst>
      <p:par>
        <p:cTn id="536" dur="indefinite" restart="never" nodeType="tmRoot">
          <p:childTnLst>
            <p:seq>
              <p:cTn id="5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8A4887A-EB79-482D-8087-69DFD40E362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6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CSMA: Vulnerable Time</a:t>
            </a:r>
            <a:endParaRPr/>
          </a:p>
        </p:txBody>
      </p:sp>
      <p:pic>
        <p:nvPicPr>
          <p:cNvPr id="56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2035080"/>
            <a:ext cx="8837280" cy="3296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8" dur="indefinite" restart="never" nodeType="tmRoot">
          <p:childTnLst>
            <p:seq>
              <p:cTn id="5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B5053F6-72E7-4989-B247-CE1811C6DB1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6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Persistence Methods</a:t>
            </a:r>
            <a:endParaRPr/>
          </a:p>
        </p:txBody>
      </p:sp>
      <p:sp>
        <p:nvSpPr>
          <p:cNvPr id="565" name="CustomShape 3"/>
          <p:cNvSpPr/>
          <p:nvPr/>
        </p:nvSpPr>
        <p:spPr>
          <a:xfrm>
            <a:off x="457200" y="1219320"/>
            <a:ext cx="838008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What a station does when channel is idle or busy</a:t>
            </a:r>
            <a:endParaRPr/>
          </a:p>
        </p:txBody>
      </p:sp>
      <p:pic>
        <p:nvPicPr>
          <p:cNvPr id="566" name="Picture 4" descr=""/>
          <p:cNvPicPr/>
          <p:nvPr/>
        </p:nvPicPr>
        <p:blipFill>
          <a:blip r:embed="rId1"/>
          <a:srcRect l="0" t="0" r="0" b="-66324"/>
          <a:stretch>
            <a:fillRect/>
          </a:stretch>
        </p:blipFill>
        <p:spPr>
          <a:xfrm>
            <a:off x="614520" y="1817640"/>
            <a:ext cx="5098680" cy="1750680"/>
          </a:xfrm>
          <a:prstGeom prst="rect">
            <a:avLst/>
          </a:prstGeom>
          <a:ln w="9360">
            <a:noFill/>
          </a:ln>
        </p:spPr>
      </p:pic>
      <p:pic>
        <p:nvPicPr>
          <p:cNvPr id="567" name="Picture 5" descr=""/>
          <p:cNvPicPr/>
          <p:nvPr/>
        </p:nvPicPr>
        <p:blipFill>
          <a:blip r:embed="rId2"/>
          <a:srcRect l="0" t="33719" r="0" b="33925"/>
          <a:stretch>
            <a:fillRect/>
          </a:stretch>
        </p:blipFill>
        <p:spPr>
          <a:xfrm>
            <a:off x="1909800" y="3341520"/>
            <a:ext cx="5098680" cy="1750680"/>
          </a:xfrm>
          <a:prstGeom prst="rect">
            <a:avLst/>
          </a:prstGeom>
          <a:ln w="9360">
            <a:noFill/>
          </a:ln>
        </p:spPr>
      </p:pic>
      <p:pic>
        <p:nvPicPr>
          <p:cNvPr id="568" name="Picture 6" descr=""/>
          <p:cNvPicPr/>
          <p:nvPr/>
        </p:nvPicPr>
        <p:blipFill>
          <a:blip r:embed="rId3"/>
          <a:srcRect l="0" t="-66530" r="0" b="0"/>
          <a:stretch>
            <a:fillRect/>
          </a:stretch>
        </p:blipFill>
        <p:spPr>
          <a:xfrm>
            <a:off x="3205080" y="4865760"/>
            <a:ext cx="5098680" cy="1761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40" dur="indefinite" restart="never" nodeType="tmRoot">
          <p:childTnLst>
            <p:seq>
              <p:cTn id="5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7010280" y="6381720"/>
            <a:ext cx="213192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33DAB51-3225-4822-B10F-0C88BA1C264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7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d5d8b"/>
                </a:solidFill>
                <a:latin typeface="Tahoma"/>
              </a:rPr>
              <a:t>Persistence Methods</a:t>
            </a:r>
            <a:endParaRPr/>
          </a:p>
        </p:txBody>
      </p:sp>
      <p:pic>
        <p:nvPicPr>
          <p:cNvPr id="57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447920"/>
            <a:ext cx="5062320" cy="4921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42" dur="indefinite" restart="never" nodeType="tmRoot">
          <p:childTnLst>
            <p:seq>
              <p:cTn id="5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