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1" r:id="rId2"/>
    <p:sldId id="306" r:id="rId3"/>
    <p:sldId id="334" r:id="rId4"/>
    <p:sldId id="335" r:id="rId5"/>
    <p:sldId id="336" r:id="rId6"/>
    <p:sldId id="341" r:id="rId7"/>
    <p:sldId id="332" r:id="rId8"/>
    <p:sldId id="337" r:id="rId9"/>
    <p:sldId id="338" r:id="rId10"/>
    <p:sldId id="340" r:id="rId11"/>
    <p:sldId id="339" r:id="rId12"/>
    <p:sldId id="342" r:id="rId13"/>
    <p:sldId id="343" r:id="rId14"/>
    <p:sldId id="344" r:id="rId15"/>
    <p:sldId id="345" r:id="rId16"/>
    <p:sldId id="318" r:id="rId17"/>
    <p:sldId id="33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995" userDrawn="1">
          <p15:clr>
            <a:srgbClr val="A4A3A4"/>
          </p15:clr>
        </p15:guide>
        <p15:guide id="2" pos="7101" userDrawn="1">
          <p15:clr>
            <a:srgbClr val="A4A3A4"/>
          </p15:clr>
        </p15:guide>
        <p15:guide id="4" pos="912" userDrawn="1">
          <p15:clr>
            <a:srgbClr val="A4A3A4"/>
          </p15:clr>
        </p15:guide>
        <p15:guide id="5" orient="horz" pos="12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887CC"/>
    <a:srgbClr val="6CA9C8"/>
    <a:srgbClr val="3D62B5"/>
    <a:srgbClr val="FFFFFF"/>
    <a:srgbClr val="7F9B3F"/>
    <a:srgbClr val="666633"/>
    <a:srgbClr val="008000"/>
    <a:srgbClr val="E79D95"/>
    <a:srgbClr val="FDDEB1"/>
    <a:srgbClr val="FCD19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791" autoAdjust="0"/>
    <p:restoredTop sz="94624" autoAdjust="0"/>
  </p:normalViewPr>
  <p:slideViewPr>
    <p:cSldViewPr snapToGrid="0">
      <p:cViewPr varScale="1">
        <p:scale>
          <a:sx n="69" d="100"/>
          <a:sy n="69" d="100"/>
        </p:scale>
        <p:origin x="-816" y="-102"/>
      </p:cViewPr>
      <p:guideLst>
        <p:guide orient="horz" pos="3995"/>
        <p:guide orient="horz" pos="1200"/>
        <p:guide pos="7101"/>
        <p:guide pos="912"/>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490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0BC7AC-A884-4A01-995B-F12F7B3C6665}" type="datetimeFigureOut">
              <a:rPr lang="en-US" smtClean="0"/>
              <a:pPr/>
              <a:t>3/10/2016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B00B38-9AA4-4118-AED9-1277E0C9F138}" type="slidenum">
              <a:rPr lang="en-US" smtClean="0"/>
              <a:pPr/>
              <a:t>‹#›</a:t>
            </a:fld>
            <a:endParaRPr lang="en-US"/>
          </a:p>
        </p:txBody>
      </p:sp>
    </p:spTree>
    <p:extLst>
      <p:ext uri="{BB962C8B-B14F-4D97-AF65-F5344CB8AC3E}">
        <p14:creationId xmlns:p14="http://schemas.microsoft.com/office/powerpoint/2010/main" xmlns="" val="3490175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a:t>
            </a:fld>
            <a:endParaRPr lang="en-US"/>
          </a:p>
        </p:txBody>
      </p:sp>
    </p:spTree>
    <p:extLst>
      <p:ext uri="{BB962C8B-B14F-4D97-AF65-F5344CB8AC3E}">
        <p14:creationId xmlns:p14="http://schemas.microsoft.com/office/powerpoint/2010/main" xmlns="" val="3985706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10</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11</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12</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13</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14</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15</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16</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17</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2</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3</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4</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5</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6</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7</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8</a:t>
            </a:fld>
            <a:endParaRPr lang="en-US"/>
          </a:p>
        </p:txBody>
      </p:sp>
    </p:spTree>
    <p:extLst>
      <p:ext uri="{BB962C8B-B14F-4D97-AF65-F5344CB8AC3E}">
        <p14:creationId xmlns:p14="http://schemas.microsoft.com/office/powerpoint/2010/main" xmlns="" val="1210330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00B38-9AA4-4118-AED9-1277E0C9F138}" type="slidenum">
              <a:rPr lang="en-US" smtClean="0"/>
              <a:pPr/>
              <a:t>9</a:t>
            </a:fld>
            <a:endParaRPr lang="en-US"/>
          </a:p>
        </p:txBody>
      </p:sp>
    </p:spTree>
    <p:extLst>
      <p:ext uri="{BB962C8B-B14F-4D97-AF65-F5344CB8AC3E}">
        <p14:creationId xmlns:p14="http://schemas.microsoft.com/office/powerpoint/2010/main" xmlns="" val="1210330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98AF86D-2565-4FD5-9E7F-E41C7F6BFF0E}" type="datetime1">
              <a:rPr lang="en-US" smtClean="0"/>
              <a:pPr/>
              <a:t>3/10/2016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xmlns="" val="1749979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056697A-6DD3-4015-B59C-706A6E5A897C}" type="datetime1">
              <a:rPr lang="en-US" smtClean="0"/>
              <a:pPr/>
              <a:t>3/10/2016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xmlns="" val="1246309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181944F-F65C-4D3B-812E-7AC16DCC1D9D}" type="datetime1">
              <a:rPr lang="en-US" smtClean="0"/>
              <a:pPr/>
              <a:t>3/10/2016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xmlns="" val="4003667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AF9065FD-D4DE-439C-97B5-2642C9B898A4}" type="datetime1">
              <a:rPr lang="en-US" smtClean="0"/>
              <a:pPr/>
              <a:t>3/10/2016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xmlns="" val="341244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5DA53A8A-995E-4DEF-89CD-14EF711FAD6D}" type="datetime1">
              <a:rPr lang="en-US" smtClean="0"/>
              <a:pPr/>
              <a:t>3/10/2016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xmlns="" val="237732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CA5C398-F36E-4EF4-93B1-254EC0671051}" type="datetime1">
              <a:rPr lang="en-US" smtClean="0"/>
              <a:pPr/>
              <a:t>3/10/2016</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xmlns="" val="1370509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B4B389EC-0842-4499-8613-CFA06BCCC34B}" type="datetime1">
              <a:rPr lang="en-US" smtClean="0"/>
              <a:pPr/>
              <a:t>3/10/2016</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xmlns="" val="2234144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0F7E1773-F01E-483B-B9FA-4929E31C9153}" type="datetime1">
              <a:rPr lang="en-US" smtClean="0"/>
              <a:pPr/>
              <a:t>3/10/2016</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180530" y="6259365"/>
            <a:ext cx="450273" cy="365125"/>
          </a:xfrm>
        </p:spPr>
        <p:txBody>
          <a:bodyPr/>
          <a:lstStyle>
            <a:lvl1pPr>
              <a:defRPr i="0"/>
            </a:lvl1pPr>
          </a:lstStyle>
          <a:p>
            <a:fld id="{2B0A5C23-9A0D-4D31-9768-FD96BB453C39}" type="slidenum">
              <a:rPr lang="en-US" smtClean="0"/>
              <a:pPr/>
              <a:t>‹#›</a:t>
            </a:fld>
            <a:endParaRPr lang="en-US"/>
          </a:p>
        </p:txBody>
      </p:sp>
    </p:spTree>
    <p:extLst>
      <p:ext uri="{BB962C8B-B14F-4D97-AF65-F5344CB8AC3E}">
        <p14:creationId xmlns:p14="http://schemas.microsoft.com/office/powerpoint/2010/main" xmlns="" val="722514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83425274-F12A-4882-90CC-97FF3F686794}" type="datetime1">
              <a:rPr lang="en-US" smtClean="0"/>
              <a:pPr/>
              <a:t>3/10/2016</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xmlns="" val="2758354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7287031-7EB6-485C-ADE0-A09852E9D041}" type="datetime1">
              <a:rPr lang="en-US" smtClean="0"/>
              <a:pPr/>
              <a:t>3/10/2016</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xmlns="" val="2826994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990AC455-9089-4862-8BF9-DA096C1A2494}" type="datetime1">
              <a:rPr lang="en-US" smtClean="0"/>
              <a:pPr/>
              <a:t>3/10/2016</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B0A5C23-9A0D-4D31-9768-FD96BB453C39}" type="slidenum">
              <a:rPr lang="en-US" smtClean="0"/>
              <a:pPr/>
              <a:t>‹#›</a:t>
            </a:fld>
            <a:endParaRPr lang="en-US"/>
          </a:p>
        </p:txBody>
      </p:sp>
    </p:spTree>
    <p:extLst>
      <p:ext uri="{BB962C8B-B14F-4D97-AF65-F5344CB8AC3E}">
        <p14:creationId xmlns:p14="http://schemas.microsoft.com/office/powerpoint/2010/main" xmlns="" val="673312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Oval 8"/>
          <p:cNvSpPr/>
          <p:nvPr/>
        </p:nvSpPr>
        <p:spPr>
          <a:xfrm>
            <a:off x="224918" y="6246665"/>
            <a:ext cx="390524" cy="390524"/>
          </a:xfrm>
          <a:prstGeom prst="ellipse">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06181"/>
            <a:ext cx="10515600" cy="65968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6" name="Slide Number Placeholder 5"/>
          <p:cNvSpPr>
            <a:spLocks noGrp="1"/>
          </p:cNvSpPr>
          <p:nvPr>
            <p:ph type="sldNum" sz="quarter" idx="4"/>
          </p:nvPr>
        </p:nvSpPr>
        <p:spPr>
          <a:xfrm>
            <a:off x="195044" y="6259365"/>
            <a:ext cx="450273" cy="365125"/>
          </a:xfrm>
          <a:prstGeom prst="rect">
            <a:avLst/>
          </a:prstGeom>
        </p:spPr>
        <p:txBody>
          <a:bodyPr vert="horz" lIns="91440" tIns="45720" rIns="91440" bIns="45720" rtlCol="0" anchor="ctr"/>
          <a:lstStyle>
            <a:lvl1pPr algn="ctr">
              <a:defRPr sz="1600" b="1">
                <a:solidFill>
                  <a:srgbClr val="CBCBCB"/>
                </a:solidFill>
              </a:defRPr>
            </a:lvl1pPr>
          </a:lstStyle>
          <a:p>
            <a:fld id="{2B0A5C23-9A0D-4D31-9768-FD96BB453C39}" type="slidenum">
              <a:rPr lang="en-US" smtClean="0"/>
              <a:pPr/>
              <a:t>‹#›</a:t>
            </a:fld>
            <a:endParaRPr lang="en-US"/>
          </a:p>
        </p:txBody>
      </p:sp>
    </p:spTree>
    <p:extLst>
      <p:ext uri="{BB962C8B-B14F-4D97-AF65-F5344CB8AC3E}">
        <p14:creationId xmlns:p14="http://schemas.microsoft.com/office/powerpoint/2010/main" xmlns="" val="1419689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2B0A5C23-9A0D-4D31-9768-FD96BB453C39}" type="slidenum">
              <a:rPr lang="en-US" smtClean="0"/>
              <a:pPr/>
              <a:t>1</a:t>
            </a:fld>
            <a:endParaRPr lang="en-US" dirty="0"/>
          </a:p>
        </p:txBody>
      </p:sp>
      <p:sp>
        <p:nvSpPr>
          <p:cNvPr id="68" name="Title 1"/>
          <p:cNvSpPr>
            <a:spLocks noGrp="1"/>
          </p:cNvSpPr>
          <p:nvPr>
            <p:ph type="title"/>
          </p:nvPr>
        </p:nvSpPr>
        <p:spPr>
          <a:xfrm>
            <a:off x="838200" y="306181"/>
            <a:ext cx="10515600" cy="987360"/>
          </a:xfrm>
        </p:spPr>
        <p:txBody>
          <a:bodyPr>
            <a:normAutofit/>
          </a:bodyPr>
          <a:lstStyle/>
          <a:p>
            <a:r>
              <a:rPr lang="vi-VN" sz="5400" dirty="0" smtClean="0">
                <a:solidFill>
                  <a:srgbClr val="6887CC"/>
                </a:solidFill>
                <a:latin typeface="Arial" pitchFamily="34" charset="0"/>
                <a:ea typeface="Segoe UI bold" panose="020B0802040204020203" pitchFamily="34" charset="0"/>
                <a:cs typeface="Arial" pitchFamily="34" charset="0"/>
              </a:rPr>
              <a:t>Bộ môn HTTT – Khoa CNTT</a:t>
            </a:r>
            <a:endParaRPr lang="en-US" sz="5000" dirty="0">
              <a:solidFill>
                <a:srgbClr val="6887CC"/>
              </a:solidFill>
              <a:latin typeface="Arial" pitchFamily="34" charset="0"/>
              <a:ea typeface="Segoe UI bold" panose="020B0802040204020203" pitchFamily="34" charset="0"/>
              <a:cs typeface="Arial" pitchFamily="34" charset="0"/>
            </a:endParaRPr>
          </a:p>
        </p:txBody>
      </p:sp>
      <p:sp>
        <p:nvSpPr>
          <p:cNvPr id="22" name="Freeform 21"/>
          <p:cNvSpPr/>
          <p:nvPr/>
        </p:nvSpPr>
        <p:spPr>
          <a:xfrm>
            <a:off x="1109883" y="1624716"/>
            <a:ext cx="10377798" cy="4304370"/>
          </a:xfrm>
          <a:custGeom>
            <a:avLst/>
            <a:gdLst>
              <a:gd name="connsiteX0" fmla="*/ 0 w 1828059"/>
              <a:gd name="connsiteY0" fmla="*/ 116640 h 1166400"/>
              <a:gd name="connsiteX1" fmla="*/ 116640 w 1828059"/>
              <a:gd name="connsiteY1" fmla="*/ 0 h 1166400"/>
              <a:gd name="connsiteX2" fmla="*/ 1711419 w 1828059"/>
              <a:gd name="connsiteY2" fmla="*/ 0 h 1166400"/>
              <a:gd name="connsiteX3" fmla="*/ 1828059 w 1828059"/>
              <a:gd name="connsiteY3" fmla="*/ 116640 h 1166400"/>
              <a:gd name="connsiteX4" fmla="*/ 1828059 w 1828059"/>
              <a:gd name="connsiteY4" fmla="*/ 1049760 h 1166400"/>
              <a:gd name="connsiteX5" fmla="*/ 1711419 w 1828059"/>
              <a:gd name="connsiteY5" fmla="*/ 1166400 h 1166400"/>
              <a:gd name="connsiteX6" fmla="*/ 116640 w 1828059"/>
              <a:gd name="connsiteY6" fmla="*/ 1166400 h 1166400"/>
              <a:gd name="connsiteX7" fmla="*/ 0 w 1828059"/>
              <a:gd name="connsiteY7" fmla="*/ 1049760 h 1166400"/>
              <a:gd name="connsiteX8" fmla="*/ 0 w 1828059"/>
              <a:gd name="connsiteY8" fmla="*/ 116640 h 116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059" h="1166400">
                <a:moveTo>
                  <a:pt x="0" y="116640"/>
                </a:moveTo>
                <a:cubicBezTo>
                  <a:pt x="0" y="52222"/>
                  <a:pt x="52222" y="0"/>
                  <a:pt x="116640" y="0"/>
                </a:cubicBezTo>
                <a:lnTo>
                  <a:pt x="1711419" y="0"/>
                </a:lnTo>
                <a:cubicBezTo>
                  <a:pt x="1775837" y="0"/>
                  <a:pt x="1828059" y="52222"/>
                  <a:pt x="1828059" y="116640"/>
                </a:cubicBezTo>
                <a:lnTo>
                  <a:pt x="1828059" y="1049760"/>
                </a:lnTo>
                <a:cubicBezTo>
                  <a:pt x="1828059" y="1114178"/>
                  <a:pt x="1775837" y="1166400"/>
                  <a:pt x="1711419" y="1166400"/>
                </a:cubicBezTo>
                <a:lnTo>
                  <a:pt x="116640" y="1166400"/>
                </a:lnTo>
                <a:cubicBezTo>
                  <a:pt x="52222" y="1166400"/>
                  <a:pt x="0" y="1114178"/>
                  <a:pt x="0" y="1049760"/>
                </a:cubicBezTo>
                <a:lnTo>
                  <a:pt x="0" y="116640"/>
                </a:lnTo>
                <a:close/>
              </a:path>
            </a:pathLst>
          </a:custGeom>
          <a:solidFill>
            <a:srgbClr val="6887CC"/>
          </a:solidFill>
          <a:ln/>
        </p:spPr>
        <p:style>
          <a:lnRef idx="3">
            <a:schemeClr val="lt1"/>
          </a:lnRef>
          <a:fillRef idx="1">
            <a:schemeClr val="accent4"/>
          </a:fillRef>
          <a:effectRef idx="1">
            <a:schemeClr val="accent4"/>
          </a:effectRef>
          <a:fontRef idx="minor">
            <a:schemeClr val="lt1"/>
          </a:fontRef>
        </p:style>
        <p:txBody>
          <a:bodyPr spcFirstLastPara="0" vert="horz" wrap="square" lIns="192024" tIns="192024" rIns="192024" bIns="538047" numCol="1" spcCol="1270" anchor="t" anchorCtr="0">
            <a:noAutofit/>
          </a:bodyPr>
          <a:lstStyle/>
          <a:p>
            <a:pPr lvl="0" algn="ctr" defTabSz="1200150">
              <a:spcBef>
                <a:spcPct val="0"/>
              </a:spcBef>
              <a:spcAft>
                <a:spcPct val="35000"/>
              </a:spcAft>
            </a:pPr>
            <a:r>
              <a:rPr lang="vi-VN" sz="4400" dirty="0" smtClean="0">
                <a:solidFill>
                  <a:schemeClr val="accent2"/>
                </a:solidFill>
              </a:rPr>
              <a:t>Công nghệ WEB</a:t>
            </a:r>
            <a:endParaRPr lang="pt-PT" sz="4400" dirty="0" smtClean="0">
              <a:solidFill>
                <a:schemeClr val="accent2"/>
              </a:solidFill>
            </a:endParaRPr>
          </a:p>
          <a:p>
            <a:pPr lvl="0" algn="ctr" defTabSz="1200150">
              <a:spcBef>
                <a:spcPct val="0"/>
              </a:spcBef>
              <a:spcAft>
                <a:spcPct val="35000"/>
              </a:spcAft>
            </a:pPr>
            <a:r>
              <a:rPr lang="vi-VN" sz="4800" b="1" dirty="0" smtClean="0">
                <a:solidFill>
                  <a:srgbClr val="FFFFFF"/>
                </a:solidFill>
              </a:rPr>
              <a:t>Mô hình MVC</a:t>
            </a:r>
            <a:endParaRPr lang="en-US" sz="4400" kern="1200" dirty="0">
              <a:solidFill>
                <a:srgbClr val="FFFFFF"/>
              </a:solidFill>
            </a:endParaRPr>
          </a:p>
        </p:txBody>
      </p:sp>
      <p:sp>
        <p:nvSpPr>
          <p:cNvPr id="24" name="TextBox 23"/>
          <p:cNvSpPr txBox="1"/>
          <p:nvPr/>
        </p:nvSpPr>
        <p:spPr>
          <a:xfrm>
            <a:off x="9709235" y="6298789"/>
            <a:ext cx="1633781" cy="369332"/>
          </a:xfrm>
          <a:prstGeom prst="rect">
            <a:avLst/>
          </a:prstGeom>
          <a:noFill/>
        </p:spPr>
        <p:txBody>
          <a:bodyPr wrap="none" rtlCol="0">
            <a:spAutoFit/>
          </a:bodyPr>
          <a:lstStyle/>
          <a:p>
            <a:r>
              <a:rPr lang="en-US" b="1" dirty="0" err="1" smtClean="0"/>
              <a:t>Hà</a:t>
            </a:r>
            <a:r>
              <a:rPr lang="en-US" b="1" dirty="0" smtClean="0"/>
              <a:t> </a:t>
            </a:r>
            <a:r>
              <a:rPr lang="en-US" b="1" dirty="0" err="1" smtClean="0"/>
              <a:t>Nội</a:t>
            </a:r>
            <a:r>
              <a:rPr lang="en-US" b="1" dirty="0" smtClean="0"/>
              <a:t> - 2015</a:t>
            </a:r>
            <a:endParaRPr lang="en-US" b="1" dirty="0"/>
          </a:p>
        </p:txBody>
      </p:sp>
    </p:spTree>
    <p:extLst>
      <p:ext uri="{BB962C8B-B14F-4D97-AF65-F5344CB8AC3E}">
        <p14:creationId xmlns:p14="http://schemas.microsoft.com/office/powerpoint/2010/main" xmlns="" val="2478883616"/>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10</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rmAutofit/>
          </a:bodyPr>
          <a:lstStyle/>
          <a:p>
            <a:r>
              <a:rPr lang="en-US" sz="4000" dirty="0" smtClean="0">
                <a:solidFill>
                  <a:srgbClr val="5C5C5C"/>
                </a:solidFill>
                <a:latin typeface="Arial" pitchFamily="34" charset="0"/>
                <a:ea typeface="Segoe UI bold" panose="020B0802040204020203" pitchFamily="34" charset="0"/>
                <a:cs typeface="Arial" pitchFamily="34" charset="0"/>
              </a:rPr>
              <a:t>Tạo ứng dụng ASP.NET MVC</a:t>
            </a:r>
            <a:endParaRPr lang="en-US" sz="4000" dirty="0">
              <a:solidFill>
                <a:srgbClr val="5C5C5C"/>
              </a:solidFill>
              <a:latin typeface="Arial" pitchFamily="34" charset="0"/>
              <a:ea typeface="Segoe UI bold" panose="020B0802040204020203" pitchFamily="34" charset="0"/>
              <a:cs typeface="Arial" pitchFamily="34" charset="0"/>
            </a:endParaRP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5240122" cy="477054"/>
          </a:xfrm>
          <a:prstGeom prst="rect">
            <a:avLst/>
          </a:prstGeom>
          <a:noFill/>
        </p:spPr>
        <p:txBody>
          <a:bodyPr wrap="square" rtlCol="0">
            <a:spAutoFit/>
          </a:bodyPr>
          <a:lstStyle/>
          <a:p>
            <a:pPr>
              <a:spcAft>
                <a:spcPts val="600"/>
              </a:spcAft>
              <a:buClr>
                <a:srgbClr val="929292"/>
              </a:buClr>
            </a:pPr>
            <a:r>
              <a:rPr lang="en-US" sz="2500" b="1" dirty="0" smtClean="0">
                <a:latin typeface="Arial" pitchFamily="34" charset="0"/>
                <a:cs typeface="Arial" pitchFamily="34" charset="0"/>
              </a:rPr>
              <a:t>Chạy ứng dụng</a:t>
            </a:r>
            <a:endParaRPr lang="en-US" sz="2500" b="1" dirty="0">
              <a:latin typeface="Arial" pitchFamily="34" charset="0"/>
              <a:cs typeface="Arial" pitchFamily="34" charset="0"/>
            </a:endParaRPr>
          </a:p>
        </p:txBody>
      </p:sp>
      <p:grpSp>
        <p:nvGrpSpPr>
          <p:cNvPr id="2" name="Group 2"/>
          <p:cNvGrpSpPr/>
          <p:nvPr/>
        </p:nvGrpSpPr>
        <p:grpSpPr>
          <a:xfrm>
            <a:off x="574105" y="1156532"/>
            <a:ext cx="697627" cy="707886"/>
            <a:chOff x="5552091" y="1697774"/>
            <a:chExt cx="697627" cy="707886"/>
          </a:xfrm>
        </p:grpSpPr>
        <p:sp>
          <p:nvSpPr>
            <p:cNvPr id="17" name="Oval 16"/>
            <p:cNvSpPr/>
            <p:nvPr/>
          </p:nvSpPr>
          <p:spPr>
            <a:xfrm>
              <a:off x="5684587" y="1906003"/>
              <a:ext cx="408572" cy="408572"/>
            </a:xfrm>
            <a:prstGeom prst="ellipse">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552091" y="1697774"/>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1026" name="Picture 2"/>
          <p:cNvPicPr>
            <a:picLocks noChangeAspect="1" noChangeArrowheads="1"/>
          </p:cNvPicPr>
          <p:nvPr/>
        </p:nvPicPr>
        <p:blipFill>
          <a:blip r:embed="rId3"/>
          <a:srcRect/>
          <a:stretch>
            <a:fillRect/>
          </a:stretch>
        </p:blipFill>
        <p:spPr bwMode="auto">
          <a:xfrm>
            <a:off x="2867890" y="1769018"/>
            <a:ext cx="7465435" cy="4423962"/>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11</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rmAutofit/>
          </a:bodyPr>
          <a:lstStyle/>
          <a:p>
            <a:r>
              <a:rPr lang="en-US" sz="4000" dirty="0" smtClean="0">
                <a:solidFill>
                  <a:srgbClr val="5C5C5C"/>
                </a:solidFill>
                <a:latin typeface="Arial" pitchFamily="34" charset="0"/>
                <a:ea typeface="Segoe UI bold" panose="020B0802040204020203" pitchFamily="34" charset="0"/>
                <a:cs typeface="Arial" pitchFamily="34" charset="0"/>
              </a:rPr>
              <a:t>Tạo ứng dụng ASP.NET MVC</a:t>
            </a:r>
            <a:endParaRPr lang="en-US" sz="4000" dirty="0">
              <a:solidFill>
                <a:srgbClr val="5C5C5C"/>
              </a:solidFill>
              <a:latin typeface="Arial" pitchFamily="34" charset="0"/>
              <a:ea typeface="Segoe UI bold" panose="020B0802040204020203" pitchFamily="34" charset="0"/>
              <a:cs typeface="Arial" pitchFamily="34" charset="0"/>
            </a:endParaRP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5240122" cy="477054"/>
          </a:xfrm>
          <a:prstGeom prst="rect">
            <a:avLst/>
          </a:prstGeom>
          <a:noFill/>
        </p:spPr>
        <p:txBody>
          <a:bodyPr wrap="square" rtlCol="0">
            <a:spAutoFit/>
          </a:bodyPr>
          <a:lstStyle/>
          <a:p>
            <a:pPr>
              <a:spcAft>
                <a:spcPts val="600"/>
              </a:spcAft>
              <a:buClr>
                <a:srgbClr val="929292"/>
              </a:buClr>
            </a:pPr>
            <a:r>
              <a:rPr lang="en-US" sz="2500" b="1" dirty="0" smtClean="0">
                <a:latin typeface="Arial" pitchFamily="34" charset="0"/>
                <a:cs typeface="Arial" pitchFamily="34" charset="0"/>
              </a:rPr>
              <a:t>Cấu trúc </a:t>
            </a:r>
            <a:r>
              <a:rPr lang="en-US" sz="2500" b="1" smtClean="0">
                <a:latin typeface="Arial" pitchFamily="34" charset="0"/>
                <a:cs typeface="Arial" pitchFamily="34" charset="0"/>
              </a:rPr>
              <a:t>một project</a:t>
            </a:r>
            <a:endParaRPr lang="en-US" sz="2500" b="1" dirty="0" smtClean="0">
              <a:latin typeface="Arial" pitchFamily="34" charset="0"/>
              <a:cs typeface="Arial" pitchFamily="34" charset="0"/>
            </a:endParaRPr>
          </a:p>
        </p:txBody>
      </p:sp>
      <p:grpSp>
        <p:nvGrpSpPr>
          <p:cNvPr id="2" name="Group 2"/>
          <p:cNvGrpSpPr/>
          <p:nvPr/>
        </p:nvGrpSpPr>
        <p:grpSpPr>
          <a:xfrm>
            <a:off x="574105" y="1156532"/>
            <a:ext cx="697627" cy="707886"/>
            <a:chOff x="5552091" y="1697774"/>
            <a:chExt cx="697627" cy="707886"/>
          </a:xfrm>
        </p:grpSpPr>
        <p:sp>
          <p:nvSpPr>
            <p:cNvPr id="17" name="Oval 16"/>
            <p:cNvSpPr/>
            <p:nvPr/>
          </p:nvSpPr>
          <p:spPr>
            <a:xfrm>
              <a:off x="5684587" y="1906003"/>
              <a:ext cx="408572" cy="408572"/>
            </a:xfrm>
            <a:prstGeom prst="ellipse">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552091" y="1697774"/>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3074" name="Picture 2"/>
          <p:cNvPicPr>
            <a:picLocks noChangeAspect="1" noChangeArrowheads="1"/>
          </p:cNvPicPr>
          <p:nvPr/>
        </p:nvPicPr>
        <p:blipFill>
          <a:blip r:embed="rId3"/>
          <a:srcRect/>
          <a:stretch>
            <a:fillRect/>
          </a:stretch>
        </p:blipFill>
        <p:spPr bwMode="auto">
          <a:xfrm>
            <a:off x="3727738" y="1986829"/>
            <a:ext cx="4806661" cy="4607360"/>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12</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rmAutofit/>
          </a:bodyPr>
          <a:lstStyle/>
          <a:p>
            <a:r>
              <a:rPr lang="en-US" sz="4000" dirty="0" smtClean="0">
                <a:solidFill>
                  <a:srgbClr val="5C5C5C"/>
                </a:solidFill>
                <a:latin typeface="Arial" pitchFamily="34" charset="0"/>
                <a:ea typeface="Segoe UI bold" panose="020B0802040204020203" pitchFamily="34" charset="0"/>
                <a:cs typeface="Arial" pitchFamily="34" charset="0"/>
              </a:rPr>
              <a:t>Tạo ứng dụng ASP.NET MVC</a:t>
            </a:r>
            <a:endParaRPr lang="en-US" sz="4000" dirty="0">
              <a:solidFill>
                <a:srgbClr val="5C5C5C"/>
              </a:solidFill>
              <a:latin typeface="Arial" pitchFamily="34" charset="0"/>
              <a:ea typeface="Segoe UI bold" panose="020B0802040204020203" pitchFamily="34" charset="0"/>
              <a:cs typeface="Arial" pitchFamily="34" charset="0"/>
            </a:endParaRP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5240122" cy="477054"/>
          </a:xfrm>
          <a:prstGeom prst="rect">
            <a:avLst/>
          </a:prstGeom>
          <a:noFill/>
        </p:spPr>
        <p:txBody>
          <a:bodyPr wrap="square" rtlCol="0">
            <a:spAutoFit/>
          </a:bodyPr>
          <a:lstStyle/>
          <a:p>
            <a:pPr>
              <a:spcAft>
                <a:spcPts val="600"/>
              </a:spcAft>
              <a:buClr>
                <a:srgbClr val="929292"/>
              </a:buClr>
            </a:pPr>
            <a:r>
              <a:rPr lang="en-US" sz="2500" b="1" dirty="0" smtClean="0">
                <a:latin typeface="Arial" pitchFamily="34" charset="0"/>
                <a:cs typeface="Arial" pitchFamily="34" charset="0"/>
              </a:rPr>
              <a:t>Cấu trúc </a:t>
            </a:r>
            <a:r>
              <a:rPr lang="en-US" sz="2500" b="1" smtClean="0">
                <a:latin typeface="Arial" pitchFamily="34" charset="0"/>
                <a:cs typeface="Arial" pitchFamily="34" charset="0"/>
              </a:rPr>
              <a:t>một project</a:t>
            </a:r>
            <a:endParaRPr lang="en-US" sz="2500" b="1" dirty="0" smtClean="0">
              <a:latin typeface="Arial" pitchFamily="34" charset="0"/>
              <a:cs typeface="Arial" pitchFamily="34" charset="0"/>
            </a:endParaRPr>
          </a:p>
        </p:txBody>
      </p:sp>
      <p:grpSp>
        <p:nvGrpSpPr>
          <p:cNvPr id="2" name="Group 2"/>
          <p:cNvGrpSpPr/>
          <p:nvPr/>
        </p:nvGrpSpPr>
        <p:grpSpPr>
          <a:xfrm>
            <a:off x="574105" y="1156532"/>
            <a:ext cx="697627" cy="707886"/>
            <a:chOff x="5552091" y="1697774"/>
            <a:chExt cx="697627" cy="707886"/>
          </a:xfrm>
        </p:grpSpPr>
        <p:sp>
          <p:nvSpPr>
            <p:cNvPr id="17" name="Oval 16"/>
            <p:cNvSpPr/>
            <p:nvPr/>
          </p:nvSpPr>
          <p:spPr>
            <a:xfrm>
              <a:off x="5684587" y="1906003"/>
              <a:ext cx="408572" cy="408572"/>
            </a:xfrm>
            <a:prstGeom prst="ellipse">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552091" y="1697774"/>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79" y="1811915"/>
            <a:ext cx="5676403" cy="3123932"/>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b="1" dirty="0" smtClean="0"/>
              <a:t>Các folders chính: Models, Views, Controllers </a:t>
            </a:r>
            <a:r>
              <a:rPr lang="vi-VN" sz="2400" dirty="0" smtClean="0"/>
              <a:t>- là nơi sẽ lưu các file .cs, .cshtml tương ứng với các chức năng của mô hình MVC. </a:t>
            </a:r>
          </a:p>
          <a:p>
            <a:pPr marL="171450" indent="-171450">
              <a:spcAft>
                <a:spcPts val="600"/>
              </a:spcAft>
              <a:buClr>
                <a:srgbClr val="929292"/>
              </a:buClr>
              <a:buFont typeface="Wingdings" panose="05000000000000000000" pitchFamily="2" charset="2"/>
              <a:buChar char="§"/>
            </a:pPr>
            <a:r>
              <a:rPr lang="vi-VN" sz="2400" b="1" dirty="0" smtClean="0"/>
              <a:t>HomeController.cs</a:t>
            </a:r>
            <a:r>
              <a:rPr lang="vi-VN" sz="2400" dirty="0" smtClean="0"/>
              <a:t> với View tương ứng là </a:t>
            </a:r>
            <a:r>
              <a:rPr lang="vi-VN" sz="2400" b="1" dirty="0" smtClean="0"/>
              <a:t>Home</a:t>
            </a:r>
            <a:r>
              <a:rPr lang="vi-VN" sz="2400" dirty="0" smtClean="0"/>
              <a:t>. Action Index của Home Controller sẽ được gọi khi chạy ứng dụng.Mã HomeController như sau:</a:t>
            </a:r>
          </a:p>
        </p:txBody>
      </p:sp>
      <p:pic>
        <p:nvPicPr>
          <p:cNvPr id="1026" name="Picture 2"/>
          <p:cNvPicPr>
            <a:picLocks noChangeAspect="1" noChangeArrowheads="1"/>
          </p:cNvPicPr>
          <p:nvPr/>
        </p:nvPicPr>
        <p:blipFill>
          <a:blip r:embed="rId3"/>
          <a:srcRect/>
          <a:stretch>
            <a:fillRect/>
          </a:stretch>
        </p:blipFill>
        <p:spPr bwMode="auto">
          <a:xfrm>
            <a:off x="8160328" y="1729219"/>
            <a:ext cx="2619561" cy="2967472"/>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13</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rmAutofit/>
          </a:bodyPr>
          <a:lstStyle/>
          <a:p>
            <a:r>
              <a:rPr lang="en-US" sz="4000" dirty="0" smtClean="0">
                <a:solidFill>
                  <a:srgbClr val="5C5C5C"/>
                </a:solidFill>
                <a:latin typeface="Arial" pitchFamily="34" charset="0"/>
                <a:ea typeface="Segoe UI bold" panose="020B0802040204020203" pitchFamily="34" charset="0"/>
                <a:cs typeface="Arial" pitchFamily="34" charset="0"/>
              </a:rPr>
              <a:t>Tạo ứng dụng ASP.NET MVC</a:t>
            </a:r>
            <a:endParaRPr lang="en-US" sz="4000" dirty="0">
              <a:solidFill>
                <a:srgbClr val="5C5C5C"/>
              </a:solidFill>
              <a:latin typeface="Arial" pitchFamily="34" charset="0"/>
              <a:ea typeface="Segoe UI bold" panose="020B0802040204020203" pitchFamily="34" charset="0"/>
              <a:cs typeface="Arial" pitchFamily="34" charset="0"/>
            </a:endParaRP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5240122" cy="477054"/>
          </a:xfrm>
          <a:prstGeom prst="rect">
            <a:avLst/>
          </a:prstGeom>
          <a:noFill/>
        </p:spPr>
        <p:txBody>
          <a:bodyPr wrap="square" rtlCol="0">
            <a:spAutoFit/>
          </a:bodyPr>
          <a:lstStyle/>
          <a:p>
            <a:pPr>
              <a:spcAft>
                <a:spcPts val="600"/>
              </a:spcAft>
              <a:buClr>
                <a:srgbClr val="929292"/>
              </a:buClr>
            </a:pPr>
            <a:r>
              <a:rPr lang="en-US" sz="2500" b="1" dirty="0" smtClean="0">
                <a:latin typeface="Arial" pitchFamily="34" charset="0"/>
                <a:cs typeface="Arial" pitchFamily="34" charset="0"/>
              </a:rPr>
              <a:t>Cấu trúc </a:t>
            </a:r>
            <a:r>
              <a:rPr lang="en-US" sz="2500" b="1" smtClean="0">
                <a:latin typeface="Arial" pitchFamily="34" charset="0"/>
                <a:cs typeface="Arial" pitchFamily="34" charset="0"/>
              </a:rPr>
              <a:t>một project</a:t>
            </a:r>
            <a:endParaRPr lang="en-US" sz="2500" b="1" dirty="0" smtClean="0">
              <a:latin typeface="Arial" pitchFamily="34" charset="0"/>
              <a:cs typeface="Arial" pitchFamily="34" charset="0"/>
            </a:endParaRPr>
          </a:p>
        </p:txBody>
      </p:sp>
      <p:grpSp>
        <p:nvGrpSpPr>
          <p:cNvPr id="2" name="Group 2"/>
          <p:cNvGrpSpPr/>
          <p:nvPr/>
        </p:nvGrpSpPr>
        <p:grpSpPr>
          <a:xfrm>
            <a:off x="574105" y="1156532"/>
            <a:ext cx="697627" cy="707886"/>
            <a:chOff x="5552091" y="1697774"/>
            <a:chExt cx="697627" cy="707886"/>
          </a:xfrm>
        </p:grpSpPr>
        <p:sp>
          <p:nvSpPr>
            <p:cNvPr id="17" name="Oval 16"/>
            <p:cNvSpPr/>
            <p:nvPr/>
          </p:nvSpPr>
          <p:spPr>
            <a:xfrm>
              <a:off x="5684587" y="1906003"/>
              <a:ext cx="408572" cy="408572"/>
            </a:xfrm>
            <a:prstGeom prst="ellipse">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552091" y="1697774"/>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79" y="1811915"/>
            <a:ext cx="10858003" cy="830997"/>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Trong HomeController có sẵn 3 Action là Index, Contact, About. Mỗi Action này sẽ có 3 View tương ứng trong thư mục View</a:t>
            </a:r>
          </a:p>
        </p:txBody>
      </p:sp>
      <p:pic>
        <p:nvPicPr>
          <p:cNvPr id="2050" name="Picture 2"/>
          <p:cNvPicPr>
            <a:picLocks noChangeAspect="1" noChangeArrowheads="1"/>
          </p:cNvPicPr>
          <p:nvPr/>
        </p:nvPicPr>
        <p:blipFill>
          <a:blip r:embed="rId3"/>
          <a:srcRect/>
          <a:stretch>
            <a:fillRect/>
          </a:stretch>
        </p:blipFill>
        <p:spPr bwMode="auto">
          <a:xfrm>
            <a:off x="1080655" y="2633060"/>
            <a:ext cx="7445952" cy="3501472"/>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14</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rmAutofit/>
          </a:bodyPr>
          <a:lstStyle/>
          <a:p>
            <a:r>
              <a:rPr lang="en-US" sz="4000" dirty="0" smtClean="0">
                <a:solidFill>
                  <a:srgbClr val="5C5C5C"/>
                </a:solidFill>
                <a:latin typeface="Arial" pitchFamily="34" charset="0"/>
                <a:ea typeface="Segoe UI bold" panose="020B0802040204020203" pitchFamily="34" charset="0"/>
                <a:cs typeface="Arial" pitchFamily="34" charset="0"/>
              </a:rPr>
              <a:t>Tạo ứng dụng ASP.NET MVC</a:t>
            </a:r>
            <a:endParaRPr lang="en-US" sz="4000" dirty="0">
              <a:solidFill>
                <a:srgbClr val="5C5C5C"/>
              </a:solidFill>
              <a:latin typeface="Arial" pitchFamily="34" charset="0"/>
              <a:ea typeface="Segoe UI bold" panose="020B0802040204020203" pitchFamily="34" charset="0"/>
              <a:cs typeface="Arial" pitchFamily="34" charset="0"/>
            </a:endParaRP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5240122" cy="477054"/>
          </a:xfrm>
          <a:prstGeom prst="rect">
            <a:avLst/>
          </a:prstGeom>
          <a:noFill/>
        </p:spPr>
        <p:txBody>
          <a:bodyPr wrap="square" rtlCol="0">
            <a:spAutoFit/>
          </a:bodyPr>
          <a:lstStyle/>
          <a:p>
            <a:pPr>
              <a:spcAft>
                <a:spcPts val="600"/>
              </a:spcAft>
              <a:buClr>
                <a:srgbClr val="929292"/>
              </a:buClr>
            </a:pPr>
            <a:r>
              <a:rPr lang="en-US" sz="2500" b="1" dirty="0" smtClean="0">
                <a:latin typeface="Arial" pitchFamily="34" charset="0"/>
                <a:cs typeface="Arial" pitchFamily="34" charset="0"/>
              </a:rPr>
              <a:t>Cấu trúc </a:t>
            </a:r>
            <a:r>
              <a:rPr lang="en-US" sz="2500" b="1" smtClean="0">
                <a:latin typeface="Arial" pitchFamily="34" charset="0"/>
                <a:cs typeface="Arial" pitchFamily="34" charset="0"/>
              </a:rPr>
              <a:t>một project</a:t>
            </a:r>
            <a:endParaRPr lang="en-US" sz="2500" b="1" dirty="0" smtClean="0">
              <a:latin typeface="Arial" pitchFamily="34" charset="0"/>
              <a:cs typeface="Arial" pitchFamily="34" charset="0"/>
            </a:endParaRPr>
          </a:p>
        </p:txBody>
      </p:sp>
      <p:grpSp>
        <p:nvGrpSpPr>
          <p:cNvPr id="2" name="Group 2"/>
          <p:cNvGrpSpPr/>
          <p:nvPr/>
        </p:nvGrpSpPr>
        <p:grpSpPr>
          <a:xfrm>
            <a:off x="574105" y="1156532"/>
            <a:ext cx="697627" cy="707886"/>
            <a:chOff x="5552091" y="1697774"/>
            <a:chExt cx="697627" cy="707886"/>
          </a:xfrm>
        </p:grpSpPr>
        <p:sp>
          <p:nvSpPr>
            <p:cNvPr id="17" name="Oval 16"/>
            <p:cNvSpPr/>
            <p:nvPr/>
          </p:nvSpPr>
          <p:spPr>
            <a:xfrm>
              <a:off x="5684587" y="1906003"/>
              <a:ext cx="408572" cy="408572"/>
            </a:xfrm>
            <a:prstGeom prst="ellipse">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552091" y="1697774"/>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79" y="1811915"/>
            <a:ext cx="10858003" cy="1354217"/>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 Content : nơi chưa các file css , ảnh</a:t>
            </a:r>
          </a:p>
          <a:p>
            <a:pPr marL="171450" indent="-171450">
              <a:spcAft>
                <a:spcPts val="600"/>
              </a:spcAft>
              <a:buClr>
                <a:srgbClr val="929292"/>
              </a:buClr>
              <a:buFont typeface="Wingdings" panose="05000000000000000000" pitchFamily="2" charset="2"/>
              <a:buChar char="§"/>
            </a:pPr>
            <a:r>
              <a:rPr lang="vi-VN" sz="2400" dirty="0" smtClean="0"/>
              <a:t>Script : Chứa các file thư viện javascript như jQuery , AJAX,...</a:t>
            </a:r>
          </a:p>
          <a:p>
            <a:pPr marL="171450" indent="-171450">
              <a:spcAft>
                <a:spcPts val="600"/>
              </a:spcAft>
              <a:buClr>
                <a:srgbClr val="929292"/>
              </a:buClr>
              <a:buFont typeface="Wingdings" panose="05000000000000000000" pitchFamily="2" charset="2"/>
              <a:buChar char="§"/>
            </a:pPr>
            <a:r>
              <a:rPr lang="vi-VN" sz="2400" dirty="0" smtClean="0"/>
              <a:t>App_Start : Chứa các lớp định nghĩa routed , bundled .</a:t>
            </a:r>
          </a:p>
        </p:txBody>
      </p:sp>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15</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rmAutofit/>
          </a:bodyPr>
          <a:lstStyle/>
          <a:p>
            <a:r>
              <a:rPr lang="en-US" sz="4000" dirty="0" smtClean="0">
                <a:solidFill>
                  <a:srgbClr val="5C5C5C"/>
                </a:solidFill>
                <a:latin typeface="Arial" pitchFamily="34" charset="0"/>
                <a:ea typeface="Segoe UI bold" panose="020B0802040204020203" pitchFamily="34" charset="0"/>
                <a:cs typeface="Arial" pitchFamily="34" charset="0"/>
              </a:rPr>
              <a:t>Tạo ứng dụng ASP.NET MVC</a:t>
            </a:r>
            <a:endParaRPr lang="en-US" sz="4000" dirty="0">
              <a:solidFill>
                <a:srgbClr val="5C5C5C"/>
              </a:solidFill>
              <a:latin typeface="Arial" pitchFamily="34" charset="0"/>
              <a:ea typeface="Segoe UI bold" panose="020B0802040204020203" pitchFamily="34" charset="0"/>
              <a:cs typeface="Arial" pitchFamily="34" charset="0"/>
            </a:endParaRP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5240122" cy="477054"/>
          </a:xfrm>
          <a:prstGeom prst="rect">
            <a:avLst/>
          </a:prstGeom>
          <a:noFill/>
        </p:spPr>
        <p:txBody>
          <a:bodyPr wrap="square" rtlCol="0">
            <a:spAutoFit/>
          </a:bodyPr>
          <a:lstStyle/>
          <a:p>
            <a:pPr>
              <a:spcAft>
                <a:spcPts val="600"/>
              </a:spcAft>
              <a:buClr>
                <a:srgbClr val="929292"/>
              </a:buClr>
            </a:pPr>
            <a:r>
              <a:rPr lang="en-US" sz="2500" b="1" dirty="0" smtClean="0">
                <a:latin typeface="Arial" pitchFamily="34" charset="0"/>
                <a:cs typeface="Arial" pitchFamily="34" charset="0"/>
              </a:rPr>
              <a:t>Chạy project</a:t>
            </a:r>
          </a:p>
        </p:txBody>
      </p:sp>
      <p:grpSp>
        <p:nvGrpSpPr>
          <p:cNvPr id="2" name="Group 2"/>
          <p:cNvGrpSpPr/>
          <p:nvPr/>
        </p:nvGrpSpPr>
        <p:grpSpPr>
          <a:xfrm>
            <a:off x="574105" y="1156532"/>
            <a:ext cx="697627" cy="707886"/>
            <a:chOff x="5552091" y="1697774"/>
            <a:chExt cx="697627" cy="707886"/>
          </a:xfrm>
        </p:grpSpPr>
        <p:sp>
          <p:nvSpPr>
            <p:cNvPr id="17" name="Oval 16"/>
            <p:cNvSpPr/>
            <p:nvPr/>
          </p:nvSpPr>
          <p:spPr>
            <a:xfrm>
              <a:off x="5684587" y="1906003"/>
              <a:ext cx="408572" cy="408572"/>
            </a:xfrm>
            <a:prstGeom prst="ellipse">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552091" y="1697774"/>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
        <p:nvSpPr>
          <p:cNvPr id="11" name="TextBox 8"/>
          <p:cNvSpPr txBox="1"/>
          <p:nvPr/>
        </p:nvSpPr>
        <p:spPr>
          <a:xfrm>
            <a:off x="821380" y="1811915"/>
            <a:ext cx="4858984" cy="2754600"/>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 </a:t>
            </a:r>
            <a:r>
              <a:rPr lang="en-US" sz="2400" dirty="0" smtClean="0"/>
              <a:t>- </a:t>
            </a:r>
            <a:r>
              <a:rPr lang="vi-VN" sz="2400" dirty="0" smtClean="0"/>
              <a:t>Khi chạy ứng dụng thì View Index trong thư mục : View/Home/Index được gọi. Việc qui định này được khai báo trong thư File RouteConfig.cs trong thư mục App_Start.</a:t>
            </a:r>
            <a:endParaRPr lang="en-US" sz="2400" dirty="0" smtClean="0"/>
          </a:p>
          <a:p>
            <a:pPr marL="171450" indent="-171450">
              <a:spcAft>
                <a:spcPts val="600"/>
              </a:spcAft>
              <a:buClr>
                <a:srgbClr val="929292"/>
              </a:buClr>
              <a:buFont typeface="Wingdings" panose="05000000000000000000" pitchFamily="2" charset="2"/>
              <a:buChar char="§"/>
            </a:pPr>
            <a:r>
              <a:rPr lang="en-US" sz="2400" dirty="0" smtClean="0"/>
              <a:t> Cách 2 :</a:t>
            </a:r>
            <a:r>
              <a:rPr lang="vi-VN" sz="2400" dirty="0" smtClean="0"/>
              <a:t> </a:t>
            </a:r>
            <a:r>
              <a:rPr lang="en-US" sz="2400" dirty="0" smtClean="0"/>
              <a:t>C</a:t>
            </a:r>
            <a:r>
              <a:rPr lang="vi-VN" sz="2400" dirty="0" smtClean="0"/>
              <a:t>huột phải lên View</a:t>
            </a:r>
          </a:p>
        </p:txBody>
      </p:sp>
      <p:pic>
        <p:nvPicPr>
          <p:cNvPr id="3076" name="Picture 4"/>
          <p:cNvPicPr>
            <a:picLocks noChangeAspect="1" noChangeArrowheads="1"/>
          </p:cNvPicPr>
          <p:nvPr/>
        </p:nvPicPr>
        <p:blipFill>
          <a:blip r:embed="rId3"/>
          <a:srcRect/>
          <a:stretch>
            <a:fillRect/>
          </a:stretch>
        </p:blipFill>
        <p:spPr bwMode="auto">
          <a:xfrm>
            <a:off x="6315075" y="2786928"/>
            <a:ext cx="5267325" cy="3667125"/>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6259657" y="1742642"/>
            <a:ext cx="3829050" cy="962025"/>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2B0A5C23-9A0D-4D31-9768-FD96BB453C39}" type="slidenum">
              <a:rPr lang="en-US" smtClean="0"/>
              <a:pPr/>
              <a:t>16</a:t>
            </a:fld>
            <a:endParaRPr lang="en-US"/>
          </a:p>
        </p:txBody>
      </p:sp>
      <p:sp>
        <p:nvSpPr>
          <p:cNvPr id="68" name="Title 1"/>
          <p:cNvSpPr>
            <a:spLocks noGrp="1"/>
          </p:cNvSpPr>
          <p:nvPr>
            <p:ph type="title"/>
          </p:nvPr>
        </p:nvSpPr>
        <p:spPr>
          <a:xfrm>
            <a:off x="838200" y="306181"/>
            <a:ext cx="10515600" cy="4511146"/>
          </a:xfrm>
        </p:spPr>
        <p:txBody>
          <a:bodyPr>
            <a:normAutofit/>
          </a:bodyPr>
          <a:lstStyle/>
          <a:p>
            <a:r>
              <a:rPr lang="en-US" sz="6000" dirty="0" smtClean="0">
                <a:solidFill>
                  <a:srgbClr val="666633"/>
                </a:solidFill>
                <a:latin typeface="Arial" pitchFamily="34" charset="0"/>
                <a:ea typeface="Segoe UI bold" panose="020B0802040204020203" pitchFamily="34" charset="0"/>
                <a:cs typeface="Arial" pitchFamily="34" charset="0"/>
              </a:rPr>
              <a:t>DEMO</a:t>
            </a:r>
            <a:endParaRPr lang="en-US" sz="6000" dirty="0">
              <a:solidFill>
                <a:srgbClr val="666633"/>
              </a:solidFill>
              <a:latin typeface="Arial" pitchFamily="34" charset="0"/>
              <a:ea typeface="Segoe UI bold" panose="020B0802040204020203" pitchFamily="34" charset="0"/>
              <a:cs typeface="Arial" pitchFamily="34" charset="0"/>
            </a:endParaRPr>
          </a:p>
        </p:txBody>
      </p:sp>
    </p:spTree>
    <p:extLst>
      <p:ext uri="{BB962C8B-B14F-4D97-AF65-F5344CB8AC3E}">
        <p14:creationId xmlns:p14="http://schemas.microsoft.com/office/powerpoint/2010/main" xmlns="" val="672129604"/>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2B0A5C23-9A0D-4D31-9768-FD96BB453C39}" type="slidenum">
              <a:rPr lang="en-US" smtClean="0"/>
              <a:pPr/>
              <a:t>17</a:t>
            </a:fld>
            <a:endParaRPr lang="en-US"/>
          </a:p>
        </p:txBody>
      </p:sp>
      <p:sp>
        <p:nvSpPr>
          <p:cNvPr id="68" name="Title 1"/>
          <p:cNvSpPr>
            <a:spLocks noGrp="1"/>
          </p:cNvSpPr>
          <p:nvPr>
            <p:ph type="title"/>
          </p:nvPr>
        </p:nvSpPr>
        <p:spPr>
          <a:xfrm>
            <a:off x="838200" y="306181"/>
            <a:ext cx="10515600" cy="4511146"/>
          </a:xfrm>
        </p:spPr>
        <p:txBody>
          <a:bodyPr>
            <a:normAutofit/>
          </a:bodyPr>
          <a:lstStyle/>
          <a:p>
            <a:r>
              <a:rPr lang="en-US" sz="6000" dirty="0" err="1" smtClean="0">
                <a:solidFill>
                  <a:srgbClr val="7F9B3F"/>
                </a:solidFill>
                <a:latin typeface="Arial" pitchFamily="34" charset="0"/>
                <a:ea typeface="Segoe UI bold" panose="020B0802040204020203" pitchFamily="34" charset="0"/>
                <a:cs typeface="Arial" pitchFamily="34" charset="0"/>
              </a:rPr>
              <a:t>HỎI</a:t>
            </a:r>
            <a:r>
              <a:rPr lang="en-US" sz="6000" dirty="0" smtClean="0">
                <a:solidFill>
                  <a:srgbClr val="7F9B3F"/>
                </a:solidFill>
                <a:latin typeface="Arial" pitchFamily="34" charset="0"/>
                <a:ea typeface="Segoe UI bold" panose="020B0802040204020203" pitchFamily="34" charset="0"/>
                <a:cs typeface="Arial" pitchFamily="34" charset="0"/>
              </a:rPr>
              <a:t> </a:t>
            </a:r>
            <a:r>
              <a:rPr lang="en-US" sz="6000" dirty="0" err="1" smtClean="0">
                <a:solidFill>
                  <a:srgbClr val="7F9B3F"/>
                </a:solidFill>
                <a:latin typeface="Arial" pitchFamily="34" charset="0"/>
                <a:ea typeface="Segoe UI bold" panose="020B0802040204020203" pitchFamily="34" charset="0"/>
                <a:cs typeface="Arial" pitchFamily="34" charset="0"/>
              </a:rPr>
              <a:t>ĐÁP</a:t>
            </a:r>
            <a:endParaRPr lang="en-US" sz="6000" dirty="0">
              <a:solidFill>
                <a:srgbClr val="7F9B3F"/>
              </a:solidFill>
              <a:latin typeface="Arial" pitchFamily="34" charset="0"/>
              <a:ea typeface="Segoe UI bold" panose="020B0802040204020203" pitchFamily="34" charset="0"/>
              <a:cs typeface="Arial" pitchFamily="34" charset="0"/>
            </a:endParaRPr>
          </a:p>
        </p:txBody>
      </p:sp>
    </p:spTree>
    <p:extLst>
      <p:ext uri="{BB962C8B-B14F-4D97-AF65-F5344CB8AC3E}">
        <p14:creationId xmlns:p14="http://schemas.microsoft.com/office/powerpoint/2010/main" xmlns="" val="494811213"/>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2</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rm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endParaRPr lang="en-US" sz="4000" dirty="0">
              <a:solidFill>
                <a:srgbClr val="5C5C5C"/>
              </a:solidFill>
              <a:latin typeface="Arial" pitchFamily="34" charset="0"/>
              <a:ea typeface="Segoe UI bold" panose="020B0802040204020203" pitchFamily="34" charset="0"/>
              <a:cs typeface="Arial" pitchFamily="34" charset="0"/>
            </a:endParaRPr>
          </a:p>
        </p:txBody>
      </p:sp>
      <p:sp>
        <p:nvSpPr>
          <p:cNvPr id="105" name="TextBox 8"/>
          <p:cNvSpPr txBox="1"/>
          <p:nvPr/>
        </p:nvSpPr>
        <p:spPr>
          <a:xfrm>
            <a:off x="821379" y="1811915"/>
            <a:ext cx="10307537" cy="2092881"/>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Là một mô hình phát triển phần mềm mới bằng ASP.NET</a:t>
            </a:r>
          </a:p>
          <a:p>
            <a:pPr marL="171450" indent="-171450">
              <a:spcAft>
                <a:spcPts val="600"/>
              </a:spcAft>
              <a:buClr>
                <a:srgbClr val="929292"/>
              </a:buClr>
              <a:buFont typeface="Wingdings" panose="05000000000000000000" pitchFamily="2" charset="2"/>
              <a:buChar char="§"/>
            </a:pPr>
            <a:r>
              <a:rPr lang="vi-VN" sz="2400" dirty="0" smtClean="0"/>
              <a:t>Là framework được xây dựng dựa trên mô hình MVC (Model View Controller)</a:t>
            </a:r>
          </a:p>
          <a:p>
            <a:pPr marL="171450" indent="-171450">
              <a:spcAft>
                <a:spcPts val="600"/>
              </a:spcAft>
              <a:buClr>
                <a:srgbClr val="929292"/>
              </a:buClr>
              <a:buFont typeface="Wingdings" panose="05000000000000000000" pitchFamily="2" charset="2"/>
              <a:buChar char="§"/>
            </a:pPr>
            <a:r>
              <a:rPr lang="vi-VN" sz="2400" dirty="0" smtClean="0"/>
              <a:t>Mẫu kiến trúc Model – View – Controller được sử dụng nhằm chi ứng dụng thành ba thành phần chính: model, view và controller</a:t>
            </a:r>
            <a:endParaRPr lang="vi-VN" sz="2400" dirty="0"/>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3286293" cy="477054"/>
          </a:xfrm>
          <a:prstGeom prst="rect">
            <a:avLst/>
          </a:prstGeom>
          <a:noFill/>
        </p:spPr>
        <p:txBody>
          <a:bodyPr wrap="square" rtlCol="0">
            <a:spAutoFit/>
          </a:bodyPr>
          <a:lstStyle/>
          <a:p>
            <a:pPr>
              <a:spcAft>
                <a:spcPts val="600"/>
              </a:spcAft>
              <a:buClr>
                <a:srgbClr val="929292"/>
              </a:buClr>
            </a:pPr>
            <a:r>
              <a:rPr lang="en-US" sz="2500" b="1" dirty="0" smtClean="0">
                <a:latin typeface="Arial" pitchFamily="34" charset="0"/>
                <a:cs typeface="Arial" pitchFamily="34" charset="0"/>
              </a:rPr>
              <a:t>Khái niệm MVC</a:t>
            </a:r>
            <a:endParaRPr lang="en-US" sz="2500" b="1" dirty="0">
              <a:latin typeface="Arial" pitchFamily="34" charset="0"/>
              <a:cs typeface="Arial" pitchFamily="34" charset="0"/>
            </a:endParaRPr>
          </a:p>
        </p:txBody>
      </p:sp>
      <p:grpSp>
        <p:nvGrpSpPr>
          <p:cNvPr id="27"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1026" name="Picture 2" descr="C:\Users\My PC\Desktop\2645094.jpg"/>
          <p:cNvPicPr>
            <a:picLocks noChangeAspect="1" noChangeArrowheads="1"/>
          </p:cNvPicPr>
          <p:nvPr/>
        </p:nvPicPr>
        <p:blipFill>
          <a:blip r:embed="rId3"/>
          <a:srcRect/>
          <a:stretch>
            <a:fillRect/>
          </a:stretch>
        </p:blipFill>
        <p:spPr bwMode="auto">
          <a:xfrm>
            <a:off x="5250873" y="3865418"/>
            <a:ext cx="2984356" cy="2721556"/>
          </a:xfrm>
          <a:prstGeom prst="rect">
            <a:avLst/>
          </a:prstGeom>
          <a:noFill/>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3</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05" name="TextBox 8"/>
          <p:cNvSpPr txBox="1"/>
          <p:nvPr/>
        </p:nvSpPr>
        <p:spPr>
          <a:xfrm>
            <a:off x="821379" y="1811915"/>
            <a:ext cx="10307537" cy="2462213"/>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b="1" dirty="0" smtClean="0"/>
              <a:t>Model</a:t>
            </a:r>
            <a:r>
              <a:rPr lang="vi-VN" sz="2400" dirty="0" smtClean="0"/>
              <a:t>: Các đối tượng Model là một phần của ứng dụng, các đối tượng này thiết lập logic của phần dữ liệu của ứng dụng. </a:t>
            </a:r>
          </a:p>
          <a:p>
            <a:pPr marL="171450" indent="-171450">
              <a:spcAft>
                <a:spcPts val="600"/>
              </a:spcAft>
              <a:buClr>
                <a:srgbClr val="929292"/>
              </a:buClr>
              <a:buFont typeface="Wingdings" panose="05000000000000000000" pitchFamily="2" charset="2"/>
              <a:buChar char="§"/>
            </a:pPr>
            <a:r>
              <a:rPr lang="vi-VN" sz="2400" b="1" dirty="0" smtClean="0"/>
              <a:t>Views</a:t>
            </a:r>
            <a:r>
              <a:rPr lang="vi-VN" sz="2400" dirty="0" smtClean="0"/>
              <a:t>: Views là các thành phần dùng để hiển thị giao diện người dùng (UI). Thông thường, view được tạo dựa vào thông tin dữ liệu model. </a:t>
            </a:r>
          </a:p>
          <a:p>
            <a:pPr marL="171450" indent="-171450">
              <a:spcAft>
                <a:spcPts val="600"/>
              </a:spcAft>
              <a:buClr>
                <a:srgbClr val="929292"/>
              </a:buClr>
              <a:buFont typeface="Wingdings" panose="05000000000000000000" pitchFamily="2" charset="2"/>
              <a:buChar char="§"/>
            </a:pPr>
            <a:r>
              <a:rPr lang="vi-VN" sz="2400" b="1" dirty="0" smtClean="0"/>
              <a:t>Controllers</a:t>
            </a:r>
            <a:r>
              <a:rPr lang="vi-VN" sz="2400" dirty="0" smtClean="0"/>
              <a:t>: Controller là các thành phần dùng để quản lý tương tác người dùng, làm việc với model và chọn view để hiển thị giao diện người dùng. </a:t>
            </a:r>
            <a:endParaRPr lang="vi-VN" sz="2100" dirty="0">
              <a:solidFill>
                <a:srgbClr val="878787"/>
              </a:solidFill>
              <a:latin typeface="Arial" pitchFamily="34" charset="0"/>
              <a:cs typeface="Arial" pitchFamily="34" charset="0"/>
            </a:endParaRP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77054"/>
          </a:xfrm>
          <a:prstGeom prst="rect">
            <a:avLst/>
          </a:prstGeom>
          <a:noFill/>
        </p:spPr>
        <p:txBody>
          <a:bodyPr wrap="square" rtlCol="0">
            <a:spAutoFit/>
          </a:bodyPr>
          <a:lstStyle/>
          <a:p>
            <a:pPr>
              <a:spcAft>
                <a:spcPts val="600"/>
              </a:spcAft>
              <a:buClr>
                <a:srgbClr val="929292"/>
              </a:buClr>
            </a:pPr>
            <a:r>
              <a:rPr lang="en-US" sz="2400" b="1" dirty="0" smtClean="0"/>
              <a:t>Model</a:t>
            </a:r>
            <a:r>
              <a:rPr lang="en-US" sz="2500" b="1" dirty="0" smtClean="0">
                <a:latin typeface="Arial" pitchFamily="34" charset="0"/>
                <a:cs typeface="Arial" pitchFamily="34" charset="0"/>
              </a:rPr>
              <a:t> </a:t>
            </a:r>
            <a:r>
              <a:rPr lang="en-US" sz="2400" b="1" dirty="0" smtClean="0"/>
              <a:t>– View – Controller</a:t>
            </a:r>
            <a:endParaRPr lang="en-US" sz="2400" b="1"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4</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05" name="TextBox 8"/>
          <p:cNvSpPr txBox="1"/>
          <p:nvPr/>
        </p:nvSpPr>
        <p:spPr>
          <a:xfrm>
            <a:off x="821379" y="1811915"/>
            <a:ext cx="10307537" cy="4493538"/>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b="1" dirty="0" smtClean="0"/>
              <a:t>Mẫu MVC </a:t>
            </a:r>
            <a:r>
              <a:rPr lang="vi-VN" sz="2400" dirty="0" smtClean="0"/>
              <a:t>cho phép tạo các ứng dụng mà chúng phân tách rạch ròi các khía cạnh của ứng dụng (logic về nhập liệu, logic xử lý tác vụ và logic về giao diện). Mẫu MVC chỉ ra mỗi loại logic kể trên nên được thiếp lập ở đâu trên ứng dụng. </a:t>
            </a:r>
          </a:p>
          <a:p>
            <a:pPr marL="628650" lvl="1" indent="-171450">
              <a:spcAft>
                <a:spcPts val="600"/>
              </a:spcAft>
              <a:buClr>
                <a:srgbClr val="929292"/>
              </a:buClr>
              <a:buFont typeface="Wingdings" panose="05000000000000000000" pitchFamily="2" charset="2"/>
              <a:buChar char="§"/>
            </a:pPr>
            <a:r>
              <a:rPr lang="vi-VN" sz="2400" dirty="0" smtClean="0"/>
              <a:t>Logic giao diện (UI logic) thuộc về views. </a:t>
            </a:r>
          </a:p>
          <a:p>
            <a:pPr marL="628650" lvl="1" indent="-171450">
              <a:spcAft>
                <a:spcPts val="600"/>
              </a:spcAft>
              <a:buClr>
                <a:srgbClr val="929292"/>
              </a:buClr>
              <a:buFont typeface="Wingdings" panose="05000000000000000000" pitchFamily="2" charset="2"/>
              <a:buChar char="§"/>
            </a:pPr>
            <a:r>
              <a:rPr lang="vi-VN" sz="2400" dirty="0" smtClean="0"/>
              <a:t>Logic nhập liệu (input logic) thuộc về controller. </a:t>
            </a:r>
          </a:p>
          <a:p>
            <a:pPr marL="628650" lvl="1" indent="-171450">
              <a:spcAft>
                <a:spcPts val="600"/>
              </a:spcAft>
              <a:buClr>
                <a:srgbClr val="929292"/>
              </a:buClr>
              <a:buFont typeface="Wingdings" panose="05000000000000000000" pitchFamily="2" charset="2"/>
              <a:buChar char="§"/>
            </a:pPr>
            <a:r>
              <a:rPr lang="vi-VN" sz="2400" dirty="0" smtClean="0"/>
              <a:t>Logic tác vụ (Business logic – là logic xử lý thông tin, mục đích chính của ứng dụng) thuộc về model.</a:t>
            </a:r>
          </a:p>
          <a:p>
            <a:pPr marL="171450" lvl="1" indent="-171450">
              <a:spcAft>
                <a:spcPts val="600"/>
              </a:spcAft>
              <a:buClr>
                <a:srgbClr val="929292"/>
              </a:buClr>
              <a:buFont typeface="Wingdings" panose="05000000000000000000" pitchFamily="2" charset="2"/>
              <a:buChar char="§"/>
            </a:pPr>
            <a:r>
              <a:rPr lang="vi-VN" sz="2400" b="1" dirty="0" smtClean="0"/>
              <a:t> Mẫu MVC </a:t>
            </a:r>
            <a:r>
              <a:rPr lang="vi-VN" sz="2400" dirty="0" smtClean="0"/>
              <a:t>giúp cho chúng ta có thể kiểm thử ứng dụng dễ dàng hơn hẳn so với khi áp dụng mẫu </a:t>
            </a:r>
            <a:r>
              <a:rPr lang="vi-VN" sz="2400" b="1" dirty="0" smtClean="0"/>
              <a:t>Web Forms</a:t>
            </a:r>
            <a:r>
              <a:rPr lang="vi-VN" sz="2400" dirty="0" smtClean="0"/>
              <a:t>.</a:t>
            </a:r>
          </a:p>
          <a:p>
            <a:pPr marL="171450" indent="-171450">
              <a:spcAft>
                <a:spcPts val="600"/>
              </a:spcAft>
              <a:buClr>
                <a:srgbClr val="929292"/>
              </a:buClr>
              <a:buFont typeface="Wingdings" panose="05000000000000000000" pitchFamily="2" charset="2"/>
              <a:buChar char="§"/>
            </a:pPr>
            <a:endParaRPr lang="vi-VN" sz="2100" dirty="0">
              <a:solidFill>
                <a:srgbClr val="878787"/>
              </a:solidFill>
              <a:latin typeface="Arial" pitchFamily="34" charset="0"/>
              <a:cs typeface="Arial" pitchFamily="34" charset="0"/>
            </a:endParaRP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77054"/>
          </a:xfrm>
          <a:prstGeom prst="rect">
            <a:avLst/>
          </a:prstGeom>
          <a:noFill/>
        </p:spPr>
        <p:txBody>
          <a:bodyPr wrap="square" rtlCol="0">
            <a:spAutoFit/>
          </a:bodyPr>
          <a:lstStyle/>
          <a:p>
            <a:pPr>
              <a:spcAft>
                <a:spcPts val="600"/>
              </a:spcAft>
              <a:buClr>
                <a:srgbClr val="929292"/>
              </a:buClr>
            </a:pPr>
            <a:r>
              <a:rPr lang="en-US" sz="2400" b="1" dirty="0" smtClean="0"/>
              <a:t>Lợi ích của việc sử dụng MVC</a:t>
            </a:r>
            <a:endParaRPr lang="en-US" sz="2400" b="1"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5</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05" name="TextBox 8"/>
          <p:cNvSpPr txBox="1"/>
          <p:nvPr/>
        </p:nvSpPr>
        <p:spPr>
          <a:xfrm>
            <a:off x="821379" y="1811915"/>
            <a:ext cx="10307537" cy="4093428"/>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b="1" dirty="0" smtClean="0"/>
              <a:t>MVC </a:t>
            </a:r>
            <a:r>
              <a:rPr lang="vi-VN" sz="2400" dirty="0" smtClean="0"/>
              <a:t>dễ dàng quản lý sự phức tạp của ứng dụng bằng cách chia ứng dụng thành ba thành phần model, view, controller.</a:t>
            </a:r>
          </a:p>
          <a:p>
            <a:pPr marL="171450" indent="-171450">
              <a:spcAft>
                <a:spcPts val="600"/>
              </a:spcAft>
              <a:buClr>
                <a:srgbClr val="929292"/>
              </a:buClr>
              <a:buFont typeface="Wingdings" panose="05000000000000000000" pitchFamily="2" charset="2"/>
              <a:buChar char="§"/>
            </a:pPr>
            <a:r>
              <a:rPr lang="vi-VN" sz="2400" b="1" dirty="0" smtClean="0"/>
              <a:t>MVC </a:t>
            </a:r>
            <a:r>
              <a:rPr lang="vi-VN" sz="2400" dirty="0" smtClean="0"/>
              <a:t> không sử dụng view state hoặc server-based form. Điều này tốt cho những lập trình viên muốn quản lý hết các khía cạnh của một ứng dụng.</a:t>
            </a:r>
          </a:p>
          <a:p>
            <a:pPr marL="171450" indent="-171450">
              <a:spcAft>
                <a:spcPts val="600"/>
              </a:spcAft>
              <a:buClr>
                <a:srgbClr val="929292"/>
              </a:buClr>
              <a:buFont typeface="Wingdings" panose="05000000000000000000" pitchFamily="2" charset="2"/>
              <a:buChar char="§"/>
            </a:pPr>
            <a:r>
              <a:rPr lang="vi-VN" sz="2400" dirty="0" smtClean="0"/>
              <a:t>. </a:t>
            </a:r>
            <a:r>
              <a:rPr lang="vi-VN" sz="2400" b="1" dirty="0" smtClean="0"/>
              <a:t>MVC </a:t>
            </a:r>
            <a:r>
              <a:rPr lang="vi-VN" sz="2400" dirty="0" smtClean="0"/>
              <a:t>sử dụng mẫu Front Controller, mẫu này giúp quản lý các requests (yêu cầu) chỉ thông qua một Controller. Nhờ đó bạn có thể thiết kế một hạ tầng quản lý định tuyến.</a:t>
            </a:r>
          </a:p>
          <a:p>
            <a:pPr marL="171450" indent="-171450">
              <a:spcAft>
                <a:spcPts val="600"/>
              </a:spcAft>
              <a:buClr>
                <a:srgbClr val="929292"/>
              </a:buClr>
              <a:buFont typeface="Wingdings" panose="05000000000000000000" pitchFamily="2" charset="2"/>
              <a:buChar char="§"/>
            </a:pPr>
            <a:r>
              <a:rPr lang="vi-VN" sz="2400" dirty="0" smtClean="0"/>
              <a:t>Hỗ trợ tốt hơn cho mô hình phát triển ứng dụng hướng kiểm thử </a:t>
            </a:r>
          </a:p>
          <a:p>
            <a:pPr marL="171450" indent="-171450">
              <a:spcAft>
                <a:spcPts val="600"/>
              </a:spcAft>
              <a:buClr>
                <a:srgbClr val="929292"/>
              </a:buClr>
              <a:buFont typeface="Wingdings" panose="05000000000000000000" pitchFamily="2" charset="2"/>
              <a:buChar char="§"/>
            </a:pPr>
            <a:r>
              <a:rPr lang="vi-VN" sz="2400" dirty="0" smtClean="0"/>
              <a:t>Hỗ trợ tốt cho các ứng dụng được xây dựng bởi những đội có nhiều lập trình viên và thiết kế mà vẫn quản lý được tính năng của ứng dụng</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77054"/>
          </a:xfrm>
          <a:prstGeom prst="rect">
            <a:avLst/>
          </a:prstGeom>
          <a:noFill/>
        </p:spPr>
        <p:txBody>
          <a:bodyPr wrap="square" rtlCol="0">
            <a:spAutoFit/>
          </a:bodyPr>
          <a:lstStyle/>
          <a:p>
            <a:pPr>
              <a:spcAft>
                <a:spcPts val="600"/>
              </a:spcAft>
              <a:buClr>
                <a:srgbClr val="929292"/>
              </a:buClr>
            </a:pPr>
            <a:r>
              <a:rPr lang="en-US" sz="2400" b="1" dirty="0" smtClean="0"/>
              <a:t>Lợi ích của việc sử dụng MVC</a:t>
            </a:r>
            <a:endParaRPr lang="en-US" sz="2400" b="1"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6</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Autofit/>
          </a:bodyPr>
          <a:lstStyle/>
          <a:p>
            <a:r>
              <a:rPr lang="en-US" sz="4000" dirty="0" smtClean="0">
                <a:solidFill>
                  <a:srgbClr val="5C5C5C"/>
                </a:solidFill>
                <a:latin typeface="Arial" pitchFamily="34" charset="0"/>
                <a:ea typeface="Segoe UI bold" panose="020B0802040204020203" pitchFamily="34" charset="0"/>
                <a:cs typeface="Arial" pitchFamily="34" charset="0"/>
              </a:rPr>
              <a:t>Giới thiệu</a:t>
            </a:r>
          </a:p>
        </p:txBody>
      </p:sp>
      <p:sp>
        <p:nvSpPr>
          <p:cNvPr id="105" name="TextBox 8"/>
          <p:cNvSpPr txBox="1"/>
          <p:nvPr/>
        </p:nvSpPr>
        <p:spPr>
          <a:xfrm>
            <a:off x="821379" y="1811915"/>
            <a:ext cx="10307537" cy="2015936"/>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b="1" dirty="0" smtClean="0"/>
              <a:t>Asp.net MVC5 </a:t>
            </a:r>
            <a:r>
              <a:rPr lang="vi-VN" sz="2400" dirty="0" smtClean="0"/>
              <a:t>là phiên bản kế tiếp của MVC4 được xây dựng trên nền .net 4.5</a:t>
            </a:r>
          </a:p>
          <a:p>
            <a:pPr marL="171450" indent="-171450">
              <a:spcAft>
                <a:spcPts val="600"/>
              </a:spcAft>
              <a:buClr>
                <a:srgbClr val="929292"/>
              </a:buClr>
              <a:buFont typeface="Wingdings" panose="05000000000000000000" pitchFamily="2" charset="2"/>
              <a:buChar char="§"/>
            </a:pPr>
            <a:r>
              <a:rPr lang="vi-VN" sz="2400" b="1" dirty="0" smtClean="0"/>
              <a:t>Asp.net MVC5 </a:t>
            </a:r>
            <a:r>
              <a:rPr lang="vi-VN" sz="2400" dirty="0" smtClean="0"/>
              <a:t>kế thừa các tính năng mạnh từ các phiên bản trước là MVC3, MVC4 và tích hợp thêm 1 số tính năng về xử lý đa tiến trình, tương tác với Web API 2.0 tốt hơn MVC4.</a:t>
            </a: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9202522" cy="461665"/>
          </a:xfrm>
          <a:prstGeom prst="rect">
            <a:avLst/>
          </a:prstGeom>
          <a:noFill/>
        </p:spPr>
        <p:txBody>
          <a:bodyPr wrap="square" rtlCol="0">
            <a:spAutoFit/>
          </a:bodyPr>
          <a:lstStyle/>
          <a:p>
            <a:pPr>
              <a:spcAft>
                <a:spcPts val="600"/>
              </a:spcAft>
              <a:buClr>
                <a:srgbClr val="929292"/>
              </a:buClr>
            </a:pPr>
            <a:r>
              <a:rPr lang="vi-VN" sz="2400" b="1" dirty="0" smtClean="0"/>
              <a:t>Asp.net MVC5</a:t>
            </a:r>
            <a:endParaRPr lang="en-US" sz="2400" b="1" dirty="0"/>
          </a:p>
        </p:txBody>
      </p:sp>
      <p:grpSp>
        <p:nvGrpSpPr>
          <p:cNvPr id="2" name="Group 2"/>
          <p:cNvGrpSpPr/>
          <p:nvPr/>
        </p:nvGrpSpPr>
        <p:grpSpPr>
          <a:xfrm>
            <a:off x="588620" y="1142021"/>
            <a:ext cx="697627" cy="707886"/>
            <a:chOff x="5566606" y="1712291"/>
            <a:chExt cx="697627" cy="707886"/>
          </a:xfrm>
        </p:grpSpPr>
        <p:sp>
          <p:nvSpPr>
            <p:cNvPr id="28" name="Oval 27"/>
            <p:cNvSpPr/>
            <p:nvPr/>
          </p:nvSpPr>
          <p:spPr>
            <a:xfrm>
              <a:off x="5684587" y="1906003"/>
              <a:ext cx="408572" cy="408572"/>
            </a:xfrm>
            <a:prstGeom prst="ellipse">
              <a:avLst/>
            </a:prstGeom>
            <a:solidFill>
              <a:srgbClr val="6887C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66606" y="1712291"/>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7</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rmAutofit/>
          </a:bodyPr>
          <a:lstStyle/>
          <a:p>
            <a:r>
              <a:rPr lang="en-US" sz="4000" dirty="0" smtClean="0">
                <a:solidFill>
                  <a:srgbClr val="5C5C5C"/>
                </a:solidFill>
                <a:latin typeface="Arial" pitchFamily="34" charset="0"/>
                <a:ea typeface="Segoe UI bold" panose="020B0802040204020203" pitchFamily="34" charset="0"/>
                <a:cs typeface="Arial" pitchFamily="34" charset="0"/>
              </a:rPr>
              <a:t>Tạo ứng dụng ASP.NET MVC</a:t>
            </a:r>
            <a:endParaRPr lang="en-US" sz="4000" dirty="0">
              <a:solidFill>
                <a:srgbClr val="5C5C5C"/>
              </a:solidFill>
              <a:latin typeface="Arial" pitchFamily="34" charset="0"/>
              <a:ea typeface="Segoe UI bold" panose="020B0802040204020203" pitchFamily="34" charset="0"/>
              <a:cs typeface="Arial" pitchFamily="34" charset="0"/>
            </a:endParaRPr>
          </a:p>
        </p:txBody>
      </p:sp>
      <p:sp>
        <p:nvSpPr>
          <p:cNvPr id="105" name="TextBox 8"/>
          <p:cNvSpPr txBox="1"/>
          <p:nvPr/>
        </p:nvSpPr>
        <p:spPr>
          <a:xfrm>
            <a:off x="821379" y="1811915"/>
            <a:ext cx="3764476" cy="1569660"/>
          </a:xfrm>
          <a:prstGeom prst="rect">
            <a:avLst/>
          </a:prstGeom>
          <a:noFill/>
        </p:spPr>
        <p:txBody>
          <a:bodyPr wrap="square" rtlCol="0">
            <a:spAutoFit/>
          </a:bodyPr>
          <a:lstStyle/>
          <a:p>
            <a:pPr marL="171450" indent="-171450">
              <a:spcAft>
                <a:spcPts val="600"/>
              </a:spcAft>
              <a:buClr>
                <a:srgbClr val="929292"/>
              </a:buClr>
              <a:buFont typeface="Wingdings" panose="05000000000000000000" pitchFamily="2" charset="2"/>
              <a:buChar char="§"/>
            </a:pPr>
            <a:r>
              <a:rPr lang="vi-VN" sz="2400" dirty="0" smtClean="0"/>
              <a:t>Khởi động Visual Studio và tạo mới 1 project như sau: File -&gt; New Project</a:t>
            </a:r>
            <a:endParaRPr lang="vi-VN" sz="1500" dirty="0">
              <a:solidFill>
                <a:srgbClr val="878787"/>
              </a:solidFill>
              <a:latin typeface="Arial" pitchFamily="34" charset="0"/>
              <a:cs typeface="Arial" pitchFamily="34" charset="0"/>
            </a:endParaRP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0" y="1286627"/>
            <a:ext cx="8579067" cy="477054"/>
          </a:xfrm>
          <a:prstGeom prst="rect">
            <a:avLst/>
          </a:prstGeom>
          <a:noFill/>
        </p:spPr>
        <p:txBody>
          <a:bodyPr wrap="square" rtlCol="0">
            <a:spAutoFit/>
          </a:bodyPr>
          <a:lstStyle/>
          <a:p>
            <a:pPr>
              <a:spcAft>
                <a:spcPts val="600"/>
              </a:spcAft>
              <a:buClr>
                <a:srgbClr val="929292"/>
              </a:buClr>
            </a:pPr>
            <a:r>
              <a:rPr lang="en-US" sz="2500" b="1" dirty="0" smtClean="0">
                <a:latin typeface="Arial" pitchFamily="34" charset="0"/>
                <a:cs typeface="Arial" pitchFamily="34" charset="0"/>
              </a:rPr>
              <a:t>Khởi động </a:t>
            </a:r>
            <a:r>
              <a:rPr lang="vi-VN" sz="2500" b="1" dirty="0" smtClean="0">
                <a:latin typeface="Arial" pitchFamily="34" charset="0"/>
                <a:cs typeface="Arial" pitchFamily="34" charset="0"/>
              </a:rPr>
              <a:t>Visual Studio</a:t>
            </a:r>
            <a:r>
              <a:rPr lang="en-US" sz="2500" b="1" dirty="0" smtClean="0">
                <a:latin typeface="Arial" pitchFamily="34" charset="0"/>
                <a:cs typeface="Arial" pitchFamily="34" charset="0"/>
              </a:rPr>
              <a:t> 2013 (MVC_Main_vd1)</a:t>
            </a:r>
            <a:endParaRPr lang="en-US" sz="2500" b="1" dirty="0">
              <a:latin typeface="Arial" pitchFamily="34" charset="0"/>
              <a:cs typeface="Arial" pitchFamily="34" charset="0"/>
            </a:endParaRPr>
          </a:p>
        </p:txBody>
      </p:sp>
      <p:grpSp>
        <p:nvGrpSpPr>
          <p:cNvPr id="2" name="Group 2"/>
          <p:cNvGrpSpPr/>
          <p:nvPr/>
        </p:nvGrpSpPr>
        <p:grpSpPr>
          <a:xfrm>
            <a:off x="574105" y="1156532"/>
            <a:ext cx="697627" cy="707886"/>
            <a:chOff x="5552091" y="1697774"/>
            <a:chExt cx="697627" cy="707886"/>
          </a:xfrm>
        </p:grpSpPr>
        <p:sp>
          <p:nvSpPr>
            <p:cNvPr id="17" name="Oval 16"/>
            <p:cNvSpPr/>
            <p:nvPr/>
          </p:nvSpPr>
          <p:spPr>
            <a:xfrm>
              <a:off x="5684587" y="1906003"/>
              <a:ext cx="408572" cy="408572"/>
            </a:xfrm>
            <a:prstGeom prst="ellipse">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552091" y="1697774"/>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2050" name="Picture 2" descr="C:\Users\My PC\Desktop\tai-lieu-mvc-1.png"/>
          <p:cNvPicPr>
            <a:picLocks noChangeAspect="1" noChangeArrowheads="1"/>
          </p:cNvPicPr>
          <p:nvPr/>
        </p:nvPicPr>
        <p:blipFill>
          <a:blip r:embed="rId3"/>
          <a:srcRect/>
          <a:stretch>
            <a:fillRect/>
          </a:stretch>
        </p:blipFill>
        <p:spPr bwMode="auto">
          <a:xfrm>
            <a:off x="4655128" y="1801890"/>
            <a:ext cx="4488440" cy="4945270"/>
          </a:xfrm>
          <a:prstGeom prst="rect">
            <a:avLst/>
          </a:prstGeom>
          <a:noFill/>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8</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rmAutofit/>
          </a:bodyPr>
          <a:lstStyle/>
          <a:p>
            <a:r>
              <a:rPr lang="en-US" sz="4000" dirty="0" smtClean="0">
                <a:solidFill>
                  <a:srgbClr val="5C5C5C"/>
                </a:solidFill>
                <a:latin typeface="Arial" pitchFamily="34" charset="0"/>
                <a:ea typeface="Segoe UI bold" panose="020B0802040204020203" pitchFamily="34" charset="0"/>
                <a:cs typeface="Arial" pitchFamily="34" charset="0"/>
              </a:rPr>
              <a:t>Tạo ứng dụng ASP.NET MVC</a:t>
            </a:r>
            <a:endParaRPr lang="en-US" sz="4000" dirty="0">
              <a:solidFill>
                <a:srgbClr val="5C5C5C"/>
              </a:solidFill>
              <a:latin typeface="Arial" pitchFamily="34" charset="0"/>
              <a:ea typeface="Segoe UI bold" panose="020B0802040204020203" pitchFamily="34" charset="0"/>
              <a:cs typeface="Arial" pitchFamily="34" charset="0"/>
            </a:endParaRP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5240122" cy="477054"/>
          </a:xfrm>
          <a:prstGeom prst="rect">
            <a:avLst/>
          </a:prstGeom>
          <a:noFill/>
        </p:spPr>
        <p:txBody>
          <a:bodyPr wrap="square" rtlCol="0">
            <a:spAutoFit/>
          </a:bodyPr>
          <a:lstStyle/>
          <a:p>
            <a:pPr>
              <a:spcAft>
                <a:spcPts val="600"/>
              </a:spcAft>
              <a:buClr>
                <a:srgbClr val="929292"/>
              </a:buClr>
            </a:pPr>
            <a:r>
              <a:rPr lang="en-US" sz="2500" b="1" dirty="0" smtClean="0">
                <a:latin typeface="Arial" pitchFamily="34" charset="0"/>
                <a:cs typeface="Arial" pitchFamily="34" charset="0"/>
              </a:rPr>
              <a:t>Khởi động </a:t>
            </a:r>
            <a:r>
              <a:rPr lang="vi-VN" sz="2500" b="1" dirty="0" smtClean="0">
                <a:latin typeface="Arial" pitchFamily="34" charset="0"/>
                <a:cs typeface="Arial" pitchFamily="34" charset="0"/>
              </a:rPr>
              <a:t>Visual Studio</a:t>
            </a:r>
            <a:r>
              <a:rPr lang="en-US" sz="2500" b="1" dirty="0" smtClean="0">
                <a:latin typeface="Arial" pitchFamily="34" charset="0"/>
                <a:cs typeface="Arial" pitchFamily="34" charset="0"/>
              </a:rPr>
              <a:t> 2013</a:t>
            </a:r>
            <a:endParaRPr lang="en-US" sz="2500" b="1" dirty="0">
              <a:latin typeface="Arial" pitchFamily="34" charset="0"/>
              <a:cs typeface="Arial" pitchFamily="34" charset="0"/>
            </a:endParaRPr>
          </a:p>
        </p:txBody>
      </p:sp>
      <p:grpSp>
        <p:nvGrpSpPr>
          <p:cNvPr id="2" name="Group 2"/>
          <p:cNvGrpSpPr/>
          <p:nvPr/>
        </p:nvGrpSpPr>
        <p:grpSpPr>
          <a:xfrm>
            <a:off x="574105" y="1156532"/>
            <a:ext cx="697627" cy="707886"/>
            <a:chOff x="5552091" y="1697774"/>
            <a:chExt cx="697627" cy="707886"/>
          </a:xfrm>
        </p:grpSpPr>
        <p:sp>
          <p:nvSpPr>
            <p:cNvPr id="17" name="Oval 16"/>
            <p:cNvSpPr/>
            <p:nvPr/>
          </p:nvSpPr>
          <p:spPr>
            <a:xfrm>
              <a:off x="5684587" y="1906003"/>
              <a:ext cx="408572" cy="408572"/>
            </a:xfrm>
            <a:prstGeom prst="ellipse">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552091" y="1697774"/>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1027" name="Picture 3"/>
          <p:cNvPicPr>
            <a:picLocks noChangeAspect="1" noChangeArrowheads="1"/>
          </p:cNvPicPr>
          <p:nvPr/>
        </p:nvPicPr>
        <p:blipFill>
          <a:blip r:embed="rId3"/>
          <a:srcRect/>
          <a:stretch>
            <a:fillRect/>
          </a:stretch>
        </p:blipFill>
        <p:spPr bwMode="auto">
          <a:xfrm>
            <a:off x="2655743" y="1737880"/>
            <a:ext cx="6779203" cy="4714859"/>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69383" y="6259373"/>
            <a:ext cx="450273" cy="365125"/>
          </a:xfrm>
        </p:spPr>
        <p:txBody>
          <a:bodyPr/>
          <a:lstStyle/>
          <a:p>
            <a:fld id="{2B0A5C23-9A0D-4D31-9768-FD96BB453C39}" type="slidenum">
              <a:rPr lang="en-US" smtClean="0">
                <a:latin typeface="Arial" pitchFamily="34" charset="0"/>
                <a:cs typeface="Arial" pitchFamily="34" charset="0"/>
              </a:rPr>
              <a:pPr/>
              <a:t>9</a:t>
            </a:fld>
            <a:endParaRPr lang="en-US" dirty="0">
              <a:latin typeface="Arial" pitchFamily="34" charset="0"/>
              <a:cs typeface="Arial" pitchFamily="34" charset="0"/>
            </a:endParaRPr>
          </a:p>
        </p:txBody>
      </p:sp>
      <p:sp>
        <p:nvSpPr>
          <p:cNvPr id="68" name="Title 1"/>
          <p:cNvSpPr>
            <a:spLocks noGrp="1"/>
          </p:cNvSpPr>
          <p:nvPr>
            <p:ph type="title"/>
          </p:nvPr>
        </p:nvSpPr>
        <p:spPr>
          <a:xfrm>
            <a:off x="838200" y="306181"/>
            <a:ext cx="10515600" cy="659680"/>
          </a:xfrm>
        </p:spPr>
        <p:txBody>
          <a:bodyPr>
            <a:normAutofit/>
          </a:bodyPr>
          <a:lstStyle/>
          <a:p>
            <a:r>
              <a:rPr lang="en-US" sz="4000" dirty="0" smtClean="0">
                <a:solidFill>
                  <a:srgbClr val="5C5C5C"/>
                </a:solidFill>
                <a:latin typeface="Arial" pitchFamily="34" charset="0"/>
                <a:ea typeface="Segoe UI bold" panose="020B0802040204020203" pitchFamily="34" charset="0"/>
                <a:cs typeface="Arial" pitchFamily="34" charset="0"/>
              </a:rPr>
              <a:t>Tạo ứng dụng ASP.NET MVC</a:t>
            </a:r>
            <a:endParaRPr lang="en-US" sz="4000" dirty="0">
              <a:solidFill>
                <a:srgbClr val="5C5C5C"/>
              </a:solidFill>
              <a:latin typeface="Arial" pitchFamily="34" charset="0"/>
              <a:ea typeface="Segoe UI bold" panose="020B0802040204020203" pitchFamily="34" charset="0"/>
              <a:cs typeface="Arial" pitchFamily="34" charset="0"/>
            </a:endParaRPr>
          </a:p>
        </p:txBody>
      </p:sp>
      <p:sp>
        <p:nvSpPr>
          <p:cNvPr id="130" name="Freeform 17"/>
          <p:cNvSpPr>
            <a:spLocks/>
          </p:cNvSpPr>
          <p:nvPr/>
        </p:nvSpPr>
        <p:spPr bwMode="auto">
          <a:xfrm>
            <a:off x="1573792" y="1460796"/>
            <a:ext cx="480706" cy="438203"/>
          </a:xfrm>
          <a:custGeom>
            <a:avLst/>
            <a:gdLst/>
            <a:ahLst/>
            <a:cxnLst>
              <a:cxn ang="0">
                <a:pos x="333" y="146"/>
              </a:cxn>
              <a:cxn ang="0">
                <a:pos x="363" y="141"/>
              </a:cxn>
              <a:cxn ang="0">
                <a:pos x="395" y="111"/>
              </a:cxn>
              <a:cxn ang="0">
                <a:pos x="398" y="81"/>
              </a:cxn>
              <a:cxn ang="0">
                <a:pos x="353" y="116"/>
              </a:cxn>
              <a:cxn ang="0">
                <a:pos x="353" y="30"/>
              </a:cxn>
              <a:cxn ang="0">
                <a:pos x="336" y="27"/>
              </a:cxn>
              <a:cxn ang="0">
                <a:pos x="297" y="44"/>
              </a:cxn>
              <a:cxn ang="0">
                <a:pos x="282" y="69"/>
              </a:cxn>
              <a:cxn ang="0">
                <a:pos x="281" y="92"/>
              </a:cxn>
              <a:cxn ang="0">
                <a:pos x="225" y="156"/>
              </a:cxn>
              <a:cxn ang="0">
                <a:pos x="165" y="53"/>
              </a:cxn>
              <a:cxn ang="0">
                <a:pos x="204" y="38"/>
              </a:cxn>
              <a:cxn ang="0">
                <a:pos x="234" y="44"/>
              </a:cxn>
              <a:cxn ang="0">
                <a:pos x="189" y="5"/>
              </a:cxn>
              <a:cxn ang="0">
                <a:pos x="147" y="5"/>
              </a:cxn>
              <a:cxn ang="0">
                <a:pos x="107" y="41"/>
              </a:cxn>
              <a:cxn ang="0">
                <a:pos x="57" y="69"/>
              </a:cxn>
              <a:cxn ang="0">
                <a:pos x="44" y="104"/>
              </a:cxn>
              <a:cxn ang="0">
                <a:pos x="0" y="126"/>
              </a:cxn>
              <a:cxn ang="0">
                <a:pos x="89" y="149"/>
              </a:cxn>
              <a:cxn ang="0">
                <a:pos x="102" y="116"/>
              </a:cxn>
              <a:cxn ang="0">
                <a:pos x="129" y="254"/>
              </a:cxn>
              <a:cxn ang="0">
                <a:pos x="113" y="251"/>
              </a:cxn>
              <a:cxn ang="0">
                <a:pos x="84" y="258"/>
              </a:cxn>
              <a:cxn ang="0">
                <a:pos x="60" y="287"/>
              </a:cxn>
              <a:cxn ang="0">
                <a:pos x="57" y="317"/>
              </a:cxn>
              <a:cxn ang="0">
                <a:pos x="102" y="281"/>
              </a:cxn>
              <a:cxn ang="0">
                <a:pos x="102" y="368"/>
              </a:cxn>
              <a:cxn ang="0">
                <a:pos x="117" y="369"/>
              </a:cxn>
              <a:cxn ang="0">
                <a:pos x="146" y="362"/>
              </a:cxn>
              <a:cxn ang="0">
                <a:pos x="170" y="335"/>
              </a:cxn>
              <a:cxn ang="0">
                <a:pos x="174" y="305"/>
              </a:cxn>
              <a:cxn ang="0">
                <a:pos x="224" y="243"/>
              </a:cxn>
              <a:cxn ang="0">
                <a:pos x="395" y="318"/>
              </a:cxn>
              <a:cxn ang="0">
                <a:pos x="324" y="143"/>
              </a:cxn>
            </a:cxnLst>
            <a:rect l="0" t="0" r="r" b="b"/>
            <a:pathLst>
              <a:path w="399" h="369">
                <a:moveTo>
                  <a:pt x="324" y="143"/>
                </a:moveTo>
                <a:lnTo>
                  <a:pt x="333" y="146"/>
                </a:lnTo>
                <a:lnTo>
                  <a:pt x="342" y="146"/>
                </a:lnTo>
                <a:lnTo>
                  <a:pt x="363" y="141"/>
                </a:lnTo>
                <a:lnTo>
                  <a:pt x="383" y="129"/>
                </a:lnTo>
                <a:lnTo>
                  <a:pt x="395" y="111"/>
                </a:lnTo>
                <a:lnTo>
                  <a:pt x="399" y="89"/>
                </a:lnTo>
                <a:lnTo>
                  <a:pt x="398" y="81"/>
                </a:lnTo>
                <a:lnTo>
                  <a:pt x="396" y="72"/>
                </a:lnTo>
                <a:lnTo>
                  <a:pt x="353" y="116"/>
                </a:lnTo>
                <a:lnTo>
                  <a:pt x="309" y="74"/>
                </a:lnTo>
                <a:lnTo>
                  <a:pt x="353" y="30"/>
                </a:lnTo>
                <a:lnTo>
                  <a:pt x="345" y="27"/>
                </a:lnTo>
                <a:lnTo>
                  <a:pt x="336" y="27"/>
                </a:lnTo>
                <a:lnTo>
                  <a:pt x="315" y="32"/>
                </a:lnTo>
                <a:lnTo>
                  <a:pt x="297" y="44"/>
                </a:lnTo>
                <a:lnTo>
                  <a:pt x="288" y="56"/>
                </a:lnTo>
                <a:lnTo>
                  <a:pt x="282" y="69"/>
                </a:lnTo>
                <a:lnTo>
                  <a:pt x="281" y="84"/>
                </a:lnTo>
                <a:lnTo>
                  <a:pt x="281" y="92"/>
                </a:lnTo>
                <a:lnTo>
                  <a:pt x="282" y="101"/>
                </a:lnTo>
                <a:lnTo>
                  <a:pt x="225" y="156"/>
                </a:lnTo>
                <a:lnTo>
                  <a:pt x="143" y="75"/>
                </a:lnTo>
                <a:lnTo>
                  <a:pt x="165" y="53"/>
                </a:lnTo>
                <a:lnTo>
                  <a:pt x="182" y="42"/>
                </a:lnTo>
                <a:lnTo>
                  <a:pt x="204" y="38"/>
                </a:lnTo>
                <a:lnTo>
                  <a:pt x="219" y="39"/>
                </a:lnTo>
                <a:lnTo>
                  <a:pt x="234" y="44"/>
                </a:lnTo>
                <a:lnTo>
                  <a:pt x="212" y="20"/>
                </a:lnTo>
                <a:lnTo>
                  <a:pt x="189" y="5"/>
                </a:lnTo>
                <a:lnTo>
                  <a:pt x="167" y="0"/>
                </a:lnTo>
                <a:lnTo>
                  <a:pt x="147" y="5"/>
                </a:lnTo>
                <a:lnTo>
                  <a:pt x="129" y="18"/>
                </a:lnTo>
                <a:lnTo>
                  <a:pt x="107" y="41"/>
                </a:lnTo>
                <a:lnTo>
                  <a:pt x="96" y="30"/>
                </a:lnTo>
                <a:lnTo>
                  <a:pt x="57" y="69"/>
                </a:lnTo>
                <a:lnTo>
                  <a:pt x="66" y="80"/>
                </a:lnTo>
                <a:lnTo>
                  <a:pt x="44" y="104"/>
                </a:lnTo>
                <a:lnTo>
                  <a:pt x="33" y="93"/>
                </a:lnTo>
                <a:lnTo>
                  <a:pt x="0" y="126"/>
                </a:lnTo>
                <a:lnTo>
                  <a:pt x="56" y="182"/>
                </a:lnTo>
                <a:lnTo>
                  <a:pt x="89" y="149"/>
                </a:lnTo>
                <a:lnTo>
                  <a:pt x="80" y="140"/>
                </a:lnTo>
                <a:lnTo>
                  <a:pt x="102" y="116"/>
                </a:lnTo>
                <a:lnTo>
                  <a:pt x="183" y="200"/>
                </a:lnTo>
                <a:lnTo>
                  <a:pt x="129" y="254"/>
                </a:lnTo>
                <a:lnTo>
                  <a:pt x="122" y="252"/>
                </a:lnTo>
                <a:lnTo>
                  <a:pt x="113" y="251"/>
                </a:lnTo>
                <a:lnTo>
                  <a:pt x="98" y="254"/>
                </a:lnTo>
                <a:lnTo>
                  <a:pt x="84" y="258"/>
                </a:lnTo>
                <a:lnTo>
                  <a:pt x="72" y="267"/>
                </a:lnTo>
                <a:lnTo>
                  <a:pt x="60" y="287"/>
                </a:lnTo>
                <a:lnTo>
                  <a:pt x="56" y="308"/>
                </a:lnTo>
                <a:lnTo>
                  <a:pt x="57" y="317"/>
                </a:lnTo>
                <a:lnTo>
                  <a:pt x="59" y="324"/>
                </a:lnTo>
                <a:lnTo>
                  <a:pt x="102" y="281"/>
                </a:lnTo>
                <a:lnTo>
                  <a:pt x="146" y="324"/>
                </a:lnTo>
                <a:lnTo>
                  <a:pt x="102" y="368"/>
                </a:lnTo>
                <a:lnTo>
                  <a:pt x="110" y="369"/>
                </a:lnTo>
                <a:lnTo>
                  <a:pt x="117" y="369"/>
                </a:lnTo>
                <a:lnTo>
                  <a:pt x="132" y="368"/>
                </a:lnTo>
                <a:lnTo>
                  <a:pt x="146" y="362"/>
                </a:lnTo>
                <a:lnTo>
                  <a:pt x="158" y="353"/>
                </a:lnTo>
                <a:lnTo>
                  <a:pt x="170" y="335"/>
                </a:lnTo>
                <a:lnTo>
                  <a:pt x="174" y="312"/>
                </a:lnTo>
                <a:lnTo>
                  <a:pt x="174" y="305"/>
                </a:lnTo>
                <a:lnTo>
                  <a:pt x="171" y="296"/>
                </a:lnTo>
                <a:lnTo>
                  <a:pt x="224" y="243"/>
                </a:lnTo>
                <a:lnTo>
                  <a:pt x="345" y="369"/>
                </a:lnTo>
                <a:lnTo>
                  <a:pt x="395" y="318"/>
                </a:lnTo>
                <a:lnTo>
                  <a:pt x="269" y="198"/>
                </a:lnTo>
                <a:lnTo>
                  <a:pt x="324" y="143"/>
                </a:lnTo>
                <a:close/>
              </a:path>
            </a:pathLst>
          </a:custGeom>
          <a:solidFill>
            <a:srgbClr val="FFFFFF"/>
          </a:solidFill>
          <a:ln w="0">
            <a:noFill/>
            <a:prstDash val="solid"/>
            <a:round/>
            <a:headEnd/>
            <a:tailEnd/>
          </a:ln>
        </p:spPr>
        <p:txBody>
          <a:bodyPr/>
          <a:lstStyle/>
          <a:p>
            <a:endParaRPr lang="en-US">
              <a:latin typeface="Arial" pitchFamily="34" charset="0"/>
              <a:cs typeface="Arial" pitchFamily="34" charset="0"/>
            </a:endParaRPr>
          </a:p>
        </p:txBody>
      </p:sp>
      <p:sp>
        <p:nvSpPr>
          <p:cNvPr id="29" name="TextBox 28"/>
          <p:cNvSpPr txBox="1"/>
          <p:nvPr/>
        </p:nvSpPr>
        <p:spPr>
          <a:xfrm>
            <a:off x="1229951" y="1286627"/>
            <a:ext cx="5240122" cy="477054"/>
          </a:xfrm>
          <a:prstGeom prst="rect">
            <a:avLst/>
          </a:prstGeom>
          <a:noFill/>
        </p:spPr>
        <p:txBody>
          <a:bodyPr wrap="square" rtlCol="0">
            <a:spAutoFit/>
          </a:bodyPr>
          <a:lstStyle/>
          <a:p>
            <a:pPr>
              <a:spcAft>
                <a:spcPts val="600"/>
              </a:spcAft>
              <a:buClr>
                <a:srgbClr val="929292"/>
              </a:buClr>
            </a:pPr>
            <a:r>
              <a:rPr lang="en-US" sz="2500" b="1" dirty="0" smtClean="0">
                <a:latin typeface="Arial" pitchFamily="34" charset="0"/>
                <a:cs typeface="Arial" pitchFamily="34" charset="0"/>
              </a:rPr>
              <a:t>Khởi động </a:t>
            </a:r>
            <a:r>
              <a:rPr lang="vi-VN" sz="2500" b="1" dirty="0" smtClean="0">
                <a:latin typeface="Arial" pitchFamily="34" charset="0"/>
                <a:cs typeface="Arial" pitchFamily="34" charset="0"/>
              </a:rPr>
              <a:t>Visual Studio</a:t>
            </a:r>
            <a:r>
              <a:rPr lang="en-US" sz="2500" b="1" dirty="0" smtClean="0">
                <a:latin typeface="Arial" pitchFamily="34" charset="0"/>
                <a:cs typeface="Arial" pitchFamily="34" charset="0"/>
              </a:rPr>
              <a:t> 2013</a:t>
            </a:r>
            <a:endParaRPr lang="en-US" sz="2500" b="1" dirty="0">
              <a:latin typeface="Arial" pitchFamily="34" charset="0"/>
              <a:cs typeface="Arial" pitchFamily="34" charset="0"/>
            </a:endParaRPr>
          </a:p>
        </p:txBody>
      </p:sp>
      <p:grpSp>
        <p:nvGrpSpPr>
          <p:cNvPr id="2" name="Group 2"/>
          <p:cNvGrpSpPr/>
          <p:nvPr/>
        </p:nvGrpSpPr>
        <p:grpSpPr>
          <a:xfrm>
            <a:off x="574105" y="1156532"/>
            <a:ext cx="697627" cy="707886"/>
            <a:chOff x="5552091" y="1697774"/>
            <a:chExt cx="697627" cy="707886"/>
          </a:xfrm>
        </p:grpSpPr>
        <p:sp>
          <p:nvSpPr>
            <p:cNvPr id="17" name="Oval 16"/>
            <p:cNvSpPr/>
            <p:nvPr/>
          </p:nvSpPr>
          <p:spPr>
            <a:xfrm>
              <a:off x="5684587" y="1906003"/>
              <a:ext cx="408572" cy="408572"/>
            </a:xfrm>
            <a:prstGeom prst="ellipse">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552091" y="1697774"/>
              <a:ext cx="697627" cy="707886"/>
            </a:xfrm>
            <a:prstGeom prst="rect">
              <a:avLst/>
            </a:prstGeom>
            <a:noFill/>
          </p:spPr>
          <p:txBody>
            <a:bodyPr wrap="none" rtlCol="0" anchor="ctr">
              <a:spAutoFit/>
            </a:bodyPr>
            <a:lstStyle/>
            <a:p>
              <a:pPr algn="ctr"/>
              <a:r>
                <a:rPr lang="en-US" sz="4000" dirty="0" smtClean="0">
                  <a:solidFill>
                    <a:srgbClr val="FFFFFF"/>
                  </a:solidFill>
                  <a:sym typeface="Webdings" panose="05030102010509060703" pitchFamily="18" charset="2"/>
                </a:rPr>
                <a:t></a:t>
              </a:r>
              <a:endParaRPr lang="en-US" sz="4000" dirty="0">
                <a:solidFill>
                  <a:srgbClr val="FFFFFF"/>
                </a:solidFill>
              </a:endParaRPr>
            </a:p>
          </p:txBody>
        </p:sp>
      </p:grpSp>
      <p:pic>
        <p:nvPicPr>
          <p:cNvPr id="2050" name="Picture 2"/>
          <p:cNvPicPr>
            <a:picLocks noChangeAspect="1" noChangeArrowheads="1"/>
          </p:cNvPicPr>
          <p:nvPr/>
        </p:nvPicPr>
        <p:blipFill>
          <a:blip r:embed="rId3"/>
          <a:srcRect/>
          <a:stretch>
            <a:fillRect/>
          </a:stretch>
        </p:blipFill>
        <p:spPr bwMode="auto">
          <a:xfrm>
            <a:off x="2909455" y="1764866"/>
            <a:ext cx="6705600" cy="4697413"/>
          </a:xfrm>
          <a:prstGeom prst="rect">
            <a:avLst/>
          </a:prstGeom>
          <a:noFill/>
          <a:ln w="9525">
            <a:noFill/>
            <a:miter lim="800000"/>
            <a:headEnd/>
            <a:tailEnd/>
          </a:ln>
          <a:effectLst/>
        </p:spPr>
      </p:pic>
    </p:spTree>
    <p:extLst>
      <p:ext uri="{BB962C8B-B14F-4D97-AF65-F5344CB8AC3E}">
        <p14:creationId xmlns:p14="http://schemas.microsoft.com/office/powerpoint/2010/main" xmlns="" val="4186939764"/>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10">
      <a:dk1>
        <a:srgbClr val="878787"/>
      </a:dk1>
      <a:lt1>
        <a:srgbClr val="C2C2C2"/>
      </a:lt1>
      <a:dk2>
        <a:srgbClr val="44546A"/>
      </a:dk2>
      <a:lt2>
        <a:srgbClr val="EAEAEA"/>
      </a:lt2>
      <a:accent1>
        <a:srgbClr val="C1392B"/>
      </a:accent1>
      <a:accent2>
        <a:srgbClr val="F89C16"/>
      </a:accent2>
      <a:accent3>
        <a:srgbClr val="28819C"/>
      </a:accent3>
      <a:accent4>
        <a:srgbClr val="189F87"/>
      </a:accent4>
      <a:accent5>
        <a:srgbClr val="9CBC58"/>
      </a:accent5>
      <a:accent6>
        <a:srgbClr val="56546A"/>
      </a:accent6>
      <a:hlink>
        <a:srgbClr val="0563C1"/>
      </a:hlink>
      <a:folHlink>
        <a:srgbClr val="954F72"/>
      </a:folHlink>
    </a:clrScheme>
    <a:fontScheme name="Custom 3">
      <a:majorFont>
        <a:latin typeface="Segoe UI Semilight"/>
        <a:ea typeface=""/>
        <a:cs typeface=""/>
      </a:majorFont>
      <a:minorFont>
        <a:latin typeface="Segoe UI Semi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2528</TotalTime>
  <Words>735</Words>
  <Application>Microsoft Office PowerPoint</Application>
  <PresentationFormat>Custom</PresentationFormat>
  <Paragraphs>109</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Bộ môn HTTT – Khoa CNTT</vt:lpstr>
      <vt:lpstr>Giới thiệu</vt:lpstr>
      <vt:lpstr>Giới thiệu</vt:lpstr>
      <vt:lpstr>Giới thiệu</vt:lpstr>
      <vt:lpstr>Giới thiệu</vt:lpstr>
      <vt:lpstr>Giới thiệu</vt:lpstr>
      <vt:lpstr>Tạo ứng dụng ASP.NET MVC</vt:lpstr>
      <vt:lpstr>Tạo ứng dụng ASP.NET MVC</vt:lpstr>
      <vt:lpstr>Tạo ứng dụng ASP.NET MVC</vt:lpstr>
      <vt:lpstr>Tạo ứng dụng ASP.NET MVC</vt:lpstr>
      <vt:lpstr>Tạo ứng dụng ASP.NET MVC</vt:lpstr>
      <vt:lpstr>Tạo ứng dụng ASP.NET MVC</vt:lpstr>
      <vt:lpstr>Tạo ứng dụng ASP.NET MVC</vt:lpstr>
      <vt:lpstr>Tạo ứng dụng ASP.NET MVC</vt:lpstr>
      <vt:lpstr>Tạo ứng dụng ASP.NET MVC</vt:lpstr>
      <vt:lpstr>DEMO</vt:lpstr>
      <vt:lpstr>HỎI ĐÁP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namdv</dc:creator>
  <cp:lastModifiedBy>My PC</cp:lastModifiedBy>
  <cp:revision>417</cp:revision>
  <dcterms:created xsi:type="dcterms:W3CDTF">2015-05-21T03:40:37Z</dcterms:created>
  <dcterms:modified xsi:type="dcterms:W3CDTF">2016-03-10T01:46:57Z</dcterms:modified>
</cp:coreProperties>
</file>